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4"/>
  </p:sldMasterIdLst>
  <p:sldIdLst>
    <p:sldId id="256" r:id="rId5"/>
    <p:sldId id="272" r:id="rId6"/>
    <p:sldId id="273" r:id="rId7"/>
    <p:sldId id="277" r:id="rId8"/>
    <p:sldId id="274" r:id="rId9"/>
    <p:sldId id="275" r:id="rId10"/>
    <p:sldId id="276" r:id="rId11"/>
    <p:sldId id="267" r:id="rId12"/>
    <p:sldId id="269" r:id="rId13"/>
    <p:sldId id="262" r:id="rId14"/>
    <p:sldId id="278" r:id="rId15"/>
    <p:sldId id="279" r:id="rId16"/>
    <p:sldId id="290" r:id="rId17"/>
    <p:sldId id="281" r:id="rId18"/>
    <p:sldId id="282" r:id="rId19"/>
    <p:sldId id="285" r:id="rId20"/>
    <p:sldId id="287" r:id="rId21"/>
    <p:sldId id="288" r:id="rId22"/>
    <p:sldId id="293" r:id="rId23"/>
    <p:sldId id="294" r:id="rId24"/>
    <p:sldId id="295" r:id="rId25"/>
    <p:sldId id="292" r:id="rId26"/>
    <p:sldId id="301" r:id="rId27"/>
    <p:sldId id="302" r:id="rId28"/>
    <p:sldId id="261" r:id="rId2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B75FBEC-D303-464C-882C-A7566C77845C}" type="datetimeFigureOut">
              <a:rPr lang="ar-SA" smtClean="0"/>
              <a:pPr/>
              <a:t>01/02/41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مستطيل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مستطيل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مستطيل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01/02/41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01/02/41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مثلث متساوي الساقين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01/02/41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B75FBEC-D303-464C-882C-A7566C77845C}" type="datetimeFigureOut">
              <a:rPr lang="ar-SA" smtClean="0"/>
              <a:pPr/>
              <a:t>01/02/41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01/02/41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01/02/41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01/02/41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01/02/41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5" name="رابط مستقيم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01/02/41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01/02/41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75FBEC-D303-464C-882C-A7566C77845C}" type="datetimeFigureOut">
              <a:rPr lang="ar-SA" smtClean="0"/>
              <a:pPr/>
              <a:t>01/02/41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8" name="رابط مستقيم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رابط مستقيم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ثلث متساوي الساقين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1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r" rtl="1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r" rtl="1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620688"/>
            <a:ext cx="6120680" cy="1440160"/>
          </a:xfrm>
        </p:spPr>
        <p:txBody>
          <a:bodyPr>
            <a:normAutofit/>
          </a:bodyPr>
          <a:lstStyle/>
          <a:p>
            <a:pPr algn="ctr"/>
            <a:r>
              <a:rPr lang="ar-SA" b="1" dirty="0" smtClean="0">
                <a:latin typeface="Arial Unicode MS" pitchFamily="34" charset="-128"/>
                <a:ea typeface="Arial Unicode MS" pitchFamily="34" charset="-128"/>
              </a:rPr>
              <a:t>معالجة الكلمات والنسخ 2</a:t>
            </a:r>
            <a:br>
              <a:rPr lang="ar-SA" b="1" dirty="0" smtClean="0">
                <a:latin typeface="Arial Unicode MS" pitchFamily="34" charset="-128"/>
                <a:ea typeface="Arial Unicode MS" pitchFamily="34" charset="-128"/>
              </a:rPr>
            </a:br>
            <a:r>
              <a:rPr lang="ar-SA" b="1" dirty="0" smtClean="0">
                <a:latin typeface="Arial Unicode MS" pitchFamily="34" charset="-128"/>
                <a:ea typeface="Arial Unicode MS" pitchFamily="34" charset="-128"/>
              </a:rPr>
              <a:t>برنامج السكرتارية الطبية</a:t>
            </a:r>
            <a:endParaRPr lang="ar-SA" sz="4400" b="1" dirty="0">
              <a:latin typeface="Arial Unicode MS" pitchFamily="34" charset="-128"/>
              <a:ea typeface="Arial Unicode MS" pitchFamily="34" charset="-128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187624" y="5157192"/>
            <a:ext cx="7632848" cy="432048"/>
          </a:xfrm>
        </p:spPr>
        <p:txBody>
          <a:bodyPr>
            <a:noAutofit/>
          </a:bodyPr>
          <a:lstStyle/>
          <a:p>
            <a:pPr algn="ctr"/>
            <a:r>
              <a:rPr lang="ar-S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جمع و إعداد : أ/ أسماء  العيسى</a:t>
            </a:r>
            <a:endParaRPr lang="ar-SA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627784" y="3501008"/>
            <a:ext cx="4572000" cy="141577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>
              <a:spcBef>
                <a:spcPct val="0"/>
              </a:spcBef>
            </a:pPr>
            <a:r>
              <a:rPr lang="ar-SA" sz="2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j-lt"/>
                <a:ea typeface="+mj-ea"/>
                <a:cs typeface="+mj-cs"/>
              </a:rPr>
              <a:t>المحاضرة </a:t>
            </a:r>
            <a:r>
              <a:rPr lang="ar-SA" sz="2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الأولى</a:t>
            </a:r>
          </a:p>
          <a:p>
            <a:pPr algn="ctr">
              <a:spcBef>
                <a:spcPct val="0"/>
              </a:spcBef>
            </a:pPr>
            <a:r>
              <a:rPr lang="ar-SA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مراجعة لوحة المفاتيح باللغة العربية </a:t>
            </a:r>
          </a:p>
          <a:p>
            <a:pPr algn="ctr">
              <a:spcBef>
                <a:spcPct val="0"/>
              </a:spcBef>
            </a:pPr>
            <a:r>
              <a:rPr lang="ar-SA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التدريب على حروف صف الارتكاز</a:t>
            </a:r>
            <a:endParaRPr lang="ar-SA" sz="24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10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99592" y="2204864"/>
            <a:ext cx="79208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i="1" u="sng" dirty="0" smtClean="0">
                <a:solidFill>
                  <a:srgbClr val="FF0000"/>
                </a:solidFill>
              </a:rPr>
              <a:t>عند </a:t>
            </a:r>
            <a:r>
              <a:rPr lang="ar-SA" sz="2800" b="1" i="1" u="sng" dirty="0" err="1" smtClean="0">
                <a:solidFill>
                  <a:srgbClr val="FF0000"/>
                </a:solidFill>
              </a:rPr>
              <a:t>الطباعةيجب</a:t>
            </a:r>
            <a:r>
              <a:rPr lang="ar-SA" sz="2800" b="1" i="1" u="sng" dirty="0" smtClean="0">
                <a:solidFill>
                  <a:srgbClr val="FF0000"/>
                </a:solidFill>
              </a:rPr>
              <a:t> الانتباه لما </a:t>
            </a:r>
            <a:r>
              <a:rPr lang="ar-SA" sz="2800" b="1" i="1" u="sng" dirty="0" err="1" smtClean="0">
                <a:solidFill>
                  <a:srgbClr val="FF0000"/>
                </a:solidFill>
              </a:rPr>
              <a:t>يلي :</a:t>
            </a:r>
            <a:endParaRPr lang="ar-SA" sz="2800" b="1" i="1" u="sng" dirty="0" smtClean="0">
              <a:solidFill>
                <a:srgbClr val="FF0000"/>
              </a:solidFill>
            </a:endParaRPr>
          </a:p>
          <a:p>
            <a:r>
              <a:rPr lang="ar-SA" sz="2800" b="1" i="1" u="sng" dirty="0" smtClean="0">
                <a:solidFill>
                  <a:srgbClr val="FF0000"/>
                </a:solidFill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r-SA" sz="2800" b="1" dirty="0" smtClean="0"/>
              <a:t>تركيز نظرك </a:t>
            </a:r>
            <a:r>
              <a:rPr lang="ar-SA" sz="2800" b="1" dirty="0"/>
              <a:t>في الكلمات المراد نقلها (الورقة) </a:t>
            </a:r>
            <a:endParaRPr lang="ar-SA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r-SA" sz="2800" b="1" dirty="0" smtClean="0"/>
              <a:t>عدم النظر للوحة </a:t>
            </a:r>
            <a:r>
              <a:rPr lang="ar-SA" sz="2800" b="1" dirty="0"/>
              <a:t>المفاتيح (الكيبورد) </a:t>
            </a:r>
            <a:r>
              <a:rPr lang="ar-SA" sz="2800" b="1" dirty="0" smtClean="0"/>
              <a:t>أثناء الطباعة </a:t>
            </a:r>
            <a:r>
              <a:rPr lang="ar-SA" sz="2800" b="1" dirty="0"/>
              <a:t>إلا للضرورة فقط ! </a:t>
            </a:r>
            <a:endParaRPr lang="ar-SA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r-SA" sz="2800" b="1" dirty="0" smtClean="0"/>
              <a:t>الحرص على </a:t>
            </a:r>
            <a:r>
              <a:rPr lang="ar-SA" sz="2800" b="1" dirty="0"/>
              <a:t>حفظ كل إصبع وما الحرف الذي تحته في لوحة التحكم (أي حفظ تخصص كل إصبع من الحروف على لوحة المفاتيح) </a:t>
            </a:r>
            <a:r>
              <a:rPr lang="ar-SA" sz="2800" b="1" dirty="0" smtClean="0"/>
              <a:t>.</a:t>
            </a:r>
            <a:endParaRPr lang="ar-SA" sz="2800" dirty="0"/>
          </a:p>
        </p:txBody>
      </p:sp>
      <p:sp>
        <p:nvSpPr>
          <p:cNvPr id="3" name="مستطيل 2"/>
          <p:cNvSpPr/>
          <p:nvPr/>
        </p:nvSpPr>
        <p:spPr>
          <a:xfrm>
            <a:off x="899592" y="476672"/>
            <a:ext cx="76045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200" b="1" dirty="0" smtClean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فتح صفحة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Microsoft Word </a:t>
            </a:r>
            <a:r>
              <a:rPr lang="ar-SA" sz="3200" b="1" dirty="0" smtClean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واكتب التمرينات</a:t>
            </a:r>
            <a:endParaRPr lang="ar-SA" sz="3200" dirty="0">
              <a:solidFill>
                <a:schemeClr val="accent2">
                  <a:lumMod val="50000"/>
                </a:schemeClr>
              </a:solidFill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985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anchor="b" anchorCtr="0">
            <a:normAutofit fontScale="90000"/>
          </a:bodyPr>
          <a:lstStyle/>
          <a:p>
            <a:pPr algn="ctr"/>
            <a:r>
              <a:rPr lang="ar-SA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التطبيق الأول 1- 1 (صف الارتكاز اليد اليمنى )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539552" y="2132856"/>
            <a:ext cx="8208912" cy="3736072"/>
          </a:xfrm>
        </p:spPr>
        <p:txBody>
          <a:bodyPr>
            <a:noAutofit/>
          </a:bodyPr>
          <a:lstStyle/>
          <a:p>
            <a:pPr marL="82296" indent="0" algn="ctr">
              <a:buNone/>
            </a:pPr>
            <a:r>
              <a:rPr lang="ar-SA" sz="2800" dirty="0" smtClean="0"/>
              <a:t>نضع اصابع اليد اليمنى على صف الارتكاز ونوزعها كما شرحنا سابقا </a:t>
            </a:r>
          </a:p>
          <a:p>
            <a:pPr marL="82296" indent="0" algn="ctr">
              <a:buNone/>
            </a:pPr>
            <a:r>
              <a:rPr lang="ar-SA" sz="2800" dirty="0" smtClean="0"/>
              <a:t>نبدأ بتحريك الاصابع لتمرينها على الحركة على صف الارتكاز </a:t>
            </a:r>
          </a:p>
          <a:p>
            <a:pPr marL="82296" indent="0" algn="ctr">
              <a:buNone/>
            </a:pPr>
            <a:r>
              <a:rPr lang="ar-SA" sz="2800" dirty="0" err="1" smtClean="0"/>
              <a:t>ولاننس</a:t>
            </a:r>
            <a:r>
              <a:rPr lang="ar-SA" sz="2800" dirty="0" smtClean="0"/>
              <a:t> ان نضغط على زر </a:t>
            </a:r>
            <a:r>
              <a:rPr lang="ar-SA" sz="2800" dirty="0" err="1" smtClean="0"/>
              <a:t>المسافة .</a:t>
            </a:r>
            <a:endParaRPr lang="ar-SA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400826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466144" cy="471750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6000" b="1" dirty="0" smtClean="0"/>
              <a:t>الحروف </a:t>
            </a:r>
            <a:r>
              <a:rPr lang="ar-SA" sz="6000" b="1" dirty="0"/>
              <a:t>المنفردة </a:t>
            </a:r>
            <a:r>
              <a:rPr lang="ar-SA" sz="6000" b="1" dirty="0" smtClean="0"/>
              <a:t>تستخدم  للتدريب </a:t>
            </a:r>
            <a:r>
              <a:rPr lang="ar-SA" sz="6000" b="1" dirty="0" err="1" smtClean="0"/>
              <a:t>فقط </a:t>
            </a:r>
            <a:r>
              <a:rPr lang="ar-SA" sz="6000" b="1" dirty="0" smtClean="0"/>
              <a:t>،</a:t>
            </a:r>
            <a:r>
              <a:rPr lang="ar-SA" sz="6000" b="1" dirty="0" smtClean="0"/>
              <a:t>نبدأ بعدها بمرحلة </a:t>
            </a:r>
            <a:r>
              <a:rPr lang="ar-SA" sz="6000" b="1" dirty="0"/>
              <a:t>كتابة </a:t>
            </a:r>
            <a:r>
              <a:rPr lang="ar-SA" sz="6000" b="1" dirty="0" err="1"/>
              <a:t>الكلمات </a:t>
            </a:r>
            <a:r>
              <a:rPr lang="ar-SA" sz="6000" b="1" dirty="0" err="1" smtClean="0"/>
              <a:t>.</a:t>
            </a:r>
            <a:endParaRPr lang="ar-SA" sz="6000" dirty="0" smtClean="0"/>
          </a:p>
        </p:txBody>
      </p:sp>
    </p:spTree>
    <p:extLst>
      <p:ext uri="{BB962C8B-B14F-4D97-AF65-F5344CB8AC3E}">
        <p14:creationId xmlns:p14="http://schemas.microsoft.com/office/powerpoint/2010/main" xmlns="" val="103022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043608" y="620688"/>
            <a:ext cx="7128792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ar-SA" b="1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ar-SA" dirty="0"/>
          </a:p>
        </p:txBody>
      </p:sp>
      <p:sp>
        <p:nvSpPr>
          <p:cNvPr id="3" name="مستطيل 2"/>
          <p:cNvSpPr/>
          <p:nvPr/>
        </p:nvSpPr>
        <p:spPr>
          <a:xfrm>
            <a:off x="1115616" y="1412776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في بداية تدريباتك على الكتابة السريعة ستجد </a:t>
            </a:r>
            <a:r>
              <a:rPr lang="ar-SA" sz="24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بعض الصعوبات </a:t>
            </a:r>
            <a:r>
              <a:rPr lang="ar-S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في </a:t>
            </a:r>
            <a:r>
              <a:rPr lang="ar-S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استخدام </a:t>
            </a:r>
            <a:r>
              <a:rPr lang="ar-S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أصابع اليدين ،ولكن </a:t>
            </a:r>
            <a:r>
              <a:rPr lang="ar-S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جاهدي نفسك </a:t>
            </a:r>
            <a:r>
              <a:rPr lang="ar-S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على </a:t>
            </a:r>
            <a:r>
              <a:rPr lang="ar-S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الاستمرار ،</a:t>
            </a:r>
          </a:p>
          <a:p>
            <a:pPr algn="just"/>
            <a:r>
              <a:rPr lang="ar-S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فسوف </a:t>
            </a:r>
            <a:r>
              <a:rPr lang="ar-S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تتعود على ذلك في خلال يومين أو ثلاثة أيام إن شاء الله </a:t>
            </a:r>
            <a:r>
              <a:rPr lang="ar-S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</a:p>
          <a:p>
            <a:pPr algn="just"/>
            <a:r>
              <a:rPr lang="ar-S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ولكن </a:t>
            </a:r>
            <a:r>
              <a:rPr lang="ar-S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إذا </a:t>
            </a:r>
            <a:r>
              <a:rPr lang="ar-S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بقيت من </a:t>
            </a:r>
            <a:r>
              <a:rPr lang="ar-S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البداية على عادتك القديمة وكتبت بالإصبع الواحد أو الإصبعان في مرحلة البداية ،واستخدمت ذلك بكثرة فإنك ستجد صعوبة أن تغير عادتك في الكتابة إلى الطريقة الصحيحة </a:t>
            </a:r>
            <a:r>
              <a:rPr lang="ar-S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في خلال هذه المادة..</a:t>
            </a:r>
            <a:r>
              <a:rPr lang="ar-S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ar-S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ar-S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فعليك بالممارسة </a:t>
            </a:r>
            <a:r>
              <a:rPr lang="ar-S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والتدريب .....</a:t>
            </a:r>
            <a:endParaRPr lang="ar-SA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044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تمرين على صف الارتكاز لليد اليسرى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435608" y="1196752"/>
            <a:ext cx="7498080" cy="5544616"/>
          </a:xfrm>
        </p:spPr>
        <p:txBody>
          <a:bodyPr>
            <a:noAutofit/>
          </a:bodyPr>
          <a:lstStyle/>
          <a:p>
            <a:pPr marL="457200" indent="-457200" algn="just"/>
            <a:r>
              <a:rPr lang="ar-SA" dirty="0"/>
              <a:t> </a:t>
            </a:r>
            <a:r>
              <a:rPr lang="ar-SA" b="1" dirty="0"/>
              <a:t> </a:t>
            </a:r>
            <a:r>
              <a:rPr lang="ar-SA" sz="2400" dirty="0"/>
              <a:t>بعد أن تعلمنا استخدام أصابع اليد اليمنى على صف </a:t>
            </a:r>
            <a:r>
              <a:rPr lang="ar-SA" sz="2400" dirty="0" err="1"/>
              <a:t>الإرتكاز</a:t>
            </a:r>
            <a:r>
              <a:rPr lang="ar-SA" sz="2400" dirty="0"/>
              <a:t> ،سنتعلم </a:t>
            </a:r>
            <a:r>
              <a:rPr lang="ar-SA" sz="2400" dirty="0" smtClean="0"/>
              <a:t>الآن كيف </a:t>
            </a:r>
            <a:r>
              <a:rPr lang="ar-SA" sz="2400" dirty="0"/>
              <a:t>نستخدم أصابع اليد اليسرى على صف </a:t>
            </a:r>
            <a:r>
              <a:rPr lang="ar-SA" sz="2400" dirty="0" err="1"/>
              <a:t>الإرتكاز</a:t>
            </a:r>
            <a:r>
              <a:rPr lang="ar-SA" sz="2400" dirty="0"/>
              <a:t> </a:t>
            </a:r>
            <a:r>
              <a:rPr lang="ar-SA" sz="2400" dirty="0" smtClean="0"/>
              <a:t>.</a:t>
            </a:r>
            <a:endParaRPr lang="ar-SA" dirty="0"/>
          </a:p>
          <a:p>
            <a:pPr marL="457200" indent="-457200"/>
            <a:r>
              <a:rPr lang="ar-SA" dirty="0" smtClean="0"/>
              <a:t>والآن </a:t>
            </a:r>
            <a:r>
              <a:rPr lang="ar-SA" dirty="0"/>
              <a:t>ضع اصبع السبابة على حرف الباء ،</a:t>
            </a:r>
            <a:r>
              <a:rPr lang="ar-SA" dirty="0" smtClean="0"/>
              <a:t>وستلاحظ أيضا أنك </a:t>
            </a:r>
            <a:r>
              <a:rPr lang="ar-SA" sz="2400" u="sng" dirty="0"/>
              <a:t>تحس بوجود بروز صغير على هذا المفتاح </a:t>
            </a:r>
            <a:r>
              <a:rPr lang="ar-SA" sz="2400" u="sng" dirty="0" smtClean="0"/>
              <a:t>أيضا </a:t>
            </a:r>
            <a:r>
              <a:rPr lang="ar-SA" sz="2400" u="sng" dirty="0"/>
              <a:t>(حرف الباء</a:t>
            </a:r>
            <a:r>
              <a:rPr lang="ar-SA" sz="2400" u="sng" dirty="0" smtClean="0"/>
              <a:t>).</a:t>
            </a:r>
          </a:p>
          <a:p>
            <a:pPr marL="457200" indent="-457200"/>
            <a:r>
              <a:rPr lang="ar-SA" sz="2800" dirty="0" smtClean="0"/>
              <a:t>وزع </a:t>
            </a:r>
            <a:r>
              <a:rPr lang="ar-SA" sz="2800" dirty="0"/>
              <a:t>أصابع يدك اليسرى على المفاتيح التي تلي حرف الباء بالترتيب يعني </a:t>
            </a:r>
            <a:r>
              <a:rPr lang="ar-SA" sz="2800" dirty="0" smtClean="0"/>
              <a:t>:</a:t>
            </a:r>
            <a:r>
              <a:rPr lang="ar-SA" dirty="0"/>
              <a:t/>
            </a:r>
            <a:br>
              <a:rPr lang="ar-SA" dirty="0"/>
            </a:br>
            <a:r>
              <a:rPr lang="ar-SA" sz="2800" dirty="0">
                <a:solidFill>
                  <a:srgbClr val="FF0000"/>
                </a:solidFill>
              </a:rPr>
              <a:t>السبابة</a:t>
            </a:r>
            <a:r>
              <a:rPr lang="ar-SA" sz="2800" dirty="0"/>
              <a:t> نضعها على حرف </a:t>
            </a:r>
            <a:r>
              <a:rPr lang="ar-SA" sz="2800" dirty="0" smtClean="0"/>
              <a:t>الباء.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dirty="0">
                <a:solidFill>
                  <a:srgbClr val="FF0000"/>
                </a:solidFill>
              </a:rPr>
              <a:t>الوسطى</a:t>
            </a:r>
            <a:r>
              <a:rPr lang="ar-SA" sz="2800" dirty="0"/>
              <a:t> نضعها على حرف </a:t>
            </a:r>
            <a:r>
              <a:rPr lang="ar-SA" sz="2800" dirty="0" smtClean="0"/>
              <a:t>الياء.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dirty="0">
                <a:solidFill>
                  <a:srgbClr val="FF0000"/>
                </a:solidFill>
              </a:rPr>
              <a:t>البنصر</a:t>
            </a:r>
            <a:r>
              <a:rPr lang="ar-SA" sz="2800" dirty="0"/>
              <a:t> نضعه على حرف </a:t>
            </a:r>
            <a:r>
              <a:rPr lang="ar-SA" sz="2800" dirty="0" smtClean="0"/>
              <a:t>السين.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dirty="0">
                <a:solidFill>
                  <a:srgbClr val="FF0000"/>
                </a:solidFill>
              </a:rPr>
              <a:t>الخنصر</a:t>
            </a:r>
            <a:r>
              <a:rPr lang="ar-SA" sz="2800" dirty="0"/>
              <a:t> نضعه على حرف </a:t>
            </a:r>
            <a:r>
              <a:rPr lang="ar-SA" sz="2800" dirty="0" smtClean="0"/>
              <a:t>الشين .</a:t>
            </a:r>
          </a:p>
          <a:p>
            <a:pPr marL="457200" indent="-457200"/>
            <a:r>
              <a:rPr lang="ar-SA" sz="1600" b="1" dirty="0" smtClean="0"/>
              <a:t>مرني نفسك </a:t>
            </a:r>
            <a:r>
              <a:rPr lang="ar-SA" sz="1600" b="1" dirty="0"/>
              <a:t>عدة مرات على وضع يدك بهذا الترتيب بدءاً من السبابة اليسرى </a:t>
            </a:r>
            <a:r>
              <a:rPr lang="ar-SA" sz="1600" b="1" dirty="0" err="1"/>
              <a:t>وانتهاءاً</a:t>
            </a:r>
            <a:r>
              <a:rPr lang="ar-SA" sz="1600" b="1" dirty="0"/>
              <a:t> بالخنصر من اليد اليسرى .</a:t>
            </a:r>
            <a:r>
              <a:rPr lang="ar-SA" b="1" dirty="0"/>
              <a:t/>
            </a:r>
            <a:br>
              <a:rPr lang="ar-SA" b="1" dirty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88936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عنصر نائب للمحتوى 2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6759" y="260648"/>
            <a:ext cx="7197689" cy="6336704"/>
          </a:xfrm>
        </p:spPr>
      </p:pic>
    </p:spTree>
    <p:extLst>
      <p:ext uri="{BB962C8B-B14F-4D97-AF65-F5344CB8AC3E}">
        <p14:creationId xmlns:p14="http://schemas.microsoft.com/office/powerpoint/2010/main" xmlns="" val="351653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060848"/>
            <a:ext cx="5758989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ar-JO" b="1" dirty="0"/>
              <a:t>تدريبات عملية </a:t>
            </a: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endParaRPr lang="ar-SA" dirty="0"/>
          </a:p>
        </p:txBody>
      </p:sp>
      <p:sp>
        <p:nvSpPr>
          <p:cNvPr id="3" name="مستطيل 2"/>
          <p:cNvSpPr/>
          <p:nvPr/>
        </p:nvSpPr>
        <p:spPr>
          <a:xfrm>
            <a:off x="1691680" y="4077072"/>
            <a:ext cx="6244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2800" b="1" dirty="0"/>
              <a:t>على</a:t>
            </a:r>
            <a:r>
              <a:rPr lang="ar-SA" sz="2800" b="1" dirty="0"/>
              <a:t> حروف</a:t>
            </a:r>
            <a:r>
              <a:rPr lang="ar-JO" sz="2800" b="1" dirty="0"/>
              <a:t> صف الارتكاز</a:t>
            </a:r>
            <a:r>
              <a:rPr lang="ar-SA" sz="2800" b="1" dirty="0"/>
              <a:t> لليد اليسرى باللغة العربية</a:t>
            </a:r>
            <a:endParaRPr lang="ar-SA" sz="2800" dirty="0"/>
          </a:p>
        </p:txBody>
      </p:sp>
      <p:sp>
        <p:nvSpPr>
          <p:cNvPr id="4" name="مستطيل 3"/>
          <p:cNvSpPr/>
          <p:nvPr/>
        </p:nvSpPr>
        <p:spPr>
          <a:xfrm>
            <a:off x="2987824" y="5085184"/>
            <a:ext cx="30504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HOME   ROW</a:t>
            </a:r>
            <a:r>
              <a:rPr lang="ar-JO" sz="3200" b="1" dirty="0"/>
              <a:t> 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xmlns="" val="398619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anchor="b" anchorCtr="0">
            <a:normAutofit fontScale="90000"/>
          </a:bodyPr>
          <a:lstStyle/>
          <a:p>
            <a:pPr algn="ctr"/>
            <a:r>
              <a:rPr lang="ar-SA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التطبيق الأول 1-2 (صف الارتكاز اليد اليسرى )</a:t>
            </a:r>
          </a:p>
        </p:txBody>
      </p:sp>
      <p:sp>
        <p:nvSpPr>
          <p:cNvPr id="7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539552" y="2132856"/>
            <a:ext cx="8208912" cy="3736072"/>
          </a:xfrm>
        </p:spPr>
        <p:txBody>
          <a:bodyPr>
            <a:noAutofit/>
          </a:bodyPr>
          <a:lstStyle/>
          <a:p>
            <a:pPr marL="82296" indent="0" algn="ctr">
              <a:buNone/>
            </a:pPr>
            <a:r>
              <a:rPr lang="ar-SA" sz="2800" dirty="0" smtClean="0"/>
              <a:t>نضع اصابع اليد اليسرى على صف الارتكاز ونوزعها كما شرحنا سابقا </a:t>
            </a:r>
          </a:p>
          <a:p>
            <a:pPr marL="82296" indent="0" algn="ctr">
              <a:buNone/>
            </a:pPr>
            <a:r>
              <a:rPr lang="ar-SA" sz="2800" dirty="0" smtClean="0"/>
              <a:t>نبدأ بتحريك الاصابع لتمرينها على الحركة على صف الارتكاز </a:t>
            </a:r>
          </a:p>
          <a:p>
            <a:pPr marL="82296" indent="0" algn="ctr">
              <a:buNone/>
            </a:pPr>
            <a:r>
              <a:rPr lang="ar-SA" sz="2800" dirty="0" err="1" smtClean="0"/>
              <a:t>ولاننس</a:t>
            </a:r>
            <a:r>
              <a:rPr lang="ar-SA" sz="2800" dirty="0" smtClean="0"/>
              <a:t> ان نضغط على زر </a:t>
            </a:r>
            <a:r>
              <a:rPr lang="ar-SA" sz="2800" dirty="0" err="1" smtClean="0"/>
              <a:t>المسافة .</a:t>
            </a:r>
            <a:endParaRPr lang="ar-SA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54747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578200" cy="4824536"/>
          </a:xfrm>
        </p:spPr>
        <p:txBody>
          <a:bodyPr>
            <a:noAutofit/>
          </a:bodyPr>
          <a:lstStyle/>
          <a:p>
            <a:r>
              <a:rPr lang="ar-SA" sz="2400" b="1" u="sng" dirty="0"/>
              <a:t>ملحوظة :</a:t>
            </a:r>
            <a:r>
              <a:rPr lang="ar-SA" sz="2400" b="1" dirty="0"/>
              <a:t> يستحسن أن تنطق الحرف ثم تضغط على </a:t>
            </a:r>
            <a:r>
              <a:rPr lang="ar-SA" sz="2400" b="1" dirty="0" err="1"/>
              <a:t>مفتاحة</a:t>
            </a:r>
            <a:r>
              <a:rPr lang="ar-SA" sz="2400" b="1" dirty="0"/>
              <a:t> في الكيبورد </a:t>
            </a:r>
            <a:r>
              <a:rPr lang="ar-SA" sz="2400" b="1" dirty="0" smtClean="0"/>
              <a:t>.</a:t>
            </a:r>
            <a:r>
              <a:rPr lang="ar-SA" sz="2400" dirty="0"/>
              <a:t/>
            </a:r>
            <a:br>
              <a:rPr lang="ar-SA" sz="2400" dirty="0"/>
            </a:br>
            <a:endParaRPr lang="ar-SA" sz="2400" dirty="0" smtClean="0"/>
          </a:p>
          <a:p>
            <a:endParaRPr lang="ar-SA" sz="2400" b="1" u="sng" dirty="0"/>
          </a:p>
          <a:p>
            <a:r>
              <a:rPr lang="ar-SA" sz="24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قاعدة </a:t>
            </a:r>
            <a:r>
              <a:rPr lang="ar-SA" sz="24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هامة جداً :</a:t>
            </a:r>
            <a:r>
              <a:rPr lang="ar-SA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ar-SA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ar-SA" sz="2400" b="1" dirty="0"/>
              <a:t>بعد أن تعلمنا كتابة حروف اليد اليمنى ،وحروف اليد اليسرى على صف </a:t>
            </a:r>
            <a:r>
              <a:rPr lang="ar-SA" sz="2400" b="1" dirty="0" err="1"/>
              <a:t>الإرتكاز</a:t>
            </a:r>
            <a:r>
              <a:rPr lang="ar-SA" sz="2400" b="1" dirty="0"/>
              <a:t> لابد أن تنظر إلى لوحة المفاتيح على صف </a:t>
            </a:r>
            <a:r>
              <a:rPr lang="ar-SA" sz="2400" b="1" dirty="0" err="1"/>
              <a:t>الإرتكاز</a:t>
            </a:r>
            <a:r>
              <a:rPr lang="ar-SA" sz="2400" b="1" dirty="0"/>
              <a:t> </a:t>
            </a:r>
            <a:r>
              <a:rPr lang="ar-SA" sz="2400" b="1" u="sng" dirty="0"/>
              <a:t>فسترى أنه تبقى حرفان في صف </a:t>
            </a:r>
            <a:r>
              <a:rPr lang="ar-SA" sz="2400" b="1" u="sng" dirty="0" err="1"/>
              <a:t>الإرتكاز</a:t>
            </a:r>
            <a:r>
              <a:rPr lang="ar-SA" sz="2400" b="1" u="sng" dirty="0"/>
              <a:t> لم نستخدمهما وهما حرفا (الألف </a:t>
            </a:r>
            <a:r>
              <a:rPr lang="ar-SA" sz="2400" b="1" u="sng" dirty="0" smtClean="0"/>
              <a:t>والام)</a:t>
            </a:r>
          </a:p>
          <a:p>
            <a:r>
              <a:rPr lang="ar-SA" sz="2400" b="1" dirty="0" smtClean="0"/>
              <a:t>بعد </a:t>
            </a:r>
            <a:r>
              <a:rPr lang="ar-SA" sz="2400" b="1" dirty="0"/>
              <a:t>أن يصبح لديك خبرة وسرعة في توزيع الأصابع سوف نعتمد في توزيع أصابعنا في المستقبل على البروزين الموجودين على حرفي (الباء والتاء) </a:t>
            </a:r>
            <a:r>
              <a:rPr lang="ar-SA" sz="2400" b="1" dirty="0" smtClean="0"/>
              <a:t>.</a:t>
            </a:r>
            <a:endParaRPr lang="ar-SA" sz="2400" dirty="0" smtClean="0"/>
          </a:p>
          <a:p>
            <a:r>
              <a:rPr lang="ar-SA" sz="2400" b="1" dirty="0" smtClean="0">
                <a:solidFill>
                  <a:srgbClr val="FF0000"/>
                </a:solidFill>
              </a:rPr>
              <a:t>التطبيق </a:t>
            </a:r>
            <a:r>
              <a:rPr lang="ar-SA" sz="2400" b="1" dirty="0">
                <a:solidFill>
                  <a:srgbClr val="FF0000"/>
                </a:solidFill>
              </a:rPr>
              <a:t>التالي يجب كتابته على ورقة منفردة نضعها على الطاولة ثم ننظر للورقة دون أن ننظر للوحة المفاتيح أبداً </a:t>
            </a:r>
            <a:r>
              <a:rPr lang="ar-SA" sz="2400" b="1" dirty="0" smtClean="0">
                <a:solidFill>
                  <a:srgbClr val="FF0000"/>
                </a:solidFill>
              </a:rPr>
              <a:t>،</a:t>
            </a:r>
            <a:r>
              <a:rPr lang="ar-SA" sz="2400" b="1" dirty="0">
                <a:solidFill>
                  <a:srgbClr val="FF0000"/>
                </a:solidFill>
              </a:rPr>
              <a:t> </a:t>
            </a:r>
            <a:r>
              <a:rPr lang="ar-SA" sz="2400" b="1" dirty="0" smtClean="0">
                <a:solidFill>
                  <a:srgbClr val="FF0000"/>
                </a:solidFill>
              </a:rPr>
              <a:t>كما يمكن </a:t>
            </a:r>
            <a:r>
              <a:rPr lang="ar-SA" sz="2400" b="1" dirty="0">
                <a:solidFill>
                  <a:srgbClr val="FF0000"/>
                </a:solidFill>
              </a:rPr>
              <a:t>نسخ التمرين ولصقه في برنامج </a:t>
            </a:r>
            <a:r>
              <a:rPr lang="ar-SA" sz="2400" b="1" dirty="0" err="1">
                <a:solidFill>
                  <a:srgbClr val="FF0000"/>
                </a:solidFill>
              </a:rPr>
              <a:t>الوورد</a:t>
            </a:r>
            <a:r>
              <a:rPr lang="ar-SA" sz="2400" b="1" dirty="0">
                <a:solidFill>
                  <a:srgbClr val="FF0000"/>
                </a:solidFill>
              </a:rPr>
              <a:t> ثم تكتب تحت كل سطر نفس السطر الذي </a:t>
            </a:r>
            <a:r>
              <a:rPr lang="ar-SA" sz="2400" b="1" dirty="0" smtClean="0">
                <a:solidFill>
                  <a:srgbClr val="FF0000"/>
                </a:solidFill>
              </a:rPr>
              <a:t>فوقه.</a:t>
            </a:r>
            <a:r>
              <a:rPr lang="ar-SA" sz="2400" dirty="0">
                <a:solidFill>
                  <a:srgbClr val="FF0000"/>
                </a:solidFill>
              </a:rPr>
              <a:t/>
            </a:r>
            <a:br>
              <a:rPr lang="ar-SA" sz="2400" dirty="0">
                <a:solidFill>
                  <a:srgbClr val="FF0000"/>
                </a:solidFill>
              </a:rPr>
            </a:br>
            <a:r>
              <a:rPr lang="ar-SA" sz="2400" b="1" dirty="0"/>
              <a:t/>
            </a:r>
            <a:br>
              <a:rPr lang="ar-SA" sz="2400" b="1" dirty="0"/>
            </a:b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xmlns="" val="151599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71600" y="1930822"/>
            <a:ext cx="7498080" cy="178621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SA" b="1" dirty="0" smtClean="0">
                <a:effectLst/>
              </a:rPr>
              <a:t>والآن بعد ان انتهينا من حروف اليدي اليمنى واليد اليسرى تبقى </a:t>
            </a:r>
            <a:r>
              <a:rPr lang="ar-SA" b="1" dirty="0">
                <a:effectLst/>
              </a:rPr>
              <a:t>لنا ثلاثة حروف فقط لِنُتِمَ </a:t>
            </a:r>
            <a:r>
              <a:rPr lang="ar-SA" b="1" dirty="0" smtClean="0">
                <a:effectLst/>
              </a:rPr>
              <a:t>حروف صف </a:t>
            </a:r>
            <a:r>
              <a:rPr lang="ar-SA" b="1" dirty="0" err="1" smtClean="0">
                <a:effectLst/>
              </a:rPr>
              <a:t>الإرتكاز</a:t>
            </a:r>
            <a:r>
              <a:rPr lang="ar-SA" b="1" dirty="0" smtClean="0">
                <a:effectLst/>
              </a:rPr>
              <a:t> </a:t>
            </a:r>
            <a:r>
              <a:rPr lang="ar-SA" b="1" dirty="0">
                <a:effectLst/>
              </a:rPr>
              <a:t>بإذن الله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158496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 vert="horz" anchor="b" anchorCtr="0">
            <a:normAutofit/>
          </a:bodyPr>
          <a:lstStyle/>
          <a:p>
            <a:pPr algn="ctr"/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لوحة المفاتيح وتقسيمها </a:t>
            </a:r>
            <a:endParaRPr lang="ar-SA" b="1" dirty="0">
              <a:solidFill>
                <a:schemeClr val="accent2">
                  <a:lumMod val="50000"/>
                </a:schemeClr>
              </a:solidFill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435608" y="1447800"/>
            <a:ext cx="7498080" cy="3493368"/>
          </a:xfrm>
        </p:spPr>
        <p:txBody>
          <a:bodyPr>
            <a:noAutofit/>
          </a:bodyPr>
          <a:lstStyle/>
          <a:p>
            <a:pPr marL="457200" indent="-457200"/>
            <a:r>
              <a:rPr lang="ar-SA" dirty="0"/>
              <a:t>تنقسم لوحة المفاتيح (الكيبورد) وفقاً لتعلم الطباعة السريعة إلى مجموعتين من </a:t>
            </a:r>
            <a:r>
              <a:rPr lang="ar-SA" dirty="0" smtClean="0"/>
              <a:t>الحروف .</a:t>
            </a:r>
            <a:endParaRPr lang="ar-SA" dirty="0"/>
          </a:p>
          <a:p>
            <a:pPr marL="457200" indent="-457200"/>
            <a:r>
              <a:rPr lang="ar-SA" dirty="0"/>
              <a:t>مجموعة حروف مخصصة لليد اليمنى ومجموعة حروف مخصصة لليد اليسرى </a:t>
            </a:r>
            <a:r>
              <a:rPr lang="ar-SA" dirty="0" smtClean="0"/>
              <a:t>.</a:t>
            </a:r>
            <a:endParaRPr lang="ar-SA" dirty="0"/>
          </a:p>
          <a:p>
            <a:pPr marL="457200" indent="-457200"/>
            <a:r>
              <a:rPr lang="ar-SA" dirty="0"/>
              <a:t>ولا يصح الضغط باليد اليمنى على حرف من حروف اليد اليسرى والعكس</a:t>
            </a:r>
            <a:r>
              <a:rPr lang="ar-SA" dirty="0" smtClean="0"/>
              <a:t>.</a:t>
            </a:r>
            <a:endParaRPr lang="ar-SA" dirty="0"/>
          </a:p>
          <a:p>
            <a:pPr marL="457200" indent="-457200"/>
            <a:r>
              <a:rPr lang="ar-SA" u="sng" dirty="0" smtClean="0"/>
              <a:t>كما تنقسم افقيا الى 3 صفوف من </a:t>
            </a:r>
            <a:r>
              <a:rPr lang="ar-SA" u="sng" dirty="0" err="1" smtClean="0"/>
              <a:t>الاحرف :</a:t>
            </a:r>
            <a:endParaRPr lang="ar-SA" u="sng" dirty="0" smtClean="0"/>
          </a:p>
          <a:p>
            <a:pPr marL="1005840" lvl="2" indent="-457200">
              <a:buFont typeface="+mj-lt"/>
              <a:buAutoNum type="arabicPeriod"/>
            </a:pPr>
            <a:r>
              <a:rPr lang="ar-SA" dirty="0" smtClean="0"/>
              <a:t>صف </a:t>
            </a:r>
            <a:r>
              <a:rPr lang="ar-SA" dirty="0" err="1" smtClean="0"/>
              <a:t>الارتكاز </a:t>
            </a:r>
            <a:r>
              <a:rPr lang="ar-SA" dirty="0" smtClean="0"/>
              <a:t>( </a:t>
            </a:r>
            <a:r>
              <a:rPr lang="ar-SA" dirty="0" err="1" smtClean="0"/>
              <a:t>الثاني )</a:t>
            </a:r>
            <a:endParaRPr lang="ar-SA" dirty="0" smtClean="0"/>
          </a:p>
          <a:p>
            <a:pPr marL="1005840" lvl="2" indent="-457200">
              <a:buFont typeface="+mj-lt"/>
              <a:buAutoNum type="arabicPeriod"/>
            </a:pPr>
            <a:r>
              <a:rPr lang="ar-SA" dirty="0" smtClean="0"/>
              <a:t>الصف اعلى صف </a:t>
            </a:r>
            <a:r>
              <a:rPr lang="ar-SA" dirty="0" err="1" smtClean="0"/>
              <a:t>الارتكاز  </a:t>
            </a:r>
            <a:r>
              <a:rPr lang="ar-SA" dirty="0" smtClean="0"/>
              <a:t>( </a:t>
            </a:r>
            <a:r>
              <a:rPr lang="ar-SA" dirty="0" err="1" smtClean="0"/>
              <a:t>الاول )</a:t>
            </a:r>
            <a:endParaRPr lang="ar-SA" dirty="0" smtClean="0"/>
          </a:p>
          <a:p>
            <a:pPr marL="1005840" lvl="2" indent="-457200">
              <a:buFont typeface="+mj-lt"/>
              <a:buAutoNum type="arabicPeriod"/>
            </a:pPr>
            <a:r>
              <a:rPr lang="ar-SA" dirty="0" smtClean="0"/>
              <a:t>الصف اسفل صف </a:t>
            </a:r>
            <a:r>
              <a:rPr lang="ar-SA" dirty="0" err="1" smtClean="0"/>
              <a:t>الارتكاز </a:t>
            </a:r>
            <a:r>
              <a:rPr lang="ar-SA" dirty="0" smtClean="0"/>
              <a:t>( الثالث</a:t>
            </a:r>
            <a:r>
              <a:rPr lang="ar-SA" dirty="0" err="1" smtClean="0"/>
              <a:t>)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256557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8034096" cy="922114"/>
          </a:xfrm>
        </p:spPr>
        <p:txBody>
          <a:bodyPr vert="horz" anchor="b" anchorCtr="0">
            <a:normAutofit fontScale="90000"/>
          </a:bodyPr>
          <a:lstStyle/>
          <a:p>
            <a:r>
              <a:rPr lang="ar-SA" b="1" dirty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أولاً :حرفا (الألف </a:t>
            </a:r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واللام) اللذان </a:t>
            </a:r>
            <a:r>
              <a:rPr lang="ar-SA" b="1" dirty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يقعان بين اصبعا السبابة الأيمن الأيسر                              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043608" y="1340768"/>
            <a:ext cx="7498080" cy="4653136"/>
          </a:xfrm>
        </p:spPr>
        <p:txBody>
          <a:bodyPr>
            <a:noAutofit/>
          </a:bodyPr>
          <a:lstStyle/>
          <a:p>
            <a:pPr marL="457200" indent="-457200"/>
            <a:r>
              <a:rPr lang="ar-SA" sz="2400" b="1" dirty="0" smtClean="0"/>
              <a:t>يتم </a:t>
            </a:r>
            <a:r>
              <a:rPr lang="ar-SA" sz="2400" b="1" dirty="0"/>
              <a:t>الضغط على (حرف الألف) بأن ترفع إصبع السبابة اليمنى إليه بخفة ،يعني إصبع السبابة الأيمن يبقى على حرف التاء ولكن </a:t>
            </a:r>
            <a:r>
              <a:rPr lang="ar-SA" sz="2400" b="1" dirty="0" smtClean="0"/>
              <a:t>يرفع بخفة </a:t>
            </a:r>
            <a:r>
              <a:rPr lang="ar-SA" sz="2400" b="1" dirty="0"/>
              <a:t>ليضغط على حرف الألف ثم يعود إلى مكانه الرئيسي وهو (حرف التاء</a:t>
            </a:r>
            <a:r>
              <a:rPr lang="ar-SA" sz="2400" b="1" dirty="0" smtClean="0"/>
              <a:t>)</a:t>
            </a:r>
            <a:r>
              <a:rPr lang="ar-SA" sz="2400" dirty="0"/>
              <a:t/>
            </a:r>
            <a:br>
              <a:rPr lang="ar-SA" sz="2400" dirty="0"/>
            </a:br>
            <a:r>
              <a:rPr lang="ar-SA" sz="2400" b="1" u="sng" dirty="0"/>
              <a:t>فلنجرب معاً </a:t>
            </a:r>
            <a:r>
              <a:rPr lang="ar-SA" sz="2400" b="1" dirty="0"/>
              <a:t>: نضغط (ا) ثم نُعيد اصبعنا على حرف التاء </a:t>
            </a:r>
            <a:r>
              <a:rPr lang="ar-SA" sz="2400" dirty="0"/>
              <a:t/>
            </a:r>
            <a:br>
              <a:rPr lang="ar-SA" sz="2400" dirty="0"/>
            </a:br>
            <a:r>
              <a:rPr lang="ar-SA" sz="2400" b="1" u="sng" dirty="0" smtClean="0"/>
              <a:t>إعادة </a:t>
            </a:r>
            <a:r>
              <a:rPr lang="ar-SA" sz="2400" b="1" u="sng" dirty="0"/>
              <a:t>التجربة ثلاث مرات </a:t>
            </a:r>
            <a:r>
              <a:rPr lang="ar-SA" sz="2400" b="1" dirty="0" smtClean="0"/>
              <a:t>.</a:t>
            </a:r>
            <a:endParaRPr lang="ar-SA" sz="2400" dirty="0" smtClean="0"/>
          </a:p>
          <a:p>
            <a:pPr marL="457200" indent="-457200"/>
            <a:r>
              <a:rPr lang="ar-SA" sz="2400" b="1" dirty="0" smtClean="0"/>
              <a:t> </a:t>
            </a:r>
            <a:r>
              <a:rPr lang="ar-SA" sz="2400" b="1" dirty="0"/>
              <a:t>يتم الضغط على (حرف اللام) بأن ترفع إصبع السبابة الأيسر إليه بخفة ،يعني إصبع السبابة الأيسر يبقى على حرف الباء ولكن </a:t>
            </a:r>
            <a:r>
              <a:rPr lang="ar-SA" sz="2400" b="1" dirty="0" smtClean="0"/>
              <a:t>يرفع بخفة </a:t>
            </a:r>
            <a:r>
              <a:rPr lang="ar-SA" sz="2400" b="1" dirty="0"/>
              <a:t>ليضغط على حرف اللام ثم يعود إلى مكانه الرئيسي وهو (حرف الباء) .</a:t>
            </a:r>
            <a:r>
              <a:rPr lang="ar-SA" sz="2400" dirty="0"/>
              <a:t/>
            </a:r>
            <a:br>
              <a:rPr lang="ar-SA" sz="2400" dirty="0"/>
            </a:br>
            <a:r>
              <a:rPr lang="ar-SA" sz="2400" b="1" dirty="0"/>
              <a:t>(نجرب) ،</a:t>
            </a:r>
            <a:r>
              <a:rPr lang="ar-SA" sz="2400" b="1" dirty="0" smtClean="0"/>
              <a:t>نضغط ( ل</a:t>
            </a:r>
            <a:r>
              <a:rPr lang="ar-SA" sz="2400" b="1" dirty="0"/>
              <a:t>) ثم نُعيد اصبعنا على حرف الباء .</a:t>
            </a:r>
            <a:r>
              <a:rPr lang="ar-SA" sz="2400" dirty="0"/>
              <a:t/>
            </a:r>
            <a:br>
              <a:rPr lang="ar-SA" sz="2400" dirty="0"/>
            </a:br>
            <a:r>
              <a:rPr lang="ar-SA" sz="2400" b="1" dirty="0"/>
              <a:t/>
            </a:r>
            <a:br>
              <a:rPr lang="ar-SA" sz="2400" b="1" dirty="0"/>
            </a:b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xmlns="" val="404546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034096" cy="1786210"/>
          </a:xfrm>
        </p:spPr>
        <p:txBody>
          <a:bodyPr vert="horz" anchor="b" anchorCtr="0">
            <a:normAutofit/>
          </a:bodyPr>
          <a:lstStyle/>
          <a:p>
            <a:r>
              <a:rPr lang="ar-SA" b="1" dirty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بقى لنا حرف واحد في خط </a:t>
            </a:r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الارتكاز </a:t>
            </a:r>
            <a:r>
              <a:rPr lang="ar-SA" b="1" dirty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وهو موجود على يمين يدنا اليمنى ،وتحديداً بجانب حرف الكاف ، إنه </a:t>
            </a:r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PT Bold Heading" pitchFamily="2" charset="-78"/>
              </a:rPr>
              <a:t>حرف الطاء  </a:t>
            </a:r>
            <a:r>
              <a:rPr lang="ar-SA" b="1" dirty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                           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51520" y="2996952"/>
            <a:ext cx="8578200" cy="3240360"/>
          </a:xfrm>
        </p:spPr>
        <p:txBody>
          <a:bodyPr>
            <a:noAutofit/>
          </a:bodyPr>
          <a:lstStyle/>
          <a:p>
            <a:pPr marL="457200" indent="-457200"/>
            <a:r>
              <a:rPr lang="ar-SA" sz="2400" b="1" dirty="0" smtClean="0"/>
              <a:t>يتم </a:t>
            </a:r>
            <a:r>
              <a:rPr lang="ar-SA" sz="2400" b="1" dirty="0"/>
              <a:t>الضغط على حرف الطاء بأن ترفع اصبع الخنصر الأيمن من على حرف (الكاف) بخفة ،وتضغط على حرف (الطاء) بخفة ،ثم تعيده إلى مكانه الرئيسي وهو (حرف الكاف) .</a:t>
            </a:r>
            <a:r>
              <a:rPr lang="ar-SA" sz="2400" dirty="0"/>
              <a:t/>
            </a:r>
            <a:br>
              <a:rPr lang="ar-SA" sz="2400" dirty="0"/>
            </a:br>
            <a:r>
              <a:rPr lang="ar-SA" sz="2400" b="1" u="sng" dirty="0"/>
              <a:t>فلنجرب معاً </a:t>
            </a:r>
            <a:r>
              <a:rPr lang="ar-SA" sz="2400" b="1" dirty="0"/>
              <a:t>:نضغط حرف الطاء ثم نعيد إصبع الخنصر لمكانه بسرعة أو بخفة .</a:t>
            </a:r>
            <a:r>
              <a:rPr lang="ar-SA" sz="2400" dirty="0"/>
              <a:t/>
            </a:r>
            <a:br>
              <a:rPr lang="ar-SA" sz="2400" dirty="0"/>
            </a:br>
            <a:r>
              <a:rPr lang="ar-SA" sz="2400" b="1" dirty="0"/>
              <a:t>مع ملاحظة استعمال المسطرة للفراغات ،وطبعاً المسطرة من مهمة إصبعي الإبهام في اليدين .</a:t>
            </a:r>
            <a:r>
              <a:rPr lang="ar-SA" sz="2400" dirty="0"/>
              <a:t/>
            </a:r>
            <a:br>
              <a:rPr lang="ar-SA" sz="2400" dirty="0"/>
            </a:br>
            <a:r>
              <a:rPr lang="ar-SA" sz="2400" dirty="0" smtClean="0"/>
              <a:t>نجرب معاً</a:t>
            </a:r>
            <a:r>
              <a:rPr lang="ar-SA" sz="2400" b="1" dirty="0"/>
              <a:t/>
            </a:r>
            <a:br>
              <a:rPr lang="ar-SA" sz="2400" b="1" dirty="0"/>
            </a:br>
            <a:r>
              <a:rPr lang="ar-SA" sz="2400" dirty="0"/>
              <a:t/>
            </a:r>
            <a:br>
              <a:rPr lang="ar-SA" sz="2400" dirty="0"/>
            </a:br>
            <a:r>
              <a:rPr lang="ar-SA" sz="2400" b="1" dirty="0"/>
              <a:t>ط </a:t>
            </a:r>
            <a:r>
              <a:rPr lang="ar-SA" sz="2400" b="1" dirty="0" err="1"/>
              <a:t>ط</a:t>
            </a:r>
            <a:r>
              <a:rPr lang="ar-SA" sz="2400" b="1" dirty="0"/>
              <a:t> </a:t>
            </a:r>
            <a:r>
              <a:rPr lang="ar-SA" sz="2400" b="1" dirty="0" err="1"/>
              <a:t>ط</a:t>
            </a:r>
            <a:r>
              <a:rPr lang="ar-SA" sz="2400" b="1" dirty="0"/>
              <a:t> </a:t>
            </a:r>
            <a:r>
              <a:rPr lang="ar-SA" sz="2400" b="1" dirty="0" err="1"/>
              <a:t>ط</a:t>
            </a:r>
            <a:r>
              <a:rPr lang="ar-SA" sz="2400" b="1" dirty="0"/>
              <a:t> </a:t>
            </a:r>
            <a:r>
              <a:rPr lang="ar-SA" sz="2400" b="1" dirty="0" err="1"/>
              <a:t>ط</a:t>
            </a:r>
            <a:r>
              <a:rPr lang="ar-SA" sz="2400" b="1" dirty="0"/>
              <a:t> </a:t>
            </a:r>
            <a:r>
              <a:rPr lang="ar-SA" sz="2400" b="1" dirty="0" err="1"/>
              <a:t>ط</a:t>
            </a:r>
            <a:r>
              <a:rPr lang="ar-SA" sz="2400" b="1" dirty="0"/>
              <a:t> </a:t>
            </a:r>
            <a:r>
              <a:rPr lang="ar-SA" sz="2400" b="1" dirty="0" err="1"/>
              <a:t>ط</a:t>
            </a:r>
            <a:r>
              <a:rPr lang="ar-SA" sz="2400" b="1" dirty="0"/>
              <a:t> </a:t>
            </a:r>
            <a:r>
              <a:rPr lang="ar-SA" sz="2400" b="1" dirty="0" err="1"/>
              <a:t>ط</a:t>
            </a:r>
            <a:r>
              <a:rPr lang="ar-SA" sz="2400" b="1" dirty="0"/>
              <a:t> </a:t>
            </a:r>
            <a:r>
              <a:rPr lang="ar-SA" sz="2400" b="1" dirty="0" err="1"/>
              <a:t>ط</a:t>
            </a:r>
            <a:r>
              <a:rPr lang="ar-SA" sz="2400" b="1" dirty="0"/>
              <a:t> </a:t>
            </a:r>
            <a:r>
              <a:rPr lang="ar-SA" sz="2400" b="1" dirty="0" err="1"/>
              <a:t>ط</a:t>
            </a:r>
            <a:r>
              <a:rPr lang="ar-SA" sz="2400" dirty="0"/>
              <a:t/>
            </a:r>
            <a:br>
              <a:rPr lang="ar-SA" sz="2400" dirty="0"/>
            </a:br>
            <a:r>
              <a:rPr lang="ar-SA" sz="2400" b="1" dirty="0"/>
              <a:t/>
            </a:r>
            <a:br>
              <a:rPr lang="ar-SA" sz="2400" b="1" dirty="0"/>
            </a:b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xmlns="" val="55018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4953" y="332656"/>
            <a:ext cx="7596747" cy="5976664"/>
          </a:xfrm>
        </p:spPr>
      </p:pic>
    </p:spTree>
    <p:extLst>
      <p:ext uri="{BB962C8B-B14F-4D97-AF65-F5344CB8AC3E}">
        <p14:creationId xmlns:p14="http://schemas.microsoft.com/office/powerpoint/2010/main" xmlns="" val="292229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06152"/>
            <a:ext cx="8229600" cy="990600"/>
          </a:xfrm>
        </p:spPr>
        <p:txBody>
          <a:bodyPr vert="horz" anchor="b" anchorCtr="0">
            <a:normAutofit/>
          </a:bodyPr>
          <a:lstStyle/>
          <a:p>
            <a:pPr algn="ctr"/>
            <a:r>
              <a:rPr lang="ar-SA" b="1" dirty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ال (ا ) و ( أ)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826184" cy="5040560"/>
          </a:xfrm>
        </p:spPr>
        <p:txBody>
          <a:bodyPr>
            <a:noAutofit/>
          </a:bodyPr>
          <a:lstStyle/>
          <a:p>
            <a:pPr defTabSz="1997075"/>
            <a:r>
              <a:rPr lang="ar-SA" sz="2400" b="1" dirty="0" smtClean="0"/>
              <a:t>هذا </a:t>
            </a:r>
            <a:r>
              <a:rPr lang="ar-SA" sz="2400" b="1" dirty="0"/>
              <a:t>الحرف مهم جداً فهو من أصول لغتنا العربية ،وبالتالي ستحتاجه كثيراً في الطباعة السريعة ،لأن عدم استعماله يؤدي إلى </a:t>
            </a:r>
            <a:r>
              <a:rPr lang="ar-SA" sz="2400" b="1" dirty="0" smtClean="0"/>
              <a:t>تغير معنى النص .</a:t>
            </a:r>
            <a:endParaRPr lang="ar-SA" sz="2400" dirty="0" smtClean="0"/>
          </a:p>
          <a:p>
            <a:pPr defTabSz="1997075"/>
            <a:endParaRPr lang="ar-SA" sz="2400" b="1" u="sng" dirty="0" smtClean="0"/>
          </a:p>
          <a:p>
            <a:pPr defTabSz="1997075"/>
            <a:r>
              <a:rPr lang="ar-SA" sz="2400" b="1" u="sng" dirty="0" smtClean="0"/>
              <a:t>التفريق </a:t>
            </a:r>
            <a:r>
              <a:rPr lang="ar-SA" sz="2400" b="1" u="sng" dirty="0"/>
              <a:t>في الكتابة بين حرفا (ا) و (أ) :</a:t>
            </a:r>
            <a:r>
              <a:rPr lang="ar-SA" sz="2400" dirty="0"/>
              <a:t/>
            </a:r>
            <a:br>
              <a:rPr lang="ar-SA" sz="2400" dirty="0"/>
            </a:br>
            <a:r>
              <a:rPr lang="ar-SA" sz="2400" b="1" dirty="0"/>
              <a:t>1- حين نستعمل حرف (ا) : نرفع اصبع السبابة اليمنى بخفة ونضغط عليه .</a:t>
            </a:r>
            <a:r>
              <a:rPr lang="ar-SA" sz="2400" dirty="0"/>
              <a:t/>
            </a:r>
            <a:br>
              <a:rPr lang="ar-SA" sz="2400" dirty="0"/>
            </a:br>
            <a:r>
              <a:rPr lang="ar-SA" sz="2400" b="1" dirty="0"/>
              <a:t>2- حين نستعمل حرف (أ) : أيضاً نرفع اصبع السبابة اليمنى ونضغط عليه بخفة ولكن في نفس الوقت يكون اصبع يدنا اليسرى (الخنصر) يضغط على زر </a:t>
            </a:r>
            <a:r>
              <a:rPr lang="en-US" sz="2400" b="1" dirty="0"/>
              <a:t>shift </a:t>
            </a:r>
            <a:r>
              <a:rPr lang="ar-SA" sz="2400" b="1" dirty="0"/>
              <a:t>الأيسر ونستمر بالضغط إلى أن يظهر لدينا حرف (أ) </a:t>
            </a:r>
            <a:r>
              <a:rPr lang="ar-SA" sz="2400" b="1" dirty="0" smtClean="0"/>
              <a:t>.</a:t>
            </a:r>
            <a:endParaRPr lang="ar-SA" sz="2400" dirty="0" smtClean="0"/>
          </a:p>
          <a:p>
            <a:pPr defTabSz="1997075"/>
            <a:endParaRPr lang="ar-SA" sz="2400" b="1" u="sng" dirty="0" smtClean="0"/>
          </a:p>
          <a:p>
            <a:pPr defTabSz="1997075"/>
            <a:r>
              <a:rPr lang="ar-SA" sz="2400" b="1" u="sng" dirty="0" smtClean="0"/>
              <a:t>نجرب </a:t>
            </a:r>
            <a:r>
              <a:rPr lang="ar-SA" sz="2400" b="1" u="sng" dirty="0"/>
              <a:t>معاً :</a:t>
            </a:r>
            <a:r>
              <a:rPr lang="ar-SA" sz="2400" dirty="0"/>
              <a:t/>
            </a:r>
            <a:br>
              <a:rPr lang="ar-SA" sz="2400" dirty="0"/>
            </a:br>
            <a:r>
              <a:rPr lang="ar-SA" sz="2400" b="1" dirty="0"/>
              <a:t>نضغط حرف (ا) وبنفس الوقت نضغط زر </a:t>
            </a:r>
            <a:r>
              <a:rPr lang="en-US" sz="2400" b="1" dirty="0"/>
              <a:t>shift </a:t>
            </a:r>
            <a:r>
              <a:rPr lang="ar-SA" sz="2400" b="1" dirty="0"/>
              <a:t>الأيسر فيظهر لدينا حرف (أ) .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xmlns="" val="94249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anchor="b" anchorCtr="0">
            <a:normAutofit/>
          </a:bodyPr>
          <a:lstStyle/>
          <a:p>
            <a:pPr algn="ctr"/>
            <a:r>
              <a:rPr lang="ar-SA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التطبيق</a:t>
            </a:r>
            <a:endParaRPr lang="ar-SA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07504" y="2204864"/>
            <a:ext cx="8826184" cy="3168352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2800" b="1" dirty="0"/>
              <a:t>أين لنا كتاب، نسيم شاب بطل يبطش أين لنا كتاب، نسيم شاب بطل يبطش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/>
            </a:r>
            <a:br>
              <a:rPr lang="ar-SA" sz="2800" b="1" dirty="0"/>
            </a:b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>أين لنا كتاب، نسيم شاب بطل يبطش أين لنا كتاب، نسيم شاب بطل يبطش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/>
            </a:r>
            <a:br>
              <a:rPr lang="ar-SA" sz="2800" b="1" dirty="0"/>
            </a:b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>أين لنا كتاب، نسيم شاب بطل يبطش أين لنا كتاب، نسيم شاب بطل </a:t>
            </a:r>
            <a:r>
              <a:rPr lang="ar-SA" sz="2800" b="1" dirty="0" smtClean="0"/>
              <a:t>يبطش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xmlns="" val="283486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043608" y="620688"/>
            <a:ext cx="7128792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ar-SA" b="1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ar-SA" dirty="0"/>
          </a:p>
        </p:txBody>
      </p:sp>
      <p:sp>
        <p:nvSpPr>
          <p:cNvPr id="3" name="مستطيل 2"/>
          <p:cNvSpPr/>
          <p:nvPr/>
        </p:nvSpPr>
        <p:spPr>
          <a:xfrm>
            <a:off x="971600" y="1412776"/>
            <a:ext cx="7416824" cy="4524315"/>
          </a:xfrm>
          <a:prstGeom prst="rect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ar-SA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الآن بعد أن انتهينا من التعرف على حروف صف </a:t>
            </a:r>
            <a:r>
              <a:rPr lang="ar-SA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الارتكاز .</a:t>
            </a:r>
            <a:endParaRPr lang="ar-SA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ar-SA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يجب ان </a:t>
            </a:r>
            <a:r>
              <a:rPr lang="ar-SA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تقومي</a:t>
            </a:r>
            <a:r>
              <a:rPr lang="ar-SA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بالتدرب اكثر من مره على كل تمرين مع حساب الوقت المستغرق في الكتابة.</a:t>
            </a:r>
          </a:p>
          <a:p>
            <a:r>
              <a:rPr lang="ar-SA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وتجاهدي</a:t>
            </a:r>
            <a:r>
              <a:rPr lang="ar-SA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حتى تقلصي المدة المستخدمة لكتابة هذه </a:t>
            </a:r>
            <a:r>
              <a:rPr lang="ar-SA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التمارين .</a:t>
            </a:r>
            <a:endParaRPr lang="ar-SA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2296" indent="0" algn="ctr">
              <a:buNone/>
            </a:pPr>
            <a:r>
              <a:rPr lang="ar-SA" sz="2400" dirty="0" smtClean="0"/>
              <a:t>في الموقع المرفق </a:t>
            </a:r>
          </a:p>
          <a:p>
            <a:pPr marL="82296" indent="0" algn="ctr">
              <a:buNone/>
            </a:pPr>
            <a:r>
              <a:rPr lang="ar-SA" sz="2400" dirty="0" smtClean="0"/>
              <a:t>يرجى التدرب على التمارين من رقم 1 الى 5</a:t>
            </a:r>
          </a:p>
          <a:p>
            <a:pPr marL="82296" indent="0" algn="ctr">
              <a:buNone/>
            </a:pPr>
            <a:r>
              <a:rPr lang="ar-SA" sz="2400" dirty="0" smtClean="0"/>
              <a:t>علما ان لكل تدريب 5 مستويات</a:t>
            </a:r>
          </a:p>
          <a:p>
            <a:pPr marL="82296" indent="0" algn="ctr">
              <a:buNone/>
            </a:pPr>
            <a:r>
              <a:rPr lang="en-US" sz="2400" dirty="0" smtClean="0"/>
              <a:t>https://tybaa.com/lesson</a:t>
            </a:r>
            <a:endParaRPr lang="ar-SA" sz="2400" dirty="0" smtClean="0"/>
          </a:p>
          <a:p>
            <a:endParaRPr lang="ar-SA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20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20080"/>
          </a:xfrm>
        </p:spPr>
        <p:txBody>
          <a:bodyPr vert="horz" anchor="b" anchorCtr="0">
            <a:normAutofit/>
          </a:bodyPr>
          <a:lstStyle/>
          <a:p>
            <a:pPr algn="ctr"/>
            <a:r>
              <a:rPr lang="ar-SA" b="1" dirty="0" err="1" smtClean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أولا </a:t>
            </a:r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:صف الارتكاز</a:t>
            </a:r>
            <a:endParaRPr lang="ar-SA" b="1" dirty="0">
              <a:solidFill>
                <a:schemeClr val="accent2">
                  <a:lumMod val="50000"/>
                </a:schemeClr>
              </a:solidFill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755576" y="1268760"/>
            <a:ext cx="8146152" cy="5328592"/>
          </a:xfrm>
        </p:spPr>
        <p:txBody>
          <a:bodyPr>
            <a:noAutofit/>
          </a:bodyPr>
          <a:lstStyle/>
          <a:p>
            <a:pPr marL="457200" indent="-457200"/>
            <a:r>
              <a:rPr lang="ar-JO" sz="2800" u="sng" dirty="0"/>
              <a:t>يقصد بصف الارتكاز مجموعة الأحرف التي يجب أن ترتكز أصابع اليدين عليها </a:t>
            </a:r>
            <a:endParaRPr lang="ar-SA" sz="2800" u="sng" dirty="0" smtClean="0"/>
          </a:p>
          <a:p>
            <a:pPr marL="457200" indent="-457200"/>
            <a:r>
              <a:rPr lang="ar-JO" sz="2800" dirty="0" smtClean="0"/>
              <a:t>وفي </a:t>
            </a:r>
            <a:r>
              <a:rPr lang="ar-JO" sz="2800" dirty="0"/>
              <a:t>حالة الانتقال إلى أحرف أعلاها أو أسفل منها فإنه يجب العودة إلى هذه الأحرف (</a:t>
            </a:r>
            <a:r>
              <a:rPr lang="ar-JO" sz="2800" b="1" dirty="0"/>
              <a:t>صف الارتكاز</a:t>
            </a:r>
            <a:r>
              <a:rPr lang="ar-JO" sz="2800" dirty="0"/>
              <a:t>) لكونها بمثابة قاعدة للانطلاق منها وإليها</a:t>
            </a:r>
            <a:r>
              <a:rPr lang="ar-JO" sz="2800" dirty="0" smtClean="0"/>
              <a:t>.</a:t>
            </a:r>
            <a:endParaRPr lang="ar-SA" sz="2800" dirty="0" smtClean="0"/>
          </a:p>
          <a:p>
            <a:pPr marL="457200" indent="-457200"/>
            <a:r>
              <a:rPr lang="ar-SA" sz="2800" dirty="0" smtClean="0"/>
              <a:t>إذا </a:t>
            </a:r>
            <a:r>
              <a:rPr lang="ar-SA" sz="2800" dirty="0"/>
              <a:t>نظرت إلى لوحة المفاتيح (الكيبورد) ستجد أن الحروف العربية تأخذ ثلاثة صفوف ،وصف </a:t>
            </a:r>
            <a:r>
              <a:rPr lang="ar-SA" sz="2800" dirty="0" smtClean="0"/>
              <a:t>الارتكاز </a:t>
            </a:r>
            <a:r>
              <a:rPr lang="ar-SA" sz="2800" dirty="0"/>
              <a:t>هو الصف الأوسط </a:t>
            </a:r>
            <a:r>
              <a:rPr lang="ar-SA" sz="2800" dirty="0" smtClean="0"/>
              <a:t>.</a:t>
            </a:r>
          </a:p>
          <a:p>
            <a:pPr marL="457200" indent="-457200"/>
            <a:r>
              <a:rPr lang="ar-SA" sz="2800" u="sng" dirty="0" smtClean="0">
                <a:solidFill>
                  <a:srgbClr val="FF0000"/>
                </a:solidFill>
              </a:rPr>
              <a:t>ملحوظة </a:t>
            </a:r>
            <a:r>
              <a:rPr lang="ar-SA" sz="2800" u="sng" dirty="0">
                <a:solidFill>
                  <a:srgbClr val="FF0000"/>
                </a:solidFill>
              </a:rPr>
              <a:t>هامة جداً :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dirty="0"/>
              <a:t>صف الارتكاز هو أهم صف ولذا ستوجد أصابعنا عليه دوماً ،وتتحرك منه لبقية الحروف فوق وتحت ،يمين وشمال </a:t>
            </a:r>
            <a:r>
              <a:rPr lang="ar-SA" sz="2800" dirty="0" smtClean="0"/>
              <a:t>.</a:t>
            </a:r>
          </a:p>
          <a:p>
            <a:pPr marL="0" indent="0">
              <a:buNone/>
            </a:pPr>
            <a:r>
              <a:rPr lang="ar-SA" sz="2800" dirty="0"/>
              <a:t/>
            </a:r>
            <a:br>
              <a:rPr lang="ar-SA" sz="2800" dirty="0"/>
            </a:b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xmlns="" val="214713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 vert="horz" anchor="b" anchorCtr="0">
            <a:normAutofit/>
          </a:bodyPr>
          <a:lstStyle/>
          <a:p>
            <a:pPr algn="ctr"/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ماهي </a:t>
            </a:r>
            <a:r>
              <a:rPr lang="ar-JO" b="1" dirty="0" smtClean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أحرف </a:t>
            </a:r>
            <a:r>
              <a:rPr lang="ar-JO" b="1" dirty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صف الارتكاز </a:t>
            </a:r>
            <a:endParaRPr lang="ar-SA" b="1" dirty="0">
              <a:solidFill>
                <a:schemeClr val="accent2">
                  <a:lumMod val="50000"/>
                </a:schemeClr>
              </a:solidFill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ar-SA" sz="4400" b="1" u="sng" dirty="0" smtClean="0"/>
              <a:t>العربية</a:t>
            </a:r>
          </a:p>
          <a:p>
            <a:pPr marL="0" indent="0" algn="ctr">
              <a:buNone/>
            </a:pPr>
            <a:r>
              <a:rPr lang="ar-JO" sz="4400" dirty="0" smtClean="0"/>
              <a:t> </a:t>
            </a:r>
            <a:r>
              <a:rPr lang="ar-JO" sz="4400" dirty="0"/>
              <a:t>(</a:t>
            </a:r>
            <a:r>
              <a:rPr lang="ar-SA" sz="4400" dirty="0"/>
              <a:t> </a:t>
            </a:r>
            <a:r>
              <a:rPr lang="ar-JO" sz="4400" dirty="0"/>
              <a:t>ك ، م ، ن ، ت ، ش ، س ، ي ، ب)</a:t>
            </a:r>
            <a:r>
              <a:rPr lang="ar-SA" sz="4400" dirty="0"/>
              <a:t>            </a:t>
            </a:r>
            <a:endParaRPr lang="ar-SA" sz="4400" dirty="0" smtClean="0"/>
          </a:p>
          <a:p>
            <a:pPr marL="457200" indent="-457200"/>
            <a:endParaRPr lang="ar-SA" sz="4400" b="1" u="sng" dirty="0" smtClean="0"/>
          </a:p>
          <a:p>
            <a:pPr marL="457200" indent="-457200"/>
            <a:r>
              <a:rPr lang="ar-SA" sz="4400" b="1" u="sng" dirty="0" smtClean="0"/>
              <a:t>الإنجليزية </a:t>
            </a:r>
          </a:p>
          <a:p>
            <a:pPr marL="0" indent="0" algn="ctr">
              <a:buNone/>
            </a:pPr>
            <a:r>
              <a:rPr lang="ar-SA" sz="4400" dirty="0" smtClean="0"/>
              <a:t> </a:t>
            </a:r>
            <a:r>
              <a:rPr lang="ar-SA" sz="4400" dirty="0"/>
              <a:t>( </a:t>
            </a:r>
            <a:r>
              <a:rPr lang="en-US" sz="4400" dirty="0"/>
              <a:t>  (  F  , D , S ,  A , J ,  K ,  L ,  ; </a:t>
            </a:r>
          </a:p>
          <a:p>
            <a:pPr marL="82296" indent="0" algn="ctr">
              <a:buNone/>
            </a:pPr>
            <a:endParaRPr lang="ar-SA" sz="4400" dirty="0"/>
          </a:p>
        </p:txBody>
      </p:sp>
    </p:spTree>
    <p:extLst>
      <p:ext uri="{BB962C8B-B14F-4D97-AF65-F5344CB8AC3E}">
        <p14:creationId xmlns:p14="http://schemas.microsoft.com/office/powerpoint/2010/main" xmlns="" val="140652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 vert="horz" anchor="b" anchorCtr="0">
            <a:normAutofit/>
          </a:bodyPr>
          <a:lstStyle/>
          <a:p>
            <a:pPr algn="ctr"/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توزيع الاصابع على صف الارتكاز لليد اليمنى </a:t>
            </a:r>
            <a:endParaRPr lang="ar-SA" b="1" dirty="0">
              <a:solidFill>
                <a:schemeClr val="accent2">
                  <a:lumMod val="50000"/>
                </a:schemeClr>
              </a:solidFill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435608" y="1447800"/>
            <a:ext cx="7498080" cy="5149552"/>
          </a:xfrm>
        </p:spPr>
        <p:txBody>
          <a:bodyPr>
            <a:noAutofit/>
          </a:bodyPr>
          <a:lstStyle/>
          <a:p>
            <a:pPr marL="457200" indent="-457200"/>
            <a:r>
              <a:rPr lang="ar-SA" dirty="0"/>
              <a:t> </a:t>
            </a:r>
            <a:r>
              <a:rPr lang="ar-SA" dirty="0" smtClean="0"/>
              <a:t>نضع </a:t>
            </a:r>
            <a:r>
              <a:rPr lang="ar-SA" dirty="0"/>
              <a:t>اصبع السبابة الأيمن على حرف </a:t>
            </a:r>
            <a:r>
              <a:rPr lang="ar-SA" dirty="0" err="1"/>
              <a:t>التاء </a:t>
            </a:r>
            <a:r>
              <a:rPr lang="ar-SA" dirty="0" smtClean="0"/>
              <a:t>، </a:t>
            </a:r>
            <a:r>
              <a:rPr lang="ar-SA" sz="2400" b="1" i="1" u="sng" dirty="0" smtClean="0"/>
              <a:t>ستحس </a:t>
            </a:r>
            <a:r>
              <a:rPr lang="ar-SA" sz="2400" b="1" i="1" u="sng" dirty="0"/>
              <a:t>بوجود بروز صغير على هذا المفتاح (حرف التاء) </a:t>
            </a:r>
            <a:r>
              <a:rPr lang="ar-SA" sz="2400" b="1" i="1" u="sng" dirty="0" smtClean="0"/>
              <a:t>.</a:t>
            </a:r>
            <a:endParaRPr lang="ar-SA" b="1" i="1" dirty="0" smtClean="0"/>
          </a:p>
          <a:p>
            <a:pPr marL="457200" indent="-457200"/>
            <a:r>
              <a:rPr lang="ar-SA" dirty="0" smtClean="0"/>
              <a:t>وزع </a:t>
            </a:r>
            <a:r>
              <a:rPr lang="ar-SA" dirty="0"/>
              <a:t>أصابع يدك اليمنى على المفاتيح التي تلي حرف التاء بالترتيب يعني </a:t>
            </a:r>
            <a:r>
              <a:rPr lang="ar-SA" dirty="0" smtClean="0"/>
              <a:t>:</a:t>
            </a:r>
            <a:r>
              <a:rPr lang="ar-SA" dirty="0"/>
              <a:t/>
            </a:r>
            <a:br>
              <a:rPr lang="ar-SA" dirty="0"/>
            </a:br>
            <a:r>
              <a:rPr lang="ar-SA" dirty="0">
                <a:solidFill>
                  <a:srgbClr val="FF0000"/>
                </a:solidFill>
              </a:rPr>
              <a:t>السبابة</a:t>
            </a:r>
            <a:r>
              <a:rPr lang="ar-SA" dirty="0"/>
              <a:t> نضعها على حرف التاء .</a:t>
            </a:r>
            <a:br>
              <a:rPr lang="ar-SA" dirty="0"/>
            </a:br>
            <a:r>
              <a:rPr lang="ar-SA" dirty="0">
                <a:solidFill>
                  <a:srgbClr val="FF0000"/>
                </a:solidFill>
              </a:rPr>
              <a:t>الوسطى</a:t>
            </a:r>
            <a:r>
              <a:rPr lang="ar-SA" dirty="0"/>
              <a:t> نضعها على حرف النون .</a:t>
            </a:r>
            <a:br>
              <a:rPr lang="ar-SA" dirty="0"/>
            </a:br>
            <a:r>
              <a:rPr lang="ar-SA" dirty="0">
                <a:solidFill>
                  <a:srgbClr val="FF0000"/>
                </a:solidFill>
              </a:rPr>
              <a:t>البنصر</a:t>
            </a:r>
            <a:r>
              <a:rPr lang="ar-SA" dirty="0"/>
              <a:t> نضعه على حرف الميم .</a:t>
            </a:r>
            <a:br>
              <a:rPr lang="ar-SA" dirty="0"/>
            </a:br>
            <a:r>
              <a:rPr lang="ar-SA" dirty="0">
                <a:solidFill>
                  <a:srgbClr val="FF0000"/>
                </a:solidFill>
              </a:rPr>
              <a:t>الخنصر</a:t>
            </a:r>
            <a:r>
              <a:rPr lang="ar-SA" dirty="0"/>
              <a:t> نضعه على حرف الكاف </a:t>
            </a:r>
            <a:r>
              <a:rPr lang="ar-SA" dirty="0" smtClean="0"/>
              <a:t>.</a:t>
            </a:r>
          </a:p>
          <a:p>
            <a:pPr marL="457200" indent="-457200"/>
            <a:r>
              <a:rPr lang="ar-SA" sz="1600" b="1" dirty="0" smtClean="0"/>
              <a:t>مرني نفسك </a:t>
            </a:r>
            <a:r>
              <a:rPr lang="ar-SA" sz="1600" b="1" dirty="0"/>
              <a:t>عدة مرات على وضع يدك اليمنى بهذا الترتيب بدءاً من السبابة وانتهاءً بالخنصر من اليسار لليمين للتعود على الوضع الجديد </a:t>
            </a:r>
            <a:r>
              <a:rPr lang="ar-SA" sz="1600" b="1" dirty="0" smtClean="0"/>
              <a:t>.</a:t>
            </a:r>
            <a:r>
              <a:rPr lang="ar-SA" b="1" dirty="0"/>
              <a:t/>
            </a:r>
            <a:br>
              <a:rPr lang="ar-SA" b="1" dirty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323484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8984" y="836712"/>
            <a:ext cx="7811488" cy="5688632"/>
          </a:xfrm>
        </p:spPr>
      </p:pic>
    </p:spTree>
    <p:extLst>
      <p:ext uri="{BB962C8B-B14F-4D97-AF65-F5344CB8AC3E}">
        <p14:creationId xmlns:p14="http://schemas.microsoft.com/office/powerpoint/2010/main" xmlns="" val="216126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 vert="horz" anchor="b" anchorCtr="0">
            <a:normAutofit/>
          </a:bodyPr>
          <a:lstStyle/>
          <a:p>
            <a:pPr algn="ctr"/>
            <a:r>
              <a:rPr lang="ar-SA" b="1" dirty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ملحوظة هامة جداً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394136" cy="4717504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</a:pPr>
            <a:r>
              <a:rPr lang="ar-SA" sz="3600" dirty="0" smtClean="0"/>
              <a:t>إصبع </a:t>
            </a:r>
            <a:r>
              <a:rPr lang="ar-SA" sz="3600" dirty="0"/>
              <a:t>الإبهام في اليد اليمنى واليسرى ليس لهما وظيفة في الطباعة غير الضغط على </a:t>
            </a:r>
            <a:r>
              <a:rPr lang="ar-SA" sz="3600" dirty="0" smtClean="0"/>
              <a:t>المسطرة.</a:t>
            </a:r>
          </a:p>
          <a:p>
            <a:pPr marL="457200" indent="-457200" algn="just">
              <a:lnSpc>
                <a:spcPct val="150000"/>
              </a:lnSpc>
            </a:pPr>
            <a:r>
              <a:rPr lang="ar-SA" sz="3600" dirty="0" smtClean="0"/>
              <a:t>يعني </a:t>
            </a:r>
            <a:r>
              <a:rPr lang="ar-SA" sz="3600" dirty="0"/>
              <a:t>سيظل الإبهامان على المسطرة دوماً ،فإذا أردت أخذ مسافة بين الكلمات ستضغط على المسطرة بالإبهام .</a:t>
            </a:r>
          </a:p>
        </p:txBody>
      </p:sp>
    </p:spTree>
    <p:extLst>
      <p:ext uri="{BB962C8B-B14F-4D97-AF65-F5344CB8AC3E}">
        <p14:creationId xmlns:p14="http://schemas.microsoft.com/office/powerpoint/2010/main" xmlns="" val="255063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412776"/>
            <a:ext cx="8352928" cy="49685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ar-SA" sz="1200" dirty="0" smtClean="0"/>
          </a:p>
          <a:p>
            <a:pPr marL="457200" indent="-457200" algn="just"/>
            <a:r>
              <a:rPr lang="ar-JO" sz="2800" dirty="0" smtClean="0"/>
              <a:t>يجب </a:t>
            </a:r>
            <a:r>
              <a:rPr lang="ar-JO" sz="2800" dirty="0"/>
              <a:t>أن توزع أصابع اليدين </a:t>
            </a:r>
            <a:r>
              <a:rPr lang="ar-SA" sz="2800" dirty="0" smtClean="0"/>
              <a:t> </a:t>
            </a:r>
            <a:r>
              <a:rPr lang="ar-JO" sz="2800" dirty="0" smtClean="0"/>
              <a:t>(</a:t>
            </a:r>
            <a:r>
              <a:rPr lang="ar-JO" sz="2800" dirty="0"/>
              <a:t>اليمنى واليسرى) على هذه المفاتيح توزيعاً منطقياً </a:t>
            </a:r>
            <a:r>
              <a:rPr lang="ar-SA" sz="2800" dirty="0" err="1" smtClean="0"/>
              <a:t>.</a:t>
            </a:r>
            <a:endParaRPr lang="ar-SA" sz="2800" dirty="0" smtClean="0"/>
          </a:p>
          <a:p>
            <a:pPr marL="457200" indent="-457200" algn="just"/>
            <a:r>
              <a:rPr lang="ar-JO" sz="2800" dirty="0" smtClean="0"/>
              <a:t>تكون </a:t>
            </a:r>
            <a:r>
              <a:rPr lang="ar-JO" sz="2800" dirty="0"/>
              <a:t>شبه دائمة على صف الارتكاز </a:t>
            </a:r>
            <a:r>
              <a:rPr lang="ar-SA" sz="2800" dirty="0" err="1" smtClean="0"/>
              <a:t>.</a:t>
            </a:r>
            <a:endParaRPr lang="ar-SA" sz="2800" dirty="0" smtClean="0"/>
          </a:p>
          <a:p>
            <a:pPr marL="457200" indent="-457200" algn="just"/>
            <a:r>
              <a:rPr lang="ar-SA" sz="2800" dirty="0" smtClean="0"/>
              <a:t>اما </a:t>
            </a:r>
            <a:r>
              <a:rPr lang="ar-JO" sz="2800" dirty="0" smtClean="0"/>
              <a:t>إذا </a:t>
            </a:r>
            <a:r>
              <a:rPr lang="ar-JO" sz="2800" dirty="0"/>
              <a:t>تطلب الأمر استخدام مفاتيح أعلى أو أسفل من صف الارتكاز فإنه يضرب بالأصابع المخصصة لها </a:t>
            </a:r>
            <a:r>
              <a:rPr lang="ar-SA" sz="2800" dirty="0" smtClean="0"/>
              <a:t>.</a:t>
            </a:r>
          </a:p>
          <a:p>
            <a:pPr marL="457200" indent="-457200" algn="just"/>
            <a:r>
              <a:rPr lang="ar-JO" sz="2800" dirty="0" smtClean="0"/>
              <a:t>مع </a:t>
            </a:r>
            <a:r>
              <a:rPr lang="ar-JO" sz="2800" dirty="0"/>
              <a:t>عودة هذه الأصابع إلى صف الارتكاز نفسه </a:t>
            </a:r>
            <a:r>
              <a:rPr lang="ar-SA" sz="2800" dirty="0" smtClean="0"/>
              <a:t>.</a:t>
            </a:r>
          </a:p>
          <a:p>
            <a:pPr marL="457200" indent="-457200" algn="just"/>
            <a:r>
              <a:rPr lang="ar-JO" sz="2800" dirty="0" smtClean="0"/>
              <a:t>هذا </a:t>
            </a:r>
            <a:r>
              <a:rPr lang="ar-JO" sz="2800" dirty="0"/>
              <a:t>مفيد جداً في عملية السرعة في إدخال البيانات </a:t>
            </a:r>
            <a:r>
              <a:rPr lang="ar-JO" sz="2800" dirty="0" smtClean="0"/>
              <a:t>ودقتها</a:t>
            </a:r>
            <a:r>
              <a:rPr lang="ar-SA" sz="2800" dirty="0" smtClean="0"/>
              <a:t> </a:t>
            </a:r>
            <a:r>
              <a:rPr lang="ar-SA" sz="2800" dirty="0" err="1" smtClean="0"/>
              <a:t>.</a:t>
            </a:r>
            <a:endParaRPr lang="ar-SA" sz="2800" dirty="0" smtClean="0"/>
          </a:p>
          <a:p>
            <a:pPr marL="457200" indent="-457200" algn="just"/>
            <a:r>
              <a:rPr lang="ar-JO" sz="2800" dirty="0" smtClean="0"/>
              <a:t>بالإضافة </a:t>
            </a:r>
            <a:r>
              <a:rPr lang="ar-JO" sz="2800" dirty="0"/>
              <a:t>إلى إعطاء مدخل البيانات أو الناسخ راحة أكثر في التعامل مع لوحة </a:t>
            </a:r>
            <a:r>
              <a:rPr lang="ar-JO" sz="2800" dirty="0" smtClean="0"/>
              <a:t>المفاتيح.</a:t>
            </a:r>
            <a:endParaRPr lang="ar-SA" sz="2800" dirty="0"/>
          </a:p>
          <a:p>
            <a:pPr marL="457200" indent="-457200" algn="just"/>
            <a:r>
              <a:rPr lang="ar-SA" sz="2800" dirty="0" smtClean="0"/>
              <a:t>يجب </a:t>
            </a:r>
            <a:r>
              <a:rPr lang="ar-SA" sz="2800" dirty="0"/>
              <a:t>أن تتذكر أن الإنتقال إلى السطر التالي يتم عن طريق </a:t>
            </a:r>
            <a:r>
              <a:rPr lang="ar-SA" sz="2800" dirty="0" smtClean="0"/>
              <a:t>مفتاح </a:t>
            </a:r>
            <a:r>
              <a:rPr lang="en-US" sz="2800" dirty="0" smtClean="0"/>
              <a:t>Enter </a:t>
            </a:r>
            <a:r>
              <a:rPr lang="ar-SA" sz="2800" dirty="0" smtClean="0"/>
              <a:t>   الواقع </a:t>
            </a:r>
            <a:r>
              <a:rPr lang="ar-SA" sz="2800" dirty="0"/>
              <a:t>إلى يمين مفاتيح صف </a:t>
            </a:r>
            <a:r>
              <a:rPr lang="ar-SA" sz="2800" dirty="0" smtClean="0"/>
              <a:t>الإرتكاز 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60913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1434895"/>
            <a:ext cx="5758989" cy="2930209"/>
          </a:xfrm>
        </p:spPr>
        <p:txBody>
          <a:bodyPr>
            <a:normAutofit/>
          </a:bodyPr>
          <a:lstStyle/>
          <a:p>
            <a:pPr algn="ctr"/>
            <a:r>
              <a:rPr lang="ar-JO" b="1" dirty="0"/>
              <a:t>تدريبات عملية </a:t>
            </a:r>
            <a:r>
              <a:rPr lang="ar-SA" b="1" dirty="0" smtClean="0"/>
              <a:t/>
            </a:r>
            <a:br>
              <a:rPr lang="ar-SA" b="1" dirty="0" smtClean="0"/>
            </a:br>
            <a:r>
              <a:rPr lang="ar-JO" b="1" dirty="0" smtClean="0"/>
              <a:t>على</a:t>
            </a:r>
            <a:r>
              <a:rPr lang="ar-SA" b="1" dirty="0" smtClean="0"/>
              <a:t> حروف</a:t>
            </a:r>
            <a:r>
              <a:rPr lang="ar-JO" b="1" dirty="0" smtClean="0"/>
              <a:t> </a:t>
            </a:r>
            <a:r>
              <a:rPr lang="ar-JO" b="1" dirty="0"/>
              <a:t>صف </a:t>
            </a:r>
            <a:r>
              <a:rPr lang="ar-JO" b="1" dirty="0" smtClean="0"/>
              <a:t>الارتكاز</a:t>
            </a:r>
            <a:r>
              <a:rPr lang="ar-SA" b="1" dirty="0" smtClean="0"/>
              <a:t> لليد اليمنى باللغة العربية</a:t>
            </a:r>
            <a:br>
              <a:rPr lang="ar-SA" b="1" dirty="0" smtClean="0"/>
            </a:br>
            <a:r>
              <a:rPr lang="en-US" b="1" dirty="0" smtClean="0"/>
              <a:t>HOME   ROW</a:t>
            </a:r>
            <a:r>
              <a:rPr lang="ar-JO" b="1" dirty="0" smtClean="0"/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312331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صل">
  <a:themeElements>
    <a:clrScheme name="أصل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أصل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أصل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A3DFA58E09EF4594CC0DD75C42FEFF" ma:contentTypeVersion="0" ma:contentTypeDescription="Create a new document." ma:contentTypeScope="" ma:versionID="30e64c5ad0a70b03ce83f7b702236c6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F3F3B1-135C-4D97-89DD-CEBE6AF23A6E}">
  <ds:schemaRefs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963BBD4-AB4A-493C-AFE4-19761388FE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5F8BB9-2FB3-45E2-B2E6-6B0CA4B59B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</TotalTime>
  <Words>883</Words>
  <Application>Microsoft Office PowerPoint</Application>
  <PresentationFormat>عرض على الشاشة (3:4)‏</PresentationFormat>
  <Paragraphs>95</Paragraphs>
  <Slides>25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25</vt:i4>
      </vt:variant>
    </vt:vector>
  </HeadingPairs>
  <TitlesOfParts>
    <vt:vector size="26" baseType="lpstr">
      <vt:lpstr>أصل</vt:lpstr>
      <vt:lpstr>معالجة الكلمات والنسخ 2 برنامج السكرتارية الطبية</vt:lpstr>
      <vt:lpstr>لوحة المفاتيح وتقسيمها </vt:lpstr>
      <vt:lpstr>أولا :صف الارتكاز</vt:lpstr>
      <vt:lpstr>ماهي أحرف صف الارتكاز </vt:lpstr>
      <vt:lpstr>توزيع الاصابع على صف الارتكاز لليد اليمنى </vt:lpstr>
      <vt:lpstr>الشريحة 6</vt:lpstr>
      <vt:lpstr>ملحوظة هامة جداً </vt:lpstr>
      <vt:lpstr>الشريحة 8</vt:lpstr>
      <vt:lpstr>تدريبات عملية  على حروف صف الارتكاز لليد اليمنى باللغة العربية HOME   ROW </vt:lpstr>
      <vt:lpstr>الشريحة 10</vt:lpstr>
      <vt:lpstr>التطبيق الأول 1- 1 (صف الارتكاز اليد اليمنى )</vt:lpstr>
      <vt:lpstr>الشريحة 12</vt:lpstr>
      <vt:lpstr>الشريحة 13</vt:lpstr>
      <vt:lpstr>تمرين على صف الارتكاز لليد اليسرى</vt:lpstr>
      <vt:lpstr>الشريحة 15</vt:lpstr>
      <vt:lpstr>تدريبات عملية   </vt:lpstr>
      <vt:lpstr>التطبيق الأول 1-2 (صف الارتكاز اليد اليسرى )</vt:lpstr>
      <vt:lpstr>الشريحة 18</vt:lpstr>
      <vt:lpstr>والآن بعد ان انتهينا من حروف اليدي اليمنى واليد اليسرى تبقى لنا ثلاثة حروف فقط لِنُتِمَ حروف صف الإرتكاز بإذن الله .</vt:lpstr>
      <vt:lpstr>أولاً :حرفا (الألف واللام) اللذان يقعان بين اصبعا السبابة الأيمن الأيسر                              </vt:lpstr>
      <vt:lpstr>بقى لنا حرف واحد في خط الارتكاز وهو موجود على يمين يدنا اليمنى ،وتحديداً بجانب حرف الكاف ، إنه حرف الطاء                             </vt:lpstr>
      <vt:lpstr>الشريحة 22</vt:lpstr>
      <vt:lpstr>ال (ا ) و ( أ)</vt:lpstr>
      <vt:lpstr>التطبيق</vt:lpstr>
      <vt:lpstr>الشريحة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Asma</cp:lastModifiedBy>
  <cp:revision>36</cp:revision>
  <dcterms:created xsi:type="dcterms:W3CDTF">2014-02-09T17:56:55Z</dcterms:created>
  <dcterms:modified xsi:type="dcterms:W3CDTF">2019-09-30T05:01:38Z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0x010100DBA3DFA58E09EF4594CC0DD75C42FEFF</vt:lpwstr>
  </property>
</Properties>
</file>