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00051" y="423050"/>
            <a:ext cx="10058400" cy="3566160"/>
          </a:xfrm>
        </p:spPr>
        <p:txBody>
          <a:bodyPr/>
          <a:lstStyle/>
          <a:p>
            <a:pPr algn="ctr"/>
            <a:r>
              <a:rPr lang="ar-SA" dirty="0" smtClean="0"/>
              <a:t>المحاضرة الخامسة 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ar-SA" dirty="0" smtClean="0">
                <a:cs typeface="DecoType Naskh" panose="02010400000000000000" pitchFamily="2" charset="-78"/>
              </a:rPr>
              <a:t>محاور المحاضرة </a:t>
            </a:r>
          </a:p>
          <a:p>
            <a:pPr marL="457200" indent="-457200" algn="r">
              <a:buAutoNum type="arabicPeriod"/>
            </a:pPr>
            <a:r>
              <a:rPr lang="ar-SA" dirty="0" smtClean="0">
                <a:cs typeface="DecoType Naskh" panose="02010400000000000000" pitchFamily="2" charset="-78"/>
              </a:rPr>
              <a:t>اختبار فرط الحركة وتشتت الانتباه </a:t>
            </a:r>
          </a:p>
          <a:p>
            <a:pPr marL="457200" indent="-457200" algn="r">
              <a:buAutoNum type="arabicPeriod"/>
            </a:pPr>
            <a:r>
              <a:rPr lang="ar-SA" dirty="0" smtClean="0">
                <a:cs typeface="DecoType Naskh" panose="02010400000000000000" pitchFamily="2" charset="-78"/>
              </a:rPr>
              <a:t>اختبار التوافق النفسي للطفل </a:t>
            </a:r>
          </a:p>
        </p:txBody>
      </p:sp>
    </p:spTree>
    <p:extLst>
      <p:ext uri="{BB962C8B-B14F-4D97-AF65-F5344CB8AC3E}">
        <p14:creationId xmlns:p14="http://schemas.microsoft.com/office/powerpoint/2010/main" val="19985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الاستبيان الخاص بالمدرس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25000" t="17102" r="22194" b="12041"/>
          <a:stretch/>
        </p:blipFill>
        <p:spPr>
          <a:xfrm>
            <a:off x="4242319" y="133173"/>
            <a:ext cx="7949681" cy="64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1147665" y="510538"/>
            <a:ext cx="10058400" cy="1450757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طريقة احتساب اجابات الاستبيان  </a:t>
            </a:r>
            <a:b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</a:br>
            <a:endParaRPr lang="ar-SA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23278" t="36040" r="20664" b="6491"/>
          <a:stretch/>
        </p:blipFill>
        <p:spPr>
          <a:xfrm>
            <a:off x="895738" y="1961295"/>
            <a:ext cx="10562254" cy="42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طريقة احتساب اجابات الاستبيان  </a:t>
            </a:r>
            <a:br>
              <a:rPr lang="ar-SA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</a:b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6721" t="50082" r="20472" b="29347"/>
          <a:stretch/>
        </p:blipFill>
        <p:spPr>
          <a:xfrm>
            <a:off x="2407299" y="2220686"/>
            <a:ext cx="7576456" cy="22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5383" t="41592" r="20664" b="10734"/>
          <a:stretch/>
        </p:blipFill>
        <p:spPr>
          <a:xfrm>
            <a:off x="1138335" y="615820"/>
            <a:ext cx="10021077" cy="50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مقياس فرط الحركة وتشتت الانتباه </a:t>
            </a:r>
            <a:endParaRPr lang="ar-SA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ar-SA" sz="2400" dirty="0" smtClean="0"/>
          </a:p>
          <a:p>
            <a:pPr algn="ctr"/>
            <a:r>
              <a:rPr lang="ar-SA" sz="2400" dirty="0"/>
              <a:t>اسئلة هذا الاستبيان مبنية على الطرق العلمية </a:t>
            </a:r>
            <a:r>
              <a:rPr lang="ar-SA" sz="2400" dirty="0" smtClean="0"/>
              <a:t>المستخدمة في </a:t>
            </a:r>
            <a:r>
              <a:rPr lang="ar-SA" sz="2400" dirty="0"/>
              <a:t>المراجع والمراكز التخصصية الأمريكية ، وهي تعتمد على وجود ثلاثة أعراض قياسية ليتم تشخيص أن الطفل مصاب بالاضطراب من </a:t>
            </a:r>
            <a:r>
              <a:rPr lang="ar-SA" sz="2400" dirty="0" smtClean="0"/>
              <a:t>عدمه </a:t>
            </a:r>
            <a:r>
              <a:rPr lang="ar-SA" sz="2400" dirty="0"/>
              <a:t>.. </a:t>
            </a:r>
          </a:p>
          <a:p>
            <a:pPr algn="ctr"/>
            <a:r>
              <a:rPr lang="ar-SA" sz="2400" dirty="0"/>
              <a:t>يتم إعداد الاستبيان بالتعاون بين الوالدين من جهة والمدرسة بمساعدة الأستاذ المشرف على الطفل ، كما </a:t>
            </a:r>
            <a:r>
              <a:rPr lang="ar-SA" sz="2400" u="sng" dirty="0">
                <a:solidFill>
                  <a:schemeClr val="accent1">
                    <a:lumMod val="75000"/>
                  </a:schemeClr>
                </a:solidFill>
              </a:rPr>
              <a:t>يجب الإشارة إلى أنه في العادة لا يتم تشخيص الحالة إلا بعد سن السادسة أو السابعة </a:t>
            </a:r>
          </a:p>
          <a:p>
            <a:pPr algn="ctr"/>
            <a:r>
              <a:rPr lang="ar-SA" sz="2400" dirty="0"/>
              <a:t>وفي الاخير يتبقى لدى طبيب الأطفال أو المختص النفسي أسئلة مهمه حتى يحاول التعرف على الأسباب المحملة والتي  قد تكون هي من أدت إلى الاصابة بالاضطراب</a:t>
            </a:r>
          </a:p>
        </p:txBody>
      </p:sp>
    </p:spTree>
    <p:extLst>
      <p:ext uri="{BB962C8B-B14F-4D97-AF65-F5344CB8AC3E}">
        <p14:creationId xmlns:p14="http://schemas.microsoft.com/office/powerpoint/2010/main" val="258369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8634" t="27878" r="2870" b="34571"/>
          <a:stretch/>
        </p:blipFill>
        <p:spPr>
          <a:xfrm>
            <a:off x="1250302" y="709128"/>
            <a:ext cx="9905378" cy="50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تنقسم اسئلة الاستبيان إلى قسمين هي : </a:t>
            </a:r>
            <a:endParaRPr lang="ar-SA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9120" t="33755" r="6697" b="22490"/>
          <a:stretch/>
        </p:blipFill>
        <p:spPr>
          <a:xfrm>
            <a:off x="883203" y="2239346"/>
            <a:ext cx="10294313" cy="36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3470" t="16449" r="19706" b="7143"/>
          <a:stretch/>
        </p:blipFill>
        <p:spPr>
          <a:xfrm>
            <a:off x="4180113" y="286236"/>
            <a:ext cx="8011887" cy="6170548"/>
          </a:xfrm>
          <a:prstGeom prst="rect">
            <a:avLst/>
          </a:prstGeom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DecoType Naskh" panose="02010400000000000000" pitchFamily="2" charset="-78"/>
              </a:rPr>
              <a:t/>
            </a:r>
            <a:br>
              <a:rPr lang="ar-SA" dirty="0" smtClean="0">
                <a:cs typeface="DecoType Naskh" panose="02010400000000000000" pitchFamily="2" charset="-78"/>
              </a:rPr>
            </a:br>
            <a:r>
              <a:rPr lang="ar-SA" dirty="0" smtClean="0">
                <a:cs typeface="DecoType Naskh" panose="02010400000000000000" pitchFamily="2" charset="-78"/>
              </a:rPr>
              <a:t>اسئلة الاستبيان </a:t>
            </a:r>
            <a:br>
              <a:rPr lang="ar-SA" dirty="0" smtClean="0">
                <a:cs typeface="DecoType Naskh" panose="02010400000000000000" pitchFamily="2" charset="-78"/>
              </a:rPr>
            </a:br>
            <a:r>
              <a:rPr lang="ar-SA" dirty="0">
                <a:cs typeface="DecoType Naskh" panose="02010400000000000000" pitchFamily="2" charset="-78"/>
              </a:rPr>
              <a:t/>
            </a:r>
            <a:br>
              <a:rPr lang="ar-SA" dirty="0">
                <a:cs typeface="DecoType Naskh" panose="02010400000000000000" pitchFamily="2" charset="-78"/>
              </a:rPr>
            </a:br>
            <a:endParaRPr lang="ar-SA" dirty="0">
              <a:cs typeface="DecoType Naskh" panose="02010400000000000000" pitchFamily="2" charset="-78"/>
            </a:endParaRPr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ar-SA" sz="2800" b="1" dirty="0" smtClean="0">
              <a:cs typeface="DecoType Naskh" panose="02010400000000000000" pitchFamily="2" charset="-78"/>
            </a:endParaRPr>
          </a:p>
          <a:p>
            <a:pPr algn="ctr"/>
            <a:r>
              <a:rPr lang="ar-SA" sz="2800" b="1" dirty="0" smtClean="0">
                <a:cs typeface="DecoType Naskh" panose="02010400000000000000" pitchFamily="2" charset="-78"/>
              </a:rPr>
              <a:t>في الشكل التالي الاستبيان الخاصة بالأسرة </a:t>
            </a:r>
          </a:p>
          <a:p>
            <a:pPr algn="ctr"/>
            <a:r>
              <a:rPr lang="ar-SA" sz="2800" b="1" dirty="0" smtClean="0">
                <a:cs typeface="DecoType Naskh" panose="02010400000000000000" pitchFamily="2" charset="-78"/>
              </a:rPr>
              <a:t>يتم تعبئة بواسطة أسرة الطفل </a:t>
            </a:r>
          </a:p>
          <a:p>
            <a:pPr algn="ctr"/>
            <a:r>
              <a:rPr lang="ar-SA" sz="2800" b="1" dirty="0" smtClean="0">
                <a:cs typeface="DecoType Naskh" panose="02010400000000000000" pitchFamily="2" charset="-78"/>
              </a:rPr>
              <a:t>يتكون من 15 عبارة </a:t>
            </a:r>
            <a:endParaRPr lang="ar-SA" sz="2800" b="1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87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7437" t="14491" r="31569" b="24121"/>
          <a:stretch/>
        </p:blipFill>
        <p:spPr>
          <a:xfrm>
            <a:off x="4255960" y="186612"/>
            <a:ext cx="755659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25573" t="16775" r="22385" b="8776"/>
          <a:stretch/>
        </p:blipFill>
        <p:spPr>
          <a:xfrm>
            <a:off x="4254759" y="0"/>
            <a:ext cx="7781731" cy="64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الاستبيان الخاص بالمدرس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1888" t="16449" r="28125" b="12694"/>
          <a:stretch/>
        </p:blipFill>
        <p:spPr>
          <a:xfrm>
            <a:off x="4146523" y="167950"/>
            <a:ext cx="7759337" cy="62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الاستبيان الخاص بالمدرس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32079" t="18408" r="27551" b="10082"/>
          <a:stretch/>
        </p:blipFill>
        <p:spPr>
          <a:xfrm>
            <a:off x="4109201" y="0"/>
            <a:ext cx="7889966" cy="65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أثر رجعي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145</Words>
  <Application>Microsoft Office PowerPoint</Application>
  <PresentationFormat>ملء الشاشة</PresentationFormat>
  <Paragraphs>20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DecoType Naskh</vt:lpstr>
      <vt:lpstr>Times New Roman</vt:lpstr>
      <vt:lpstr>أثر رجعي</vt:lpstr>
      <vt:lpstr>المحاضرة الخامسة  </vt:lpstr>
      <vt:lpstr>مقياس فرط الحركة وتشتت الانتباه </vt:lpstr>
      <vt:lpstr>عرض تقديمي في PowerPoint</vt:lpstr>
      <vt:lpstr>تنقسم اسئلة الاستبيان إلى قسمين هي : </vt:lpstr>
      <vt:lpstr> اسئلة الاستبيان   </vt:lpstr>
      <vt:lpstr>عرض تقديمي في PowerPoint</vt:lpstr>
      <vt:lpstr>عرض تقديمي في PowerPoint</vt:lpstr>
      <vt:lpstr>الاستبيان الخاص بالمدرس </vt:lpstr>
      <vt:lpstr>الاستبيان الخاص بالمدرس </vt:lpstr>
      <vt:lpstr>الاستبيان الخاص بالمدرس </vt:lpstr>
      <vt:lpstr>طريقة احتساب اجابات الاستبيان   </vt:lpstr>
      <vt:lpstr>طريقة احتساب اجابات الاستبيان   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الخامسة</dc:title>
  <dc:creator>HP</dc:creator>
  <cp:lastModifiedBy>HP</cp:lastModifiedBy>
  <cp:revision>4</cp:revision>
  <dcterms:created xsi:type="dcterms:W3CDTF">2015-10-21T15:06:05Z</dcterms:created>
  <dcterms:modified xsi:type="dcterms:W3CDTF">2015-10-21T15:34:19Z</dcterms:modified>
</cp:coreProperties>
</file>