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60" r:id="rId5"/>
    <p:sldId id="261" r:id="rId6"/>
    <p:sldId id="262" r:id="rId7"/>
    <p:sldId id="267" r:id="rId8"/>
    <p:sldId id="272" r:id="rId9"/>
    <p:sldId id="273" r:id="rId10"/>
    <p:sldId id="274" r:id="rId11"/>
    <p:sldId id="263" r:id="rId12"/>
    <p:sldId id="264" r:id="rId13"/>
    <p:sldId id="265" r:id="rId14"/>
    <p:sldId id="266" r:id="rId15"/>
    <p:sldId id="268" r:id="rId16"/>
    <p:sldId id="269" r:id="rId17"/>
    <p:sldId id="270" r:id="rId18"/>
    <p:sldId id="271"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E13DDFC-B1B1-44B7-AD40-CB53C341253C}" type="datetimeFigureOut">
              <a:rPr lang="ar-SA" smtClean="0"/>
              <a:t>04/01/37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4195D4-8C22-43B9-A476-8C7FFA436516}"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E13DDFC-B1B1-44B7-AD40-CB53C341253C}" type="datetimeFigureOut">
              <a:rPr lang="ar-SA" smtClean="0"/>
              <a:t>04/01/37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E13DDFC-B1B1-44B7-AD40-CB53C341253C}" type="datetimeFigureOut">
              <a:rPr lang="ar-SA" smtClean="0"/>
              <a:t>04/01/37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E13DDFC-B1B1-44B7-AD40-CB53C341253C}" type="datetimeFigureOut">
              <a:rPr lang="ar-SA" smtClean="0"/>
              <a:t>04/01/37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E13DDFC-B1B1-44B7-AD40-CB53C341253C}" type="datetimeFigureOut">
              <a:rPr lang="ar-SA" smtClean="0"/>
              <a:t>04/01/37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4195D4-8C22-43B9-A476-8C7FFA436516}"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E13DDFC-B1B1-44B7-AD40-CB53C341253C}" type="datetimeFigureOut">
              <a:rPr lang="ar-SA" smtClean="0"/>
              <a:t>04/01/37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E13DDFC-B1B1-44B7-AD40-CB53C341253C}" type="datetimeFigureOut">
              <a:rPr lang="ar-SA" smtClean="0"/>
              <a:t>04/01/37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A4195D4-8C22-43B9-A476-8C7FFA436516}"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E13DDFC-B1B1-44B7-AD40-CB53C341253C}" type="datetimeFigureOut">
              <a:rPr lang="ar-SA" smtClean="0"/>
              <a:t>04/01/37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3DDFC-B1B1-44B7-AD40-CB53C341253C}" type="datetimeFigureOut">
              <a:rPr lang="ar-SA" smtClean="0"/>
              <a:t>04/01/37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E13DDFC-B1B1-44B7-AD40-CB53C341253C}" type="datetimeFigureOut">
              <a:rPr lang="ar-SA" smtClean="0"/>
              <a:t>04/01/37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4195D4-8C22-43B9-A476-8C7FFA436516}"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E13DDFC-B1B1-44B7-AD40-CB53C341253C}" type="datetimeFigureOut">
              <a:rPr lang="ar-SA" smtClean="0"/>
              <a:t>04/01/37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4195D4-8C22-43B9-A476-8C7FFA436516}"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13DDFC-B1B1-44B7-AD40-CB53C341253C}" type="datetimeFigureOut">
              <a:rPr lang="ar-SA" smtClean="0"/>
              <a:t>04/01/37</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A4195D4-8C22-43B9-A476-8C7FFA436516}"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dirty="0" smtClean="0"/>
              <a:t>المحاضرة الرابعة </a:t>
            </a:r>
            <a:endParaRPr lang="ar-SA" dirty="0"/>
          </a:p>
        </p:txBody>
      </p:sp>
      <p:sp>
        <p:nvSpPr>
          <p:cNvPr id="3" name="عنوان فرعي 2"/>
          <p:cNvSpPr>
            <a:spLocks noGrp="1"/>
          </p:cNvSpPr>
          <p:nvPr>
            <p:ph type="subTitle" idx="1"/>
          </p:nvPr>
        </p:nvSpPr>
        <p:spPr/>
        <p:txBody>
          <a:bodyPr/>
          <a:lstStyle/>
          <a:p>
            <a:pPr marL="457200" indent="-457200" algn="r">
              <a:buAutoNum type="arabicPeriod"/>
            </a:pPr>
            <a:r>
              <a:rPr lang="ar-SA" dirty="0" smtClean="0"/>
              <a:t>اختبار الشخصية النرجسية </a:t>
            </a:r>
          </a:p>
          <a:p>
            <a:pPr marL="457200" indent="-457200" algn="r">
              <a:buAutoNum type="arabicPeriod"/>
            </a:pPr>
            <a:r>
              <a:rPr lang="ar-SA" dirty="0" smtClean="0"/>
              <a:t>اختبار الوحدة للأطفال </a:t>
            </a:r>
            <a:endParaRPr lang="ar-SA" dirty="0"/>
          </a:p>
        </p:txBody>
      </p:sp>
    </p:spTree>
    <p:extLst>
      <p:ext uri="{BB962C8B-B14F-4D97-AF65-F5344CB8AC3E}">
        <p14:creationId xmlns:p14="http://schemas.microsoft.com/office/powerpoint/2010/main" val="23747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تفسير الدرجات </a:t>
            </a:r>
            <a:endParaRPr lang="ar-SA" dirty="0"/>
          </a:p>
        </p:txBody>
      </p:sp>
      <p:sp>
        <p:nvSpPr>
          <p:cNvPr id="4" name="عنصر نائب للنص 3"/>
          <p:cNvSpPr>
            <a:spLocks noGrp="1"/>
          </p:cNvSpPr>
          <p:nvPr>
            <p:ph type="body" sz="half" idx="2"/>
          </p:nvPr>
        </p:nvSpPr>
        <p:spPr/>
        <p:txBody>
          <a:bodyPr>
            <a:normAutofit/>
          </a:bodyPr>
          <a:lstStyle/>
          <a:p>
            <a:pPr algn="ctr"/>
            <a:endParaRPr lang="ar-SA" sz="2000" dirty="0" smtClean="0"/>
          </a:p>
          <a:p>
            <a:pPr algn="ctr"/>
            <a:r>
              <a:rPr lang="ar-SA" sz="2000" dirty="0" smtClean="0"/>
              <a:t>بعد جمع الدرجات الخام يتك الحكم على درجة النرجسية لدى المفحوص استنادا للجداول التالية </a:t>
            </a:r>
            <a:endParaRPr lang="ar-SA" sz="2000" dirty="0"/>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0768" y="792163"/>
            <a:ext cx="4557064" cy="5578475"/>
          </a:xfrm>
        </p:spPr>
      </p:pic>
    </p:spTree>
    <p:extLst>
      <p:ext uri="{BB962C8B-B14F-4D97-AF65-F5344CB8AC3E}">
        <p14:creationId xmlns:p14="http://schemas.microsoft.com/office/powerpoint/2010/main" val="283721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p:txBody>
          <a:bodyPr/>
          <a:lstStyle/>
          <a:p>
            <a:pPr algn="ctr"/>
            <a:r>
              <a:rPr lang="ar-SA" dirty="0" smtClean="0"/>
              <a:t>مقياس الوحدة النفسية للطفل </a:t>
            </a:r>
            <a:endParaRPr lang="ar-SA" dirty="0"/>
          </a:p>
        </p:txBody>
      </p:sp>
      <p:sp>
        <p:nvSpPr>
          <p:cNvPr id="6" name="عنوان فرعي 5"/>
          <p:cNvSpPr>
            <a:spLocks noGrp="1"/>
          </p:cNvSpPr>
          <p:nvPr>
            <p:ph type="subTitle" idx="1"/>
          </p:nvPr>
        </p:nvSpPr>
        <p:spPr/>
        <p:txBody>
          <a:bodyPr/>
          <a:lstStyle/>
          <a:p>
            <a:pPr algn="ctr"/>
            <a:r>
              <a:rPr lang="ar-SA" dirty="0" smtClean="0"/>
              <a:t>أماني عبد المقصود عبد الوهاب </a:t>
            </a:r>
            <a:endParaRPr lang="ar-SA" dirty="0"/>
          </a:p>
        </p:txBody>
      </p:sp>
    </p:spTree>
    <p:extLst>
      <p:ext uri="{BB962C8B-B14F-4D97-AF65-F5344CB8AC3E}">
        <p14:creationId xmlns:p14="http://schemas.microsoft.com/office/powerpoint/2010/main" val="115379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مقياس الوحدة النفسية </a:t>
            </a:r>
            <a:endParaRPr lang="ar-SA" dirty="0"/>
          </a:p>
        </p:txBody>
      </p:sp>
      <p:sp>
        <p:nvSpPr>
          <p:cNvPr id="3" name="عنصر نائب للمحتوى 2"/>
          <p:cNvSpPr>
            <a:spLocks noGrp="1"/>
          </p:cNvSpPr>
          <p:nvPr>
            <p:ph idx="1"/>
          </p:nvPr>
        </p:nvSpPr>
        <p:spPr/>
        <p:txBody>
          <a:bodyPr/>
          <a:lstStyle/>
          <a:p>
            <a:pPr marL="0" indent="0" algn="ctr">
              <a:buNone/>
            </a:pPr>
            <a:endParaRPr lang="ar-SA" dirty="0" smtClean="0"/>
          </a:p>
          <a:p>
            <a:pPr marL="0" indent="0" algn="ctr">
              <a:buNone/>
            </a:pPr>
            <a:r>
              <a:rPr lang="ar-SA" dirty="0" smtClean="0"/>
              <a:t>يعتبر الشعور بالوحدة النفسية مشكلة هامة في حياة الإنسان في الوقت الحالي، حيث تعتبر هذه المشكلة بمثابة نقطة البداية لكثير من المشكلات التي يعانيها ويشكو منها الإنسان ، فكثيرا ما يترتب على شعور الفرد بالوحدة مشكلات عدة وكثيرا ما يدعم هذا الشعور مشكلات اخرى كانت قائمة في حياة الفرد قبل الشعور بالوحدة </a:t>
            </a:r>
          </a:p>
          <a:p>
            <a:pPr marL="0" indent="0" algn="ctr">
              <a:buNone/>
            </a:pPr>
            <a:endParaRPr lang="ar-SA" dirty="0"/>
          </a:p>
          <a:p>
            <a:pPr marL="0" indent="0" algn="ctr">
              <a:buNone/>
            </a:pPr>
            <a:r>
              <a:rPr lang="ar-SA" dirty="0" smtClean="0"/>
              <a:t>تعبر الوحدة عن شعور الفرد بأنه وحيد  ومفتقد للرعاية والاهتمام من قبل الاخرين وغير قادر على التخلص من هذا الشعور عندما يحاول ذلك وهي خبرة غير محببة وتدعو للحزن والضيق وهي تنجم عن خلل في علاقات الفرد مع المحيطين .</a:t>
            </a:r>
          </a:p>
        </p:txBody>
      </p:sp>
    </p:spTree>
    <p:extLst>
      <p:ext uri="{BB962C8B-B14F-4D97-AF65-F5344CB8AC3E}">
        <p14:creationId xmlns:p14="http://schemas.microsoft.com/office/powerpoint/2010/main" val="79147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مقياس الوحدة النفسية </a:t>
            </a:r>
            <a:endParaRPr lang="ar-SA" dirty="0"/>
          </a:p>
        </p:txBody>
      </p:sp>
      <p:sp>
        <p:nvSpPr>
          <p:cNvPr id="3" name="عنصر نائب للمحتوى 2"/>
          <p:cNvSpPr>
            <a:spLocks noGrp="1"/>
          </p:cNvSpPr>
          <p:nvPr>
            <p:ph idx="1"/>
          </p:nvPr>
        </p:nvSpPr>
        <p:spPr/>
        <p:txBody>
          <a:bodyPr/>
          <a:lstStyle/>
          <a:p>
            <a:pPr marL="0" indent="0" algn="ctr">
              <a:buNone/>
            </a:pPr>
            <a:endParaRPr lang="ar-SA" dirty="0" smtClean="0"/>
          </a:p>
          <a:p>
            <a:pPr marL="0" indent="0" algn="ctr">
              <a:buNone/>
            </a:pPr>
            <a:r>
              <a:rPr lang="ar-SA" dirty="0" smtClean="0"/>
              <a:t>تعرف الوحدة بأنها شعور الفرد بافتقاد التقبل والتواد الحب والاهتمام من قبل المحيطين به </a:t>
            </a:r>
            <a:r>
              <a:rPr lang="ar-SA" dirty="0" err="1" smtClean="0"/>
              <a:t>بالاضافة</a:t>
            </a:r>
            <a:r>
              <a:rPr lang="ar-SA" dirty="0" smtClean="0"/>
              <a:t> لافتقاده العديد من المهارات الاجتماعية التي تمكنه من إشباع حاجته إلى الانخراط في علاقات مشبعة مع الاخرين .</a:t>
            </a:r>
          </a:p>
          <a:p>
            <a:pPr marL="0" indent="0" algn="ctr">
              <a:buNone/>
            </a:pPr>
            <a:endParaRPr lang="ar-SA" dirty="0" smtClean="0"/>
          </a:p>
          <a:p>
            <a:pPr marL="0" indent="0" algn="ctr">
              <a:buNone/>
            </a:pPr>
            <a:r>
              <a:rPr lang="ar-SA" dirty="0" smtClean="0"/>
              <a:t>وتعتبر الوحدة ظاهرة لا مفر منها يشيع وجودها بصور مختلفة في أوقات مختلفة وفي مراحل عمرية مختلفة بين معظم طبقات الشعب وبنسب متفاوتة </a:t>
            </a:r>
          </a:p>
        </p:txBody>
      </p:sp>
    </p:spTree>
    <p:extLst>
      <p:ext uri="{BB962C8B-B14F-4D97-AF65-F5344CB8AC3E}">
        <p14:creationId xmlns:p14="http://schemas.microsoft.com/office/powerpoint/2010/main" val="424071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مقياس الشعور بالوحدة </a:t>
            </a:r>
            <a:endParaRPr lang="ar-SA" dirty="0"/>
          </a:p>
        </p:txBody>
      </p:sp>
      <p:sp>
        <p:nvSpPr>
          <p:cNvPr id="3" name="عنصر نائب للمحتوى 2"/>
          <p:cNvSpPr>
            <a:spLocks noGrp="1"/>
          </p:cNvSpPr>
          <p:nvPr>
            <p:ph idx="1"/>
          </p:nvPr>
        </p:nvSpPr>
        <p:spPr/>
        <p:txBody>
          <a:bodyPr/>
          <a:lstStyle/>
          <a:p>
            <a:endParaRPr lang="ar-SA" dirty="0" smtClean="0"/>
          </a:p>
          <a:p>
            <a:pPr marL="0" indent="0" algn="ctr">
              <a:buNone/>
            </a:pPr>
            <a:r>
              <a:rPr lang="ar-SA" dirty="0" smtClean="0"/>
              <a:t>قامت بإعداده الباحثة اماني عبد المقصود عبد الوهاب ، يتكون المقياس من (48) عبارة موزعه على 4 مكونات هي : </a:t>
            </a:r>
          </a:p>
          <a:p>
            <a:pPr marL="457200" indent="-457200" algn="ctr">
              <a:buAutoNum type="arabicPeriod"/>
            </a:pPr>
            <a:r>
              <a:rPr lang="ar-SA" dirty="0" smtClean="0"/>
              <a:t>علاقات الصداقة والمودة والحب ومدى افتقادها ويشمل 12 عبارة </a:t>
            </a:r>
          </a:p>
          <a:p>
            <a:pPr marL="457200" indent="-457200" algn="ctr">
              <a:buAutoNum type="arabicPeriod"/>
            </a:pPr>
            <a:r>
              <a:rPr lang="ar-SA" dirty="0" smtClean="0"/>
              <a:t>العزلة والتجنب الاجتماعي ويحوي 12 عبارة </a:t>
            </a:r>
          </a:p>
          <a:p>
            <a:pPr marL="457200" indent="-457200" algn="ctr">
              <a:buAutoNum type="arabicPeriod"/>
            </a:pPr>
            <a:r>
              <a:rPr lang="ar-SA" dirty="0" smtClean="0"/>
              <a:t>المهارات الاجتماعية ومدى افتقادها 12 عبارة </a:t>
            </a:r>
          </a:p>
          <a:p>
            <a:pPr marL="457200" indent="-457200" algn="ctr">
              <a:buAutoNum type="arabicPeriod"/>
            </a:pPr>
            <a:r>
              <a:rPr lang="ar-SA" dirty="0" smtClean="0"/>
              <a:t>الخوف وعدم الثقة 12 عبارة . </a:t>
            </a:r>
          </a:p>
          <a:p>
            <a:pPr marL="0" indent="0" algn="ctr">
              <a:buNone/>
            </a:pPr>
            <a:endParaRPr lang="ar-SA" dirty="0"/>
          </a:p>
        </p:txBody>
      </p:sp>
    </p:spTree>
    <p:extLst>
      <p:ext uri="{BB962C8B-B14F-4D97-AF65-F5344CB8AC3E}">
        <p14:creationId xmlns:p14="http://schemas.microsoft.com/office/powerpoint/2010/main" val="396348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pPr algn="ctr"/>
            <a:r>
              <a:rPr lang="ar-SA" dirty="0" smtClean="0"/>
              <a:t>شكل يوضح العبارات لكل بعد</a:t>
            </a:r>
            <a:endParaRPr lang="ar-SA" dirty="0"/>
          </a:p>
        </p:txBody>
      </p:sp>
      <p:sp>
        <p:nvSpPr>
          <p:cNvPr id="8" name="عنصر نائب للمحتوى 7"/>
          <p:cNvSpPr>
            <a:spLocks noGrp="1"/>
          </p:cNvSpPr>
          <p:nvPr>
            <p:ph idx="4294967295"/>
          </p:nvPr>
        </p:nvSpPr>
        <p:spPr>
          <a:xfrm>
            <a:off x="3429000" y="792163"/>
            <a:ext cx="5715000" cy="5578475"/>
          </a:xfrm>
        </p:spPr>
        <p:txBody>
          <a:bodyPr/>
          <a:lstStyle/>
          <a:p>
            <a:endParaRPr lang="ar-SA" dirty="0" smtClean="0"/>
          </a:p>
          <a:p>
            <a:pPr marL="0" indent="0">
              <a:buNone/>
            </a:pPr>
            <a:endParaRPr lang="ar-SA" dirty="0"/>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11580" y="1454627"/>
            <a:ext cx="4605425" cy="5301208"/>
          </a:xfrm>
          <a:prstGeom prst="rect">
            <a:avLst/>
          </a:prstGeom>
        </p:spPr>
      </p:pic>
    </p:spTree>
    <p:extLst>
      <p:ext uri="{BB962C8B-B14F-4D97-AF65-F5344CB8AC3E}">
        <p14:creationId xmlns:p14="http://schemas.microsoft.com/office/powerpoint/2010/main" val="107668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ورقة المقياس </a:t>
            </a:r>
            <a:endParaRPr lang="ar-SA"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916832"/>
            <a:ext cx="2810917" cy="40517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09755"/>
            <a:ext cx="2633293" cy="43435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4221088"/>
            <a:ext cx="3165958" cy="2204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728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pPr algn="ctr"/>
            <a:r>
              <a:rPr lang="ar-SA" sz="3200" dirty="0" smtClean="0"/>
              <a:t>طريقة الاجابة </a:t>
            </a:r>
            <a:endParaRPr lang="ar-SA" sz="3200" dirty="0"/>
          </a:p>
        </p:txBody>
      </p:sp>
      <p:pic>
        <p:nvPicPr>
          <p:cNvPr id="6" name="عنصر نائب للصورة 5"/>
          <p:cNvPicPr>
            <a:picLocks noGrp="1" noChangeAspect="1"/>
          </p:cNvPicPr>
          <p:nvPr>
            <p:ph type="pic" idx="1"/>
          </p:nvPr>
        </p:nvPicPr>
        <p:blipFill>
          <a:blip r:embed="rId2">
            <a:extLst>
              <a:ext uri="{28A0092B-C50C-407E-A947-70E740481C1C}">
                <a14:useLocalDpi xmlns:a14="http://schemas.microsoft.com/office/drawing/2010/main" val="0"/>
              </a:ext>
            </a:extLst>
          </a:blip>
          <a:srcRect t="17682" b="17682"/>
          <a:stretch>
            <a:fillRect/>
          </a:stretch>
        </p:blipFill>
        <p:spPr/>
      </p:pic>
      <p:sp>
        <p:nvSpPr>
          <p:cNvPr id="5" name="عنصر نائب للنص 4"/>
          <p:cNvSpPr>
            <a:spLocks noGrp="1"/>
          </p:cNvSpPr>
          <p:nvPr>
            <p:ph type="body" sz="half" idx="2"/>
          </p:nvPr>
        </p:nvSpPr>
        <p:spPr/>
        <p:txBody>
          <a:bodyPr>
            <a:normAutofit/>
          </a:bodyPr>
          <a:lstStyle/>
          <a:p>
            <a:pPr algn="ctr"/>
            <a:endParaRPr lang="ar-SA" sz="2400" dirty="0" smtClean="0">
              <a:cs typeface="Akhbar MT" pitchFamily="2" charset="-78"/>
            </a:endParaRPr>
          </a:p>
          <a:p>
            <a:pPr algn="ctr"/>
            <a:endParaRPr lang="ar-SA" sz="2400" dirty="0">
              <a:cs typeface="Akhbar MT" pitchFamily="2" charset="-78"/>
            </a:endParaRPr>
          </a:p>
          <a:p>
            <a:pPr algn="ctr"/>
            <a:r>
              <a:rPr lang="ar-SA" sz="2400" dirty="0" smtClean="0">
                <a:cs typeface="Akhbar MT" pitchFamily="2" charset="-78"/>
              </a:rPr>
              <a:t>يقوم المفحوص باختيار واحد من البدائل الثلاثة والتي تنطيق بشكل اكبر على سلوكه </a:t>
            </a:r>
          </a:p>
          <a:p>
            <a:pPr algn="ctr"/>
            <a:endParaRPr lang="ar-SA" sz="2400" dirty="0">
              <a:cs typeface="Akhbar MT" pitchFamily="2" charset="-78"/>
            </a:endParaRPr>
          </a:p>
          <a:p>
            <a:pPr algn="ctr"/>
            <a:r>
              <a:rPr lang="ar-SA" sz="2400" dirty="0" smtClean="0">
                <a:cs typeface="Akhbar MT" pitchFamily="2" charset="-78"/>
              </a:rPr>
              <a:t>يطبق المقياس على الاعمار من 9-12</a:t>
            </a:r>
            <a:endParaRPr lang="ar-SA" sz="2400" dirty="0">
              <a:cs typeface="Akhbar MT" pitchFamily="2" charset="-78"/>
            </a:endParaRPr>
          </a:p>
        </p:txBody>
      </p:sp>
    </p:spTree>
    <p:extLst>
      <p:ext uri="{BB962C8B-B14F-4D97-AF65-F5344CB8AC3E}">
        <p14:creationId xmlns:p14="http://schemas.microsoft.com/office/powerpoint/2010/main" val="295026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ar-SA" dirty="0" smtClean="0"/>
              <a:t>تصحيح المقياس </a:t>
            </a:r>
            <a:endParaRPr lang="ar-SA" dirty="0"/>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84166220"/>
              </p:ext>
            </p:extLst>
          </p:nvPr>
        </p:nvGraphicFramePr>
        <p:xfrm>
          <a:off x="4067944" y="1956440"/>
          <a:ext cx="4286250" cy="1112520"/>
        </p:xfrm>
        <a:graphic>
          <a:graphicData uri="http://schemas.openxmlformats.org/drawingml/2006/table">
            <a:tbl>
              <a:tblPr rtl="1" firstRow="1" bandRow="1">
                <a:tableStyleId>{5C22544A-7EE6-4342-B048-85BDC9FD1C3A}</a:tableStyleId>
              </a:tblPr>
              <a:tblGrid>
                <a:gridCol w="1428750"/>
                <a:gridCol w="1428750"/>
                <a:gridCol w="1428750"/>
              </a:tblGrid>
              <a:tr h="370840">
                <a:tc gridSpan="3">
                  <a:txBody>
                    <a:bodyPr/>
                    <a:lstStyle/>
                    <a:p>
                      <a:pPr algn="ctr" rtl="1"/>
                      <a:r>
                        <a:rPr lang="ar-SA" dirty="0" smtClean="0"/>
                        <a:t>العبارات الايجابية </a:t>
                      </a:r>
                      <a:endParaRPr lang="ar-SA" dirty="0"/>
                    </a:p>
                  </a:txBody>
                  <a:tcPr/>
                </a:tc>
                <a:tc hMerge="1">
                  <a:txBody>
                    <a:bodyPr/>
                    <a:lstStyle/>
                    <a:p>
                      <a:pPr rtl="1"/>
                      <a:endParaRPr lang="ar-SA" dirty="0"/>
                    </a:p>
                  </a:txBody>
                  <a:tcPr/>
                </a:tc>
                <a:tc hMerge="1">
                  <a:txBody>
                    <a:bodyPr/>
                    <a:lstStyle/>
                    <a:p>
                      <a:pPr rtl="1"/>
                      <a:endParaRPr lang="ar-SA" dirty="0"/>
                    </a:p>
                  </a:txBody>
                  <a:tcPr/>
                </a:tc>
              </a:tr>
              <a:tr h="370840">
                <a:tc>
                  <a:txBody>
                    <a:bodyPr/>
                    <a:lstStyle/>
                    <a:p>
                      <a:pPr rtl="1"/>
                      <a:r>
                        <a:rPr lang="ar-SA" dirty="0" smtClean="0"/>
                        <a:t>دائما </a:t>
                      </a:r>
                      <a:endParaRPr lang="ar-SA" dirty="0"/>
                    </a:p>
                  </a:txBody>
                  <a:tcPr/>
                </a:tc>
                <a:tc>
                  <a:txBody>
                    <a:bodyPr/>
                    <a:lstStyle/>
                    <a:p>
                      <a:pPr rtl="1"/>
                      <a:r>
                        <a:rPr lang="ar-SA" dirty="0" smtClean="0"/>
                        <a:t>احيانا </a:t>
                      </a:r>
                      <a:endParaRPr lang="ar-SA" dirty="0"/>
                    </a:p>
                  </a:txBody>
                  <a:tcPr/>
                </a:tc>
                <a:tc>
                  <a:txBody>
                    <a:bodyPr/>
                    <a:lstStyle/>
                    <a:p>
                      <a:pPr rtl="1"/>
                      <a:r>
                        <a:rPr lang="ar-SA" dirty="0" smtClean="0"/>
                        <a:t>ابدا </a:t>
                      </a:r>
                      <a:endParaRPr lang="ar-SA" dirty="0"/>
                    </a:p>
                  </a:txBody>
                  <a:tcPr/>
                </a:tc>
              </a:tr>
              <a:tr h="370840">
                <a:tc>
                  <a:txBody>
                    <a:bodyPr/>
                    <a:lstStyle/>
                    <a:p>
                      <a:pPr rtl="1"/>
                      <a:r>
                        <a:rPr lang="ar-SA" dirty="0" smtClean="0"/>
                        <a:t>3</a:t>
                      </a:r>
                      <a:endParaRPr lang="ar-SA" dirty="0"/>
                    </a:p>
                  </a:txBody>
                  <a:tcPr/>
                </a:tc>
                <a:tc>
                  <a:txBody>
                    <a:bodyPr/>
                    <a:lstStyle/>
                    <a:p>
                      <a:pPr rtl="1"/>
                      <a:r>
                        <a:rPr lang="ar-SA" dirty="0" smtClean="0"/>
                        <a:t>2</a:t>
                      </a:r>
                      <a:endParaRPr lang="ar-SA" dirty="0"/>
                    </a:p>
                  </a:txBody>
                  <a:tcPr/>
                </a:tc>
                <a:tc>
                  <a:txBody>
                    <a:bodyPr/>
                    <a:lstStyle/>
                    <a:p>
                      <a:pPr rtl="1"/>
                      <a:r>
                        <a:rPr lang="ar-SA" dirty="0" smtClean="0"/>
                        <a:t>1</a:t>
                      </a:r>
                      <a:endParaRPr lang="ar-SA" dirty="0"/>
                    </a:p>
                  </a:txBody>
                  <a:tcPr/>
                </a:tc>
              </a:tr>
            </a:tbl>
          </a:graphicData>
        </a:graphic>
      </p:graphicFrame>
      <p:sp>
        <p:nvSpPr>
          <p:cNvPr id="7" name="عنصر نائب للنص 6"/>
          <p:cNvSpPr>
            <a:spLocks noGrp="1"/>
          </p:cNvSpPr>
          <p:nvPr>
            <p:ph type="body" sz="half" idx="2"/>
          </p:nvPr>
        </p:nvSpPr>
        <p:spPr/>
        <p:txBody>
          <a:bodyPr>
            <a:normAutofit/>
          </a:bodyPr>
          <a:lstStyle/>
          <a:p>
            <a:pPr algn="ctr"/>
            <a:r>
              <a:rPr lang="ar-SA" sz="3600" dirty="0" smtClean="0"/>
              <a:t>يدل ارتفاع الدرجة على ارتفاع الوحدة لدى المفحوص </a:t>
            </a:r>
            <a:endParaRPr lang="ar-SA" sz="3600" dirty="0"/>
          </a:p>
        </p:txBody>
      </p:sp>
      <p:graphicFrame>
        <p:nvGraphicFramePr>
          <p:cNvPr id="9" name="عنصر نائب للمحتوى 7"/>
          <p:cNvGraphicFramePr>
            <a:graphicFrameLocks/>
          </p:cNvGraphicFramePr>
          <p:nvPr>
            <p:extLst>
              <p:ext uri="{D42A27DB-BD31-4B8C-83A1-F6EECF244321}">
                <p14:modId xmlns:p14="http://schemas.microsoft.com/office/powerpoint/2010/main" val="1065752597"/>
              </p:ext>
            </p:extLst>
          </p:nvPr>
        </p:nvGraphicFramePr>
        <p:xfrm>
          <a:off x="4067944" y="3789040"/>
          <a:ext cx="4286250" cy="1112520"/>
        </p:xfrm>
        <a:graphic>
          <a:graphicData uri="http://schemas.openxmlformats.org/drawingml/2006/table">
            <a:tbl>
              <a:tblPr rtl="1" firstRow="1" bandRow="1">
                <a:tableStyleId>{5C22544A-7EE6-4342-B048-85BDC9FD1C3A}</a:tableStyleId>
              </a:tblPr>
              <a:tblGrid>
                <a:gridCol w="1428750"/>
                <a:gridCol w="1428750"/>
                <a:gridCol w="1428750"/>
              </a:tblGrid>
              <a:tr h="370840">
                <a:tc gridSpan="3">
                  <a:txBody>
                    <a:bodyPr/>
                    <a:lstStyle/>
                    <a:p>
                      <a:pPr algn="ctr" rtl="1"/>
                      <a:r>
                        <a:rPr lang="ar-SA" dirty="0" smtClean="0"/>
                        <a:t>العبارات السلبية </a:t>
                      </a:r>
                      <a:endParaRPr lang="ar-SA" dirty="0"/>
                    </a:p>
                  </a:txBody>
                  <a:tcPr/>
                </a:tc>
                <a:tc hMerge="1">
                  <a:txBody>
                    <a:bodyPr/>
                    <a:lstStyle/>
                    <a:p>
                      <a:pPr rtl="1"/>
                      <a:endParaRPr lang="ar-SA" dirty="0"/>
                    </a:p>
                  </a:txBody>
                  <a:tcPr/>
                </a:tc>
                <a:tc hMerge="1">
                  <a:txBody>
                    <a:bodyPr/>
                    <a:lstStyle/>
                    <a:p>
                      <a:pPr rtl="1"/>
                      <a:endParaRPr lang="ar-SA" dirty="0"/>
                    </a:p>
                  </a:txBody>
                  <a:tcPr/>
                </a:tc>
              </a:tr>
              <a:tr h="370840">
                <a:tc>
                  <a:txBody>
                    <a:bodyPr/>
                    <a:lstStyle/>
                    <a:p>
                      <a:pPr rtl="1"/>
                      <a:r>
                        <a:rPr lang="ar-SA" dirty="0" smtClean="0"/>
                        <a:t>دائما </a:t>
                      </a:r>
                      <a:endParaRPr lang="ar-SA" dirty="0"/>
                    </a:p>
                  </a:txBody>
                  <a:tcPr/>
                </a:tc>
                <a:tc>
                  <a:txBody>
                    <a:bodyPr/>
                    <a:lstStyle/>
                    <a:p>
                      <a:pPr rtl="1"/>
                      <a:r>
                        <a:rPr lang="ar-SA" dirty="0" smtClean="0"/>
                        <a:t>احيانا </a:t>
                      </a:r>
                      <a:endParaRPr lang="ar-SA" dirty="0"/>
                    </a:p>
                  </a:txBody>
                  <a:tcPr/>
                </a:tc>
                <a:tc>
                  <a:txBody>
                    <a:bodyPr/>
                    <a:lstStyle/>
                    <a:p>
                      <a:pPr rtl="1"/>
                      <a:r>
                        <a:rPr lang="ar-SA" dirty="0" smtClean="0"/>
                        <a:t>ابدا </a:t>
                      </a:r>
                      <a:endParaRPr lang="ar-SA" dirty="0"/>
                    </a:p>
                  </a:txBody>
                  <a:tcPr/>
                </a:tc>
              </a:tr>
              <a:tr h="370840">
                <a:tc>
                  <a:txBody>
                    <a:bodyPr/>
                    <a:lstStyle/>
                    <a:p>
                      <a:pPr rtl="1"/>
                      <a:r>
                        <a:rPr lang="ar-SA" dirty="0" smtClean="0"/>
                        <a:t>1</a:t>
                      </a:r>
                      <a:endParaRPr lang="ar-SA" dirty="0"/>
                    </a:p>
                  </a:txBody>
                  <a:tcPr/>
                </a:tc>
                <a:tc>
                  <a:txBody>
                    <a:bodyPr/>
                    <a:lstStyle/>
                    <a:p>
                      <a:pPr rtl="1"/>
                      <a:r>
                        <a:rPr lang="ar-SA" dirty="0" smtClean="0"/>
                        <a:t>2</a:t>
                      </a:r>
                      <a:endParaRPr lang="ar-SA" dirty="0"/>
                    </a:p>
                  </a:txBody>
                  <a:tcPr/>
                </a:tc>
                <a:tc>
                  <a:txBody>
                    <a:bodyPr/>
                    <a:lstStyle/>
                    <a:p>
                      <a:pPr rtl="1"/>
                      <a:r>
                        <a:rPr lang="ar-SA" dirty="0" smtClean="0"/>
                        <a:t>3</a:t>
                      </a:r>
                      <a:endParaRPr lang="ar-SA" dirty="0"/>
                    </a:p>
                  </a:txBody>
                  <a:tcPr/>
                </a:tc>
              </a:tr>
            </a:tbl>
          </a:graphicData>
        </a:graphic>
      </p:graphicFrame>
    </p:spTree>
    <p:extLst>
      <p:ext uri="{BB962C8B-B14F-4D97-AF65-F5344CB8AC3E}">
        <p14:creationId xmlns:p14="http://schemas.microsoft.com/office/powerpoint/2010/main" val="397248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أولا / اختبار الشخصية النرجسية </a:t>
            </a:r>
            <a:endParaRPr lang="ar-SA" dirty="0"/>
          </a:p>
        </p:txBody>
      </p:sp>
      <p:sp>
        <p:nvSpPr>
          <p:cNvPr id="3" name="عنصر نائب للمحتوى 2"/>
          <p:cNvSpPr>
            <a:spLocks noGrp="1"/>
          </p:cNvSpPr>
          <p:nvPr>
            <p:ph idx="1"/>
          </p:nvPr>
        </p:nvSpPr>
        <p:spPr/>
        <p:txBody>
          <a:bodyPr/>
          <a:lstStyle/>
          <a:p>
            <a:pPr marL="0" indent="0" algn="ctr">
              <a:buNone/>
            </a:pPr>
            <a:endParaRPr lang="ar-SA" dirty="0"/>
          </a:p>
          <a:p>
            <a:pPr marL="0" indent="0" algn="ctr">
              <a:buNone/>
            </a:pPr>
            <a:r>
              <a:rPr lang="ar-SA" dirty="0" smtClean="0"/>
              <a:t>صمم هذا المقياس بواسطة </a:t>
            </a:r>
            <a:r>
              <a:rPr lang="ar-SA" dirty="0" err="1" smtClean="0"/>
              <a:t>راسكين</a:t>
            </a:r>
            <a:r>
              <a:rPr lang="ar-SA" dirty="0" smtClean="0"/>
              <a:t> وهول </a:t>
            </a:r>
          </a:p>
          <a:p>
            <a:pPr marL="0" indent="0" algn="ctr">
              <a:buNone/>
            </a:pPr>
            <a:r>
              <a:rPr lang="ar-SA" dirty="0" smtClean="0"/>
              <a:t>نقل للعربية بواسطة عبد الرقيب احمد البحيري </a:t>
            </a:r>
          </a:p>
          <a:p>
            <a:pPr marL="0" indent="0" algn="ctr">
              <a:buNone/>
            </a:pPr>
            <a:r>
              <a:rPr lang="ar-SA" dirty="0" smtClean="0"/>
              <a:t>يتكون المقياس من (54) عبارة مصممة لقياس الاختلافات الفردية في النرجسية كسمة للشخصية . </a:t>
            </a:r>
          </a:p>
          <a:p>
            <a:pPr marL="0" indent="0" algn="ctr">
              <a:buNone/>
            </a:pPr>
            <a:r>
              <a:rPr lang="ar-SA" dirty="0" smtClean="0"/>
              <a:t>كما تقوم عباراته على الاختيار الاجباري . </a:t>
            </a:r>
          </a:p>
          <a:p>
            <a:pPr marL="0" indent="0" algn="ctr">
              <a:buNone/>
            </a:pPr>
            <a:r>
              <a:rPr lang="ar-SA" dirty="0" smtClean="0"/>
              <a:t>اذ يكون لكل فقرة اختيارين (أ) أو (ب) يجبر المفحوص على اختيار احدهما </a:t>
            </a:r>
          </a:p>
          <a:p>
            <a:pPr marL="0" indent="0" algn="ctr">
              <a:buNone/>
            </a:pPr>
            <a:endParaRPr lang="ar-SA" dirty="0" smtClean="0"/>
          </a:p>
          <a:p>
            <a:pPr marL="0" indent="0" algn="ctr">
              <a:buNone/>
            </a:pPr>
            <a:endParaRPr lang="ar-SA" dirty="0" smtClean="0"/>
          </a:p>
        </p:txBody>
      </p:sp>
    </p:spTree>
    <p:extLst>
      <p:ext uri="{BB962C8B-B14F-4D97-AF65-F5344CB8AC3E}">
        <p14:creationId xmlns:p14="http://schemas.microsoft.com/office/powerpoint/2010/main" val="415487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أولا / اختبار الشخصية النرجسية </a:t>
            </a:r>
            <a:endParaRPr lang="ar-SA" dirty="0"/>
          </a:p>
        </p:txBody>
      </p:sp>
      <p:sp>
        <p:nvSpPr>
          <p:cNvPr id="3" name="عنصر نائب للمحتوى 2"/>
          <p:cNvSpPr>
            <a:spLocks noGrp="1"/>
          </p:cNvSpPr>
          <p:nvPr>
            <p:ph idx="1"/>
          </p:nvPr>
        </p:nvSpPr>
        <p:spPr/>
        <p:txBody>
          <a:bodyPr/>
          <a:lstStyle/>
          <a:p>
            <a:pPr marL="0" indent="0" algn="ctr">
              <a:buNone/>
            </a:pPr>
            <a:endParaRPr lang="ar-SA" dirty="0"/>
          </a:p>
          <a:p>
            <a:pPr marL="0" indent="0" algn="ctr">
              <a:buNone/>
            </a:pPr>
            <a:endParaRPr lang="ar-SA" dirty="0">
              <a:solidFill>
                <a:srgbClr val="FF0000"/>
              </a:solidFill>
            </a:endParaRPr>
          </a:p>
          <a:p>
            <a:pPr marL="0" indent="0" algn="ctr">
              <a:buNone/>
            </a:pPr>
            <a:r>
              <a:rPr lang="ar-SA" dirty="0" smtClean="0"/>
              <a:t>يطبق المقياس بطريقة فردية أو جماعية ، كما يمكن أن يقوم الشخص بتطبيقه على نفسه . </a:t>
            </a:r>
          </a:p>
          <a:p>
            <a:pPr marL="0" indent="0" algn="ctr">
              <a:buNone/>
            </a:pPr>
            <a:r>
              <a:rPr lang="ar-SA" b="1" u="sng" dirty="0" smtClean="0">
                <a:solidFill>
                  <a:schemeClr val="tx2"/>
                </a:solidFill>
              </a:rPr>
              <a:t>ومن الضروري أن </a:t>
            </a:r>
            <a:r>
              <a:rPr lang="ar-SA" dirty="0" smtClean="0"/>
              <a:t>يقوم الفاحص بتوضيح أن الغرض هو معرفة المشاعر الذاتية لكل فرد من المفحوصين أو شعور الفرد نحو ذاته مبتعدا كل البعد عن بعض العبارات التي توحي بما يقيسه الاستبيان مثل النرجسية ، الانانية ، أو حب الذات .</a:t>
            </a:r>
          </a:p>
        </p:txBody>
      </p:sp>
    </p:spTree>
    <p:extLst>
      <p:ext uri="{BB962C8B-B14F-4D97-AF65-F5344CB8AC3E}">
        <p14:creationId xmlns:p14="http://schemas.microsoft.com/office/powerpoint/2010/main" val="234565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ورقة المقياس </a:t>
            </a:r>
            <a:endParaRPr lang="ar-SA" dirty="0"/>
          </a:p>
        </p:txBody>
      </p:sp>
      <p:sp>
        <p:nvSpPr>
          <p:cNvPr id="7" name="عنصر نائب للصورة 6"/>
          <p:cNvSpPr>
            <a:spLocks noGrp="1"/>
          </p:cNvSpPr>
          <p:nvPr>
            <p:ph type="pic" idx="1"/>
          </p:nvPr>
        </p:nvSpPr>
        <p:spPr/>
      </p:sp>
      <p:sp>
        <p:nvSpPr>
          <p:cNvPr id="5" name="عنصر نائب للنص 4"/>
          <p:cNvSpPr>
            <a:spLocks noGrp="1"/>
          </p:cNvSpPr>
          <p:nvPr>
            <p:ph type="body" sz="half" idx="2"/>
          </p:nvPr>
        </p:nvSpPr>
        <p:spPr/>
        <p:txBody>
          <a:bodyPr>
            <a:normAutofit/>
          </a:bodyPr>
          <a:lstStyle/>
          <a:p>
            <a:pPr algn="ctr"/>
            <a:endParaRPr lang="ar-SA" dirty="0" smtClean="0"/>
          </a:p>
          <a:p>
            <a:pPr algn="ctr"/>
            <a:endParaRPr lang="ar-SA" dirty="0"/>
          </a:p>
          <a:p>
            <a:pPr algn="ctr"/>
            <a:r>
              <a:rPr lang="ar-SA" dirty="0" smtClean="0"/>
              <a:t>في الشكل التالي ورقة الاجابة </a:t>
            </a:r>
          </a:p>
          <a:p>
            <a:pPr algn="ctr"/>
            <a:endParaRPr lang="ar-SA" dirty="0"/>
          </a:p>
          <a:p>
            <a:pPr algn="ctr"/>
            <a:r>
              <a:rPr lang="ar-SA" dirty="0" smtClean="0"/>
              <a:t>اول صفحة عبارة عن مجموعه تعليمات </a:t>
            </a:r>
          </a:p>
          <a:p>
            <a:pPr marL="342900" indent="-342900" algn="ctr">
              <a:buFont typeface="+mj-lt"/>
              <a:buAutoNum type="arabicPeriod"/>
            </a:pPr>
            <a:r>
              <a:rPr lang="ar-SA" dirty="0" smtClean="0"/>
              <a:t>يوزع الفاحص الاوراق على الطلاب </a:t>
            </a:r>
          </a:p>
          <a:p>
            <a:pPr marL="342900" indent="-342900" algn="ctr">
              <a:buFont typeface="+mj-lt"/>
              <a:buAutoNum type="arabicPeriod"/>
            </a:pPr>
            <a:r>
              <a:rPr lang="ar-SA" dirty="0" smtClean="0"/>
              <a:t>ثم يطلب منهم تعبئة البيانات الاولية على الصفحة الأولى</a:t>
            </a:r>
          </a:p>
          <a:p>
            <a:pPr marL="342900" indent="-342900" algn="ctr">
              <a:buFont typeface="+mj-lt"/>
              <a:buAutoNum type="arabicPeriod"/>
            </a:pPr>
            <a:r>
              <a:rPr lang="ar-SA" dirty="0" smtClean="0"/>
              <a:t>يقرأ أمامهم التعليمات الموجودة في صدر الكراسة  </a:t>
            </a:r>
            <a:endParaRPr lang="ar-SA" dirty="0"/>
          </a:p>
        </p:txBody>
      </p:sp>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b="8359"/>
          <a:stretch/>
        </p:blipFill>
        <p:spPr>
          <a:xfrm>
            <a:off x="3203848" y="764704"/>
            <a:ext cx="5036344" cy="5591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مستطيل مستدير الزوايا 8"/>
          <p:cNvSpPr/>
          <p:nvPr/>
        </p:nvSpPr>
        <p:spPr>
          <a:xfrm rot="21291922">
            <a:off x="3138237" y="1402050"/>
            <a:ext cx="4771469" cy="65536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cxnSp>
        <p:nvCxnSpPr>
          <p:cNvPr id="11" name="رابط كسهم مستقيم 10"/>
          <p:cNvCxnSpPr/>
          <p:nvPr/>
        </p:nvCxnSpPr>
        <p:spPr>
          <a:xfrm flipV="1">
            <a:off x="611560" y="2060848"/>
            <a:ext cx="2880320" cy="24482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رابط كسهم مستقيم 13"/>
          <p:cNvCxnSpPr/>
          <p:nvPr/>
        </p:nvCxnSpPr>
        <p:spPr>
          <a:xfrm flipV="1">
            <a:off x="2051720" y="4365104"/>
            <a:ext cx="2088232" cy="5040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2949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ورقة المقياس </a:t>
            </a:r>
            <a:endParaRPr lang="ar-SA" dirty="0"/>
          </a:p>
        </p:txBody>
      </p:sp>
      <p:pic>
        <p:nvPicPr>
          <p:cNvPr id="3" name="عنصر نائب للصورة 2"/>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673" t="3794" b="64574"/>
          <a:stretch/>
        </p:blipFill>
        <p:spPr>
          <a:xfrm>
            <a:off x="3203848" y="980728"/>
            <a:ext cx="4824510"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عنصر نائب للنص 4"/>
          <p:cNvSpPr>
            <a:spLocks noGrp="1"/>
          </p:cNvSpPr>
          <p:nvPr>
            <p:ph type="body" sz="half" idx="2"/>
          </p:nvPr>
        </p:nvSpPr>
        <p:spPr/>
        <p:txBody>
          <a:bodyPr>
            <a:normAutofit/>
          </a:bodyPr>
          <a:lstStyle/>
          <a:p>
            <a:pPr algn="ctr"/>
            <a:endParaRPr lang="ar-SA" dirty="0"/>
          </a:p>
          <a:p>
            <a:pPr algn="ctr"/>
            <a:endParaRPr lang="ar-SA" dirty="0" smtClean="0"/>
          </a:p>
          <a:p>
            <a:pPr algn="ctr"/>
            <a:r>
              <a:rPr lang="ar-SA" dirty="0" smtClean="0"/>
              <a:t>4. ينبه الفاحص الى ضرورة وضع دائرة واحدة حول اختيار واحد أما (ا) أو (ب) </a:t>
            </a:r>
          </a:p>
          <a:p>
            <a:pPr algn="ctr"/>
            <a:r>
              <a:rPr lang="ar-SA" dirty="0" smtClean="0"/>
              <a:t>5. التنبيه بعدم ترك أي زوج من العبارات دون اختيار </a:t>
            </a:r>
          </a:p>
          <a:p>
            <a:pPr algn="ctr"/>
            <a:r>
              <a:rPr lang="ar-SA" dirty="0" smtClean="0"/>
              <a:t>6. اذا وجد الفاحص صعوبة في فهم التعليمات لدى المفحوصين </a:t>
            </a:r>
          </a:p>
          <a:p>
            <a:pPr algn="ctr"/>
            <a:r>
              <a:rPr lang="ar-SA" dirty="0" smtClean="0"/>
              <a:t>يجب علية كتابة المثال الاول على السبورة ويشرح طريقة الحل . </a:t>
            </a:r>
            <a:endParaRPr lang="ar-SA" dirty="0"/>
          </a:p>
        </p:txBody>
      </p:sp>
      <p:sp>
        <p:nvSpPr>
          <p:cNvPr id="4" name="شكل بيضاوي 3"/>
          <p:cNvSpPr/>
          <p:nvPr/>
        </p:nvSpPr>
        <p:spPr>
          <a:xfrm rot="459730">
            <a:off x="4139952" y="1310356"/>
            <a:ext cx="2808312" cy="360040"/>
          </a:xfrm>
          <a:prstGeom prst="ellipse">
            <a:avLst/>
          </a:prstGeom>
          <a:noFill/>
          <a:ln w="28575">
            <a:solidFill>
              <a:schemeClr val="tx2"/>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354564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ar-SA" dirty="0" smtClean="0"/>
              <a:t>طريقة ا لتصحيح </a:t>
            </a:r>
            <a:endParaRPr lang="ar-SA" dirty="0"/>
          </a:p>
        </p:txBody>
      </p:sp>
      <p:pic>
        <p:nvPicPr>
          <p:cNvPr id="8" name="عنصر نائب للمحتوى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500661" y="792163"/>
            <a:ext cx="4657278" cy="5578475"/>
          </a:xfrm>
        </p:spPr>
      </p:pic>
      <p:sp>
        <p:nvSpPr>
          <p:cNvPr id="7" name="عنصر نائب للنص 6"/>
          <p:cNvSpPr>
            <a:spLocks noGrp="1"/>
          </p:cNvSpPr>
          <p:nvPr>
            <p:ph type="body" sz="half" idx="2"/>
          </p:nvPr>
        </p:nvSpPr>
        <p:spPr/>
        <p:txBody>
          <a:bodyPr/>
          <a:lstStyle/>
          <a:p>
            <a:pPr algn="ctr"/>
            <a:endParaRPr lang="ar-SA" dirty="0" smtClean="0"/>
          </a:p>
          <a:p>
            <a:pPr algn="ctr"/>
            <a:endParaRPr lang="ar-SA" dirty="0"/>
          </a:p>
          <a:p>
            <a:pPr algn="ctr"/>
            <a:endParaRPr lang="ar-SA" dirty="0"/>
          </a:p>
        </p:txBody>
      </p:sp>
    </p:spTree>
    <p:extLst>
      <p:ext uri="{BB962C8B-B14F-4D97-AF65-F5344CB8AC3E}">
        <p14:creationId xmlns:p14="http://schemas.microsoft.com/office/powerpoint/2010/main" val="339394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ar-SA" dirty="0" smtClean="0"/>
              <a:t>طريقة ا لتصحيح </a:t>
            </a:r>
            <a:endParaRPr lang="ar-SA" dirty="0"/>
          </a:p>
        </p:txBody>
      </p:sp>
      <p:sp>
        <p:nvSpPr>
          <p:cNvPr id="7" name="عنصر نائب للنص 6"/>
          <p:cNvSpPr>
            <a:spLocks noGrp="1"/>
          </p:cNvSpPr>
          <p:nvPr>
            <p:ph type="body" sz="half" idx="2"/>
          </p:nvPr>
        </p:nvSpPr>
        <p:spPr/>
        <p:txBody>
          <a:bodyPr/>
          <a:lstStyle/>
          <a:p>
            <a:pPr algn="ctr"/>
            <a:endParaRPr lang="ar-SA" dirty="0" smtClean="0"/>
          </a:p>
          <a:p>
            <a:pPr algn="ctr"/>
            <a:endParaRPr lang="ar-SA" dirty="0"/>
          </a:p>
          <a:p>
            <a:pPr algn="ctr"/>
            <a:endParaRPr lang="ar-SA" dirty="0"/>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0426" y="792163"/>
            <a:ext cx="3937747" cy="5578475"/>
          </a:xfrm>
        </p:spPr>
      </p:pic>
    </p:spTree>
    <p:extLst>
      <p:ext uri="{BB962C8B-B14F-4D97-AF65-F5344CB8AC3E}">
        <p14:creationId xmlns:p14="http://schemas.microsoft.com/office/powerpoint/2010/main" val="109880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تفسير الدرجات </a:t>
            </a:r>
            <a:endParaRPr lang="ar-SA" dirty="0"/>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0064" y="792163"/>
            <a:ext cx="4598472" cy="5578475"/>
          </a:xfrm>
        </p:spPr>
      </p:pic>
      <p:sp>
        <p:nvSpPr>
          <p:cNvPr id="4" name="عنصر نائب للنص 3"/>
          <p:cNvSpPr>
            <a:spLocks noGrp="1"/>
          </p:cNvSpPr>
          <p:nvPr>
            <p:ph type="body" sz="half" idx="2"/>
          </p:nvPr>
        </p:nvSpPr>
        <p:spPr/>
        <p:txBody>
          <a:bodyPr>
            <a:normAutofit/>
          </a:bodyPr>
          <a:lstStyle/>
          <a:p>
            <a:pPr algn="ctr"/>
            <a:endParaRPr lang="ar-SA" sz="2000" dirty="0" smtClean="0"/>
          </a:p>
          <a:p>
            <a:pPr algn="ctr"/>
            <a:r>
              <a:rPr lang="ar-SA" sz="2000" dirty="0" smtClean="0"/>
              <a:t>بعد جمع الدرجات الخام يتك الحكم على درجة النرجسية لدى المفحوص استنادا للجداول التالية </a:t>
            </a:r>
            <a:endParaRPr lang="ar-SA" sz="2000" dirty="0"/>
          </a:p>
        </p:txBody>
      </p:sp>
    </p:spTree>
    <p:extLst>
      <p:ext uri="{BB962C8B-B14F-4D97-AF65-F5344CB8AC3E}">
        <p14:creationId xmlns:p14="http://schemas.microsoft.com/office/powerpoint/2010/main" val="37651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تفسير الدرجات </a:t>
            </a:r>
            <a:endParaRPr lang="ar-SA" dirty="0"/>
          </a:p>
        </p:txBody>
      </p:sp>
      <p:sp>
        <p:nvSpPr>
          <p:cNvPr id="4" name="عنصر نائب للنص 3"/>
          <p:cNvSpPr>
            <a:spLocks noGrp="1"/>
          </p:cNvSpPr>
          <p:nvPr>
            <p:ph type="body" sz="half" idx="2"/>
          </p:nvPr>
        </p:nvSpPr>
        <p:spPr/>
        <p:txBody>
          <a:bodyPr>
            <a:normAutofit/>
          </a:bodyPr>
          <a:lstStyle/>
          <a:p>
            <a:pPr algn="ctr"/>
            <a:endParaRPr lang="ar-SA" sz="2000" dirty="0" smtClean="0"/>
          </a:p>
          <a:p>
            <a:pPr algn="ctr"/>
            <a:r>
              <a:rPr lang="ar-SA" sz="2000" dirty="0" smtClean="0"/>
              <a:t>بعد جمع الدرجات الخام يتك الحكم على درجة النرجسية لدى المفحوص استنادا للجداول التالية </a:t>
            </a:r>
            <a:endParaRPr lang="ar-SA" sz="2000" dirty="0"/>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9294" y="792163"/>
            <a:ext cx="4900011" cy="5578475"/>
          </a:xfrm>
        </p:spPr>
      </p:pic>
    </p:spTree>
    <p:extLst>
      <p:ext uri="{BB962C8B-B14F-4D97-AF65-F5344CB8AC3E}">
        <p14:creationId xmlns:p14="http://schemas.microsoft.com/office/powerpoint/2010/main" val="3997522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115</TotalTime>
  <Words>544</Words>
  <Application>Microsoft Office PowerPoint</Application>
  <PresentationFormat>عرض على الشاشة (3:4)‏</PresentationFormat>
  <Paragraphs>87</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وضوح</vt:lpstr>
      <vt:lpstr>المحاضرة الرابعة </vt:lpstr>
      <vt:lpstr>أولا / اختبار الشخصية النرجسية </vt:lpstr>
      <vt:lpstr>أولا / اختبار الشخصية النرجسية </vt:lpstr>
      <vt:lpstr>ورقة المقياس </vt:lpstr>
      <vt:lpstr>ورقة المقياس </vt:lpstr>
      <vt:lpstr>طريقة ا لتصحيح </vt:lpstr>
      <vt:lpstr>طريقة ا لتصحيح </vt:lpstr>
      <vt:lpstr>معايير تفسير الدرجات </vt:lpstr>
      <vt:lpstr>معايير تفسير الدرجات </vt:lpstr>
      <vt:lpstr>معايير تفسير الدرجات </vt:lpstr>
      <vt:lpstr>مقياس الوحدة النفسية للطفل </vt:lpstr>
      <vt:lpstr>مقياس الوحدة النفسية </vt:lpstr>
      <vt:lpstr>مقياس الوحدة النفسية </vt:lpstr>
      <vt:lpstr>مقياس الشعور بالوحدة </vt:lpstr>
      <vt:lpstr>شكل يوضح العبارات لكل بعد</vt:lpstr>
      <vt:lpstr>ورقة المقياس </vt:lpstr>
      <vt:lpstr>طريقة الاجابة </vt:lpstr>
      <vt:lpstr>تصحيح المقياس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10</cp:revision>
  <dcterms:created xsi:type="dcterms:W3CDTF">2015-10-17T15:35:03Z</dcterms:created>
  <dcterms:modified xsi:type="dcterms:W3CDTF">2015-10-17T17:30:41Z</dcterms:modified>
</cp:coreProperties>
</file>