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4"/>
  </p:sldMasterIdLst>
  <p:handoutMasterIdLst>
    <p:handoutMasterId r:id="rId26"/>
  </p:handoutMasterIdLst>
  <p:sldIdLst>
    <p:sldId id="330" r:id="rId5"/>
    <p:sldId id="315" r:id="rId6"/>
    <p:sldId id="317" r:id="rId7"/>
    <p:sldId id="326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272" r:id="rId16"/>
    <p:sldId id="273" r:id="rId17"/>
    <p:sldId id="277" r:id="rId18"/>
    <p:sldId id="274" r:id="rId19"/>
    <p:sldId id="276" r:id="rId20"/>
    <p:sldId id="267" r:id="rId21"/>
    <p:sldId id="327" r:id="rId22"/>
    <p:sldId id="294" r:id="rId23"/>
    <p:sldId id="328" r:id="rId24"/>
    <p:sldId id="329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603" autoAdjust="0"/>
    <p:restoredTop sz="94660"/>
  </p:normalViewPr>
  <p:slideViewPr>
    <p:cSldViewPr>
      <p:cViewPr>
        <p:scale>
          <a:sx n="78" d="100"/>
          <a:sy n="78" d="100"/>
        </p:scale>
        <p:origin x="-129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A52EAC-14CE-4D83-B48E-822AFA422313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6E6FE3-5AF1-4D63-9BB4-D4A51784BFF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7510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02/06/35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معالجة الكلمات والنسخ </a:t>
            </a:r>
            <a:br>
              <a:rPr lang="ar-SA" dirty="0" smtClean="0"/>
            </a:br>
            <a:r>
              <a:rPr lang="ar-SA" dirty="0" smtClean="0"/>
              <a:t>برنامج السكرتارية الطبية</a:t>
            </a:r>
            <a:endParaRPr lang="ar-SA" sz="4400" dirty="0"/>
          </a:p>
        </p:txBody>
      </p:sp>
      <p:sp>
        <p:nvSpPr>
          <p:cNvPr id="4" name="مستطيل 3"/>
          <p:cNvSpPr/>
          <p:nvPr/>
        </p:nvSpPr>
        <p:spPr>
          <a:xfrm>
            <a:off x="1763688" y="2636912"/>
            <a:ext cx="5976664" cy="1415772"/>
          </a:xfrm>
          <a:prstGeom prst="rect">
            <a:avLst/>
          </a:prstGeom>
        </p:spPr>
        <p:txBody>
          <a:bodyPr anchor="b">
            <a:normAutofit fontScale="550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الثالثة</a:t>
            </a:r>
          </a:p>
          <a:p>
            <a:pPr algn="ctr">
              <a:spcBef>
                <a:spcPct val="0"/>
              </a:spcBef>
            </a:pP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مقدمه ودراسة للوحة المفاتيح باللغة الإنجليزية </a:t>
            </a: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على حروف صف </a:t>
            </a:r>
            <a:r>
              <a:rPr lang="ar-SA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الارتكاز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“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ط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‘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”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لإ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T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ف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539552" y="5589240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لإ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لوحة المفاتيح وتقسيمها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2239888"/>
            <a:ext cx="7498080" cy="3493368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تنقسم لوحة المفاتيح </a:t>
            </a:r>
            <a:r>
              <a:rPr lang="ar-SA" dirty="0" smtClean="0"/>
              <a:t>وفقاً </a:t>
            </a:r>
            <a:r>
              <a:rPr lang="ar-SA" dirty="0"/>
              <a:t>لتعلم الطباعة السريعة إلى مجموعتين من </a:t>
            </a:r>
            <a:r>
              <a:rPr lang="ar-SA" dirty="0" smtClean="0"/>
              <a:t>الحروف .</a:t>
            </a:r>
            <a:endParaRPr lang="ar-SA" dirty="0"/>
          </a:p>
          <a:p>
            <a:pPr marL="457200" indent="-457200"/>
            <a:r>
              <a:rPr lang="ar-SA" dirty="0"/>
              <a:t>مجموعة حروف مخصصة لليد اليمنى ومجموعة حروف مخصصة لليد اليسرى 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dirty="0"/>
              <a:t>ولا يصح الضغط باليد اليمنى على حرف من حروف اليد اليسرى والعكس.</a:t>
            </a:r>
            <a:br>
              <a:rPr lang="ar-SA" dirty="0"/>
            </a:br>
            <a:r>
              <a:rPr lang="ar-SA" dirty="0" smtClean="0"/>
              <a:t>فما هي هذه الحروف ؟؟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655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صف الارتكاز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556792"/>
            <a:ext cx="7930128" cy="5040560"/>
          </a:xfrm>
        </p:spPr>
        <p:txBody>
          <a:bodyPr>
            <a:noAutofit/>
          </a:bodyPr>
          <a:lstStyle/>
          <a:p>
            <a:pPr marL="457200" indent="-457200"/>
            <a:r>
              <a:rPr lang="ar-JO" sz="2800" dirty="0"/>
              <a:t>يقصد بصف الارتكاز مجموعة الأحرف التي يجب أن ترتكز أصابع اليدين عليها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وفي </a:t>
            </a:r>
            <a:r>
              <a:rPr lang="ar-JO" sz="2800" dirty="0"/>
              <a:t>حالة الانتقال إلى أحرف أعلاها أو أسفل منها فإنه يجب العودة إلى هذه الأحرف (صف الارتكاز) لكونها بمثابة قاعدة للانطلاق منها وإليها</a:t>
            </a:r>
            <a:r>
              <a:rPr lang="ar-JO" sz="2800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أين </a:t>
            </a:r>
            <a:r>
              <a:rPr lang="ar-SA" sz="2800" dirty="0"/>
              <a:t>يقع صف الارتكاز في لوحة المفاتيح </a:t>
            </a:r>
            <a:r>
              <a:rPr lang="ar-SA" sz="2800" dirty="0" smtClean="0"/>
              <a:t>؟</a:t>
            </a:r>
          </a:p>
          <a:p>
            <a:pPr marL="457200" indent="-457200"/>
            <a:r>
              <a:rPr lang="ar-SA" sz="2800" dirty="0" smtClean="0"/>
              <a:t>إذا </a:t>
            </a:r>
            <a:r>
              <a:rPr lang="ar-SA" sz="2800" dirty="0"/>
              <a:t>نظرت إلى لوحة المفاتيح </a:t>
            </a:r>
            <a:r>
              <a:rPr lang="ar-SA" sz="2800" dirty="0" smtClean="0"/>
              <a:t>ستجد </a:t>
            </a:r>
            <a:r>
              <a:rPr lang="ar-SA" sz="2800" dirty="0"/>
              <a:t>أن الحروف </a:t>
            </a:r>
            <a:r>
              <a:rPr lang="ar-SA" sz="2800" dirty="0" smtClean="0"/>
              <a:t>الإنجليزية </a:t>
            </a:r>
            <a:r>
              <a:rPr lang="ar-SA" sz="2800" dirty="0"/>
              <a:t>تأخذ ثلاثة صفوف ،وصف </a:t>
            </a:r>
            <a:r>
              <a:rPr lang="ar-SA" sz="2800" dirty="0" smtClean="0"/>
              <a:t>الارتكاز </a:t>
            </a:r>
            <a:r>
              <a:rPr lang="ar-SA" sz="2800" dirty="0"/>
              <a:t>هو الصف الأوسط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SA" sz="2800" u="sng" dirty="0" smtClean="0">
                <a:solidFill>
                  <a:srgbClr val="FF0000"/>
                </a:solidFill>
              </a:rPr>
              <a:t>ملحوظة </a:t>
            </a:r>
            <a:r>
              <a:rPr lang="ar-SA" sz="2800" u="sng" dirty="0">
                <a:solidFill>
                  <a:srgbClr val="FF0000"/>
                </a:solidFill>
              </a:rPr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/>
              <a:t>صف الارتكاز هو أهم صف ولذا ستوجد أصابعنا عليه دوماً ،وتتحرك منه لبقية الحروف فوق وتحت ،يمين وشمال </a:t>
            </a:r>
            <a:r>
              <a:rPr lang="ar-SA" sz="2800" dirty="0" smtClean="0"/>
              <a:t>.</a:t>
            </a:r>
          </a:p>
          <a:p>
            <a:pPr marL="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JO" dirty="0"/>
              <a:t>صف الارتكاز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457200" indent="-457200"/>
            <a:endParaRPr lang="ar-SA" sz="4400" b="1" u="sng" dirty="0" smtClean="0"/>
          </a:p>
          <a:p>
            <a:pPr marL="457200" indent="-457200"/>
            <a:r>
              <a:rPr lang="ar-SA" sz="4400" b="1" u="sng" dirty="0" smtClean="0"/>
              <a:t>الإنجليزية </a:t>
            </a:r>
          </a:p>
          <a:p>
            <a:pPr marL="0" indent="0" algn="ctr">
              <a:buNone/>
            </a:pP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en-US" sz="4400" dirty="0"/>
              <a:t>  (  F  , D , S ,  </a:t>
            </a:r>
            <a:r>
              <a:rPr lang="en-US" sz="4400" dirty="0" smtClean="0"/>
              <a:t>A, G,H, </a:t>
            </a:r>
            <a:r>
              <a:rPr lang="en-US" sz="4400" dirty="0"/>
              <a:t>J ,  K ,  L , </a:t>
            </a:r>
            <a:r>
              <a:rPr lang="en-US" sz="4400" dirty="0" smtClean="0"/>
              <a:t>;,’ </a:t>
            </a:r>
            <a:endParaRPr lang="en-US" sz="4400" dirty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xmlns="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على صف الارتكاز لليد اليمنى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412776"/>
            <a:ext cx="8136904" cy="5184576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dirty="0"/>
              <a:t> </a:t>
            </a:r>
            <a:r>
              <a:rPr lang="ar-SA" u="sng" dirty="0" smtClean="0"/>
              <a:t>اليد </a:t>
            </a:r>
            <a:r>
              <a:rPr lang="ar-SA" u="sng" dirty="0" err="1" smtClean="0"/>
              <a:t>اليمنى:</a:t>
            </a:r>
            <a:r>
              <a:rPr lang="ar-SA" u="sng" dirty="0" smtClean="0"/>
              <a:t> </a:t>
            </a:r>
            <a:endParaRPr lang="ar-SA" u="sng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ar-SA" dirty="0" smtClean="0"/>
              <a:t>السبابة </a:t>
            </a:r>
            <a:r>
              <a:rPr lang="ar-SA" dirty="0" err="1" smtClean="0"/>
              <a:t>على (</a:t>
            </a:r>
            <a:r>
              <a:rPr lang="en-US" dirty="0" smtClean="0"/>
              <a:t> (J</a:t>
            </a:r>
            <a:r>
              <a:rPr lang="ar-SA" dirty="0" smtClean="0"/>
              <a:t>الوسطى على </a:t>
            </a:r>
            <a:r>
              <a:rPr lang="en-US" dirty="0" smtClean="0"/>
              <a:t>(K)، </a:t>
            </a:r>
            <a:r>
              <a:rPr lang="ar-SA" dirty="0" smtClean="0"/>
              <a:t>البنصر على </a:t>
            </a:r>
            <a:r>
              <a:rPr lang="en-US" dirty="0" smtClean="0"/>
              <a:t>(L)، </a:t>
            </a:r>
            <a:r>
              <a:rPr lang="ar-SA" dirty="0" smtClean="0"/>
              <a:t>الخنصر </a:t>
            </a:r>
            <a:r>
              <a:rPr lang="ar-SA" dirty="0" err="1" smtClean="0"/>
              <a:t>على (</a:t>
            </a:r>
            <a:r>
              <a:rPr lang="en-US" dirty="0" smtClean="0"/>
              <a:t>;</a:t>
            </a:r>
            <a:r>
              <a:rPr lang="ar-SA" dirty="0" err="1" smtClean="0"/>
              <a:t>)</a:t>
            </a:r>
            <a:endParaRPr lang="ar-SA" dirty="0" smtClean="0"/>
          </a:p>
          <a:p>
            <a:pPr marL="457200" indent="-457200">
              <a:lnSpc>
                <a:spcPct val="150000"/>
              </a:lnSpc>
            </a:pPr>
            <a:r>
              <a:rPr lang="ar-SA" u="sng" dirty="0" smtClean="0"/>
              <a:t>اليد </a:t>
            </a:r>
            <a:r>
              <a:rPr lang="ar-SA" u="sng" dirty="0" err="1" smtClean="0"/>
              <a:t>اليسرى</a:t>
            </a:r>
            <a:r>
              <a:rPr lang="ar-SA" u="sng" dirty="0" err="1" smtClean="0"/>
              <a:t>:</a:t>
            </a:r>
            <a:endParaRPr lang="ar-SA" u="sng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ar-SA" dirty="0" smtClean="0"/>
              <a:t> السبابة على </a:t>
            </a:r>
            <a:r>
              <a:rPr lang="en-US" dirty="0" smtClean="0"/>
              <a:t>(F)، </a:t>
            </a:r>
            <a:r>
              <a:rPr lang="ar-SA" dirty="0" smtClean="0"/>
              <a:t>الوسطى على </a:t>
            </a:r>
            <a:r>
              <a:rPr lang="en-US" dirty="0" smtClean="0"/>
              <a:t>(D)، </a:t>
            </a:r>
            <a:r>
              <a:rPr lang="ar-SA" dirty="0" smtClean="0"/>
              <a:t>البنصر على </a:t>
            </a:r>
            <a:r>
              <a:rPr lang="en-US" dirty="0" smtClean="0"/>
              <a:t>(S)، </a:t>
            </a:r>
            <a:r>
              <a:rPr lang="ar-SA" dirty="0" smtClean="0"/>
              <a:t>الخنصر على </a:t>
            </a:r>
            <a:r>
              <a:rPr lang="en-US" dirty="0" smtClean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xmlns="" val="32348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ملحوظة 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3709392"/>
          </a:xfrm>
        </p:spPr>
        <p:txBody>
          <a:bodyPr>
            <a:noAutofit/>
          </a:bodyPr>
          <a:lstStyle/>
          <a:p>
            <a:pPr marL="457200" indent="-457200"/>
            <a:r>
              <a:rPr lang="ar-SA" u="sng" dirty="0" smtClean="0">
                <a:solidFill>
                  <a:srgbClr val="FF0000"/>
                </a:solidFill>
              </a:rPr>
              <a:t>أين </a:t>
            </a:r>
            <a:r>
              <a:rPr lang="ar-SA" u="sng" dirty="0">
                <a:solidFill>
                  <a:srgbClr val="FF0000"/>
                </a:solidFill>
              </a:rPr>
              <a:t>أضع إصبع الإبهام الأيمن ؟! </a:t>
            </a:r>
            <a:r>
              <a:rPr lang="ar-SA" dirty="0" smtClean="0"/>
              <a:t>إصبع </a:t>
            </a:r>
            <a:r>
              <a:rPr lang="ar-SA" dirty="0"/>
              <a:t>الإبهام في اليد اليمنى واليسرى ليس لهما وظيفة في الطباعة غير الضغط على المسطرة </a:t>
            </a:r>
            <a:r>
              <a:rPr lang="ar-SA" dirty="0" smtClean="0"/>
              <a:t>.</a:t>
            </a:r>
          </a:p>
          <a:p>
            <a:pPr marL="457200" indent="-457200"/>
            <a:r>
              <a:rPr lang="ar-SA" dirty="0" smtClean="0"/>
              <a:t>أي </a:t>
            </a:r>
            <a:r>
              <a:rPr lang="ar-SA" dirty="0"/>
              <a:t>سيظل الإبهامان على المسطرة دوماً ،فإذا أردت أخذ مسافة بين الكلمات ستضغط على المسطرة بالإبهام .</a:t>
            </a:r>
          </a:p>
        </p:txBody>
      </p:sp>
    </p:spTree>
    <p:extLst>
      <p:ext uri="{BB962C8B-B14F-4D97-AF65-F5344CB8AC3E}">
        <p14:creationId xmlns:p14="http://schemas.microsoft.com/office/powerpoint/2010/main" xmlns="" val="25506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128" y="1052736"/>
            <a:ext cx="784887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1200" dirty="0" smtClean="0"/>
          </a:p>
          <a:p>
            <a:pPr marL="457200" indent="-457200"/>
            <a:r>
              <a:rPr lang="ar-JO" sz="2800" dirty="0" smtClean="0"/>
              <a:t>يجب </a:t>
            </a:r>
            <a:r>
              <a:rPr lang="ar-JO" sz="2800" dirty="0"/>
              <a:t>أن توزع أصابع اليدين </a:t>
            </a:r>
            <a:r>
              <a:rPr lang="ar-SA" sz="2800" dirty="0" smtClean="0"/>
              <a:t> </a:t>
            </a:r>
            <a:r>
              <a:rPr lang="ar-JO" sz="2800" dirty="0" smtClean="0"/>
              <a:t>(</a:t>
            </a:r>
            <a:r>
              <a:rPr lang="ar-JO" sz="2800" dirty="0"/>
              <a:t>اليمنى واليسرى) على هذه المفاتيح توزيعاً منطقياً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تكون </a:t>
            </a:r>
            <a:r>
              <a:rPr lang="ar-JO" sz="2800" dirty="0"/>
              <a:t>شبه دائمة على صف الارتكاز 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اما </a:t>
            </a:r>
            <a:r>
              <a:rPr lang="ar-JO" sz="2800" dirty="0" smtClean="0"/>
              <a:t>إذا </a:t>
            </a:r>
            <a:r>
              <a:rPr lang="ar-JO" sz="2800" dirty="0"/>
              <a:t>تطلب الأمر استخدام مفاتيح أعلى أو أسفل من صف الارتكاز فإنه يضرب بالأصابع المخصصة لها </a:t>
            </a:r>
            <a:r>
              <a:rPr lang="ar-JO" sz="2800" dirty="0" smtClean="0"/>
              <a:t>مع </a:t>
            </a:r>
            <a:r>
              <a:rPr lang="ar-JO" sz="2800" dirty="0"/>
              <a:t>عودة هذه الأصابع إلى صف الارتكاز نفسه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JO" sz="2800" dirty="0" smtClean="0"/>
              <a:t>هذا </a:t>
            </a:r>
            <a:r>
              <a:rPr lang="ar-JO" sz="2800" dirty="0"/>
              <a:t>مفيد جداً في عملية السرعة في إدخال البيانات </a:t>
            </a:r>
            <a:r>
              <a:rPr lang="ar-JO" sz="2800" dirty="0" smtClean="0"/>
              <a:t>ودقتها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بالإضافة </a:t>
            </a:r>
            <a:r>
              <a:rPr lang="ar-JO" sz="2800" dirty="0"/>
              <a:t>إلى إعطاء مدخل البيانات أو الناسخ راحة أكثر في التعامل مع لوحة </a:t>
            </a:r>
            <a:r>
              <a:rPr lang="ar-JO" sz="2800" dirty="0" smtClean="0"/>
              <a:t>المفاتيح.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6091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</a:t>
            </a:r>
            <a:r>
              <a:rPr lang="ar-SA" b="1" dirty="0" err="1" smtClean="0">
                <a:effectLst/>
              </a:rPr>
              <a:t>حرفي:</a:t>
            </a:r>
            <a:r>
              <a:rPr lang="ar-SA" b="1" dirty="0" smtClean="0">
                <a:effectLst/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G</a:t>
            </a:r>
            <a:r>
              <a:rPr lang="en-US" b="1" dirty="0" smtClean="0">
                <a:effectLst/>
              </a:rPr>
              <a:t>,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H</a:t>
            </a:r>
            <a:r>
              <a:rPr lang="ar-SA" b="1" dirty="0" smtClean="0">
                <a:effectLst/>
              </a:rPr>
              <a:t> </a:t>
            </a:r>
            <a:r>
              <a:rPr lang="ar-SA" b="1" dirty="0" err="1" smtClean="0">
                <a:effectLst/>
              </a:rPr>
              <a:t>وعلامة:</a:t>
            </a:r>
            <a:r>
              <a:rPr lang="ar-SA" b="1" dirty="0" smtClean="0">
                <a:effectLst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effectLst/>
              </a:rPr>
              <a:t>‘</a:t>
            </a:r>
            <a:r>
              <a:rPr lang="ar-SA" b="1" dirty="0">
                <a:effectLst/>
              </a:rPr>
              <a:t>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ar-SA" sz="2400" b="1" dirty="0" smtClean="0"/>
              <a:t> تتم طباعته عن طريق نقل السبابة اليمنى من حرف </a:t>
            </a:r>
            <a:r>
              <a:rPr lang="en-US" sz="2400" b="1" dirty="0" smtClean="0"/>
              <a:t>J 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J</a:t>
            </a: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   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ar-SA" sz="2400" b="1" dirty="0" smtClean="0"/>
              <a:t> تتم طباعته عن طريق نقل السبابة اليسرى من حرف </a:t>
            </a:r>
            <a:r>
              <a:rPr lang="en-US" sz="2400" b="1" dirty="0" smtClean="0"/>
              <a:t>F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F</a:t>
            </a:r>
            <a:endParaRPr lang="ar-SA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علامة </a:t>
            </a:r>
            <a:r>
              <a:rPr lang="en-US" sz="2400" b="1" dirty="0" smtClean="0"/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تتم طباعته عن طريق نقل الخنصر الأيمن من علامة  </a:t>
            </a:r>
            <a:r>
              <a:rPr lang="en-US" sz="4400" b="1" dirty="0" smtClean="0"/>
              <a:t>;</a:t>
            </a:r>
            <a:r>
              <a:rPr lang="ar-SA" sz="4400" b="1" dirty="0" smtClean="0"/>
              <a:t> </a:t>
            </a:r>
            <a:r>
              <a:rPr lang="ar-SA" sz="2400" b="1" dirty="0" smtClean="0"/>
              <a:t>إلى علامة 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ثم عودته مره أخرى إلى علامة  </a:t>
            </a:r>
            <a:r>
              <a:rPr lang="en-US" sz="4400" b="1" dirty="0" smtClean="0"/>
              <a:t>;</a:t>
            </a:r>
          </a:p>
          <a:p>
            <a:pPr marL="457200" indent="-457200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/>
              <a:t>كيف نطبع العلامات </a:t>
            </a:r>
            <a:r>
              <a:rPr lang="ar-SA" sz="3600" b="1" dirty="0" err="1" smtClean="0"/>
              <a:t>التالية :</a:t>
            </a:r>
            <a:r>
              <a:rPr lang="ar-SA" sz="3600" b="1" dirty="0" smtClean="0"/>
              <a:t> </a:t>
            </a:r>
            <a:r>
              <a:rPr lang="en-US" sz="3600" b="1" dirty="0" smtClean="0"/>
              <a:t> (</a:t>
            </a:r>
            <a:r>
              <a:rPr lang="en-US" sz="6000" b="1" dirty="0" smtClean="0">
                <a:solidFill>
                  <a:srgbClr val="C00000"/>
                </a:solidFill>
              </a:rPr>
              <a:t>: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 </a:t>
            </a:r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</a:t>
            </a:r>
            <a:r>
              <a:rPr lang="en-US" sz="3600" b="1" dirty="0" smtClean="0"/>
              <a:t>(</a:t>
            </a:r>
            <a:r>
              <a:rPr lang="en-US" sz="6000" b="1" dirty="0" smtClean="0">
                <a:solidFill>
                  <a:srgbClr val="C00000"/>
                </a:solidFill>
              </a:rPr>
              <a:t>“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ar-SA" sz="3600" b="1" dirty="0" smtClean="0"/>
              <a:t> </a:t>
            </a:r>
          </a:p>
          <a:p>
            <a:pPr marL="457200" indent="-457200"/>
            <a:r>
              <a:rPr lang="ar-SA" sz="3600" b="1" dirty="0" err="1" smtClean="0"/>
              <a:t>علامة </a:t>
            </a:r>
            <a:r>
              <a:rPr lang="ar-SA" sz="3600" b="1" dirty="0" smtClean="0">
                <a:solidFill>
                  <a:srgbClr val="C00000"/>
                </a:solidFill>
              </a:rPr>
              <a:t>: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;</a:t>
            </a:r>
          </a:p>
          <a:p>
            <a:pPr marL="457200" indent="-457200"/>
            <a:r>
              <a:rPr lang="ar-SA" sz="3600" b="1" dirty="0" smtClean="0"/>
              <a:t>    </a:t>
            </a:r>
            <a:r>
              <a:rPr lang="ar-SA" sz="3600" b="1" dirty="0" err="1" smtClean="0"/>
              <a:t>علامة </a:t>
            </a:r>
            <a:r>
              <a:rPr lang="ar-SA" sz="4400" b="1" dirty="0" smtClean="0">
                <a:solidFill>
                  <a:srgbClr val="C00000"/>
                </a:solidFill>
              </a:rPr>
              <a:t>”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</a:p>
          <a:p>
            <a:pPr marL="457200" indent="-457200"/>
            <a:r>
              <a:rPr lang="ar-SA" sz="3600" b="1" dirty="0" smtClean="0"/>
              <a:t> </a:t>
            </a:r>
            <a:r>
              <a:rPr lang="ar-SA" sz="2400" b="1" dirty="0" smtClean="0"/>
              <a:t>  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404546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الحروف الإنجليزية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بعد أن تدربنا على الطباعة باللمس باللغة العربية سنتعلم اليوم كيفية الطباعة باللمس باللغة </a:t>
            </a:r>
            <a:r>
              <a:rPr lang="ar-SA" dirty="0" err="1" smtClean="0"/>
              <a:t>الإنجليزية </a:t>
            </a:r>
            <a:r>
              <a:rPr lang="ar-SA" dirty="0" smtClean="0"/>
              <a:t>, والتي  سنتبع فيها نفس القواعد التي تدربنا عليها سابقا </a:t>
            </a:r>
            <a:r>
              <a:rPr lang="ar-SA" dirty="0" err="1" smtClean="0"/>
              <a:t>وهي :</a:t>
            </a:r>
            <a:endParaRPr lang="ar-SA" dirty="0" smtClean="0"/>
          </a:p>
          <a:p>
            <a:r>
              <a:rPr lang="ar-SA" dirty="0" smtClean="0"/>
              <a:t>الجلسة الصحيحة أثناء الطباعة.</a:t>
            </a:r>
          </a:p>
          <a:p>
            <a:r>
              <a:rPr lang="ar-SA" dirty="0" smtClean="0"/>
              <a:t>توزيع الأصابع بشكل صحيح على لوحة المفاتيح.</a:t>
            </a:r>
          </a:p>
          <a:p>
            <a:r>
              <a:rPr lang="ar-SA" dirty="0" smtClean="0"/>
              <a:t>عدم النظر إلى لوحة المفاتيح أثناء </a:t>
            </a:r>
            <a:r>
              <a:rPr lang="ar-SA" dirty="0" err="1" smtClean="0"/>
              <a:t>الطباعة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موقع الكتروني مفيد للتدريب على الطباعة</a:t>
            </a:r>
            <a:br>
              <a:rPr lang="ar-SA" sz="2800" dirty="0" smtClean="0"/>
            </a:br>
            <a:r>
              <a:rPr lang="en-US" sz="2800" dirty="0" smtClean="0"/>
              <a:t>http://www.sense-lang.org/typing/tutor/keyboarding.php</a:t>
            </a:r>
            <a:r>
              <a:rPr lang="ar-SA" sz="2800" dirty="0" smtClean="0"/>
              <a:t> </a:t>
            </a:r>
            <a:endParaRPr lang="ar-SA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653" b="4865"/>
          <a:stretch>
            <a:fillRect/>
          </a:stretch>
        </p:blipFill>
        <p:spPr bwMode="auto">
          <a:xfrm>
            <a:off x="827584" y="1484784"/>
            <a:ext cx="78488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الواجب التدريب على الموقع السابق </a:t>
            </a:r>
          </a:p>
          <a:p>
            <a:r>
              <a:rPr lang="ar-SA" dirty="0" smtClean="0"/>
              <a:t>من </a:t>
            </a:r>
            <a:r>
              <a:rPr lang="en-US" smtClean="0"/>
              <a:t>lesson1  </a:t>
            </a:r>
            <a:r>
              <a:rPr lang="ar-SA" dirty="0" smtClean="0"/>
              <a:t>  إلى </a:t>
            </a:r>
            <a:r>
              <a:rPr lang="en-US" dirty="0" smtClean="0"/>
              <a:t>lesson5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dirty="0" smtClean="0"/>
              <a:t>لو نظرنا إلى أزرار لوحة المفاتيح سنجد أنها مقسمة إلى أربعة أقسام </a:t>
            </a:r>
            <a:r>
              <a:rPr lang="ar-SA" sz="2400" dirty="0" err="1" smtClean="0"/>
              <a:t>كالتالي :</a:t>
            </a:r>
            <a:endParaRPr lang="ar-SA" sz="2400" dirty="0" smtClean="0"/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انظري إلى مفتاح حرف </a:t>
            </a:r>
            <a:r>
              <a:rPr lang="ar-SA" dirty="0" err="1" smtClean="0"/>
              <a:t>ط :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6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47664" y="3861048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4572000" y="2204864"/>
            <a:ext cx="3960440" cy="1224136"/>
          </a:xfrm>
          <a:prstGeom prst="wedgeRoundRectCallout">
            <a:avLst>
              <a:gd name="adj1" fmla="val -36413"/>
              <a:gd name="adj2" fmla="val 7608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العليا والتي تظهر عند اختيار اللغة العربية: هنا الحرف أو الرمز يظهر عند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(Shift)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6516216" y="4077072"/>
            <a:ext cx="2627784" cy="1728192"/>
          </a:xfrm>
          <a:prstGeom prst="wedgeRoundRectCallout">
            <a:avLst>
              <a:gd name="adj1" fmla="val -84486"/>
              <a:gd name="adj2" fmla="val 3283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السفلى والتي تظهر عند اختيار اللغة العربية: هنا الحرف يظهر عند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321297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36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6709305" y="1988840"/>
            <a:ext cx="1431802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err="1" smtClean="0"/>
              <a:t>مثال :</a:t>
            </a:r>
            <a:r>
              <a:rPr lang="ar-SA" sz="4400" dirty="0" smtClean="0"/>
              <a:t> </a:t>
            </a:r>
            <a:endParaRPr lang="ar-SA" sz="4400" dirty="0"/>
          </a:p>
        </p:txBody>
      </p:sp>
      <p:sp>
        <p:nvSpPr>
          <p:cNvPr id="8" name="وسيلة شرح مستطيلة مستديرة الزوايا 7"/>
          <p:cNvSpPr/>
          <p:nvPr/>
        </p:nvSpPr>
        <p:spPr>
          <a:xfrm>
            <a:off x="3131840" y="1484784"/>
            <a:ext cx="3456384" cy="1224136"/>
          </a:xfrm>
          <a:prstGeom prst="wedgeRoundRectCallout">
            <a:avLst>
              <a:gd name="adj1" fmla="val 9772"/>
              <a:gd name="adj2" fmla="val 9001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الرمز </a:t>
            </a: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” يظهر عند اختيار اللغة العربية ثم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6983760" y="3717032"/>
            <a:ext cx="2160240" cy="1224136"/>
          </a:xfrm>
          <a:prstGeom prst="wedgeRoundRectCallout">
            <a:avLst>
              <a:gd name="adj1" fmla="val -68697"/>
              <a:gd name="adj2" fmla="val 5963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الحرف يظهر عند يظهر عند اختيار اللغة العربية ثم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3008"/>
              <a:gd name="adj2" fmla="val 719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حرف فأنه يظهر عند الضغط على المفتاح مباشرة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Small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أما عند ضغط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 معه فأن الحرف يظهر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capital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707904" y="393305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17715"/>
              <a:gd name="adj2" fmla="val 810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العليا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عليه مع 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5" name="وسيلة شرح مستطيلة مستديرة الزوايا 4"/>
          <p:cNvSpPr/>
          <p:nvPr/>
        </p:nvSpPr>
        <p:spPr>
          <a:xfrm>
            <a:off x="323528" y="4509120"/>
            <a:ext cx="2987824" cy="1872208"/>
          </a:xfrm>
          <a:prstGeom prst="wedgeRoundRectCallout">
            <a:avLst>
              <a:gd name="adj1" fmla="val 95208"/>
              <a:gd name="adj2" fmla="val 2225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السفلى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على المفتاح مباشرة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]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D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يـ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ي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]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4ECB46-8ED0-465A-AD7A-803095528C55}"/>
</file>

<file path=customXml/itemProps2.xml><?xml version="1.0" encoding="utf-8"?>
<ds:datastoreItem xmlns:ds="http://schemas.openxmlformats.org/officeDocument/2006/customXml" ds:itemID="{1963BBD4-AB4A-493C-AFE4-19761388FE9B}"/>
</file>

<file path=customXml/itemProps3.xml><?xml version="1.0" encoding="utf-8"?>
<ds:datastoreItem xmlns:ds="http://schemas.openxmlformats.org/officeDocument/2006/customXml" ds:itemID="{24F3F3B1-135C-4D97-89DD-CEBE6AF23A6E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1310</TotalTime>
  <Words>814</Words>
  <Application>Microsoft Office PowerPoint</Application>
  <PresentationFormat>عرض على الشاشة (3:4)‏</PresentationFormat>
  <Paragraphs>111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انقلاب</vt:lpstr>
      <vt:lpstr>معالجة الكلمات والنسخ  برنامج السكرتارية الطبية</vt:lpstr>
      <vt:lpstr>الحروف الإنجليزية في لوحة المفاتيح</vt:lpstr>
      <vt:lpstr>توزيع الحروف في لوحة المفاتيح</vt:lpstr>
      <vt:lpstr>مثال انظري إلى مفتاح حرف ط :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 : مثال </vt:lpstr>
      <vt:lpstr>توزيع الحروف في لوحة المفاتيح : مثال </vt:lpstr>
      <vt:lpstr>توزيع الحروف في لوحة المفاتيح : مثال </vt:lpstr>
      <vt:lpstr>لوحة المفاتيح وتقسيمها </vt:lpstr>
      <vt:lpstr>صف الارتكاز</vt:lpstr>
      <vt:lpstr>ماهي أحرف صف الارتكاز </vt:lpstr>
      <vt:lpstr>تمرين على صف الارتكاز لليد اليمنى </vt:lpstr>
      <vt:lpstr>ملحوظة  </vt:lpstr>
      <vt:lpstr>الشريحة 17</vt:lpstr>
      <vt:lpstr>      حرفي: G,H وعلامة: ‘             </vt:lpstr>
      <vt:lpstr>                   </vt:lpstr>
      <vt:lpstr>موقع الكتروني مفيد للتدريب على الطباعة http://www.sense-lang.org/typing/tutor/keyboarding.php 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Asma</cp:lastModifiedBy>
  <cp:revision>63</cp:revision>
  <dcterms:created xsi:type="dcterms:W3CDTF">2014-02-09T17:56:55Z</dcterms:created>
  <dcterms:modified xsi:type="dcterms:W3CDTF">2014-04-02T07:13:26Z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