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29" r:id="rId3"/>
    <p:sldId id="339" r:id="rId4"/>
    <p:sldId id="341" r:id="rId5"/>
    <p:sldId id="342" r:id="rId6"/>
    <p:sldId id="350" r:id="rId7"/>
    <p:sldId id="351" r:id="rId8"/>
    <p:sldId id="340" r:id="rId9"/>
    <p:sldId id="345" r:id="rId10"/>
    <p:sldId id="346" r:id="rId11"/>
    <p:sldId id="347" r:id="rId12"/>
    <p:sldId id="348" r:id="rId13"/>
    <p:sldId id="352" r:id="rId14"/>
  </p:sldIdLst>
  <p:sldSz cx="12188825" cy="6858000"/>
  <p:notesSz cx="6858000" cy="9144000"/>
  <p:custDataLst>
    <p:tags r:id="rId17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8F0"/>
    <a:srgbClr val="828282"/>
    <a:srgbClr val="6E90FE"/>
    <a:srgbClr val="8086FC"/>
    <a:srgbClr val="6D6DFB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01765-5636-462E-A77C-83C9594DA617}" type="doc">
      <dgm:prSet loTypeId="urn:microsoft.com/office/officeart/2005/8/layout/matrix3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012314D-90C1-41CD-8A8B-E174B4C28068}">
      <dgm:prSet phldrT="[نص]"/>
      <dgm:spPr/>
      <dgm:t>
        <a:bodyPr/>
        <a:lstStyle/>
        <a:p>
          <a:pPr rtl="1"/>
          <a:r>
            <a:rPr lang="ar-SA" dirty="0"/>
            <a:t>المزيج التسويقي</a:t>
          </a:r>
        </a:p>
      </dgm:t>
    </dgm:pt>
    <dgm:pt modelId="{B9A59681-4808-4679-8BED-D97BA469152F}" type="parTrans" cxnId="{4CCC71C7-2860-4C37-A7A6-CE712540336E}">
      <dgm:prSet/>
      <dgm:spPr/>
      <dgm:t>
        <a:bodyPr/>
        <a:lstStyle/>
        <a:p>
          <a:pPr rtl="1"/>
          <a:endParaRPr lang="ar-SA"/>
        </a:p>
      </dgm:t>
    </dgm:pt>
    <dgm:pt modelId="{35D36C83-9994-4EF7-B1D9-26A44E013E4B}" type="sibTrans" cxnId="{4CCC71C7-2860-4C37-A7A6-CE712540336E}">
      <dgm:prSet/>
      <dgm:spPr/>
      <dgm:t>
        <a:bodyPr/>
        <a:lstStyle/>
        <a:p>
          <a:pPr rtl="1"/>
          <a:endParaRPr lang="ar-SA"/>
        </a:p>
      </dgm:t>
    </dgm:pt>
    <dgm:pt modelId="{66A0FAB5-3082-4B6C-A9C4-6CC28FFAC62B}">
      <dgm:prSet phldrT="[نص]"/>
      <dgm:spPr/>
      <dgm:t>
        <a:bodyPr/>
        <a:lstStyle/>
        <a:p>
          <a:pPr rtl="1"/>
          <a:r>
            <a:rPr lang="ar-SA" dirty="0"/>
            <a:t>أهداف التسويق</a:t>
          </a:r>
        </a:p>
      </dgm:t>
    </dgm:pt>
    <dgm:pt modelId="{C2D22493-F200-4CBB-A5A8-4A645812C1D4}" type="parTrans" cxnId="{8B07F7EF-75D5-41D6-ABEA-2C9C961FFA34}">
      <dgm:prSet/>
      <dgm:spPr/>
      <dgm:t>
        <a:bodyPr/>
        <a:lstStyle/>
        <a:p>
          <a:pPr rtl="1"/>
          <a:endParaRPr lang="ar-SA"/>
        </a:p>
      </dgm:t>
    </dgm:pt>
    <dgm:pt modelId="{1D61F51C-4768-43C9-8100-F2992B60E78C}" type="sibTrans" cxnId="{8B07F7EF-75D5-41D6-ABEA-2C9C961FFA34}">
      <dgm:prSet/>
      <dgm:spPr/>
      <dgm:t>
        <a:bodyPr/>
        <a:lstStyle/>
        <a:p>
          <a:pPr rtl="1"/>
          <a:endParaRPr lang="ar-SA"/>
        </a:p>
      </dgm:t>
    </dgm:pt>
    <dgm:pt modelId="{5A20B036-E5BA-4828-BA26-6E13E72CB17A}">
      <dgm:prSet phldrT="[نص]"/>
      <dgm:spPr/>
      <dgm:t>
        <a:bodyPr/>
        <a:lstStyle/>
        <a:p>
          <a:pPr rtl="1"/>
          <a:r>
            <a:rPr lang="ar-SA" dirty="0"/>
            <a:t>الاعتبارات التنظيمية</a:t>
          </a:r>
        </a:p>
      </dgm:t>
    </dgm:pt>
    <dgm:pt modelId="{D43E7A65-0C6D-41E9-AB9B-682F967B14B4}" type="parTrans" cxnId="{A0AE3B1C-4541-449F-80D1-6FEB30CA81A5}">
      <dgm:prSet/>
      <dgm:spPr/>
      <dgm:t>
        <a:bodyPr/>
        <a:lstStyle/>
        <a:p>
          <a:pPr rtl="1"/>
          <a:endParaRPr lang="ar-SA"/>
        </a:p>
      </dgm:t>
    </dgm:pt>
    <dgm:pt modelId="{1ABA3A61-AAB5-42D2-95FD-2216A1DE02BD}" type="sibTrans" cxnId="{A0AE3B1C-4541-449F-80D1-6FEB30CA81A5}">
      <dgm:prSet/>
      <dgm:spPr/>
      <dgm:t>
        <a:bodyPr/>
        <a:lstStyle/>
        <a:p>
          <a:pPr rtl="1"/>
          <a:endParaRPr lang="ar-SA"/>
        </a:p>
      </dgm:t>
    </dgm:pt>
    <dgm:pt modelId="{AEAAEF6A-891A-4EBE-9DB9-F379ABB18AB0}">
      <dgm:prSet phldrT="[نص]"/>
      <dgm:spPr/>
      <dgm:t>
        <a:bodyPr/>
        <a:lstStyle/>
        <a:p>
          <a:pPr rtl="1"/>
          <a:r>
            <a:rPr lang="ar-SA" dirty="0"/>
            <a:t>التكاليف</a:t>
          </a:r>
        </a:p>
      </dgm:t>
    </dgm:pt>
    <dgm:pt modelId="{74C4AAAC-9A37-4C45-A406-F5E5581C2B1F}" type="parTrans" cxnId="{5A3E816D-3ABC-4BD1-89CD-DDE599FA8F47}">
      <dgm:prSet/>
      <dgm:spPr/>
      <dgm:t>
        <a:bodyPr/>
        <a:lstStyle/>
        <a:p>
          <a:pPr rtl="1"/>
          <a:endParaRPr lang="ar-SA"/>
        </a:p>
      </dgm:t>
    </dgm:pt>
    <dgm:pt modelId="{7D78B146-C9A5-4DBE-8BAE-B913657D76D5}" type="sibTrans" cxnId="{5A3E816D-3ABC-4BD1-89CD-DDE599FA8F47}">
      <dgm:prSet/>
      <dgm:spPr/>
      <dgm:t>
        <a:bodyPr/>
        <a:lstStyle/>
        <a:p>
          <a:pPr rtl="1"/>
          <a:endParaRPr lang="ar-SA"/>
        </a:p>
      </dgm:t>
    </dgm:pt>
    <dgm:pt modelId="{1E4F8D4D-4301-4D80-BBDD-01DF97212FDF}" type="pres">
      <dgm:prSet presAssocID="{E9501765-5636-462E-A77C-83C9594DA617}" presName="matrix" presStyleCnt="0">
        <dgm:presLayoutVars>
          <dgm:chMax val="1"/>
          <dgm:dir/>
          <dgm:resizeHandles val="exact"/>
        </dgm:presLayoutVars>
      </dgm:prSet>
      <dgm:spPr/>
    </dgm:pt>
    <dgm:pt modelId="{D70F83E2-BA6F-4BC1-8A45-E34FBDC9980D}" type="pres">
      <dgm:prSet presAssocID="{E9501765-5636-462E-A77C-83C9594DA617}" presName="diamond" presStyleLbl="bgShp" presStyleIdx="0" presStyleCnt="1"/>
      <dgm:spPr/>
    </dgm:pt>
    <dgm:pt modelId="{BFA6040A-7B63-448C-876D-DE0767BB0F67}" type="pres">
      <dgm:prSet presAssocID="{E9501765-5636-462E-A77C-83C9594DA61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7EADB83-18CA-45F1-89E5-11F9B9B70A9C}" type="pres">
      <dgm:prSet presAssocID="{E9501765-5636-462E-A77C-83C9594DA61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9F96A31-E203-4E83-B1E9-CC67646D47C3}" type="pres">
      <dgm:prSet presAssocID="{E9501765-5636-462E-A77C-83C9594DA61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75226E5-A7D1-4FC6-BB5F-E82B28DEF6FE}" type="pres">
      <dgm:prSet presAssocID="{E9501765-5636-462E-A77C-83C9594DA61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0AE3B1C-4541-449F-80D1-6FEB30CA81A5}" srcId="{E9501765-5636-462E-A77C-83C9594DA617}" destId="{5A20B036-E5BA-4828-BA26-6E13E72CB17A}" srcOrd="2" destOrd="0" parTransId="{D43E7A65-0C6D-41E9-AB9B-682F967B14B4}" sibTransId="{1ABA3A61-AAB5-42D2-95FD-2216A1DE02BD}"/>
    <dgm:cxn modelId="{09291430-514C-4B15-ACF6-DB9479868568}" type="presOf" srcId="{E9501765-5636-462E-A77C-83C9594DA617}" destId="{1E4F8D4D-4301-4D80-BBDD-01DF97212FDF}" srcOrd="0" destOrd="0" presId="urn:microsoft.com/office/officeart/2005/8/layout/matrix3"/>
    <dgm:cxn modelId="{5A3E816D-3ABC-4BD1-89CD-DDE599FA8F47}" srcId="{E9501765-5636-462E-A77C-83C9594DA617}" destId="{AEAAEF6A-891A-4EBE-9DB9-F379ABB18AB0}" srcOrd="3" destOrd="0" parTransId="{74C4AAAC-9A37-4C45-A406-F5E5581C2B1F}" sibTransId="{7D78B146-C9A5-4DBE-8BAE-B913657D76D5}"/>
    <dgm:cxn modelId="{3987B399-85BC-4165-9B2D-D7F2E8B0BD17}" type="presOf" srcId="{5A20B036-E5BA-4828-BA26-6E13E72CB17A}" destId="{B9F96A31-E203-4E83-B1E9-CC67646D47C3}" srcOrd="0" destOrd="0" presId="urn:microsoft.com/office/officeart/2005/8/layout/matrix3"/>
    <dgm:cxn modelId="{759B0C9F-E616-4785-8929-8D4A2628C1DA}" type="presOf" srcId="{66A0FAB5-3082-4B6C-A9C4-6CC28FFAC62B}" destId="{67EADB83-18CA-45F1-89E5-11F9B9B70A9C}" srcOrd="0" destOrd="0" presId="urn:microsoft.com/office/officeart/2005/8/layout/matrix3"/>
    <dgm:cxn modelId="{812795A8-0766-462A-8E79-F1BB3F9EEF52}" type="presOf" srcId="{6012314D-90C1-41CD-8A8B-E174B4C28068}" destId="{BFA6040A-7B63-448C-876D-DE0767BB0F67}" srcOrd="0" destOrd="0" presId="urn:microsoft.com/office/officeart/2005/8/layout/matrix3"/>
    <dgm:cxn modelId="{B14356C0-5E5E-484B-B860-7578A4E42E31}" type="presOf" srcId="{AEAAEF6A-891A-4EBE-9DB9-F379ABB18AB0}" destId="{F75226E5-A7D1-4FC6-BB5F-E82B28DEF6FE}" srcOrd="0" destOrd="0" presId="urn:microsoft.com/office/officeart/2005/8/layout/matrix3"/>
    <dgm:cxn modelId="{4CCC71C7-2860-4C37-A7A6-CE712540336E}" srcId="{E9501765-5636-462E-A77C-83C9594DA617}" destId="{6012314D-90C1-41CD-8A8B-E174B4C28068}" srcOrd="0" destOrd="0" parTransId="{B9A59681-4808-4679-8BED-D97BA469152F}" sibTransId="{35D36C83-9994-4EF7-B1D9-26A44E013E4B}"/>
    <dgm:cxn modelId="{8B07F7EF-75D5-41D6-ABEA-2C9C961FFA34}" srcId="{E9501765-5636-462E-A77C-83C9594DA617}" destId="{66A0FAB5-3082-4B6C-A9C4-6CC28FFAC62B}" srcOrd="1" destOrd="0" parTransId="{C2D22493-F200-4CBB-A5A8-4A645812C1D4}" sibTransId="{1D61F51C-4768-43C9-8100-F2992B60E78C}"/>
    <dgm:cxn modelId="{3FBA37D1-9277-4B92-9A89-13127DF3BEF8}" type="presParOf" srcId="{1E4F8D4D-4301-4D80-BBDD-01DF97212FDF}" destId="{D70F83E2-BA6F-4BC1-8A45-E34FBDC9980D}" srcOrd="0" destOrd="0" presId="urn:microsoft.com/office/officeart/2005/8/layout/matrix3"/>
    <dgm:cxn modelId="{75B57A02-9389-4D90-9EA9-B62C9CA60FA3}" type="presParOf" srcId="{1E4F8D4D-4301-4D80-BBDD-01DF97212FDF}" destId="{BFA6040A-7B63-448C-876D-DE0767BB0F67}" srcOrd="1" destOrd="0" presId="urn:microsoft.com/office/officeart/2005/8/layout/matrix3"/>
    <dgm:cxn modelId="{169FDD0E-0FD1-4ECF-8B9D-7E86D88B45AB}" type="presParOf" srcId="{1E4F8D4D-4301-4D80-BBDD-01DF97212FDF}" destId="{67EADB83-18CA-45F1-89E5-11F9B9B70A9C}" srcOrd="2" destOrd="0" presId="urn:microsoft.com/office/officeart/2005/8/layout/matrix3"/>
    <dgm:cxn modelId="{9E8A6670-C906-442B-BDCA-BDEEEF3122D7}" type="presParOf" srcId="{1E4F8D4D-4301-4D80-BBDD-01DF97212FDF}" destId="{B9F96A31-E203-4E83-B1E9-CC67646D47C3}" srcOrd="3" destOrd="0" presId="urn:microsoft.com/office/officeart/2005/8/layout/matrix3"/>
    <dgm:cxn modelId="{346C3C2E-EFD1-47C1-AF08-CD25ED8B1C5D}" type="presParOf" srcId="{1E4F8D4D-4301-4D80-BBDD-01DF97212FDF}" destId="{F75226E5-A7D1-4FC6-BB5F-E82B28DEF6F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F83E2-BA6F-4BC1-8A45-E34FBDC9980D}">
      <dsp:nvSpPr>
        <dsp:cNvPr id="0" name=""/>
        <dsp:cNvSpPr/>
      </dsp:nvSpPr>
      <dsp:spPr>
        <a:xfrm>
          <a:off x="2240575" y="0"/>
          <a:ext cx="3644732" cy="364473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6040A-7B63-448C-876D-DE0767BB0F67}">
      <dsp:nvSpPr>
        <dsp:cNvPr id="0" name=""/>
        <dsp:cNvSpPr/>
      </dsp:nvSpPr>
      <dsp:spPr>
        <a:xfrm>
          <a:off x="2586825" y="346249"/>
          <a:ext cx="1421445" cy="1421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المزيج التسويقي</a:t>
          </a:r>
        </a:p>
      </dsp:txBody>
      <dsp:txXfrm>
        <a:off x="2656214" y="415638"/>
        <a:ext cx="1282667" cy="1282667"/>
      </dsp:txXfrm>
    </dsp:sp>
    <dsp:sp modelId="{67EADB83-18CA-45F1-89E5-11F9B9B70A9C}">
      <dsp:nvSpPr>
        <dsp:cNvPr id="0" name=""/>
        <dsp:cNvSpPr/>
      </dsp:nvSpPr>
      <dsp:spPr>
        <a:xfrm>
          <a:off x="4117612" y="346249"/>
          <a:ext cx="1421445" cy="1421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أهداف التسويق</a:t>
          </a:r>
        </a:p>
      </dsp:txBody>
      <dsp:txXfrm>
        <a:off x="4187001" y="415638"/>
        <a:ext cx="1282667" cy="1282667"/>
      </dsp:txXfrm>
    </dsp:sp>
    <dsp:sp modelId="{B9F96A31-E203-4E83-B1E9-CC67646D47C3}">
      <dsp:nvSpPr>
        <dsp:cNvPr id="0" name=""/>
        <dsp:cNvSpPr/>
      </dsp:nvSpPr>
      <dsp:spPr>
        <a:xfrm>
          <a:off x="2586825" y="1877036"/>
          <a:ext cx="1421445" cy="1421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الاعتبارات التنظيمية</a:t>
          </a:r>
        </a:p>
      </dsp:txBody>
      <dsp:txXfrm>
        <a:off x="2656214" y="1946425"/>
        <a:ext cx="1282667" cy="1282667"/>
      </dsp:txXfrm>
    </dsp:sp>
    <dsp:sp modelId="{F75226E5-A7D1-4FC6-BB5F-E82B28DEF6FE}">
      <dsp:nvSpPr>
        <dsp:cNvPr id="0" name=""/>
        <dsp:cNvSpPr/>
      </dsp:nvSpPr>
      <dsp:spPr>
        <a:xfrm>
          <a:off x="4117612" y="1877036"/>
          <a:ext cx="1421445" cy="1421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التكاليف</a:t>
          </a:r>
        </a:p>
      </dsp:txBody>
      <dsp:txXfrm>
        <a:off x="4187001" y="1946425"/>
        <a:ext cx="1282667" cy="1282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01/02/42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/>
              <a:t>تحرير نمط العنوان الفرعي الرئيسي</a:t>
            </a:r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01/02/42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276" y="1268760"/>
            <a:ext cx="5586958" cy="3175620"/>
          </a:xfrm>
          <a:prstGeom prst="rect">
            <a:avLst/>
          </a:prstGeom>
        </p:spPr>
      </p:pic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pPr algn="r" rtl="1"/>
            <a:r>
              <a:rPr lang="ar-SA" dirty="0"/>
              <a:t>العوامل المؤثرة في التسعير</a:t>
            </a:r>
          </a:p>
          <a:p>
            <a:pPr algn="r" rtl="1"/>
            <a:endParaRPr lang="ar-SA" dirty="0"/>
          </a:p>
          <a:p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(167-170-171-173-174-175-177-178-179-180-181-184)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2- المنافسة: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89755" y="1700808"/>
            <a:ext cx="10801199" cy="5328592"/>
          </a:xfrm>
        </p:spPr>
        <p:txBody>
          <a:bodyPr>
            <a:normAutofit lnSpcReduction="10000"/>
          </a:bodyPr>
          <a:lstStyle/>
          <a:p>
            <a:r>
              <a:rPr lang="ar-SA" dirty="0"/>
              <a:t>يميز الاقتصاديين </a:t>
            </a:r>
            <a:r>
              <a:rPr lang="ar-SA" dirty="0">
                <a:solidFill>
                  <a:srgbClr val="FF0000"/>
                </a:solidFill>
              </a:rPr>
              <a:t>بين أربع أنواع من المنافسة:</a:t>
            </a:r>
          </a:p>
          <a:p>
            <a:pPr marL="0" indent="0">
              <a:buNone/>
            </a:pPr>
            <a:r>
              <a:rPr lang="ar-SA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1. سوق المنافسة التامة( الكاملة):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كبير من المنتجين والمشترين، والمنتجات نمطية </a:t>
            </a:r>
            <a:r>
              <a:rPr lang="ar-SA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ومتشابهه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البيع بسعر السوق (مثل الأرز والقمح والسكر) تميل الأسعار إلى الانخفاض</a:t>
            </a:r>
          </a:p>
          <a:p>
            <a:pPr marL="0" indent="0">
              <a:buNone/>
            </a:pPr>
            <a:r>
              <a:rPr lang="ar-SA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2. سوق المنافسة الاحتكارية: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كبير من المشترين وعدد محدود (عشرة مثلا)من المنتجين، منتجات بديلة، كل منتج له مدى سعري خاص به اسعارهم فوق سعر السوق يحتاجون إلى التنويع وإبراز العلامة التجارية وترويج فعال </a:t>
            </a:r>
          </a:p>
          <a:p>
            <a:pPr marL="0" indent="0">
              <a:buNone/>
            </a:pPr>
            <a:r>
              <a:rPr lang="ar-SA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3.سوق احتكار القلة: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محدود جدا من المنتجين (اثنين او ثلاثة) المنتجات </a:t>
            </a:r>
            <a:r>
              <a:rPr lang="ar-SA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متشابهه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او غير </a:t>
            </a:r>
            <a:r>
              <a:rPr lang="ar-SA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متشابهه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لكل منهم استراتيجية سعرية (حرب سعرية، قيادة السعر، الاتفاق)</a:t>
            </a:r>
          </a:p>
          <a:p>
            <a:pPr marL="0" indent="0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(الحديد والالمونيوم الاتصالات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stc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زين، موبايل)</a:t>
            </a:r>
          </a:p>
          <a:p>
            <a:pPr marL="0" indent="0">
              <a:buNone/>
            </a:pPr>
            <a:r>
              <a:rPr lang="ar-SA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4. سوق الاحتكار التام (الكامل):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منتِج واحد ينفرد بتقديم سلعة مميزة، الأسعار تختلف إما اقل من سعر التكلفة للخدمات الضرورية، او مرتفعة لترشيد الاستهلاك ،او أسعار تغطي التكاليف بالإضافة لعائد معقول </a:t>
            </a:r>
          </a:p>
          <a:p>
            <a:pPr marL="0" indent="0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مثل( البريد ، المياه، الكهرباء، )</a:t>
            </a:r>
          </a:p>
          <a:p>
            <a:pPr>
              <a:buFontTx/>
              <a:buChar char="-"/>
            </a:pP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65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3- العوامل البيئية: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ar-SA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العوامل الاقتصادية</a:t>
            </a:r>
          </a:p>
          <a:p>
            <a:pPr marL="457200" indent="-457200">
              <a:buFontTx/>
              <a:buChar char="-"/>
            </a:pPr>
            <a:r>
              <a:rPr lang="ar-SA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العوامل القانونية</a:t>
            </a:r>
          </a:p>
        </p:txBody>
      </p:sp>
    </p:spTree>
    <p:extLst>
      <p:ext uri="{BB962C8B-B14F-4D97-AF65-F5344CB8AC3E}">
        <p14:creationId xmlns:p14="http://schemas.microsoft.com/office/powerpoint/2010/main" val="9103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629915" y="2237096"/>
            <a:ext cx="9036499" cy="2411103"/>
          </a:xfrm>
        </p:spPr>
        <p:txBody>
          <a:bodyPr/>
          <a:lstStyle/>
          <a:p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ar-SA" sz="4400" dirty="0">
                <a:solidFill>
                  <a:schemeClr val="bg2">
                    <a:lumMod val="50000"/>
                  </a:schemeClr>
                </a:solidFill>
              </a:rPr>
              <a:t>- التسعير على أساس ادراكات المستهلك: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والمقصود بها التسعير على أساس القيمة المدركة للسلعة أو الخدمة من قبل الزبون</a:t>
            </a:r>
          </a:p>
        </p:txBody>
      </p:sp>
    </p:spTree>
    <p:extLst>
      <p:ext uri="{BB962C8B-B14F-4D97-AF65-F5344CB8AC3E}">
        <p14:creationId xmlns:p14="http://schemas.microsoft.com/office/powerpoint/2010/main" val="12704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CB20A9-1933-4502-B664-4084BCFC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5- تحليل العلاقة بين السعر والطلب: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C46CF-73A9-4472-86B3-DF0C94AF1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125857" y="4876800"/>
            <a:ext cx="9865097" cy="1981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10000"/>
              </a:lnSpc>
            </a:pPr>
            <a:r>
              <a:rPr lang="ar-SA" sz="7400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المرونة السعرية : </a:t>
            </a:r>
            <a:r>
              <a:rPr lang="ar-SA" sz="7400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ويقصد بها كيف يستجيب الطلب في حالة تغير السعر</a:t>
            </a:r>
          </a:p>
          <a:p>
            <a:pPr>
              <a:lnSpc>
                <a:spcPct val="210000"/>
              </a:lnSpc>
            </a:pPr>
            <a:r>
              <a:rPr lang="ar-SA" sz="7400" dirty="0">
                <a:solidFill>
                  <a:srgbClr val="4E78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سبق دراستها في خطوات التسعير في </a:t>
            </a:r>
            <a:r>
              <a:rPr lang="ar-SA" sz="7400" b="1" u="sng" dirty="0">
                <a:solidFill>
                  <a:srgbClr val="4E78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تقدير الطلب والمرونة السعرية</a:t>
            </a:r>
            <a:r>
              <a:rPr lang="ar-SA" sz="7400" dirty="0">
                <a:solidFill>
                  <a:srgbClr val="4E78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الفصل الرابع  </a:t>
            </a:r>
            <a:endParaRPr lang="en-US" sz="7400" dirty="0">
              <a:solidFill>
                <a:srgbClr val="4E78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10000"/>
              </a:lnSpc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492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/>
          <a:p>
            <a:pPr algn="r" rtl="1"/>
            <a:r>
              <a:rPr lang="ar-SA" dirty="0"/>
              <a:t>العوامل المؤثرة في التسعير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836612" y="1844824"/>
            <a:ext cx="9829799" cy="4324201"/>
          </a:xfrm>
        </p:spPr>
        <p:txBody>
          <a:bodyPr rtlCol="1"/>
          <a:lstStyle/>
          <a:p>
            <a:pPr marL="0" indent="0" algn="r" rtl="1">
              <a:buNone/>
            </a:pPr>
            <a:r>
              <a:rPr lang="ar-SA" dirty="0"/>
              <a:t>العوامل المؤثرة في تحديد السعر وقرارات التسعير هي كثيرة ومتنوعة , </a:t>
            </a:r>
          </a:p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</a:rPr>
              <a:t>إلا انه يمكن تقسيمها بشكل عام إلى مجموعتين:</a:t>
            </a:r>
          </a:p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1/عوامل داخلية: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عوامل يمكن التحكم فيها وتحت سيطرة الإدارة ويمكن تغييرها وفق الظروف المحيطة</a:t>
            </a:r>
          </a:p>
          <a:p>
            <a:pPr algn="r" rtl="1">
              <a:lnSpc>
                <a:spcPct val="150000"/>
              </a:lnSpc>
            </a:pPr>
            <a:r>
              <a:rPr lang="ar-SA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2/عوامل خارجية: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عوامل لا يمكن التحكم فيها وهي عوامل خارجة عن سيطرة الإدارة, ولا تملك سوى رصدها ومراقبتها بما يمكنها من تعديل الأسعار وفقاً لتغير هذه العوامل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1- العوامل الداخلية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والتي سبق الحديث عن معظمها في الفصول السابقة</a:t>
            </a:r>
          </a:p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379564532"/>
              </p:ext>
            </p:extLst>
          </p:nvPr>
        </p:nvGraphicFramePr>
        <p:xfrm>
          <a:off x="2031471" y="2492896"/>
          <a:ext cx="8125883" cy="364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3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1</a:t>
            </a:r>
            <a:r>
              <a:rPr lang="ar-SA" b="1" dirty="0"/>
              <a:t>- الأهداف التسويقية: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سبق الحديث عنها في الفصل الخامس</a:t>
            </a:r>
          </a:p>
        </p:txBody>
      </p:sp>
    </p:spTree>
    <p:extLst>
      <p:ext uri="{BB962C8B-B14F-4D97-AF65-F5344CB8AC3E}">
        <p14:creationId xmlns:p14="http://schemas.microsoft.com/office/powerpoint/2010/main" val="17865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tx2"/>
                </a:solidFill>
                <a:latin typeface="DejaVu Sans Mono" panose="020B0609030804020204" pitchFamily="50" charset="0"/>
                <a:ea typeface="DejaVu Sans Mono" panose="020B0609030804020204" pitchFamily="50" charset="0"/>
                <a:cs typeface="+mn-cs"/>
              </a:rPr>
              <a:t>2- </a:t>
            </a:r>
            <a:r>
              <a:rPr lang="ar-SA" b="1" dirty="0">
                <a:solidFill>
                  <a:schemeClr val="tx2"/>
                </a:solidFill>
                <a:latin typeface="Agency FB" panose="020B0503020202020204" pitchFamily="34" charset="0"/>
                <a:ea typeface="DejaVu Sans Mono" panose="020B0609030804020204" pitchFamily="50" charset="0"/>
                <a:cs typeface="+mn-cs"/>
              </a:rPr>
              <a:t>استراتيجيات</a:t>
            </a:r>
            <a:r>
              <a:rPr lang="ar-SA" b="1" dirty="0">
                <a:solidFill>
                  <a:schemeClr val="tx2"/>
                </a:solidFill>
                <a:latin typeface="DejaVu Sans Mono" panose="020B0609030804020204" pitchFamily="50" charset="0"/>
                <a:ea typeface="DejaVu Sans Mono" panose="020B0609030804020204" pitchFamily="50" charset="0"/>
                <a:cs typeface="+mn-cs"/>
              </a:rPr>
              <a:t> المزيج التسويقي</a:t>
            </a:r>
            <a:r>
              <a:rPr lang="ar-SA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لابد من التنسيق بين كل من السعر وتصميم المنتج ومناطق التوزيع وقرارات الترويج.</a:t>
            </a:r>
          </a:p>
        </p:txBody>
      </p:sp>
    </p:spTree>
    <p:extLst>
      <p:ext uri="{BB962C8B-B14F-4D97-AF65-F5344CB8AC3E}">
        <p14:creationId xmlns:p14="http://schemas.microsoft.com/office/powerpoint/2010/main" val="3024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4D7599-45CE-47FE-96B1-137BC761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dirty="0">
                <a:solidFill>
                  <a:schemeClr val="tx2"/>
                </a:solidFill>
              </a:rPr>
              <a:t>3</a:t>
            </a:r>
            <a:r>
              <a:rPr lang="ar-SA" sz="4400" b="1" dirty="0">
                <a:solidFill>
                  <a:schemeClr val="tx2"/>
                </a:solidFill>
              </a:rPr>
              <a:t>- التكاليف:</a:t>
            </a:r>
            <a:r>
              <a:rPr lang="en-US" altLang="ar-SA" sz="4400" b="1" dirty="0">
                <a:solidFill>
                  <a:srgbClr val="C00000"/>
                </a:solidFill>
              </a:rPr>
              <a:t> Costs</a:t>
            </a:r>
            <a:r>
              <a:rPr lang="ar-SA" altLang="ar-SA" sz="3600" b="1" dirty="0">
                <a:solidFill>
                  <a:srgbClr val="C00000"/>
                </a:solidFill>
              </a:rPr>
              <a:t> 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5B774D-FAF5-4FFE-9703-93BCE3D44D3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36611" y="1844824"/>
            <a:ext cx="9829799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/>
              <a:t>السعر المحدد يجب ان يغطي تكاليف الإنتاج والتوزيع والترويج بالإضافة لتحقيق عائد معقول على رأس المال المستثمر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ar-S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هي التكاليف الكلية للمنتج؟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ar-SA" sz="2400" b="1" dirty="0"/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ar-SA" sz="2400" b="1" dirty="0"/>
              <a:t>تقسم التكاليف الكلية للمنتج إلى:</a:t>
            </a:r>
            <a:r>
              <a:rPr lang="ar-SA" sz="2400" b="1" dirty="0">
                <a:solidFill>
                  <a:srgbClr val="E61893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E61893"/>
                </a:solidFill>
              </a:rPr>
              <a:t>تكاليف  إنتاج </a:t>
            </a:r>
            <a:r>
              <a:rPr lang="ar-SA" sz="2400" b="1" dirty="0"/>
              <a:t>+</a:t>
            </a:r>
            <a:r>
              <a:rPr lang="ar-SA" sz="2400" b="1" dirty="0">
                <a:solidFill>
                  <a:srgbClr val="E61893"/>
                </a:solidFill>
              </a:rPr>
              <a:t> تكاليف تسويق </a:t>
            </a:r>
            <a:r>
              <a:rPr lang="ar-SA" sz="2400" b="1" dirty="0"/>
              <a:t>+</a:t>
            </a:r>
            <a:r>
              <a:rPr lang="ar-SA" sz="2400" b="1" dirty="0">
                <a:solidFill>
                  <a:srgbClr val="E61893"/>
                </a:solidFill>
              </a:rPr>
              <a:t> تكاليف إدارية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ar-SA" sz="2400" b="1" dirty="0">
                <a:solidFill>
                  <a:srgbClr val="E61893"/>
                </a:solidFill>
              </a:rPr>
              <a:t> </a:t>
            </a:r>
            <a:r>
              <a:rPr lang="ar-SA" sz="2400" b="1" dirty="0"/>
              <a:t>كذلك تقسم إلى: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ar-SA" sz="2400" b="1" dirty="0">
                <a:solidFill>
                  <a:srgbClr val="E61893"/>
                </a:solidFill>
              </a:rPr>
              <a:t> نصيب الوحدة من التكاليف الثابتة </a:t>
            </a:r>
            <a:r>
              <a:rPr lang="ar-SA" sz="2400" b="1" dirty="0"/>
              <a:t>+</a:t>
            </a:r>
            <a:r>
              <a:rPr lang="ar-SA" sz="2400" b="1" dirty="0">
                <a:solidFill>
                  <a:srgbClr val="E61893"/>
                </a:solidFill>
              </a:rPr>
              <a:t> تكاليف متغيرة للوحدة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81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BAEFD6-A20F-4AC1-8163-E1D4204F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dirty="0">
                <a:solidFill>
                  <a:schemeClr val="tx2"/>
                </a:solidFill>
              </a:rPr>
              <a:t>4</a:t>
            </a:r>
            <a:r>
              <a:rPr lang="ar-SA" sz="4800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</a:t>
            </a:r>
            <a:r>
              <a:rPr lang="ar-SA" sz="4400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الاعتبارات التنظيمية: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76746C-74F5-4236-9066-E9DFB668C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>
                <a:solidFill>
                  <a:srgbClr val="00B050"/>
                </a:solidFill>
              </a:rPr>
              <a:t>وتعني من المسؤول عن تحديد السعر للمنتج المطروح وفق الهيكل التنظيمي؟</a:t>
            </a:r>
          </a:p>
          <a:p>
            <a:pPr marL="0" indent="0">
              <a:buNone/>
            </a:pPr>
            <a:endParaRPr lang="ar-SA" sz="2800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الشركات الصغيرة : </a:t>
            </a:r>
            <a:r>
              <a:rPr lang="ar-SA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الإدارة العليا</a:t>
            </a:r>
            <a:endParaRPr lang="ar-SA" b="1" dirty="0">
              <a:solidFill>
                <a:schemeClr val="tx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SA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الشركات الكبيرة: </a:t>
            </a:r>
            <a:r>
              <a:rPr lang="ar-SA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مدراء الانتاج</a:t>
            </a:r>
            <a:endParaRPr lang="ar-SA" b="1" dirty="0">
              <a:solidFill>
                <a:schemeClr val="tx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r>
              <a:rPr lang="ar-SA" b="1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الشركات الصناعية: </a:t>
            </a:r>
            <a:r>
              <a:rPr lang="ar-SA" dirty="0">
                <a:solidFill>
                  <a:schemeClr val="tx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مندوب المبيعات</a:t>
            </a:r>
            <a:endParaRPr lang="ar-SA" b="1" dirty="0">
              <a:solidFill>
                <a:schemeClr val="tx2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5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2- العوامل الخارجية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ar-SA" dirty="0"/>
              <a:t>طبيعة السوق والطلب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المنافسين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العوامل البيئية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ادراكات الزبون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علاقة السعر والطلب</a:t>
            </a:r>
          </a:p>
        </p:txBody>
      </p:sp>
    </p:spTree>
    <p:extLst>
      <p:ext uri="{BB962C8B-B14F-4D97-AF65-F5344CB8AC3E}">
        <p14:creationId xmlns:p14="http://schemas.microsoft.com/office/powerpoint/2010/main" val="776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1</a:t>
            </a:r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- طبيعة السوق والطلب: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053849" y="4876800"/>
            <a:ext cx="10009113" cy="1504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3200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لابد من الموازنة بين سعر المنتج والمنفعة المتحققة, بالإضافة لفهم ردود فعل الزبائن نحو الأسعار ومعرفة عوامل السوق (المنافسة- البيئة الاقتصادية)</a:t>
            </a:r>
          </a:p>
        </p:txBody>
      </p:sp>
    </p:spTree>
    <p:extLst>
      <p:ext uri="{BB962C8B-B14F-4D97-AF65-F5344CB8AC3E}">
        <p14:creationId xmlns:p14="http://schemas.microsoft.com/office/powerpoint/2010/main" val="31283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296</TotalTime>
  <Words>495</Words>
  <Application>Microsoft Office PowerPoint</Application>
  <PresentationFormat>مخصص</PresentationFormat>
  <Paragraphs>58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Agency FB</vt:lpstr>
      <vt:lpstr>Arial</vt:lpstr>
      <vt:lpstr>Calibri</vt:lpstr>
      <vt:lpstr>DejaVu Sans Mono</vt:lpstr>
      <vt:lpstr>Simplified Arabic</vt:lpstr>
      <vt:lpstr>Tahoma</vt:lpstr>
      <vt:lpstr>Wingdings</vt:lpstr>
      <vt:lpstr>رموز العملات 16×9</vt:lpstr>
      <vt:lpstr>عرض تقديمي في PowerPoint</vt:lpstr>
      <vt:lpstr>العوامل المؤثرة في التسعير</vt:lpstr>
      <vt:lpstr>1- العوامل الداخلية</vt:lpstr>
      <vt:lpstr>1- الأهداف التسويقية:</vt:lpstr>
      <vt:lpstr>2- استراتيجيات المزيج التسويقي:</vt:lpstr>
      <vt:lpstr>3- التكاليف: Costs </vt:lpstr>
      <vt:lpstr>4- الاعتبارات التنظيمية:</vt:lpstr>
      <vt:lpstr>2- العوامل الخارجية</vt:lpstr>
      <vt:lpstr>1- طبيعة السوق والطلب:</vt:lpstr>
      <vt:lpstr>2- المنافسة:</vt:lpstr>
      <vt:lpstr>3- العوامل البيئية:</vt:lpstr>
      <vt:lpstr>4- التسعير على أساس ادراكات المستهلك:</vt:lpstr>
      <vt:lpstr>5- تحليل العلاقة بين السعر والطلب: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Ghadah Alrsheed</cp:lastModifiedBy>
  <cp:revision>26</cp:revision>
  <dcterms:created xsi:type="dcterms:W3CDTF">2019-08-28T19:48:23Z</dcterms:created>
  <dcterms:modified xsi:type="dcterms:W3CDTF">2020-09-18T15:32:19Z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