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08" r:id="rId4"/>
  </p:sldMasterIdLst>
  <p:sldIdLst>
    <p:sldId id="256" r:id="rId5"/>
    <p:sldId id="301" r:id="rId6"/>
    <p:sldId id="273" r:id="rId7"/>
    <p:sldId id="309" r:id="rId8"/>
    <p:sldId id="277" r:id="rId9"/>
    <p:sldId id="275" r:id="rId10"/>
    <p:sldId id="310" r:id="rId11"/>
    <p:sldId id="311" r:id="rId12"/>
    <p:sldId id="269" r:id="rId13"/>
    <p:sldId id="278" r:id="rId14"/>
    <p:sldId id="280" r:id="rId15"/>
    <p:sldId id="291" r:id="rId16"/>
    <p:sldId id="304" r:id="rId17"/>
    <p:sldId id="305" r:id="rId18"/>
    <p:sldId id="306" r:id="rId19"/>
    <p:sldId id="307" r:id="rId20"/>
    <p:sldId id="312" r:id="rId21"/>
    <p:sldId id="313" r:id="rId22"/>
    <p:sldId id="314" r:id="rId23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94" d="100"/>
          <a:sy n="94" d="100"/>
        </p:scale>
        <p:origin x="-882" y="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عنوان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2" name="عنوان فرعي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75FBEC-D303-464C-882C-A7566C77845C}" type="datetimeFigureOut">
              <a:rPr lang="ar-SA" smtClean="0"/>
              <a:t>08/07/41</a:t>
            </a:fld>
            <a:endParaRPr lang="ar-SA"/>
          </a:p>
        </p:txBody>
      </p:sp>
      <p:sp>
        <p:nvSpPr>
          <p:cNvPr id="20" name="عنصر نائب للتذييل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10" name="عنصر نائب لرقم الشريحة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D7A55C-C2F0-4628-BFE6-7FF8AB45C363}" type="slidenum">
              <a:rPr lang="ar-SA" smtClean="0"/>
              <a:t>‹#›</a:t>
            </a:fld>
            <a:endParaRPr lang="ar-SA"/>
          </a:p>
        </p:txBody>
      </p:sp>
      <p:sp>
        <p:nvSpPr>
          <p:cNvPr id="8" name="شكل بيضاوي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75FBEC-D303-464C-882C-A7566C77845C}" type="datetimeFigureOut">
              <a:rPr lang="ar-SA" smtClean="0"/>
              <a:t>08/07/41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D7A55C-C2F0-4628-BFE6-7FF8AB45C363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75FBEC-D303-464C-882C-A7566C77845C}" type="datetimeFigureOut">
              <a:rPr lang="ar-SA" smtClean="0"/>
              <a:t>08/07/41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D7A55C-C2F0-4628-BFE6-7FF8AB45C363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75FBEC-D303-464C-882C-A7566C77845C}" type="datetimeFigureOut">
              <a:rPr lang="ar-SA" smtClean="0"/>
              <a:t>08/07/41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D7A55C-C2F0-4628-BFE6-7FF8AB45C363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75FBEC-D303-464C-882C-A7566C77845C}" type="datetimeFigureOut">
              <a:rPr lang="ar-SA" smtClean="0"/>
              <a:t>08/07/41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D7A55C-C2F0-4628-BFE6-7FF8AB45C363}" type="slidenum">
              <a:rPr lang="ar-SA" smtClean="0"/>
              <a:t>‹#›</a:t>
            </a:fld>
            <a:endParaRPr lang="ar-SA"/>
          </a:p>
        </p:txBody>
      </p:sp>
      <p:sp>
        <p:nvSpPr>
          <p:cNvPr id="10" name="مستطيل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75FBEC-D303-464C-882C-A7566C77845C}" type="datetimeFigureOut">
              <a:rPr lang="ar-SA" smtClean="0"/>
              <a:t>08/07/41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D7A55C-C2F0-4628-BFE6-7FF8AB45C363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75FBEC-D303-464C-882C-A7566C77845C}" type="datetimeFigureOut">
              <a:rPr lang="ar-SA" smtClean="0"/>
              <a:t>08/07/41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D7A55C-C2F0-4628-BFE6-7FF8AB45C363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75FBEC-D303-464C-882C-A7566C77845C}" type="datetimeFigureOut">
              <a:rPr lang="ar-SA" smtClean="0"/>
              <a:t>08/07/41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D7A55C-C2F0-4628-BFE6-7FF8AB45C363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75FBEC-D303-464C-882C-A7566C77845C}" type="datetimeFigureOut">
              <a:rPr lang="ar-SA" smtClean="0"/>
              <a:t>08/07/41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D7A55C-C2F0-4628-BFE6-7FF8AB45C363}" type="slidenum">
              <a:rPr lang="ar-SA" smtClean="0"/>
              <a:t>‹#›</a:t>
            </a:fld>
            <a:endParaRPr lang="ar-SA"/>
          </a:p>
        </p:txBody>
      </p:sp>
      <p:sp>
        <p:nvSpPr>
          <p:cNvPr id="6" name="مستطيل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75FBEC-D303-464C-882C-A7566C77845C}" type="datetimeFigureOut">
              <a:rPr lang="ar-SA" smtClean="0"/>
              <a:t>08/07/41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D7A55C-C2F0-4628-BFE6-7FF8AB45C363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75FBEC-D303-464C-882C-A7566C77845C}" type="datetimeFigureOut">
              <a:rPr lang="ar-SA" smtClean="0"/>
              <a:t>08/07/41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D7A55C-C2F0-4628-BFE6-7FF8AB45C363}" type="slidenum">
              <a:rPr lang="ar-SA" smtClean="0"/>
              <a:t>‹#›</a:t>
            </a:fld>
            <a:endParaRPr lang="ar-SA"/>
          </a:p>
        </p:txBody>
      </p:sp>
      <p:sp>
        <p:nvSpPr>
          <p:cNvPr id="8" name="مستطيل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9" name="مخطط انسيابي: معالجة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مخطط انسيابي: معالجة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دائري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دائرة مجوفة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مستطيل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عنصر نائب للعنوان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صر نائب للنص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24" name="عنصر نائب للتاريخ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6B75FBEC-D303-464C-882C-A7566C77845C}" type="datetimeFigureOut">
              <a:rPr lang="ar-SA" smtClean="0"/>
              <a:t>08/07/41</a:t>
            </a:fld>
            <a:endParaRPr lang="ar-SA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ar-SA"/>
          </a:p>
        </p:txBody>
      </p:sp>
      <p:sp>
        <p:nvSpPr>
          <p:cNvPr id="22" name="عنصر نائب لرقم الشريحة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5FD7A55C-C2F0-4628-BFE6-7FF8AB45C363}" type="slidenum">
              <a:rPr lang="ar-SA" smtClean="0"/>
              <a:t>‹#›</a:t>
            </a:fld>
            <a:endParaRPr lang="ar-SA"/>
          </a:p>
        </p:txBody>
      </p:sp>
      <p:sp>
        <p:nvSpPr>
          <p:cNvPr id="15" name="مستطيل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1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r" rtl="1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r" rtl="1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r" rtl="1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r" rtl="1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r" rtl="1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r" rtl="1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91680" y="620688"/>
            <a:ext cx="6120680" cy="1440160"/>
          </a:xfrm>
        </p:spPr>
        <p:txBody>
          <a:bodyPr>
            <a:normAutofit/>
          </a:bodyPr>
          <a:lstStyle/>
          <a:p>
            <a:pPr algn="ctr"/>
            <a:r>
              <a:rPr lang="ar-SA" dirty="0" smtClean="0"/>
              <a:t>معالجة الكلمات والنسخ </a:t>
            </a:r>
            <a:br>
              <a:rPr lang="ar-SA" dirty="0" smtClean="0"/>
            </a:br>
            <a:r>
              <a:rPr lang="ar-SA" dirty="0" smtClean="0"/>
              <a:t>برنامج السكرتارية الطبية</a:t>
            </a:r>
            <a:endParaRPr lang="ar-SA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87624" y="5157192"/>
            <a:ext cx="7632848" cy="432048"/>
          </a:xfrm>
        </p:spPr>
        <p:txBody>
          <a:bodyPr>
            <a:noAutofit/>
          </a:bodyPr>
          <a:lstStyle/>
          <a:p>
            <a:pPr algn="ctr"/>
            <a:r>
              <a:rPr lang="ar-SA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جمع و إعداد : أ/ أسماء  العيسى</a:t>
            </a:r>
            <a:endParaRPr lang="ar-SA" sz="28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مستطيل 3"/>
          <p:cNvSpPr/>
          <p:nvPr/>
        </p:nvSpPr>
        <p:spPr>
          <a:xfrm>
            <a:off x="2627784" y="2636912"/>
            <a:ext cx="4572000" cy="1415772"/>
          </a:xfrm>
          <a:prstGeom prst="rect">
            <a:avLst/>
          </a:prstGeom>
        </p:spPr>
        <p:txBody>
          <a:bodyPr anchor="b">
            <a:normAutofit fontScale="62500" lnSpcReduction="20000"/>
          </a:bodyPr>
          <a:lstStyle/>
          <a:p>
            <a:pPr algn="ctr">
              <a:spcBef>
                <a:spcPct val="0"/>
              </a:spcBef>
            </a:pPr>
            <a:r>
              <a:rPr lang="ar-SA" sz="4300" dirty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المحاضرة </a:t>
            </a:r>
            <a:r>
              <a:rPr lang="ar-SA" sz="43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الثالثة</a:t>
            </a:r>
          </a:p>
          <a:p>
            <a:pPr algn="ctr">
              <a:spcBef>
                <a:spcPct val="0"/>
              </a:spcBef>
            </a:pPr>
            <a:r>
              <a:rPr lang="ar-SA" sz="4300" dirty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/>
            </a:r>
            <a:br>
              <a:rPr lang="ar-SA" sz="4300" dirty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ar-SA" sz="43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الصف اسفل صف الارتكاز </a:t>
            </a:r>
          </a:p>
          <a:p>
            <a:pPr algn="ctr">
              <a:spcBef>
                <a:spcPct val="0"/>
              </a:spcBef>
            </a:pPr>
            <a:r>
              <a:rPr lang="ar-SA" sz="43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( الصف الرابع) </a:t>
            </a:r>
            <a:endParaRPr lang="ar-SA" sz="4300" dirty="0"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351037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sz="4400" b="1" dirty="0">
                <a:effectLst/>
              </a:rPr>
              <a:t>التطبيق </a:t>
            </a:r>
            <a:r>
              <a:rPr lang="ar-SA" sz="4400" b="1" dirty="0" smtClean="0">
                <a:effectLst/>
              </a:rPr>
              <a:t>الأول 3-1</a:t>
            </a:r>
            <a:endParaRPr lang="ar-SA" dirty="0">
              <a:effectLst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51520" y="1580728"/>
            <a:ext cx="8682168" cy="4800600"/>
          </a:xfrm>
        </p:spPr>
        <p:txBody>
          <a:bodyPr>
            <a:noAutofit/>
          </a:bodyPr>
          <a:lstStyle/>
          <a:p>
            <a:pPr marL="82296" indent="0">
              <a:buNone/>
            </a:pPr>
            <a:r>
              <a:rPr lang="ar-SA" b="1" dirty="0" smtClean="0"/>
              <a:t>حسن </a:t>
            </a:r>
            <a:r>
              <a:rPr lang="ar-SA" b="1" dirty="0"/>
              <a:t>ظنك بالناس أولئك هم الفائزون ،أحسن ظنك بالناس أولئك هم الفائزون </a:t>
            </a:r>
            <a:r>
              <a:rPr lang="ar-SA" dirty="0"/>
              <a:t/>
            </a:r>
            <a:br>
              <a:rPr lang="ar-SA" dirty="0"/>
            </a:br>
            <a:r>
              <a:rPr lang="ar-SA" b="1" dirty="0"/>
              <a:t/>
            </a:r>
            <a:br>
              <a:rPr lang="ar-SA" b="1" dirty="0"/>
            </a:br>
            <a:r>
              <a:rPr lang="ar-SA" dirty="0"/>
              <a:t/>
            </a:r>
            <a:br>
              <a:rPr lang="ar-SA" dirty="0"/>
            </a:br>
            <a:r>
              <a:rPr lang="ar-SA" b="1" dirty="0"/>
              <a:t>أحسن ظنك بالناس أولئك هم الفائزون ،أحسن ظنك بالناس أولئك هم الفائزون </a:t>
            </a:r>
            <a:r>
              <a:rPr lang="ar-SA" dirty="0"/>
              <a:t/>
            </a:r>
            <a:br>
              <a:rPr lang="ar-SA" dirty="0"/>
            </a:br>
            <a:r>
              <a:rPr lang="ar-SA" b="1" dirty="0"/>
              <a:t/>
            </a:r>
            <a:br>
              <a:rPr lang="ar-SA" b="1" dirty="0"/>
            </a:br>
            <a:r>
              <a:rPr lang="ar-SA" dirty="0"/>
              <a:t/>
            </a:r>
            <a:br>
              <a:rPr lang="ar-SA" dirty="0"/>
            </a:br>
            <a:r>
              <a:rPr lang="ar-SA" b="1" dirty="0"/>
              <a:t>أحسن ظنك بالناس أولئك هم الفائزون ،أحسن ظنك بالناس أولئك هم الفائزون </a:t>
            </a:r>
            <a:r>
              <a:rPr lang="ar-SA" dirty="0"/>
              <a:t/>
            </a:r>
            <a:br>
              <a:rPr lang="ar-SA" dirty="0"/>
            </a:br>
            <a:r>
              <a:rPr lang="ar-SA" b="1" dirty="0"/>
              <a:t/>
            </a:r>
            <a:br>
              <a:rPr lang="ar-SA" b="1" dirty="0"/>
            </a:br>
            <a:r>
              <a:rPr lang="ar-SA" dirty="0"/>
              <a:t/>
            </a:r>
            <a:br>
              <a:rPr lang="ar-SA" dirty="0"/>
            </a:br>
            <a:endParaRPr lang="ar-SA" dirty="0"/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4008260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sz="4400" b="1" dirty="0">
                <a:effectLst/>
              </a:rPr>
              <a:t>التطبيق </a:t>
            </a:r>
            <a:r>
              <a:rPr lang="ar-SA" sz="4400" b="1" dirty="0" smtClean="0">
                <a:effectLst/>
              </a:rPr>
              <a:t>الثاني 3-2</a:t>
            </a:r>
            <a:endParaRPr lang="ar-SA" dirty="0">
              <a:effectLst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496" y="1484784"/>
            <a:ext cx="9036496" cy="4896544"/>
          </a:xfrm>
        </p:spPr>
        <p:txBody>
          <a:bodyPr>
            <a:noAutofit/>
          </a:bodyPr>
          <a:lstStyle/>
          <a:p>
            <a:pPr marL="82296" indent="0">
              <a:buNone/>
            </a:pPr>
            <a:r>
              <a:rPr lang="ar-SA" sz="2800" b="1" dirty="0"/>
              <a:t>لماذا ظلم رامي زبير ؟ قالت له منى لا تيأس من رحمة الله ولا حول ولا قوة إلا بالله </a:t>
            </a:r>
            <a:r>
              <a:rPr lang="ar-SA" sz="2800" dirty="0"/>
              <a:t/>
            </a:r>
            <a:br>
              <a:rPr lang="ar-SA" sz="2800" dirty="0"/>
            </a:br>
            <a:r>
              <a:rPr lang="ar-SA" sz="2800" b="1" dirty="0"/>
              <a:t/>
            </a:r>
            <a:br>
              <a:rPr lang="ar-SA" sz="2800" b="1" dirty="0"/>
            </a:br>
            <a:r>
              <a:rPr lang="ar-SA" sz="2800" dirty="0"/>
              <a:t/>
            </a:r>
            <a:br>
              <a:rPr lang="ar-SA" sz="2800" dirty="0"/>
            </a:br>
            <a:r>
              <a:rPr lang="ar-SA" sz="2800" b="1" dirty="0"/>
              <a:t>لماذا ظلم رامي زبير ؟ قالت له منى لا تيأس من رحمة الله ولا حول ولا قوة إلا بالله </a:t>
            </a:r>
            <a:r>
              <a:rPr lang="ar-SA" sz="2800" dirty="0"/>
              <a:t/>
            </a:r>
            <a:br>
              <a:rPr lang="ar-SA" sz="2800" dirty="0"/>
            </a:br>
            <a:r>
              <a:rPr lang="ar-SA" sz="2800" b="1" dirty="0"/>
              <a:t/>
            </a:r>
            <a:br>
              <a:rPr lang="ar-SA" sz="2800" b="1" dirty="0"/>
            </a:br>
            <a:r>
              <a:rPr lang="ar-SA" sz="2800" dirty="0"/>
              <a:t/>
            </a:r>
            <a:br>
              <a:rPr lang="ar-SA" sz="2800" dirty="0"/>
            </a:br>
            <a:r>
              <a:rPr lang="ar-SA" sz="2800" b="1" dirty="0"/>
              <a:t>لماذا ظلم رامي زبير ؟ قالت له منى لا تيأس من رحمة الله ولا حول ولا قوة إلا بالله</a:t>
            </a:r>
          </a:p>
        </p:txBody>
      </p:sp>
    </p:spTree>
    <p:extLst>
      <p:ext uri="{BB962C8B-B14F-4D97-AF65-F5344CB8AC3E}">
        <p14:creationId xmlns:p14="http://schemas.microsoft.com/office/powerpoint/2010/main" val="828576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sz="4400" b="1" dirty="0">
                <a:effectLst/>
              </a:rPr>
              <a:t>التطبيق </a:t>
            </a:r>
            <a:r>
              <a:rPr lang="ar-SA" sz="4400" b="1" dirty="0" smtClean="0">
                <a:effectLst/>
              </a:rPr>
              <a:t>الثالث 3-3</a:t>
            </a:r>
            <a:endParaRPr lang="ar-SA" dirty="0">
              <a:effectLst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38304" y="1628800"/>
            <a:ext cx="8826184" cy="4536504"/>
          </a:xfrm>
        </p:spPr>
        <p:txBody>
          <a:bodyPr>
            <a:noAutofit/>
          </a:bodyPr>
          <a:lstStyle/>
          <a:p>
            <a:pPr marL="82296" indent="0">
              <a:buNone/>
            </a:pPr>
            <a:r>
              <a:rPr lang="ar-SA" sz="3600" b="1" dirty="0"/>
              <a:t>أكلوا هنيئا وشربوا مريئا وتظافر القوم , أكلوا هنيئا وشربوا مريئا وتظافر القوم </a:t>
            </a:r>
            <a:r>
              <a:rPr lang="ar-SA" sz="3600" dirty="0"/>
              <a:t/>
            </a:r>
            <a:br>
              <a:rPr lang="ar-SA" sz="3600" dirty="0"/>
            </a:br>
            <a:r>
              <a:rPr lang="ar-SA" sz="3600" dirty="0"/>
              <a:t/>
            </a:r>
            <a:br>
              <a:rPr lang="ar-SA" sz="3600" dirty="0"/>
            </a:br>
            <a:r>
              <a:rPr lang="ar-SA" sz="3600" b="1" dirty="0"/>
              <a:t>أكلوا هنيئا وشربوا مريئا وتظافر القوم , أكلوا هنيئا وشربوا مريئا وتظافر القوم </a:t>
            </a:r>
            <a:br>
              <a:rPr lang="ar-SA" sz="3600" b="1" dirty="0"/>
            </a:br>
            <a:r>
              <a:rPr lang="ar-SA" sz="3600" dirty="0"/>
              <a:t/>
            </a:r>
            <a:br>
              <a:rPr lang="ar-SA" sz="3600" dirty="0"/>
            </a:br>
            <a:r>
              <a:rPr lang="ar-SA" sz="3600" b="1" dirty="0"/>
              <a:t>أكلوا هنيئا وشربوا مريئا وتظافر القوم , أكلوا هنيئا وشربوا مريئا وتظافر القوم</a:t>
            </a:r>
            <a:r>
              <a:rPr lang="ar-SA" sz="3600" dirty="0"/>
              <a:t/>
            </a:r>
            <a:br>
              <a:rPr lang="ar-SA" sz="3600" dirty="0"/>
            </a:br>
            <a:r>
              <a:rPr lang="ar-SA" sz="3600" b="1" dirty="0"/>
              <a:t/>
            </a:r>
            <a:br>
              <a:rPr lang="ar-SA" sz="3600" b="1" dirty="0"/>
            </a:br>
            <a:endParaRPr lang="ar-SA" b="1" dirty="0"/>
          </a:p>
        </p:txBody>
      </p:sp>
    </p:spTree>
    <p:extLst>
      <p:ext uri="{BB962C8B-B14F-4D97-AF65-F5344CB8AC3E}">
        <p14:creationId xmlns:p14="http://schemas.microsoft.com/office/powerpoint/2010/main" val="4037373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sz="4400" b="1" dirty="0">
                <a:effectLst/>
              </a:rPr>
              <a:t>التطبيق </a:t>
            </a:r>
            <a:r>
              <a:rPr lang="ar-SA" sz="4400" b="1" dirty="0" smtClean="0">
                <a:effectLst/>
              </a:rPr>
              <a:t>الرابع 3-4</a:t>
            </a:r>
            <a:endParaRPr lang="ar-SA" dirty="0">
              <a:effectLst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38304" y="1844824"/>
            <a:ext cx="8826184" cy="4536504"/>
          </a:xfrm>
        </p:spPr>
        <p:txBody>
          <a:bodyPr>
            <a:noAutofit/>
          </a:bodyPr>
          <a:lstStyle/>
          <a:p>
            <a:pPr marL="82296" indent="0">
              <a:buNone/>
            </a:pPr>
            <a:r>
              <a:rPr lang="ar-SA" sz="2800" b="1" dirty="0"/>
              <a:t>هؤلاء أصدقاؤنا الأوفياء الفائزون تظافروا ادفع السيئة بالحسنة , ظمئ يظمأ</a:t>
            </a:r>
            <a:r>
              <a:rPr lang="ar-SA" sz="2800" dirty="0"/>
              <a:t/>
            </a:r>
            <a:br>
              <a:rPr lang="ar-SA" sz="2800" dirty="0"/>
            </a:br>
            <a:r>
              <a:rPr lang="ar-SA" sz="2800" b="1" dirty="0"/>
              <a:t/>
            </a:r>
            <a:br>
              <a:rPr lang="ar-SA" sz="2800" b="1" dirty="0"/>
            </a:br>
            <a:r>
              <a:rPr lang="ar-SA" sz="2800" dirty="0"/>
              <a:t/>
            </a:r>
            <a:br>
              <a:rPr lang="ar-SA" sz="2800" dirty="0"/>
            </a:br>
            <a:r>
              <a:rPr lang="ar-SA" sz="2800" b="1" dirty="0"/>
              <a:t>هؤلاء أصدقاؤنا الأوفياء الفائزون تظافروا ادفع السيئة بالحسنة , ظمئ يظمأ</a:t>
            </a:r>
            <a:r>
              <a:rPr lang="ar-SA" sz="2800" dirty="0"/>
              <a:t/>
            </a:r>
            <a:br>
              <a:rPr lang="ar-SA" sz="2800" dirty="0"/>
            </a:br>
            <a:r>
              <a:rPr lang="ar-SA" sz="2800" b="1" dirty="0"/>
              <a:t/>
            </a:r>
            <a:br>
              <a:rPr lang="ar-SA" sz="2800" b="1" dirty="0"/>
            </a:br>
            <a:r>
              <a:rPr lang="ar-SA" sz="2800" dirty="0"/>
              <a:t/>
            </a:r>
            <a:br>
              <a:rPr lang="ar-SA" sz="2800" dirty="0"/>
            </a:br>
            <a:r>
              <a:rPr lang="ar-SA" sz="2800" b="1" dirty="0"/>
              <a:t>هؤلاء أصدقاؤنا الأوفياء الفائزون تظافروا ادفع السيئة بالحسنة , ظمئ يظمأ</a:t>
            </a:r>
            <a:r>
              <a:rPr lang="ar-SA" sz="2800" dirty="0"/>
              <a:t/>
            </a:r>
            <a:br>
              <a:rPr lang="ar-SA" sz="2800" dirty="0"/>
            </a:br>
            <a:r>
              <a:rPr lang="ar-SA" sz="2800" b="1" dirty="0"/>
              <a:t/>
            </a:r>
            <a:br>
              <a:rPr lang="ar-SA" sz="2800" b="1" dirty="0"/>
            </a:br>
            <a:endParaRPr lang="ar-SA" sz="3000" b="1" dirty="0"/>
          </a:p>
        </p:txBody>
      </p:sp>
    </p:spTree>
    <p:extLst>
      <p:ext uri="{BB962C8B-B14F-4D97-AF65-F5344CB8AC3E}">
        <p14:creationId xmlns:p14="http://schemas.microsoft.com/office/powerpoint/2010/main" val="2849904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sz="4400" b="1" dirty="0">
                <a:effectLst/>
              </a:rPr>
              <a:t>التطبيق </a:t>
            </a:r>
            <a:r>
              <a:rPr lang="ar-SA" sz="4400" b="1" dirty="0" smtClean="0">
                <a:effectLst/>
              </a:rPr>
              <a:t>الخامس 3-5</a:t>
            </a:r>
            <a:endParaRPr lang="ar-SA" dirty="0">
              <a:effectLst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38304" y="1484784"/>
            <a:ext cx="8826184" cy="5184576"/>
          </a:xfrm>
        </p:spPr>
        <p:txBody>
          <a:bodyPr>
            <a:noAutofit/>
          </a:bodyPr>
          <a:lstStyle/>
          <a:p>
            <a:pPr marL="82296" indent="0">
              <a:buNone/>
            </a:pPr>
            <a:r>
              <a:rPr lang="ar-SA" sz="3600" b="1" dirty="0"/>
              <a:t>قال تعالى</a:t>
            </a:r>
            <a:r>
              <a:rPr lang="ar-SA" sz="3600" b="1" dirty="0" smtClean="0"/>
              <a:t>:</a:t>
            </a:r>
            <a:r>
              <a:rPr lang="ar-SA" sz="3600" dirty="0"/>
              <a:t/>
            </a:r>
            <a:br>
              <a:rPr lang="ar-SA" sz="3600" dirty="0"/>
            </a:br>
            <a:r>
              <a:rPr lang="ar-SA" sz="3600" b="1" dirty="0"/>
              <a:t>فإن تنازعتم في شيء فردوه إلى الله ورسوله إن كنتم تؤمنون بالله واليوم الآخر ..</a:t>
            </a:r>
            <a:r>
              <a:rPr lang="ar-SA" sz="3600" b="1" dirty="0" smtClean="0"/>
              <a:t>الآية</a:t>
            </a:r>
            <a:r>
              <a:rPr lang="ar-SA" sz="3600" b="1" dirty="0"/>
              <a:t/>
            </a:r>
            <a:br>
              <a:rPr lang="ar-SA" sz="3600" b="1" dirty="0"/>
            </a:br>
            <a:r>
              <a:rPr lang="ar-SA" sz="3600" dirty="0"/>
              <a:t/>
            </a:r>
            <a:br>
              <a:rPr lang="ar-SA" sz="3600" dirty="0"/>
            </a:br>
            <a:r>
              <a:rPr lang="ar-SA" sz="3600" b="1" dirty="0"/>
              <a:t>فإن تنازعتم في شيء فردوه إلى الله ورسوله إن كنتم تؤمنون بالله واليوم الآخر ..</a:t>
            </a:r>
            <a:r>
              <a:rPr lang="ar-SA" sz="3600" b="1" dirty="0" smtClean="0"/>
              <a:t>الآية</a:t>
            </a:r>
            <a:r>
              <a:rPr lang="ar-SA" sz="3600" b="1" dirty="0"/>
              <a:t/>
            </a:r>
            <a:br>
              <a:rPr lang="ar-SA" sz="3600" b="1" dirty="0"/>
            </a:br>
            <a:r>
              <a:rPr lang="ar-SA" sz="3600" dirty="0"/>
              <a:t/>
            </a:r>
            <a:br>
              <a:rPr lang="ar-SA" sz="3600" dirty="0"/>
            </a:br>
            <a:r>
              <a:rPr lang="ar-SA" sz="3600" b="1" dirty="0"/>
              <a:t>فإن تنازعتم في شيء فردوه إلى الله ورسوله إن كنتم تؤمنون بالله واليوم الآخر ..الآية</a:t>
            </a:r>
            <a:r>
              <a:rPr lang="ar-SA" sz="3600" dirty="0"/>
              <a:t/>
            </a:r>
            <a:br>
              <a:rPr lang="ar-SA" sz="3600" dirty="0"/>
            </a:br>
            <a:r>
              <a:rPr lang="ar-SA" sz="3600" b="1" dirty="0"/>
              <a:t/>
            </a:r>
            <a:br>
              <a:rPr lang="ar-SA" sz="3600" b="1" dirty="0"/>
            </a:br>
            <a:endParaRPr lang="ar-SA" sz="3600" b="1" dirty="0"/>
          </a:p>
        </p:txBody>
      </p:sp>
    </p:spTree>
    <p:extLst>
      <p:ext uri="{BB962C8B-B14F-4D97-AF65-F5344CB8AC3E}">
        <p14:creationId xmlns:p14="http://schemas.microsoft.com/office/powerpoint/2010/main" val="888860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sz="4400" b="1" dirty="0">
                <a:effectLst/>
              </a:rPr>
              <a:t>التطبيق </a:t>
            </a:r>
            <a:r>
              <a:rPr lang="ar-SA" sz="4400" b="1" dirty="0" smtClean="0">
                <a:effectLst/>
              </a:rPr>
              <a:t>السادس3-6</a:t>
            </a:r>
            <a:endParaRPr lang="ar-SA" dirty="0">
              <a:effectLst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38304" y="1340768"/>
            <a:ext cx="8826184" cy="5517232"/>
          </a:xfrm>
        </p:spPr>
        <p:txBody>
          <a:bodyPr>
            <a:noAutofit/>
          </a:bodyPr>
          <a:lstStyle/>
          <a:p>
            <a:pPr marL="82296" indent="0">
              <a:buNone/>
            </a:pPr>
            <a:r>
              <a:rPr lang="ar-SA" sz="3600" b="1" dirty="0" err="1"/>
              <a:t>لاتستهزيء</a:t>
            </a:r>
            <a:r>
              <a:rPr lang="ar-SA" sz="3600" b="1" dirty="0"/>
              <a:t> بالناس الضعفاء هذا عمل سيء , الهواء لطيف , رؤساؤهم رؤسائي </a:t>
            </a:r>
            <a:br>
              <a:rPr lang="ar-SA" sz="3600" b="1" dirty="0"/>
            </a:br>
            <a:r>
              <a:rPr lang="ar-SA" sz="3600" dirty="0"/>
              <a:t/>
            </a:r>
            <a:br>
              <a:rPr lang="ar-SA" sz="3600" dirty="0"/>
            </a:br>
            <a:r>
              <a:rPr lang="ar-SA" sz="3600" b="1" dirty="0" err="1"/>
              <a:t>لاتستهزيء</a:t>
            </a:r>
            <a:r>
              <a:rPr lang="ar-SA" sz="3600" b="1" dirty="0"/>
              <a:t> بالناس الضعفاء هذا عمل سيء , الهواء لطيف , رؤساؤهم رؤسائي </a:t>
            </a:r>
            <a:br>
              <a:rPr lang="ar-SA" sz="3600" b="1" dirty="0"/>
            </a:br>
            <a:r>
              <a:rPr lang="ar-SA" sz="3600" dirty="0"/>
              <a:t/>
            </a:r>
            <a:br>
              <a:rPr lang="ar-SA" sz="3600" dirty="0"/>
            </a:br>
            <a:r>
              <a:rPr lang="ar-SA" sz="3600" b="1" dirty="0" err="1"/>
              <a:t>لاتستهزيء</a:t>
            </a:r>
            <a:r>
              <a:rPr lang="ar-SA" sz="3600" b="1" dirty="0"/>
              <a:t> بالناس الضعفاء هذا عمل سيء , الهواء لطيف , رؤساؤهم </a:t>
            </a:r>
            <a:r>
              <a:rPr lang="ar-SA" sz="3600" b="1" dirty="0" smtClean="0"/>
              <a:t>رؤسائي</a:t>
            </a:r>
            <a:endParaRPr lang="ar-SA" sz="3600" b="1" dirty="0"/>
          </a:p>
        </p:txBody>
      </p:sp>
    </p:spTree>
    <p:extLst>
      <p:ext uri="{BB962C8B-B14F-4D97-AF65-F5344CB8AC3E}">
        <p14:creationId xmlns:p14="http://schemas.microsoft.com/office/powerpoint/2010/main" val="4232839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sz="4400" b="1" dirty="0">
                <a:effectLst/>
              </a:rPr>
              <a:t>التطبيق </a:t>
            </a:r>
            <a:r>
              <a:rPr lang="ar-SA" sz="4400" b="1" dirty="0" smtClean="0">
                <a:effectLst/>
              </a:rPr>
              <a:t>السابع 3-7</a:t>
            </a:r>
            <a:endParaRPr lang="ar-SA" dirty="0">
              <a:effectLst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38304" y="1772816"/>
            <a:ext cx="8826184" cy="4896544"/>
          </a:xfrm>
        </p:spPr>
        <p:txBody>
          <a:bodyPr>
            <a:noAutofit/>
          </a:bodyPr>
          <a:lstStyle/>
          <a:p>
            <a:pPr marL="82296" indent="0">
              <a:buNone/>
            </a:pPr>
            <a:r>
              <a:rPr lang="ar-SA" sz="3600" b="1" dirty="0"/>
              <a:t>أبدت المدرسة إعجابها بالطالبة ليلى وترى أن لها مستقبلا باهرا إذا واصلت التعليم</a:t>
            </a:r>
            <a:r>
              <a:rPr lang="ar-SA" sz="3600" dirty="0"/>
              <a:t/>
            </a:r>
            <a:br>
              <a:rPr lang="ar-SA" sz="3600" dirty="0"/>
            </a:br>
            <a:r>
              <a:rPr lang="ar-SA" sz="3600" b="1" dirty="0"/>
              <a:t/>
            </a:r>
            <a:br>
              <a:rPr lang="ar-SA" sz="3600" b="1" dirty="0"/>
            </a:br>
            <a:r>
              <a:rPr lang="ar-SA" sz="3600" dirty="0"/>
              <a:t/>
            </a:r>
            <a:br>
              <a:rPr lang="ar-SA" sz="3600" dirty="0"/>
            </a:br>
            <a:r>
              <a:rPr lang="ar-SA" sz="3600" b="1" dirty="0"/>
              <a:t>أبدت المدرسة إعجابها بالطالبة ليلى وترى أن لها مستقبلا باهرا إذا واصلت </a:t>
            </a:r>
            <a:r>
              <a:rPr lang="ar-SA" sz="3600" b="1" dirty="0" smtClean="0"/>
              <a:t>التعليم</a:t>
            </a:r>
            <a:endParaRPr lang="ar-SA" sz="3600" b="1" dirty="0"/>
          </a:p>
        </p:txBody>
      </p:sp>
    </p:spTree>
    <p:extLst>
      <p:ext uri="{BB962C8B-B14F-4D97-AF65-F5344CB8AC3E}">
        <p14:creationId xmlns:p14="http://schemas.microsoft.com/office/powerpoint/2010/main" val="4164374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sz="4400" b="1" dirty="0">
                <a:effectLst/>
              </a:rPr>
              <a:t>التطبيق </a:t>
            </a:r>
            <a:r>
              <a:rPr lang="ar-SA" sz="4400" b="1" dirty="0" smtClean="0">
                <a:effectLst/>
              </a:rPr>
              <a:t>الثامن 3-8</a:t>
            </a:r>
            <a:endParaRPr lang="ar-SA" dirty="0">
              <a:effectLst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38304" y="1772816"/>
            <a:ext cx="8826184" cy="4896544"/>
          </a:xfrm>
        </p:spPr>
        <p:txBody>
          <a:bodyPr>
            <a:noAutofit/>
          </a:bodyPr>
          <a:lstStyle/>
          <a:p>
            <a:pPr marL="82296" indent="0">
              <a:buNone/>
            </a:pPr>
            <a:r>
              <a:rPr lang="ar-SA" sz="3600" b="1" dirty="0"/>
              <a:t>تابع الدرس إلى آخر الحصة حتى تستفيد وهو يتعلق عن الآلات الصناعية الحديثة</a:t>
            </a:r>
            <a:r>
              <a:rPr lang="ar-SA" sz="3600" dirty="0"/>
              <a:t/>
            </a:r>
            <a:br>
              <a:rPr lang="ar-SA" sz="3600" dirty="0"/>
            </a:br>
            <a:r>
              <a:rPr lang="ar-SA" sz="3600" dirty="0"/>
              <a:t/>
            </a:r>
            <a:br>
              <a:rPr lang="ar-SA" sz="3600" dirty="0"/>
            </a:br>
            <a:r>
              <a:rPr lang="ar-SA" sz="3600" b="1" dirty="0"/>
              <a:t>تابع الدرس إلى آخر الحصة حتى تستفيد وهو يتعلق عن الآلات الصناعية الحديثة </a:t>
            </a:r>
            <a:br>
              <a:rPr lang="ar-SA" sz="3600" b="1" dirty="0"/>
            </a:br>
            <a:r>
              <a:rPr lang="ar-SA" sz="3600" dirty="0"/>
              <a:t/>
            </a:r>
            <a:br>
              <a:rPr lang="ar-SA" sz="3600" dirty="0"/>
            </a:br>
            <a:r>
              <a:rPr lang="ar-SA" sz="3600" b="1" dirty="0"/>
              <a:t>تابع الدرس إلى آخر الحصة حتى تستفيد وهو يتعلق عن الآلات الصناعية الحديثة</a:t>
            </a:r>
          </a:p>
        </p:txBody>
      </p:sp>
    </p:spTree>
    <p:extLst>
      <p:ext uri="{BB962C8B-B14F-4D97-AF65-F5344CB8AC3E}">
        <p14:creationId xmlns:p14="http://schemas.microsoft.com/office/powerpoint/2010/main" val="2005041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sz="4400" b="1" dirty="0">
                <a:effectLst/>
              </a:rPr>
              <a:t>التطبيق </a:t>
            </a:r>
            <a:r>
              <a:rPr lang="ar-SA" sz="4400" b="1" dirty="0" smtClean="0">
                <a:effectLst/>
              </a:rPr>
              <a:t>الثامن 3-9</a:t>
            </a:r>
            <a:endParaRPr lang="ar-SA" dirty="0">
              <a:effectLst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38304" y="1772816"/>
            <a:ext cx="8826184" cy="4896544"/>
          </a:xfrm>
        </p:spPr>
        <p:txBody>
          <a:bodyPr>
            <a:noAutofit/>
          </a:bodyPr>
          <a:lstStyle/>
          <a:p>
            <a:pPr marL="82296" indent="0">
              <a:buNone/>
            </a:pPr>
            <a:r>
              <a:rPr lang="ar-SA" sz="3600" b="1" dirty="0"/>
              <a:t>الصدقة تطفي غضب الرب وتدفع ميتة السوء الصدقة تطفي غضب الرب وتدفع ميتة السوء</a:t>
            </a:r>
            <a:r>
              <a:rPr lang="ar-SA" sz="3600" dirty="0"/>
              <a:t/>
            </a:r>
            <a:br>
              <a:rPr lang="ar-SA" sz="3600" dirty="0"/>
            </a:br>
            <a:r>
              <a:rPr lang="ar-SA" sz="3600" b="1" dirty="0"/>
              <a:t/>
            </a:r>
            <a:br>
              <a:rPr lang="ar-SA" sz="3600" b="1" dirty="0"/>
            </a:br>
            <a:r>
              <a:rPr lang="ar-SA" sz="3600" dirty="0"/>
              <a:t/>
            </a:r>
            <a:br>
              <a:rPr lang="ar-SA" sz="3600" dirty="0"/>
            </a:br>
            <a:r>
              <a:rPr lang="ar-SA" sz="3600" b="1" dirty="0"/>
              <a:t>الصدقة تطفي غضب الرب وتدفع ميتة السوء الصدقة تطفي غضب الرب وتدفع ميتة </a:t>
            </a:r>
            <a:r>
              <a:rPr lang="ar-SA" sz="3600" b="1" dirty="0" smtClean="0"/>
              <a:t>السوء</a:t>
            </a:r>
            <a:endParaRPr lang="ar-SA" sz="3600" b="1" dirty="0"/>
          </a:p>
        </p:txBody>
      </p:sp>
    </p:spTree>
    <p:extLst>
      <p:ext uri="{BB962C8B-B14F-4D97-AF65-F5344CB8AC3E}">
        <p14:creationId xmlns:p14="http://schemas.microsoft.com/office/powerpoint/2010/main" val="462420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sz="4400" b="1" dirty="0">
                <a:effectLst/>
              </a:rPr>
              <a:t>التطبيق </a:t>
            </a:r>
            <a:r>
              <a:rPr lang="ar-SA" sz="4400" b="1" dirty="0" smtClean="0">
                <a:effectLst/>
              </a:rPr>
              <a:t>الثامن 3-10</a:t>
            </a:r>
            <a:endParaRPr lang="ar-SA" dirty="0">
              <a:effectLst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38304" y="1772816"/>
            <a:ext cx="8826184" cy="4896544"/>
          </a:xfrm>
        </p:spPr>
        <p:txBody>
          <a:bodyPr>
            <a:noAutofit/>
          </a:bodyPr>
          <a:lstStyle/>
          <a:p>
            <a:pPr marL="82296" indent="0">
              <a:buNone/>
            </a:pPr>
            <a:r>
              <a:rPr lang="ar-SA" sz="3600" b="1" dirty="0"/>
              <a:t>ظنون </a:t>
            </a:r>
            <a:r>
              <a:rPr lang="ar-SA" sz="3600" b="1" dirty="0" err="1"/>
              <a:t>ناءون</a:t>
            </a:r>
            <a:r>
              <a:rPr lang="ar-SA" sz="3600" b="1" dirty="0"/>
              <a:t> زمزم بريء ظنون </a:t>
            </a:r>
            <a:r>
              <a:rPr lang="ar-SA" sz="3600" b="1" dirty="0" err="1"/>
              <a:t>ناءون</a:t>
            </a:r>
            <a:r>
              <a:rPr lang="ar-SA" sz="3600" b="1" dirty="0"/>
              <a:t> زمزم بريء ظنون </a:t>
            </a:r>
            <a:r>
              <a:rPr lang="ar-SA" sz="3600" b="1" dirty="0" err="1"/>
              <a:t>ناءون</a:t>
            </a:r>
            <a:r>
              <a:rPr lang="ar-SA" sz="3600" b="1" dirty="0"/>
              <a:t> زمزم بريء</a:t>
            </a:r>
            <a:r>
              <a:rPr lang="ar-SA" sz="3600" dirty="0"/>
              <a:t/>
            </a:r>
            <a:br>
              <a:rPr lang="ar-SA" sz="3600" dirty="0"/>
            </a:br>
            <a:r>
              <a:rPr lang="ar-SA" sz="3600" dirty="0"/>
              <a:t/>
            </a:r>
            <a:br>
              <a:rPr lang="ar-SA" sz="3600" dirty="0"/>
            </a:br>
            <a:r>
              <a:rPr lang="ar-SA" sz="3600" b="1" dirty="0"/>
              <a:t>ظنون </a:t>
            </a:r>
            <a:r>
              <a:rPr lang="ar-SA" sz="3600" b="1" dirty="0" err="1"/>
              <a:t>ناءون</a:t>
            </a:r>
            <a:r>
              <a:rPr lang="ar-SA" sz="3600" b="1" dirty="0"/>
              <a:t> زمزم بريء ظنون </a:t>
            </a:r>
            <a:r>
              <a:rPr lang="ar-SA" sz="3600" b="1" dirty="0" err="1"/>
              <a:t>ناءون</a:t>
            </a:r>
            <a:r>
              <a:rPr lang="ar-SA" sz="3600" b="1" dirty="0"/>
              <a:t> زمزم بريء ظنون </a:t>
            </a:r>
            <a:r>
              <a:rPr lang="ar-SA" sz="3600" b="1" dirty="0" err="1"/>
              <a:t>ناءون</a:t>
            </a:r>
            <a:r>
              <a:rPr lang="ar-SA" sz="3600" b="1" dirty="0"/>
              <a:t> زمزم بريء</a:t>
            </a:r>
            <a:r>
              <a:rPr lang="ar-SA" sz="3600" dirty="0"/>
              <a:t/>
            </a:r>
            <a:br>
              <a:rPr lang="ar-SA" sz="3600" dirty="0"/>
            </a:br>
            <a:r>
              <a:rPr lang="ar-SA" sz="3600" dirty="0"/>
              <a:t/>
            </a:r>
            <a:br>
              <a:rPr lang="ar-SA" sz="3600" dirty="0"/>
            </a:br>
            <a:r>
              <a:rPr lang="ar-SA" sz="3600" b="1" dirty="0"/>
              <a:t>ظنون </a:t>
            </a:r>
            <a:r>
              <a:rPr lang="ar-SA" sz="3600" b="1" dirty="0" err="1"/>
              <a:t>ناءون</a:t>
            </a:r>
            <a:r>
              <a:rPr lang="ar-SA" sz="3600" b="1" dirty="0"/>
              <a:t> زمزم بريء ظنون </a:t>
            </a:r>
            <a:r>
              <a:rPr lang="ar-SA" sz="3600" b="1" dirty="0" err="1"/>
              <a:t>ناءون</a:t>
            </a:r>
            <a:r>
              <a:rPr lang="ar-SA" sz="3600" b="1" dirty="0"/>
              <a:t> زمزم بريء ظنون </a:t>
            </a:r>
            <a:r>
              <a:rPr lang="ar-SA" sz="3600" b="1" dirty="0" err="1"/>
              <a:t>ناءون</a:t>
            </a:r>
            <a:r>
              <a:rPr lang="ar-SA" sz="3600" b="1" dirty="0"/>
              <a:t> زمزم بريء</a:t>
            </a:r>
            <a:r>
              <a:rPr lang="ar-SA" sz="3600" dirty="0"/>
              <a:t/>
            </a:r>
            <a:br>
              <a:rPr lang="ar-SA" sz="3600" dirty="0"/>
            </a:br>
            <a:r>
              <a:rPr lang="ar-SA" sz="3600" b="1" dirty="0"/>
              <a:t/>
            </a:r>
            <a:br>
              <a:rPr lang="ar-SA" sz="3600" b="1" dirty="0"/>
            </a:br>
            <a:endParaRPr lang="ar-SA" sz="3600" b="1" dirty="0"/>
          </a:p>
        </p:txBody>
      </p:sp>
    </p:spTree>
    <p:extLst>
      <p:ext uri="{BB962C8B-B14F-4D97-AF65-F5344CB8AC3E}">
        <p14:creationId xmlns:p14="http://schemas.microsoft.com/office/powerpoint/2010/main" val="4125238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SA" b="1" dirty="0" smtClean="0">
                <a:effectLst/>
              </a:rPr>
              <a:t>سنتعلم </a:t>
            </a:r>
            <a:r>
              <a:rPr lang="ar-SA" b="1" dirty="0">
                <a:effectLst/>
              </a:rPr>
              <a:t>الصف الذي أسفل صف </a:t>
            </a:r>
            <a:r>
              <a:rPr lang="ar-SA" b="1" dirty="0" err="1">
                <a:effectLst/>
              </a:rPr>
              <a:t>الإرتكاز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043608" y="1447800"/>
            <a:ext cx="7890080" cy="4800600"/>
          </a:xfrm>
        </p:spPr>
        <p:txBody>
          <a:bodyPr>
            <a:normAutofit/>
          </a:bodyPr>
          <a:lstStyle/>
          <a:p>
            <a:pPr marL="457200" indent="-457200"/>
            <a:r>
              <a:rPr lang="ar-SA" sz="4400" b="1" dirty="0" smtClean="0"/>
              <a:t>الحروف </a:t>
            </a:r>
            <a:r>
              <a:rPr lang="ar-SA" sz="4400" b="1" dirty="0"/>
              <a:t>التي سنأخذها في هذا الصف هي بالترتيب من اليمين إلى اليسار كالتالي :</a:t>
            </a:r>
            <a:r>
              <a:rPr lang="ar-SA" sz="4400" dirty="0"/>
              <a:t/>
            </a:r>
            <a:br>
              <a:rPr lang="ar-SA" sz="4400" dirty="0"/>
            </a:br>
            <a:r>
              <a:rPr lang="ar-SA" sz="4400" dirty="0" smtClean="0"/>
              <a:t>(</a:t>
            </a:r>
            <a:r>
              <a:rPr lang="ar-SA" sz="4000" b="1" dirty="0" smtClean="0"/>
              <a:t>ظ </a:t>
            </a:r>
            <a:r>
              <a:rPr lang="ar-SA" sz="4000" b="1" dirty="0"/>
              <a:t>- ز - و - ة - ى - لا - ر - ؤ - ء - ئ </a:t>
            </a:r>
            <a:r>
              <a:rPr lang="ar-SA" sz="4400" b="1" dirty="0" smtClean="0"/>
              <a:t>)</a:t>
            </a:r>
            <a:endParaRPr lang="ar-SA" sz="4400" dirty="0" smtClean="0"/>
          </a:p>
          <a:p>
            <a:pPr marL="457200" indent="-457200"/>
            <a:endParaRPr lang="ar-SA" sz="4400" b="1" u="sng" dirty="0" smtClean="0"/>
          </a:p>
          <a:p>
            <a:pPr marL="82296" indent="0" algn="ctr">
              <a:buNone/>
            </a:pPr>
            <a:endParaRPr lang="ar-SA" sz="4400" dirty="0"/>
          </a:p>
        </p:txBody>
      </p:sp>
    </p:spTree>
    <p:extLst>
      <p:ext uri="{BB962C8B-B14F-4D97-AF65-F5344CB8AC3E}">
        <p14:creationId xmlns:p14="http://schemas.microsoft.com/office/powerpoint/2010/main" val="2993067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GlowDiffused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44624"/>
            <a:ext cx="7524327" cy="6768751"/>
          </a:xfrm>
          <a:prstGeom prst="rect">
            <a:avLst/>
          </a:prstGeom>
        </p:spPr>
      </p:pic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03648" y="116632"/>
            <a:ext cx="7498080" cy="720080"/>
          </a:xfrm>
        </p:spPr>
        <p:txBody>
          <a:bodyPr>
            <a:normAutofit fontScale="90000"/>
          </a:bodyPr>
          <a:lstStyle/>
          <a:p>
            <a:pPr algn="ctr"/>
            <a:r>
              <a:rPr lang="ar-SA" dirty="0" smtClean="0"/>
              <a:t>لا تنس أن ...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403648" y="1196752"/>
            <a:ext cx="7498080" cy="5112568"/>
          </a:xfrm>
        </p:spPr>
        <p:txBody>
          <a:bodyPr>
            <a:noAutofit/>
          </a:bodyPr>
          <a:lstStyle/>
          <a:p>
            <a:pPr marL="457200" indent="-457200"/>
            <a:r>
              <a:rPr lang="ar-SA" sz="3600" b="1" dirty="0" smtClean="0">
                <a:solidFill>
                  <a:srgbClr val="C00000"/>
                </a:solidFill>
              </a:rPr>
              <a:t>تبق </a:t>
            </a:r>
            <a:r>
              <a:rPr lang="ar-SA" sz="3600" b="1" dirty="0">
                <a:solidFill>
                  <a:srgbClr val="C00000"/>
                </a:solidFill>
              </a:rPr>
              <a:t>أصابع اليدين على صف </a:t>
            </a:r>
            <a:r>
              <a:rPr lang="ar-SA" sz="3600" b="1" dirty="0" err="1">
                <a:solidFill>
                  <a:srgbClr val="C00000"/>
                </a:solidFill>
              </a:rPr>
              <a:t>الإرتكاز</a:t>
            </a:r>
            <a:r>
              <a:rPr lang="ar-SA" sz="3600" b="1" dirty="0">
                <a:solidFill>
                  <a:srgbClr val="C00000"/>
                </a:solidFill>
              </a:rPr>
              <a:t> حسب المكان المخصص لكل اصبع ومنه </a:t>
            </a:r>
            <a:r>
              <a:rPr lang="ar-SA" sz="3600" b="1" dirty="0" smtClean="0">
                <a:solidFill>
                  <a:srgbClr val="C00000"/>
                </a:solidFill>
              </a:rPr>
              <a:t>تنقله إلى </a:t>
            </a:r>
            <a:r>
              <a:rPr lang="ar-SA" sz="3600" b="1" dirty="0">
                <a:solidFill>
                  <a:srgbClr val="C00000"/>
                </a:solidFill>
              </a:rPr>
              <a:t>الصفوف الأخرى لضغط الحرف المراد ثم يعود إلى مكانه المخصص في صف </a:t>
            </a:r>
            <a:r>
              <a:rPr lang="ar-SA" sz="3600" b="1" dirty="0" err="1">
                <a:solidFill>
                  <a:srgbClr val="C00000"/>
                </a:solidFill>
              </a:rPr>
              <a:t>الإرتكاز</a:t>
            </a:r>
            <a:r>
              <a:rPr lang="ar-SA" sz="3600" b="1" dirty="0">
                <a:solidFill>
                  <a:srgbClr val="C00000"/>
                </a:solidFill>
              </a:rPr>
              <a:t> من غير رفع باقي </a:t>
            </a:r>
            <a:r>
              <a:rPr lang="ar-SA" sz="3600" b="1" dirty="0" smtClean="0">
                <a:solidFill>
                  <a:srgbClr val="C00000"/>
                </a:solidFill>
              </a:rPr>
              <a:t>الأصابع .</a:t>
            </a:r>
          </a:p>
          <a:p>
            <a:pPr marL="457200" indent="-457200"/>
            <a:endParaRPr lang="ar-SA" sz="3600" b="1" dirty="0">
              <a:solidFill>
                <a:srgbClr val="C00000"/>
              </a:solidFill>
            </a:endParaRPr>
          </a:p>
          <a:p>
            <a:pPr marL="457200" indent="-457200"/>
            <a:r>
              <a:rPr lang="ar-SA" sz="3600" b="1" dirty="0" smtClean="0">
                <a:solidFill>
                  <a:srgbClr val="C00000"/>
                </a:solidFill>
              </a:rPr>
              <a:t>ركز </a:t>
            </a:r>
            <a:r>
              <a:rPr lang="ar-SA" sz="3600" b="1" dirty="0">
                <a:solidFill>
                  <a:srgbClr val="C00000"/>
                </a:solidFill>
              </a:rPr>
              <a:t>نظرك في الورقة أثناء الطبع ولا تنظر إلى لوحة المفاتيح إلا في حالة الضرورة القصوى .</a:t>
            </a:r>
            <a:br>
              <a:rPr lang="ar-SA" sz="3600" b="1" dirty="0">
                <a:solidFill>
                  <a:srgbClr val="C00000"/>
                </a:solidFill>
              </a:rPr>
            </a:br>
            <a:r>
              <a:rPr lang="ar-SA" sz="3600" b="1" dirty="0">
                <a:solidFill>
                  <a:srgbClr val="C00000"/>
                </a:solidFill>
              </a:rPr>
              <a:t/>
            </a:r>
            <a:br>
              <a:rPr lang="ar-SA" sz="3600" b="1" dirty="0">
                <a:solidFill>
                  <a:srgbClr val="C00000"/>
                </a:solidFill>
              </a:rPr>
            </a:br>
            <a:endParaRPr lang="ar-SA" sz="36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7136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SA" b="1" dirty="0" smtClean="0">
                <a:effectLst/>
              </a:rPr>
              <a:t>في هذه المحاضرة 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043608" y="1447800"/>
            <a:ext cx="7890080" cy="4800600"/>
          </a:xfrm>
        </p:spPr>
        <p:txBody>
          <a:bodyPr>
            <a:normAutofit fontScale="70000" lnSpcReduction="20000"/>
          </a:bodyPr>
          <a:lstStyle/>
          <a:p>
            <a:pPr marL="457200" indent="-457200"/>
            <a:r>
              <a:rPr lang="ar-SA" sz="4400" b="1" dirty="0"/>
              <a:t>سنتعلم الصف الذي أسفل صف </a:t>
            </a:r>
            <a:r>
              <a:rPr lang="ar-SA" sz="4400" b="1" dirty="0" err="1"/>
              <a:t>الإرتكاز</a:t>
            </a:r>
            <a:r>
              <a:rPr lang="ar-SA" sz="4400" b="1" dirty="0"/>
              <a:t> </a:t>
            </a:r>
          </a:p>
          <a:p>
            <a:pPr marL="457200" indent="-457200"/>
            <a:r>
              <a:rPr lang="ar-SA" sz="4400" b="1" dirty="0" smtClean="0"/>
              <a:t>نستخدم </a:t>
            </a:r>
            <a:r>
              <a:rPr lang="ar-SA" sz="4400" b="1" dirty="0"/>
              <a:t>في هذا الدرس الحروف والعلامات التالية :</a:t>
            </a:r>
            <a:r>
              <a:rPr lang="ar-SA" sz="4400" dirty="0"/>
              <a:t/>
            </a:r>
            <a:br>
              <a:rPr lang="ar-SA" sz="4400" dirty="0"/>
            </a:br>
            <a:r>
              <a:rPr lang="ar-SA" sz="4400" b="1" dirty="0"/>
              <a:t>أ إ </a:t>
            </a:r>
            <a:r>
              <a:rPr lang="ar-SA" sz="4400" b="1" dirty="0" err="1"/>
              <a:t>لأ</a:t>
            </a:r>
            <a:r>
              <a:rPr lang="ar-SA" sz="4400" b="1" dirty="0"/>
              <a:t> </a:t>
            </a:r>
            <a:r>
              <a:rPr lang="ar-SA" sz="4400" b="1" dirty="0" err="1"/>
              <a:t>لإ</a:t>
            </a:r>
            <a:r>
              <a:rPr lang="ar-SA" sz="4400" b="1" dirty="0"/>
              <a:t> </a:t>
            </a:r>
            <a:r>
              <a:rPr lang="ar-SA" sz="4400" b="1" dirty="0" err="1"/>
              <a:t>لآ</a:t>
            </a:r>
            <a:r>
              <a:rPr lang="ar-SA" sz="4400" b="1" dirty="0"/>
              <a:t> ؟ .  : </a:t>
            </a:r>
            <a:r>
              <a:rPr lang="ar-SA" sz="4400" b="1" dirty="0" smtClean="0"/>
              <a:t>،,</a:t>
            </a:r>
            <a:endParaRPr lang="ar-SA" sz="4400" dirty="0" smtClean="0"/>
          </a:p>
          <a:p>
            <a:pPr marL="457200" indent="-457200"/>
            <a:endParaRPr lang="ar-SA" sz="4400" b="1" dirty="0" smtClean="0"/>
          </a:p>
          <a:p>
            <a:pPr marL="457200" indent="-457200"/>
            <a:r>
              <a:rPr lang="ar-SA" sz="4400" b="1" dirty="0" smtClean="0"/>
              <a:t>في </a:t>
            </a:r>
            <a:r>
              <a:rPr lang="ar-SA" sz="4400" b="1" dirty="0"/>
              <a:t>هذا الدرس سنتعلم كتابة حرف الذال (ذ) ،وهو من حروف صف الأرقام حتى نشمل في هذا الدرس جميع الحروف الهجائية كما وعدناكم </a:t>
            </a:r>
            <a:r>
              <a:rPr lang="ar-SA" sz="4400" b="1" dirty="0" smtClean="0"/>
              <a:t>.</a:t>
            </a:r>
            <a:endParaRPr lang="ar-SA" sz="4400" dirty="0" smtClean="0"/>
          </a:p>
          <a:p>
            <a:pPr marL="457200" indent="-457200"/>
            <a:endParaRPr lang="ar-SA" sz="4400" b="1" dirty="0"/>
          </a:p>
          <a:p>
            <a:pPr marL="457200" indent="-457200"/>
            <a:r>
              <a:rPr lang="ar-SA" sz="4400" b="1" dirty="0" smtClean="0"/>
              <a:t>ركز </a:t>
            </a:r>
            <a:r>
              <a:rPr lang="ar-SA" sz="4400" b="1" dirty="0"/>
              <a:t>نظرك على كيفية ترتيب الحروف وكل اصبع والحرف المخصص له واحفظ الصورة في ذاكرتك حتى تعرف توزيع الحروف من دون النظر إلى لوحة المفاتيح .</a:t>
            </a:r>
            <a:endParaRPr lang="ar-SA" sz="4400" b="1" u="sng" dirty="0" smtClean="0"/>
          </a:p>
          <a:p>
            <a:pPr marL="82296" indent="0" algn="ctr">
              <a:buNone/>
            </a:pPr>
            <a:endParaRPr lang="ar-SA" sz="4400" dirty="0"/>
          </a:p>
        </p:txBody>
      </p:sp>
    </p:spTree>
    <p:extLst>
      <p:ext uri="{BB962C8B-B14F-4D97-AF65-F5344CB8AC3E}">
        <p14:creationId xmlns:p14="http://schemas.microsoft.com/office/powerpoint/2010/main" val="2954472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570186"/>
          </a:xfrm>
        </p:spPr>
        <p:txBody>
          <a:bodyPr>
            <a:noAutofit/>
          </a:bodyPr>
          <a:lstStyle/>
          <a:p>
            <a:pPr algn="ctr"/>
            <a:r>
              <a:rPr lang="ar-SA" sz="2800" b="1" dirty="0" smtClean="0">
                <a:effectLst/>
              </a:rPr>
              <a:t>توزيع </a:t>
            </a:r>
            <a:r>
              <a:rPr lang="ar-SA" sz="2800" b="1" dirty="0">
                <a:effectLst/>
              </a:rPr>
              <a:t>الحروف في الصف </a:t>
            </a:r>
            <a:r>
              <a:rPr lang="ar-SA" sz="2800" b="1" dirty="0" smtClean="0">
                <a:effectLst/>
              </a:rPr>
              <a:t>اسفل صف </a:t>
            </a:r>
            <a:r>
              <a:rPr lang="ar-SA" sz="2800" b="1" dirty="0" err="1">
                <a:effectLst/>
              </a:rPr>
              <a:t>الإرتكاز</a:t>
            </a:r>
            <a:r>
              <a:rPr lang="ar-SA" sz="2800" b="1" dirty="0">
                <a:effectLst/>
              </a:rPr>
              <a:t> وفقاً لكل اصبع </a:t>
            </a:r>
            <a:endParaRPr lang="ar-SA" sz="28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435608" y="1196752"/>
            <a:ext cx="7498080" cy="5472608"/>
          </a:xfrm>
        </p:spPr>
        <p:txBody>
          <a:bodyPr>
            <a:noAutofit/>
          </a:bodyPr>
          <a:lstStyle/>
          <a:p>
            <a:pPr marL="457200" indent="-457200"/>
            <a:r>
              <a:rPr lang="ar-SA" sz="2400" b="1" u="sng" dirty="0" smtClean="0"/>
              <a:t>اليد </a:t>
            </a:r>
            <a:r>
              <a:rPr lang="ar-SA" sz="2400" b="1" u="sng" dirty="0"/>
              <a:t>اليمنى </a:t>
            </a:r>
            <a:r>
              <a:rPr lang="ar-SA" sz="2400" b="1" u="sng" dirty="0" smtClean="0"/>
              <a:t>:</a:t>
            </a:r>
            <a:endParaRPr lang="ar-SA" sz="2400" dirty="0" smtClean="0"/>
          </a:p>
          <a:p>
            <a:pPr marL="731520" lvl="1" indent="-457200"/>
            <a:r>
              <a:rPr lang="ar-SA" sz="1800" b="1" dirty="0" smtClean="0"/>
              <a:t>حرف </a:t>
            </a:r>
            <a:r>
              <a:rPr lang="ar-SA" sz="1800" b="1" dirty="0"/>
              <a:t>الظاء (ظ) : متخصص به </a:t>
            </a:r>
            <a:r>
              <a:rPr lang="ar-SA" sz="1800" b="1" dirty="0">
                <a:solidFill>
                  <a:srgbClr val="FF0000"/>
                </a:solidFill>
              </a:rPr>
              <a:t>إصبع الخنصر الأيمن</a:t>
            </a:r>
            <a:r>
              <a:rPr lang="ar-SA" sz="1800" b="1" dirty="0"/>
              <a:t> </a:t>
            </a:r>
            <a:endParaRPr lang="ar-SA" sz="1800" dirty="0" smtClean="0"/>
          </a:p>
          <a:p>
            <a:pPr marL="731520" lvl="1" indent="-457200"/>
            <a:r>
              <a:rPr lang="ar-SA" sz="1800" b="1" dirty="0" smtClean="0"/>
              <a:t>حرف </a:t>
            </a:r>
            <a:r>
              <a:rPr lang="ar-SA" sz="1800" b="1" dirty="0"/>
              <a:t>الزاي (ز) : متخصص به </a:t>
            </a:r>
            <a:r>
              <a:rPr lang="ar-SA" sz="1800" b="1" dirty="0">
                <a:solidFill>
                  <a:srgbClr val="FF0000"/>
                </a:solidFill>
              </a:rPr>
              <a:t>اصبع البنصر الأيمن </a:t>
            </a:r>
            <a:endParaRPr lang="ar-SA" sz="1800" dirty="0" smtClean="0">
              <a:solidFill>
                <a:srgbClr val="FF0000"/>
              </a:solidFill>
            </a:endParaRPr>
          </a:p>
          <a:p>
            <a:pPr marL="731520" lvl="1" indent="-457200"/>
            <a:r>
              <a:rPr lang="ar-SA" sz="1800" b="1" dirty="0" smtClean="0"/>
              <a:t>حرف </a:t>
            </a:r>
            <a:r>
              <a:rPr lang="ar-SA" sz="1800" b="1" dirty="0"/>
              <a:t>الواو (و) : متخصص به </a:t>
            </a:r>
            <a:r>
              <a:rPr lang="ar-SA" sz="1800" b="1" dirty="0">
                <a:solidFill>
                  <a:srgbClr val="FF0000"/>
                </a:solidFill>
              </a:rPr>
              <a:t>اصبع الوسطى </a:t>
            </a:r>
            <a:r>
              <a:rPr lang="ar-SA" sz="1800" b="1" dirty="0" smtClean="0">
                <a:solidFill>
                  <a:srgbClr val="FF0000"/>
                </a:solidFill>
              </a:rPr>
              <a:t>الأيمن</a:t>
            </a:r>
          </a:p>
          <a:p>
            <a:pPr marL="731520" lvl="1" indent="-457200"/>
            <a:r>
              <a:rPr lang="ar-SA" sz="1800" b="1" dirty="0" smtClean="0"/>
              <a:t>حرف </a:t>
            </a:r>
            <a:r>
              <a:rPr lang="ar-SA" sz="1800" b="1" dirty="0"/>
              <a:t>التاء المربوطة (ة) : متخصص به </a:t>
            </a:r>
            <a:r>
              <a:rPr lang="ar-SA" sz="1800" b="1" dirty="0">
                <a:solidFill>
                  <a:srgbClr val="FF0000"/>
                </a:solidFill>
              </a:rPr>
              <a:t>اصبع السبابة الأيمن </a:t>
            </a:r>
            <a:endParaRPr lang="ar-SA" sz="1800" dirty="0" smtClean="0">
              <a:solidFill>
                <a:srgbClr val="FF0000"/>
              </a:solidFill>
            </a:endParaRPr>
          </a:p>
          <a:p>
            <a:pPr marL="731520" lvl="1" indent="-457200"/>
            <a:r>
              <a:rPr lang="ar-SA" sz="1800" b="1" dirty="0" smtClean="0"/>
              <a:t>حرف </a:t>
            </a:r>
            <a:r>
              <a:rPr lang="ar-SA" sz="1800" b="1" dirty="0"/>
              <a:t>الألف المقصورة (ى) : متخصص به </a:t>
            </a:r>
            <a:r>
              <a:rPr lang="ar-SA" sz="1800" b="1" dirty="0">
                <a:solidFill>
                  <a:srgbClr val="FF0000"/>
                </a:solidFill>
              </a:rPr>
              <a:t>اصبع السبابة الأيمن </a:t>
            </a:r>
            <a:r>
              <a:rPr lang="ar-SA" sz="1800" b="1" dirty="0"/>
              <a:t>أيضاً </a:t>
            </a:r>
            <a:endParaRPr lang="ar-SA" sz="1800" dirty="0" smtClean="0"/>
          </a:p>
          <a:p>
            <a:pPr marL="731520" lvl="1" indent="-457200"/>
            <a:r>
              <a:rPr lang="ar-SA" sz="1800" b="1" dirty="0" smtClean="0"/>
              <a:t>حرف </a:t>
            </a:r>
            <a:r>
              <a:rPr lang="ar-SA" sz="1800" b="1" dirty="0"/>
              <a:t>لام ألف (لا) : وهنا لكم الخيار إما أن تضغطوا بإصبع السبابة الأيمن ،أو ا</a:t>
            </a:r>
            <a:r>
              <a:rPr lang="ar-SA" sz="1800" b="1" dirty="0">
                <a:solidFill>
                  <a:srgbClr val="FF0000"/>
                </a:solidFill>
              </a:rPr>
              <a:t>صبع السبابة الأيسر </a:t>
            </a:r>
            <a:r>
              <a:rPr lang="ar-SA" sz="1800" b="1" dirty="0"/>
              <a:t>لأنه يقع في نصف المسافة بينهما ، ولكن </a:t>
            </a:r>
            <a:r>
              <a:rPr lang="ar-SA" sz="1800" b="1" dirty="0" smtClean="0"/>
              <a:t>يفضل أن استخدام </a:t>
            </a:r>
            <a:r>
              <a:rPr lang="ar-SA" sz="1800" b="1" dirty="0" smtClean="0">
                <a:solidFill>
                  <a:srgbClr val="FF0000"/>
                </a:solidFill>
              </a:rPr>
              <a:t>اصبع </a:t>
            </a:r>
            <a:r>
              <a:rPr lang="ar-SA" sz="1800" b="1" dirty="0">
                <a:solidFill>
                  <a:srgbClr val="FF0000"/>
                </a:solidFill>
              </a:rPr>
              <a:t>السبابة الأيمن </a:t>
            </a:r>
            <a:r>
              <a:rPr lang="ar-SA" sz="1800" b="1" dirty="0" smtClean="0"/>
              <a:t>عليه.</a:t>
            </a:r>
            <a:endParaRPr lang="ar-SA" sz="1800" dirty="0" smtClean="0"/>
          </a:p>
          <a:p>
            <a:pPr marL="457200" indent="-457200"/>
            <a:r>
              <a:rPr lang="ar-SA" sz="2400" b="1" u="sng" dirty="0" smtClean="0"/>
              <a:t>اليد </a:t>
            </a:r>
            <a:r>
              <a:rPr lang="ar-SA" sz="2400" b="1" u="sng" dirty="0"/>
              <a:t>اليسرى </a:t>
            </a:r>
            <a:r>
              <a:rPr lang="ar-SA" sz="2400" b="1" u="sng" dirty="0" smtClean="0"/>
              <a:t>:</a:t>
            </a:r>
            <a:endParaRPr lang="ar-SA" sz="2400" dirty="0" smtClean="0"/>
          </a:p>
          <a:p>
            <a:pPr marL="731520" lvl="1" indent="-457200"/>
            <a:r>
              <a:rPr lang="ar-SA" sz="1800" b="1" dirty="0" smtClean="0"/>
              <a:t>حرف </a:t>
            </a:r>
            <a:r>
              <a:rPr lang="ar-SA" sz="1800" b="1" dirty="0"/>
              <a:t>الراء (ر) : متخصص به </a:t>
            </a:r>
            <a:r>
              <a:rPr lang="ar-SA" sz="1800" b="1" dirty="0">
                <a:solidFill>
                  <a:srgbClr val="FF0000"/>
                </a:solidFill>
              </a:rPr>
              <a:t>إصبع السبابة الأيسر</a:t>
            </a:r>
            <a:r>
              <a:rPr lang="ar-SA" sz="1800" b="1" dirty="0"/>
              <a:t> </a:t>
            </a:r>
            <a:endParaRPr lang="ar-SA" sz="1800" dirty="0" smtClean="0"/>
          </a:p>
          <a:p>
            <a:pPr marL="731520" lvl="1" indent="-457200"/>
            <a:r>
              <a:rPr lang="ar-SA" sz="1800" b="1" dirty="0" smtClean="0"/>
              <a:t>حرف </a:t>
            </a:r>
            <a:r>
              <a:rPr lang="ar-SA" sz="1800" b="1" dirty="0"/>
              <a:t>الواو بهمزة (ؤ) : متخصص به </a:t>
            </a:r>
            <a:r>
              <a:rPr lang="ar-SA" sz="1800" b="1" dirty="0">
                <a:solidFill>
                  <a:srgbClr val="FF0000"/>
                </a:solidFill>
              </a:rPr>
              <a:t>اصبع الوسطى الأيسر</a:t>
            </a:r>
            <a:r>
              <a:rPr lang="ar-SA" sz="1800" b="1" dirty="0"/>
              <a:t> </a:t>
            </a:r>
            <a:endParaRPr lang="ar-SA" sz="1800" dirty="0" smtClean="0"/>
          </a:p>
          <a:p>
            <a:pPr marL="731520" lvl="1" indent="-457200"/>
            <a:r>
              <a:rPr lang="ar-SA" sz="1800" b="1" dirty="0" smtClean="0"/>
              <a:t>حرف </a:t>
            </a:r>
            <a:r>
              <a:rPr lang="ar-SA" sz="1800" b="1" dirty="0"/>
              <a:t>الهمزة (ء) : متخصص به </a:t>
            </a:r>
            <a:r>
              <a:rPr lang="ar-SA" sz="1800" b="1" dirty="0">
                <a:solidFill>
                  <a:srgbClr val="FF0000"/>
                </a:solidFill>
              </a:rPr>
              <a:t>اصبع البنصر الأيمن</a:t>
            </a:r>
            <a:r>
              <a:rPr lang="ar-SA" sz="1800" b="1" dirty="0"/>
              <a:t> </a:t>
            </a:r>
            <a:endParaRPr lang="ar-SA" sz="1800" dirty="0" smtClean="0"/>
          </a:p>
          <a:p>
            <a:pPr marL="731520" lvl="1" indent="-457200"/>
            <a:r>
              <a:rPr lang="ar-SA" sz="1800" b="1" dirty="0" smtClean="0"/>
              <a:t>حرف </a:t>
            </a:r>
            <a:r>
              <a:rPr lang="ar-SA" sz="1800" b="1" dirty="0"/>
              <a:t>همزة على ألف مقصورة أو همزة على نبرة (ئ ئـ) : متخصص به </a:t>
            </a:r>
            <a:r>
              <a:rPr lang="ar-SA" sz="1800" b="1" dirty="0">
                <a:solidFill>
                  <a:srgbClr val="FF0000"/>
                </a:solidFill>
              </a:rPr>
              <a:t>اصبع الخنصر الأيسر </a:t>
            </a:r>
            <a:r>
              <a:rPr lang="ar-SA" sz="1800" dirty="0"/>
              <a:t/>
            </a:r>
            <a:br>
              <a:rPr lang="ar-SA" sz="1800" dirty="0"/>
            </a:br>
            <a:r>
              <a:rPr lang="ar-SA" sz="1800" b="1" dirty="0"/>
              <a:t/>
            </a:r>
            <a:br>
              <a:rPr lang="ar-SA" sz="1800" b="1" dirty="0"/>
            </a:br>
            <a:endParaRPr lang="ar-SA" sz="3200" dirty="0"/>
          </a:p>
        </p:txBody>
      </p:sp>
    </p:spTree>
    <p:extLst>
      <p:ext uri="{BB962C8B-B14F-4D97-AF65-F5344CB8AC3E}">
        <p14:creationId xmlns:p14="http://schemas.microsoft.com/office/powerpoint/2010/main" val="1406524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عنصر نائب للمحتوى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78436"/>
            <a:ext cx="8784976" cy="6662932"/>
          </a:xfrm>
        </p:spPr>
      </p:pic>
    </p:spTree>
    <p:extLst>
      <p:ext uri="{BB962C8B-B14F-4D97-AF65-F5344CB8AC3E}">
        <p14:creationId xmlns:p14="http://schemas.microsoft.com/office/powerpoint/2010/main" val="2161267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GlowDiffused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44624"/>
            <a:ext cx="7524327" cy="6768751"/>
          </a:xfrm>
          <a:prstGeom prst="rect">
            <a:avLst/>
          </a:prstGeom>
        </p:spPr>
      </p:pic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03648" y="116632"/>
            <a:ext cx="7498080" cy="720080"/>
          </a:xfrm>
        </p:spPr>
        <p:txBody>
          <a:bodyPr>
            <a:normAutofit fontScale="90000"/>
          </a:bodyPr>
          <a:lstStyle/>
          <a:p>
            <a:pPr algn="ctr"/>
            <a:r>
              <a:rPr lang="ar-SA" dirty="0" smtClean="0"/>
              <a:t>لا تنس أن ...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403648" y="1196752"/>
            <a:ext cx="7498080" cy="5112568"/>
          </a:xfrm>
        </p:spPr>
        <p:txBody>
          <a:bodyPr>
            <a:noAutofit/>
          </a:bodyPr>
          <a:lstStyle/>
          <a:p>
            <a:pPr marL="457200" indent="-457200"/>
            <a:r>
              <a:rPr lang="ar-SA" sz="4400" b="1" dirty="0">
                <a:solidFill>
                  <a:srgbClr val="FF0000"/>
                </a:solidFill>
              </a:rPr>
              <a:t>عندما نريد كتابة أي حرف من الحروف السابقة ننزل الأصبع المخصص للحرف للأسفل ونضغط عليه مرة واحدة بخفة ثم نعود بالإصبع إلى صف </a:t>
            </a:r>
            <a:r>
              <a:rPr lang="ar-SA" sz="4400" b="1" dirty="0" err="1">
                <a:solidFill>
                  <a:srgbClr val="FF0000"/>
                </a:solidFill>
              </a:rPr>
              <a:t>الإرتكاز</a:t>
            </a:r>
            <a:r>
              <a:rPr lang="ar-SA" sz="4400" b="1" dirty="0">
                <a:solidFill>
                  <a:srgbClr val="FF0000"/>
                </a:solidFill>
              </a:rPr>
              <a:t> دون تحريك باقي </a:t>
            </a:r>
            <a:r>
              <a:rPr lang="ar-SA" sz="4400" b="1" dirty="0" smtClean="0">
                <a:solidFill>
                  <a:srgbClr val="FF0000"/>
                </a:solidFill>
              </a:rPr>
              <a:t>الأصابع .</a:t>
            </a:r>
            <a:r>
              <a:rPr lang="ar-SA" sz="4400" b="1" dirty="0">
                <a:solidFill>
                  <a:srgbClr val="FF0000"/>
                </a:solidFill>
              </a:rPr>
              <a:t/>
            </a:r>
            <a:br>
              <a:rPr lang="ar-SA" sz="4400" b="1" dirty="0">
                <a:solidFill>
                  <a:srgbClr val="FF0000"/>
                </a:solidFill>
              </a:rPr>
            </a:br>
            <a:r>
              <a:rPr lang="ar-SA" sz="4400" b="1" dirty="0">
                <a:solidFill>
                  <a:srgbClr val="FF0000"/>
                </a:solidFill>
              </a:rPr>
              <a:t/>
            </a:r>
            <a:br>
              <a:rPr lang="ar-SA" sz="4400" b="1" dirty="0">
                <a:solidFill>
                  <a:srgbClr val="FF0000"/>
                </a:solidFill>
              </a:rPr>
            </a:br>
            <a:endParaRPr lang="ar-SA" sz="4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1499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331640" y="116632"/>
            <a:ext cx="7498080" cy="1143000"/>
          </a:xfrm>
        </p:spPr>
        <p:txBody>
          <a:bodyPr>
            <a:normAutofit/>
          </a:bodyPr>
          <a:lstStyle/>
          <a:p>
            <a:pPr algn="ctr"/>
            <a:r>
              <a:rPr lang="ar-SA" b="1" dirty="0" smtClean="0">
                <a:effectLst/>
              </a:rPr>
              <a:t>كيف نكتب (، </a:t>
            </a:r>
            <a:r>
              <a:rPr lang="ar-SA" b="1" dirty="0">
                <a:effectLst/>
              </a:rPr>
              <a:t>أ إ آ </a:t>
            </a:r>
            <a:r>
              <a:rPr lang="ar-SA" b="1" dirty="0" err="1">
                <a:effectLst/>
              </a:rPr>
              <a:t>لأ</a:t>
            </a:r>
            <a:r>
              <a:rPr lang="ar-SA" b="1" dirty="0">
                <a:effectLst/>
              </a:rPr>
              <a:t> </a:t>
            </a:r>
            <a:r>
              <a:rPr lang="ar-SA" b="1" dirty="0" err="1">
                <a:effectLst/>
              </a:rPr>
              <a:t>لإ</a:t>
            </a:r>
            <a:r>
              <a:rPr lang="ar-SA" b="1" dirty="0">
                <a:effectLst/>
              </a:rPr>
              <a:t> </a:t>
            </a:r>
            <a:r>
              <a:rPr lang="ar-SA" b="1" dirty="0" err="1">
                <a:effectLst/>
              </a:rPr>
              <a:t>لآ</a:t>
            </a:r>
            <a:r>
              <a:rPr lang="ar-SA" b="1" dirty="0">
                <a:effectLst/>
              </a:rPr>
              <a:t> ؟ .  : </a:t>
            </a:r>
            <a:r>
              <a:rPr lang="ar-SA" b="1" dirty="0" smtClean="0">
                <a:effectLst/>
              </a:rPr>
              <a:t>)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043608" y="1268760"/>
            <a:ext cx="7890080" cy="5472608"/>
          </a:xfrm>
        </p:spPr>
        <p:txBody>
          <a:bodyPr>
            <a:noAutofit/>
          </a:bodyPr>
          <a:lstStyle/>
          <a:p>
            <a:pPr marL="457200" indent="-457200"/>
            <a:r>
              <a:rPr lang="ar-SA" sz="2200" b="1" dirty="0" smtClean="0"/>
              <a:t> </a:t>
            </a:r>
            <a:r>
              <a:rPr lang="ar-SA" sz="2200" b="1" u="sng" dirty="0"/>
              <a:t>لكتابة </a:t>
            </a:r>
            <a:r>
              <a:rPr lang="ar-SA" sz="2200" b="1" u="sng" dirty="0" smtClean="0"/>
              <a:t>الفاصلة </a:t>
            </a:r>
            <a:r>
              <a:rPr lang="ar-SA" sz="2200" b="1" u="sng" dirty="0"/>
              <a:t>(،) </a:t>
            </a:r>
            <a:r>
              <a:rPr lang="ar-SA" sz="2200" b="1" dirty="0"/>
              <a:t>: نضغط </a:t>
            </a:r>
            <a:r>
              <a:rPr lang="ar-SA" sz="2200" b="1" dirty="0">
                <a:solidFill>
                  <a:srgbClr val="FF0000"/>
                </a:solidFill>
              </a:rPr>
              <a:t>بإصبع الخنصر الأيسر</a:t>
            </a:r>
            <a:r>
              <a:rPr lang="ar-SA" sz="2200" b="1" dirty="0"/>
              <a:t> على زر</a:t>
            </a:r>
            <a:r>
              <a:rPr lang="en-US" sz="2200" b="1" dirty="0"/>
              <a:t>Shift </a:t>
            </a:r>
            <a:r>
              <a:rPr lang="ar-SA" sz="2200" b="1" dirty="0"/>
              <a:t>ثم نضغط مرة واحدة وبخفة على حرف النون </a:t>
            </a:r>
            <a:r>
              <a:rPr lang="ar-SA" sz="2200" b="1" dirty="0">
                <a:solidFill>
                  <a:srgbClr val="FF0000"/>
                </a:solidFill>
              </a:rPr>
              <a:t>بإصبع الوسطى الأيمن </a:t>
            </a:r>
            <a:r>
              <a:rPr lang="ar-SA" sz="2200" b="1" dirty="0"/>
              <a:t>فيظهر لدينا علامة </a:t>
            </a:r>
            <a:r>
              <a:rPr lang="ar-SA" sz="2200" b="1" dirty="0" smtClean="0"/>
              <a:t>الفاصلة .</a:t>
            </a:r>
          </a:p>
          <a:p>
            <a:pPr marL="457200" indent="-457200"/>
            <a:r>
              <a:rPr lang="ar-SA" sz="2200" b="1" u="sng" dirty="0" smtClean="0"/>
              <a:t>لكتابة </a:t>
            </a:r>
            <a:r>
              <a:rPr lang="ar-SA" sz="2200" b="1" u="sng" dirty="0"/>
              <a:t>حرفا (إ أ) </a:t>
            </a:r>
            <a:r>
              <a:rPr lang="ar-SA" sz="2200" b="1" dirty="0" smtClean="0"/>
              <a:t>:تعلمنا </a:t>
            </a:r>
            <a:r>
              <a:rPr lang="ar-SA" sz="2200" b="1" dirty="0"/>
              <a:t>في الدرس السابق كيفية كتابة حرف (إ أ) </a:t>
            </a:r>
            <a:r>
              <a:rPr lang="ar-SA" sz="2200" b="1" dirty="0" smtClean="0"/>
              <a:t>.</a:t>
            </a:r>
          </a:p>
          <a:p>
            <a:pPr marL="457200" indent="-457200"/>
            <a:r>
              <a:rPr lang="ar-SA" sz="2200" b="1" dirty="0" smtClean="0"/>
              <a:t>لكتابة </a:t>
            </a:r>
            <a:r>
              <a:rPr lang="ar-SA" sz="2200" b="1" dirty="0"/>
              <a:t>حرف الألف الممدودة (آ) </a:t>
            </a:r>
            <a:r>
              <a:rPr lang="ar-SA" sz="2200" b="1" dirty="0" smtClean="0"/>
              <a:t>:فإننا </a:t>
            </a:r>
            <a:r>
              <a:rPr lang="ar-SA" sz="2200" b="1" dirty="0"/>
              <a:t>نضغط </a:t>
            </a:r>
            <a:r>
              <a:rPr lang="ar-SA" sz="2200" b="1" dirty="0">
                <a:solidFill>
                  <a:srgbClr val="FF0000"/>
                </a:solidFill>
              </a:rPr>
              <a:t>بإصبع الخنصر الأيسر </a:t>
            </a:r>
            <a:r>
              <a:rPr lang="ar-SA" sz="2200" b="1" dirty="0"/>
              <a:t>على زر </a:t>
            </a:r>
            <a:r>
              <a:rPr lang="en-US" sz="2200" b="1" dirty="0"/>
              <a:t>shift </a:t>
            </a:r>
            <a:r>
              <a:rPr lang="ar-SA" sz="2200" b="1" dirty="0"/>
              <a:t>ثم نضغط لمرة واحدة وبخفة على </a:t>
            </a:r>
            <a:r>
              <a:rPr lang="ar-SA" sz="2200" b="1" dirty="0">
                <a:solidFill>
                  <a:srgbClr val="FF0000"/>
                </a:solidFill>
              </a:rPr>
              <a:t>بإصبع السبابة الأيمن </a:t>
            </a:r>
            <a:r>
              <a:rPr lang="ar-SA" sz="2200" b="1" dirty="0"/>
              <a:t>على حرف الألف المقصورة (ى) فيظهر لدينا حرف (آ) </a:t>
            </a:r>
            <a:r>
              <a:rPr lang="ar-SA" sz="2200" b="1" dirty="0" smtClean="0"/>
              <a:t>.</a:t>
            </a:r>
            <a:endParaRPr lang="ar-SA" sz="2200" dirty="0"/>
          </a:p>
          <a:p>
            <a:pPr marL="457200" indent="-457200"/>
            <a:r>
              <a:rPr lang="ar-SA" sz="2200" b="1" u="sng" dirty="0" smtClean="0"/>
              <a:t>لكتابة </a:t>
            </a:r>
            <a:r>
              <a:rPr lang="ar-SA" sz="2200" b="1" u="sng" dirty="0"/>
              <a:t>علامة (:) </a:t>
            </a:r>
            <a:r>
              <a:rPr lang="ar-SA" sz="2200" b="1" dirty="0" smtClean="0"/>
              <a:t>:نضغط </a:t>
            </a:r>
            <a:r>
              <a:rPr lang="ar-SA" sz="2200" b="1" dirty="0">
                <a:solidFill>
                  <a:srgbClr val="FF0000"/>
                </a:solidFill>
              </a:rPr>
              <a:t>بإصبع الخنصر الأيسر </a:t>
            </a:r>
            <a:r>
              <a:rPr lang="ar-SA" sz="2200" b="1" dirty="0"/>
              <a:t>على زر </a:t>
            </a:r>
            <a:r>
              <a:rPr lang="en-US" sz="2200" b="1" dirty="0"/>
              <a:t>shift </a:t>
            </a:r>
            <a:r>
              <a:rPr lang="ar-SA" sz="2200" b="1" dirty="0"/>
              <a:t>ثم نضغط لمرة واحدة وبخفة </a:t>
            </a:r>
            <a:r>
              <a:rPr lang="ar-SA" sz="2200" b="1" dirty="0">
                <a:solidFill>
                  <a:srgbClr val="FF0000"/>
                </a:solidFill>
              </a:rPr>
              <a:t>بإصبع الخنصر الأيمن</a:t>
            </a:r>
            <a:r>
              <a:rPr lang="ar-SA" sz="2200" b="1" dirty="0"/>
              <a:t> على حرف الكاف في صف </a:t>
            </a:r>
            <a:r>
              <a:rPr lang="ar-SA" sz="2200" b="1" dirty="0" err="1"/>
              <a:t>الإرتكاز</a:t>
            </a:r>
            <a:r>
              <a:rPr lang="ar-SA" sz="2200" b="1" dirty="0"/>
              <a:t> فتظهر علامة (:) </a:t>
            </a:r>
            <a:r>
              <a:rPr lang="ar-SA" sz="2200" b="1" dirty="0" smtClean="0"/>
              <a:t>.</a:t>
            </a:r>
            <a:endParaRPr lang="ar-SA" sz="2200" dirty="0" smtClean="0"/>
          </a:p>
          <a:p>
            <a:pPr marL="457200" indent="-457200"/>
            <a:r>
              <a:rPr lang="ar-SA" sz="2200" b="1" u="sng" dirty="0" smtClean="0"/>
              <a:t>لكتابة </a:t>
            </a:r>
            <a:r>
              <a:rPr lang="ar-SA" sz="2200" b="1" u="sng" dirty="0"/>
              <a:t>علامة </a:t>
            </a:r>
            <a:r>
              <a:rPr lang="ar-SA" sz="2200" b="1" u="sng" dirty="0" err="1"/>
              <a:t>الإستفهام</a:t>
            </a:r>
            <a:r>
              <a:rPr lang="ar-SA" sz="2200" b="1" u="sng" dirty="0"/>
              <a:t> (؟) </a:t>
            </a:r>
            <a:r>
              <a:rPr lang="ar-SA" sz="2200" b="1" u="sng" dirty="0" smtClean="0"/>
              <a:t>:</a:t>
            </a:r>
            <a:r>
              <a:rPr lang="ar-SA" sz="2200" b="1" dirty="0" smtClean="0"/>
              <a:t>فإننا </a:t>
            </a:r>
            <a:r>
              <a:rPr lang="ar-SA" sz="2200" b="1" dirty="0"/>
              <a:t>نضغط </a:t>
            </a:r>
            <a:r>
              <a:rPr lang="ar-SA" sz="2200" b="1" dirty="0">
                <a:solidFill>
                  <a:srgbClr val="FF0000"/>
                </a:solidFill>
              </a:rPr>
              <a:t>بإصبع الخنصر الأيسر </a:t>
            </a:r>
            <a:r>
              <a:rPr lang="ar-SA" sz="2200" b="1" dirty="0"/>
              <a:t>على زر </a:t>
            </a:r>
            <a:r>
              <a:rPr lang="en-US" sz="2200" b="1" dirty="0"/>
              <a:t>shift </a:t>
            </a:r>
            <a:r>
              <a:rPr lang="ar-SA" sz="2200" b="1" dirty="0"/>
              <a:t>ثم نضغط لمرة واحدة وبخفة </a:t>
            </a:r>
            <a:r>
              <a:rPr lang="ar-SA" sz="2200" b="1" dirty="0">
                <a:solidFill>
                  <a:srgbClr val="FF0000"/>
                </a:solidFill>
              </a:rPr>
              <a:t>بإصبع الخنصر الأيمن </a:t>
            </a:r>
            <a:r>
              <a:rPr lang="ar-SA" sz="2200" b="1" dirty="0"/>
              <a:t>على حرف الظاء (ظ) فيظهر لنا علامة (؟) </a:t>
            </a:r>
            <a:r>
              <a:rPr lang="ar-SA" sz="2200" b="1" dirty="0" smtClean="0"/>
              <a:t>.</a:t>
            </a:r>
          </a:p>
          <a:p>
            <a:pPr marL="457200" indent="-457200"/>
            <a:r>
              <a:rPr lang="ar-SA" sz="2200" b="1" u="sng" dirty="0" smtClean="0"/>
              <a:t>لكتابة </a:t>
            </a:r>
            <a:r>
              <a:rPr lang="ar-SA" sz="2200" b="1" u="sng" dirty="0"/>
              <a:t>النقطة (.) </a:t>
            </a:r>
            <a:r>
              <a:rPr lang="ar-SA" sz="2200" b="1" dirty="0" smtClean="0"/>
              <a:t>:فإننا </a:t>
            </a:r>
            <a:r>
              <a:rPr lang="ar-SA" sz="2200" b="1" dirty="0"/>
              <a:t>نضغط </a:t>
            </a:r>
            <a:r>
              <a:rPr lang="ar-SA" sz="2200" b="1" dirty="0">
                <a:solidFill>
                  <a:srgbClr val="FF0000"/>
                </a:solidFill>
              </a:rPr>
              <a:t>بإصبع الخنصر الأيسر </a:t>
            </a:r>
            <a:r>
              <a:rPr lang="ar-SA" sz="2200" b="1" dirty="0"/>
              <a:t>على زر </a:t>
            </a:r>
            <a:r>
              <a:rPr lang="en-US" sz="2200" b="1" dirty="0"/>
              <a:t>shift </a:t>
            </a:r>
            <a:r>
              <a:rPr lang="ar-SA" sz="2200" b="1" dirty="0"/>
              <a:t>ثم نضغط لمرة واحدة وبخفة </a:t>
            </a:r>
            <a:r>
              <a:rPr lang="ar-SA" sz="2200" b="1" dirty="0">
                <a:solidFill>
                  <a:srgbClr val="FF0000"/>
                </a:solidFill>
              </a:rPr>
              <a:t>بإصبع الخنصر الأيمن </a:t>
            </a:r>
            <a:r>
              <a:rPr lang="ar-SA" sz="2200" b="1" dirty="0"/>
              <a:t>على حرف الزاي فتظهر لنا علامة (.) </a:t>
            </a:r>
            <a:r>
              <a:rPr lang="ar-SA" sz="2200" b="1" dirty="0" smtClean="0"/>
              <a:t>.</a:t>
            </a:r>
            <a:endParaRPr lang="ar-SA" sz="2200" dirty="0"/>
          </a:p>
        </p:txBody>
      </p:sp>
    </p:spTree>
    <p:extLst>
      <p:ext uri="{BB962C8B-B14F-4D97-AF65-F5344CB8AC3E}">
        <p14:creationId xmlns:p14="http://schemas.microsoft.com/office/powerpoint/2010/main" val="4259100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63688" y="1650919"/>
            <a:ext cx="5758989" cy="1778081"/>
          </a:xfrm>
        </p:spPr>
        <p:txBody>
          <a:bodyPr>
            <a:normAutofit/>
          </a:bodyPr>
          <a:lstStyle/>
          <a:p>
            <a:pPr algn="ctr"/>
            <a:r>
              <a:rPr lang="ar-JO" b="1" dirty="0"/>
              <a:t>تدريبات عملية 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123313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انقلاب">
  <a:themeElements>
    <a:clrScheme name="انقلاب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انقلاب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انقلاب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BA3DFA58E09EF4594CC0DD75C42FEFF" ma:contentTypeVersion="0" ma:contentTypeDescription="Create a new document." ma:contentTypeScope="" ma:versionID="30e64c5ad0a70b03ce83f7b702236c6c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E793819-B212-4337-B1FE-C2FC8C1ACAB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39E7434-6B4A-47DC-8940-DFF8C48E002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BFC28F6C-2C69-4BD0-A6B4-228D8D3B0CF2}">
  <ds:schemaRefs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337</TotalTime>
  <Words>501</Words>
  <Application>Microsoft Office PowerPoint</Application>
  <PresentationFormat>عرض على الشاشة (3:4)‏</PresentationFormat>
  <Paragraphs>61</Paragraphs>
  <Slides>19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19</vt:i4>
      </vt:variant>
    </vt:vector>
  </HeadingPairs>
  <TitlesOfParts>
    <vt:vector size="20" baseType="lpstr">
      <vt:lpstr>انقلاب</vt:lpstr>
      <vt:lpstr>معالجة الكلمات والنسخ  برنامج السكرتارية الطبية</vt:lpstr>
      <vt:lpstr>سنتعلم الصف الذي أسفل صف الإرتكاز</vt:lpstr>
      <vt:lpstr>لا تنس أن ...</vt:lpstr>
      <vt:lpstr>في هذه المحاضرة </vt:lpstr>
      <vt:lpstr>توزيع الحروف في الصف اسفل صف الإرتكاز وفقاً لكل اصبع </vt:lpstr>
      <vt:lpstr>عرض تقديمي في PowerPoint</vt:lpstr>
      <vt:lpstr>لا تنس أن ...</vt:lpstr>
      <vt:lpstr>كيف نكتب (، أ إ آ لأ لإ لآ ؟ .  : )</vt:lpstr>
      <vt:lpstr>تدريبات عملية </vt:lpstr>
      <vt:lpstr>التطبيق الأول 3-1</vt:lpstr>
      <vt:lpstr>التطبيق الثاني 3-2</vt:lpstr>
      <vt:lpstr>التطبيق الثالث 3-3</vt:lpstr>
      <vt:lpstr>التطبيق الرابع 3-4</vt:lpstr>
      <vt:lpstr>التطبيق الخامس 3-5</vt:lpstr>
      <vt:lpstr>التطبيق السادس3-6</vt:lpstr>
      <vt:lpstr>التطبيق السابع 3-7</vt:lpstr>
      <vt:lpstr>التطبيق الثامن 3-8</vt:lpstr>
      <vt:lpstr>التطبيق الثامن 3-9</vt:lpstr>
      <vt:lpstr>التطبيق الثامن 3-10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B1O314-01</cp:lastModifiedBy>
  <cp:revision>44</cp:revision>
  <dcterms:created xsi:type="dcterms:W3CDTF">2014-02-09T17:56:55Z</dcterms:created>
  <dcterms:modified xsi:type="dcterms:W3CDTF">2020-03-02T04:43:21Z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0x010100DBA3DFA58E09EF4594CC0DD75C42FEFF</vt:lpwstr>
  </property>
</Properties>
</file>