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301" r:id="rId3"/>
    <p:sldId id="273" r:id="rId4"/>
    <p:sldId id="309" r:id="rId5"/>
    <p:sldId id="277" r:id="rId6"/>
    <p:sldId id="275" r:id="rId7"/>
    <p:sldId id="310" r:id="rId8"/>
    <p:sldId id="311" r:id="rId9"/>
    <p:sldId id="269" r:id="rId10"/>
    <p:sldId id="278" r:id="rId11"/>
    <p:sldId id="280" r:id="rId12"/>
    <p:sldId id="291" r:id="rId13"/>
    <p:sldId id="304" r:id="rId14"/>
    <p:sldId id="305" r:id="rId15"/>
    <p:sldId id="306" r:id="rId16"/>
    <p:sldId id="307" r:id="rId17"/>
    <p:sldId id="312" r:id="rId18"/>
    <p:sldId id="313" r:id="rId19"/>
    <p:sldId id="314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15/04/35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15/04/35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15/04/35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15/04/35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15/04/35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15/04/35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15/04/35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t>15/04/35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معالجة الكلمات والنسخ </a:t>
            </a:r>
            <a:br>
              <a:rPr lang="ar-SA" dirty="0" smtClean="0"/>
            </a:br>
            <a:r>
              <a:rPr lang="ar-SA" dirty="0" smtClean="0"/>
              <a:t>برنامج السكرتارية الطبية</a:t>
            </a:r>
            <a:endParaRPr lang="ar-S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7632848" cy="43204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جمع و </a:t>
            </a:r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إعداد : </a:t>
            </a:r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أ/ أسماء  العيسى</a:t>
            </a:r>
            <a:endParaRPr lang="ar-SA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 fontScale="625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الثالثة</a:t>
            </a:r>
          </a:p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الصف اسفل صف الارتكاز </a:t>
            </a:r>
          </a:p>
          <a:p>
            <a:pPr algn="ctr">
              <a:spcBef>
                <a:spcPct val="0"/>
              </a:spcBef>
            </a:pP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 الصف الرابع) </a:t>
            </a: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الأول 3-1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580728"/>
            <a:ext cx="8682168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b="1" dirty="0" smtClean="0"/>
              <a:t>حسن </a:t>
            </a:r>
            <a:r>
              <a:rPr lang="ar-SA" b="1" dirty="0"/>
              <a:t>ظنك بالناس أولئك هم الفائزون ،أحسن ظنك بالناس أولئك هم الفائزون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>أحسن ظنك بالناس أولئك هم الفائزون ،أحسن ظنك بالناس أولئك هم الفائزون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>أحسن ظنك بالناس أولئك هم الفائزون ،أحسن ظنك بالناس أولئك هم الفائزون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dirty="0"/>
              <a:t/>
            </a:r>
            <a:br>
              <a:rPr lang="ar-SA" dirty="0"/>
            </a:b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82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الثاني 3-2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496" y="1484784"/>
            <a:ext cx="9036496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لماذا ظلم رامي زبير ؟ قالت له منى لا تيأس من رحمة الله ولا حول ولا قوة إلا بالله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لماذا ظلم رامي زبير ؟ قالت له منى لا تيأس من رحمة الله ولا حول ولا قوة إلا بالله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لماذا ظلم رامي زبير ؟ قالت له منى لا تيأس من رحمة الله ولا حول ولا قوة إلا بالله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8285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الثالث 3-3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628800"/>
            <a:ext cx="8826184" cy="45365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أكلوا هنيئا وشربوا مريئا وتظافر القوم , أكلوا هنيئا وشربوا مريئا وتظافر القوم 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أكلوا هنيئا وشربوا مريئا وتظافر القوم , أكلوا هنيئا وشربوا مريئا وتظافر القوم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أكلوا هنيئا وشربوا مريئا وتظافر القوم , أكلوا هنيئا وشربوا مريئا وتظافر القوم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40373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الرابع 3-4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844824"/>
            <a:ext cx="8826184" cy="45365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هؤلاء أصدقاؤنا الأوفياء الفائزون تظافروا ادفع السيئة بالحسنة , ظمئ يظمأ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هؤلاء أصدقاؤنا الأوفياء الفائزون تظافروا ادفع السيئة بالحسنة , ظمئ يظمأ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هؤلاء أصدقاؤنا الأوفياء الفائزون تظافروا ادفع السيئة بالحسنة , ظمئ يظمأ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endParaRPr lang="ar-SA" sz="3000" b="1" dirty="0"/>
          </a:p>
        </p:txBody>
      </p:sp>
    </p:spTree>
    <p:extLst>
      <p:ext uri="{BB962C8B-B14F-4D97-AF65-F5344CB8AC3E}">
        <p14:creationId xmlns:p14="http://schemas.microsoft.com/office/powerpoint/2010/main" val="28499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الخامس 3-5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484784"/>
            <a:ext cx="8826184" cy="518457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قال تعالى</a:t>
            </a:r>
            <a:r>
              <a:rPr lang="ar-SA" sz="3600" b="1" dirty="0" smtClean="0"/>
              <a:t>: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فإن تنازعتم في شيء فردوه إلى الله ورسوله إن كنتم تؤمنون بالله واليوم الآخر ..</a:t>
            </a:r>
            <a:r>
              <a:rPr lang="ar-SA" sz="3600" b="1" dirty="0" smtClean="0"/>
              <a:t>الآية</a:t>
            </a: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فإن تنازعتم في شيء فردوه إلى الله ورسوله إن كنتم تؤمنون بالله واليوم الآخر ..</a:t>
            </a:r>
            <a:r>
              <a:rPr lang="ar-SA" sz="3600" b="1" dirty="0" smtClean="0"/>
              <a:t>الآية</a:t>
            </a: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فإن تنازعتم في شيء فردوه إلى الله ورسوله إن كنتم تؤمنون بالله واليوم الآخر ..الآية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8888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السادس3-6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340768"/>
            <a:ext cx="8826184" cy="551723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 err="1"/>
              <a:t>لاتستهزيء</a:t>
            </a:r>
            <a:r>
              <a:rPr lang="ar-SA" sz="3600" b="1" dirty="0"/>
              <a:t> بالناس الضعفاء هذا عمل سيء , الهواء لطيف , رؤساؤهم رؤسائي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 err="1"/>
              <a:t>لاتستهزيء</a:t>
            </a:r>
            <a:r>
              <a:rPr lang="ar-SA" sz="3600" b="1" dirty="0"/>
              <a:t> بالناس الضعفاء هذا عمل سيء , الهواء لطيف , رؤساؤهم رؤسائي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 err="1"/>
              <a:t>لاتستهزيء</a:t>
            </a:r>
            <a:r>
              <a:rPr lang="ar-SA" sz="3600" b="1" dirty="0"/>
              <a:t> بالناس الضعفاء هذا عمل سيء , الهواء لطيف , رؤساؤهم </a:t>
            </a:r>
            <a:r>
              <a:rPr lang="ar-SA" sz="3600" b="1" dirty="0" smtClean="0"/>
              <a:t>رؤسائي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2328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السابع 3-7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أبدت المدرسة إعجابها بالطالبة ليلى وترى أن لها مستقبلا باهرا إذا واصلت التعليم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أبدت المدرسة إعجابها بالطالبة ليلى وترى أن لها مستقبلا باهرا إذا واصلت </a:t>
            </a:r>
            <a:r>
              <a:rPr lang="ar-SA" sz="3600" b="1" dirty="0" smtClean="0"/>
              <a:t>التعليم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1643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الثامن 3-8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تابع الدرس إلى آخر الحصة حتى تستفيد وهو يتعلق عن الآلات الصناعية الحديثة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تابع الدرس إلى آخر الحصة حتى تستفيد وهو يتعلق عن الآلات الصناعية الحديثة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تابع الدرس إلى آخر الحصة حتى تستفيد وهو يتعلق عن الآلات الصناعية الحديثة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20050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الثامن 3-9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الصدقة تطفي غضب الرب وتدفع ميتة السوء الصدقة تطفي غضب الرب وتدفع ميتة السوء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الصدقة تطفي غضب الرب وتدفع ميتة السوء الصدقة تطفي غضب الرب وتدفع ميتة </a:t>
            </a:r>
            <a:r>
              <a:rPr lang="ar-SA" sz="3600" b="1" dirty="0" smtClean="0"/>
              <a:t>السوء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6242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الثامن 3-10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12523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سنتعلم </a:t>
            </a:r>
            <a:r>
              <a:rPr lang="ar-SA" b="1" dirty="0">
                <a:effectLst/>
              </a:rPr>
              <a:t>الصف الذي أسفل صف </a:t>
            </a:r>
            <a:r>
              <a:rPr lang="ar-SA" b="1" dirty="0" err="1">
                <a:effectLst/>
              </a:rPr>
              <a:t>الإرتكاز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dirty="0" smtClean="0"/>
              <a:t>الحروف </a:t>
            </a:r>
            <a:r>
              <a:rPr lang="ar-SA" sz="4400" b="1" dirty="0"/>
              <a:t>التي سنأخذها في هذا الصف هي بالترتيب من اليمين إلى اليسار كالتالي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smtClean="0"/>
              <a:t>(</a:t>
            </a:r>
            <a:r>
              <a:rPr lang="ar-SA" sz="4000" b="1" dirty="0" smtClean="0"/>
              <a:t>ظ </a:t>
            </a:r>
            <a:r>
              <a:rPr lang="ar-SA" sz="4000" b="1" dirty="0"/>
              <a:t>- ز - و - ة - ى - لا - ر - ؤ - ء - ئ </a:t>
            </a:r>
            <a:r>
              <a:rPr lang="ar-SA" sz="4400" b="1" dirty="0" smtClean="0"/>
              <a:t>)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تبق </a:t>
            </a:r>
            <a:r>
              <a:rPr lang="ar-SA" sz="3600" b="1" dirty="0">
                <a:solidFill>
                  <a:srgbClr val="C00000"/>
                </a:solidFill>
              </a:rPr>
              <a:t>أصابع اليدين على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حسب المكان المخصص لكل اصبع ومنه </a:t>
            </a:r>
            <a:r>
              <a:rPr lang="ar-SA" sz="3600" b="1" dirty="0" smtClean="0">
                <a:solidFill>
                  <a:srgbClr val="C00000"/>
                </a:solidFill>
              </a:rPr>
              <a:t>تنقله إلى </a:t>
            </a:r>
            <a:r>
              <a:rPr lang="ar-SA" sz="3600" b="1" dirty="0">
                <a:solidFill>
                  <a:srgbClr val="C00000"/>
                </a:solidFill>
              </a:rPr>
              <a:t>الصفوف الأخرى لضغط الحرف المراد ثم يعود إلى مكانه المخصص في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من غير رفع باقي </a:t>
            </a:r>
            <a:r>
              <a:rPr lang="ar-SA" sz="3600" b="1" dirty="0" smtClean="0">
                <a:solidFill>
                  <a:srgbClr val="C00000"/>
                </a:solidFill>
              </a:rPr>
              <a:t>الأصابع .</a:t>
            </a:r>
          </a:p>
          <a:p>
            <a:pPr marL="457200" indent="-457200"/>
            <a:endParaRPr lang="ar-SA" sz="3600" b="1" dirty="0">
              <a:solidFill>
                <a:srgbClr val="C00000"/>
              </a:solidFill>
            </a:endParaRPr>
          </a:p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ركز </a:t>
            </a:r>
            <a:r>
              <a:rPr lang="ar-SA" sz="3600" b="1" dirty="0">
                <a:solidFill>
                  <a:srgbClr val="C00000"/>
                </a:solidFill>
              </a:rPr>
              <a:t>نظرك في الورقة أثناء الطبع ولا تنظر إلى لوحة المفاتيح إلا في حالة الضرورة القصوى .</a:t>
            </a: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في هذه المحاضرة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0000" lnSpcReduction="20000"/>
          </a:bodyPr>
          <a:lstStyle/>
          <a:p>
            <a:pPr marL="457200" indent="-457200"/>
            <a:r>
              <a:rPr lang="ar-SA" sz="4400" b="1" dirty="0"/>
              <a:t>سنتعلم الصف الذي أسفل صف </a:t>
            </a:r>
            <a:r>
              <a:rPr lang="ar-SA" sz="4400" b="1" dirty="0" err="1"/>
              <a:t>الإرتكاز</a:t>
            </a:r>
            <a:r>
              <a:rPr lang="ar-SA" sz="4400" b="1" dirty="0"/>
              <a:t> </a:t>
            </a:r>
          </a:p>
          <a:p>
            <a:pPr marL="457200" indent="-457200"/>
            <a:r>
              <a:rPr lang="ar-SA" sz="4400" b="1" dirty="0" smtClean="0"/>
              <a:t>نستخدم </a:t>
            </a:r>
            <a:r>
              <a:rPr lang="ar-SA" sz="4400" b="1" dirty="0"/>
              <a:t>في هذا الدرس الحروف والعلامات التالية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b="1" dirty="0"/>
              <a:t>أ إ </a:t>
            </a:r>
            <a:r>
              <a:rPr lang="ar-SA" sz="4400" b="1" dirty="0" err="1"/>
              <a:t>لأ</a:t>
            </a:r>
            <a:r>
              <a:rPr lang="ar-SA" sz="4400" b="1" dirty="0"/>
              <a:t> </a:t>
            </a:r>
            <a:r>
              <a:rPr lang="ar-SA" sz="4400" b="1" dirty="0" err="1"/>
              <a:t>لإ</a:t>
            </a:r>
            <a:r>
              <a:rPr lang="ar-SA" sz="4400" b="1" dirty="0"/>
              <a:t> </a:t>
            </a:r>
            <a:r>
              <a:rPr lang="ar-SA" sz="4400" b="1" dirty="0" err="1"/>
              <a:t>لآ</a:t>
            </a:r>
            <a:r>
              <a:rPr lang="ar-SA" sz="4400" b="1" dirty="0"/>
              <a:t> ؟ .  : </a:t>
            </a:r>
            <a:r>
              <a:rPr lang="ar-SA" sz="4400" b="1" dirty="0" smtClean="0"/>
              <a:t>،,</a:t>
            </a:r>
            <a:endParaRPr lang="ar-SA" sz="4400" dirty="0" smtClean="0"/>
          </a:p>
          <a:p>
            <a:pPr marL="457200" indent="-457200"/>
            <a:endParaRPr lang="ar-SA" sz="4400" b="1" dirty="0" smtClean="0"/>
          </a:p>
          <a:p>
            <a:pPr marL="457200" indent="-457200"/>
            <a:r>
              <a:rPr lang="ar-SA" sz="4400" b="1" dirty="0" smtClean="0"/>
              <a:t>في </a:t>
            </a:r>
            <a:r>
              <a:rPr lang="ar-SA" sz="4400" b="1" dirty="0"/>
              <a:t>هذا الدرس سنتعلم كتابة حرف الذال (ذ) ،وهو من حروف صف الأرقام حتى نشمل في هذا الدرس جميع الحروف الهجائية كما وعدناكم </a:t>
            </a:r>
            <a:r>
              <a:rPr lang="ar-SA" sz="4400" b="1" dirty="0" smtClean="0"/>
              <a:t>.</a:t>
            </a:r>
            <a:endParaRPr lang="ar-SA" sz="4400" dirty="0" smtClean="0"/>
          </a:p>
          <a:p>
            <a:pPr marL="457200" indent="-457200"/>
            <a:endParaRPr lang="ar-SA" sz="4400" b="1" dirty="0"/>
          </a:p>
          <a:p>
            <a:pPr marL="457200" indent="-457200"/>
            <a:r>
              <a:rPr lang="ar-SA" sz="4400" b="1" dirty="0" smtClean="0"/>
              <a:t>ركز </a:t>
            </a:r>
            <a:r>
              <a:rPr lang="ar-SA" sz="4400" b="1" dirty="0"/>
              <a:t>نظرك على كيفية ترتيب الحروف وكل اصبع والحرف المخصص له واحفظ الصورة في ذاكرتك حتى تعرف توزيع الحروف من دون النظر إلى لوحة المفاتيح .</a:t>
            </a:r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544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اليمنى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الظاء (ظ)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الخنصر الأيمن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الزاي (ز)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(و)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</a:t>
            </a:r>
            <a:r>
              <a:rPr lang="ar-SA" sz="1800" b="1" dirty="0" smtClean="0">
                <a:solidFill>
                  <a:srgbClr val="FF0000"/>
                </a:solidFill>
              </a:rPr>
              <a:t>الأيمن</a:t>
            </a: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التاء المربوطة (ة)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الألف المقصورة (ى)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 </a:t>
            </a:r>
            <a:r>
              <a:rPr lang="ar-SA" sz="1800" b="1" dirty="0"/>
              <a:t>أيضاً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لام ألف (لا) : وهنا لكم الخيار إما أن تضغطوا بإصبع السبابة الأيمن ،أو ا</a:t>
            </a:r>
            <a:r>
              <a:rPr lang="ar-SA" sz="1800" b="1" dirty="0">
                <a:solidFill>
                  <a:srgbClr val="FF0000"/>
                </a:solidFill>
              </a:rPr>
              <a:t>صبع السبابة الأيسر </a:t>
            </a:r>
            <a:r>
              <a:rPr lang="ar-SA" sz="1800" b="1" dirty="0"/>
              <a:t>لأنه يقع في نصف المسافة بينهما ، ولكن </a:t>
            </a:r>
            <a:r>
              <a:rPr lang="ar-SA" sz="1800" b="1" dirty="0" smtClean="0"/>
              <a:t>يفضل أن استخدام </a:t>
            </a:r>
            <a:r>
              <a:rPr lang="ar-SA" sz="1800" b="1" dirty="0" smtClean="0">
                <a:solidFill>
                  <a:srgbClr val="FF0000"/>
                </a:solidFill>
              </a:rPr>
              <a:t>اصبع </a:t>
            </a:r>
            <a:r>
              <a:rPr lang="ar-SA" sz="1800" b="1" dirty="0">
                <a:solidFill>
                  <a:srgbClr val="FF0000"/>
                </a:solidFill>
              </a:rPr>
              <a:t>السبابة الأيمن </a:t>
            </a:r>
            <a:r>
              <a:rPr lang="ar-SA" sz="1800" b="1" dirty="0" smtClean="0"/>
              <a:t>عليه.</a:t>
            </a:r>
            <a:endParaRPr lang="ar-SA" sz="1800" dirty="0" smtClean="0"/>
          </a:p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اليسرى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الراء (ر)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السبابة الأيسر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بهمزة (ؤ)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الأيسر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الهمزة (ء)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همزة على ألف مقصورة أو همزة على نبرة (ئ ئـ)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الخنصر الأيسر </a:t>
            </a:r>
            <a:r>
              <a:rPr lang="ar-SA" sz="1800" dirty="0"/>
              <a:t/>
            </a:r>
            <a:br>
              <a:rPr lang="ar-SA" sz="1800" dirty="0"/>
            </a:br>
            <a:r>
              <a:rPr lang="ar-SA" sz="1800" b="1" dirty="0"/>
              <a:t/>
            </a:r>
            <a:br>
              <a:rPr lang="ar-SA" sz="1800" b="1" dirty="0"/>
            </a:b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436"/>
            <a:ext cx="8784976" cy="6662932"/>
          </a:xfrm>
        </p:spPr>
      </p:pic>
    </p:spTree>
    <p:extLst>
      <p:ext uri="{BB962C8B-B14F-4D97-AF65-F5344CB8AC3E}">
        <p14:creationId xmlns:p14="http://schemas.microsoft.com/office/powerpoint/2010/main" val="21612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عندما نريد كتابة أي حرف من الحروف السابقة ننزل الأصبع المخصص للحرف للأسفل ونضغط عليه مرة واحدة بخفة ثم نعود بالإصبع إلى صف </a:t>
            </a:r>
            <a:r>
              <a:rPr lang="ar-SA" sz="4400" b="1" dirty="0" err="1">
                <a:solidFill>
                  <a:srgbClr val="FF0000"/>
                </a:solidFill>
              </a:rPr>
              <a:t>الإرتكاز</a:t>
            </a:r>
            <a:r>
              <a:rPr lang="ar-SA" sz="4400" b="1" dirty="0">
                <a:solidFill>
                  <a:srgbClr val="FF0000"/>
                </a:solidFill>
              </a:rPr>
              <a:t> دون تحريك باقي </a:t>
            </a:r>
            <a:r>
              <a:rPr lang="ar-SA" sz="4400" b="1" dirty="0" smtClean="0">
                <a:solidFill>
                  <a:srgbClr val="FF0000"/>
                </a:solidFill>
              </a:rPr>
              <a:t>الأصابع .</a:t>
            </a: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endParaRPr lang="ar-SA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كيف نكتب (، </a:t>
            </a:r>
            <a:r>
              <a:rPr lang="ar-SA" b="1" dirty="0">
                <a:effectLst/>
              </a:rPr>
              <a:t>أ إ آ </a:t>
            </a:r>
            <a:r>
              <a:rPr lang="ar-SA" b="1" dirty="0" err="1">
                <a:effectLst/>
              </a:rPr>
              <a:t>لأ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لإ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لآ</a:t>
            </a:r>
            <a:r>
              <a:rPr lang="ar-SA" b="1" dirty="0">
                <a:effectLst/>
              </a:rPr>
              <a:t> ؟ .  : </a:t>
            </a:r>
            <a:r>
              <a:rPr lang="ar-SA" b="1" dirty="0" smtClean="0">
                <a:effectLst/>
              </a:rPr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200" b="1" dirty="0" smtClean="0"/>
              <a:t> </a:t>
            </a:r>
            <a:r>
              <a:rPr lang="ar-SA" sz="2200" b="1" u="sng" dirty="0"/>
              <a:t>لكتابة </a:t>
            </a:r>
            <a:r>
              <a:rPr lang="ar-SA" sz="2200" b="1" u="sng" dirty="0" smtClean="0"/>
              <a:t>الفاصلة </a:t>
            </a:r>
            <a:r>
              <a:rPr lang="ar-SA" sz="2200" b="1" u="sng" dirty="0"/>
              <a:t>(،) </a:t>
            </a:r>
            <a:r>
              <a:rPr lang="ar-SA" sz="2200" b="1" dirty="0"/>
              <a:t>: 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</a:t>
            </a:r>
            <a:r>
              <a:rPr lang="ar-SA" sz="2200" b="1" dirty="0"/>
              <a:t> على زر</a:t>
            </a:r>
            <a:r>
              <a:rPr lang="en-US" sz="2200" b="1" dirty="0"/>
              <a:t>Shift </a:t>
            </a:r>
            <a:r>
              <a:rPr lang="ar-SA" sz="2200" b="1" dirty="0"/>
              <a:t>ثم نضغط مرة واحدة وبخفة على حرف النون </a:t>
            </a:r>
            <a:r>
              <a:rPr lang="ar-SA" sz="2200" b="1" dirty="0">
                <a:solidFill>
                  <a:srgbClr val="FF0000"/>
                </a:solidFill>
              </a:rPr>
              <a:t>بإصبع الوسطى الأيمن </a:t>
            </a:r>
            <a:r>
              <a:rPr lang="ar-SA" sz="2200" b="1" dirty="0"/>
              <a:t>فيظهر لدينا علامة </a:t>
            </a:r>
            <a:r>
              <a:rPr lang="ar-SA" sz="2200" b="1" dirty="0" smtClean="0"/>
              <a:t>الفاصلة 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حرفا (إ أ) </a:t>
            </a:r>
            <a:r>
              <a:rPr lang="ar-SA" sz="2200" b="1" dirty="0" smtClean="0"/>
              <a:t>:تعلمنا </a:t>
            </a:r>
            <a:r>
              <a:rPr lang="ar-SA" sz="2200" b="1" dirty="0"/>
              <a:t>في الدرس السابق كيفية كتابة حرف (إ أ)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dirty="0" smtClean="0"/>
              <a:t>لكتابة </a:t>
            </a:r>
            <a:r>
              <a:rPr lang="ar-SA" sz="2200" b="1" dirty="0"/>
              <a:t>حرف الألف الممدودة (آ)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على </a:t>
            </a:r>
            <a:r>
              <a:rPr lang="ar-SA" sz="2200" b="1" dirty="0">
                <a:solidFill>
                  <a:srgbClr val="FF0000"/>
                </a:solidFill>
              </a:rPr>
              <a:t>بإصبع السبابة الأيمن </a:t>
            </a:r>
            <a:r>
              <a:rPr lang="ar-SA" sz="2200" b="1" dirty="0"/>
              <a:t>على حرف الألف المقصورة (ى) فيظهر لدينا حرف (آ) </a:t>
            </a:r>
            <a:r>
              <a:rPr lang="ar-SA" sz="2200" b="1" dirty="0" smtClean="0"/>
              <a:t>.</a:t>
            </a:r>
            <a:endParaRPr lang="ar-SA" sz="2200" dirty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(:) </a:t>
            </a:r>
            <a:r>
              <a:rPr lang="ar-SA" sz="2200" b="1" dirty="0" smtClean="0"/>
              <a:t>:نضغط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</a:t>
            </a:r>
            <a:r>
              <a:rPr lang="ar-SA" sz="2200" b="1" dirty="0"/>
              <a:t> على حرف الكاف في صف </a:t>
            </a:r>
            <a:r>
              <a:rPr lang="ar-SA" sz="2200" b="1" dirty="0" err="1"/>
              <a:t>الإرتكاز</a:t>
            </a:r>
            <a:r>
              <a:rPr lang="ar-SA" sz="2200" b="1" dirty="0"/>
              <a:t> فتظهر علامة (:) </a:t>
            </a:r>
            <a:r>
              <a:rPr lang="ar-SA" sz="2200" b="1" dirty="0" smtClean="0"/>
              <a:t>.</a:t>
            </a:r>
            <a:endParaRPr lang="ar-SA" sz="2200" dirty="0" smtClean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</a:t>
            </a:r>
            <a:r>
              <a:rPr lang="ar-SA" sz="2200" b="1" u="sng" dirty="0" err="1"/>
              <a:t>الإستفهام</a:t>
            </a:r>
            <a:r>
              <a:rPr lang="ar-SA" sz="2200" b="1" u="sng" dirty="0"/>
              <a:t> (؟) </a:t>
            </a:r>
            <a:r>
              <a:rPr lang="ar-SA" sz="2200" b="1" u="sng" dirty="0" smtClean="0"/>
              <a:t>:</a:t>
            </a:r>
            <a:r>
              <a:rPr lang="ar-SA" sz="2200" b="1" dirty="0" smtClean="0"/>
              <a:t>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الظاء (ظ) فيظهر لنا علامة (؟)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النقطة (.)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الزاي فتظهر لنا علامة (.) </a:t>
            </a:r>
            <a:r>
              <a:rPr lang="ar-SA" sz="2200" b="1" dirty="0" smtClean="0"/>
              <a:t>.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42591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650919"/>
            <a:ext cx="5758989" cy="1778081"/>
          </a:xfrm>
        </p:spPr>
        <p:txBody>
          <a:bodyPr>
            <a:normAutofit/>
          </a:bodyPr>
          <a:lstStyle/>
          <a:p>
            <a:pPr algn="ctr"/>
            <a:r>
              <a:rPr lang="ar-JO" b="1" dirty="0"/>
              <a:t>تدريبات عملية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3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9E7434-6B4A-47DC-8940-DFF8C48E0025}"/>
</file>

<file path=customXml/itemProps2.xml><?xml version="1.0" encoding="utf-8"?>
<ds:datastoreItem xmlns:ds="http://schemas.openxmlformats.org/officeDocument/2006/customXml" ds:itemID="{4E793819-B212-4337-B1FE-C2FC8C1ACABD}"/>
</file>

<file path=customXml/itemProps3.xml><?xml version="1.0" encoding="utf-8"?>
<ds:datastoreItem xmlns:ds="http://schemas.openxmlformats.org/officeDocument/2006/customXml" ds:itemID="{BFC28F6C-2C69-4BD0-A6B4-228D8D3B0CF2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337</TotalTime>
  <Words>501</Words>
  <Application>Microsoft Office PowerPoint</Application>
  <PresentationFormat>عرض على الشاشة (3:4)‏</PresentationFormat>
  <Paragraphs>61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انقلاب</vt:lpstr>
      <vt:lpstr>معالجة الكلمات والنسخ  برنامج السكرتارية الطبية</vt:lpstr>
      <vt:lpstr>سنتعلم الصف الذي أسفل صف الإرتكاز</vt:lpstr>
      <vt:lpstr>لا تنس أن ...</vt:lpstr>
      <vt:lpstr>في هذه المحاضرة </vt:lpstr>
      <vt:lpstr>توزيع الحروف في الصف اسفل صف الإرتكاز وفقاً لكل اصبع </vt:lpstr>
      <vt:lpstr>عرض تقديمي في PowerPoint</vt:lpstr>
      <vt:lpstr>لا تنس أن ...</vt:lpstr>
      <vt:lpstr>كيف نكتب (، أ إ آ لأ لإ لآ ؟ .  : )</vt:lpstr>
      <vt:lpstr>تدريبات عملية </vt:lpstr>
      <vt:lpstr>التطبيق الأول 3-1</vt:lpstr>
      <vt:lpstr>التطبيق الثاني 3-2</vt:lpstr>
      <vt:lpstr>التطبيق الثالث 3-3</vt:lpstr>
      <vt:lpstr>التطبيق الرابع 3-4</vt:lpstr>
      <vt:lpstr>التطبيق الخامس 3-5</vt:lpstr>
      <vt:lpstr>التطبيق السادس3-6</vt:lpstr>
      <vt:lpstr>التطبيق السابع 3-7</vt:lpstr>
      <vt:lpstr>التطبيق الثامن 3-8</vt:lpstr>
      <vt:lpstr>التطبيق الثامن 3-9</vt:lpstr>
      <vt:lpstr>التطبيق الثامن 3-10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44</cp:revision>
  <dcterms:created xsi:type="dcterms:W3CDTF">2014-02-09T17:56:55Z</dcterms:created>
  <dcterms:modified xsi:type="dcterms:W3CDTF">2014-02-15T22:00:52Z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