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9" r:id="rId4"/>
    <p:sldId id="334" r:id="rId5"/>
    <p:sldId id="340" r:id="rId6"/>
    <p:sldId id="341" r:id="rId7"/>
  </p:sldIdLst>
  <p:sldSz cx="12188825" cy="6858000"/>
  <p:notesSz cx="6858000" cy="9144000"/>
  <p:custDataLst>
    <p:tags r:id="rId10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DFB"/>
    <a:srgbClr val="4E78F0"/>
    <a:srgbClr val="828282"/>
    <a:srgbClr val="6E90FE"/>
    <a:srgbClr val="8086FC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26/03/42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03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/>
              <a:t>تحرير نمط العنوان الفرعي الرئيسي</a:t>
            </a:r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26/03/42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/>
          <a:lstStyle/>
          <a:p>
            <a:pPr algn="r" rtl="1"/>
            <a:r>
              <a:rPr lang="ar-SA" dirty="0"/>
              <a:t>تخطيط العنوان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/>
              <a:t>تسعير السلع الصناعية</a:t>
            </a:r>
          </a:p>
          <a:p>
            <a:pPr algn="r" rtl="1"/>
            <a:r>
              <a:rPr lang="ar-SA" sz="2000" dirty="0"/>
              <a:t>الفصل الحادي عشر(279-280-285-286-287-290-291-292-293-294-295-296-297) 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2" y="116632"/>
            <a:ext cx="9829799" cy="1219200"/>
          </a:xfrm>
        </p:spPr>
        <p:txBody>
          <a:bodyPr rtlCol="1">
            <a:normAutofit/>
          </a:bodyPr>
          <a:lstStyle/>
          <a:p>
            <a:pPr algn="r" rtl="1"/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مفهوم السلع الصناعية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418307" y="1772816"/>
            <a:ext cx="10666410" cy="4968552"/>
          </a:xfrm>
        </p:spPr>
        <p:txBody>
          <a:bodyPr rtlCol="1">
            <a:normAutofit/>
          </a:bodyPr>
          <a:lstStyle/>
          <a:p>
            <a:pPr algn="r" rtl="1"/>
            <a:r>
              <a:rPr lang="ar-SA" sz="2800" b="1" dirty="0">
                <a:solidFill>
                  <a:srgbClr val="6D6DFB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السلع التي يشتريها المستهلك الصناعي بغرض استخدامها في مشروع آخر او لإنتاج سلعة أخرى وليس بغرض الاستهلاك المباشر.</a:t>
            </a:r>
          </a:p>
          <a:p>
            <a:pPr marL="0" indent="0" algn="r" rtl="1">
              <a:buNone/>
            </a:pPr>
            <a:endParaRPr lang="ar-SA" sz="2800" dirty="0">
              <a:solidFill>
                <a:schemeClr val="accent1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يختلف المستهلك الصناعي عن المستهلك النهائي من عدة نواحي: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المشتري الصناعي لديه الخبرة التي تمكنه من عدم التأثر بالوسائل التسويقية المعتادة التي تسعى للتظليل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تتوفر للمشتري الصناعي الحرية في اختيار الموارد وذلك لأن العديد من المنتجات تتنوع بشكل كبير وبالتالي سيضطر لتحديد ما يرغب بشرائه بشكل عام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7828" y="116632"/>
            <a:ext cx="9829799" cy="1219200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الاعتبارات الأساسية لتسعير السلع الصناعية: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17747" y="1556792"/>
            <a:ext cx="10945213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 المتعارف عليه أن سوق السلع الصناعية يتميز بوجود عدد  قليل من الصناع والبائعين إذا ما قورن بسوق سلع المستهلك النهائي.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وعليه توجد العديد من الاعتبارات الأساسية الواجب اخذها في الحسبان عند تسعير السلع الصناعية وهي: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قلة عدد المنتجين, المشترين والمنافسين والبائعين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 الأسعار بالكلف النهائية للسلع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تؤثر المدركات الحسية للمشترين على فرض أسعار السلع الصناعية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تحتاج العروض الى جهود من المشترين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قوة المساومة والمفاوضة تكون كبيرة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مدى حماية التشريعات الحكومية للإنتاج المحلي</a:t>
            </a:r>
          </a:p>
        </p:txBody>
      </p:sp>
    </p:spTree>
    <p:extLst>
      <p:ext uri="{BB962C8B-B14F-4D97-AF65-F5344CB8AC3E}">
        <p14:creationId xmlns:p14="http://schemas.microsoft.com/office/powerpoint/2010/main" val="10657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2" y="190500"/>
            <a:ext cx="9829798" cy="1219200"/>
          </a:xfrm>
        </p:spPr>
        <p:txBody>
          <a:bodyPr rtlCol="1">
            <a:normAutofit/>
          </a:bodyPr>
          <a:lstStyle/>
          <a:p>
            <a:pPr algn="r" rtl="1"/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طرق تسعير السلع الصناعية:</a:t>
            </a:r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 flipH="1">
            <a:off x="6094412" y="1714500"/>
            <a:ext cx="4800600" cy="838200"/>
          </a:xfrm>
        </p:spPr>
        <p:txBody>
          <a:bodyPr rtlCol="1"/>
          <a:lstStyle/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التسعير على أساس التكلفة: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5197152" cy="4114800"/>
          </a:xfrm>
        </p:spPr>
        <p:txBody>
          <a:bodyPr rtlCol="1">
            <a:normAutofit/>
          </a:bodyPr>
          <a:lstStyle/>
          <a:p>
            <a:pPr algn="r" rtl="1"/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طريق حساب التكاليف المباشرة المرتبطة بعملية الإنتاج وبناء عليها يتم تحديد الطلبيات التي تحقق ربحاً أعلى والطلبيات التي تحقق ربحاً أقل</a:t>
            </a:r>
          </a:p>
          <a:p>
            <a:pPr algn="r" rtl="1"/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حالة المنتجات ذات الصفات القياسية أو التي لها أسعار ثابتة في السوق فإن التسعير على أساس التكلفة يكون غير مفضل في هذه الحالة</a:t>
            </a:r>
          </a:p>
          <a:p>
            <a:pPr algn="r" rtl="1"/>
            <a:endParaRPr lang="ar-SA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2-التسعير من أجل التصدير (بناءً على اختلاف السوق المستهدف)</a:t>
            </a:r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 flipH="1">
            <a:off x="117748" y="2667000"/>
            <a:ext cx="5550296" cy="4114800"/>
          </a:xfrm>
        </p:spPr>
        <p:txBody>
          <a:bodyPr rtlCol="1">
            <a:normAutofit/>
          </a:bodyPr>
          <a:lstStyle/>
          <a:p>
            <a:pPr algn="r" rtl="1"/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ويقصد بها هل المنتج مخصص لخدمة السوق المحلي أم السوق ألأجنبي، وفي حال كان المنتج مخصص للسوق الأجنبي فلابد من </a:t>
            </a:r>
          </a:p>
          <a:p>
            <a:pPr algn="r" rtl="1"/>
            <a:r>
              <a:rPr lang="ar-SA" sz="2800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ملاحظة:</a:t>
            </a:r>
          </a:p>
          <a:p>
            <a:pPr algn="r" rtl="1">
              <a:buFontTx/>
              <a:buChar char="-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السوق التصديرية غالباً ما تكون اكثر تنافسية</a:t>
            </a:r>
          </a:p>
          <a:p>
            <a:pPr algn="r" rtl="1">
              <a:buFontTx/>
              <a:buChar char="-"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السوق التصديرية تتضمن عدد من التكاليف المختلفة.....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7828" y="144860"/>
            <a:ext cx="9829799" cy="1219200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سياسات (استراتيجيات) تسعير السلع الصناعية: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17748" y="1700808"/>
            <a:ext cx="1087320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2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استراتيجية تسعير المنتجات الجديدة: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_ تسعير منتج جديد جزئياً: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أن المنتج شبيه بالمنتج الأصلي الموجود سابقاً, ولكن تم إضافة بعض التغييرات سواء في الحجم أو المواصفات.</a:t>
            </a:r>
          </a:p>
          <a:p>
            <a:pPr marL="0" indent="0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يكون باستخدام سعر المنتج الأصلي كمؤشر للتسعير في البداية ثم يحسب الفرق في سعر المنتج الجديد على أساس الاختلاف في التكاليف المباشرة.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_ تسعير منتج جديد تماماً: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أن المنتج الجديد ليس له صلة وثيقة بأي من المنتجات الحالية , وهنا لابد من استخدام عوامل مساعدة في تسعير المنتج الجديد مثل</a:t>
            </a:r>
          </a:p>
          <a:p>
            <a:pPr marL="0" indent="0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(1) استخدام الأبحاث لتقدير كمية ونوعية الطلب المحتمل ، أو (2) التسعير بناء على اسم العلامة التجارية </a:t>
            </a:r>
            <a:r>
              <a:rPr lang="ar-SA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ولدينا حالتين: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حال كان المنتج لعلامة تجارية معروفة فإنه يمكن اقناع المستهلكين الأوائل بتجربته مقابل رسوم مناسبة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حال كان المنتج لا يتبع لعلامة تجارية معروفة سيضطر المُنتِج لتسعيره بأقل من سعر المنتجات المنافسة</a:t>
            </a:r>
          </a:p>
        </p:txBody>
      </p:sp>
    </p:spTree>
    <p:extLst>
      <p:ext uri="{BB962C8B-B14F-4D97-AF65-F5344CB8AC3E}">
        <p14:creationId xmlns:p14="http://schemas.microsoft.com/office/powerpoint/2010/main" val="21193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333772" y="381000"/>
            <a:ext cx="10332640" cy="1219200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تابع / سياسات (استراتيجيات) تسعير السلع الصناعية: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17748" y="1981200"/>
            <a:ext cx="10548664" cy="476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  <a:r>
              <a:rPr lang="ar-SA" sz="32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التسعير بسعر الخصم:</a:t>
            </a:r>
          </a:p>
          <a:p>
            <a:pPr>
              <a:buFontTx/>
              <a:buChar char="-"/>
            </a:pPr>
            <a:r>
              <a:rPr lang="ar-SA" sz="3200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الخصم على الكمية: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ويُعطى مقابل قيام المشتري بشراء كمية كبيرة من البضائع</a:t>
            </a:r>
          </a:p>
          <a:p>
            <a:pPr>
              <a:buFontTx/>
              <a:buChar char="-"/>
            </a:pPr>
            <a:r>
              <a:rPr lang="ar-SA" sz="3200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الخصم التجاري: </a:t>
            </a:r>
            <a:r>
              <a:rPr lang="ar-SA" sz="32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ويعطى حسب طبيعة العمل التجاري للعميل:</a:t>
            </a:r>
          </a:p>
          <a:p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مبيعات التصدير خصوماتها أعلى من المبيعات المحلية</a:t>
            </a:r>
          </a:p>
          <a:p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المصنعون الذين يبيعون مباشرة لتجار التجزئة يحصلون على خصم اعلى من بائعي الجملة</a:t>
            </a:r>
          </a:p>
          <a:p>
            <a:pPr marL="0" indent="0">
              <a:buNone/>
            </a:pPr>
            <a:r>
              <a:rPr lang="ar-SA" sz="3200" b="1" dirty="0">
                <a:solidFill>
                  <a:srgbClr val="4E78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الخصم النقدي :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ويعطى مقابل التعجيل في عملية الدفع</a:t>
            </a:r>
          </a:p>
        </p:txBody>
      </p:sp>
    </p:spTree>
    <p:extLst>
      <p:ext uri="{BB962C8B-B14F-4D97-AF65-F5344CB8AC3E}">
        <p14:creationId xmlns:p14="http://schemas.microsoft.com/office/powerpoint/2010/main" val="38258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1713</TotalTime>
  <Words>495</Words>
  <Application>Microsoft Office PowerPoint</Application>
  <PresentationFormat>مخصص</PresentationFormat>
  <Paragraphs>45</Paragraphs>
  <Slides>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Simplified Arabic</vt:lpstr>
      <vt:lpstr>Tahoma</vt:lpstr>
      <vt:lpstr>Wingdings</vt:lpstr>
      <vt:lpstr>رموز العملات 16×9</vt:lpstr>
      <vt:lpstr>تخطيط العنوان</vt:lpstr>
      <vt:lpstr>مفهوم السلع الصناعية</vt:lpstr>
      <vt:lpstr>الاعتبارات الأساسية لتسعير السلع الصناعية:</vt:lpstr>
      <vt:lpstr>طرق تسعير السلع الصناعية:</vt:lpstr>
      <vt:lpstr>سياسات (استراتيجيات) تسعير السلع الصناعية:</vt:lpstr>
      <vt:lpstr>تابع / سياسات (استراتيجيات) تسعير السلع الصناعية: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العنوان</dc:title>
  <dc:creator>user</dc:creator>
  <cp:lastModifiedBy>Ghadah Alrsheed</cp:lastModifiedBy>
  <cp:revision>28</cp:revision>
  <dcterms:created xsi:type="dcterms:W3CDTF">2019-11-18T10:56:01Z</dcterms:created>
  <dcterms:modified xsi:type="dcterms:W3CDTF">2020-11-11T16:08:28Z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