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16/05/1440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16/05/1440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16/05/1440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16/05/1440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16/05/1440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16/05/1440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المحاضرة الثانية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260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" marR="57150" indent="0" algn="r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tabLst>
                <a:tab pos="0" algn="r"/>
              </a:tabLst>
            </a:pP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من القرن ٨- ١٤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المیلادي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حیث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كان اتجاه السفر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والسیاحة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للتجارة والحج والعلم والرحلات، قد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ازدھرت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في البلدان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الإسلامیة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وفي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أسیا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وأروبا.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فمدینة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قرطبة كانت مصدر إشعاع تجاري وعلمي، فجلبت التجار والعلماء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والمثقفین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إلیھا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. كما قام بعض الرحالة مثل ابن بطوطة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بالعدید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من الرحلات مارس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فیھا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نوعا من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، وألف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57150" marR="57150" indent="0" algn="r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tabLst>
                <a:tab pos="0" algn="r"/>
              </a:tabLst>
            </a:pP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كتابھ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الشھیر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تحفة الأنظار في غرائب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الأمصاروعجائب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الأسفار دون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فیھا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ما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شاھده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أثناء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رحلتھ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إلى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أسیا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وإفریقیا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كما قام الإمبراطور الفرنسي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شارلمان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بزیارة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إلى بغداد في عصر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ھارون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الرشید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، وقام مارك بولو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الایطالي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برحلة إلى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فلسطین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وأرمینیا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وجزیرة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العرب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والصین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، وتم خلال ما سبق من رحلات ممارسة نوع من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كما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ساھم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الأغنیاء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الذین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لدیھم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فائض من المال والوقت ببعض الرحلات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0" indent="0"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السياحة في العصور الوسطى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22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" marR="5715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من القرن ١٥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المیلادي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إلى الآن لقد حدثت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تغیرات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علمیة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واكتشافات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جغرافیة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في عصر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النھضة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،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فكلومبوس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وفاسكودیجاما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وماجلان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أسھموا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في تقدم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بمفھومھا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الحدیث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57150" marR="5715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وفي أخر القرن( ١٨)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المیلادي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اتجھ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إلى القارات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الجدیدة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عابرین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البحار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والمحیطات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،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مستغلین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في ذلك التقدم والتطور في وسائل المواصلات من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بریة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وبحریة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وبعد الحرب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العالمیة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تطورت صناعة الطائرات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المدنیة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والسیارات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والقطارات والطرق والفنادق، كما تطورت مجمل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البنیة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التحتیة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للسیاحة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كما حدثت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تغیرات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سیاسیة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واقتصادیة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واجتماعیة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وثقافیة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في المجتمعات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أسھمت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في دفع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بمفھومھا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الحدیث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كما كان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لزیارة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الأجور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وزیادة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أوقات الفراغ لدى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57150" marR="57150" indent="-8255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tabLst>
                <a:tab pos="0" algn="r"/>
              </a:tabLst>
            </a:pP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الناس دور في تطور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algn="r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السياحة في العصور الحديثة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18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marR="5715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بذل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الكثیر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من العلماء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جھودھم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لتعریف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السیاحة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ومكوناتھا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وطبیعتھا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فتناولوا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جوانبھا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المختلفة من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نفسیة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واجتماعیة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واقتصادیة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وثقافیة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وسیاسیة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... الخ الأمر الذي أدى إلى تعدد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تعریف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السیاحة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واختلافھا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وفقاً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لوجھة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كل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منھم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</a:t>
            </a:r>
            <a:endParaRPr lang="en-US" sz="36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dirty="0" err="1">
                <a:solidFill>
                  <a:srgbClr val="000000"/>
                </a:solidFill>
                <a:effectLst/>
                <a:ea typeface="Arial"/>
              </a:rPr>
              <a:t>مفھوم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</a:rPr>
              <a:t>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</a:rPr>
              <a:t>السیاحة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95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Wingdings"/>
              <a:buChar char=""/>
              <a:tabLst>
                <a:tab pos="0" algn="r"/>
              </a:tabLst>
            </a:pP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تنظیم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العمل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بین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مختلف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الھیئات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والمؤسسات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الدولیة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المھتمة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بالسیاحة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،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ویمنع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تداخل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اختصاصاتھا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</a:t>
            </a:r>
            <a:endParaRPr lang="en-US" sz="2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Wingdings"/>
              <a:buChar char=""/>
              <a:tabLst>
                <a:tab pos="0" algn="r"/>
              </a:tabLst>
            </a:pP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یؤدي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إلى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التنسیق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والتعاون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بین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كافة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أجھزة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الدولة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وقطاعاتھا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ومؤسساتھا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العامة والخاصة،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فیما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یتعلق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بدور كل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منھا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عن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تنفیذ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الخطط والبرامج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التي ترتبط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بالاتجاھات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الاجتماعیة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والاقتصادیة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للمجتمع ككل. </a:t>
            </a:r>
            <a:endParaRPr lang="en-US" sz="2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dirty="0" smtClean="0">
                <a:solidFill>
                  <a:srgbClr val="000000"/>
                </a:solidFill>
                <a:effectLst/>
                <a:ea typeface="Arial"/>
                <a:cs typeface="Times New Roman"/>
              </a:rPr>
              <a:t>لماذا يجب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  <a:cs typeface="Times New Roman"/>
              </a:rPr>
              <a:t>تعریف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  <a:cs typeface="Times New Roman"/>
              </a:rPr>
              <a:t>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  <a:cs typeface="Times New Roman"/>
              </a:rPr>
              <a:t>السیاحة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  <a:cs typeface="Times New Roman"/>
              </a:rPr>
              <a:t>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  <a:cs typeface="Times New Roman"/>
              </a:rPr>
              <a:t>تعریفا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  <a:cs typeface="Times New Roman"/>
              </a:rPr>
              <a:t>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  <a:cs typeface="Times New Roman"/>
              </a:rPr>
              <a:t>دقیقا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  <a:cs typeface="Times New Roman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23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Wingdings"/>
              <a:buChar char=""/>
              <a:tabLst>
                <a:tab pos="0" algn="r"/>
              </a:tabLst>
            </a:pP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یساعد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التعریف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المحدد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للسیاحة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في إجراء البحوث والدراسات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التحلیلیة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أو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الإحصائیة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</a:t>
            </a:r>
            <a:endParaRPr lang="en-US" sz="2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Wingdings"/>
              <a:buChar char=""/>
              <a:tabLst>
                <a:tab pos="0" algn="r"/>
              </a:tabLst>
            </a:pP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یساعد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أیضا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في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عملیة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التخطیط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ورسم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سیاستھ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</a:t>
            </a:r>
            <a:endParaRPr lang="en-US" sz="2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Wingdings"/>
              <a:buChar char=""/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استفادة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العدید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الجھات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العلمیة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والإداریة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والمھنیة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عند دراسة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كعلم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لھ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أصولھ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وقواعده. </a:t>
            </a:r>
            <a:endParaRPr lang="en-US" sz="2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dirty="0">
                <a:solidFill>
                  <a:srgbClr val="000000"/>
                </a:solidFill>
                <a:effectLst/>
                <a:ea typeface="Arial"/>
                <a:cs typeface="Times New Roman"/>
              </a:rPr>
              <a:t>لماذا يجب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  <a:cs typeface="Times New Roman"/>
              </a:rPr>
              <a:t>تعریف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  <a:cs typeface="Times New Roman"/>
              </a:rPr>
              <a:t>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  <a:cs typeface="Times New Roman"/>
              </a:rPr>
              <a:t>السیاحة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  <a:cs typeface="Times New Roman"/>
              </a:rPr>
              <a:t>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  <a:cs typeface="Times New Roman"/>
              </a:rPr>
              <a:t>تعریفا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  <a:cs typeface="Times New Roman"/>
              </a:rPr>
              <a:t>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  <a:cs typeface="Times New Roman"/>
              </a:rPr>
              <a:t>دقیقا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  <a:cs typeface="Times New Roman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591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marR="5715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یوجد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العدید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التعاریف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للسیاحة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ولاكن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التعریف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الدقیق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وجھة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نظر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شخصیة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: </a:t>
            </a:r>
            <a:endParaRPr lang="en-US" sz="2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57150" marR="5715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"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ھي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انـتـقـال الإنـسـان مـن بـلـد لآخـر، طـلـبا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لـلـترفـیھ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والاسـتطـلاع أو الـكـشـف أو الـعـلاج وتـكون الإقـامـة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فـیھا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إقـامـة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مـؤقـتھ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تـنـتھي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بـتحـقـیـق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الـغـرض مـن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الـزیارة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." </a:t>
            </a:r>
            <a:endParaRPr lang="en-US" sz="2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 rt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تعريف السياحة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94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marR="5715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یعود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الاھتمام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بالوصول إلى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تعریف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مقبول ومتفق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علیھ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من كافة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الجھات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المعنیة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إلى 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عام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١٩٣٧م،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حیث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قامت لجنة الخبراء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الإحصائیة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التابعة لعصبة الأمم آنذاك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بتعریف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السائح 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بأنه: </a:t>
            </a:r>
            <a:endParaRPr lang="en-US" sz="2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57150" marR="5715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"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كل شخص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یزور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بلدا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غیر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البلد التي اعتاد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علیھ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الإقامة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فیھا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لمدة لا تقل عن أربع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وعشرین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ساعة."</a:t>
            </a:r>
            <a:endParaRPr lang="en-US" sz="2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تعريف السائح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الأشخاص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الذین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یسافرون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إلى بلد ما بغرض الحصول على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وظیفة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ما. </a:t>
            </a:r>
            <a:endParaRPr lang="en-US" sz="2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الدارسون بمختلف المراحل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التعلیمیة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</a:t>
            </a:r>
            <a:endParaRPr lang="en-US" sz="2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الأشخاص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الذین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یأتون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للإقامة الدائمة. </a:t>
            </a:r>
            <a:endParaRPr lang="en-US" sz="2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المسافرون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الذین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یعبرون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إلى بلد آخر. </a:t>
            </a:r>
            <a:endParaRPr lang="en-US" sz="2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المقیمون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في مناطق الحدود. </a:t>
            </a:r>
            <a:endParaRPr lang="en-US" sz="2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الأشخاص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الذین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یقیمون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في بلد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ویعملون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في بلد مجاور. </a:t>
            </a:r>
            <a:endParaRPr lang="en-US" sz="2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sz="4400" dirty="0">
                <a:solidFill>
                  <a:srgbClr val="000000"/>
                </a:solidFill>
                <a:effectLst/>
                <a:ea typeface="Arial"/>
              </a:rPr>
              <a:t>الفئات التي لم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</a:rPr>
              <a:t>تعتبرھا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</a:rPr>
              <a:t> اللجنة من ضمن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</a:rPr>
              <a:t>السائحین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69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5715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endParaRPr lang="ar-SA" sz="2800" b="1" u="sng" dirty="0" smtClean="0">
              <a:solidFill>
                <a:srgbClr val="000000"/>
              </a:solidFill>
              <a:latin typeface="Arial"/>
              <a:ea typeface="Arial"/>
            </a:endParaRPr>
          </a:p>
          <a:p>
            <a:pPr marL="228600" marR="5715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b="1" u="sng" dirty="0" smtClean="0">
                <a:solidFill>
                  <a:srgbClr val="000000"/>
                </a:solidFill>
                <a:latin typeface="Arial"/>
                <a:ea typeface="Arial"/>
              </a:rPr>
              <a:t>الى </a:t>
            </a:r>
            <a:r>
              <a:rPr lang="ar-SA" sz="2800" b="1" u="sng" dirty="0">
                <a:solidFill>
                  <a:srgbClr val="000000"/>
                </a:solidFill>
                <a:latin typeface="Arial"/>
                <a:ea typeface="Arial"/>
              </a:rPr>
              <a:t>أن </a:t>
            </a:r>
            <a:r>
              <a:rPr lang="ar-SA" sz="2800" b="1" u="sng" dirty="0" err="1">
                <a:solidFill>
                  <a:srgbClr val="000000"/>
                </a:solidFill>
                <a:latin typeface="Arial"/>
                <a:ea typeface="Arial"/>
              </a:rPr>
              <a:t>التعریف</a:t>
            </a:r>
            <a:r>
              <a:rPr lang="ar-SA" sz="2800" b="1" u="sng" dirty="0">
                <a:solidFill>
                  <a:srgbClr val="000000"/>
                </a:solidFill>
                <a:latin typeface="Arial"/>
                <a:ea typeface="Arial"/>
              </a:rPr>
              <a:t> السابق </a:t>
            </a:r>
            <a:r>
              <a:rPr lang="ar-SA" sz="2800" b="1" u="sng" dirty="0" err="1">
                <a:solidFill>
                  <a:srgbClr val="000000"/>
                </a:solidFill>
                <a:latin typeface="Arial"/>
                <a:ea typeface="Arial"/>
              </a:rPr>
              <a:t>ھو</a:t>
            </a:r>
            <a:r>
              <a:rPr lang="ar-SA" sz="2800" b="1" u="sng" dirty="0">
                <a:solidFill>
                  <a:srgbClr val="000000"/>
                </a:solidFill>
                <a:latin typeface="Arial"/>
                <a:ea typeface="Arial"/>
              </a:rPr>
              <a:t> المستخدم إلى الآن في الإحصاءات </a:t>
            </a:r>
            <a:r>
              <a:rPr lang="ar-SA" sz="2800" b="1" u="sng" dirty="0" err="1">
                <a:solidFill>
                  <a:srgbClr val="000000"/>
                </a:solidFill>
                <a:latin typeface="Arial"/>
                <a:ea typeface="Arial"/>
              </a:rPr>
              <a:t>السیاحیة</a:t>
            </a:r>
            <a:r>
              <a:rPr lang="ar-SA" sz="2800" b="1" u="sng" dirty="0">
                <a:solidFill>
                  <a:srgbClr val="000000"/>
                </a:solidFill>
                <a:latin typeface="Arial"/>
                <a:ea typeface="Arial"/>
              </a:rPr>
              <a:t> وجمع </a:t>
            </a:r>
            <a:r>
              <a:rPr lang="ar-SA" sz="2800" b="1" u="sng" dirty="0" err="1">
                <a:solidFill>
                  <a:srgbClr val="000000"/>
                </a:solidFill>
                <a:latin typeface="Arial"/>
                <a:ea typeface="Arial"/>
              </a:rPr>
              <a:t>البیانات</a:t>
            </a:r>
            <a:r>
              <a:rPr lang="ar-SA" sz="2800" b="1" u="sng" dirty="0">
                <a:solidFill>
                  <a:srgbClr val="000000"/>
                </a:solidFill>
                <a:latin typeface="Arial"/>
                <a:ea typeface="Arial"/>
              </a:rPr>
              <a:t> المتعلقة </a:t>
            </a:r>
            <a:r>
              <a:rPr lang="ar-SA" sz="2800" b="1" u="sng" dirty="0" err="1">
                <a:solidFill>
                  <a:srgbClr val="000000"/>
                </a:solidFill>
                <a:latin typeface="Arial"/>
                <a:ea typeface="Arial"/>
              </a:rPr>
              <a:t>بھا</a:t>
            </a:r>
            <a:r>
              <a:rPr lang="ar-SA" sz="2800" b="1" u="sng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b="1" u="sng" dirty="0" err="1">
                <a:solidFill>
                  <a:srgbClr val="000000"/>
                </a:solidFill>
                <a:latin typeface="Arial"/>
                <a:ea typeface="Arial"/>
              </a:rPr>
              <a:t>وتبویبھا</a:t>
            </a:r>
            <a:r>
              <a:rPr lang="ar-SA" sz="2800" b="1" u="sng" dirty="0">
                <a:solidFill>
                  <a:srgbClr val="000000"/>
                </a:solidFill>
                <a:latin typeface="Arial"/>
                <a:ea typeface="Arial"/>
              </a:rPr>
              <a:t> وذلك بالنسبة </a:t>
            </a:r>
            <a:r>
              <a:rPr lang="ar-SA" sz="2800" b="1" u="sng" dirty="0" err="1">
                <a:solidFill>
                  <a:srgbClr val="000000"/>
                </a:solidFill>
                <a:latin typeface="Arial"/>
                <a:ea typeface="Arial"/>
              </a:rPr>
              <a:t>لغالبیة</a:t>
            </a:r>
            <a:r>
              <a:rPr lang="ar-SA" sz="2800" b="1" u="sng" dirty="0">
                <a:solidFill>
                  <a:srgbClr val="000000"/>
                </a:solidFill>
                <a:latin typeface="Arial"/>
                <a:ea typeface="Arial"/>
              </a:rPr>
              <a:t> دول العالم. </a:t>
            </a:r>
            <a:endParaRPr lang="en-US" sz="20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تعريف السائح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82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marR="5715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ولاكن من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وجھة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نظر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شخصیة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یمكن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تعریف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السائح: </a:t>
            </a:r>
            <a:endParaRPr lang="en-US" sz="2800" dirty="0">
              <a:solidFill>
                <a:srgbClr val="000000"/>
              </a:solidFill>
              <a:latin typeface="Arial"/>
              <a:ea typeface="Arial"/>
              <a:cs typeface="Times New Roman"/>
            </a:endParaRPr>
          </a:p>
          <a:p>
            <a:pPr marL="57150" marR="5715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«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ھو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الـشخص الـذي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یـقـضي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لـیـلـة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واحـدة عـلى الأقـل فـي مـسكـن خـاص أو جـماعـي خـارج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بـیـئـتھ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الـمعـتادة،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ویكون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الـغرض الأسـاس مـن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الـزیارة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ھـو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مـمارسـة أنـشـطة لا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یـتحمل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نـفـقـاتـھـا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الـمكـان الـذي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یـزوره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.» </a:t>
            </a:r>
            <a:endParaRPr lang="en-US" sz="2800" dirty="0">
              <a:solidFill>
                <a:srgbClr val="000000"/>
              </a:solidFill>
              <a:latin typeface="Arial"/>
              <a:ea typeface="Arial"/>
              <a:cs typeface="Times New Roman"/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تعريف السائح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5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 تاريخ ونشأة السياحة.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/>
              <a:t> </a:t>
            </a:r>
            <a:r>
              <a:rPr lang="ar-SA" dirty="0" smtClean="0"/>
              <a:t>مراحل ارتباط حركة السياحة.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تعريف السياحة.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تعريف السائح.</a:t>
            </a:r>
          </a:p>
          <a:p>
            <a:pPr marL="109728" indent="0" algn="r" rt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محاور المحاضرة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50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انتهت المحاضرة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23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SA" dirty="0" smtClean="0">
              <a:solidFill>
                <a:srgbClr val="000000"/>
              </a:solidFill>
              <a:ea typeface="Arial"/>
              <a:cs typeface="Times New Roman"/>
            </a:endParaRPr>
          </a:p>
          <a:p>
            <a:pPr algn="r" rtl="1"/>
            <a:r>
              <a:rPr lang="ar-SA" sz="3600" dirty="0" smtClean="0">
                <a:solidFill>
                  <a:srgbClr val="000000"/>
                </a:solidFill>
                <a:ea typeface="Arial"/>
                <a:cs typeface="Times New Roman"/>
              </a:rPr>
              <a:t>منذ </a:t>
            </a:r>
            <a:r>
              <a:rPr lang="ar-SA" sz="3600" dirty="0">
                <a:solidFill>
                  <a:srgbClr val="000000"/>
                </a:solidFill>
                <a:ea typeface="Arial"/>
                <a:cs typeface="Times New Roman"/>
              </a:rPr>
              <a:t>القدم اعتاد الإنسان الانتقال من مكان إلى آخر طلبا لتلبية حاجته الأساسية من مأكل ومشرب ومسكن الخ. وكان </a:t>
            </a:r>
            <a:r>
              <a:rPr lang="ar-SA" sz="3600" dirty="0" err="1">
                <a:solidFill>
                  <a:srgbClr val="000000"/>
                </a:solidFill>
                <a:ea typeface="Arial"/>
                <a:cs typeface="Times New Roman"/>
              </a:rPr>
              <a:t>یقطع</a:t>
            </a:r>
            <a:r>
              <a:rPr lang="ar-SA" sz="3600" dirty="0">
                <a:solidFill>
                  <a:srgbClr val="000000"/>
                </a:solidFill>
                <a:ea typeface="Arial"/>
                <a:cs typeface="Times New Roman"/>
              </a:rPr>
              <a:t> من أجل ذلك مسافات </a:t>
            </a:r>
            <a:r>
              <a:rPr lang="ar-SA" sz="3600" dirty="0" err="1">
                <a:solidFill>
                  <a:srgbClr val="000000"/>
                </a:solidFill>
                <a:ea typeface="Arial"/>
                <a:cs typeface="Times New Roman"/>
              </a:rPr>
              <a:t>طویلة</a:t>
            </a:r>
            <a:r>
              <a:rPr lang="ar-SA" sz="3600" dirty="0">
                <a:solidFill>
                  <a:srgbClr val="000000"/>
                </a:solidFill>
                <a:ea typeface="Arial"/>
                <a:cs typeface="Times New Roman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Arial"/>
                <a:cs typeface="Times New Roman"/>
              </a:rPr>
              <a:t>سیراً</a:t>
            </a:r>
            <a:r>
              <a:rPr lang="ar-SA" sz="3600" dirty="0">
                <a:solidFill>
                  <a:srgbClr val="000000"/>
                </a:solidFill>
                <a:ea typeface="Arial"/>
                <a:cs typeface="Times New Roman"/>
              </a:rPr>
              <a:t> على الأقدام، </a:t>
            </a:r>
            <a:r>
              <a:rPr lang="ar-SA" sz="3600" dirty="0" err="1">
                <a:solidFill>
                  <a:srgbClr val="000000"/>
                </a:solidFill>
                <a:ea typeface="Arial"/>
                <a:cs typeface="Times New Roman"/>
              </a:rPr>
              <a:t>وغیر</a:t>
            </a:r>
            <a:r>
              <a:rPr lang="ar-SA" sz="3600" dirty="0">
                <a:solidFill>
                  <a:srgbClr val="000000"/>
                </a:solidFill>
                <a:ea typeface="Arial"/>
                <a:cs typeface="Times New Roman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Arial"/>
                <a:cs typeface="Times New Roman"/>
              </a:rPr>
              <a:t>مقید</a:t>
            </a:r>
            <a:r>
              <a:rPr lang="ar-SA" sz="3600" dirty="0">
                <a:solidFill>
                  <a:srgbClr val="000000"/>
                </a:solidFill>
                <a:ea typeface="Arial"/>
                <a:cs typeface="Times New Roman"/>
              </a:rPr>
              <a:t> بوقت ولا حدود </a:t>
            </a:r>
            <a:r>
              <a:rPr lang="ar-SA" sz="3600" dirty="0" err="1">
                <a:solidFill>
                  <a:srgbClr val="000000"/>
                </a:solidFill>
                <a:ea typeface="Arial"/>
                <a:cs typeface="Times New Roman"/>
              </a:rPr>
              <a:t>سیاسیة</a:t>
            </a:r>
            <a:r>
              <a:rPr lang="ar-SA" sz="3600" dirty="0">
                <a:solidFill>
                  <a:srgbClr val="000000"/>
                </a:solidFill>
                <a:ea typeface="Arial"/>
                <a:cs typeface="Times New Roman"/>
              </a:rPr>
              <a:t>، وكان ما </a:t>
            </a:r>
            <a:r>
              <a:rPr lang="ar-SA" sz="3600" dirty="0" err="1">
                <a:solidFill>
                  <a:srgbClr val="000000"/>
                </a:solidFill>
                <a:ea typeface="Arial"/>
                <a:cs typeface="Times New Roman"/>
              </a:rPr>
              <a:t>یعیقة</a:t>
            </a:r>
            <a:r>
              <a:rPr lang="ar-SA" sz="3600" dirty="0">
                <a:solidFill>
                  <a:srgbClr val="000000"/>
                </a:solidFill>
                <a:ea typeface="Arial"/>
                <a:cs typeface="Times New Roman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Arial"/>
                <a:cs typeface="Times New Roman"/>
              </a:rPr>
              <a:t>ھي</a:t>
            </a:r>
            <a:r>
              <a:rPr lang="ar-SA" sz="3600" dirty="0">
                <a:solidFill>
                  <a:srgbClr val="000000"/>
                </a:solidFill>
                <a:ea typeface="Arial"/>
                <a:cs typeface="Times New Roman"/>
              </a:rPr>
              <a:t> العوائق الطبيعة كالبحار والجبال </a:t>
            </a:r>
            <a:r>
              <a:rPr lang="ar-SA" sz="3600" dirty="0" err="1">
                <a:solidFill>
                  <a:srgbClr val="000000"/>
                </a:solidFill>
                <a:ea typeface="Arial"/>
                <a:cs typeface="Times New Roman"/>
              </a:rPr>
              <a:t>وغیرھا</a:t>
            </a:r>
            <a:r>
              <a:rPr lang="ar-SA" sz="3600" dirty="0">
                <a:solidFill>
                  <a:srgbClr val="000000"/>
                </a:solidFill>
                <a:ea typeface="Arial"/>
                <a:cs typeface="Times New Roman"/>
              </a:rPr>
              <a:t> من عوامل طبيعية. كما أن انتقال الإنسان في العصور </a:t>
            </a:r>
            <a:r>
              <a:rPr lang="ar-SA" sz="3600" dirty="0" err="1">
                <a:solidFill>
                  <a:srgbClr val="000000"/>
                </a:solidFill>
                <a:ea typeface="Arial"/>
                <a:cs typeface="Times New Roman"/>
              </a:rPr>
              <a:t>القدیمة</a:t>
            </a:r>
            <a:r>
              <a:rPr lang="ar-SA" sz="3600" dirty="0">
                <a:solidFill>
                  <a:srgbClr val="000000"/>
                </a:solidFill>
                <a:ea typeface="Arial"/>
                <a:cs typeface="Times New Roman"/>
              </a:rPr>
              <a:t> جداً لم </a:t>
            </a:r>
            <a:r>
              <a:rPr lang="ar-SA" sz="3600" dirty="0" err="1">
                <a:solidFill>
                  <a:srgbClr val="000000"/>
                </a:solidFill>
                <a:ea typeface="Arial"/>
                <a:cs typeface="Times New Roman"/>
              </a:rPr>
              <a:t>یكن</a:t>
            </a:r>
            <a:r>
              <a:rPr lang="ar-SA" sz="3600" dirty="0">
                <a:solidFill>
                  <a:srgbClr val="000000"/>
                </a:solidFill>
                <a:ea typeface="Arial"/>
                <a:cs typeface="Times New Roman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Arial"/>
                <a:cs typeface="Times New Roman"/>
              </a:rPr>
              <a:t>یخضع</a:t>
            </a:r>
            <a:r>
              <a:rPr lang="ar-SA" sz="3600" dirty="0">
                <a:solidFill>
                  <a:srgbClr val="000000"/>
                </a:solidFill>
                <a:ea typeface="Arial"/>
                <a:cs typeface="Times New Roman"/>
              </a:rPr>
              <a:t> لأي </a:t>
            </a:r>
            <a:r>
              <a:rPr lang="ar-SA" sz="3600" dirty="0" err="1">
                <a:solidFill>
                  <a:srgbClr val="000000"/>
                </a:solidFill>
                <a:ea typeface="Arial"/>
                <a:cs typeface="Times New Roman"/>
              </a:rPr>
              <a:t>تنظیم</a:t>
            </a:r>
            <a:r>
              <a:rPr lang="ar-SA" sz="3600" dirty="0">
                <a:solidFill>
                  <a:srgbClr val="000000"/>
                </a:solidFill>
                <a:ea typeface="Arial"/>
                <a:cs typeface="Times New Roman"/>
              </a:rPr>
              <a:t>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تاريخ السياحة ونشأتها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9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57150" lvl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Symbol"/>
              <a:buChar char=""/>
              <a:tabLst>
                <a:tab pos="0" algn="r"/>
              </a:tabLst>
            </a:pP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ثم بدأ الإنسان بالاستقرار بجانب زراعته التي تطورت، مما اضطره إلى ممارسة نوع من التجارة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لتسویق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منتجاته الفائضة عن حاجته والانتقال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بھا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لعدة أماكن.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R="57150" lvl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Symbol"/>
              <a:buChar char=""/>
              <a:tabLst>
                <a:tab pos="0" algn="r"/>
              </a:tabLst>
            </a:pP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كما انتقل الإنسان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أیضا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إلى أماكن العبادة قاطعا مسافات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طویلة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وانتقل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أیضا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لاكتشاف العالم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الجدید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، وانتقل لغرض التعلم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والتعلیم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، والاستشفاء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وغیرھا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من الأغراض، وعند ذلك عرف ومارس نوعا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بسیطا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من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بمفھومھا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البسیط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تاريخ السياحة ونشأتها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6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57150" lvl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Symbol"/>
              <a:buChar char=""/>
              <a:tabLst>
                <a:tab pos="0" algn="r"/>
              </a:tabLst>
            </a:pP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عندما نتحدث عن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فھي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قدیمة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جدا، وربما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یرتبط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جزء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منھا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بوجود الإنسان على وجه الأرض، فالإنسان منذ القدم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وھو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في حل وترحال،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ویضیف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لنفسھ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أبعاد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معرفیة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جدیدة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، ومستوى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متزاید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من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الرفاھیة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R="57150" lvl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Symbol"/>
              <a:buChar char=""/>
              <a:tabLst>
                <a:tab pos="0" algn="r"/>
              </a:tabLst>
            </a:pP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ونحن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ھنا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لا نتحدث عن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ظاھرة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، بل عن علم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كعلم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لھ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أصولھ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وقواعده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ونظریاتھ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ومناھجھ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،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فیعتبر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من العلوم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الحدیثة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نسبیا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مقارنة بالعلوم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الاجتماعیة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الأخرى.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تاريخ السياحة ونشأتها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0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57150" lvl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Symbol"/>
              <a:buChar char=""/>
              <a:tabLst>
                <a:tab pos="0" algn="r"/>
              </a:tabLst>
            </a:pP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لكن في ذات الوقت فقد قفز علم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قفزات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سریعة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نسبیا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مقارنة بالعلوم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الاجتماعیة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الأخرى، فلقد قامت الثورة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الصناعیة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في منتصف القرن التاسع عشر، وأدى ذلك إلى تطور العلوم، وتقدم وسائل المواصلات والنقل، لذا برز علم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حتى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یسایر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التطور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المذھول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في حركة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الدولیة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تاريخ السياحة ونشأتها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ar-SA" sz="7200" b="1" dirty="0">
                <a:solidFill>
                  <a:srgbClr val="000000"/>
                </a:solidFill>
                <a:ea typeface="Arial"/>
                <a:cs typeface="Arial"/>
              </a:rPr>
              <a:t>حركة </a:t>
            </a:r>
            <a:r>
              <a:rPr lang="ar-SA" sz="7200" b="1" dirty="0" err="1">
                <a:solidFill>
                  <a:srgbClr val="000000"/>
                </a:solidFill>
                <a:ea typeface="Arial"/>
                <a:cs typeface="Arial"/>
              </a:rPr>
              <a:t>السیاحة</a:t>
            </a:r>
            <a:r>
              <a:rPr lang="ar-SA" sz="7200" b="1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83759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marR="5715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tabLst>
                <a:tab pos="0" algn="r"/>
              </a:tabLst>
            </a:pP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قبل القرن الخامس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المیلادي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حیث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مارس التجار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أول الرحلات لتبادل البضائع التي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تفیض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عن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احتیاجاتھم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الشخصیة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والمجتمعیة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بالإضافة إلى فئة من الرحالة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والسیاح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الذین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كان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دافعھم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الوحید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للرحلة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ھو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المتعة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وتحقیق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رغبة السفر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لدیھم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ویمكن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القول إن رحلات الإنسان في العصور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القدیمة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كانت لأسباب </a:t>
            </a:r>
            <a:r>
              <a:rPr lang="ar-SA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منھا</a:t>
            </a:r>
            <a:r>
              <a:rPr lang="ar-SA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: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السياحة في العصور القديمة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943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Autofit/>
          </a:bodyPr>
          <a:lstStyle/>
          <a:p>
            <a:pPr marR="57150" lvl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Symbol"/>
              <a:buChar char=""/>
              <a:tabLst>
                <a:tab pos="0" algn="r"/>
              </a:tabLst>
            </a:pP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تحقیق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الفائدة: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بتكوین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علاقات متبادلة مع القبائل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والدویلات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المجاورة أو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البعیدة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،أو للتجارة.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فالیونانیون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والھنود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والصینیون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قاموا بتلك الرحلات.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R="57150" lvl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Symbol"/>
              <a:buChar char=""/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حب الاستطلاع: وذلك من أجل اكتشاف العادات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والتقالید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وأسالیب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الحیاة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لدى الشعوب الأخرى ومثال ذلك المؤرخ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الإغریقي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"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ھیرودوت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."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R="57150" lvl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Symbol"/>
              <a:buChar char=""/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الدافع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الدیني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: وكان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بھدف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زیارة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الأماكن المقدسة لدى مختلف الشعوب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كالصینین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والرومان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والإغریق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... الخ.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السياحة في العصور القديمة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71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974</Words>
  <Application>Microsoft Office PowerPoint</Application>
  <PresentationFormat>On-screen Show (4:3)</PresentationFormat>
  <Paragraphs>60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Concourse</vt:lpstr>
      <vt:lpstr>المحاضرة الثانية</vt:lpstr>
      <vt:lpstr>محاور المحاضرة</vt:lpstr>
      <vt:lpstr>تاريخ السياحة ونشأتها</vt:lpstr>
      <vt:lpstr>تاريخ السياحة ونشأتها</vt:lpstr>
      <vt:lpstr>تاريخ السياحة ونشأتها</vt:lpstr>
      <vt:lpstr>تاريخ السياحة ونشأتها</vt:lpstr>
      <vt:lpstr>حركة السیاحة </vt:lpstr>
      <vt:lpstr>السياحة في العصور القديمة</vt:lpstr>
      <vt:lpstr>السياحة في العصور القديمة</vt:lpstr>
      <vt:lpstr>السياحة في العصور الوسطى</vt:lpstr>
      <vt:lpstr>السياحة في العصور الحديثة</vt:lpstr>
      <vt:lpstr>مفھوم السیاحة</vt:lpstr>
      <vt:lpstr>لماذا يجب تعریف السیاحة تعریفا دقیقا </vt:lpstr>
      <vt:lpstr>لماذا يجب تعریف السیاحة تعریفا دقیقا </vt:lpstr>
      <vt:lpstr>تعريف السياحة</vt:lpstr>
      <vt:lpstr>تعريف السائح</vt:lpstr>
      <vt:lpstr>الفئات التي لم تعتبرھا اللجنة من ضمن السائحین </vt:lpstr>
      <vt:lpstr>تعريف السائح</vt:lpstr>
      <vt:lpstr>تعريف السائح</vt:lpstr>
      <vt:lpstr>انتهت المحاضرة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</dc:title>
  <dc:creator>Saif</dc:creator>
  <cp:lastModifiedBy>saif alswied</cp:lastModifiedBy>
  <cp:revision>3</cp:revision>
  <dcterms:created xsi:type="dcterms:W3CDTF">2018-09-16T11:18:20Z</dcterms:created>
  <dcterms:modified xsi:type="dcterms:W3CDTF">2019-01-22T20:17:53Z</dcterms:modified>
</cp:coreProperties>
</file>