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2" r:id="rId1"/>
  </p:sldMasterIdLst>
  <p:sldIdLst>
    <p:sldId id="256" r:id="rId2"/>
    <p:sldId id="257" r:id="rId3"/>
    <p:sldId id="258" r:id="rId4"/>
    <p:sldId id="259" r:id="rId5"/>
    <p:sldId id="260" r:id="rId6"/>
    <p:sldId id="261" r:id="rId7"/>
    <p:sldId id="262" r:id="rId8"/>
    <p:sldId id="264" r:id="rId9"/>
    <p:sldId id="263" r:id="rId10"/>
    <p:sldId id="267" r:id="rId11"/>
    <p:sldId id="265" r:id="rId12"/>
    <p:sldId id="270" r:id="rId13"/>
    <p:sldId id="271" r:id="rId14"/>
    <p:sldId id="266" r:id="rId15"/>
    <p:sldId id="268" r:id="rId16"/>
    <p:sldId id="269"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575B34D-493C-47FF-B328-4C25A8931878}" type="datetimeFigureOut">
              <a:rPr lang="ar-SA" smtClean="0"/>
              <a:pPr/>
              <a:t>24/12/1439</a:t>
            </a:fld>
            <a:endParaRPr lang="ar-SA"/>
          </a:p>
        </p:txBody>
      </p:sp>
      <p:sp>
        <p:nvSpPr>
          <p:cNvPr id="17" name="Footer Placeholder 16"/>
          <p:cNvSpPr>
            <a:spLocks noGrp="1"/>
          </p:cNvSpPr>
          <p:nvPr>
            <p:ph type="ftr" sz="quarter" idx="11"/>
          </p:nvPr>
        </p:nvSpPr>
        <p:spPr>
          <a:xfrm>
            <a:off x="5410200" y="4205288"/>
            <a:ext cx="1295400" cy="457200"/>
          </a:xfrm>
        </p:spPr>
        <p:txBody>
          <a:bodyPr/>
          <a:lstStyle/>
          <a:p>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5B23D23-5AF4-4C40-A6F3-E7926B1E956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24/12/1439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24/12/1439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75B34D-493C-47FF-B328-4C25A8931878}" type="datetimeFigureOut">
              <a:rPr lang="ar-SA" smtClean="0"/>
              <a:pPr/>
              <a:t>24/12/1439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75B34D-493C-47FF-B328-4C25A8931878}" type="datetimeFigureOut">
              <a:rPr lang="ar-SA" smtClean="0"/>
              <a:pPr/>
              <a:t>24/12/1439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24/12/1439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575B34D-493C-47FF-B328-4C25A8931878}" type="datetimeFigureOut">
              <a:rPr lang="ar-SA" smtClean="0"/>
              <a:pPr/>
              <a:t>24/12/1439</a:t>
            </a:fld>
            <a:endParaRPr lang="ar-SA"/>
          </a:p>
        </p:txBody>
      </p:sp>
      <p:sp>
        <p:nvSpPr>
          <p:cNvPr id="27" name="Slide Number Placeholder 26"/>
          <p:cNvSpPr>
            <a:spLocks noGrp="1"/>
          </p:cNvSpPr>
          <p:nvPr>
            <p:ph type="sldNum" sz="quarter" idx="11"/>
          </p:nvPr>
        </p:nvSpPr>
        <p:spPr/>
        <p:txBody>
          <a:bodyPr rtlCol="0"/>
          <a:lstStyle/>
          <a:p>
            <a:fld id="{55B23D23-5AF4-4C40-A6F3-E7926B1E9565}" type="slidenum">
              <a:rPr lang="ar-SA" smtClean="0"/>
              <a:pPr/>
              <a:t>‹#›</a:t>
            </a:fld>
            <a:endParaRPr lang="ar-SA"/>
          </a:p>
        </p:txBody>
      </p:sp>
      <p:sp>
        <p:nvSpPr>
          <p:cNvPr id="28" name="Footer Placeholder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575B34D-493C-47FF-B328-4C25A8931878}" type="datetimeFigureOut">
              <a:rPr lang="ar-SA" smtClean="0"/>
              <a:pPr/>
              <a:t>24/12/1439</a:t>
            </a:fld>
            <a:endParaRPr lang="ar-SA"/>
          </a:p>
        </p:txBody>
      </p:sp>
      <p:sp>
        <p:nvSpPr>
          <p:cNvPr id="4" name="Footer Placeholder 3"/>
          <p:cNvSpPr>
            <a:spLocks noGrp="1"/>
          </p:cNvSpPr>
          <p:nvPr>
            <p:ph type="ftr" sz="quarter" idx="11"/>
          </p:nvPr>
        </p:nvSpPr>
        <p:spPr>
          <a:xfrm>
            <a:off x="5257800" y="612648"/>
            <a:ext cx="1325880" cy="457200"/>
          </a:xfrm>
        </p:spPr>
        <p:txBody>
          <a:bodyPr/>
          <a:lstStyle/>
          <a:p>
            <a:endParaRPr lang="ar-SA"/>
          </a:p>
        </p:txBody>
      </p:sp>
      <p:sp>
        <p:nvSpPr>
          <p:cNvPr id="5" name="Slide Number Placeholder 4"/>
          <p:cNvSpPr>
            <a:spLocks noGrp="1"/>
          </p:cNvSpPr>
          <p:nvPr>
            <p:ph type="sldNum" sz="quarter" idx="12"/>
          </p:nvPr>
        </p:nvSpPr>
        <p:spPr>
          <a:xfrm>
            <a:off x="8174736" y="2272"/>
            <a:ext cx="762000" cy="365760"/>
          </a:xfrm>
        </p:spPr>
        <p:txBody>
          <a:bodyPr/>
          <a:lstStyle/>
          <a:p>
            <a:fld id="{55B23D23-5AF4-4C40-A6F3-E7926B1E956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5B34D-493C-47FF-B328-4C25A8931878}" type="datetimeFigureOut">
              <a:rPr lang="ar-SA" smtClean="0"/>
              <a:pPr/>
              <a:t>24/12/1439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75B34D-493C-47FF-B328-4C25A8931878}" type="datetimeFigureOut">
              <a:rPr lang="ar-SA" smtClean="0"/>
              <a:pPr/>
              <a:t>24/12/1439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75B34D-493C-47FF-B328-4C25A8931878}" type="datetimeFigureOut">
              <a:rPr lang="ar-SA" smtClean="0"/>
              <a:pPr/>
              <a:t>24/12/1439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5B23D23-5AF4-4C40-A6F3-E7926B1E956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575B34D-493C-47FF-B328-4C25A8931878}" type="datetimeFigureOut">
              <a:rPr lang="ar-SA" smtClean="0"/>
              <a:pPr/>
              <a:t>24/12/1439</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5B23D23-5AF4-4C40-A6F3-E7926B1E956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مبادئ قواعد البيانات العلائقية </a:t>
            </a:r>
            <a:br>
              <a:rPr lang="ar-SA" dirty="0" smtClean="0"/>
            </a:br>
            <a:endParaRPr lang="ar-SA" dirty="0"/>
          </a:p>
        </p:txBody>
      </p:sp>
      <p:sp>
        <p:nvSpPr>
          <p:cNvPr id="3" name="Subtitle 2"/>
          <p:cNvSpPr>
            <a:spLocks noGrp="1"/>
          </p:cNvSpPr>
          <p:nvPr>
            <p:ph type="subTitle" idx="1"/>
          </p:nvPr>
        </p:nvSpPr>
        <p:spPr/>
        <p:txBody>
          <a:bodyPr>
            <a:normAutofit/>
          </a:bodyPr>
          <a:lstStyle/>
          <a:p>
            <a:r>
              <a:rPr lang="ar-SA" sz="2800" b="1" dirty="0" smtClean="0"/>
              <a:t>نموذج الكيان والعلاقة الرابطة</a:t>
            </a:r>
            <a:endParaRPr lang="ar-SA"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928794" y="928670"/>
            <a:ext cx="4724400" cy="2786380"/>
            <a:chOff x="2250" y="4090"/>
            <a:chExt cx="7440" cy="4388"/>
          </a:xfrm>
        </p:grpSpPr>
        <p:grpSp>
          <p:nvGrpSpPr>
            <p:cNvPr id="3"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4"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857224" y="928670"/>
            <a:ext cx="7200900" cy="5372100"/>
            <a:chOff x="330" y="3210"/>
            <a:chExt cx="11340" cy="8460"/>
          </a:xfrm>
        </p:grpSpPr>
        <p:grpSp>
          <p:nvGrpSpPr>
            <p:cNvPr id="22531" name="Group 3"/>
            <p:cNvGrpSpPr>
              <a:grpSpLocks/>
            </p:cNvGrpSpPr>
            <p:nvPr/>
          </p:nvGrpSpPr>
          <p:grpSpPr bwMode="auto">
            <a:xfrm>
              <a:off x="5990" y="3210"/>
              <a:ext cx="5360" cy="2320"/>
              <a:chOff x="5990" y="3210"/>
              <a:chExt cx="5360" cy="2320"/>
            </a:xfrm>
          </p:grpSpPr>
          <p:grpSp>
            <p:nvGrpSpPr>
              <p:cNvPr id="22532" name="Group 4"/>
              <p:cNvGrpSpPr>
                <a:grpSpLocks/>
              </p:cNvGrpSpPr>
              <p:nvPr/>
            </p:nvGrpSpPr>
            <p:grpSpPr bwMode="auto">
              <a:xfrm>
                <a:off x="7890" y="4090"/>
                <a:ext cx="1800" cy="900"/>
                <a:chOff x="6840" y="12060"/>
                <a:chExt cx="1800" cy="900"/>
              </a:xfrm>
            </p:grpSpPr>
            <p:sp>
              <p:nvSpPr>
                <p:cNvPr id="22533" name="Rectangle 5"/>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34" name="Text Box 6"/>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35" name="Group 7"/>
              <p:cNvGrpSpPr>
                <a:grpSpLocks/>
              </p:cNvGrpSpPr>
              <p:nvPr/>
            </p:nvGrpSpPr>
            <p:grpSpPr bwMode="auto">
              <a:xfrm>
                <a:off x="6190" y="4810"/>
                <a:ext cx="1620" cy="720"/>
                <a:chOff x="5300" y="12420"/>
                <a:chExt cx="1620" cy="720"/>
              </a:xfrm>
            </p:grpSpPr>
            <p:sp>
              <p:nvSpPr>
                <p:cNvPr id="22536" name="Oval 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37" name="Text Box 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 الأكاديمي</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38" name="Group 10"/>
              <p:cNvGrpSpPr>
                <a:grpSpLocks/>
              </p:cNvGrpSpPr>
              <p:nvPr/>
            </p:nvGrpSpPr>
            <p:grpSpPr bwMode="auto">
              <a:xfrm>
                <a:off x="5990" y="4090"/>
                <a:ext cx="1620" cy="720"/>
                <a:chOff x="5300" y="12420"/>
                <a:chExt cx="1620" cy="720"/>
              </a:xfrm>
            </p:grpSpPr>
            <p:sp>
              <p:nvSpPr>
                <p:cNvPr id="22539" name="Oval 1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0" name="Text Box 1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1" name="Group 13"/>
              <p:cNvGrpSpPr>
                <a:grpSpLocks/>
              </p:cNvGrpSpPr>
              <p:nvPr/>
            </p:nvGrpSpPr>
            <p:grpSpPr bwMode="auto">
              <a:xfrm>
                <a:off x="6270" y="3370"/>
                <a:ext cx="1620" cy="720"/>
                <a:chOff x="5300" y="12420"/>
                <a:chExt cx="1620" cy="720"/>
              </a:xfrm>
            </p:grpSpPr>
            <p:sp>
              <p:nvSpPr>
                <p:cNvPr id="22542" name="Oval 1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3" name="Text Box 1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4" name="Group 16"/>
              <p:cNvGrpSpPr>
                <a:grpSpLocks/>
              </p:cNvGrpSpPr>
              <p:nvPr/>
            </p:nvGrpSpPr>
            <p:grpSpPr bwMode="auto">
              <a:xfrm>
                <a:off x="7930" y="3210"/>
                <a:ext cx="1620" cy="720"/>
                <a:chOff x="5300" y="12420"/>
                <a:chExt cx="1620" cy="720"/>
              </a:xfrm>
            </p:grpSpPr>
            <p:sp>
              <p:nvSpPr>
                <p:cNvPr id="22545" name="Oval 1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6" name="Text Box 1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47" name="Group 19"/>
              <p:cNvGrpSpPr>
                <a:grpSpLocks/>
              </p:cNvGrpSpPr>
              <p:nvPr/>
            </p:nvGrpSpPr>
            <p:grpSpPr bwMode="auto">
              <a:xfrm>
                <a:off x="9730" y="3550"/>
                <a:ext cx="1620" cy="720"/>
                <a:chOff x="5300" y="12420"/>
                <a:chExt cx="1620" cy="720"/>
              </a:xfrm>
            </p:grpSpPr>
            <p:sp>
              <p:nvSpPr>
                <p:cNvPr id="22548" name="Oval 2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49" name="Text Box 2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50" name="Line 22"/>
              <p:cNvSpPr>
                <a:spLocks noChangeShapeType="1"/>
              </p:cNvSpPr>
              <p:nvPr/>
            </p:nvSpPr>
            <p:spPr bwMode="auto">
              <a:xfrm flipV="1">
                <a:off x="7570" y="481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1" name="Line 23"/>
              <p:cNvSpPr>
                <a:spLocks noChangeShapeType="1"/>
              </p:cNvSpPr>
              <p:nvPr/>
            </p:nvSpPr>
            <p:spPr bwMode="auto">
              <a:xfrm>
                <a:off x="7530" y="445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2" name="Line 24"/>
              <p:cNvSpPr>
                <a:spLocks noChangeShapeType="1"/>
              </p:cNvSpPr>
              <p:nvPr/>
            </p:nvSpPr>
            <p:spPr bwMode="auto">
              <a:xfrm>
                <a:off x="7710" y="391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3" name="Line 25"/>
              <p:cNvSpPr>
                <a:spLocks noChangeShapeType="1"/>
              </p:cNvSpPr>
              <p:nvPr/>
            </p:nvSpPr>
            <p:spPr bwMode="auto">
              <a:xfrm>
                <a:off x="8790" y="391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54" name="Line 26"/>
              <p:cNvSpPr>
                <a:spLocks noChangeShapeType="1"/>
              </p:cNvSpPr>
              <p:nvPr/>
            </p:nvSpPr>
            <p:spPr bwMode="auto">
              <a:xfrm flipH="1">
                <a:off x="9690" y="427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55" name="Group 27"/>
            <p:cNvGrpSpPr>
              <a:grpSpLocks/>
            </p:cNvGrpSpPr>
            <p:nvPr/>
          </p:nvGrpSpPr>
          <p:grpSpPr bwMode="auto">
            <a:xfrm>
              <a:off x="330" y="6028"/>
              <a:ext cx="3720" cy="3420"/>
              <a:chOff x="330" y="6028"/>
              <a:chExt cx="3720" cy="3420"/>
            </a:xfrm>
          </p:grpSpPr>
          <p:grpSp>
            <p:nvGrpSpPr>
              <p:cNvPr id="22556" name="Group 28"/>
              <p:cNvGrpSpPr>
                <a:grpSpLocks/>
              </p:cNvGrpSpPr>
              <p:nvPr/>
            </p:nvGrpSpPr>
            <p:grpSpPr bwMode="auto">
              <a:xfrm>
                <a:off x="2250" y="7468"/>
                <a:ext cx="1800" cy="900"/>
                <a:chOff x="2340" y="12060"/>
                <a:chExt cx="1800" cy="900"/>
              </a:xfrm>
            </p:grpSpPr>
            <p:sp>
              <p:nvSpPr>
                <p:cNvPr id="22557" name="Rectangle 29"/>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58" name="Text Box 30"/>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59" name="Group 31"/>
              <p:cNvGrpSpPr>
                <a:grpSpLocks/>
              </p:cNvGrpSpPr>
              <p:nvPr/>
            </p:nvGrpSpPr>
            <p:grpSpPr bwMode="auto">
              <a:xfrm>
                <a:off x="2430" y="6568"/>
                <a:ext cx="1620" cy="720"/>
                <a:chOff x="5300" y="12420"/>
                <a:chExt cx="1620" cy="720"/>
              </a:xfrm>
            </p:grpSpPr>
            <p:sp>
              <p:nvSpPr>
                <p:cNvPr id="2256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62" name="Group 34"/>
              <p:cNvGrpSpPr>
                <a:grpSpLocks/>
              </p:cNvGrpSpPr>
              <p:nvPr/>
            </p:nvGrpSpPr>
            <p:grpSpPr bwMode="auto">
              <a:xfrm>
                <a:off x="1730" y="8728"/>
                <a:ext cx="1620" cy="720"/>
                <a:chOff x="5300" y="12420"/>
                <a:chExt cx="1620" cy="720"/>
              </a:xfrm>
            </p:grpSpPr>
            <p:sp>
              <p:nvSpPr>
                <p:cNvPr id="22563" name="Oval 3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4" name="Text Box 3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65" name="Group 37"/>
              <p:cNvGrpSpPr>
                <a:grpSpLocks/>
              </p:cNvGrpSpPr>
              <p:nvPr/>
            </p:nvGrpSpPr>
            <p:grpSpPr bwMode="auto">
              <a:xfrm>
                <a:off x="630" y="8188"/>
                <a:ext cx="1620" cy="720"/>
                <a:chOff x="5300" y="12420"/>
                <a:chExt cx="1620" cy="720"/>
              </a:xfrm>
            </p:grpSpPr>
            <p:sp>
              <p:nvSpPr>
                <p:cNvPr id="22566" name="Oval 3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67" name="Text Box 3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68" name="Group 40"/>
              <p:cNvGrpSpPr>
                <a:grpSpLocks/>
              </p:cNvGrpSpPr>
              <p:nvPr/>
            </p:nvGrpSpPr>
            <p:grpSpPr bwMode="auto">
              <a:xfrm>
                <a:off x="450" y="7368"/>
                <a:ext cx="1620" cy="720"/>
                <a:chOff x="5300" y="12420"/>
                <a:chExt cx="1620" cy="720"/>
              </a:xfrm>
            </p:grpSpPr>
            <p:sp>
              <p:nvSpPr>
                <p:cNvPr id="22569" name="Oval 4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0" name="Text Box 4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71" name="Group 43"/>
              <p:cNvGrpSpPr>
                <a:grpSpLocks/>
              </p:cNvGrpSpPr>
              <p:nvPr/>
            </p:nvGrpSpPr>
            <p:grpSpPr bwMode="auto">
              <a:xfrm>
                <a:off x="330" y="6588"/>
                <a:ext cx="1620" cy="720"/>
                <a:chOff x="5300" y="12420"/>
                <a:chExt cx="1620" cy="720"/>
              </a:xfrm>
            </p:grpSpPr>
            <p:sp>
              <p:nvSpPr>
                <p:cNvPr id="22572" name="Oval 4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3" name="Text Box 4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74" name="Group 46"/>
              <p:cNvGrpSpPr>
                <a:grpSpLocks/>
              </p:cNvGrpSpPr>
              <p:nvPr/>
            </p:nvGrpSpPr>
            <p:grpSpPr bwMode="auto">
              <a:xfrm>
                <a:off x="1350" y="6028"/>
                <a:ext cx="1620" cy="720"/>
                <a:chOff x="5300" y="12420"/>
                <a:chExt cx="1620" cy="720"/>
              </a:xfrm>
            </p:grpSpPr>
            <p:sp>
              <p:nvSpPr>
                <p:cNvPr id="22575" name="Oval 4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6" name="Text Box 4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77" name="Line 49"/>
              <p:cNvSpPr>
                <a:spLocks noChangeShapeType="1"/>
              </p:cNvSpPr>
              <p:nvPr/>
            </p:nvSpPr>
            <p:spPr bwMode="auto">
              <a:xfrm flipV="1">
                <a:off x="2430" y="8388"/>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8" name="Line 50"/>
              <p:cNvSpPr>
                <a:spLocks noChangeShapeType="1"/>
              </p:cNvSpPr>
              <p:nvPr/>
            </p:nvSpPr>
            <p:spPr bwMode="auto">
              <a:xfrm flipV="1">
                <a:off x="1710" y="8008"/>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79" name="Line 51"/>
              <p:cNvSpPr>
                <a:spLocks noChangeShapeType="1"/>
              </p:cNvSpPr>
              <p:nvPr/>
            </p:nvSpPr>
            <p:spPr bwMode="auto">
              <a:xfrm>
                <a:off x="1890" y="7648"/>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0" name="Line 52"/>
              <p:cNvSpPr>
                <a:spLocks noChangeShapeType="1"/>
              </p:cNvSpPr>
              <p:nvPr/>
            </p:nvSpPr>
            <p:spPr bwMode="auto">
              <a:xfrm>
                <a:off x="1810" y="7088"/>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1" name="Line 53"/>
              <p:cNvSpPr>
                <a:spLocks noChangeShapeType="1"/>
              </p:cNvSpPr>
              <p:nvPr/>
            </p:nvSpPr>
            <p:spPr bwMode="auto">
              <a:xfrm>
                <a:off x="2250" y="6748"/>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82" name="Line 54"/>
              <p:cNvSpPr>
                <a:spLocks noChangeShapeType="1"/>
              </p:cNvSpPr>
              <p:nvPr/>
            </p:nvSpPr>
            <p:spPr bwMode="auto">
              <a:xfrm flipH="1">
                <a:off x="3150" y="7288"/>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2583" name="Group 55"/>
            <p:cNvGrpSpPr>
              <a:grpSpLocks/>
            </p:cNvGrpSpPr>
            <p:nvPr/>
          </p:nvGrpSpPr>
          <p:grpSpPr bwMode="auto">
            <a:xfrm>
              <a:off x="7530" y="9670"/>
              <a:ext cx="4140" cy="2000"/>
              <a:chOff x="6840" y="8820"/>
              <a:chExt cx="4140" cy="2000"/>
            </a:xfrm>
          </p:grpSpPr>
          <p:grpSp>
            <p:nvGrpSpPr>
              <p:cNvPr id="22584" name="Group 56"/>
              <p:cNvGrpSpPr>
                <a:grpSpLocks/>
              </p:cNvGrpSpPr>
              <p:nvPr/>
            </p:nvGrpSpPr>
            <p:grpSpPr bwMode="auto">
              <a:xfrm>
                <a:off x="6840" y="8820"/>
                <a:ext cx="1800" cy="900"/>
                <a:chOff x="4500" y="14220"/>
                <a:chExt cx="1800" cy="900"/>
              </a:xfrm>
            </p:grpSpPr>
            <p:sp>
              <p:nvSpPr>
                <p:cNvPr id="22585" name="Rectangle 57"/>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2586" name="Text Box 58"/>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2590" name="Group 62"/>
              <p:cNvGrpSpPr>
                <a:grpSpLocks/>
              </p:cNvGrpSpPr>
              <p:nvPr/>
            </p:nvGrpSpPr>
            <p:grpSpPr bwMode="auto">
              <a:xfrm>
                <a:off x="6840" y="10080"/>
                <a:ext cx="1620" cy="720"/>
                <a:chOff x="5300" y="12420"/>
                <a:chExt cx="1620" cy="720"/>
              </a:xfrm>
            </p:grpSpPr>
            <p:sp>
              <p:nvSpPr>
                <p:cNvPr id="22591" name="Oval 6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2" name="Text Box 6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smtClean="0">
                      <a:latin typeface="Arial" pitchFamily="34" charset="0"/>
                      <a:ea typeface="Arial" pitchFamily="34" charset="0"/>
                      <a:cs typeface="Arial" pitchFamily="34" charset="0"/>
                    </a:rPr>
                    <a:t>اسم</a:t>
                  </a: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2593" name="Group 65"/>
              <p:cNvGrpSpPr>
                <a:grpSpLocks/>
              </p:cNvGrpSpPr>
              <p:nvPr/>
            </p:nvGrpSpPr>
            <p:grpSpPr bwMode="auto">
              <a:xfrm>
                <a:off x="8640" y="10080"/>
                <a:ext cx="2340" cy="740"/>
                <a:chOff x="8640" y="10080"/>
                <a:chExt cx="2340" cy="740"/>
              </a:xfrm>
            </p:grpSpPr>
            <p:sp>
              <p:nvSpPr>
                <p:cNvPr id="22594" name="Oval 66"/>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5" name="Text Box 67"/>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2597" name="Line 69"/>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598" name="Line 70"/>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2066" name="Rectangle 18"/>
          <p:cNvSpPr>
            <a:spLocks noChangeArrowheads="1"/>
          </p:cNvSpPr>
          <p:nvPr/>
        </p:nvSpPr>
        <p:spPr bwMode="auto">
          <a:xfrm>
            <a:off x="857224" y="3143248"/>
            <a:ext cx="8072462"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دائما الصفة التي لها اكثر من قيمة ترسم بهذا الشكل                    وتسمى </a:t>
            </a:r>
            <a:r>
              <a:rPr kumimoji="0" lang="en-US" sz="1600" b="1" i="0" u="none" strike="noStrike" cap="none" normalizeH="0" baseline="0" dirty="0" err="1" smtClean="0">
                <a:ln>
                  <a:noFill/>
                </a:ln>
                <a:solidFill>
                  <a:srgbClr val="000080"/>
                </a:solidFill>
                <a:effectLst/>
                <a:latin typeface="Tahoma" pitchFamily="34" charset="0"/>
                <a:ea typeface="Times New Roman" pitchFamily="18" charset="0"/>
                <a:cs typeface="Tahoma" pitchFamily="34" charset="0"/>
              </a:rPr>
              <a:t>Multivalued</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مثل رقم الهاتف فممكن أن يكون للطالبة اكثر من</a:t>
            </a:r>
            <a:r>
              <a:rPr kumimoji="0" lang="ar-SA" sz="1600" b="1" i="0" u="none" strike="noStrike" cap="none" normalizeH="0" dirty="0" smtClean="0">
                <a:ln>
                  <a:noFill/>
                </a:ln>
                <a:solidFill>
                  <a:srgbClr val="000080"/>
                </a:solidFill>
                <a:effectLst/>
                <a:latin typeface="Tahoma" pitchFamily="34" charset="0"/>
                <a:ea typeface="Times New Roman" pitchFamily="18" charset="0"/>
                <a:cs typeface="Tahoma" pitchFamily="34" charset="0"/>
              </a:rPr>
              <a:t> </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رقم هاتف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Rectangle 19"/>
          <p:cNvSpPr>
            <a:spLocks noChangeArrowheads="1"/>
          </p:cNvSpPr>
          <p:nvPr/>
        </p:nvSpPr>
        <p:spPr bwMode="auto">
          <a:xfrm>
            <a:off x="571472" y="1142984"/>
            <a:ext cx="8215338"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يوجد هناك صفات من الممكن تقسيمها إلى اكثر من قسم مثل الاسم فيقسم إلى : الاسم الأول ، اسم الأب ، اسم العائلة ،،، فتسمى مثل هذه الصفة صفة مركبة </a:t>
            </a:r>
            <a:r>
              <a:rPr kumimoji="0" lang="en-US"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Composite Attribute</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وتمثل بالشكل التالي</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9" name="Oval 21"/>
          <p:cNvSpPr>
            <a:spLocks noChangeArrowheads="1"/>
          </p:cNvSpPr>
          <p:nvPr/>
        </p:nvSpPr>
        <p:spPr bwMode="auto">
          <a:xfrm>
            <a:off x="2857488" y="3286124"/>
            <a:ext cx="785818" cy="278607"/>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2071" name="Group 23"/>
          <p:cNvGrpSpPr>
            <a:grpSpLocks/>
          </p:cNvGrpSpPr>
          <p:nvPr/>
        </p:nvGrpSpPr>
        <p:grpSpPr bwMode="auto">
          <a:xfrm>
            <a:off x="2786050" y="1928802"/>
            <a:ext cx="1347790" cy="571500"/>
            <a:chOff x="1860" y="3960"/>
            <a:chExt cx="1960" cy="1260"/>
          </a:xfrm>
        </p:grpSpPr>
        <p:grpSp>
          <p:nvGrpSpPr>
            <p:cNvPr id="2072" name="Group 24"/>
            <p:cNvGrpSpPr>
              <a:grpSpLocks/>
            </p:cNvGrpSpPr>
            <p:nvPr/>
          </p:nvGrpSpPr>
          <p:grpSpPr bwMode="auto">
            <a:xfrm>
              <a:off x="2520" y="4680"/>
              <a:ext cx="760" cy="540"/>
              <a:chOff x="4140" y="10080"/>
              <a:chExt cx="900" cy="720"/>
            </a:xfrm>
          </p:grpSpPr>
          <p:sp>
            <p:nvSpPr>
              <p:cNvPr id="2073" name="Oval 25"/>
              <p:cNvSpPr>
                <a:spLocks noChangeArrowheads="1"/>
              </p:cNvSpPr>
              <p:nvPr/>
            </p:nvSpPr>
            <p:spPr bwMode="auto">
              <a:xfrm>
                <a:off x="4140" y="10080"/>
                <a:ext cx="900" cy="36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4" name="Line 26"/>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5" name="Group 27"/>
            <p:cNvGrpSpPr>
              <a:grpSpLocks/>
            </p:cNvGrpSpPr>
            <p:nvPr/>
          </p:nvGrpSpPr>
          <p:grpSpPr bwMode="auto">
            <a:xfrm>
              <a:off x="3220" y="4180"/>
              <a:ext cx="600" cy="540"/>
              <a:chOff x="3220" y="4180"/>
              <a:chExt cx="600" cy="540"/>
            </a:xfrm>
          </p:grpSpPr>
          <p:sp>
            <p:nvSpPr>
              <p:cNvPr id="2076"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77"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78" name="Group 30"/>
            <p:cNvGrpSpPr>
              <a:grpSpLocks/>
            </p:cNvGrpSpPr>
            <p:nvPr/>
          </p:nvGrpSpPr>
          <p:grpSpPr bwMode="auto">
            <a:xfrm>
              <a:off x="2640" y="3960"/>
              <a:ext cx="540" cy="720"/>
              <a:chOff x="4140" y="10080"/>
              <a:chExt cx="900" cy="720"/>
            </a:xfrm>
          </p:grpSpPr>
          <p:sp>
            <p:nvSpPr>
              <p:cNvPr id="2079"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0"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081" name="Group 33"/>
            <p:cNvGrpSpPr>
              <a:grpSpLocks/>
            </p:cNvGrpSpPr>
            <p:nvPr/>
          </p:nvGrpSpPr>
          <p:grpSpPr bwMode="auto">
            <a:xfrm>
              <a:off x="1860" y="4240"/>
              <a:ext cx="720" cy="500"/>
              <a:chOff x="1800" y="4320"/>
              <a:chExt cx="720" cy="500"/>
            </a:xfrm>
          </p:grpSpPr>
          <p:sp>
            <p:nvSpPr>
              <p:cNvPr id="2082"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83"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37" name="Rectangle 18"/>
          <p:cNvSpPr>
            <a:spLocks noChangeArrowheads="1"/>
          </p:cNvSpPr>
          <p:nvPr/>
        </p:nvSpPr>
        <p:spPr bwMode="auto">
          <a:xfrm>
            <a:off x="785786" y="4357694"/>
            <a:ext cx="807246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cs typeface="Arial" pitchFamily="34" charset="0"/>
              </a:rPr>
              <a:t>السابق</a:t>
            </a:r>
            <a:r>
              <a:rPr kumimoji="0" lang="ar-SA" sz="2400" b="0" i="0" u="none" strike="noStrike" cap="none" normalizeH="0" dirty="0" smtClean="0">
                <a:ln>
                  <a:noFill/>
                </a:ln>
                <a:solidFill>
                  <a:schemeClr val="tx1"/>
                </a:solidFill>
                <a:effectLst/>
                <a:latin typeface="Arial" pitchFamily="34" charset="0"/>
                <a:cs typeface="Arial" pitchFamily="34" charset="0"/>
              </a:rPr>
              <a:t> فيكون كالتالي :</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r>
              <a:rPr kumimoji="0" lang="ar-SA" sz="2400" b="0" i="0" u="none" strike="noStrike" cap="none" normalizeH="0" baseline="0" dirty="0" smtClean="0">
                <a:ln>
                  <a:noFill/>
                </a:ln>
                <a:solidFill>
                  <a:schemeClr val="tx1"/>
                </a:solidFill>
                <a:effectLst/>
                <a:latin typeface="Arial" pitchFamily="34" charset="0"/>
                <a:cs typeface="Arial" pitchFamily="34" charset="0"/>
              </a:rPr>
              <a:t> نطبق</a:t>
            </a:r>
            <a:r>
              <a:rPr kumimoji="0" lang="ar-SA" sz="2400" b="0" i="0" u="none" strike="noStrike" cap="none" normalizeH="0" dirty="0" smtClean="0">
                <a:ln>
                  <a:noFill/>
                </a:ln>
                <a:solidFill>
                  <a:schemeClr val="tx1"/>
                </a:solidFill>
                <a:effectLst/>
                <a:latin typeface="Arial" pitchFamily="34" charset="0"/>
                <a:cs typeface="Arial" pitchFamily="34" charset="0"/>
              </a:rPr>
              <a:t> هذه التغييرات على النموذج</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19"/>
          <p:cNvSpPr>
            <a:spLocks noChangeArrowheads="1"/>
          </p:cNvSpPr>
          <p:nvPr/>
        </p:nvSpPr>
        <p:spPr bwMode="auto">
          <a:xfrm>
            <a:off x="642910" y="78579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smtClean="0">
                <a:solidFill>
                  <a:srgbClr val="000080"/>
                </a:solidFill>
                <a:latin typeface="Tahoma" pitchFamily="34" charset="0"/>
                <a:cs typeface="Tahoma" pitchFamily="34" charset="0"/>
              </a:rPr>
              <a:t>الصفة المركبة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Rectangle 19"/>
          <p:cNvSpPr>
            <a:spLocks noChangeArrowheads="1"/>
          </p:cNvSpPr>
          <p:nvPr/>
        </p:nvSpPr>
        <p:spPr bwMode="auto">
          <a:xfrm>
            <a:off x="714348" y="2571744"/>
            <a:ext cx="8215338"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u="sng" dirty="0" smtClean="0">
                <a:solidFill>
                  <a:srgbClr val="000080"/>
                </a:solidFill>
                <a:latin typeface="Tahoma" pitchFamily="34" charset="0"/>
                <a:cs typeface="Tahoma" pitchFamily="34" charset="0"/>
              </a:rPr>
              <a:t>الصفة متعددة القيمة :</a:t>
            </a:r>
            <a:endParaRPr kumimoji="0" lang="en-US" b="0" i="0" u="sng"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ox(in)">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7"/>
                                        </p:tgtEl>
                                        <p:attrNameLst>
                                          <p:attrName>style.visibility</p:attrName>
                                        </p:attrNameLst>
                                      </p:cBhvr>
                                      <p:to>
                                        <p:strVal val="visible"/>
                                      </p:to>
                                    </p:set>
                                    <p:animEffect transition="in" filter="box(in)">
                                      <p:cBhvr>
                                        <p:cTn id="12" dur="500"/>
                                        <p:tgtEl>
                                          <p:spTgt spid="2067"/>
                                        </p:tgtEl>
                                      </p:cBhvr>
                                    </p:animEffect>
                                  </p:childTnLst>
                                </p:cTn>
                              </p:par>
                              <p:par>
                                <p:cTn id="13" presetID="4" presetClass="entr" presetSubtype="16" fill="hold" nodeType="withEffect">
                                  <p:stCondLst>
                                    <p:cond delay="0"/>
                                  </p:stCondLst>
                                  <p:childTnLst>
                                    <p:set>
                                      <p:cBhvr>
                                        <p:cTn id="14" dur="1" fill="hold">
                                          <p:stCondLst>
                                            <p:cond delay="0"/>
                                          </p:stCondLst>
                                        </p:cTn>
                                        <p:tgtEl>
                                          <p:spTgt spid="2071"/>
                                        </p:tgtEl>
                                        <p:attrNameLst>
                                          <p:attrName>style.visibility</p:attrName>
                                        </p:attrNameLst>
                                      </p:cBhvr>
                                      <p:to>
                                        <p:strVal val="visible"/>
                                      </p:to>
                                    </p:set>
                                    <p:animEffect transition="in" filter="box(in)">
                                      <p:cBhvr>
                                        <p:cTn id="15" dur="500"/>
                                        <p:tgtEl>
                                          <p:spTgt spid="207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box(in)">
                                      <p:cBhvr>
                                        <p:cTn id="20" dur="500"/>
                                        <p:tgtEl>
                                          <p:spTgt spid="39"/>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66"/>
                                        </p:tgtEl>
                                        <p:attrNameLst>
                                          <p:attrName>style.visibility</p:attrName>
                                        </p:attrNameLst>
                                      </p:cBhvr>
                                      <p:to>
                                        <p:strVal val="visible"/>
                                      </p:to>
                                    </p:set>
                                    <p:animEffect transition="in" filter="box(in)">
                                      <p:cBhvr>
                                        <p:cTn id="25" dur="500"/>
                                        <p:tgtEl>
                                          <p:spTgt spid="2066"/>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069"/>
                                        </p:tgtEl>
                                        <p:attrNameLst>
                                          <p:attrName>style.visibility</p:attrName>
                                        </p:attrNameLst>
                                      </p:cBhvr>
                                      <p:to>
                                        <p:strVal val="visible"/>
                                      </p:to>
                                    </p:set>
                                    <p:animEffect transition="in" filter="box(in)">
                                      <p:cBhvr>
                                        <p:cTn id="28" dur="500"/>
                                        <p:tgtEl>
                                          <p:spTgt spid="2069"/>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box(in)">
                                      <p:cBhvr>
                                        <p:cTn id="33"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6" grpId="0"/>
      <p:bldP spid="2067" grpId="0"/>
      <p:bldP spid="2069" grpId="0" animBg="1"/>
      <p:bldP spid="37" grpId="0"/>
      <p:bldP spid="38" grpId="0"/>
      <p:bldP spid="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94" name="Group 22"/>
          <p:cNvGrpSpPr>
            <a:grpSpLocks/>
          </p:cNvGrpSpPr>
          <p:nvPr/>
        </p:nvGrpSpPr>
        <p:grpSpPr bwMode="auto">
          <a:xfrm>
            <a:off x="1000100" y="857232"/>
            <a:ext cx="7397750" cy="5157786"/>
            <a:chOff x="360" y="3600"/>
            <a:chExt cx="11649" cy="8460"/>
          </a:xfrm>
        </p:grpSpPr>
        <p:grpSp>
          <p:nvGrpSpPr>
            <p:cNvPr id="28695" name="Group 23"/>
            <p:cNvGrpSpPr>
              <a:grpSpLocks/>
            </p:cNvGrpSpPr>
            <p:nvPr/>
          </p:nvGrpSpPr>
          <p:grpSpPr bwMode="auto">
            <a:xfrm>
              <a:off x="7869" y="10060"/>
              <a:ext cx="4140" cy="2000"/>
              <a:chOff x="6840" y="8820"/>
              <a:chExt cx="4140" cy="2000"/>
            </a:xfrm>
          </p:grpSpPr>
          <p:grpSp>
            <p:nvGrpSpPr>
              <p:cNvPr id="28696" name="Group 24"/>
              <p:cNvGrpSpPr>
                <a:grpSpLocks/>
              </p:cNvGrpSpPr>
              <p:nvPr/>
            </p:nvGrpSpPr>
            <p:grpSpPr bwMode="auto">
              <a:xfrm>
                <a:off x="6840" y="8820"/>
                <a:ext cx="1800" cy="900"/>
                <a:chOff x="4500" y="14220"/>
                <a:chExt cx="1800" cy="900"/>
              </a:xfrm>
            </p:grpSpPr>
            <p:sp>
              <p:nvSpPr>
                <p:cNvPr id="28697" name="Rectangle 25"/>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698" name="Text Box 26"/>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الدورات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02" name="Group 30"/>
              <p:cNvGrpSpPr>
                <a:grpSpLocks/>
              </p:cNvGrpSpPr>
              <p:nvPr/>
            </p:nvGrpSpPr>
            <p:grpSpPr bwMode="auto">
              <a:xfrm>
                <a:off x="6840" y="10080"/>
                <a:ext cx="1620" cy="720"/>
                <a:chOff x="5300" y="12420"/>
                <a:chExt cx="1620" cy="720"/>
              </a:xfrm>
            </p:grpSpPr>
            <p:sp>
              <p:nvSpPr>
                <p:cNvPr id="28703" name="Oval 3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4" name="Text Box 3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100" u="sng" dirty="0" smtClean="0">
                      <a:latin typeface="Arial" pitchFamily="34" charset="0"/>
                      <a:ea typeface="Arial" pitchFamily="34" charset="0"/>
                      <a:cs typeface="Arial" pitchFamily="34" charset="0"/>
                    </a:rPr>
                    <a:t>اسم</a:t>
                  </a: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8705" name="Group 33"/>
              <p:cNvGrpSpPr>
                <a:grpSpLocks/>
              </p:cNvGrpSpPr>
              <p:nvPr/>
            </p:nvGrpSpPr>
            <p:grpSpPr bwMode="auto">
              <a:xfrm>
                <a:off x="8640" y="10080"/>
                <a:ext cx="2340" cy="740"/>
                <a:chOff x="8640" y="10080"/>
                <a:chExt cx="2340" cy="740"/>
              </a:xfrm>
            </p:grpSpPr>
            <p:sp>
              <p:nvSpPr>
                <p:cNvPr id="28706" name="Oval 34"/>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07" name="Text Box 35"/>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09" name="Line 37"/>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0" name="Line 38"/>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8711" name="Group 39"/>
            <p:cNvGrpSpPr>
              <a:grpSpLocks/>
            </p:cNvGrpSpPr>
            <p:nvPr/>
          </p:nvGrpSpPr>
          <p:grpSpPr bwMode="auto">
            <a:xfrm>
              <a:off x="4280" y="3600"/>
              <a:ext cx="7409" cy="2320"/>
              <a:chOff x="4280" y="3600"/>
              <a:chExt cx="7409" cy="2320"/>
            </a:xfrm>
          </p:grpSpPr>
          <p:grpSp>
            <p:nvGrpSpPr>
              <p:cNvPr id="28712" name="Group 40"/>
              <p:cNvGrpSpPr>
                <a:grpSpLocks/>
              </p:cNvGrpSpPr>
              <p:nvPr/>
            </p:nvGrpSpPr>
            <p:grpSpPr bwMode="auto">
              <a:xfrm>
                <a:off x="6329" y="3600"/>
                <a:ext cx="5360" cy="2320"/>
                <a:chOff x="6329" y="3600"/>
                <a:chExt cx="5360" cy="2320"/>
              </a:xfrm>
            </p:grpSpPr>
            <p:grpSp>
              <p:nvGrpSpPr>
                <p:cNvPr id="28713" name="Group 41"/>
                <p:cNvGrpSpPr>
                  <a:grpSpLocks/>
                </p:cNvGrpSpPr>
                <p:nvPr/>
              </p:nvGrpSpPr>
              <p:grpSpPr bwMode="auto">
                <a:xfrm>
                  <a:off x="8229" y="4480"/>
                  <a:ext cx="1800" cy="900"/>
                  <a:chOff x="6840" y="12060"/>
                  <a:chExt cx="1800" cy="900"/>
                </a:xfrm>
              </p:grpSpPr>
              <p:sp>
                <p:nvSpPr>
                  <p:cNvPr id="28714" name="Rectangle 42"/>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15" name="Text Box 43"/>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المتدربات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16" name="Group 44"/>
                <p:cNvGrpSpPr>
                  <a:grpSpLocks/>
                </p:cNvGrpSpPr>
                <p:nvPr/>
              </p:nvGrpSpPr>
              <p:grpSpPr bwMode="auto">
                <a:xfrm>
                  <a:off x="6529" y="5200"/>
                  <a:ext cx="1620" cy="720"/>
                  <a:chOff x="5300" y="12420"/>
                  <a:chExt cx="1620" cy="720"/>
                </a:xfrm>
              </p:grpSpPr>
              <p:sp>
                <p:nvSpPr>
                  <p:cNvPr id="28717" name="Oval 4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18" name="Text Box 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19" name="Group 47"/>
                <p:cNvGrpSpPr>
                  <a:grpSpLocks/>
                </p:cNvGrpSpPr>
                <p:nvPr/>
              </p:nvGrpSpPr>
              <p:grpSpPr bwMode="auto">
                <a:xfrm>
                  <a:off x="6329" y="4480"/>
                  <a:ext cx="1620" cy="720"/>
                  <a:chOff x="5300" y="12420"/>
                  <a:chExt cx="1620" cy="720"/>
                </a:xfrm>
              </p:grpSpPr>
              <p:sp>
                <p:nvSpPr>
                  <p:cNvPr id="28720" name="Oval 4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1" name="Text Box 4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2" name="Group 50"/>
                <p:cNvGrpSpPr>
                  <a:grpSpLocks/>
                </p:cNvGrpSpPr>
                <p:nvPr/>
              </p:nvGrpSpPr>
              <p:grpSpPr bwMode="auto">
                <a:xfrm>
                  <a:off x="6609" y="3760"/>
                  <a:ext cx="1620" cy="720"/>
                  <a:chOff x="5300" y="12420"/>
                  <a:chExt cx="1620" cy="720"/>
                </a:xfrm>
              </p:grpSpPr>
              <p:sp>
                <p:nvSpPr>
                  <p:cNvPr id="28723" name="Oval 5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4" name="Text Box 5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5" name="Group 53"/>
                <p:cNvGrpSpPr>
                  <a:grpSpLocks/>
                </p:cNvGrpSpPr>
                <p:nvPr/>
              </p:nvGrpSpPr>
              <p:grpSpPr bwMode="auto">
                <a:xfrm>
                  <a:off x="8269" y="3600"/>
                  <a:ext cx="1620" cy="720"/>
                  <a:chOff x="5300" y="12420"/>
                  <a:chExt cx="1620" cy="720"/>
                </a:xfrm>
              </p:grpSpPr>
              <p:sp>
                <p:nvSpPr>
                  <p:cNvPr id="28726" name="Oval 54"/>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27" name="Text Box 5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28" name="Group 56"/>
                <p:cNvGrpSpPr>
                  <a:grpSpLocks/>
                </p:cNvGrpSpPr>
                <p:nvPr/>
              </p:nvGrpSpPr>
              <p:grpSpPr bwMode="auto">
                <a:xfrm>
                  <a:off x="10069" y="3940"/>
                  <a:ext cx="1620" cy="720"/>
                  <a:chOff x="5300" y="12420"/>
                  <a:chExt cx="1620" cy="720"/>
                </a:xfrm>
              </p:grpSpPr>
              <p:sp>
                <p:nvSpPr>
                  <p:cNvPr id="28729" name="Oval 5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0" name="Text Box 5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31" name="Line 59"/>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2" name="Line 60"/>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3" name="Line 61"/>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4" name="Line 62"/>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5" name="Line 63"/>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36" name="Oval 64"/>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37" name="Line 65"/>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8" name="Line 66"/>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39" name="Oval 67"/>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40" name="Line 68"/>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1" name="Oval 69"/>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42" name="Group 70"/>
            <p:cNvGrpSpPr>
              <a:grpSpLocks/>
            </p:cNvGrpSpPr>
            <p:nvPr/>
          </p:nvGrpSpPr>
          <p:grpSpPr bwMode="auto">
            <a:xfrm>
              <a:off x="360" y="6418"/>
              <a:ext cx="4029" cy="4182"/>
              <a:chOff x="360" y="6418"/>
              <a:chExt cx="4029" cy="4182"/>
            </a:xfrm>
          </p:grpSpPr>
          <p:grpSp>
            <p:nvGrpSpPr>
              <p:cNvPr id="28743" name="Group 71"/>
              <p:cNvGrpSpPr>
                <a:grpSpLocks/>
              </p:cNvGrpSpPr>
              <p:nvPr/>
            </p:nvGrpSpPr>
            <p:grpSpPr bwMode="auto">
              <a:xfrm>
                <a:off x="669" y="6418"/>
                <a:ext cx="3720" cy="3420"/>
                <a:chOff x="429" y="5902"/>
                <a:chExt cx="3720" cy="3420"/>
              </a:xfrm>
            </p:grpSpPr>
            <p:grpSp>
              <p:nvGrpSpPr>
                <p:cNvPr id="28744" name="Group 72"/>
                <p:cNvGrpSpPr>
                  <a:grpSpLocks/>
                </p:cNvGrpSpPr>
                <p:nvPr/>
              </p:nvGrpSpPr>
              <p:grpSpPr bwMode="auto">
                <a:xfrm>
                  <a:off x="2349" y="7342"/>
                  <a:ext cx="1800" cy="900"/>
                  <a:chOff x="2340" y="12060"/>
                  <a:chExt cx="1800" cy="900"/>
                </a:xfrm>
              </p:grpSpPr>
              <p:sp>
                <p:nvSpPr>
                  <p:cNvPr id="28745" name="Rectangle 73"/>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28746" name="Text Box 74"/>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المدربات</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47" name="Group 75"/>
                <p:cNvGrpSpPr>
                  <a:grpSpLocks/>
                </p:cNvGrpSpPr>
                <p:nvPr/>
              </p:nvGrpSpPr>
              <p:grpSpPr bwMode="auto">
                <a:xfrm>
                  <a:off x="2529" y="6442"/>
                  <a:ext cx="1620" cy="720"/>
                  <a:chOff x="5300" y="12420"/>
                  <a:chExt cx="1620" cy="720"/>
                </a:xfrm>
              </p:grpSpPr>
              <p:sp>
                <p:nvSpPr>
                  <p:cNvPr id="28748" name="Oval 76"/>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49" name="Text Box 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0" name="Group 78"/>
                <p:cNvGrpSpPr>
                  <a:grpSpLocks/>
                </p:cNvGrpSpPr>
                <p:nvPr/>
              </p:nvGrpSpPr>
              <p:grpSpPr bwMode="auto">
                <a:xfrm>
                  <a:off x="1829" y="8602"/>
                  <a:ext cx="1620" cy="720"/>
                  <a:chOff x="5300" y="12420"/>
                  <a:chExt cx="1620" cy="720"/>
                </a:xfrm>
              </p:grpSpPr>
              <p:sp>
                <p:nvSpPr>
                  <p:cNvPr id="28751" name="Oval 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2" name="Text Box 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3" name="Group 81"/>
                <p:cNvGrpSpPr>
                  <a:grpSpLocks/>
                </p:cNvGrpSpPr>
                <p:nvPr/>
              </p:nvGrpSpPr>
              <p:grpSpPr bwMode="auto">
                <a:xfrm>
                  <a:off x="729" y="8062"/>
                  <a:ext cx="1620" cy="720"/>
                  <a:chOff x="5300" y="12420"/>
                  <a:chExt cx="1620" cy="720"/>
                </a:xfrm>
              </p:grpSpPr>
              <p:sp>
                <p:nvSpPr>
                  <p:cNvPr id="28754" name="Oval 8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5" name="Text Box 8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6" name="Group 84"/>
                <p:cNvGrpSpPr>
                  <a:grpSpLocks/>
                </p:cNvGrpSpPr>
                <p:nvPr/>
              </p:nvGrpSpPr>
              <p:grpSpPr bwMode="auto">
                <a:xfrm>
                  <a:off x="549" y="7242"/>
                  <a:ext cx="1620" cy="720"/>
                  <a:chOff x="5300" y="12420"/>
                  <a:chExt cx="1620" cy="720"/>
                </a:xfrm>
              </p:grpSpPr>
              <p:sp>
                <p:nvSpPr>
                  <p:cNvPr id="28757" name="Oval 8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58" name="Text Box 8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59" name="Group 87"/>
                <p:cNvGrpSpPr>
                  <a:grpSpLocks/>
                </p:cNvGrpSpPr>
                <p:nvPr/>
              </p:nvGrpSpPr>
              <p:grpSpPr bwMode="auto">
                <a:xfrm>
                  <a:off x="429" y="6462"/>
                  <a:ext cx="1620" cy="720"/>
                  <a:chOff x="5300" y="12420"/>
                  <a:chExt cx="1620" cy="720"/>
                </a:xfrm>
              </p:grpSpPr>
              <p:sp>
                <p:nvSpPr>
                  <p:cNvPr id="28760" name="Oval 88"/>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1" name="Text Box 8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8762" name="Group 90"/>
                <p:cNvGrpSpPr>
                  <a:grpSpLocks/>
                </p:cNvGrpSpPr>
                <p:nvPr/>
              </p:nvGrpSpPr>
              <p:grpSpPr bwMode="auto">
                <a:xfrm>
                  <a:off x="1449" y="5902"/>
                  <a:ext cx="1620" cy="720"/>
                  <a:chOff x="5300" y="12420"/>
                  <a:chExt cx="1620" cy="720"/>
                </a:xfrm>
              </p:grpSpPr>
              <p:sp>
                <p:nvSpPr>
                  <p:cNvPr id="28763" name="Oval 91"/>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4" name="Text Box 92"/>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765" name="Line 93"/>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6" name="Line 94"/>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7" name="Line 95"/>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8" name="Line 96"/>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69" name="Line 97"/>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0" name="Line 98"/>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28771" name="Oval 99"/>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72" name="Line 100"/>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3" name="Line 101"/>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4" name="Oval 102"/>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8775" name="Line 103"/>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8776" name="Oval 104"/>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00109"/>
            <a:ext cx="64202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3- </a:t>
            </a:r>
            <a:r>
              <a:rPr lang="ar-SA" b="1" u="sng" dirty="0" smtClean="0"/>
              <a:t>وضع العلاقات  </a:t>
            </a:r>
            <a:r>
              <a:rPr lang="en-US" b="1" u="sng" dirty="0" smtClean="0"/>
              <a:t>Relationship</a:t>
            </a:r>
            <a:r>
              <a:rPr lang="ar-SA" b="1" u="sng" dirty="0" smtClean="0"/>
              <a:t> .ويرمز لها بالشكل التالي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 name="Diamond 2"/>
          <p:cNvSpPr/>
          <p:nvPr/>
        </p:nvSpPr>
        <p:spPr>
          <a:xfrm>
            <a:off x="2500298" y="928670"/>
            <a:ext cx="928694" cy="642942"/>
          </a:xfrm>
          <a:prstGeom prst="diamond">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TextBox 3"/>
          <p:cNvSpPr txBox="1"/>
          <p:nvPr/>
        </p:nvSpPr>
        <p:spPr>
          <a:xfrm>
            <a:off x="928662" y="1571612"/>
            <a:ext cx="7828643" cy="923330"/>
          </a:xfrm>
          <a:prstGeom prst="rect">
            <a:avLst/>
          </a:prstGeom>
          <a:noFill/>
        </p:spPr>
        <p:txBody>
          <a:bodyPr wrap="square" rtlCol="1">
            <a:spAutoFit/>
          </a:bodyPr>
          <a:lstStyle/>
          <a:p>
            <a:r>
              <a:rPr lang="ar-SA" b="1" dirty="0" smtClean="0"/>
              <a:t>العلاقة الرابطة هي العلاقة التي تربط بين الكيانات وتمثل علاقة رابطة في العالم المصغر الذي تمثله قاعدة البيانات وتهتم قواعد البيانات بشكل كبير جدا بالعلاقات الرابطة بين الكيانات لأنها تعبر عن الروابط بين البيانات في الواقع وتمثل العلاقة غالبا بفعل مضارع</a:t>
            </a:r>
            <a:endParaRPr lang="ar-SA" b="1" dirty="0"/>
          </a:p>
        </p:txBody>
      </p:sp>
      <p:sp>
        <p:nvSpPr>
          <p:cNvPr id="5" name="TextBox 4"/>
          <p:cNvSpPr txBox="1"/>
          <p:nvPr/>
        </p:nvSpPr>
        <p:spPr>
          <a:xfrm>
            <a:off x="1081062" y="2791422"/>
            <a:ext cx="7828643" cy="369332"/>
          </a:xfrm>
          <a:prstGeom prst="rect">
            <a:avLst/>
          </a:prstGeom>
          <a:noFill/>
        </p:spPr>
        <p:txBody>
          <a:bodyPr wrap="square" rtlCol="1">
            <a:spAutoFit/>
          </a:bodyPr>
          <a:lstStyle/>
          <a:p>
            <a:r>
              <a:rPr lang="ar-SA" b="1" dirty="0" smtClean="0"/>
              <a:t>لنطبق ذلك على المثال السابق ونربط الكيانات لدينا بعلاقات:</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4" name="Group 90"/>
          <p:cNvGrpSpPr>
            <a:grpSpLocks/>
          </p:cNvGrpSpPr>
          <p:nvPr/>
        </p:nvGrpSpPr>
        <p:grpSpPr bwMode="auto">
          <a:xfrm>
            <a:off x="1071538" y="1000108"/>
            <a:ext cx="7397750" cy="5372100"/>
            <a:chOff x="360" y="3600"/>
            <a:chExt cx="11649" cy="8460"/>
          </a:xfrm>
        </p:grpSpPr>
        <p:grpSp>
          <p:nvGrpSpPr>
            <p:cNvPr id="1115" name="Group 91"/>
            <p:cNvGrpSpPr>
              <a:grpSpLocks/>
            </p:cNvGrpSpPr>
            <p:nvPr/>
          </p:nvGrpSpPr>
          <p:grpSpPr bwMode="auto">
            <a:xfrm>
              <a:off x="4089" y="5352"/>
              <a:ext cx="5745" cy="4680"/>
              <a:chOff x="4089" y="5352"/>
              <a:chExt cx="5745" cy="4680"/>
            </a:xfrm>
          </p:grpSpPr>
          <p:grpSp>
            <p:nvGrpSpPr>
              <p:cNvPr id="1116" name="Group 92"/>
              <p:cNvGrpSpPr>
                <a:grpSpLocks/>
              </p:cNvGrpSpPr>
              <p:nvPr/>
            </p:nvGrpSpPr>
            <p:grpSpPr bwMode="auto">
              <a:xfrm>
                <a:off x="4449" y="5382"/>
                <a:ext cx="3960" cy="2850"/>
                <a:chOff x="3420" y="5430"/>
                <a:chExt cx="3960" cy="2850"/>
              </a:xfrm>
            </p:grpSpPr>
            <p:grpSp>
              <p:nvGrpSpPr>
                <p:cNvPr id="1117" name="Group 93"/>
                <p:cNvGrpSpPr>
                  <a:grpSpLocks/>
                </p:cNvGrpSpPr>
                <p:nvPr/>
              </p:nvGrpSpPr>
              <p:grpSpPr bwMode="auto">
                <a:xfrm>
                  <a:off x="5220" y="6840"/>
                  <a:ext cx="1260" cy="1080"/>
                  <a:chOff x="5220" y="6840"/>
                  <a:chExt cx="1260" cy="1080"/>
                </a:xfrm>
              </p:grpSpPr>
              <p:sp>
                <p:nvSpPr>
                  <p:cNvPr id="1118" name="AutoShape 94"/>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19" name="Text Box 95"/>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يدربن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20" name="Line 96"/>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21" name="Line 97"/>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22" name="Group 98"/>
              <p:cNvGrpSpPr>
                <a:grpSpLocks/>
              </p:cNvGrpSpPr>
              <p:nvPr/>
            </p:nvGrpSpPr>
            <p:grpSpPr bwMode="auto">
              <a:xfrm>
                <a:off x="4089" y="8772"/>
                <a:ext cx="3780" cy="1260"/>
                <a:chOff x="3060" y="8820"/>
                <a:chExt cx="3780" cy="1260"/>
              </a:xfrm>
            </p:grpSpPr>
            <p:grpSp>
              <p:nvGrpSpPr>
                <p:cNvPr id="1123" name="Group 99"/>
                <p:cNvGrpSpPr>
                  <a:grpSpLocks/>
                </p:cNvGrpSpPr>
                <p:nvPr/>
              </p:nvGrpSpPr>
              <p:grpSpPr bwMode="auto">
                <a:xfrm>
                  <a:off x="4140" y="8820"/>
                  <a:ext cx="1260" cy="1200"/>
                  <a:chOff x="4140" y="8820"/>
                  <a:chExt cx="1260" cy="1200"/>
                </a:xfrm>
              </p:grpSpPr>
              <p:sp>
                <p:nvSpPr>
                  <p:cNvPr id="1124" name="AutoShape 100"/>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25" name="Text Box 101"/>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يدربن على</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26" name="Line 102"/>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27" name="Line 103"/>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28" name="Group 104"/>
              <p:cNvGrpSpPr>
                <a:grpSpLocks/>
              </p:cNvGrpSpPr>
              <p:nvPr/>
            </p:nvGrpSpPr>
            <p:grpSpPr bwMode="auto">
              <a:xfrm>
                <a:off x="8574" y="5352"/>
                <a:ext cx="1260" cy="4680"/>
                <a:chOff x="7545" y="5400"/>
                <a:chExt cx="1260" cy="4680"/>
              </a:xfrm>
            </p:grpSpPr>
            <p:grpSp>
              <p:nvGrpSpPr>
                <p:cNvPr id="1129" name="Group 105"/>
                <p:cNvGrpSpPr>
                  <a:grpSpLocks/>
                </p:cNvGrpSpPr>
                <p:nvPr/>
              </p:nvGrpSpPr>
              <p:grpSpPr bwMode="auto">
                <a:xfrm>
                  <a:off x="7545" y="6870"/>
                  <a:ext cx="1260" cy="1200"/>
                  <a:chOff x="4140" y="8820"/>
                  <a:chExt cx="1260" cy="1200"/>
                </a:xfrm>
              </p:grpSpPr>
              <p:sp>
                <p:nvSpPr>
                  <p:cNvPr id="1130" name="AutoShape 106"/>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1" name="Text Box 107"/>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يدرسن</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32" name="Line 108"/>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33" name="Line 109"/>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134" name="Group 110"/>
            <p:cNvGrpSpPr>
              <a:grpSpLocks/>
            </p:cNvGrpSpPr>
            <p:nvPr/>
          </p:nvGrpSpPr>
          <p:grpSpPr bwMode="auto">
            <a:xfrm>
              <a:off x="360" y="3600"/>
              <a:ext cx="11649" cy="8460"/>
              <a:chOff x="360" y="3600"/>
              <a:chExt cx="11649" cy="8460"/>
            </a:xfrm>
          </p:grpSpPr>
          <p:grpSp>
            <p:nvGrpSpPr>
              <p:cNvPr id="1135" name="Group 111"/>
              <p:cNvGrpSpPr>
                <a:grpSpLocks/>
              </p:cNvGrpSpPr>
              <p:nvPr/>
            </p:nvGrpSpPr>
            <p:grpSpPr bwMode="auto">
              <a:xfrm>
                <a:off x="7869" y="10060"/>
                <a:ext cx="4140" cy="2000"/>
                <a:chOff x="6840" y="8820"/>
                <a:chExt cx="4140" cy="2000"/>
              </a:xfrm>
            </p:grpSpPr>
            <p:grpSp>
              <p:nvGrpSpPr>
                <p:cNvPr id="1136" name="Group 112"/>
                <p:cNvGrpSpPr>
                  <a:grpSpLocks/>
                </p:cNvGrpSpPr>
                <p:nvPr/>
              </p:nvGrpSpPr>
              <p:grpSpPr bwMode="auto">
                <a:xfrm>
                  <a:off x="6840" y="8820"/>
                  <a:ext cx="1800" cy="900"/>
                  <a:chOff x="4500" y="14220"/>
                  <a:chExt cx="1800" cy="900"/>
                </a:xfrm>
              </p:grpSpPr>
              <p:sp>
                <p:nvSpPr>
                  <p:cNvPr id="1137" name="Rectangle 113"/>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38" name="Text Box 114"/>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42" name="Group 118"/>
                <p:cNvGrpSpPr>
                  <a:grpSpLocks/>
                </p:cNvGrpSpPr>
                <p:nvPr/>
              </p:nvGrpSpPr>
              <p:grpSpPr bwMode="auto">
                <a:xfrm>
                  <a:off x="6840" y="10080"/>
                  <a:ext cx="1620" cy="720"/>
                  <a:chOff x="5300" y="12420"/>
                  <a:chExt cx="1620" cy="720"/>
                </a:xfrm>
              </p:grpSpPr>
              <p:sp>
                <p:nvSpPr>
                  <p:cNvPr id="1143" name="Oval 11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4" name="Text Box 12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1145" name="Group 121"/>
                <p:cNvGrpSpPr>
                  <a:grpSpLocks/>
                </p:cNvGrpSpPr>
                <p:nvPr/>
              </p:nvGrpSpPr>
              <p:grpSpPr bwMode="auto">
                <a:xfrm>
                  <a:off x="8640" y="10080"/>
                  <a:ext cx="2340" cy="740"/>
                  <a:chOff x="8640" y="10080"/>
                  <a:chExt cx="2340" cy="740"/>
                </a:xfrm>
              </p:grpSpPr>
              <p:sp>
                <p:nvSpPr>
                  <p:cNvPr id="1146" name="Oval 122"/>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47" name="Text Box 123"/>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49" name="Line 125"/>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0" name="Line 126"/>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51" name="Group 127"/>
              <p:cNvGrpSpPr>
                <a:grpSpLocks/>
              </p:cNvGrpSpPr>
              <p:nvPr/>
            </p:nvGrpSpPr>
            <p:grpSpPr bwMode="auto">
              <a:xfrm>
                <a:off x="4280" y="3600"/>
                <a:ext cx="7409" cy="2320"/>
                <a:chOff x="4280" y="3600"/>
                <a:chExt cx="7409" cy="2320"/>
              </a:xfrm>
            </p:grpSpPr>
            <p:grpSp>
              <p:nvGrpSpPr>
                <p:cNvPr id="1152" name="Group 128"/>
                <p:cNvGrpSpPr>
                  <a:grpSpLocks/>
                </p:cNvGrpSpPr>
                <p:nvPr/>
              </p:nvGrpSpPr>
              <p:grpSpPr bwMode="auto">
                <a:xfrm>
                  <a:off x="6329" y="3600"/>
                  <a:ext cx="5360" cy="2320"/>
                  <a:chOff x="6329" y="3600"/>
                  <a:chExt cx="5360" cy="2320"/>
                </a:xfrm>
              </p:grpSpPr>
              <p:grpSp>
                <p:nvGrpSpPr>
                  <p:cNvPr id="1153" name="Group 129"/>
                  <p:cNvGrpSpPr>
                    <a:grpSpLocks/>
                  </p:cNvGrpSpPr>
                  <p:nvPr/>
                </p:nvGrpSpPr>
                <p:grpSpPr bwMode="auto">
                  <a:xfrm>
                    <a:off x="8229" y="4480"/>
                    <a:ext cx="1800" cy="900"/>
                    <a:chOff x="6840" y="12060"/>
                    <a:chExt cx="1800" cy="900"/>
                  </a:xfrm>
                </p:grpSpPr>
                <p:sp>
                  <p:nvSpPr>
                    <p:cNvPr id="1154" name="Rectangle 130"/>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55" name="Text Box 131"/>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56" name="Group 132"/>
                  <p:cNvGrpSpPr>
                    <a:grpSpLocks/>
                  </p:cNvGrpSpPr>
                  <p:nvPr/>
                </p:nvGrpSpPr>
                <p:grpSpPr bwMode="auto">
                  <a:xfrm>
                    <a:off x="6529" y="5200"/>
                    <a:ext cx="1620" cy="720"/>
                    <a:chOff x="5300" y="12420"/>
                    <a:chExt cx="1620" cy="720"/>
                  </a:xfrm>
                </p:grpSpPr>
                <p:sp>
                  <p:nvSpPr>
                    <p:cNvPr id="1157" name="Oval 13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58" name="Text Box 13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59" name="Group 135"/>
                  <p:cNvGrpSpPr>
                    <a:grpSpLocks/>
                  </p:cNvGrpSpPr>
                  <p:nvPr/>
                </p:nvGrpSpPr>
                <p:grpSpPr bwMode="auto">
                  <a:xfrm>
                    <a:off x="6329" y="4480"/>
                    <a:ext cx="1620" cy="720"/>
                    <a:chOff x="5300" y="12420"/>
                    <a:chExt cx="1620" cy="720"/>
                  </a:xfrm>
                </p:grpSpPr>
                <p:sp>
                  <p:nvSpPr>
                    <p:cNvPr id="1160" name="Oval 13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1" name="Text Box 13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2" name="Group 138"/>
                  <p:cNvGrpSpPr>
                    <a:grpSpLocks/>
                  </p:cNvGrpSpPr>
                  <p:nvPr/>
                </p:nvGrpSpPr>
                <p:grpSpPr bwMode="auto">
                  <a:xfrm>
                    <a:off x="6609" y="3760"/>
                    <a:ext cx="1620" cy="720"/>
                    <a:chOff x="5300" y="12420"/>
                    <a:chExt cx="1620" cy="720"/>
                  </a:xfrm>
                </p:grpSpPr>
                <p:sp>
                  <p:nvSpPr>
                    <p:cNvPr id="1163" name="Oval 13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4" name="Text Box 14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5" name="Group 141"/>
                  <p:cNvGrpSpPr>
                    <a:grpSpLocks/>
                  </p:cNvGrpSpPr>
                  <p:nvPr/>
                </p:nvGrpSpPr>
                <p:grpSpPr bwMode="auto">
                  <a:xfrm>
                    <a:off x="8269" y="3600"/>
                    <a:ext cx="1620" cy="720"/>
                    <a:chOff x="5300" y="12420"/>
                    <a:chExt cx="1620" cy="720"/>
                  </a:xfrm>
                </p:grpSpPr>
                <p:sp>
                  <p:nvSpPr>
                    <p:cNvPr id="1166" name="Oval 14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67" name="Text Box 14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68" name="Group 144"/>
                  <p:cNvGrpSpPr>
                    <a:grpSpLocks/>
                  </p:cNvGrpSpPr>
                  <p:nvPr/>
                </p:nvGrpSpPr>
                <p:grpSpPr bwMode="auto">
                  <a:xfrm>
                    <a:off x="10069" y="3940"/>
                    <a:ext cx="1620" cy="720"/>
                    <a:chOff x="5300" y="12420"/>
                    <a:chExt cx="1620" cy="720"/>
                  </a:xfrm>
                </p:grpSpPr>
                <p:sp>
                  <p:nvSpPr>
                    <p:cNvPr id="1169" name="Oval 145"/>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0" name="Text Box 14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171" name="Line 147"/>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2" name="Line 148"/>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3" name="Line 149"/>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4" name="Line 150"/>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5" name="Line 151"/>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176" name="Oval 152"/>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77" name="Line 153"/>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8" name="Line 154"/>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9" name="Oval 155"/>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80" name="Line 156"/>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1" name="Oval 157"/>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82" name="Group 158"/>
              <p:cNvGrpSpPr>
                <a:grpSpLocks/>
              </p:cNvGrpSpPr>
              <p:nvPr/>
            </p:nvGrpSpPr>
            <p:grpSpPr bwMode="auto">
              <a:xfrm>
                <a:off x="360" y="6418"/>
                <a:ext cx="4029" cy="4182"/>
                <a:chOff x="360" y="6418"/>
                <a:chExt cx="4029" cy="4182"/>
              </a:xfrm>
            </p:grpSpPr>
            <p:grpSp>
              <p:nvGrpSpPr>
                <p:cNvPr id="1183" name="Group 159"/>
                <p:cNvGrpSpPr>
                  <a:grpSpLocks/>
                </p:cNvGrpSpPr>
                <p:nvPr/>
              </p:nvGrpSpPr>
              <p:grpSpPr bwMode="auto">
                <a:xfrm>
                  <a:off x="669" y="6418"/>
                  <a:ext cx="3720" cy="3420"/>
                  <a:chOff x="429" y="5902"/>
                  <a:chExt cx="3720" cy="3420"/>
                </a:xfrm>
              </p:grpSpPr>
              <p:grpSp>
                <p:nvGrpSpPr>
                  <p:cNvPr id="1184" name="Group 160"/>
                  <p:cNvGrpSpPr>
                    <a:grpSpLocks/>
                  </p:cNvGrpSpPr>
                  <p:nvPr/>
                </p:nvGrpSpPr>
                <p:grpSpPr bwMode="auto">
                  <a:xfrm>
                    <a:off x="2349" y="7342"/>
                    <a:ext cx="1800" cy="900"/>
                    <a:chOff x="2340" y="12060"/>
                    <a:chExt cx="1800" cy="900"/>
                  </a:xfrm>
                </p:grpSpPr>
                <p:sp>
                  <p:nvSpPr>
                    <p:cNvPr id="1185" name="Rectangle 161"/>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186" name="Text Box 162"/>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87" name="Group 163"/>
                  <p:cNvGrpSpPr>
                    <a:grpSpLocks/>
                  </p:cNvGrpSpPr>
                  <p:nvPr/>
                </p:nvGrpSpPr>
                <p:grpSpPr bwMode="auto">
                  <a:xfrm>
                    <a:off x="2529" y="6442"/>
                    <a:ext cx="1620" cy="720"/>
                    <a:chOff x="5300" y="12420"/>
                    <a:chExt cx="1620" cy="720"/>
                  </a:xfrm>
                </p:grpSpPr>
                <p:sp>
                  <p:nvSpPr>
                    <p:cNvPr id="1188" name="Oval 164"/>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89" name="Text Box 165"/>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0" name="Group 166"/>
                  <p:cNvGrpSpPr>
                    <a:grpSpLocks/>
                  </p:cNvGrpSpPr>
                  <p:nvPr/>
                </p:nvGrpSpPr>
                <p:grpSpPr bwMode="auto">
                  <a:xfrm>
                    <a:off x="1829" y="8602"/>
                    <a:ext cx="1620" cy="720"/>
                    <a:chOff x="5300" y="12420"/>
                    <a:chExt cx="1620" cy="720"/>
                  </a:xfrm>
                </p:grpSpPr>
                <p:sp>
                  <p:nvSpPr>
                    <p:cNvPr id="1191" name="Oval 167"/>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2" name="Text Box 16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3" name="Group 169"/>
                  <p:cNvGrpSpPr>
                    <a:grpSpLocks/>
                  </p:cNvGrpSpPr>
                  <p:nvPr/>
                </p:nvGrpSpPr>
                <p:grpSpPr bwMode="auto">
                  <a:xfrm>
                    <a:off x="729" y="8062"/>
                    <a:ext cx="1620" cy="720"/>
                    <a:chOff x="5300" y="12420"/>
                    <a:chExt cx="1620" cy="720"/>
                  </a:xfrm>
                </p:grpSpPr>
                <p:sp>
                  <p:nvSpPr>
                    <p:cNvPr id="1194" name="Oval 17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5" name="Text Box 17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6" name="Group 172"/>
                  <p:cNvGrpSpPr>
                    <a:grpSpLocks/>
                  </p:cNvGrpSpPr>
                  <p:nvPr/>
                </p:nvGrpSpPr>
                <p:grpSpPr bwMode="auto">
                  <a:xfrm>
                    <a:off x="549" y="7242"/>
                    <a:ext cx="1620" cy="720"/>
                    <a:chOff x="5300" y="12420"/>
                    <a:chExt cx="1620" cy="720"/>
                  </a:xfrm>
                </p:grpSpPr>
                <p:sp>
                  <p:nvSpPr>
                    <p:cNvPr id="1197" name="Oval 17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98" name="Text Box 17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99" name="Group 175"/>
                  <p:cNvGrpSpPr>
                    <a:grpSpLocks/>
                  </p:cNvGrpSpPr>
                  <p:nvPr/>
                </p:nvGrpSpPr>
                <p:grpSpPr bwMode="auto">
                  <a:xfrm>
                    <a:off x="429" y="6462"/>
                    <a:ext cx="1620" cy="720"/>
                    <a:chOff x="5300" y="12420"/>
                    <a:chExt cx="1620" cy="720"/>
                  </a:xfrm>
                </p:grpSpPr>
                <p:sp>
                  <p:nvSpPr>
                    <p:cNvPr id="1200" name="Oval 17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1" name="Text Box 17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202" name="Group 178"/>
                  <p:cNvGrpSpPr>
                    <a:grpSpLocks/>
                  </p:cNvGrpSpPr>
                  <p:nvPr/>
                </p:nvGrpSpPr>
                <p:grpSpPr bwMode="auto">
                  <a:xfrm>
                    <a:off x="1449" y="5902"/>
                    <a:ext cx="1620" cy="720"/>
                    <a:chOff x="5300" y="12420"/>
                    <a:chExt cx="1620" cy="720"/>
                  </a:xfrm>
                </p:grpSpPr>
                <p:sp>
                  <p:nvSpPr>
                    <p:cNvPr id="1203" name="Oval 17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4" name="Text Box 18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205" name="Line 181"/>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6" name="Line 182"/>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7" name="Line 183"/>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8" name="Line 184"/>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09" name="Line 185"/>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0" name="Line 186"/>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211" name="Oval 187"/>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12" name="Line 188"/>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3" name="Line 189"/>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4" name="Oval 190"/>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15" name="Line 191"/>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216" name="Oval 192"/>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357422" y="1000109"/>
            <a:ext cx="64202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083" name="Rectangle 11"/>
          <p:cNvSpPr>
            <a:spLocks noChangeArrowheads="1"/>
          </p:cNvSpPr>
          <p:nvPr/>
        </p:nvSpPr>
        <p:spPr bwMode="auto">
          <a:xfrm>
            <a:off x="214282" y="1571612"/>
            <a:ext cx="8501059"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أولاً- علاقة واحد إلى واحد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One to One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سجل مطابق واحد في الكيان الثاني وكل سجل في الكيان الثاني له سجل مطابق واحد في الكيان الأول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شركة تتكون من عدة أقسام ، بحيث لكل قسم مدير واحد وكل مدير يرأس قسم واحد فتكون</a:t>
            </a:r>
            <a:r>
              <a:rPr kumimoji="0" lang="ar-SA"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العلاقة بين كيان المدير وكيان الأسام علاقة واحد إلى واحد</a:t>
            </a: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10268"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10258" name="Group 18"/>
          <p:cNvGrpSpPr>
            <a:grpSpLocks noChangeAspect="1"/>
          </p:cNvGrpSpPr>
          <p:nvPr/>
        </p:nvGrpSpPr>
        <p:grpSpPr bwMode="auto">
          <a:xfrm>
            <a:off x="1428728" y="4143380"/>
            <a:ext cx="5273675" cy="1371600"/>
            <a:chOff x="1795" y="3924"/>
            <a:chExt cx="8306" cy="2160"/>
          </a:xfrm>
        </p:grpSpPr>
        <p:sp>
          <p:nvSpPr>
            <p:cNvPr id="10267" name="AutoShape 27"/>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266" name="Rectangle 26"/>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المدير</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5" name="Rectangle 25"/>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القسم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4" name="Line 24"/>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3" name="Line 23"/>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262" name="Text Box 22"/>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261" name="Text Box 21"/>
            <p:cNvSpPr txBox="1">
              <a:spLocks noChangeArrowheads="1"/>
            </p:cNvSpPr>
            <p:nvPr/>
          </p:nvSpPr>
          <p:spPr bwMode="auto">
            <a:xfrm>
              <a:off x="4770" y="4177"/>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0" name="Text Box 20"/>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259" name="Text Box 19"/>
            <p:cNvSpPr txBox="1">
              <a:spLocks noChangeArrowheads="1"/>
            </p:cNvSpPr>
            <p:nvPr/>
          </p:nvSpPr>
          <p:spPr bwMode="auto">
            <a:xfrm>
              <a:off x="6933" y="4836"/>
              <a:ext cx="398"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83"/>
                                        </p:tgtEl>
                                        <p:attrNameLst>
                                          <p:attrName>style.visibility</p:attrName>
                                        </p:attrNameLst>
                                      </p:cBhvr>
                                      <p:to>
                                        <p:strVal val="visible"/>
                                      </p:to>
                                    </p:set>
                                    <p:animEffect transition="in" filter="box(in)">
                                      <p:cBhvr>
                                        <p:cTn id="12"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500034" y="1571612"/>
            <a:ext cx="8286777"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200" algn="l"/>
              </a:tabLst>
            </a:pP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a:t>
            </a:r>
            <a:r>
              <a:rPr kumimoji="0" lang="ar-SA" sz="2000" b="1" i="0" u="sng"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علاقة واحد إلى متعدد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One to Many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يرمز لها بــ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1:M</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يكون في هذه العلاقة لكل سجل في الكيان الأول عدة سجلات مطابقة  في الكيان الثاني وكل سجل في الكيان الثاني له سجل مطابق واحد في الكيان الأول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tab pos="457200" algn="l"/>
              </a:tabLst>
            </a:pPr>
            <a:r>
              <a:rPr kumimoji="0" lang="ar-SA"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مثال: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Char char="•"/>
              <a:tabLst>
                <a:tab pos="457200" algn="l"/>
              </a:tabLst>
            </a:pPr>
            <a:r>
              <a:rPr lang="ar-SA" sz="2000" dirty="0" smtClean="0">
                <a:latin typeface="Arial" pitchFamily="34" charset="0"/>
                <a:ea typeface="Times New Roman" pitchFamily="18" charset="0"/>
                <a:cs typeface="Arial" pitchFamily="34" charset="0"/>
              </a:rPr>
              <a:t>حضانة أطفال كل طفل يعتنى به من قبل مربية واحدة فقط بينما المربية ممكن أن تكون مسؤولة عن أكثر من طفل فتكون العلاقة بين المربيات و الأطفال علاقة واحد إلى متعدد</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 name="Group 1"/>
          <p:cNvGrpSpPr>
            <a:grpSpLocks noChangeAspect="1"/>
          </p:cNvGrpSpPr>
          <p:nvPr/>
        </p:nvGrpSpPr>
        <p:grpSpPr bwMode="auto">
          <a:xfrm>
            <a:off x="2285984" y="4572008"/>
            <a:ext cx="5273675" cy="935038"/>
            <a:chOff x="1783" y="4200"/>
            <a:chExt cx="8306" cy="1472"/>
          </a:xfrm>
        </p:grpSpPr>
        <p:sp>
          <p:nvSpPr>
            <p:cNvPr id="5" name="AutoShape 10"/>
            <p:cNvSpPr>
              <a:spLocks noChangeAspect="1" noChangeArrowheads="1" noTextEdit="1"/>
            </p:cNvSpPr>
            <p:nvPr/>
          </p:nvSpPr>
          <p:spPr bwMode="auto">
            <a:xfrm>
              <a:off x="1783" y="4200"/>
              <a:ext cx="8306" cy="1472"/>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6" name="Rectangle 9"/>
            <p:cNvSpPr>
              <a:spLocks noChangeArrowheads="1"/>
            </p:cNvSpPr>
            <p:nvPr/>
          </p:nvSpPr>
          <p:spPr bwMode="auto">
            <a:xfrm>
              <a:off x="7320" y="4671"/>
              <a:ext cx="1051" cy="969"/>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المربية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8"/>
            <p:cNvSpPr>
              <a:spLocks noChangeArrowheads="1"/>
            </p:cNvSpPr>
            <p:nvPr/>
          </p:nvSpPr>
          <p:spPr bwMode="auto">
            <a:xfrm>
              <a:off x="3158" y="4671"/>
              <a:ext cx="976" cy="1001"/>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62179" tIns="31090" rIns="62179" bIns="31090"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SA" sz="1600" b="1" dirty="0" smtClean="0">
                  <a:latin typeface="Arial" pitchFamily="34" charset="0"/>
                  <a:cs typeface="Arial" pitchFamily="34" charset="0"/>
                </a:rPr>
                <a:t>الطفل</a:t>
              </a:r>
              <a:endParaRPr kumimoji="0" lang="ar-SA" sz="1800" b="0" i="0" u="none" strike="noStrike" cap="none" normalizeH="0" baseline="0" dirty="0" smtClean="0">
                <a:ln>
                  <a:noFill/>
                </a:ln>
                <a:effectLst/>
                <a:latin typeface="Arial" pitchFamily="34" charset="0"/>
                <a:cs typeface="Arial" pitchFamily="34" charset="0"/>
              </a:endParaRPr>
            </a:p>
          </p:txBody>
        </p:sp>
        <p:sp>
          <p:nvSpPr>
            <p:cNvPr id="8" name="Line 7"/>
            <p:cNvSpPr>
              <a:spLocks noChangeShapeType="1"/>
            </p:cNvSpPr>
            <p:nvPr/>
          </p:nvSpPr>
          <p:spPr bwMode="auto">
            <a:xfrm flipH="1">
              <a:off x="5243" y="4671"/>
              <a:ext cx="1385"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9" name="Line 6"/>
            <p:cNvSpPr>
              <a:spLocks noChangeShapeType="1"/>
            </p:cNvSpPr>
            <p:nvPr/>
          </p:nvSpPr>
          <p:spPr bwMode="auto">
            <a:xfrm>
              <a:off x="5243" y="5517"/>
              <a:ext cx="1384"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10" name="Text Box 5"/>
            <p:cNvSpPr txBox="1">
              <a:spLocks noChangeArrowheads="1"/>
            </p:cNvSpPr>
            <p:nvPr/>
          </p:nvSpPr>
          <p:spPr bwMode="auto">
            <a:xfrm>
              <a:off x="6761" y="420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4"/>
            <p:cNvSpPr txBox="1">
              <a:spLocks noChangeArrowheads="1"/>
            </p:cNvSpPr>
            <p:nvPr/>
          </p:nvSpPr>
          <p:spPr bwMode="auto">
            <a:xfrm>
              <a:off x="4319" y="4282"/>
              <a:ext cx="556"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3"/>
            <p:cNvSpPr txBox="1">
              <a:spLocks noChangeArrowheads="1"/>
            </p:cNvSpPr>
            <p:nvPr/>
          </p:nvSpPr>
          <p:spPr bwMode="auto">
            <a:xfrm>
              <a:off x="4451" y="5019"/>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2"/>
            <p:cNvSpPr txBox="1">
              <a:spLocks noChangeArrowheads="1"/>
            </p:cNvSpPr>
            <p:nvPr/>
          </p:nvSpPr>
          <p:spPr bwMode="auto">
            <a:xfrm>
              <a:off x="6755" y="4980"/>
              <a:ext cx="421" cy="593"/>
            </a:xfrm>
            <a:prstGeom prst="rect">
              <a:avLst/>
            </a:prstGeom>
            <a:noFill/>
            <a:ln w="9525">
              <a:noFill/>
              <a:miter lim="800000"/>
              <a:headEnd/>
              <a:tailEnd/>
            </a:ln>
          </p:spPr>
          <p:txBody>
            <a:bodyPr vert="horz" wrap="none" lIns="62179" tIns="31090" rIns="62179" bIns="3109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698"/>
                                        </p:tgtEl>
                                        <p:attrNameLst>
                                          <p:attrName>style.visibility</p:attrName>
                                        </p:attrNameLst>
                                      </p:cBhvr>
                                      <p:to>
                                        <p:strVal val="visible"/>
                                      </p:to>
                                    </p:set>
                                    <p:animEffect transition="in" filter="box(in)">
                                      <p:cBhvr>
                                        <p:cTn id="12"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69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00034" y="1571612"/>
            <a:ext cx="8286777"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ثالثاً</a:t>
            </a:r>
            <a:r>
              <a:rPr kumimoji="0" lang="ar-SA" sz="2000" b="1" i="0" u="sng"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ar-SA"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ar-SA" sz="2000" b="1" u="sng" dirty="0" smtClean="0"/>
              <a:t>علاقة متعدد إلى متعدد</a:t>
            </a:r>
            <a:endParaRPr lang="en-US" sz="2000" dirty="0" smtClean="0"/>
          </a:p>
          <a:p>
            <a:r>
              <a:rPr lang="en-US" sz="2000" dirty="0" smtClean="0"/>
              <a:t>Many to Many   </a:t>
            </a:r>
          </a:p>
          <a:p>
            <a:r>
              <a:rPr lang="ar-SA" sz="2000" dirty="0" smtClean="0"/>
              <a:t>   يرمز لها بــ </a:t>
            </a:r>
            <a:r>
              <a:rPr lang="en-US" sz="2000" dirty="0" smtClean="0"/>
              <a:t>M:N</a:t>
            </a:r>
          </a:p>
          <a:p>
            <a:r>
              <a:rPr lang="ar-SA" sz="2000" dirty="0" smtClean="0"/>
              <a:t>يكون في هذه العلاقة لكل سجل في الكيان الأول عدة سجلات مطابقة في الكيان الثاني وكل سجل في الكيان الثاني له عدة سجلات مطابقة في الكيان الأول .</a:t>
            </a:r>
            <a:endParaRPr lang="en-US" sz="2000" dirty="0" smtClean="0"/>
          </a:p>
          <a:p>
            <a:pPr lvl="0"/>
            <a:r>
              <a:rPr lang="ar-SA" sz="2000" dirty="0" smtClean="0"/>
              <a:t> مثال : الجامعة ، يتم تدريس عدة مقررات ، بحيث المقرر الواحد يمكن أن يسجل فيه أكثر من طالب ، ويمكن  للطالب أن يدرس أكثر من مقرر.</a:t>
            </a:r>
          </a:p>
          <a:p>
            <a:pPr lvl="0"/>
            <a:r>
              <a:rPr lang="ar-SA" sz="2000" dirty="0" smtClean="0"/>
              <a:t>إذن العلاقة بين كيان الطالب وكيان المقرر علاقة متعدد إلى متعدد</a:t>
            </a:r>
            <a:endParaRPr lang="en-US" sz="2000" dirty="0" smtClean="0"/>
          </a:p>
          <a:p>
            <a:r>
              <a:rPr lang="ar-SA" sz="2000" dirty="0" smtClean="0"/>
              <a:t> </a:t>
            </a:r>
            <a:endParaRPr lang="en-US" sz="2000" dirty="0"/>
          </a:p>
        </p:txBody>
      </p:sp>
      <p:sp>
        <p:nvSpPr>
          <p:cNvPr id="3" name="Rectangle 11"/>
          <p:cNvSpPr>
            <a:spLocks noChangeArrowheads="1"/>
          </p:cNvSpPr>
          <p:nvPr/>
        </p:nvSpPr>
        <p:spPr bwMode="auto">
          <a:xfrm>
            <a:off x="1571604" y="1000109"/>
            <a:ext cx="720610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4-  تابع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نوع العلاقة بتحديد نسبة المشاركة </a:t>
            </a:r>
            <a:r>
              <a:rPr kumimoji="0" lang="en-US"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Cardinality ratio</a:t>
            </a:r>
            <a:r>
              <a:rPr lang="ar-SA" b="1" u="sng" dirty="0" smtClean="0"/>
              <a:t> </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820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pSp>
        <p:nvGrpSpPr>
          <p:cNvPr id="8193" name="Group 1"/>
          <p:cNvGrpSpPr>
            <a:grpSpLocks noChangeAspect="1"/>
          </p:cNvGrpSpPr>
          <p:nvPr/>
        </p:nvGrpSpPr>
        <p:grpSpPr bwMode="auto">
          <a:xfrm>
            <a:off x="2143108" y="4071942"/>
            <a:ext cx="5273675" cy="1371600"/>
            <a:chOff x="1795" y="3924"/>
            <a:chExt cx="8306" cy="2160"/>
          </a:xfrm>
        </p:grpSpPr>
        <p:sp>
          <p:nvSpPr>
            <p:cNvPr id="8202" name="AutoShape 10"/>
            <p:cNvSpPr>
              <a:spLocks noChangeAspect="1" noChangeArrowheads="1" noTextEdit="1"/>
            </p:cNvSpPr>
            <p:nvPr/>
          </p:nvSpPr>
          <p:spPr bwMode="auto">
            <a:xfrm>
              <a:off x="1795" y="3924"/>
              <a:ext cx="8306" cy="2160"/>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8201" name="Rectangle 9"/>
            <p:cNvSpPr>
              <a:spLocks noChangeArrowheads="1"/>
            </p:cNvSpPr>
            <p:nvPr/>
          </p:nvSpPr>
          <p:spPr bwMode="auto">
            <a:xfrm>
              <a:off x="7474" y="4544"/>
              <a:ext cx="1015" cy="873"/>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المقرر</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3287" y="4544"/>
              <a:ext cx="1054" cy="946"/>
            </a:xfrm>
            <a:prstGeom prst="rect">
              <a:avLst/>
            </a:prstGeom>
            <a:solidFill>
              <a:srgbClr val="FFFFFF"/>
            </a:solidFill>
            <a:ln w="57150">
              <a:miter lim="800000"/>
              <a:headEnd/>
              <a:tailEnd/>
            </a:ln>
            <a:scene3d>
              <a:camera prst="legacyPerspectiveTop"/>
              <a:lightRig rig="legacyFlat3" dir="b"/>
            </a:scene3d>
            <a:sp3d extrusionH="887400" prstMaterial="legacyMatte">
              <a:bevelT w="13500" h="13500" prst="angle"/>
              <a:bevelB w="13500" h="13500" prst="angle"/>
              <a:extrusionClr>
                <a:srgbClr val="FFFFFF"/>
              </a:extrusionClr>
            </a:sp3d>
          </p:spPr>
          <p:txBody>
            <a:bodyPr vert="horz" wrap="none" lIns="58522" tIns="29261" rIns="58522" bIns="29261" numCol="1" anchor="ctr" anchorCtr="0" compatLnSpc="1">
              <a:prstTxWarp prst="textNoShape">
                <a:avLst/>
              </a:prstTxWarp>
              <a:flatTx/>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الطالب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9" name="Line 7"/>
            <p:cNvSpPr>
              <a:spLocks noChangeShapeType="1"/>
            </p:cNvSpPr>
            <p:nvPr/>
          </p:nvSpPr>
          <p:spPr bwMode="auto">
            <a:xfrm flipH="1">
              <a:off x="5512" y="4544"/>
              <a:ext cx="1309"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8" name="Line 6"/>
            <p:cNvSpPr>
              <a:spLocks noChangeShapeType="1"/>
            </p:cNvSpPr>
            <p:nvPr/>
          </p:nvSpPr>
          <p:spPr bwMode="auto">
            <a:xfrm>
              <a:off x="5512" y="5344"/>
              <a:ext cx="1308" cy="0"/>
            </a:xfrm>
            <a:prstGeom prst="line">
              <a:avLst/>
            </a:prstGeom>
            <a:noFill/>
            <a:ln w="381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ar-SA"/>
            </a:p>
          </p:txBody>
        </p:sp>
        <p:sp>
          <p:nvSpPr>
            <p:cNvPr id="8197" name="Text Box 5"/>
            <p:cNvSpPr txBox="1">
              <a:spLocks noChangeArrowheads="1"/>
            </p:cNvSpPr>
            <p:nvPr/>
          </p:nvSpPr>
          <p:spPr bwMode="auto">
            <a:xfrm>
              <a:off x="6947" y="4099"/>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6" name="Text Box 4"/>
            <p:cNvSpPr txBox="1">
              <a:spLocks noChangeArrowheads="1"/>
            </p:cNvSpPr>
            <p:nvPr/>
          </p:nvSpPr>
          <p:spPr bwMode="auto">
            <a:xfrm>
              <a:off x="4639" y="4177"/>
              <a:ext cx="529" cy="572"/>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M</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5" name="Text Box 3"/>
            <p:cNvSpPr txBox="1">
              <a:spLocks noChangeArrowheads="1"/>
            </p:cNvSpPr>
            <p:nvPr/>
          </p:nvSpPr>
          <p:spPr bwMode="auto">
            <a:xfrm>
              <a:off x="4764" y="4872"/>
              <a:ext cx="400" cy="563"/>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1</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8194" name="Text Box 2"/>
            <p:cNvSpPr txBox="1">
              <a:spLocks noChangeArrowheads="1"/>
            </p:cNvSpPr>
            <p:nvPr/>
          </p:nvSpPr>
          <p:spPr bwMode="auto">
            <a:xfrm>
              <a:off x="6852" y="4836"/>
              <a:ext cx="479" cy="578"/>
            </a:xfrm>
            <a:prstGeom prst="rect">
              <a:avLst/>
            </a:prstGeom>
            <a:noFill/>
            <a:ln w="9525">
              <a:noFill/>
              <a:miter lim="800000"/>
              <a:headEnd/>
              <a:tailEnd/>
            </a:ln>
          </p:spPr>
          <p:txBody>
            <a:bodyPr vert="horz" wrap="none" lIns="58522" tIns="29261" rIns="58522" bIns="29261"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pitchFamily="34" charset="0"/>
                  <a:cs typeface="Arial" pitchFamily="34" charset="0"/>
                </a:rPr>
                <a:t>N</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6" name="Rectangle 15"/>
          <p:cNvSpPr/>
          <p:nvPr/>
        </p:nvSpPr>
        <p:spPr>
          <a:xfrm>
            <a:off x="2143108" y="5357826"/>
            <a:ext cx="6000792" cy="369332"/>
          </a:xfrm>
          <a:prstGeom prst="rect">
            <a:avLst/>
          </a:prstGeom>
        </p:spPr>
        <p:txBody>
          <a:bodyPr wrap="square">
            <a:spAutoFit/>
          </a:bodyPr>
          <a:lstStyle/>
          <a:p>
            <a:r>
              <a:rPr lang="ar-SA" b="1" dirty="0" smtClean="0"/>
              <a:t>لنطبق ذلك على مثال مركز التدريب السابق ونحدد أنواع العلاقات كالتالي:</a:t>
            </a:r>
            <a:endParaRPr lang="ar-SA"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214282" y="714356"/>
            <a:ext cx="8643998" cy="64171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1" eaLnBrk="1" fontAlgn="base" latinLnBrk="0" hangingPunct="1">
              <a:lnSpc>
                <a:spcPct val="150000"/>
              </a:lnSpc>
              <a:spcBef>
                <a:spcPct val="0"/>
              </a:spcBef>
              <a:spcAft>
                <a:spcPct val="0"/>
              </a:spcAft>
              <a:buClrTx/>
              <a:buSzTx/>
              <a:buFontTx/>
              <a:buNone/>
              <a:tabLst>
                <a:tab pos="457200" algn="r"/>
              </a:tabLst>
            </a:pP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نأخذ العلاقة التي بين المتدربات والمدربات ، فأسأل نفسي سؤالين :</a:t>
            </a:r>
            <a:endParaRPr kumimoji="0" lang="en-US" sz="1400" b="1" i="0" u="sng" strike="noStrike" cap="none" normalizeH="0" baseline="0" dirty="0" smtClean="0">
              <a:ln>
                <a:noFill/>
              </a:ln>
              <a:solidFill>
                <a:schemeClr val="tx1"/>
              </a:solidFill>
              <a:effectLst/>
              <a:latin typeface="Arial" pitchFamily="34" charset="0"/>
              <a:cs typeface="Arial" pitchFamily="34" charset="0"/>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السؤال الأول :هل المتدربة الواحدة تتدرب لدى عدد من المدربات أم مدربة واحدة ؟ </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السؤال الثاني : هل المدربة الواحدة تدرب عدد من المتدربات أم متدربة واحدة ؟</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نجيب على السؤال الأول فنقول أن المتدربة الواحدة ممكن أن تتدرب لدى عدد من المدربات لأن المتدربة    ممكن أن تأخذ اكثر من دورة واحدة في نفس الوقت .</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نجيب على السؤال الثاني فنقول أن المدربة الواحدة ممكن أن تدرب عدد من المتدربات .</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a:p>
            <a:pPr lvl="0" indent="457200" eaLnBrk="0" fontAlgn="base" hangingPunct="0">
              <a:lnSpc>
                <a:spcPct val="150000"/>
              </a:lnSpc>
              <a:spcBef>
                <a:spcPct val="0"/>
              </a:spcBef>
              <a:spcAft>
                <a:spcPct val="0"/>
              </a:spcAft>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فمن هذين السؤالين تنتج العلاقة التالية : </a:t>
            </a:r>
            <a:r>
              <a:rPr lang="en-US" sz="1400" dirty="0" smtClean="0">
                <a:solidFill>
                  <a:srgbClr val="000080"/>
                </a:solidFill>
                <a:latin typeface="Tahoma" pitchFamily="34" charset="0"/>
                <a:ea typeface="Times New Roman" pitchFamily="18" charset="0"/>
                <a:cs typeface="Tahoma" pitchFamily="34" charset="0"/>
                <a:sym typeface="Wingdings" pitchFamily="2" charset="2"/>
              </a:rPr>
              <a:t>M:N</a:t>
            </a: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لنأخذ العلاقة بين المدربات والدورات فأسأل نفسي سؤالين :</a:t>
            </a:r>
            <a:endParaRPr kumimoji="0" lang="en-US" sz="1400" b="0" i="0" u="sng"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المدربة الواحدة ممكن أن تعطي اكثر من دورة في نفس الوقت أم دورة واحدة؟</a:t>
            </a:r>
            <a:endParaRPr kumimoji="0" lang="en-US" sz="14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الثاني : هل الدورة الواحدة تعطيها اكثر من مدربة أم مدربة واحدة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الأول فنقول أن المدربة الواحدة ممكن أن تعطي اكثر من دورة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تعطيها أو تدرب عليها اكثر من مدربة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فمن هذين السؤال تنتج العلاقة التالية :</a:t>
            </a:r>
            <a:r>
              <a:rPr lang="en-US" sz="1400" dirty="0" smtClean="0">
                <a:solidFill>
                  <a:srgbClr val="000080"/>
                </a:solidFill>
                <a:latin typeface="Tahoma" pitchFamily="34" charset="0"/>
                <a:ea typeface="Times New Roman" pitchFamily="18" charset="0"/>
                <a:cs typeface="Tahoma" pitchFamily="34" charset="0"/>
                <a:sym typeface="Wingdings" pitchFamily="2" charset="2"/>
              </a:rPr>
              <a:t> M:N</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لنأخذ العلاقة بين المتدربات والدورات فأسأل نفسي سؤالين :</a:t>
            </a:r>
            <a:endParaRPr kumimoji="0" lang="en-US" sz="1400" b="0" i="0" u="sng"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الأول : هل المتدربة الواحدة ممكن أن تأخذ اكثر من دورة أم دورة واحدة فقط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السؤال الثاني : هل الدورة الواحدة ممكن أن تشمل اكثر من متدربة أم متدربة واحدة فقط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الأول فنقول أن المتدربة الواحدة ممكن أن تأخذ اكثر من دورة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defTabSz="914400" rtl="1" eaLnBrk="0" fontAlgn="base" latinLnBrk="0" hangingPunct="0">
              <a:lnSpc>
                <a:spcPct val="150000"/>
              </a:lnSpc>
              <a:spcBef>
                <a:spcPct val="0"/>
              </a:spcBef>
              <a:spcAft>
                <a:spcPct val="0"/>
              </a:spcAft>
              <a:buClrTx/>
              <a:buSzTx/>
              <a:buFontTx/>
              <a:buNone/>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نجيب على السؤال الثاني فنقول أن الدورة الواحدة ممكن أن تشمل اكثر من متدربة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lvl="0" indent="457200" eaLnBrk="0" fontAlgn="base" hangingPunct="0">
              <a:lnSpc>
                <a:spcPct val="150000"/>
              </a:lnSpc>
              <a:spcBef>
                <a:spcPct val="0"/>
              </a:spcBef>
              <a:spcAft>
                <a:spcPct val="0"/>
              </a:spcAft>
              <a:tabLst>
                <a:tab pos="457200" algn="r"/>
              </a:tabLst>
            </a:pPr>
            <a:r>
              <a:rPr kumimoji="0" lang="ar-SA" sz="1400"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rPr>
              <a:t> فتنتج العلاقة التالية :</a:t>
            </a:r>
            <a:r>
              <a:rPr lang="en-US" sz="1400" dirty="0" smtClean="0">
                <a:solidFill>
                  <a:srgbClr val="000080"/>
                </a:solidFill>
                <a:latin typeface="Tahoma" pitchFamily="34" charset="0"/>
                <a:ea typeface="Times New Roman" pitchFamily="18" charset="0"/>
                <a:cs typeface="Tahoma" pitchFamily="34" charset="0"/>
                <a:sym typeface="Wingdings" pitchFamily="2" charset="2"/>
              </a:rPr>
              <a:t> M:N</a:t>
            </a:r>
            <a:r>
              <a:rPr lang="ar-SA" sz="1400" dirty="0" smtClean="0">
                <a:solidFill>
                  <a:srgbClr val="000080"/>
                </a:solidFill>
                <a:latin typeface="Tahoma" pitchFamily="34" charset="0"/>
                <a:ea typeface="Times New Roman" pitchFamily="18" charset="0"/>
                <a:cs typeface="Tahoma" pitchFamily="34" charset="0"/>
                <a:sym typeface="Wingdings" pitchFamily="2" charset="2"/>
              </a:rPr>
              <a:t> </a:t>
            </a:r>
            <a:endParaRPr kumimoji="0" lang="en-US" sz="140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r"/>
              </a:tabLst>
            </a:pPr>
            <a:endParaRPr kumimoji="0" lang="en-US" sz="12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sym typeface="Wingdings" pitchFamily="2"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600" u="sng" dirty="0" smtClean="0">
                <a:cs typeface="+mn-cs"/>
              </a:rPr>
              <a:t>مبادئ قواعد البيانات العلائقية</a:t>
            </a:r>
            <a:endParaRPr lang="ar-SA" sz="3600" u="sng" dirty="0">
              <a:cs typeface="+mn-cs"/>
            </a:endParaRPr>
          </a:p>
        </p:txBody>
      </p:sp>
      <p:sp>
        <p:nvSpPr>
          <p:cNvPr id="3" name="Content Placeholder 2"/>
          <p:cNvSpPr>
            <a:spLocks noGrp="1"/>
          </p:cNvSpPr>
          <p:nvPr>
            <p:ph idx="1"/>
          </p:nvPr>
        </p:nvSpPr>
        <p:spPr/>
        <p:txBody>
          <a:bodyPr/>
          <a:lstStyle/>
          <a:p>
            <a:pPr>
              <a:buNone/>
            </a:pPr>
            <a:r>
              <a:rPr lang="ar-SA" dirty="0" smtClean="0"/>
              <a:t>في الماضي كانت قواعد البيانات المتعارف عليها هي :</a:t>
            </a:r>
          </a:p>
          <a:p>
            <a:r>
              <a:rPr lang="ar-SA" u="sng" dirty="0" smtClean="0"/>
              <a:t>قواعد البيانات الشبكية</a:t>
            </a:r>
          </a:p>
          <a:p>
            <a:r>
              <a:rPr lang="ar-SA" u="sng" dirty="0" smtClean="0"/>
              <a:t>قواعد البيانات الهرمية </a:t>
            </a:r>
          </a:p>
          <a:p>
            <a:pPr>
              <a:buNone/>
            </a:pPr>
            <a:r>
              <a:rPr lang="ar-SA" dirty="0" smtClean="0"/>
              <a:t>وظلت هذه الأنواع هي المستخدمة حتى ظهرت قواعد </a:t>
            </a:r>
            <a:r>
              <a:rPr lang="ar-SA" u="sng" dirty="0" smtClean="0"/>
              <a:t>البيانات العلائقية </a:t>
            </a:r>
          </a:p>
          <a:p>
            <a:pPr>
              <a:buNone/>
            </a:pPr>
            <a:r>
              <a:rPr lang="ar-SA" dirty="0" smtClean="0"/>
              <a:t>ونظرا لقوة نظم إدارة قواعد البيانات العلائقية فقد طغت على الأنواع الأخرى وأصبحت هي النوع الوحيد المستخدم.</a:t>
            </a:r>
          </a:p>
          <a:p>
            <a:pPr>
              <a:buNone/>
            </a:pP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p:cNvGrpSpPr>
            <a:grpSpLocks/>
          </p:cNvGrpSpPr>
          <p:nvPr/>
        </p:nvGrpSpPr>
        <p:grpSpPr bwMode="auto">
          <a:xfrm>
            <a:off x="785786" y="928670"/>
            <a:ext cx="7397750" cy="5372100"/>
            <a:chOff x="180" y="3240"/>
            <a:chExt cx="11649" cy="8460"/>
          </a:xfrm>
        </p:grpSpPr>
        <p:grpSp>
          <p:nvGrpSpPr>
            <p:cNvPr id="32771" name="Group 3"/>
            <p:cNvGrpSpPr>
              <a:grpSpLocks/>
            </p:cNvGrpSpPr>
            <p:nvPr/>
          </p:nvGrpSpPr>
          <p:grpSpPr bwMode="auto">
            <a:xfrm>
              <a:off x="180" y="3240"/>
              <a:ext cx="11649" cy="8460"/>
              <a:chOff x="360" y="3600"/>
              <a:chExt cx="11649" cy="8460"/>
            </a:xfrm>
          </p:grpSpPr>
          <p:grpSp>
            <p:nvGrpSpPr>
              <p:cNvPr id="32772" name="Group 4"/>
              <p:cNvGrpSpPr>
                <a:grpSpLocks/>
              </p:cNvGrpSpPr>
              <p:nvPr/>
            </p:nvGrpSpPr>
            <p:grpSpPr bwMode="auto">
              <a:xfrm>
                <a:off x="4089" y="5352"/>
                <a:ext cx="5745" cy="4680"/>
                <a:chOff x="4089" y="5352"/>
                <a:chExt cx="5745" cy="4680"/>
              </a:xfrm>
            </p:grpSpPr>
            <p:grpSp>
              <p:nvGrpSpPr>
                <p:cNvPr id="32773" name="Group 5"/>
                <p:cNvGrpSpPr>
                  <a:grpSpLocks/>
                </p:cNvGrpSpPr>
                <p:nvPr/>
              </p:nvGrpSpPr>
              <p:grpSpPr bwMode="auto">
                <a:xfrm>
                  <a:off x="4449" y="5382"/>
                  <a:ext cx="3960" cy="2850"/>
                  <a:chOff x="3420" y="5430"/>
                  <a:chExt cx="3960" cy="2850"/>
                </a:xfrm>
              </p:grpSpPr>
              <p:grpSp>
                <p:nvGrpSpPr>
                  <p:cNvPr id="32774" name="Group 6"/>
                  <p:cNvGrpSpPr>
                    <a:grpSpLocks/>
                  </p:cNvGrpSpPr>
                  <p:nvPr/>
                </p:nvGrpSpPr>
                <p:grpSpPr bwMode="auto">
                  <a:xfrm>
                    <a:off x="5220" y="6840"/>
                    <a:ext cx="1260" cy="1080"/>
                    <a:chOff x="5220" y="6840"/>
                    <a:chExt cx="1260" cy="1080"/>
                  </a:xfrm>
                </p:grpSpPr>
                <p:sp>
                  <p:nvSpPr>
                    <p:cNvPr id="32775"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76"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يدربن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777"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78"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779" name="Group 11"/>
                <p:cNvGrpSpPr>
                  <a:grpSpLocks/>
                </p:cNvGrpSpPr>
                <p:nvPr/>
              </p:nvGrpSpPr>
              <p:grpSpPr bwMode="auto">
                <a:xfrm>
                  <a:off x="4089" y="8772"/>
                  <a:ext cx="3780" cy="1260"/>
                  <a:chOff x="3060" y="8820"/>
                  <a:chExt cx="3780" cy="1260"/>
                </a:xfrm>
              </p:grpSpPr>
              <p:grpSp>
                <p:nvGrpSpPr>
                  <p:cNvPr id="32780" name="Group 12"/>
                  <p:cNvGrpSpPr>
                    <a:grpSpLocks/>
                  </p:cNvGrpSpPr>
                  <p:nvPr/>
                </p:nvGrpSpPr>
                <p:grpSpPr bwMode="auto">
                  <a:xfrm>
                    <a:off x="4140" y="8820"/>
                    <a:ext cx="1260" cy="1200"/>
                    <a:chOff x="4140" y="8820"/>
                    <a:chExt cx="1260" cy="1200"/>
                  </a:xfrm>
                </p:grpSpPr>
                <p:sp>
                  <p:nvSpPr>
                    <p:cNvPr id="32781" name="AutoShape 13"/>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2" name="Text Box 14"/>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يدربن على</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783" name="Line 15"/>
                  <p:cNvSpPr>
                    <a:spLocks noChangeShapeType="1"/>
                  </p:cNvSpPr>
                  <p:nvPr/>
                </p:nvSpPr>
                <p:spPr bwMode="auto">
                  <a:xfrm flipH="1" flipV="1">
                    <a:off x="3060" y="8820"/>
                    <a:ext cx="108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84" name="Line 16"/>
                  <p:cNvSpPr>
                    <a:spLocks noChangeShapeType="1"/>
                  </p:cNvSpPr>
                  <p:nvPr/>
                </p:nvSpPr>
                <p:spPr bwMode="auto">
                  <a:xfrm>
                    <a:off x="5400" y="9360"/>
                    <a:ext cx="14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785" name="Group 17"/>
                <p:cNvGrpSpPr>
                  <a:grpSpLocks/>
                </p:cNvGrpSpPr>
                <p:nvPr/>
              </p:nvGrpSpPr>
              <p:grpSpPr bwMode="auto">
                <a:xfrm>
                  <a:off x="8574" y="5352"/>
                  <a:ext cx="1260" cy="4680"/>
                  <a:chOff x="7545" y="5400"/>
                  <a:chExt cx="1260" cy="4680"/>
                </a:xfrm>
              </p:grpSpPr>
              <p:grpSp>
                <p:nvGrpSpPr>
                  <p:cNvPr id="32786" name="Group 18"/>
                  <p:cNvGrpSpPr>
                    <a:grpSpLocks/>
                  </p:cNvGrpSpPr>
                  <p:nvPr/>
                </p:nvGrpSpPr>
                <p:grpSpPr bwMode="auto">
                  <a:xfrm>
                    <a:off x="7545" y="6870"/>
                    <a:ext cx="1260" cy="1200"/>
                    <a:chOff x="4140" y="8820"/>
                    <a:chExt cx="1260" cy="1200"/>
                  </a:xfrm>
                </p:grpSpPr>
                <p:sp>
                  <p:nvSpPr>
                    <p:cNvPr id="3278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8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يدرسن</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2789"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790"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32791" name="Group 23"/>
              <p:cNvGrpSpPr>
                <a:grpSpLocks/>
              </p:cNvGrpSpPr>
              <p:nvPr/>
            </p:nvGrpSpPr>
            <p:grpSpPr bwMode="auto">
              <a:xfrm>
                <a:off x="360" y="3600"/>
                <a:ext cx="11649" cy="8460"/>
                <a:chOff x="360" y="3600"/>
                <a:chExt cx="11649" cy="8460"/>
              </a:xfrm>
            </p:grpSpPr>
            <p:grpSp>
              <p:nvGrpSpPr>
                <p:cNvPr id="32792" name="Group 24"/>
                <p:cNvGrpSpPr>
                  <a:grpSpLocks/>
                </p:cNvGrpSpPr>
                <p:nvPr/>
              </p:nvGrpSpPr>
              <p:grpSpPr bwMode="auto">
                <a:xfrm>
                  <a:off x="7869" y="10060"/>
                  <a:ext cx="4140" cy="2000"/>
                  <a:chOff x="6840" y="8820"/>
                  <a:chExt cx="4140" cy="2000"/>
                </a:xfrm>
              </p:grpSpPr>
              <p:grpSp>
                <p:nvGrpSpPr>
                  <p:cNvPr id="32793" name="Group 25"/>
                  <p:cNvGrpSpPr>
                    <a:grpSpLocks/>
                  </p:cNvGrpSpPr>
                  <p:nvPr/>
                </p:nvGrpSpPr>
                <p:grpSpPr bwMode="auto">
                  <a:xfrm>
                    <a:off x="6840" y="8820"/>
                    <a:ext cx="1800" cy="900"/>
                    <a:chOff x="4500" y="14220"/>
                    <a:chExt cx="1800" cy="900"/>
                  </a:xfrm>
                </p:grpSpPr>
                <p:sp>
                  <p:nvSpPr>
                    <p:cNvPr id="32794"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795"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799" name="Group 31"/>
                  <p:cNvGrpSpPr>
                    <a:grpSpLocks/>
                  </p:cNvGrpSpPr>
                  <p:nvPr/>
                </p:nvGrpSpPr>
                <p:grpSpPr bwMode="auto">
                  <a:xfrm>
                    <a:off x="6840" y="10080"/>
                    <a:ext cx="1620" cy="720"/>
                    <a:chOff x="5300" y="12420"/>
                    <a:chExt cx="1620" cy="720"/>
                  </a:xfrm>
                </p:grpSpPr>
                <p:sp>
                  <p:nvSpPr>
                    <p:cNvPr id="32800"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1"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اسم الدورة</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32802" name="Group 34"/>
                  <p:cNvGrpSpPr>
                    <a:grpSpLocks/>
                  </p:cNvGrpSpPr>
                  <p:nvPr/>
                </p:nvGrpSpPr>
                <p:grpSpPr bwMode="auto">
                  <a:xfrm>
                    <a:off x="8640" y="10080"/>
                    <a:ext cx="2340" cy="740"/>
                    <a:chOff x="8640" y="10080"/>
                    <a:chExt cx="2340" cy="740"/>
                  </a:xfrm>
                </p:grpSpPr>
                <p:sp>
                  <p:nvSpPr>
                    <p:cNvPr id="32803"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4"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عدد ساعات الدورة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06"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07"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32808" name="Group 40"/>
                <p:cNvGrpSpPr>
                  <a:grpSpLocks/>
                </p:cNvGrpSpPr>
                <p:nvPr/>
              </p:nvGrpSpPr>
              <p:grpSpPr bwMode="auto">
                <a:xfrm>
                  <a:off x="4280" y="3600"/>
                  <a:ext cx="7409" cy="2320"/>
                  <a:chOff x="4280" y="3600"/>
                  <a:chExt cx="7409" cy="2320"/>
                </a:xfrm>
              </p:grpSpPr>
              <p:grpSp>
                <p:nvGrpSpPr>
                  <p:cNvPr id="32809" name="Group 41"/>
                  <p:cNvGrpSpPr>
                    <a:grpSpLocks/>
                  </p:cNvGrpSpPr>
                  <p:nvPr/>
                </p:nvGrpSpPr>
                <p:grpSpPr bwMode="auto">
                  <a:xfrm>
                    <a:off x="6329" y="3600"/>
                    <a:ext cx="5360" cy="2320"/>
                    <a:chOff x="6329" y="3600"/>
                    <a:chExt cx="5360" cy="2320"/>
                  </a:xfrm>
                </p:grpSpPr>
                <p:grpSp>
                  <p:nvGrpSpPr>
                    <p:cNvPr id="32810" name="Group 42"/>
                    <p:cNvGrpSpPr>
                      <a:grpSpLocks/>
                    </p:cNvGrpSpPr>
                    <p:nvPr/>
                  </p:nvGrpSpPr>
                  <p:grpSpPr bwMode="auto">
                    <a:xfrm>
                      <a:off x="8229" y="4480"/>
                      <a:ext cx="1800" cy="900"/>
                      <a:chOff x="6840" y="12060"/>
                      <a:chExt cx="1800" cy="900"/>
                    </a:xfrm>
                  </p:grpSpPr>
                  <p:sp>
                    <p:nvSpPr>
                      <p:cNvPr id="32811"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12"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813" name="Group 45"/>
                    <p:cNvGrpSpPr>
                      <a:grpSpLocks/>
                    </p:cNvGrpSpPr>
                    <p:nvPr/>
                  </p:nvGrpSpPr>
                  <p:grpSpPr bwMode="auto">
                    <a:xfrm>
                      <a:off x="6529" y="5200"/>
                      <a:ext cx="1620" cy="720"/>
                      <a:chOff x="5300" y="12420"/>
                      <a:chExt cx="1620" cy="720"/>
                    </a:xfrm>
                  </p:grpSpPr>
                  <p:sp>
                    <p:nvSpPr>
                      <p:cNvPr id="32814"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5"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السجل الأكاديمي</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16" name="Group 48"/>
                    <p:cNvGrpSpPr>
                      <a:grpSpLocks/>
                    </p:cNvGrpSpPr>
                    <p:nvPr/>
                  </p:nvGrpSpPr>
                  <p:grpSpPr bwMode="auto">
                    <a:xfrm>
                      <a:off x="6329" y="4480"/>
                      <a:ext cx="1620" cy="720"/>
                      <a:chOff x="5300" y="12420"/>
                      <a:chExt cx="1620" cy="720"/>
                    </a:xfrm>
                  </p:grpSpPr>
                  <p:sp>
                    <p:nvSpPr>
                      <p:cNvPr id="32817"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18"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المتدربة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19" name="Group 51"/>
                    <p:cNvGrpSpPr>
                      <a:grpSpLocks/>
                    </p:cNvGrpSpPr>
                    <p:nvPr/>
                  </p:nvGrpSpPr>
                  <p:grpSpPr bwMode="auto">
                    <a:xfrm>
                      <a:off x="6609" y="3760"/>
                      <a:ext cx="1620" cy="720"/>
                      <a:chOff x="5300" y="12420"/>
                      <a:chExt cx="1620" cy="720"/>
                    </a:xfrm>
                  </p:grpSpPr>
                  <p:sp>
                    <p:nvSpPr>
                      <p:cNvPr id="32820" name="Oval 5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1" name="Text Box 5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تاريخ الميلاد</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22" name="Group 54"/>
                    <p:cNvGrpSpPr>
                      <a:grpSpLocks/>
                    </p:cNvGrpSpPr>
                    <p:nvPr/>
                  </p:nvGrpSpPr>
                  <p:grpSpPr bwMode="auto">
                    <a:xfrm>
                      <a:off x="8269" y="3600"/>
                      <a:ext cx="1620" cy="720"/>
                      <a:chOff x="5300" y="12420"/>
                      <a:chExt cx="1620" cy="720"/>
                    </a:xfrm>
                  </p:grpSpPr>
                  <p:sp>
                    <p:nvSpPr>
                      <p:cNvPr id="32823" name="Oval 55"/>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4" name="Text Box 56"/>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25" name="Group 57"/>
                    <p:cNvGrpSpPr>
                      <a:grpSpLocks/>
                    </p:cNvGrpSpPr>
                    <p:nvPr/>
                  </p:nvGrpSpPr>
                  <p:grpSpPr bwMode="auto">
                    <a:xfrm>
                      <a:off x="10069" y="3940"/>
                      <a:ext cx="1620" cy="720"/>
                      <a:chOff x="5300" y="12420"/>
                      <a:chExt cx="1620" cy="720"/>
                    </a:xfrm>
                  </p:grpSpPr>
                  <p:sp>
                    <p:nvSpPr>
                      <p:cNvPr id="32826" name="Oval 58"/>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7" name="Text Box 59"/>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28"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29"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0" name="Line 62"/>
                    <p:cNvSpPr>
                      <a:spLocks noChangeShapeType="1"/>
                    </p:cNvSpPr>
                    <p:nvPr/>
                  </p:nvSpPr>
                  <p:spPr bwMode="auto">
                    <a:xfrm>
                      <a:off x="8049" y="430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1" name="Line 63"/>
                    <p:cNvSpPr>
                      <a:spLocks noChangeShapeType="1"/>
                    </p:cNvSpPr>
                    <p:nvPr/>
                  </p:nvSpPr>
                  <p:spPr bwMode="auto">
                    <a:xfrm>
                      <a:off x="9129" y="4300"/>
                      <a:ext cx="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2" name="Line 64"/>
                    <p:cNvSpPr>
                      <a:spLocks noChangeShapeType="1"/>
                    </p:cNvSpPr>
                    <p:nvPr/>
                  </p:nvSpPr>
                  <p:spPr bwMode="auto">
                    <a:xfrm flipH="1">
                      <a:off x="10029" y="4660"/>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33"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34"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5"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6"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37"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38"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39" name="Group 71"/>
                <p:cNvGrpSpPr>
                  <a:grpSpLocks/>
                </p:cNvGrpSpPr>
                <p:nvPr/>
              </p:nvGrpSpPr>
              <p:grpSpPr bwMode="auto">
                <a:xfrm>
                  <a:off x="360" y="6418"/>
                  <a:ext cx="4029" cy="4182"/>
                  <a:chOff x="360" y="6418"/>
                  <a:chExt cx="4029" cy="4182"/>
                </a:xfrm>
              </p:grpSpPr>
              <p:grpSp>
                <p:nvGrpSpPr>
                  <p:cNvPr id="32840" name="Group 72"/>
                  <p:cNvGrpSpPr>
                    <a:grpSpLocks/>
                  </p:cNvGrpSpPr>
                  <p:nvPr/>
                </p:nvGrpSpPr>
                <p:grpSpPr bwMode="auto">
                  <a:xfrm>
                    <a:off x="669" y="6418"/>
                    <a:ext cx="3720" cy="3420"/>
                    <a:chOff x="429" y="5902"/>
                    <a:chExt cx="3720" cy="3420"/>
                  </a:xfrm>
                </p:grpSpPr>
                <p:grpSp>
                  <p:nvGrpSpPr>
                    <p:cNvPr id="32841" name="Group 73"/>
                    <p:cNvGrpSpPr>
                      <a:grpSpLocks/>
                    </p:cNvGrpSpPr>
                    <p:nvPr/>
                  </p:nvGrpSpPr>
                  <p:grpSpPr bwMode="auto">
                    <a:xfrm>
                      <a:off x="2349" y="7342"/>
                      <a:ext cx="1800" cy="900"/>
                      <a:chOff x="2340" y="12060"/>
                      <a:chExt cx="1800" cy="900"/>
                    </a:xfrm>
                  </p:grpSpPr>
                  <p:sp>
                    <p:nvSpPr>
                      <p:cNvPr id="32842"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32843"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2844" name="Group 76"/>
                    <p:cNvGrpSpPr>
                      <a:grpSpLocks/>
                    </p:cNvGrpSpPr>
                    <p:nvPr/>
                  </p:nvGrpSpPr>
                  <p:grpSpPr bwMode="auto">
                    <a:xfrm>
                      <a:off x="2529" y="6442"/>
                      <a:ext cx="1620" cy="720"/>
                      <a:chOff x="5300" y="12420"/>
                      <a:chExt cx="1620" cy="720"/>
                    </a:xfrm>
                  </p:grpSpPr>
                  <p:sp>
                    <p:nvSpPr>
                      <p:cNvPr id="32845"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6"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47" name="Group 79"/>
                    <p:cNvGrpSpPr>
                      <a:grpSpLocks/>
                    </p:cNvGrpSpPr>
                    <p:nvPr/>
                  </p:nvGrpSpPr>
                  <p:grpSpPr bwMode="auto">
                    <a:xfrm>
                      <a:off x="1829" y="8602"/>
                      <a:ext cx="1620" cy="720"/>
                      <a:chOff x="5300" y="12420"/>
                      <a:chExt cx="1620" cy="720"/>
                    </a:xfrm>
                  </p:grpSpPr>
                  <p:sp>
                    <p:nvSpPr>
                      <p:cNvPr id="32848"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49"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smtClean="0">
                            <a:ln>
                              <a:noFill/>
                            </a:ln>
                            <a:solidFill>
                              <a:schemeClr val="tx1"/>
                            </a:solidFill>
                            <a:effectLst/>
                            <a:latin typeface="Arial" pitchFamily="34" charset="0"/>
                            <a:ea typeface="Arial" pitchFamily="34" charset="0"/>
                            <a:cs typeface="Arial" pitchFamily="34" charset="0"/>
                          </a:rPr>
                          <a:t>رقم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0" name="Group 82"/>
                    <p:cNvGrpSpPr>
                      <a:grpSpLocks/>
                    </p:cNvGrpSpPr>
                    <p:nvPr/>
                  </p:nvGrpSpPr>
                  <p:grpSpPr bwMode="auto">
                    <a:xfrm>
                      <a:off x="729" y="8062"/>
                      <a:ext cx="1620" cy="720"/>
                      <a:chOff x="5300" y="12420"/>
                      <a:chExt cx="1620" cy="720"/>
                    </a:xfrm>
                  </p:grpSpPr>
                  <p:sp>
                    <p:nvSpPr>
                      <p:cNvPr id="32851"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2"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اسم المدربة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3" name="Group 85"/>
                    <p:cNvGrpSpPr>
                      <a:grpSpLocks/>
                    </p:cNvGrpSpPr>
                    <p:nvPr/>
                  </p:nvGrpSpPr>
                  <p:grpSpPr bwMode="auto">
                    <a:xfrm>
                      <a:off x="549" y="7242"/>
                      <a:ext cx="1620" cy="720"/>
                      <a:chOff x="5300" y="12420"/>
                      <a:chExt cx="1620" cy="720"/>
                    </a:xfrm>
                  </p:grpSpPr>
                  <p:sp>
                    <p:nvSpPr>
                      <p:cNvPr id="32854" name="Oval 8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5" name="Text Box 8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6" name="Group 88"/>
                    <p:cNvGrpSpPr>
                      <a:grpSpLocks/>
                    </p:cNvGrpSpPr>
                    <p:nvPr/>
                  </p:nvGrpSpPr>
                  <p:grpSpPr bwMode="auto">
                    <a:xfrm>
                      <a:off x="429" y="6462"/>
                      <a:ext cx="1620" cy="720"/>
                      <a:chOff x="5300" y="12420"/>
                      <a:chExt cx="1620" cy="720"/>
                    </a:xfrm>
                  </p:grpSpPr>
                  <p:sp>
                    <p:nvSpPr>
                      <p:cNvPr id="32857" name="Oval 8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58" name="Text Box 9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مصدر 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32859" name="Group 91"/>
                    <p:cNvGrpSpPr>
                      <a:grpSpLocks/>
                    </p:cNvGrpSpPr>
                    <p:nvPr/>
                  </p:nvGrpSpPr>
                  <p:grpSpPr bwMode="auto">
                    <a:xfrm>
                      <a:off x="1449" y="5902"/>
                      <a:ext cx="1620" cy="720"/>
                      <a:chOff x="5300" y="12420"/>
                      <a:chExt cx="1620" cy="720"/>
                    </a:xfrm>
                  </p:grpSpPr>
                  <p:sp>
                    <p:nvSpPr>
                      <p:cNvPr id="32860" name="Oval 9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1" name="Text Box 9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السكن</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2862"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3"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4"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5" name="Line 97"/>
                    <p:cNvSpPr>
                      <a:spLocks noChangeShapeType="1"/>
                    </p:cNvSpPr>
                    <p:nvPr/>
                  </p:nvSpPr>
                  <p:spPr bwMode="auto">
                    <a:xfrm>
                      <a:off x="1909" y="6962"/>
                      <a:ext cx="54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6" name="Line 98"/>
                    <p:cNvSpPr>
                      <a:spLocks noChangeShapeType="1"/>
                    </p:cNvSpPr>
                    <p:nvPr/>
                  </p:nvSpPr>
                  <p:spPr bwMode="auto">
                    <a:xfrm>
                      <a:off x="2349" y="6622"/>
                      <a:ext cx="36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67"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32868"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69"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0"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1"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32872"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873"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32874"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5"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6" name="Text Box 108"/>
            <p:cNvSpPr txBox="1">
              <a:spLocks noChangeArrowheads="1"/>
            </p:cNvSpPr>
            <p:nvPr/>
          </p:nvSpPr>
          <p:spPr bwMode="auto">
            <a:xfrm>
              <a:off x="4460" y="83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M</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77" name="Text Box 109"/>
            <p:cNvSpPr txBox="1">
              <a:spLocks noChangeArrowheads="1"/>
            </p:cNvSpPr>
            <p:nvPr/>
          </p:nvSpPr>
          <p:spPr bwMode="auto">
            <a:xfrm>
              <a:off x="6300" y="91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N</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8" name="Text Box 110"/>
            <p:cNvSpPr txBox="1">
              <a:spLocks noChangeArrowheads="1"/>
            </p:cNvSpPr>
            <p:nvPr/>
          </p:nvSpPr>
          <p:spPr bwMode="auto">
            <a:xfrm>
              <a:off x="5300" y="68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N</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32879" name="Text Box 111"/>
            <p:cNvSpPr txBox="1">
              <a:spLocks noChangeArrowheads="1"/>
            </p:cNvSpPr>
            <p:nvPr/>
          </p:nvSpPr>
          <p:spPr bwMode="auto">
            <a:xfrm>
              <a:off x="6660" y="588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12" name="Rectangle 111"/>
          <p:cNvSpPr/>
          <p:nvPr/>
        </p:nvSpPr>
        <p:spPr>
          <a:xfrm>
            <a:off x="5715008" y="4143380"/>
            <a:ext cx="351378" cy="369332"/>
          </a:xfrm>
          <a:prstGeom prst="rect">
            <a:avLst/>
          </a:prstGeom>
        </p:spPr>
        <p:txBody>
          <a:bodyPr wrap="none">
            <a:spAutoFit/>
          </a:bodyPr>
          <a:lstStyle/>
          <a:p>
            <a:r>
              <a:rPr lang="en-US" b="1" dirty="0" smtClean="0">
                <a:latin typeface="Arial" pitchFamily="34" charset="0"/>
                <a:cs typeface="Arial" pitchFamily="34" charset="0"/>
              </a:rPr>
              <a:t>N</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142984"/>
            <a:ext cx="7971516" cy="3970318"/>
          </a:xfrm>
          <a:prstGeom prst="rect">
            <a:avLst/>
          </a:prstGeom>
          <a:noFill/>
        </p:spPr>
        <p:txBody>
          <a:bodyPr wrap="square" rtlCol="1">
            <a:spAutoFit/>
          </a:bodyPr>
          <a:lstStyle/>
          <a:p>
            <a:pPr>
              <a:lnSpc>
                <a:spcPct val="150000"/>
              </a:lnSpc>
            </a:pPr>
            <a:r>
              <a:rPr lang="ar-SA" sz="2400" u="sng" dirty="0" smtClean="0"/>
              <a:t>إذن المرحلة الأولى وهي مرحلة التصميم ورسم نموذج الكيان والعلافة الرابطة تمر بأربع خطوات هي :</a:t>
            </a:r>
          </a:p>
          <a:p>
            <a:pPr>
              <a:lnSpc>
                <a:spcPct val="150000"/>
              </a:lnSpc>
            </a:pPr>
            <a:r>
              <a:rPr lang="ar-SA" sz="2400" dirty="0" smtClean="0"/>
              <a:t>1- تحديد الكيانات.</a:t>
            </a:r>
          </a:p>
          <a:p>
            <a:pPr>
              <a:lnSpc>
                <a:spcPct val="150000"/>
              </a:lnSpc>
            </a:pPr>
            <a:r>
              <a:rPr lang="ar-SA" sz="2400" dirty="0" smtClean="0"/>
              <a:t>2- تحديد الصفات أو الخصائص لهذه الكيانات وفي هذه المرحلة لابد من تحديد الصفة التي تعد مفتاح أساسي لهذا الكيان</a:t>
            </a:r>
          </a:p>
          <a:p>
            <a:pPr>
              <a:lnSpc>
                <a:spcPct val="150000"/>
              </a:lnSpc>
            </a:pPr>
            <a:r>
              <a:rPr lang="ar-SA" sz="2400" dirty="0" smtClean="0"/>
              <a:t>3- ربط الكيانات بعلاقات</a:t>
            </a:r>
          </a:p>
          <a:p>
            <a:pPr>
              <a:lnSpc>
                <a:spcPct val="150000"/>
              </a:lnSpc>
            </a:pPr>
            <a:r>
              <a:rPr lang="ar-SA" sz="2400" dirty="0" smtClean="0"/>
              <a:t>4- تحديد نوع هذه العلاقات </a:t>
            </a:r>
            <a:endParaRPr lang="ar-SA"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448564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algn="ctr" rtl="1"/>
                      <a:r>
                        <a:rPr lang="ar-SA" dirty="0" smtClean="0"/>
                        <a:t>المفهوم</a:t>
                      </a:r>
                      <a:r>
                        <a:rPr lang="ar-SA" baseline="0" dirty="0" smtClean="0"/>
                        <a:t> </a:t>
                      </a:r>
                      <a:endParaRPr lang="ar-SA" dirty="0"/>
                    </a:p>
                  </a:txBody>
                  <a:tcPr anchor="ctr"/>
                </a:tc>
                <a:tc>
                  <a:txBody>
                    <a:bodyPr/>
                    <a:lstStyle/>
                    <a:p>
                      <a:pPr algn="ctr" rtl="1"/>
                      <a:r>
                        <a:rPr lang="ar-SA" dirty="0" smtClean="0"/>
                        <a:t>الرمز</a:t>
                      </a:r>
                      <a:endParaRPr lang="ar-SA" dirty="0"/>
                    </a:p>
                  </a:txBody>
                  <a:tcPr anchor="ctr"/>
                </a:tc>
              </a:tr>
              <a:tr h="370840">
                <a:tc>
                  <a:txBody>
                    <a:bodyPr/>
                    <a:lstStyle/>
                    <a:p>
                      <a:pPr algn="ctr" rtl="1"/>
                      <a:r>
                        <a:rPr lang="ar-SA" dirty="0" smtClean="0"/>
                        <a:t>الكيان</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العلاقة الرابطة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الخاصية</a:t>
                      </a:r>
                      <a:r>
                        <a:rPr lang="ar-SA" baseline="0" dirty="0" smtClean="0"/>
                        <a:t> أو الصفة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تمثل</a:t>
                      </a:r>
                      <a:r>
                        <a:rPr lang="ar-SA" baseline="0" dirty="0" smtClean="0"/>
                        <a:t> مفتاح أساسي</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ممكن أن يكون لها أكثر من قيمة</a:t>
                      </a:r>
                    </a:p>
                    <a:p>
                      <a:pPr algn="ctr" rtl="1"/>
                      <a:endParaRPr lang="ar-SA" dirty="0"/>
                    </a:p>
                  </a:txBody>
                  <a:tcPr anchor="ctr"/>
                </a:tc>
                <a:tc>
                  <a:txBody>
                    <a:bodyPr/>
                    <a:lstStyle/>
                    <a:p>
                      <a:pPr algn="ctr" rtl="1"/>
                      <a:endParaRPr lang="ar-SA" dirty="0"/>
                    </a:p>
                  </a:txBody>
                  <a:tcPr anchor="ctr"/>
                </a:tc>
              </a:tr>
              <a:tr h="370840">
                <a:tc>
                  <a:txBody>
                    <a:bodyPr/>
                    <a:lstStyle/>
                    <a:p>
                      <a:pPr algn="ctr" rtl="1"/>
                      <a:r>
                        <a:rPr lang="ar-SA" dirty="0" smtClean="0"/>
                        <a:t>صفة مركبة</a:t>
                      </a:r>
                      <a:endParaRPr lang="ar-SA" dirty="0"/>
                    </a:p>
                  </a:txBody>
                  <a:tcPr anchor="ctr"/>
                </a:tc>
                <a:tc>
                  <a:txBody>
                    <a:bodyPr/>
                    <a:lstStyle/>
                    <a:p>
                      <a:pPr algn="ctr" rtl="1"/>
                      <a:endParaRPr lang="ar-SA" dirty="0" smtClean="0"/>
                    </a:p>
                    <a:p>
                      <a:pPr algn="ctr" rtl="1"/>
                      <a:endParaRPr lang="ar-SA" dirty="0" smtClean="0"/>
                    </a:p>
                    <a:p>
                      <a:pPr algn="ctr" rtl="1"/>
                      <a:endParaRPr lang="ar-SA" dirty="0"/>
                    </a:p>
                  </a:txBody>
                  <a:tcPr anchor="ctr"/>
                </a:tc>
              </a:tr>
            </a:tbl>
          </a:graphicData>
        </a:graphic>
      </p:graphicFrame>
      <p:sp>
        <p:nvSpPr>
          <p:cNvPr id="3" name="Rectangle 2"/>
          <p:cNvSpPr/>
          <p:nvPr/>
        </p:nvSpPr>
        <p:spPr>
          <a:xfrm>
            <a:off x="2857488" y="1857364"/>
            <a:ext cx="642942" cy="2857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Diamond 3"/>
          <p:cNvSpPr/>
          <p:nvPr/>
        </p:nvSpPr>
        <p:spPr>
          <a:xfrm>
            <a:off x="2928926" y="2571744"/>
            <a:ext cx="642942" cy="35719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Oval 4"/>
          <p:cNvSpPr/>
          <p:nvPr/>
        </p:nvSpPr>
        <p:spPr>
          <a:xfrm>
            <a:off x="2928926" y="3214686"/>
            <a:ext cx="785818" cy="357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Oval 5"/>
          <p:cNvSpPr/>
          <p:nvPr/>
        </p:nvSpPr>
        <p:spPr>
          <a:xfrm>
            <a:off x="2786050" y="3857628"/>
            <a:ext cx="928694" cy="4286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ـــــــــ</a:t>
            </a:r>
            <a:endParaRPr lang="ar-SA" dirty="0">
              <a:solidFill>
                <a:schemeClr val="tx1"/>
              </a:solidFill>
            </a:endParaRPr>
          </a:p>
        </p:txBody>
      </p:sp>
      <p:sp>
        <p:nvSpPr>
          <p:cNvPr id="7" name="Oval 6"/>
          <p:cNvSpPr/>
          <p:nvPr/>
        </p:nvSpPr>
        <p:spPr>
          <a:xfrm>
            <a:off x="2857488" y="4429132"/>
            <a:ext cx="785818" cy="357190"/>
          </a:xfrm>
          <a:prstGeom prst="ellipse">
            <a:avLst/>
          </a:prstGeom>
          <a:solidFill>
            <a:schemeClr val="bg1"/>
          </a:solidFill>
          <a:ln w="57150" cmpd="db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8" name="Group 23"/>
          <p:cNvGrpSpPr>
            <a:grpSpLocks/>
          </p:cNvGrpSpPr>
          <p:nvPr/>
        </p:nvGrpSpPr>
        <p:grpSpPr bwMode="auto">
          <a:xfrm>
            <a:off x="2571736" y="5072075"/>
            <a:ext cx="1347790" cy="449036"/>
            <a:chOff x="1860" y="3960"/>
            <a:chExt cx="1960" cy="990"/>
          </a:xfrm>
        </p:grpSpPr>
        <p:sp>
          <p:nvSpPr>
            <p:cNvPr id="19" name="Oval 25"/>
            <p:cNvSpPr>
              <a:spLocks noChangeArrowheads="1"/>
            </p:cNvSpPr>
            <p:nvPr/>
          </p:nvSpPr>
          <p:spPr bwMode="auto">
            <a:xfrm>
              <a:off x="2520" y="4680"/>
              <a:ext cx="760" cy="27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0" name="Group 27"/>
            <p:cNvGrpSpPr>
              <a:grpSpLocks/>
            </p:cNvGrpSpPr>
            <p:nvPr/>
          </p:nvGrpSpPr>
          <p:grpSpPr bwMode="auto">
            <a:xfrm>
              <a:off x="3220" y="4180"/>
              <a:ext cx="600" cy="540"/>
              <a:chOff x="3220" y="4180"/>
              <a:chExt cx="600" cy="540"/>
            </a:xfrm>
          </p:grpSpPr>
          <p:sp>
            <p:nvSpPr>
              <p:cNvPr id="17" name="Oval 28"/>
              <p:cNvSpPr>
                <a:spLocks noChangeArrowheads="1"/>
              </p:cNvSpPr>
              <p:nvPr/>
            </p:nvSpPr>
            <p:spPr bwMode="auto">
              <a:xfrm>
                <a:off x="3280" y="418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8" name="Line 29"/>
              <p:cNvSpPr>
                <a:spLocks noChangeShapeType="1"/>
              </p:cNvSpPr>
              <p:nvPr/>
            </p:nvSpPr>
            <p:spPr bwMode="auto">
              <a:xfrm flipH="1">
                <a:off x="3220" y="4540"/>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1" name="Group 30"/>
            <p:cNvGrpSpPr>
              <a:grpSpLocks/>
            </p:cNvGrpSpPr>
            <p:nvPr/>
          </p:nvGrpSpPr>
          <p:grpSpPr bwMode="auto">
            <a:xfrm>
              <a:off x="2640" y="3960"/>
              <a:ext cx="540" cy="720"/>
              <a:chOff x="4140" y="10080"/>
              <a:chExt cx="900" cy="720"/>
            </a:xfrm>
          </p:grpSpPr>
          <p:sp>
            <p:nvSpPr>
              <p:cNvPr id="15" name="Oval 31"/>
              <p:cNvSpPr>
                <a:spLocks noChangeArrowheads="1"/>
              </p:cNvSpPr>
              <p:nvPr/>
            </p:nvSpPr>
            <p:spPr bwMode="auto">
              <a:xfrm>
                <a:off x="4140" y="10080"/>
                <a:ext cx="90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6" name="Line 32"/>
              <p:cNvSpPr>
                <a:spLocks noChangeShapeType="1"/>
              </p:cNvSpPr>
              <p:nvPr/>
            </p:nvSpPr>
            <p:spPr bwMode="auto">
              <a:xfrm flipH="1">
                <a:off x="4575" y="1044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33"/>
            <p:cNvGrpSpPr>
              <a:grpSpLocks/>
            </p:cNvGrpSpPr>
            <p:nvPr/>
          </p:nvGrpSpPr>
          <p:grpSpPr bwMode="auto">
            <a:xfrm>
              <a:off x="1860" y="4240"/>
              <a:ext cx="720" cy="500"/>
              <a:chOff x="1800" y="4320"/>
              <a:chExt cx="720" cy="500"/>
            </a:xfrm>
          </p:grpSpPr>
          <p:sp>
            <p:nvSpPr>
              <p:cNvPr id="13" name="Oval 34"/>
              <p:cNvSpPr>
                <a:spLocks noChangeArrowheads="1"/>
              </p:cNvSpPr>
              <p:nvPr/>
            </p:nvSpPr>
            <p:spPr bwMode="auto">
              <a:xfrm>
                <a:off x="1800" y="4320"/>
                <a:ext cx="540" cy="36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4" name="Line 35"/>
              <p:cNvSpPr>
                <a:spLocks noChangeShapeType="1"/>
              </p:cNvSpPr>
              <p:nvPr/>
            </p:nvSpPr>
            <p:spPr bwMode="auto">
              <a:xfrm>
                <a:off x="2241" y="4640"/>
                <a:ext cx="279"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sp>
        <p:nvSpPr>
          <p:cNvPr id="21" name="Rectangle 11"/>
          <p:cNvSpPr>
            <a:spLocks noChangeArrowheads="1"/>
          </p:cNvSpPr>
          <p:nvPr/>
        </p:nvSpPr>
        <p:spPr bwMode="auto">
          <a:xfrm>
            <a:off x="1071538" y="785794"/>
            <a:ext cx="706322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685800" algn="l"/>
              </a:tabLst>
            </a:pPr>
            <a:r>
              <a:rPr lang="ar-SA" sz="1600" b="1" dirty="0" smtClean="0">
                <a:solidFill>
                  <a:srgbClr val="000080"/>
                </a:solidFill>
                <a:latin typeface="Tahoma" pitchFamily="34" charset="0"/>
                <a:ea typeface="Times New Roman" pitchFamily="18" charset="0"/>
                <a:cs typeface="Tahoma" pitchFamily="34" charset="0"/>
              </a:rPr>
              <a:t>الرموز القياسية المستخدمة في تصميم نموذج الكيان والعلاقة الرابطة</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928670"/>
            <a:ext cx="8543026" cy="1938992"/>
          </a:xfrm>
          <a:prstGeom prst="rect">
            <a:avLst/>
          </a:prstGeom>
          <a:noFill/>
        </p:spPr>
        <p:txBody>
          <a:bodyPr wrap="square" rtlCol="1">
            <a:spAutoFit/>
          </a:bodyPr>
          <a:lstStyle/>
          <a:p>
            <a:r>
              <a:rPr lang="ar-SA" sz="2400" b="1" u="sng" dirty="0" smtClean="0"/>
              <a:t>تطبيق قاعدة بيانات  المستشفى المصغر </a:t>
            </a:r>
          </a:p>
          <a:p>
            <a:r>
              <a:rPr lang="ar-SA" sz="2400" b="1" dirty="0" smtClean="0"/>
              <a:t>أرسم </a:t>
            </a:r>
            <a:r>
              <a:rPr lang="en-US" sz="2400" b="1" dirty="0" smtClean="0"/>
              <a:t>ERD </a:t>
            </a:r>
            <a:r>
              <a:rPr lang="ar-SA" sz="2400" b="1" dirty="0" smtClean="0"/>
              <a:t> اللازم لتمثيل بيانات المرضى في أحد المستشفيات والأطباء المعالجون مشتملا رقم المريض واسمه ورقم الغرفة المقيم بها ورقم التليفون للغرفة وعدد الأسرة بها واسم رقم الدواء المنصرف له وكذلك رقم الطبيب واسمه وتليفونه وتخصصه؟</a:t>
            </a:r>
            <a:endParaRPr lang="ar-SA" sz="2400" b="1" dirty="0"/>
          </a:p>
        </p:txBody>
      </p:sp>
      <p:sp>
        <p:nvSpPr>
          <p:cNvPr id="3" name="TextBox 2"/>
          <p:cNvSpPr txBox="1"/>
          <p:nvPr/>
        </p:nvSpPr>
        <p:spPr>
          <a:xfrm>
            <a:off x="214282" y="3143248"/>
            <a:ext cx="8543026" cy="461665"/>
          </a:xfrm>
          <a:prstGeom prst="rect">
            <a:avLst/>
          </a:prstGeom>
          <a:noFill/>
        </p:spPr>
        <p:txBody>
          <a:bodyPr wrap="square" rtlCol="1">
            <a:spAutoFit/>
          </a:bodyPr>
          <a:lstStyle/>
          <a:p>
            <a:endParaRPr lang="ar-SA"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8751" y="928670"/>
            <a:ext cx="2281394" cy="523220"/>
          </a:xfrm>
          <a:prstGeom prst="rect">
            <a:avLst/>
          </a:prstGeom>
          <a:noFill/>
        </p:spPr>
        <p:txBody>
          <a:bodyPr wrap="none" rtlCol="1">
            <a:spAutoFit/>
          </a:bodyPr>
          <a:lstStyle/>
          <a:p>
            <a:r>
              <a:rPr lang="ar-SA" sz="2800" b="1" u="sng" dirty="0" smtClean="0"/>
              <a:t>حل المسألة الأولى</a:t>
            </a:r>
            <a:endParaRPr lang="ar-SA" sz="2800" b="1" u="sng" dirty="0"/>
          </a:p>
        </p:txBody>
      </p:sp>
      <p:grpSp>
        <p:nvGrpSpPr>
          <p:cNvPr id="3" name="Group 2"/>
          <p:cNvGrpSpPr>
            <a:grpSpLocks/>
          </p:cNvGrpSpPr>
          <p:nvPr/>
        </p:nvGrpSpPr>
        <p:grpSpPr bwMode="auto">
          <a:xfrm>
            <a:off x="785786" y="1649465"/>
            <a:ext cx="7397750" cy="4651305"/>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11" name="Group 4"/>
              <p:cNvGrpSpPr>
                <a:grpSpLocks/>
              </p:cNvGrpSpPr>
              <p:nvPr/>
            </p:nvGrpSpPr>
            <p:grpSpPr bwMode="auto">
              <a:xfrm>
                <a:off x="4449" y="5352"/>
                <a:ext cx="5385" cy="4680"/>
                <a:chOff x="4449" y="5352"/>
                <a:chExt cx="5385" cy="4680"/>
              </a:xfrm>
            </p:grpSpPr>
            <p:grpSp>
              <p:nvGrpSpPr>
                <p:cNvPr id="91" name="Group 5"/>
                <p:cNvGrpSpPr>
                  <a:grpSpLocks/>
                </p:cNvGrpSpPr>
                <p:nvPr/>
              </p:nvGrpSpPr>
              <p:grpSpPr bwMode="auto">
                <a:xfrm>
                  <a:off x="4449" y="5382"/>
                  <a:ext cx="3960" cy="2850"/>
                  <a:chOff x="3420" y="5430"/>
                  <a:chExt cx="3960" cy="2850"/>
                </a:xfrm>
              </p:grpSpPr>
              <p:grpSp>
                <p:nvGrpSpPr>
                  <p:cNvPr id="104"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120"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93" name="Group 17"/>
                <p:cNvGrpSpPr>
                  <a:grpSpLocks/>
                </p:cNvGrpSpPr>
                <p:nvPr/>
              </p:nvGrpSpPr>
              <p:grpSpPr bwMode="auto">
                <a:xfrm>
                  <a:off x="8574" y="5352"/>
                  <a:ext cx="1260" cy="4680"/>
                  <a:chOff x="7545" y="5400"/>
                  <a:chExt cx="1260" cy="4680"/>
                </a:xfrm>
              </p:grpSpPr>
              <p:grpSp>
                <p:nvGrpSpPr>
                  <p:cNvPr id="94"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2" name="Group 23"/>
              <p:cNvGrpSpPr>
                <a:grpSpLocks/>
              </p:cNvGrpSpPr>
              <p:nvPr/>
            </p:nvGrpSpPr>
            <p:grpSpPr bwMode="auto">
              <a:xfrm>
                <a:off x="360" y="4100"/>
                <a:ext cx="11649" cy="7960"/>
                <a:chOff x="360" y="4100"/>
                <a:chExt cx="11649" cy="7960"/>
              </a:xfrm>
            </p:grpSpPr>
            <p:grpSp>
              <p:nvGrpSpPr>
                <p:cNvPr id="13" name="Group 24"/>
                <p:cNvGrpSpPr>
                  <a:grpSpLocks/>
                </p:cNvGrpSpPr>
                <p:nvPr/>
              </p:nvGrpSpPr>
              <p:grpSpPr bwMode="auto">
                <a:xfrm>
                  <a:off x="7869" y="10060"/>
                  <a:ext cx="4140" cy="2000"/>
                  <a:chOff x="6840" y="8820"/>
                  <a:chExt cx="4140" cy="2000"/>
                </a:xfrm>
              </p:grpSpPr>
              <p:grpSp>
                <p:nvGrpSpPr>
                  <p:cNvPr id="80"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81"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82"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4" name="Group 40"/>
                <p:cNvGrpSpPr>
                  <a:grpSpLocks/>
                </p:cNvGrpSpPr>
                <p:nvPr/>
              </p:nvGrpSpPr>
              <p:grpSpPr bwMode="auto">
                <a:xfrm>
                  <a:off x="4280" y="4100"/>
                  <a:ext cx="5749" cy="1820"/>
                  <a:chOff x="4280" y="4100"/>
                  <a:chExt cx="5749" cy="1820"/>
                </a:xfrm>
              </p:grpSpPr>
              <p:grpSp>
                <p:nvGrpSpPr>
                  <p:cNvPr id="50" name="Group 41"/>
                  <p:cNvGrpSpPr>
                    <a:grpSpLocks/>
                  </p:cNvGrpSpPr>
                  <p:nvPr/>
                </p:nvGrpSpPr>
                <p:grpSpPr bwMode="auto">
                  <a:xfrm>
                    <a:off x="6329" y="4480"/>
                    <a:ext cx="3700" cy="1440"/>
                    <a:chOff x="6329" y="4480"/>
                    <a:chExt cx="3700" cy="1440"/>
                  </a:xfrm>
                </p:grpSpPr>
                <p:grpSp>
                  <p:nvGrpSpPr>
                    <p:cNvPr id="5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5" name="Group 71"/>
                <p:cNvGrpSpPr>
                  <a:grpSpLocks/>
                </p:cNvGrpSpPr>
                <p:nvPr/>
              </p:nvGrpSpPr>
              <p:grpSpPr bwMode="auto">
                <a:xfrm>
                  <a:off x="360" y="6958"/>
                  <a:ext cx="4029" cy="3642"/>
                  <a:chOff x="360" y="6958"/>
                  <a:chExt cx="4029" cy="3642"/>
                </a:xfrm>
              </p:grpSpPr>
              <p:grpSp>
                <p:nvGrpSpPr>
                  <p:cNvPr id="16" name="Group 72"/>
                  <p:cNvGrpSpPr>
                    <a:grpSpLocks/>
                  </p:cNvGrpSpPr>
                  <p:nvPr/>
                </p:nvGrpSpPr>
                <p:grpSpPr bwMode="auto">
                  <a:xfrm>
                    <a:off x="789" y="6958"/>
                    <a:ext cx="3600" cy="2880"/>
                    <a:chOff x="549" y="6442"/>
                    <a:chExt cx="3600" cy="2880"/>
                  </a:xfrm>
                </p:grpSpPr>
                <p:grpSp>
                  <p:nvGrpSpPr>
                    <p:cNvPr id="23"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76"/>
                    <p:cNvGrpSpPr>
                      <a:grpSpLocks/>
                    </p:cNvGrpSpPr>
                    <p:nvPr/>
                  </p:nvGrpSpPr>
                  <p:grpSpPr bwMode="auto">
                    <a:xfrm>
                      <a:off x="2529" y="6442"/>
                      <a:ext cx="1620" cy="720"/>
                      <a:chOff x="5300" y="12420"/>
                      <a:chExt cx="1620" cy="720"/>
                    </a:xfrm>
                  </p:grpSpPr>
                  <p:sp>
                    <p:nvSpPr>
                      <p:cNvPr id="46" name="Oval 77"/>
                      <p:cNvSpPr>
                        <a:spLocks noChangeArrowheads="1"/>
                      </p:cNvSpPr>
                      <p:nvPr/>
                    </p:nvSpPr>
                    <p:spPr bwMode="auto">
                      <a:xfrm>
                        <a:off x="5400" y="12420"/>
                        <a:ext cx="1440" cy="720"/>
                      </a:xfrm>
                      <a:prstGeom prst="ellipse">
                        <a:avLst/>
                      </a:prstGeom>
                      <a:solidFill>
                        <a:srgbClr val="FFFFFF"/>
                      </a:solidFill>
                      <a:ln w="38100" cmpd="dbl">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7" name="Text Box 78"/>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5"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6"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7"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054" y="5760"/>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10"/>
            <p:cNvSpPr txBox="1">
              <a:spLocks noChangeArrowheads="1"/>
            </p:cNvSpPr>
            <p:nvPr/>
          </p:nvSpPr>
          <p:spPr bwMode="auto">
            <a:xfrm>
              <a:off x="5300" y="684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N</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6660" y="588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en-US" sz="1400" b="1" dirty="0" smtClean="0">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dirty="0" smtClean="0"/>
              <a:t>الغرفة</a:t>
            </a:r>
            <a:endParaRPr lang="ar-SA" dirty="0"/>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N</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4786314" y="3000372"/>
            <a:ext cx="1857388"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714876" y="4000504"/>
            <a:ext cx="800169"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smtClean="0"/>
              <a:t>يرقد</a:t>
            </a:r>
            <a:endParaRPr lang="ar-SA" sz="1100" dirty="0"/>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smtClean="0"/>
              <a:t>الرقم</a:t>
            </a:r>
            <a:endParaRPr lang="ar-SA" sz="1200" u="sng" dirty="0"/>
          </a:p>
        </p:txBody>
      </p:sp>
      <p:sp>
        <p:nvSpPr>
          <p:cNvPr id="118" name="Oval 80"/>
          <p:cNvSpPr>
            <a:spLocks noChangeArrowheads="1"/>
          </p:cNvSpPr>
          <p:nvPr/>
        </p:nvSpPr>
        <p:spPr bwMode="auto">
          <a:xfrm>
            <a:off x="1214414" y="5643578"/>
            <a:ext cx="105735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عدد الأسرة</a:t>
            </a:r>
            <a:endParaRPr lang="ar-SA" sz="1200" dirty="0"/>
          </a:p>
        </p:txBody>
      </p:sp>
      <p:sp>
        <p:nvSpPr>
          <p:cNvPr id="119" name="Oval 80"/>
          <p:cNvSpPr>
            <a:spLocks noChangeArrowheads="1"/>
          </p:cNvSpPr>
          <p:nvPr/>
        </p:nvSpPr>
        <p:spPr bwMode="auto">
          <a:xfrm>
            <a:off x="1000100" y="6215082"/>
            <a:ext cx="127166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رقم الهاتف</a:t>
            </a:r>
            <a:endParaRPr lang="ar-SA" sz="1200" dirty="0"/>
          </a:p>
        </p:txBody>
      </p:sp>
      <p:cxnSp>
        <p:nvCxnSpPr>
          <p:cNvPr id="121" name="Straight Connector 120"/>
          <p:cNvCxnSpPr>
            <a:stCxn id="118" idx="6"/>
            <a:endCxn id="109" idx="1"/>
          </p:cNvCxnSpPr>
          <p:nvPr/>
        </p:nvCxnSpPr>
        <p:spPr>
          <a:xfrm flipV="1">
            <a:off x="2271768" y="5835091"/>
            <a:ext cx="299968" cy="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286380" y="3071810"/>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730" y="1071546"/>
            <a:ext cx="8945141" cy="1631216"/>
          </a:xfrm>
          <a:prstGeom prst="rect">
            <a:avLst/>
          </a:prstGeom>
          <a:noFill/>
        </p:spPr>
        <p:txBody>
          <a:bodyPr wrap="none" rtlCol="1">
            <a:spAutoFit/>
          </a:bodyPr>
          <a:lstStyle/>
          <a:p>
            <a:r>
              <a:rPr lang="ar-SA" sz="2000" b="1" u="sng" dirty="0" smtClean="0"/>
              <a:t>طريقة تحديد نوع العلاقة في المثال السابق:</a:t>
            </a:r>
          </a:p>
          <a:p>
            <a:endParaRPr lang="ar-SA" sz="2000" u="sng" dirty="0" smtClean="0"/>
          </a:p>
          <a:p>
            <a:r>
              <a:rPr lang="ar-SA" sz="2000" dirty="0" smtClean="0"/>
              <a:t>العلاقة بين الطبيب والمريض الطبيب يعالج أكثر من مريض والمريض يكون تحت إشراف</a:t>
            </a:r>
            <a:r>
              <a:rPr lang="en-US" sz="2000" dirty="0" smtClean="0"/>
              <a:t>  </a:t>
            </a:r>
            <a:r>
              <a:rPr lang="ar-SA" sz="2000" dirty="0" smtClean="0"/>
              <a:t> </a:t>
            </a:r>
            <a:r>
              <a:rPr lang="ar-SA" sz="2000" dirty="0" err="1" smtClean="0"/>
              <a:t>اكثر</a:t>
            </a:r>
            <a:r>
              <a:rPr lang="ar-SA" sz="2000" dirty="0" smtClean="0"/>
              <a:t>  من طبيب </a:t>
            </a:r>
          </a:p>
          <a:p>
            <a:r>
              <a:rPr lang="ar-SA" sz="2000" dirty="0" smtClean="0"/>
              <a:t>إذن تكون العلاقة متعدد </a:t>
            </a:r>
            <a:r>
              <a:rPr lang="ar-SA" sz="2000" smtClean="0"/>
              <a:t>إلى متعدد</a:t>
            </a:r>
            <a:endParaRPr lang="ar-SA" sz="2000" dirty="0" smtClean="0"/>
          </a:p>
          <a:p>
            <a:endParaRPr lang="ar-SA" sz="2000" dirty="0"/>
          </a:p>
        </p:txBody>
      </p:sp>
      <p:sp>
        <p:nvSpPr>
          <p:cNvPr id="3" name="Rectangle 2"/>
          <p:cNvSpPr/>
          <p:nvPr/>
        </p:nvSpPr>
        <p:spPr>
          <a:xfrm>
            <a:off x="1357290" y="2857496"/>
            <a:ext cx="7215222" cy="707886"/>
          </a:xfrm>
          <a:prstGeom prst="rect">
            <a:avLst/>
          </a:prstGeom>
        </p:spPr>
        <p:txBody>
          <a:bodyPr wrap="square">
            <a:spAutoFit/>
          </a:bodyPr>
          <a:lstStyle/>
          <a:p>
            <a:r>
              <a:rPr lang="ar-SA" sz="2000" dirty="0" smtClean="0"/>
              <a:t>العلاقة بين الدواء والمريض الدواء يأخذه أكثر من مريض والمريض يأخذ أكثر من دواء</a:t>
            </a:r>
          </a:p>
          <a:p>
            <a:r>
              <a:rPr lang="ar-SA" sz="2000" dirty="0" smtClean="0"/>
              <a:t>إذن تكون العلاقة متعدد إلى متعدد</a:t>
            </a:r>
          </a:p>
        </p:txBody>
      </p:sp>
      <p:sp>
        <p:nvSpPr>
          <p:cNvPr id="4" name="TextBox 3"/>
          <p:cNvSpPr txBox="1"/>
          <p:nvPr/>
        </p:nvSpPr>
        <p:spPr>
          <a:xfrm>
            <a:off x="142844" y="3714752"/>
            <a:ext cx="8541718" cy="1323439"/>
          </a:xfrm>
          <a:prstGeom prst="rect">
            <a:avLst/>
          </a:prstGeom>
          <a:noFill/>
        </p:spPr>
        <p:txBody>
          <a:bodyPr wrap="square" rtlCol="1">
            <a:spAutoFit/>
          </a:bodyPr>
          <a:lstStyle/>
          <a:p>
            <a:endParaRPr lang="ar-SA" sz="2000" dirty="0" smtClean="0"/>
          </a:p>
          <a:p>
            <a:r>
              <a:rPr lang="ar-SA" sz="2000" dirty="0" smtClean="0"/>
              <a:t>العلاقة بين الغرفة والمريض الغرفة يرقد بها  أكثر من مريض والمريض يرقد في غرفة واحدة</a:t>
            </a:r>
          </a:p>
          <a:p>
            <a:r>
              <a:rPr lang="ar-SA" sz="2000" dirty="0" smtClean="0"/>
              <a:t>إذن تكون العلاقة واحد إلى متعدد : واحد من جهة الغرفة ومتعدد من جهة المريض</a:t>
            </a:r>
          </a:p>
          <a:p>
            <a:endParaRPr lang="ar-SA"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1066800"/>
          </a:xfrm>
        </p:spPr>
        <p:txBody>
          <a:bodyPr>
            <a:normAutofit fontScale="90000"/>
          </a:bodyPr>
          <a:lstStyle/>
          <a:p>
            <a:pPr algn="ctr"/>
            <a:r>
              <a:rPr lang="ar-SA" sz="3600" u="sng" dirty="0" smtClean="0">
                <a:cs typeface="+mn-cs"/>
              </a:rPr>
              <a:t>نموذج قاعدة بيانات بسيطة</a:t>
            </a:r>
            <a:br>
              <a:rPr lang="ar-SA" sz="3600" u="sng" dirty="0" smtClean="0">
                <a:cs typeface="+mn-cs"/>
              </a:rPr>
            </a:br>
            <a:r>
              <a:rPr lang="ar-SA" sz="3600" u="sng" dirty="0" smtClean="0">
                <a:cs typeface="+mn-cs"/>
              </a:rPr>
              <a:t>(قاعدة بيانات مستشفى)</a:t>
            </a:r>
            <a:endParaRPr lang="ar-SA" sz="3600" u="sng" dirty="0">
              <a:cs typeface="+mn-cs"/>
            </a:endParaRPr>
          </a:p>
        </p:txBody>
      </p:sp>
      <p:sp>
        <p:nvSpPr>
          <p:cNvPr id="6" name="Content Placeholder 5"/>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1047508" y="857232"/>
          <a:ext cx="3305164" cy="2001520"/>
        </p:xfrm>
        <a:graphic>
          <a:graphicData uri="http://schemas.openxmlformats.org/drawingml/2006/table">
            <a:tbl>
              <a:tblPr rtl="1" firstRow="1" bandRow="1">
                <a:tableStyleId>{5C22544A-7EE6-4342-B048-85BDC9FD1C3A}</a:tableStyleId>
              </a:tblPr>
              <a:tblGrid>
                <a:gridCol w="971348"/>
                <a:gridCol w="724930"/>
                <a:gridCol w="769864"/>
                <a:gridCol w="839022"/>
              </a:tblGrid>
              <a:tr h="370840">
                <a:tc>
                  <a:txBody>
                    <a:bodyPr/>
                    <a:lstStyle/>
                    <a:p>
                      <a:pPr algn="ctr" rtl="1"/>
                      <a:r>
                        <a:rPr lang="ar-SA" sz="1400" dirty="0" smtClean="0"/>
                        <a:t>الطبيب</a:t>
                      </a:r>
                      <a:endParaRPr lang="ar-SA" sz="1400" dirty="0"/>
                    </a:p>
                  </a:txBody>
                  <a:tcPr anchor="ctr"/>
                </a:tc>
                <a:tc>
                  <a:txBody>
                    <a:bodyPr/>
                    <a:lstStyle/>
                    <a:p>
                      <a:pPr algn="ctr" rtl="1"/>
                      <a:r>
                        <a:rPr lang="ar-SA" sz="1400" dirty="0" smtClean="0"/>
                        <a:t>رقم الغرفة</a:t>
                      </a:r>
                      <a:endParaRPr lang="ar-SA" sz="1400" dirty="0"/>
                    </a:p>
                  </a:txBody>
                  <a:tcPr anchor="ctr"/>
                </a:tc>
                <a:tc>
                  <a:txBody>
                    <a:bodyPr/>
                    <a:lstStyle/>
                    <a:p>
                      <a:pPr algn="ctr" rtl="1"/>
                      <a:r>
                        <a:rPr lang="ar-SA" sz="1400" dirty="0" smtClean="0"/>
                        <a:t>الاسم </a:t>
                      </a:r>
                      <a:endParaRPr lang="ar-SA" sz="1400" dirty="0"/>
                    </a:p>
                  </a:txBody>
                  <a:tcPr anchor="ctr"/>
                </a:tc>
                <a:tc>
                  <a:txBody>
                    <a:bodyPr/>
                    <a:lstStyle/>
                    <a:p>
                      <a:pPr algn="ctr" rtl="1"/>
                      <a:r>
                        <a:rPr lang="ar-SA" sz="1400" dirty="0" smtClean="0"/>
                        <a:t>رقم المريض</a:t>
                      </a:r>
                      <a:endParaRPr lang="ar-SA" sz="1400" dirty="0"/>
                    </a:p>
                  </a:txBody>
                  <a:tcPr anchor="ctr"/>
                </a:tc>
              </a:tr>
              <a:tr h="370840">
                <a:tc>
                  <a:txBody>
                    <a:bodyPr/>
                    <a:lstStyle/>
                    <a:p>
                      <a:pPr algn="ctr" rtl="1"/>
                      <a:r>
                        <a:rPr lang="ar-SA" sz="1400" dirty="0" smtClean="0"/>
                        <a:t>سيف</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محمد</a:t>
                      </a:r>
                      <a:endParaRPr lang="ar-SA" sz="1400" dirty="0"/>
                    </a:p>
                  </a:txBody>
                  <a:tcPr anchor="ctr"/>
                </a:tc>
                <a:tc>
                  <a:txBody>
                    <a:bodyPr/>
                    <a:lstStyle/>
                    <a:p>
                      <a:pPr algn="ctr" rtl="1"/>
                      <a:r>
                        <a:rPr lang="ar-SA" sz="1400" dirty="0" smtClean="0"/>
                        <a:t>313</a:t>
                      </a:r>
                      <a:endParaRPr lang="ar-SA" sz="1400" dirty="0"/>
                    </a:p>
                  </a:txBody>
                  <a:tcPr anchor="ctr"/>
                </a:tc>
              </a:tr>
              <a:tr h="370840">
                <a:tc>
                  <a:txBody>
                    <a:bodyPr/>
                    <a:lstStyle/>
                    <a:p>
                      <a:pPr algn="ctr" rtl="1"/>
                      <a:r>
                        <a:rPr lang="ar-SA" sz="1400" dirty="0" smtClean="0"/>
                        <a:t>محمد</a:t>
                      </a:r>
                      <a:endParaRPr lang="ar-SA" sz="1400" dirty="0"/>
                    </a:p>
                  </a:txBody>
                  <a:tcPr anchor="ctr"/>
                </a:tc>
                <a:tc>
                  <a:txBody>
                    <a:bodyPr/>
                    <a:lstStyle/>
                    <a:p>
                      <a:pPr algn="ctr" rtl="1"/>
                      <a:r>
                        <a:rPr lang="ar-SA" sz="1400" dirty="0" smtClean="0"/>
                        <a:t>300</a:t>
                      </a:r>
                      <a:endParaRPr lang="ar-SA" sz="1400" dirty="0"/>
                    </a:p>
                  </a:txBody>
                  <a:tcPr anchor="ctr"/>
                </a:tc>
                <a:tc>
                  <a:txBody>
                    <a:bodyPr/>
                    <a:lstStyle/>
                    <a:p>
                      <a:pPr algn="ctr" rtl="1"/>
                      <a:r>
                        <a:rPr lang="ar-SA" sz="1400" dirty="0" smtClean="0"/>
                        <a:t>حنان</a:t>
                      </a:r>
                      <a:endParaRPr lang="ar-SA" sz="1400" dirty="0"/>
                    </a:p>
                  </a:txBody>
                  <a:tcPr anchor="ctr"/>
                </a:tc>
                <a:tc>
                  <a:txBody>
                    <a:bodyPr/>
                    <a:lstStyle/>
                    <a:p>
                      <a:pPr algn="ctr" rtl="1"/>
                      <a:r>
                        <a:rPr lang="ar-SA" sz="1400" dirty="0" smtClean="0"/>
                        <a:t>345</a:t>
                      </a:r>
                      <a:endParaRPr lang="ar-SA" sz="1400" dirty="0"/>
                    </a:p>
                  </a:txBody>
                  <a:tcPr anchor="ctr"/>
                </a:tc>
              </a:tr>
              <a:tr h="370840">
                <a:tc>
                  <a:txBody>
                    <a:bodyPr/>
                    <a:lstStyle/>
                    <a:p>
                      <a:pPr algn="ctr" rtl="1"/>
                      <a:r>
                        <a:rPr lang="ar-SA" sz="1400" dirty="0" smtClean="0"/>
                        <a:t>دعاء</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خالد</a:t>
                      </a:r>
                      <a:endParaRPr lang="ar-SA" sz="1400" dirty="0"/>
                    </a:p>
                  </a:txBody>
                  <a:tcPr anchor="ctr"/>
                </a:tc>
                <a:tc>
                  <a:txBody>
                    <a:bodyPr/>
                    <a:lstStyle/>
                    <a:p>
                      <a:pPr algn="ctr" rtl="1"/>
                      <a:r>
                        <a:rPr lang="ar-SA" sz="1400" dirty="0" smtClean="0"/>
                        <a:t>988</a:t>
                      </a:r>
                      <a:endParaRPr lang="ar-SA" sz="1400" dirty="0"/>
                    </a:p>
                  </a:txBody>
                  <a:tcPr anchor="ctr"/>
                </a:tc>
              </a:tr>
              <a:tr h="370840">
                <a:tc>
                  <a:txBody>
                    <a:bodyPr/>
                    <a:lstStyle/>
                    <a:p>
                      <a:pPr algn="ctr" rtl="1"/>
                      <a:r>
                        <a:rPr lang="ar-SA" sz="1400" dirty="0" smtClean="0"/>
                        <a:t>عزة</a:t>
                      </a:r>
                      <a:endParaRPr lang="ar-SA" sz="1400" dirty="0"/>
                    </a:p>
                  </a:txBody>
                  <a:tcPr anchor="ctr"/>
                </a:tc>
                <a:tc>
                  <a:txBody>
                    <a:bodyPr/>
                    <a:lstStyle/>
                    <a:p>
                      <a:pPr algn="ctr" rtl="1"/>
                      <a:r>
                        <a:rPr lang="ar-SA" sz="1400" dirty="0" smtClean="0"/>
                        <a:t>200</a:t>
                      </a:r>
                      <a:endParaRPr lang="ar-SA" sz="1400" dirty="0"/>
                    </a:p>
                  </a:txBody>
                  <a:tcPr anchor="ctr"/>
                </a:tc>
                <a:tc>
                  <a:txBody>
                    <a:bodyPr/>
                    <a:lstStyle/>
                    <a:p>
                      <a:pPr algn="ctr" rtl="1"/>
                      <a:r>
                        <a:rPr lang="ar-SA" sz="1400" dirty="0" smtClean="0"/>
                        <a:t>منى</a:t>
                      </a:r>
                      <a:endParaRPr lang="ar-SA" sz="1400" dirty="0"/>
                    </a:p>
                  </a:txBody>
                  <a:tcPr anchor="ctr"/>
                </a:tc>
                <a:tc>
                  <a:txBody>
                    <a:bodyPr/>
                    <a:lstStyle/>
                    <a:p>
                      <a:pPr algn="ctr" rtl="1"/>
                      <a:r>
                        <a:rPr lang="ar-SA" sz="1400" dirty="0" smtClean="0"/>
                        <a:t>456</a:t>
                      </a:r>
                      <a:endParaRPr lang="ar-SA" sz="1400" dirty="0"/>
                    </a:p>
                  </a:txBody>
                  <a:tcPr anchor="ctr"/>
                </a:tc>
              </a:tr>
            </a:tbl>
          </a:graphicData>
        </a:graphic>
      </p:graphicFrame>
      <p:sp>
        <p:nvSpPr>
          <p:cNvPr id="5" name="TextBox 4"/>
          <p:cNvSpPr txBox="1"/>
          <p:nvPr/>
        </p:nvSpPr>
        <p:spPr>
          <a:xfrm>
            <a:off x="357158" y="500042"/>
            <a:ext cx="928694" cy="369332"/>
          </a:xfrm>
          <a:prstGeom prst="rect">
            <a:avLst/>
          </a:prstGeom>
          <a:noFill/>
        </p:spPr>
        <p:txBody>
          <a:bodyPr wrap="square" rtlCol="1">
            <a:spAutoFit/>
          </a:bodyPr>
          <a:lstStyle/>
          <a:p>
            <a:pPr algn="ctr"/>
            <a:r>
              <a:rPr lang="ar-SA" b="1" u="sng" dirty="0" smtClean="0"/>
              <a:t>المريض</a:t>
            </a:r>
            <a:endParaRPr lang="ar-SA" b="1" u="sng" dirty="0"/>
          </a:p>
        </p:txBody>
      </p:sp>
      <p:graphicFrame>
        <p:nvGraphicFramePr>
          <p:cNvPr id="6" name="Table 5"/>
          <p:cNvGraphicFramePr>
            <a:graphicFrameLocks noGrp="1"/>
          </p:cNvGraphicFramePr>
          <p:nvPr/>
        </p:nvGraphicFramePr>
        <p:xfrm>
          <a:off x="5500694" y="1000108"/>
          <a:ext cx="3023320" cy="1483360"/>
        </p:xfrm>
        <a:graphic>
          <a:graphicData uri="http://schemas.openxmlformats.org/drawingml/2006/table">
            <a:tbl>
              <a:tblPr rtl="1" firstRow="1" bandRow="1">
                <a:tableStyleId>{5C22544A-7EE6-4342-B048-85BDC9FD1C3A}</a:tableStyleId>
              </a:tblPr>
              <a:tblGrid>
                <a:gridCol w="1178174"/>
                <a:gridCol w="1032628"/>
                <a:gridCol w="812518"/>
              </a:tblGrid>
              <a:tr h="370840">
                <a:tc>
                  <a:txBody>
                    <a:bodyPr/>
                    <a:lstStyle/>
                    <a:p>
                      <a:pPr algn="ctr" rtl="1"/>
                      <a:r>
                        <a:rPr lang="ar-SA" sz="1400" dirty="0" smtClean="0"/>
                        <a:t>عدد الأسرة</a:t>
                      </a:r>
                      <a:endParaRPr lang="ar-SA" sz="1400" dirty="0"/>
                    </a:p>
                  </a:txBody>
                  <a:tcPr anchor="ctr"/>
                </a:tc>
                <a:tc>
                  <a:txBody>
                    <a:bodyPr/>
                    <a:lstStyle/>
                    <a:p>
                      <a:pPr algn="ctr" rtl="1"/>
                      <a:r>
                        <a:rPr lang="ar-SA" sz="1400" dirty="0" smtClean="0"/>
                        <a:t>رقم التحويلة</a:t>
                      </a:r>
                      <a:endParaRPr lang="ar-SA" sz="1400" dirty="0"/>
                    </a:p>
                  </a:txBody>
                  <a:tcPr anchor="ctr"/>
                </a:tc>
                <a:tc>
                  <a:txBody>
                    <a:bodyPr/>
                    <a:lstStyle/>
                    <a:p>
                      <a:pPr algn="ctr" rtl="1"/>
                      <a:r>
                        <a:rPr lang="ar-SA" sz="1400" dirty="0" smtClean="0"/>
                        <a:t>رقم الغرفة</a:t>
                      </a:r>
                      <a:endParaRPr lang="ar-SA" sz="1400" dirty="0"/>
                    </a:p>
                  </a:txBody>
                  <a:tcPr anchor="ctr"/>
                </a:tc>
              </a:tr>
              <a:tr h="370840">
                <a:tc>
                  <a:txBody>
                    <a:bodyPr/>
                    <a:lstStyle/>
                    <a:p>
                      <a:pPr algn="ctr" rtl="1"/>
                      <a:r>
                        <a:rPr lang="ar-SA" sz="1400" dirty="0" smtClean="0"/>
                        <a:t>3</a:t>
                      </a:r>
                      <a:endParaRPr lang="ar-SA" sz="1400" dirty="0"/>
                    </a:p>
                  </a:txBody>
                  <a:tcPr anchor="ctr"/>
                </a:tc>
                <a:tc>
                  <a:txBody>
                    <a:bodyPr/>
                    <a:lstStyle/>
                    <a:p>
                      <a:pPr algn="ctr" rtl="1"/>
                      <a:r>
                        <a:rPr lang="ar-SA" sz="1400" dirty="0" smtClean="0"/>
                        <a:t>435</a:t>
                      </a:r>
                      <a:endParaRPr lang="ar-SA" sz="1400" dirty="0"/>
                    </a:p>
                  </a:txBody>
                  <a:tcPr anchor="ctr"/>
                </a:tc>
                <a:tc>
                  <a:txBody>
                    <a:bodyPr/>
                    <a:lstStyle/>
                    <a:p>
                      <a:pPr algn="ctr" rtl="1"/>
                      <a:r>
                        <a:rPr lang="ar-SA" sz="1400" dirty="0" smtClean="0"/>
                        <a:t>100</a:t>
                      </a:r>
                      <a:endParaRPr lang="ar-SA" sz="1400" dirty="0"/>
                    </a:p>
                  </a:txBody>
                  <a:tcPr anchor="ctr"/>
                </a:tc>
              </a:tr>
              <a:tr h="370840">
                <a:tc>
                  <a:txBody>
                    <a:bodyPr/>
                    <a:lstStyle/>
                    <a:p>
                      <a:pPr algn="ctr" rtl="1"/>
                      <a:r>
                        <a:rPr lang="ar-SA" sz="1400" dirty="0" smtClean="0"/>
                        <a:t>2</a:t>
                      </a:r>
                      <a:endParaRPr lang="ar-SA" sz="1400" dirty="0"/>
                    </a:p>
                  </a:txBody>
                  <a:tcPr anchor="ctr"/>
                </a:tc>
                <a:tc>
                  <a:txBody>
                    <a:bodyPr/>
                    <a:lstStyle/>
                    <a:p>
                      <a:pPr algn="ctr" rtl="1"/>
                      <a:r>
                        <a:rPr lang="ar-SA" sz="1400" dirty="0" smtClean="0"/>
                        <a:t>342</a:t>
                      </a:r>
                      <a:endParaRPr lang="ar-SA" sz="1400" dirty="0"/>
                    </a:p>
                  </a:txBody>
                  <a:tcPr anchor="ctr"/>
                </a:tc>
                <a:tc>
                  <a:txBody>
                    <a:bodyPr/>
                    <a:lstStyle/>
                    <a:p>
                      <a:pPr algn="ctr" rtl="1"/>
                      <a:r>
                        <a:rPr lang="ar-SA" sz="1400" dirty="0" smtClean="0"/>
                        <a:t>200</a:t>
                      </a:r>
                      <a:endParaRPr lang="ar-SA" sz="1400" dirty="0"/>
                    </a:p>
                  </a:txBody>
                  <a:tcPr anchor="ctr"/>
                </a:tc>
              </a:tr>
              <a:tr h="370840">
                <a:tc>
                  <a:txBody>
                    <a:bodyPr/>
                    <a:lstStyle/>
                    <a:p>
                      <a:pPr algn="ctr" rtl="1"/>
                      <a:r>
                        <a:rPr lang="ar-SA" sz="1400" dirty="0" smtClean="0"/>
                        <a:t>1</a:t>
                      </a:r>
                      <a:endParaRPr lang="ar-SA" sz="1400" dirty="0"/>
                    </a:p>
                  </a:txBody>
                  <a:tcPr anchor="ctr"/>
                </a:tc>
                <a:tc>
                  <a:txBody>
                    <a:bodyPr/>
                    <a:lstStyle/>
                    <a:p>
                      <a:pPr algn="ctr" rtl="1"/>
                      <a:r>
                        <a:rPr lang="ar-SA" sz="1400" dirty="0" smtClean="0"/>
                        <a:t>676</a:t>
                      </a:r>
                      <a:endParaRPr lang="ar-SA" sz="1400" dirty="0"/>
                    </a:p>
                  </a:txBody>
                  <a:tcPr anchor="ctr"/>
                </a:tc>
                <a:tc>
                  <a:txBody>
                    <a:bodyPr/>
                    <a:lstStyle/>
                    <a:p>
                      <a:pPr algn="ctr" rtl="1"/>
                      <a:r>
                        <a:rPr lang="ar-SA" sz="1400" dirty="0" smtClean="0"/>
                        <a:t>300</a:t>
                      </a:r>
                      <a:endParaRPr lang="ar-SA" sz="1400" dirty="0"/>
                    </a:p>
                  </a:txBody>
                  <a:tcPr anchor="ctr"/>
                </a:tc>
              </a:tr>
            </a:tbl>
          </a:graphicData>
        </a:graphic>
      </p:graphicFrame>
      <p:sp>
        <p:nvSpPr>
          <p:cNvPr id="7" name="TextBox 6"/>
          <p:cNvSpPr txBox="1"/>
          <p:nvPr/>
        </p:nvSpPr>
        <p:spPr>
          <a:xfrm>
            <a:off x="5214942" y="571480"/>
            <a:ext cx="928694" cy="369332"/>
          </a:xfrm>
          <a:prstGeom prst="rect">
            <a:avLst/>
          </a:prstGeom>
          <a:noFill/>
        </p:spPr>
        <p:txBody>
          <a:bodyPr wrap="square" rtlCol="1">
            <a:spAutoFit/>
          </a:bodyPr>
          <a:lstStyle/>
          <a:p>
            <a:pPr algn="ctr"/>
            <a:r>
              <a:rPr lang="ar-SA" b="1" u="sng" dirty="0" smtClean="0"/>
              <a:t>الغرفة</a:t>
            </a:r>
            <a:endParaRPr lang="ar-SA" b="1" u="sng" dirty="0"/>
          </a:p>
        </p:txBody>
      </p:sp>
      <p:graphicFrame>
        <p:nvGraphicFramePr>
          <p:cNvPr id="8" name="Table 7"/>
          <p:cNvGraphicFramePr>
            <a:graphicFrameLocks noGrp="1"/>
          </p:cNvGraphicFramePr>
          <p:nvPr/>
        </p:nvGraphicFramePr>
        <p:xfrm>
          <a:off x="642910" y="3929066"/>
          <a:ext cx="3023320" cy="1483360"/>
        </p:xfrm>
        <a:graphic>
          <a:graphicData uri="http://schemas.openxmlformats.org/drawingml/2006/table">
            <a:tbl>
              <a:tblPr rtl="1" firstRow="1" bandRow="1">
                <a:tableStyleId>{5C22544A-7EE6-4342-B048-85BDC9FD1C3A}</a:tableStyleId>
              </a:tblPr>
              <a:tblGrid>
                <a:gridCol w="1084530"/>
                <a:gridCol w="1126272"/>
                <a:gridCol w="812518"/>
              </a:tblGrid>
              <a:tr h="370840">
                <a:tc>
                  <a:txBody>
                    <a:bodyPr/>
                    <a:lstStyle/>
                    <a:p>
                      <a:pPr algn="ctr" rtl="1"/>
                      <a:r>
                        <a:rPr lang="ar-SA" sz="1400" dirty="0" smtClean="0"/>
                        <a:t>المصنع</a:t>
                      </a:r>
                      <a:endParaRPr lang="ar-SA" sz="1400" dirty="0"/>
                    </a:p>
                  </a:txBody>
                  <a:tcPr anchor="ctr"/>
                </a:tc>
                <a:tc>
                  <a:txBody>
                    <a:bodyPr/>
                    <a:lstStyle/>
                    <a:p>
                      <a:pPr algn="ctr" rtl="1"/>
                      <a:r>
                        <a:rPr lang="ar-SA" sz="1400" dirty="0" smtClean="0"/>
                        <a:t>اسم الدواء</a:t>
                      </a:r>
                      <a:endParaRPr lang="ar-SA" sz="1400" dirty="0"/>
                    </a:p>
                  </a:txBody>
                  <a:tcPr anchor="ctr"/>
                </a:tc>
                <a:tc>
                  <a:txBody>
                    <a:bodyPr/>
                    <a:lstStyle/>
                    <a:p>
                      <a:pPr algn="ctr" rtl="1"/>
                      <a:r>
                        <a:rPr lang="ar-SA" sz="1400" dirty="0" smtClean="0"/>
                        <a:t>رقم الدواء</a:t>
                      </a:r>
                      <a:endParaRPr lang="ar-SA" sz="1400" dirty="0"/>
                    </a:p>
                  </a:txBody>
                  <a:tcPr anchor="ctr"/>
                </a:tc>
              </a:tr>
              <a:tr h="370840">
                <a:tc>
                  <a:txBody>
                    <a:bodyPr/>
                    <a:lstStyle/>
                    <a:p>
                      <a:pPr algn="ctr" rtl="1"/>
                      <a:r>
                        <a:rPr lang="en-US" sz="1400" dirty="0" smtClean="0"/>
                        <a:t>HG</a:t>
                      </a:r>
                      <a:endParaRPr lang="ar-SA" sz="1400" dirty="0"/>
                    </a:p>
                  </a:txBody>
                  <a:tcPr anchor="ctr"/>
                </a:tc>
                <a:tc>
                  <a:txBody>
                    <a:bodyPr/>
                    <a:lstStyle/>
                    <a:p>
                      <a:pPr algn="ctr" rtl="1"/>
                      <a:r>
                        <a:rPr lang="en-US" sz="1400" dirty="0" smtClean="0"/>
                        <a:t>FDG</a:t>
                      </a:r>
                      <a:endParaRPr lang="ar-SA" sz="1400" dirty="0"/>
                    </a:p>
                  </a:txBody>
                  <a:tcPr anchor="ctr"/>
                </a:tc>
                <a:tc>
                  <a:txBody>
                    <a:bodyPr/>
                    <a:lstStyle/>
                    <a:p>
                      <a:pPr algn="ctr" rtl="1"/>
                      <a:r>
                        <a:rPr lang="en-US" sz="1400" dirty="0" smtClean="0"/>
                        <a:t>s123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PANADOL</a:t>
                      </a:r>
                      <a:endParaRPr lang="ar-SA" sz="1400" dirty="0"/>
                    </a:p>
                  </a:txBody>
                  <a:tcPr anchor="ctr"/>
                </a:tc>
                <a:tc>
                  <a:txBody>
                    <a:bodyPr/>
                    <a:lstStyle/>
                    <a:p>
                      <a:pPr algn="ctr" rtl="1"/>
                      <a:r>
                        <a:rPr lang="en-US" sz="1400" dirty="0" smtClean="0"/>
                        <a:t>s153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FIFA</a:t>
                      </a:r>
                      <a:endParaRPr lang="ar-SA" sz="1400" dirty="0"/>
                    </a:p>
                  </a:txBody>
                  <a:tcPr anchor="ctr"/>
                </a:tc>
                <a:tc>
                  <a:txBody>
                    <a:bodyPr/>
                    <a:lstStyle/>
                    <a:p>
                      <a:pPr algn="ctr" rtl="1"/>
                      <a:r>
                        <a:rPr lang="en-US" sz="1400" dirty="0" smtClean="0"/>
                        <a:t>s173</a:t>
                      </a:r>
                      <a:endParaRPr lang="ar-SA" sz="1400" dirty="0"/>
                    </a:p>
                  </a:txBody>
                  <a:tcPr anchor="ctr"/>
                </a:tc>
              </a:tr>
            </a:tbl>
          </a:graphicData>
        </a:graphic>
      </p:graphicFrame>
      <p:graphicFrame>
        <p:nvGraphicFramePr>
          <p:cNvPr id="9" name="Table 8"/>
          <p:cNvGraphicFramePr>
            <a:graphicFrameLocks noGrp="1"/>
          </p:cNvGraphicFramePr>
          <p:nvPr/>
        </p:nvGraphicFramePr>
        <p:xfrm>
          <a:off x="5000628" y="3929066"/>
          <a:ext cx="3023320" cy="1483360"/>
        </p:xfrm>
        <a:graphic>
          <a:graphicData uri="http://schemas.openxmlformats.org/drawingml/2006/table">
            <a:tbl>
              <a:tblPr rtl="1" firstRow="1" bandRow="1">
                <a:tableStyleId>{5C22544A-7EE6-4342-B048-85BDC9FD1C3A}</a:tableStyleId>
              </a:tblPr>
              <a:tblGrid>
                <a:gridCol w="1084530"/>
                <a:gridCol w="1126272"/>
                <a:gridCol w="812518"/>
              </a:tblGrid>
              <a:tr h="370840">
                <a:tc>
                  <a:txBody>
                    <a:bodyPr/>
                    <a:lstStyle/>
                    <a:p>
                      <a:pPr algn="ctr" rtl="1"/>
                      <a:r>
                        <a:rPr lang="ar-SA" sz="1400" dirty="0" smtClean="0"/>
                        <a:t>الكمية</a:t>
                      </a:r>
                      <a:endParaRPr lang="ar-SA" sz="1400" dirty="0"/>
                    </a:p>
                  </a:txBody>
                  <a:tcPr anchor="ctr"/>
                </a:tc>
                <a:tc>
                  <a:txBody>
                    <a:bodyPr/>
                    <a:lstStyle/>
                    <a:p>
                      <a:pPr algn="ctr" rtl="1"/>
                      <a:r>
                        <a:rPr lang="ar-SA" sz="1400" dirty="0" smtClean="0"/>
                        <a:t>رقم</a:t>
                      </a:r>
                      <a:r>
                        <a:rPr lang="ar-SA" sz="1400" baseline="0" dirty="0" smtClean="0"/>
                        <a:t> المريض</a:t>
                      </a:r>
                      <a:endParaRPr lang="ar-SA" sz="1400" dirty="0"/>
                    </a:p>
                  </a:txBody>
                  <a:tcPr anchor="ctr"/>
                </a:tc>
                <a:tc>
                  <a:txBody>
                    <a:bodyPr/>
                    <a:lstStyle/>
                    <a:p>
                      <a:pPr algn="ctr" rtl="1"/>
                      <a:r>
                        <a:rPr lang="ar-SA" sz="1400" dirty="0" smtClean="0"/>
                        <a:t>رقم الدواء</a:t>
                      </a:r>
                      <a:endParaRPr lang="ar-SA" sz="1400" dirty="0"/>
                    </a:p>
                  </a:txBody>
                  <a:tcPr anchor="ctr"/>
                </a:tc>
              </a:tr>
              <a:tr h="370840">
                <a:tc>
                  <a:txBody>
                    <a:bodyPr/>
                    <a:lstStyle/>
                    <a:p>
                      <a:pPr algn="ctr" rtl="1"/>
                      <a:r>
                        <a:rPr lang="en-US" sz="1400" dirty="0" smtClean="0"/>
                        <a:t>3</a:t>
                      </a:r>
                      <a:endParaRPr lang="ar-SA" sz="1400" dirty="0"/>
                    </a:p>
                  </a:txBody>
                  <a:tcPr anchor="ctr"/>
                </a:tc>
                <a:tc>
                  <a:txBody>
                    <a:bodyPr/>
                    <a:lstStyle/>
                    <a:p>
                      <a:pPr algn="ctr" rtl="1"/>
                      <a:r>
                        <a:rPr lang="en-US" sz="1400" dirty="0" smtClean="0"/>
                        <a:t>313</a:t>
                      </a:r>
                      <a:endParaRPr lang="ar-SA" sz="1400" dirty="0"/>
                    </a:p>
                  </a:txBody>
                  <a:tcPr anchor="ctr"/>
                </a:tc>
                <a:tc>
                  <a:txBody>
                    <a:bodyPr/>
                    <a:lstStyle/>
                    <a:p>
                      <a:pPr algn="ctr" rtl="1"/>
                      <a:r>
                        <a:rPr lang="en-US" sz="1400" dirty="0" smtClean="0"/>
                        <a:t>s123</a:t>
                      </a:r>
                      <a:endParaRPr lang="ar-SA" sz="1400" dirty="0"/>
                    </a:p>
                  </a:txBody>
                  <a:tcPr anchor="ctr"/>
                </a:tc>
              </a:tr>
              <a:tr h="370840">
                <a:tc>
                  <a:txBody>
                    <a:bodyPr/>
                    <a:lstStyle/>
                    <a:p>
                      <a:pPr algn="ctr" rtl="1"/>
                      <a:r>
                        <a:rPr lang="ar-SA" sz="1400" dirty="0" smtClean="0"/>
                        <a:t>2</a:t>
                      </a:r>
                      <a:endParaRPr lang="ar-SA" sz="1400" dirty="0"/>
                    </a:p>
                  </a:txBody>
                  <a:tcPr anchor="ctr"/>
                </a:tc>
                <a:tc>
                  <a:txBody>
                    <a:bodyPr/>
                    <a:lstStyle/>
                    <a:p>
                      <a:pPr algn="ctr" rtl="0"/>
                      <a:r>
                        <a:rPr lang="en-US" sz="1400" dirty="0" smtClean="0"/>
                        <a:t>345</a:t>
                      </a:r>
                      <a:endParaRPr lang="ar-SA" sz="1400" dirty="0"/>
                    </a:p>
                  </a:txBody>
                  <a:tcPr anchor="ctr"/>
                </a:tc>
                <a:tc>
                  <a:txBody>
                    <a:bodyPr/>
                    <a:lstStyle/>
                    <a:p>
                      <a:pPr algn="ctr" rtl="1"/>
                      <a:r>
                        <a:rPr lang="en-US" sz="1400" dirty="0" smtClean="0"/>
                        <a:t>s153</a:t>
                      </a:r>
                      <a:endParaRPr lang="ar-SA" sz="1400" dirty="0"/>
                    </a:p>
                  </a:txBody>
                  <a:tcPr anchor="ctr"/>
                </a:tc>
              </a:tr>
              <a:tr h="370840">
                <a:tc>
                  <a:txBody>
                    <a:bodyPr/>
                    <a:lstStyle/>
                    <a:p>
                      <a:pPr algn="ctr" rtl="1"/>
                      <a:r>
                        <a:rPr lang="en-US" sz="1400" dirty="0" smtClean="0"/>
                        <a:t>1</a:t>
                      </a:r>
                      <a:endParaRPr lang="ar-SA" sz="1400" dirty="0"/>
                    </a:p>
                  </a:txBody>
                  <a:tcPr anchor="ctr"/>
                </a:tc>
                <a:tc>
                  <a:txBody>
                    <a:bodyPr/>
                    <a:lstStyle/>
                    <a:p>
                      <a:pPr algn="ctr" rtl="1"/>
                      <a:r>
                        <a:rPr lang="en-US" sz="1400" dirty="0" smtClean="0"/>
                        <a:t>988</a:t>
                      </a:r>
                      <a:endParaRPr lang="ar-SA" sz="1400" dirty="0"/>
                    </a:p>
                  </a:txBody>
                  <a:tcPr anchor="ctr"/>
                </a:tc>
                <a:tc>
                  <a:txBody>
                    <a:bodyPr/>
                    <a:lstStyle/>
                    <a:p>
                      <a:pPr algn="ctr" rtl="1"/>
                      <a:r>
                        <a:rPr lang="en-US" sz="1400" dirty="0" smtClean="0"/>
                        <a:t>s173</a:t>
                      </a:r>
                      <a:endParaRPr lang="ar-SA" sz="1400" dirty="0"/>
                    </a:p>
                  </a:txBody>
                  <a:tcPr anchor="ctr"/>
                </a:tc>
              </a:tr>
            </a:tbl>
          </a:graphicData>
        </a:graphic>
      </p:graphicFrame>
      <p:sp>
        <p:nvSpPr>
          <p:cNvPr id="10" name="TextBox 9"/>
          <p:cNvSpPr txBox="1"/>
          <p:nvPr/>
        </p:nvSpPr>
        <p:spPr>
          <a:xfrm>
            <a:off x="714348" y="3429000"/>
            <a:ext cx="928694" cy="369332"/>
          </a:xfrm>
          <a:prstGeom prst="rect">
            <a:avLst/>
          </a:prstGeom>
          <a:noFill/>
        </p:spPr>
        <p:txBody>
          <a:bodyPr wrap="square" rtlCol="1">
            <a:spAutoFit/>
          </a:bodyPr>
          <a:lstStyle/>
          <a:p>
            <a:pPr algn="ctr"/>
            <a:r>
              <a:rPr lang="ar-SA" b="1" u="sng" dirty="0" smtClean="0"/>
              <a:t>الدواء</a:t>
            </a:r>
            <a:endParaRPr lang="ar-SA" b="1" u="sng" dirty="0"/>
          </a:p>
        </p:txBody>
      </p:sp>
      <p:sp>
        <p:nvSpPr>
          <p:cNvPr id="11" name="TextBox 10"/>
          <p:cNvSpPr txBox="1"/>
          <p:nvPr/>
        </p:nvSpPr>
        <p:spPr>
          <a:xfrm>
            <a:off x="4786314" y="3429000"/>
            <a:ext cx="1643074" cy="369332"/>
          </a:xfrm>
          <a:prstGeom prst="rect">
            <a:avLst/>
          </a:prstGeom>
          <a:noFill/>
        </p:spPr>
        <p:txBody>
          <a:bodyPr wrap="square" rtlCol="1">
            <a:spAutoFit/>
          </a:bodyPr>
          <a:lstStyle/>
          <a:p>
            <a:pPr algn="ctr"/>
            <a:r>
              <a:rPr lang="ar-SA" b="1" u="sng" dirty="0" smtClean="0"/>
              <a:t>يعالج بواسطة</a:t>
            </a:r>
            <a:endParaRPr lang="ar-SA" b="1" u="sng" dirty="0"/>
          </a:p>
        </p:txBody>
      </p:sp>
      <p:sp>
        <p:nvSpPr>
          <p:cNvPr id="12" name="TextBox 11"/>
          <p:cNvSpPr txBox="1"/>
          <p:nvPr/>
        </p:nvSpPr>
        <p:spPr>
          <a:xfrm>
            <a:off x="642910" y="5572140"/>
            <a:ext cx="8001057" cy="830997"/>
          </a:xfrm>
          <a:prstGeom prst="rect">
            <a:avLst/>
          </a:prstGeom>
          <a:noFill/>
        </p:spPr>
        <p:txBody>
          <a:bodyPr wrap="square" rtlCol="1">
            <a:spAutoFit/>
          </a:bodyPr>
          <a:lstStyle/>
          <a:p>
            <a:r>
              <a:rPr lang="ar-SA" sz="2400" b="1" dirty="0"/>
              <a:t>مثلا لو أردنا </a:t>
            </a:r>
            <a:r>
              <a:rPr lang="ar-SA" sz="2400" b="1" dirty="0" smtClean="0"/>
              <a:t>اسم  المريض رقم 313 ورقم </a:t>
            </a:r>
            <a:r>
              <a:rPr lang="ar-SA" sz="2400" b="1" dirty="0"/>
              <a:t>الغرفة التي يرقد بها </a:t>
            </a:r>
            <a:r>
              <a:rPr lang="ar-SA" sz="2400" b="1" dirty="0" smtClean="0"/>
              <a:t>وتحويلة هذه الغرفة واسم </a:t>
            </a:r>
            <a:r>
              <a:rPr lang="ar-SA" sz="2400" b="1" dirty="0"/>
              <a:t>الدواء </a:t>
            </a:r>
            <a:r>
              <a:rPr lang="ar-SA" sz="2400" b="1" dirty="0" smtClean="0"/>
              <a:t>الذي </a:t>
            </a:r>
            <a:r>
              <a:rPr lang="ar-SA" sz="2400" b="1" dirty="0"/>
              <a:t>يتناوله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ox(in)">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box(in)">
                                      <p:cBhvr>
                                        <p:cTn id="1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785794"/>
            <a:ext cx="8001057" cy="1200329"/>
          </a:xfrm>
          <a:prstGeom prst="rect">
            <a:avLst/>
          </a:prstGeom>
          <a:noFill/>
        </p:spPr>
        <p:txBody>
          <a:bodyPr wrap="square" rtlCol="1">
            <a:spAutoFit/>
          </a:bodyPr>
          <a:lstStyle/>
          <a:p>
            <a:r>
              <a:rPr lang="ar-SA" sz="2400" b="1" dirty="0"/>
              <a:t>.. فنلاحظ أن هذه الجداول يوجد بينهم علاقات ، فمثلا </a:t>
            </a:r>
            <a:r>
              <a:rPr lang="ar-SA" sz="2400" b="1" dirty="0" smtClean="0"/>
              <a:t>:المريض محمد له علاقة مع سجل في جدول (يعالج بواسطة) والذي يحدد نوع وكمية الدواء التي يتناولها محمد .</a:t>
            </a:r>
            <a:endParaRPr lang="ar-SA" sz="2400" dirty="0"/>
          </a:p>
        </p:txBody>
      </p:sp>
      <p:sp>
        <p:nvSpPr>
          <p:cNvPr id="3" name="TextBox 2"/>
          <p:cNvSpPr txBox="1"/>
          <p:nvPr/>
        </p:nvSpPr>
        <p:spPr>
          <a:xfrm>
            <a:off x="714348" y="1928802"/>
            <a:ext cx="8001057" cy="1200329"/>
          </a:xfrm>
          <a:prstGeom prst="rect">
            <a:avLst/>
          </a:prstGeom>
          <a:noFill/>
        </p:spPr>
        <p:txBody>
          <a:bodyPr wrap="square" rtlCol="1">
            <a:spAutoFit/>
          </a:bodyPr>
          <a:lstStyle/>
          <a:p>
            <a:r>
              <a:rPr lang="ar-SA" sz="2400" b="1" dirty="0"/>
              <a:t>إذن لو أردنا أن نستعلم عن شيء معين داخل قاعدة البيانات ، فسيقوم الحاسب باسترجاعه عن طريق العلاقات التي بين تلك الجداول .</a:t>
            </a:r>
            <a:endParaRPr lang="en-US" sz="2400" b="1" dirty="0"/>
          </a:p>
          <a:p>
            <a:r>
              <a:rPr lang="ar-SA" sz="2400" b="1" dirty="0"/>
              <a:t> </a:t>
            </a:r>
            <a:endParaRPr lang="en-US" sz="2400" b="1" dirty="0"/>
          </a:p>
        </p:txBody>
      </p:sp>
      <p:sp>
        <p:nvSpPr>
          <p:cNvPr id="4" name="TextBox 3"/>
          <p:cNvSpPr txBox="1"/>
          <p:nvPr/>
        </p:nvSpPr>
        <p:spPr>
          <a:xfrm>
            <a:off x="642910" y="2857496"/>
            <a:ext cx="8001057" cy="830997"/>
          </a:xfrm>
          <a:prstGeom prst="rect">
            <a:avLst/>
          </a:prstGeom>
          <a:noFill/>
        </p:spPr>
        <p:txBody>
          <a:bodyPr wrap="square" rtlCol="1">
            <a:spAutoFit/>
          </a:bodyPr>
          <a:lstStyle/>
          <a:p>
            <a:r>
              <a:rPr lang="ar-SA" sz="2400" b="1" dirty="0"/>
              <a:t>مثلا لو أردنا </a:t>
            </a:r>
            <a:r>
              <a:rPr lang="ar-SA" sz="2400" b="1" dirty="0" smtClean="0"/>
              <a:t>اسم  المريض رقم 313 ورقم </a:t>
            </a:r>
            <a:r>
              <a:rPr lang="ar-SA" sz="2400" b="1" dirty="0"/>
              <a:t>الغرفة التي يرقد بها </a:t>
            </a:r>
            <a:r>
              <a:rPr lang="ar-SA" sz="2400" b="1" dirty="0" smtClean="0"/>
              <a:t>وتحويلة هذه الغرفة واسم </a:t>
            </a:r>
            <a:r>
              <a:rPr lang="ar-SA" sz="2400" b="1" dirty="0"/>
              <a:t>الدواء </a:t>
            </a:r>
            <a:r>
              <a:rPr lang="ar-SA" sz="2400" b="1" dirty="0" smtClean="0"/>
              <a:t>الذي </a:t>
            </a:r>
            <a:r>
              <a:rPr lang="ar-SA" sz="2400" b="1" dirty="0"/>
              <a:t>يتناوله ؟</a:t>
            </a:r>
            <a:endParaRPr lang="en-US" sz="2400" b="1" dirty="0"/>
          </a:p>
        </p:txBody>
      </p:sp>
      <p:sp>
        <p:nvSpPr>
          <p:cNvPr id="5" name="TextBox 4"/>
          <p:cNvSpPr txBox="1"/>
          <p:nvPr/>
        </p:nvSpPr>
        <p:spPr>
          <a:xfrm>
            <a:off x="785786" y="3929066"/>
            <a:ext cx="8001057" cy="1569660"/>
          </a:xfrm>
          <a:prstGeom prst="rect">
            <a:avLst/>
          </a:prstGeom>
          <a:noFill/>
        </p:spPr>
        <p:txBody>
          <a:bodyPr wrap="square" rtlCol="1">
            <a:spAutoFit/>
          </a:bodyPr>
          <a:lstStyle/>
          <a:p>
            <a:r>
              <a:rPr lang="ar-SA" sz="2400" b="1" dirty="0" smtClean="0"/>
              <a:t>أولاً يستخرج الحاسب اسم المريض والغرفة التي يرقد بها من جدول المرضى (اسم المريض محمد  الغرفة 100 ) ثم ينتقل إلى جدول الغرف ليأخذ رقم التحويلة للغرفة 100 ( التحويلة 435) ثم ينتقل إلى جدول يعالج بواسطة ليأخذ رقم الدواء ومن ثم يتجه لجدول الأدوية ليأخذ اسم هذا الدواء</a:t>
            </a:r>
            <a:r>
              <a:rPr lang="en-US" sz="2400" b="1" dirty="0" smtClean="0"/>
              <a:t>FDG</a:t>
            </a:r>
            <a:r>
              <a:rPr lang="ar-SA" sz="2400" b="1" dirty="0" smtClean="0"/>
              <a:t>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ox(i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ox(in)">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317303" y="1071546"/>
            <a:ext cx="6255093" cy="5429288"/>
            <a:chOff x="2579" y="5881"/>
            <a:chExt cx="6961" cy="4721"/>
          </a:xfrm>
        </p:grpSpPr>
        <p:grpSp>
          <p:nvGrpSpPr>
            <p:cNvPr id="1027" name="Group 3"/>
            <p:cNvGrpSpPr>
              <a:grpSpLocks/>
            </p:cNvGrpSpPr>
            <p:nvPr/>
          </p:nvGrpSpPr>
          <p:grpSpPr bwMode="auto">
            <a:xfrm>
              <a:off x="2579" y="5881"/>
              <a:ext cx="6563" cy="4721"/>
              <a:chOff x="2610" y="10212"/>
              <a:chExt cx="7605"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610" y="13939"/>
                <a:ext cx="2340" cy="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cs typeface="Arial" pitchFamily="34" charset="0"/>
                  </a:rPr>
                  <a:t>مثل طباعة تقرير عن أرباح الشركة لعام 2007</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smtClean="0">
                  <a:ln w="9525">
                    <a:solidFill>
                      <a:srgbClr val="000000"/>
                    </a:solidFill>
                    <a:round/>
                    <a:headEnd/>
                    <a:tailEnd/>
                  </a:ln>
                  <a:solidFill>
                    <a:srgbClr val="000000"/>
                  </a:solidFill>
                  <a:effectLst/>
                  <a:latin typeface="Arabic Transparent"/>
                </a:rPr>
                <a:t>المرحلة الأولى</a:t>
              </a:r>
              <a:endParaRPr lang="ar-SA" sz="3600" kern="10" spc="0">
                <a:ln w="9525">
                  <a:solidFill>
                    <a:srgbClr val="000000"/>
                  </a:solidFill>
                  <a:round/>
                  <a:headEnd/>
                  <a:tailEnd/>
                </a:ln>
                <a:solidFill>
                  <a:srgbClr val="000000"/>
                </a:solidFill>
                <a:effectLst/>
                <a:latin typeface="Arabic Transparent"/>
              </a:endParaRP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الثانية</a:t>
              </a:r>
              <a:endParaRPr lang="ar-SA" sz="3600" kern="10" spc="0" dirty="0">
                <a:ln w="9525">
                  <a:solidFill>
                    <a:srgbClr val="000000"/>
                  </a:solidFill>
                  <a:round/>
                  <a:headEnd/>
                  <a:tailEnd/>
                </a:ln>
                <a:solidFill>
                  <a:srgbClr val="000000"/>
                </a:solidFill>
                <a:effectLst/>
                <a:latin typeface="Arabic Transparent"/>
              </a:endParaRP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smtClean="0"/>
              <a:t>لإنشاء قاعدة بيانات سوف ندرس المراحل التالية:</a:t>
            </a:r>
            <a:endParaRPr lang="ar-SA" b="1" u="sng" dirty="0"/>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smtClean="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Straight Arrow Connector 30"/>
          <p:cNvCxnSpPr>
            <a:stCxn id="1028" idx="2"/>
          </p:cNvCxnSpPr>
          <p:nvPr/>
        </p:nvCxnSpPr>
        <p:spPr>
          <a:xfrm rot="5400000">
            <a:off x="4004640" y="2432895"/>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الثالثة</a:t>
            </a:r>
            <a:endParaRPr lang="ar-SA" sz="3600" kern="10" spc="0" dirty="0">
              <a:ln w="9525">
                <a:solidFill>
                  <a:srgbClr val="000000"/>
                </a:solidFill>
                <a:round/>
                <a:headEnd/>
                <a:tailEnd/>
              </a:ln>
              <a:solidFill>
                <a:srgbClr val="000000"/>
              </a:solidFill>
              <a:effectLst/>
              <a:latin typeface="Arabic Transparen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285720" y="785794"/>
            <a:ext cx="8643966"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فلنبدأ الآن بالمرحلة الأولى وهي تصميم قاعدة البيانات</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في هذه المرحلة سوف يكون هناك 4 خطوات لإتمام التصميم :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785850" y="5072074"/>
            <a:ext cx="245645"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685800" algn="l"/>
              </a:tabLst>
            </a:pPr>
            <a:endParaRPr kumimoji="0" lang="ar-SA" sz="1600" b="1" i="0" u="none" strike="noStrike" cap="none" normalizeH="0" baseline="0" dirty="0" smtClean="0">
              <a:ln>
                <a:noFill/>
              </a:ln>
              <a:solidFill>
                <a:srgbClr val="000080"/>
              </a:solidFill>
              <a:effectLst/>
              <a:latin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4357901" y="1571612"/>
            <a:ext cx="4443845"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1-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 الكيانات </a:t>
            </a:r>
            <a:r>
              <a:rPr kumimoji="0" lang="en-US"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Entities</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a:xfrm>
            <a:off x="3000364" y="1571612"/>
            <a:ext cx="1143008" cy="428628"/>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 name="TextBox 14"/>
          <p:cNvSpPr txBox="1"/>
          <p:nvPr/>
        </p:nvSpPr>
        <p:spPr>
          <a:xfrm>
            <a:off x="1000100" y="2214554"/>
            <a:ext cx="7828643" cy="646331"/>
          </a:xfrm>
          <a:prstGeom prst="rect">
            <a:avLst/>
          </a:prstGeom>
          <a:noFill/>
        </p:spPr>
        <p:txBody>
          <a:bodyPr wrap="square" rtlCol="1">
            <a:spAutoFit/>
          </a:bodyPr>
          <a:lstStyle/>
          <a:p>
            <a:r>
              <a:rPr lang="ar-SA" b="1" dirty="0" smtClean="0"/>
              <a:t>الكيان هو وحدة تمثل فئة أو مجموعة من الأشياء أو الكائنات أو لأنشطة لها مواصفات (خصائص) تصفها وتخصها ونسميه </a:t>
            </a:r>
            <a:r>
              <a:rPr lang="ar-SA" b="1" u="sng" dirty="0" smtClean="0"/>
              <a:t>باسم مفرد </a:t>
            </a:r>
            <a:r>
              <a:rPr lang="ar-SA" b="1" dirty="0" smtClean="0"/>
              <a:t>مثل : المريض – الطالب- القسم - الغرف</a:t>
            </a:r>
            <a:endParaRPr lang="ar-SA" b="1" dirty="0"/>
          </a:p>
        </p:txBody>
      </p:sp>
      <p:sp>
        <p:nvSpPr>
          <p:cNvPr id="16" name="TextBox 15"/>
          <p:cNvSpPr txBox="1"/>
          <p:nvPr/>
        </p:nvSpPr>
        <p:spPr>
          <a:xfrm>
            <a:off x="1000100" y="2928934"/>
            <a:ext cx="7828643" cy="369332"/>
          </a:xfrm>
          <a:prstGeom prst="rect">
            <a:avLst/>
          </a:prstGeom>
          <a:noFill/>
        </p:spPr>
        <p:txBody>
          <a:bodyPr wrap="square" rtlCol="1">
            <a:spAutoFit/>
          </a:bodyPr>
          <a:lstStyle/>
          <a:p>
            <a:r>
              <a:rPr lang="ar-SA" b="1" dirty="0" smtClean="0"/>
              <a:t>هذه الخطوة تحتاج إلى تفكير و وقت لتتناسب مع احتياجات المؤسسة المطلوب عمل قاعدة بيانات  لها</a:t>
            </a:r>
            <a:endParaRPr lang="ar-SA" b="1" dirty="0"/>
          </a:p>
        </p:txBody>
      </p:sp>
      <p:sp>
        <p:nvSpPr>
          <p:cNvPr id="2060" name="Rectangle 12"/>
          <p:cNvSpPr>
            <a:spLocks noChangeArrowheads="1"/>
          </p:cNvSpPr>
          <p:nvPr/>
        </p:nvSpPr>
        <p:spPr bwMode="auto">
          <a:xfrm>
            <a:off x="714348" y="4071942"/>
            <a:ext cx="8143868"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SA" b="1" dirty="0" smtClean="0"/>
              <a:t>الآن نحاول تطبيق هذه الخطوة ، فنرى ماذا يحتاج المركز ؟؟ أو ما هي الكيانات الرئيسية التي يجب أن تخدمها قاعدة البيانات التي نريد تصميمها ؟؟ .. فنجد أن هناك 3 كيانات  وهي المتدربة ، المدربة ، والدورة .. وذلك بشكل مبسط </a:t>
            </a: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5811815" y="3643314"/>
            <a:ext cx="2776722" cy="400110"/>
          </a:xfrm>
          <a:prstGeom prst="rect">
            <a:avLst/>
          </a:prstGeom>
        </p:spPr>
        <p:txBody>
          <a:bodyPr wrap="none">
            <a:spAutoFit/>
          </a:bodyPr>
          <a:lstStyle/>
          <a:p>
            <a:r>
              <a:rPr lang="ar-SA" sz="2000" b="1" u="sng" dirty="0" smtClean="0"/>
              <a:t>مثال قاعدة بيانات مركز تدريب:</a:t>
            </a:r>
            <a:endParaRPr lang="ar-SA"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box(in)">
                                      <p:cBhvr>
                                        <p:cTn id="7" dur="500"/>
                                        <p:tgtEl>
                                          <p:spTgt spid="20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9"/>
                                        </p:tgtEl>
                                        <p:attrNameLst>
                                          <p:attrName>style.visibility</p:attrName>
                                        </p:attrNameLst>
                                      </p:cBhvr>
                                      <p:to>
                                        <p:strVal val="visible"/>
                                      </p:to>
                                    </p:set>
                                    <p:animEffect transition="in" filter="box(in)">
                                      <p:cBhvr>
                                        <p:cTn id="12" dur="500"/>
                                        <p:tgtEl>
                                          <p:spTgt spid="205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ox(i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ox(i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ox(i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060"/>
                                        </p:tgtEl>
                                        <p:attrNameLst>
                                          <p:attrName>style.visibility</p:attrName>
                                        </p:attrNameLst>
                                      </p:cBhvr>
                                      <p:to>
                                        <p:strVal val="visible"/>
                                      </p:to>
                                    </p:set>
                                    <p:animEffect transition="in" filter="box(in)">
                                      <p:cBhvr>
                                        <p:cTn id="37"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9" grpId="0"/>
      <p:bldP spid="14" grpId="0" animBg="1"/>
      <p:bldP spid="15" grpId="0"/>
      <p:bldP spid="16" grpId="0"/>
      <p:bldP spid="2060"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928794" y="928670"/>
            <a:ext cx="4724400" cy="2786380"/>
            <a:chOff x="2250" y="4090"/>
            <a:chExt cx="7440" cy="4388"/>
          </a:xfrm>
        </p:grpSpPr>
        <p:grpSp>
          <p:nvGrpSpPr>
            <p:cNvPr id="1028" name="Group 4"/>
            <p:cNvGrpSpPr>
              <a:grpSpLocks/>
            </p:cNvGrpSpPr>
            <p:nvPr/>
          </p:nvGrpSpPr>
          <p:grpSpPr bwMode="auto">
            <a:xfrm>
              <a:off x="6975" y="4090"/>
              <a:ext cx="2715" cy="900"/>
              <a:chOff x="5925" y="12060"/>
              <a:chExt cx="2715" cy="900"/>
            </a:xfrm>
          </p:grpSpPr>
          <p:sp>
            <p:nvSpPr>
              <p:cNvPr id="1029" name="Rectangle 5"/>
              <p:cNvSpPr>
                <a:spLocks noChangeArrowheads="1"/>
              </p:cNvSpPr>
              <p:nvPr/>
            </p:nvSpPr>
            <p:spPr bwMode="auto">
              <a:xfrm>
                <a:off x="5925" y="12060"/>
                <a:ext cx="2715"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30" name="Text Box 6"/>
              <p:cNvSpPr txBox="1">
                <a:spLocks noChangeArrowheads="1"/>
              </p:cNvSpPr>
              <p:nvPr/>
            </p:nvSpPr>
            <p:spPr bwMode="auto">
              <a:xfrm>
                <a:off x="6263" y="12280"/>
                <a:ext cx="1792"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المتدربة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52" name="Group 28"/>
            <p:cNvGrpSpPr>
              <a:grpSpLocks/>
            </p:cNvGrpSpPr>
            <p:nvPr/>
          </p:nvGrpSpPr>
          <p:grpSpPr bwMode="auto">
            <a:xfrm>
              <a:off x="2250" y="7468"/>
              <a:ext cx="1800" cy="900"/>
              <a:chOff x="2340" y="12060"/>
              <a:chExt cx="1800" cy="900"/>
            </a:xfrm>
          </p:grpSpPr>
          <p:sp>
            <p:nvSpPr>
              <p:cNvPr id="1053" name="Rectangle 29"/>
              <p:cNvSpPr>
                <a:spLocks noChangeArrowheads="1"/>
              </p:cNvSpPr>
              <p:nvPr/>
            </p:nvSpPr>
            <p:spPr bwMode="auto">
              <a:xfrm>
                <a:off x="2340" y="12060"/>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54" name="Text Box 30"/>
              <p:cNvSpPr txBox="1">
                <a:spLocks noChangeArrowheads="1"/>
              </p:cNvSpPr>
              <p:nvPr/>
            </p:nvSpPr>
            <p:spPr bwMode="auto">
              <a:xfrm>
                <a:off x="2495" y="12280"/>
                <a:ext cx="142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u="none" strike="noStrike" cap="none" normalizeH="0" baseline="0" dirty="0" smtClean="0">
                    <a:ln>
                      <a:noFill/>
                    </a:ln>
                    <a:solidFill>
                      <a:schemeClr val="tx1"/>
                    </a:solidFill>
                    <a:effectLst/>
                    <a:latin typeface="Arial" pitchFamily="34" charset="0"/>
                    <a:ea typeface="Arial" pitchFamily="34" charset="0"/>
                    <a:cs typeface="Arial" pitchFamily="34" charset="0"/>
                  </a:rPr>
                  <a:t>المدربة</a:t>
                </a:r>
                <a:endParaRPr kumimoji="0" lang="ar-SA"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80" name="Group 56"/>
            <p:cNvGrpSpPr>
              <a:grpSpLocks/>
            </p:cNvGrpSpPr>
            <p:nvPr/>
          </p:nvGrpSpPr>
          <p:grpSpPr bwMode="auto">
            <a:xfrm>
              <a:off x="7425" y="7578"/>
              <a:ext cx="1800" cy="900"/>
              <a:chOff x="4395" y="12128"/>
              <a:chExt cx="1800" cy="900"/>
            </a:xfrm>
          </p:grpSpPr>
          <p:sp>
            <p:nvSpPr>
              <p:cNvPr id="1081" name="Rectangle 57"/>
              <p:cNvSpPr>
                <a:spLocks noChangeArrowheads="1"/>
              </p:cNvSpPr>
              <p:nvPr/>
            </p:nvSpPr>
            <p:spPr bwMode="auto">
              <a:xfrm>
                <a:off x="4395" y="12128"/>
                <a:ext cx="1800" cy="900"/>
              </a:xfrm>
              <a:prstGeom prst="rect">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2" name="Text Box 58"/>
              <p:cNvSpPr txBox="1">
                <a:spLocks noChangeArrowheads="1"/>
              </p:cNvSpPr>
              <p:nvPr/>
            </p:nvSpPr>
            <p:spPr bwMode="auto">
              <a:xfrm>
                <a:off x="4620" y="12375"/>
                <a:ext cx="13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b="1" i="0" strike="noStrike" cap="none" normalizeH="0" baseline="0" dirty="0" smtClean="0">
                    <a:ln>
                      <a:noFill/>
                    </a:ln>
                    <a:solidFill>
                      <a:schemeClr val="tx1"/>
                    </a:solidFill>
                    <a:effectLst/>
                    <a:latin typeface="Arial" pitchFamily="34" charset="0"/>
                    <a:ea typeface="Arial" pitchFamily="34" charset="0"/>
                    <a:cs typeface="Arial" pitchFamily="34" charset="0"/>
                  </a:rPr>
                  <a:t>الدورة</a:t>
                </a:r>
                <a:endParaRPr kumimoji="0" lang="ar-SA" b="1" i="0"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1"/>
          <p:cNvSpPr>
            <a:spLocks noChangeArrowheads="1"/>
          </p:cNvSpPr>
          <p:nvPr/>
        </p:nvSpPr>
        <p:spPr bwMode="auto">
          <a:xfrm>
            <a:off x="2575365" y="1000108"/>
            <a:ext cx="620233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685800" algn="l"/>
              </a:tabLst>
            </a:pPr>
            <a:r>
              <a:rPr kumimoji="0" lang="ar-SA" sz="1600" b="1" i="0" u="none" strike="noStrike" cap="none" normalizeH="0" baseline="0" dirty="0" smtClean="0">
                <a:ln>
                  <a:noFill/>
                </a:ln>
                <a:solidFill>
                  <a:srgbClr val="000080"/>
                </a:solidFill>
                <a:effectLst/>
                <a:latin typeface="Tahoma" pitchFamily="34" charset="0"/>
                <a:ea typeface="Times New Roman" pitchFamily="18" charset="0"/>
                <a:cs typeface="Tahoma" pitchFamily="34" charset="0"/>
              </a:rPr>
              <a:t>2- </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تحديد الخصائص (الصفات)</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r>
              <a:rPr lang="en-US" sz="1600" b="1" dirty="0" smtClean="0"/>
              <a:t>Attributes</a:t>
            </a:r>
            <a:r>
              <a:rPr kumimoji="0" lang="ar-SA" sz="1600" b="1" i="0" u="sng" strike="noStrike" cap="none" normalizeH="0" baseline="0" dirty="0" smtClean="0">
                <a:ln>
                  <a:noFill/>
                </a:ln>
                <a:solidFill>
                  <a:srgbClr val="000080"/>
                </a:solidFill>
                <a:effectLst/>
                <a:latin typeface="Tahoma" pitchFamily="34" charset="0"/>
                <a:ea typeface="Times New Roman" pitchFamily="18" charset="0"/>
                <a:cs typeface="Tahoma" pitchFamily="34" charset="0"/>
              </a:rPr>
              <a:t>  ويرمز لها بالشكل</a:t>
            </a:r>
            <a:r>
              <a:rPr kumimoji="0" lang="ar-SA" sz="1600" b="1" i="0" u="sng" strike="noStrike" cap="none" normalizeH="0" dirty="0" smtClean="0">
                <a:ln>
                  <a:noFill/>
                </a:ln>
                <a:solidFill>
                  <a:srgbClr val="000080"/>
                </a:solidFill>
                <a:effectLst/>
                <a:latin typeface="Tahoma" pitchFamily="34" charset="0"/>
                <a:ea typeface="Times New Roman" pitchFamily="18" charset="0"/>
                <a:cs typeface="Tahoma" pitchFamily="34" charset="0"/>
              </a:rPr>
              <a:t> :</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928662" y="1571612"/>
            <a:ext cx="7828643" cy="707886"/>
          </a:xfrm>
          <a:prstGeom prst="rect">
            <a:avLst/>
          </a:prstGeom>
          <a:noFill/>
        </p:spPr>
        <p:txBody>
          <a:bodyPr wrap="square" rtlCol="1">
            <a:spAutoFit/>
          </a:bodyPr>
          <a:lstStyle/>
          <a:p>
            <a:r>
              <a:rPr lang="ar-SA" sz="2000" b="1" dirty="0" smtClean="0"/>
              <a:t>الخاصية أو الصفة هي صفة تصف كيان معين مثل (رقم الطالب يصف الكيان الطالب) ويجب أن يكون لكل كيان  صفة خاصة تميزة عن غيره نسميها المفتاح الأساسي </a:t>
            </a:r>
            <a:r>
              <a:rPr lang="en-US" sz="2000" b="1" dirty="0" smtClean="0"/>
              <a:t>Primary Key</a:t>
            </a:r>
            <a:endParaRPr lang="ar-SA" sz="2000" b="1" dirty="0"/>
          </a:p>
        </p:txBody>
      </p:sp>
      <p:sp>
        <p:nvSpPr>
          <p:cNvPr id="4" name="Oval 3"/>
          <p:cNvSpPr/>
          <p:nvPr/>
        </p:nvSpPr>
        <p:spPr>
          <a:xfrm>
            <a:off x="1928794" y="928670"/>
            <a:ext cx="785818" cy="42862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49" name="Rectangle 1"/>
          <p:cNvSpPr>
            <a:spLocks noChangeArrowheads="1"/>
          </p:cNvSpPr>
          <p:nvPr/>
        </p:nvSpPr>
        <p:spPr bwMode="auto">
          <a:xfrm>
            <a:off x="642910" y="3357562"/>
            <a:ext cx="821533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الآن نحاول تطبيق هذه الخطوة على مثالنا :</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المتدربات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المتدربة ، تاريخ الميلاد ، السكن ،  رقم الهاتف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ونضع حقل مفتاح أساسي لتميز كل متدربة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الرقم الأكاديمي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ولانضع هنا اسم الدورة لأن هذه صفة تخص الدورة ولاتخص المتدربة .</a:t>
            </a:r>
            <a:endParaRPr kumimoji="0" lang="en-US" sz="900" b="0" i="0" u="none" strike="noStrike" cap="none" normalizeH="0" baseline="0" dirty="0" smtClean="0">
              <a:ln>
                <a:noFill/>
              </a:ln>
              <a:effectLst/>
              <a:latin typeface="Arial" pitchFamily="34" charset="0"/>
              <a:cs typeface="Arial" pitchFamily="34" charset="0"/>
            </a:endParaRPr>
          </a:p>
          <a:p>
            <a:pPr lvl="0" algn="justLow" eaLnBrk="0" fontAlgn="base" hangingPunct="0">
              <a:lnSpc>
                <a:spcPct val="150000"/>
              </a:lnSpc>
              <a:spcBef>
                <a:spcPct val="0"/>
              </a:spcBef>
              <a:spcAft>
                <a:spcPct val="0"/>
              </a:spcAft>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المدربات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المدربة ، التخصص ، مصدر التخصص  ، السكن ، رقم المنزل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ونضع أيضا حقل مفتاح</a:t>
            </a:r>
            <a:r>
              <a:rPr kumimoji="0" lang="ar-SA" sz="1600" b="1" i="0" u="none" strike="noStrike" cap="none" normalizeH="0" dirty="0" smtClean="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لتميز كل مدربة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رقم المدربة</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 </a:t>
            </a:r>
            <a:r>
              <a:rPr lang="ar-SA" sz="1600" b="1" dirty="0" smtClean="0">
                <a:latin typeface="Tahoma" pitchFamily="34" charset="0"/>
                <a:ea typeface="Times New Roman" pitchFamily="18" charset="0"/>
                <a:cs typeface="Tahoma" pitchFamily="34" charset="0"/>
              </a:rPr>
              <a:t>ولانضع هنا اسم الدورة لأن هذه صفة تخص الدورة ولاتخص المدربة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a:t>
            </a: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tab pos="1143000" algn="l"/>
              </a:tabLst>
            </a:pP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الدورات : </a:t>
            </a:r>
            <a:r>
              <a:rPr kumimoji="0" lang="ar-SA" sz="1600" b="1" i="0" strike="noStrike" cap="none" normalizeH="0" baseline="0" dirty="0" smtClean="0">
                <a:ln>
                  <a:noFill/>
                </a:ln>
                <a:effectLst/>
                <a:latin typeface="Tahoma" pitchFamily="34" charset="0"/>
                <a:ea typeface="Times New Roman" pitchFamily="18" charset="0"/>
                <a:cs typeface="Tahoma" pitchFamily="34" charset="0"/>
              </a:rPr>
              <a:t>اسم الدورة ، عدد ساعات الدورة </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و نضع أيضا حقل آمفتاح</a:t>
            </a:r>
            <a:r>
              <a:rPr kumimoji="0" lang="ar-SA" sz="1600" b="1" i="0" u="none" strike="noStrike" cap="none" normalizeH="0" dirty="0" smtClean="0">
                <a:ln>
                  <a:noFill/>
                </a:ln>
                <a:effectLst/>
                <a:latin typeface="Tahoma" pitchFamily="34" charset="0"/>
                <a:ea typeface="Times New Roman" pitchFamily="18" charset="0"/>
                <a:cs typeface="Tahoma" pitchFamily="34" charset="0"/>
              </a:rPr>
              <a:t> أساسي</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لتميز كل دورة عن الأخرى وهو </a:t>
            </a:r>
            <a:r>
              <a:rPr kumimoji="0" lang="ar-SA" sz="1600" b="1" i="0" u="sng" strike="noStrike" cap="none" normalizeH="0" baseline="0" dirty="0" smtClean="0">
                <a:ln>
                  <a:noFill/>
                </a:ln>
                <a:effectLst/>
                <a:latin typeface="Tahoma" pitchFamily="34" charset="0"/>
                <a:ea typeface="Times New Roman" pitchFamily="18" charset="0"/>
                <a:cs typeface="Tahoma" pitchFamily="34" charset="0"/>
              </a:rPr>
              <a:t>رقم الدورة</a:t>
            </a:r>
            <a:r>
              <a:rPr kumimoji="0" lang="ar-SA" sz="1600" b="1" i="0" u="none" strike="noStrike" cap="none" normalizeH="0" baseline="0" dirty="0" smtClean="0">
                <a:ln>
                  <a:noFill/>
                </a:ln>
                <a:effectLst/>
                <a:latin typeface="Tahoma" pitchFamily="34" charset="0"/>
                <a:ea typeface="Times New Roman" pitchFamily="18" charset="0"/>
                <a:cs typeface="Tahoma" pitchFamily="34" charset="0"/>
              </a:rPr>
              <a:t> .</a:t>
            </a:r>
            <a:endParaRPr kumimoji="0" lang="ar-SA" sz="1800" b="0" i="0" u="none" strike="noStrike" cap="none" normalizeH="0" baseline="0" dirty="0" smtClean="0">
              <a:ln>
                <a:noFill/>
              </a:ln>
              <a:effectLst/>
              <a:latin typeface="Arial" pitchFamily="34" charset="0"/>
              <a:cs typeface="Arial" pitchFamily="34" charset="0"/>
            </a:endParaRPr>
          </a:p>
        </p:txBody>
      </p:sp>
      <p:sp>
        <p:nvSpPr>
          <p:cNvPr id="6" name="TextBox 5"/>
          <p:cNvSpPr txBox="1"/>
          <p:nvPr/>
        </p:nvSpPr>
        <p:spPr>
          <a:xfrm>
            <a:off x="571472" y="2285992"/>
            <a:ext cx="8328718" cy="1015663"/>
          </a:xfrm>
          <a:prstGeom prst="rect">
            <a:avLst/>
          </a:prstGeom>
          <a:noFill/>
        </p:spPr>
        <p:txBody>
          <a:bodyPr wrap="square" rtlCol="1">
            <a:spAutoFit/>
          </a:bodyPr>
          <a:lstStyle/>
          <a:p>
            <a:r>
              <a:rPr lang="ar-SA" sz="2000" b="1" dirty="0" smtClean="0"/>
              <a:t>إذن المفتاح الأساسي هو أحد خصائص أو صفات الكيان وتكون قيمته وحيدة في كل سجل ولاتتكرر في أي سجل آخر من نفس الكيان ونميزه في الرسم بوضع خط تحته.</a:t>
            </a:r>
          </a:p>
          <a:p>
            <a:r>
              <a:rPr lang="ar-SA" sz="2000" b="1" u="sng" dirty="0" smtClean="0"/>
              <a:t>ملاحظة: عند تحديد الصفات لكيان ما نختار الصفات التي تخص هذا الكيان بعينة ولاتخص غيره</a:t>
            </a:r>
            <a:endParaRPr lang="ar-SA" sz="20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49"/>
                                        </p:tgtEl>
                                        <p:attrNameLst>
                                          <p:attrName>style.visibility</p:attrName>
                                        </p:attrNameLst>
                                      </p:cBhvr>
                                      <p:to>
                                        <p:strVal val="visible"/>
                                      </p:to>
                                    </p:set>
                                    <p:animEffect transition="in" filter="box(in)">
                                      <p:cBhvr>
                                        <p:cTn id="22" dur="5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049"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642</TotalTime>
  <Words>1734</Words>
  <Application>Microsoft Office PowerPoint</Application>
  <PresentationFormat>On-screen Show (4:3)</PresentationFormat>
  <Paragraphs>331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مبادئ قواعد البيانات العلائقية  </vt:lpstr>
      <vt:lpstr>مبادئ قواعد البيانات العلائقية</vt:lpstr>
      <vt:lpstr>نموذج قاعدة بيانات بسيطة (قاعدة بيانات مستشفى)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قواعد البيانات العلائقية</dc:title>
  <dc:creator>ايميل</dc:creator>
  <cp:lastModifiedBy>USER</cp:lastModifiedBy>
  <cp:revision>74</cp:revision>
  <dcterms:created xsi:type="dcterms:W3CDTF">2009-03-15T17:47:07Z</dcterms:created>
  <dcterms:modified xsi:type="dcterms:W3CDTF">2018-09-04T14:16:22Z</dcterms:modified>
</cp:coreProperties>
</file>