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52" r:id="rId1"/>
  </p:sldMasterIdLst>
  <p:sldIdLst>
    <p:sldId id="256" r:id="rId2"/>
    <p:sldId id="257" r:id="rId3"/>
    <p:sldId id="258" r:id="rId4"/>
    <p:sldId id="259" r:id="rId5"/>
    <p:sldId id="260" r:id="rId6"/>
    <p:sldId id="261" r:id="rId7"/>
    <p:sldId id="262" r:id="rId8"/>
    <p:sldId id="264" r:id="rId9"/>
    <p:sldId id="263" r:id="rId10"/>
    <p:sldId id="267" r:id="rId11"/>
    <p:sldId id="265" r:id="rId12"/>
    <p:sldId id="270" r:id="rId13"/>
    <p:sldId id="271" r:id="rId14"/>
    <p:sldId id="266" r:id="rId15"/>
    <p:sldId id="268" r:id="rId16"/>
    <p:sldId id="269"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B575B34D-493C-47FF-B328-4C25A8931878}" type="datetimeFigureOut">
              <a:rPr lang="ar-SA" smtClean="0"/>
              <a:pPr/>
              <a:t>08/01/1440</a:t>
            </a:fld>
            <a:endParaRPr lang="ar-SA"/>
          </a:p>
        </p:txBody>
      </p:sp>
      <p:sp>
        <p:nvSpPr>
          <p:cNvPr id="17" name="Footer Placeholder 16"/>
          <p:cNvSpPr>
            <a:spLocks noGrp="1"/>
          </p:cNvSpPr>
          <p:nvPr>
            <p:ph type="ftr" sz="quarter" idx="11"/>
          </p:nvPr>
        </p:nvSpPr>
        <p:spPr>
          <a:xfrm>
            <a:off x="5410200" y="4205288"/>
            <a:ext cx="1295400" cy="457200"/>
          </a:xfrm>
        </p:spPr>
        <p:txBody>
          <a:bodyPr/>
          <a:lstStyle/>
          <a:p>
            <a:endParaRPr lang="ar-SA"/>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5B23D23-5AF4-4C40-A6F3-E7926B1E9565}"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75B34D-493C-47FF-B328-4C25A8931878}" type="datetimeFigureOut">
              <a:rPr lang="ar-SA" smtClean="0"/>
              <a:pPr/>
              <a:t>08/01/1440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5B23D23-5AF4-4C40-A6F3-E7926B1E9565}"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75B34D-493C-47FF-B328-4C25A8931878}" type="datetimeFigureOut">
              <a:rPr lang="ar-SA" smtClean="0"/>
              <a:pPr/>
              <a:t>08/01/1440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5B23D23-5AF4-4C40-A6F3-E7926B1E9565}"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75B34D-493C-47FF-B328-4C25A8931878}" type="datetimeFigureOut">
              <a:rPr lang="ar-SA" smtClean="0"/>
              <a:pPr/>
              <a:t>08/01/1440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5B23D23-5AF4-4C40-A6F3-E7926B1E9565}"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575B34D-493C-47FF-B328-4C25A8931878}" type="datetimeFigureOut">
              <a:rPr lang="ar-SA" smtClean="0"/>
              <a:pPr/>
              <a:t>08/01/1440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5B23D23-5AF4-4C40-A6F3-E7926B1E9565}"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575B34D-493C-47FF-B328-4C25A8931878}" type="datetimeFigureOut">
              <a:rPr lang="ar-SA" smtClean="0"/>
              <a:pPr/>
              <a:t>08/01/1440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5B23D23-5AF4-4C40-A6F3-E7926B1E9565}"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B575B34D-493C-47FF-B328-4C25A8931878}" type="datetimeFigureOut">
              <a:rPr lang="ar-SA" smtClean="0"/>
              <a:pPr/>
              <a:t>08/01/1440</a:t>
            </a:fld>
            <a:endParaRPr lang="ar-SA"/>
          </a:p>
        </p:txBody>
      </p:sp>
      <p:sp>
        <p:nvSpPr>
          <p:cNvPr id="27" name="Slide Number Placeholder 26"/>
          <p:cNvSpPr>
            <a:spLocks noGrp="1"/>
          </p:cNvSpPr>
          <p:nvPr>
            <p:ph type="sldNum" sz="quarter" idx="11"/>
          </p:nvPr>
        </p:nvSpPr>
        <p:spPr/>
        <p:txBody>
          <a:bodyPr rtlCol="0"/>
          <a:lstStyle/>
          <a:p>
            <a:fld id="{55B23D23-5AF4-4C40-A6F3-E7926B1E9565}" type="slidenum">
              <a:rPr lang="ar-SA" smtClean="0"/>
              <a:pPr/>
              <a:t>‹#›</a:t>
            </a:fld>
            <a:endParaRPr lang="ar-SA"/>
          </a:p>
        </p:txBody>
      </p:sp>
      <p:sp>
        <p:nvSpPr>
          <p:cNvPr id="28" name="Footer Placeholder 27"/>
          <p:cNvSpPr>
            <a:spLocks noGrp="1"/>
          </p:cNvSpPr>
          <p:nvPr>
            <p:ph type="ftr" sz="quarter" idx="12"/>
          </p:nvPr>
        </p:nvSpPr>
        <p:spPr/>
        <p:txBody>
          <a:bodyPr rtlCol="0"/>
          <a:lstStyle/>
          <a:p>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B575B34D-493C-47FF-B328-4C25A8931878}" type="datetimeFigureOut">
              <a:rPr lang="ar-SA" smtClean="0"/>
              <a:pPr/>
              <a:t>08/01/1440</a:t>
            </a:fld>
            <a:endParaRPr lang="ar-SA"/>
          </a:p>
        </p:txBody>
      </p:sp>
      <p:sp>
        <p:nvSpPr>
          <p:cNvPr id="4" name="Footer Placeholder 3"/>
          <p:cNvSpPr>
            <a:spLocks noGrp="1"/>
          </p:cNvSpPr>
          <p:nvPr>
            <p:ph type="ftr" sz="quarter" idx="11"/>
          </p:nvPr>
        </p:nvSpPr>
        <p:spPr>
          <a:xfrm>
            <a:off x="5257800" y="612648"/>
            <a:ext cx="1325880" cy="457200"/>
          </a:xfrm>
        </p:spPr>
        <p:txBody>
          <a:bodyPr/>
          <a:lstStyle/>
          <a:p>
            <a:endParaRPr lang="ar-SA"/>
          </a:p>
        </p:txBody>
      </p:sp>
      <p:sp>
        <p:nvSpPr>
          <p:cNvPr id="5" name="Slide Number Placeholder 4"/>
          <p:cNvSpPr>
            <a:spLocks noGrp="1"/>
          </p:cNvSpPr>
          <p:nvPr>
            <p:ph type="sldNum" sz="quarter" idx="12"/>
          </p:nvPr>
        </p:nvSpPr>
        <p:spPr>
          <a:xfrm>
            <a:off x="8174736" y="2272"/>
            <a:ext cx="762000" cy="365760"/>
          </a:xfrm>
        </p:spPr>
        <p:txBody>
          <a:bodyPr/>
          <a:lstStyle/>
          <a:p>
            <a:fld id="{55B23D23-5AF4-4C40-A6F3-E7926B1E9565}"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75B34D-493C-47FF-B328-4C25A8931878}" type="datetimeFigureOut">
              <a:rPr lang="ar-SA" smtClean="0"/>
              <a:pPr/>
              <a:t>08/01/1440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55B23D23-5AF4-4C40-A6F3-E7926B1E9565}"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575B34D-493C-47FF-B328-4C25A8931878}" type="datetimeFigureOut">
              <a:rPr lang="ar-SA" smtClean="0"/>
              <a:pPr/>
              <a:t>08/01/1440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5B23D23-5AF4-4C40-A6F3-E7926B1E9565}"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575B34D-493C-47FF-B328-4C25A8931878}" type="datetimeFigureOut">
              <a:rPr lang="ar-SA" smtClean="0"/>
              <a:pPr/>
              <a:t>08/01/1440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5B23D23-5AF4-4C40-A6F3-E7926B1E9565}"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575B34D-493C-47FF-B328-4C25A8931878}" type="datetimeFigureOut">
              <a:rPr lang="ar-SA" smtClean="0"/>
              <a:pPr/>
              <a:t>08/01/1440</a:t>
            </a:fld>
            <a:endParaRPr lang="ar-SA"/>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SA"/>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5B23D23-5AF4-4C40-A6F3-E7926B1E9565}"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مبادئ قواعد البيانات العلائقية </a:t>
            </a:r>
            <a:br>
              <a:rPr lang="ar-SA" dirty="0" smtClean="0"/>
            </a:br>
            <a:endParaRPr lang="ar-SA" dirty="0"/>
          </a:p>
        </p:txBody>
      </p:sp>
      <p:sp>
        <p:nvSpPr>
          <p:cNvPr id="3" name="Subtitle 2"/>
          <p:cNvSpPr>
            <a:spLocks noGrp="1"/>
          </p:cNvSpPr>
          <p:nvPr>
            <p:ph type="subTitle" idx="1"/>
          </p:nvPr>
        </p:nvSpPr>
        <p:spPr/>
        <p:txBody>
          <a:bodyPr>
            <a:normAutofit/>
          </a:bodyPr>
          <a:lstStyle/>
          <a:p>
            <a:r>
              <a:rPr lang="ar-SA" sz="2800" b="1" dirty="0" smtClean="0"/>
              <a:t>نموذج الكيان والعلاقة الرابطة</a:t>
            </a:r>
            <a:endParaRPr lang="ar-SA" sz="2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928794" y="928670"/>
            <a:ext cx="4724400" cy="2786380"/>
            <a:chOff x="2250" y="4090"/>
            <a:chExt cx="7440" cy="4388"/>
          </a:xfrm>
        </p:grpSpPr>
        <p:grpSp>
          <p:nvGrpSpPr>
            <p:cNvPr id="3" name="Group 4"/>
            <p:cNvGrpSpPr>
              <a:grpSpLocks/>
            </p:cNvGrpSpPr>
            <p:nvPr/>
          </p:nvGrpSpPr>
          <p:grpSpPr bwMode="auto">
            <a:xfrm>
              <a:off x="6975" y="4090"/>
              <a:ext cx="2715" cy="900"/>
              <a:chOff x="5925" y="12060"/>
              <a:chExt cx="2715" cy="900"/>
            </a:xfrm>
          </p:grpSpPr>
          <p:sp>
            <p:nvSpPr>
              <p:cNvPr id="1029" name="Rectangle 5"/>
              <p:cNvSpPr>
                <a:spLocks noChangeArrowheads="1"/>
              </p:cNvSpPr>
              <p:nvPr/>
            </p:nvSpPr>
            <p:spPr bwMode="auto">
              <a:xfrm>
                <a:off x="5925" y="12060"/>
                <a:ext cx="2715" cy="900"/>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030" name="Text Box 6"/>
              <p:cNvSpPr txBox="1">
                <a:spLocks noChangeArrowheads="1"/>
              </p:cNvSpPr>
              <p:nvPr/>
            </p:nvSpPr>
            <p:spPr bwMode="auto">
              <a:xfrm>
                <a:off x="6263" y="12280"/>
                <a:ext cx="1792" cy="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b="1" i="0" u="none" strike="noStrike" cap="none" normalizeH="0" baseline="0" dirty="0" smtClean="0">
                    <a:ln>
                      <a:noFill/>
                    </a:ln>
                    <a:solidFill>
                      <a:schemeClr val="tx1"/>
                    </a:solidFill>
                    <a:effectLst/>
                    <a:latin typeface="Arial" pitchFamily="34" charset="0"/>
                    <a:ea typeface="Arial" pitchFamily="34" charset="0"/>
                    <a:cs typeface="Arial" pitchFamily="34" charset="0"/>
                  </a:rPr>
                  <a:t>المتدربة</a:t>
                </a:r>
                <a:endParaRPr kumimoji="0" lang="ar-SA" b="1"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4" name="Group 28"/>
            <p:cNvGrpSpPr>
              <a:grpSpLocks/>
            </p:cNvGrpSpPr>
            <p:nvPr/>
          </p:nvGrpSpPr>
          <p:grpSpPr bwMode="auto">
            <a:xfrm>
              <a:off x="2250" y="7468"/>
              <a:ext cx="1800" cy="900"/>
              <a:chOff x="2340" y="12060"/>
              <a:chExt cx="1800" cy="900"/>
            </a:xfrm>
          </p:grpSpPr>
          <p:sp>
            <p:nvSpPr>
              <p:cNvPr id="1053" name="Rectangle 29"/>
              <p:cNvSpPr>
                <a:spLocks noChangeArrowheads="1"/>
              </p:cNvSpPr>
              <p:nvPr/>
            </p:nvSpPr>
            <p:spPr bwMode="auto">
              <a:xfrm>
                <a:off x="2340" y="12060"/>
                <a:ext cx="1800" cy="900"/>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054" name="Text Box 30"/>
              <p:cNvSpPr txBox="1">
                <a:spLocks noChangeArrowheads="1"/>
              </p:cNvSpPr>
              <p:nvPr/>
            </p:nvSpPr>
            <p:spPr bwMode="auto">
              <a:xfrm>
                <a:off x="2495" y="12280"/>
                <a:ext cx="142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b="1" i="0" u="none" strike="noStrike" cap="none" normalizeH="0" baseline="0" dirty="0" smtClean="0">
                    <a:ln>
                      <a:noFill/>
                    </a:ln>
                    <a:solidFill>
                      <a:schemeClr val="tx1"/>
                    </a:solidFill>
                    <a:effectLst/>
                    <a:latin typeface="Arial" pitchFamily="34" charset="0"/>
                    <a:ea typeface="Arial" pitchFamily="34" charset="0"/>
                    <a:cs typeface="Arial" pitchFamily="34" charset="0"/>
                  </a:rPr>
                  <a:t>المدربة</a:t>
                </a:r>
                <a:endParaRPr kumimoji="0" lang="ar-SA" b="1"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5" name="Group 56"/>
            <p:cNvGrpSpPr>
              <a:grpSpLocks/>
            </p:cNvGrpSpPr>
            <p:nvPr/>
          </p:nvGrpSpPr>
          <p:grpSpPr bwMode="auto">
            <a:xfrm>
              <a:off x="7425" y="7578"/>
              <a:ext cx="1800" cy="900"/>
              <a:chOff x="4395" y="12128"/>
              <a:chExt cx="1800" cy="900"/>
            </a:xfrm>
          </p:grpSpPr>
          <p:sp>
            <p:nvSpPr>
              <p:cNvPr id="1081" name="Rectangle 57"/>
              <p:cNvSpPr>
                <a:spLocks noChangeArrowheads="1"/>
              </p:cNvSpPr>
              <p:nvPr/>
            </p:nvSpPr>
            <p:spPr bwMode="auto">
              <a:xfrm>
                <a:off x="4395" y="12128"/>
                <a:ext cx="1800" cy="900"/>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082" name="Text Box 58"/>
              <p:cNvSpPr txBox="1">
                <a:spLocks noChangeArrowheads="1"/>
              </p:cNvSpPr>
              <p:nvPr/>
            </p:nvSpPr>
            <p:spPr bwMode="auto">
              <a:xfrm>
                <a:off x="4620" y="12375"/>
                <a:ext cx="13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b="1" i="0" strike="noStrike" cap="none" normalizeH="0" baseline="0" dirty="0" smtClean="0">
                    <a:ln>
                      <a:noFill/>
                    </a:ln>
                    <a:solidFill>
                      <a:schemeClr val="tx1"/>
                    </a:solidFill>
                    <a:effectLst/>
                    <a:latin typeface="Arial" pitchFamily="34" charset="0"/>
                    <a:ea typeface="Arial" pitchFamily="34" charset="0"/>
                    <a:cs typeface="Arial" pitchFamily="34" charset="0"/>
                  </a:rPr>
                  <a:t>الدورة</a:t>
                </a:r>
                <a:endParaRPr kumimoji="0" lang="ar-SA" b="1" i="0" strike="noStrike" cap="none" normalizeH="0" baseline="0" dirty="0" smtClean="0">
                  <a:ln>
                    <a:noFill/>
                  </a:ln>
                  <a:solidFill>
                    <a:schemeClr val="tx1"/>
                  </a:solidFill>
                  <a:effectLst/>
                  <a:latin typeface="Arial" pitchFamily="34" charset="0"/>
                  <a:cs typeface="Arial" pitchFamily="34" charset="0"/>
                </a:endParaRPr>
              </a:p>
            </p:txBody>
          </p:sp>
        </p:gr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0" name="Group 2"/>
          <p:cNvGrpSpPr>
            <a:grpSpLocks/>
          </p:cNvGrpSpPr>
          <p:nvPr/>
        </p:nvGrpSpPr>
        <p:grpSpPr bwMode="auto">
          <a:xfrm>
            <a:off x="857224" y="928670"/>
            <a:ext cx="7200900" cy="5372100"/>
            <a:chOff x="330" y="3210"/>
            <a:chExt cx="11340" cy="8460"/>
          </a:xfrm>
        </p:grpSpPr>
        <p:grpSp>
          <p:nvGrpSpPr>
            <p:cNvPr id="22531" name="Group 3"/>
            <p:cNvGrpSpPr>
              <a:grpSpLocks/>
            </p:cNvGrpSpPr>
            <p:nvPr/>
          </p:nvGrpSpPr>
          <p:grpSpPr bwMode="auto">
            <a:xfrm>
              <a:off x="5990" y="3210"/>
              <a:ext cx="5360" cy="2320"/>
              <a:chOff x="5990" y="3210"/>
              <a:chExt cx="5360" cy="2320"/>
            </a:xfrm>
          </p:grpSpPr>
          <p:grpSp>
            <p:nvGrpSpPr>
              <p:cNvPr id="22532" name="Group 4"/>
              <p:cNvGrpSpPr>
                <a:grpSpLocks/>
              </p:cNvGrpSpPr>
              <p:nvPr/>
            </p:nvGrpSpPr>
            <p:grpSpPr bwMode="auto">
              <a:xfrm>
                <a:off x="7890" y="4090"/>
                <a:ext cx="1800" cy="900"/>
                <a:chOff x="6840" y="12060"/>
                <a:chExt cx="1800" cy="900"/>
              </a:xfrm>
            </p:grpSpPr>
            <p:sp>
              <p:nvSpPr>
                <p:cNvPr id="22533" name="Rectangle 5"/>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22534" name="Text Box 6"/>
                <p:cNvSpPr txBox="1">
                  <a:spLocks noChangeArrowheads="1"/>
                </p:cNvSpPr>
                <p:nvPr/>
              </p:nvSpPr>
              <p:spPr bwMode="auto">
                <a:xfrm>
                  <a:off x="7200" y="12280"/>
                  <a:ext cx="1080" cy="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المتدربة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2535" name="Group 7"/>
              <p:cNvGrpSpPr>
                <a:grpSpLocks/>
              </p:cNvGrpSpPr>
              <p:nvPr/>
            </p:nvGrpSpPr>
            <p:grpSpPr bwMode="auto">
              <a:xfrm>
                <a:off x="6190" y="4810"/>
                <a:ext cx="1620" cy="720"/>
                <a:chOff x="5300" y="12420"/>
                <a:chExt cx="1620" cy="720"/>
              </a:xfrm>
            </p:grpSpPr>
            <p:sp>
              <p:nvSpPr>
                <p:cNvPr id="22536" name="Oval 8"/>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37" name="Text Box 9"/>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الرقم الأكاديمي</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grpSp>
          <p:grpSp>
            <p:nvGrpSpPr>
              <p:cNvPr id="22538" name="Group 10"/>
              <p:cNvGrpSpPr>
                <a:grpSpLocks/>
              </p:cNvGrpSpPr>
              <p:nvPr/>
            </p:nvGrpSpPr>
            <p:grpSpPr bwMode="auto">
              <a:xfrm>
                <a:off x="5990" y="4090"/>
                <a:ext cx="1620" cy="720"/>
                <a:chOff x="5300" y="12420"/>
                <a:chExt cx="1620" cy="720"/>
              </a:xfrm>
            </p:grpSpPr>
            <p:sp>
              <p:nvSpPr>
                <p:cNvPr id="22539" name="Oval 11"/>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40" name="Text Box 12"/>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اسم المتدربة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2541" name="Group 13"/>
              <p:cNvGrpSpPr>
                <a:grpSpLocks/>
              </p:cNvGrpSpPr>
              <p:nvPr/>
            </p:nvGrpSpPr>
            <p:grpSpPr bwMode="auto">
              <a:xfrm>
                <a:off x="6270" y="3370"/>
                <a:ext cx="1620" cy="720"/>
                <a:chOff x="5300" y="12420"/>
                <a:chExt cx="1620" cy="720"/>
              </a:xfrm>
            </p:grpSpPr>
            <p:sp>
              <p:nvSpPr>
                <p:cNvPr id="22542" name="Oval 14"/>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43" name="Text Box 15"/>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تاريخ الميلاد</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2544" name="Group 16"/>
              <p:cNvGrpSpPr>
                <a:grpSpLocks/>
              </p:cNvGrpSpPr>
              <p:nvPr/>
            </p:nvGrpSpPr>
            <p:grpSpPr bwMode="auto">
              <a:xfrm>
                <a:off x="7930" y="3210"/>
                <a:ext cx="1620" cy="720"/>
                <a:chOff x="5300" y="12420"/>
                <a:chExt cx="1620" cy="720"/>
              </a:xfrm>
            </p:grpSpPr>
            <p:sp>
              <p:nvSpPr>
                <p:cNvPr id="22545" name="Oval 17"/>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46" name="Text Box 18"/>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السكن</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2547" name="Group 19"/>
              <p:cNvGrpSpPr>
                <a:grpSpLocks/>
              </p:cNvGrpSpPr>
              <p:nvPr/>
            </p:nvGrpSpPr>
            <p:grpSpPr bwMode="auto">
              <a:xfrm>
                <a:off x="9730" y="3550"/>
                <a:ext cx="1620" cy="720"/>
                <a:chOff x="5300" y="12420"/>
                <a:chExt cx="1620" cy="720"/>
              </a:xfrm>
            </p:grpSpPr>
            <p:sp>
              <p:nvSpPr>
                <p:cNvPr id="22548" name="Oval 20"/>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49" name="Text Box 21"/>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2550" name="Line 22"/>
              <p:cNvSpPr>
                <a:spLocks noChangeShapeType="1"/>
              </p:cNvSpPr>
              <p:nvPr/>
            </p:nvSpPr>
            <p:spPr bwMode="auto">
              <a:xfrm flipV="1">
                <a:off x="7570" y="481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51" name="Line 23"/>
              <p:cNvSpPr>
                <a:spLocks noChangeShapeType="1"/>
              </p:cNvSpPr>
              <p:nvPr/>
            </p:nvSpPr>
            <p:spPr bwMode="auto">
              <a:xfrm>
                <a:off x="7530" y="445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52" name="Line 24"/>
              <p:cNvSpPr>
                <a:spLocks noChangeShapeType="1"/>
              </p:cNvSpPr>
              <p:nvPr/>
            </p:nvSpPr>
            <p:spPr bwMode="auto">
              <a:xfrm>
                <a:off x="7710" y="3910"/>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53" name="Line 25"/>
              <p:cNvSpPr>
                <a:spLocks noChangeShapeType="1"/>
              </p:cNvSpPr>
              <p:nvPr/>
            </p:nvSpPr>
            <p:spPr bwMode="auto">
              <a:xfrm>
                <a:off x="8790" y="3910"/>
                <a:ext cx="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54" name="Line 26"/>
              <p:cNvSpPr>
                <a:spLocks noChangeShapeType="1"/>
              </p:cNvSpPr>
              <p:nvPr/>
            </p:nvSpPr>
            <p:spPr bwMode="auto">
              <a:xfrm flipH="1">
                <a:off x="9690" y="4270"/>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22555" name="Group 27"/>
            <p:cNvGrpSpPr>
              <a:grpSpLocks/>
            </p:cNvGrpSpPr>
            <p:nvPr/>
          </p:nvGrpSpPr>
          <p:grpSpPr bwMode="auto">
            <a:xfrm>
              <a:off x="330" y="6028"/>
              <a:ext cx="3720" cy="3420"/>
              <a:chOff x="330" y="6028"/>
              <a:chExt cx="3720" cy="3420"/>
            </a:xfrm>
          </p:grpSpPr>
          <p:grpSp>
            <p:nvGrpSpPr>
              <p:cNvPr id="22556" name="Group 28"/>
              <p:cNvGrpSpPr>
                <a:grpSpLocks/>
              </p:cNvGrpSpPr>
              <p:nvPr/>
            </p:nvGrpSpPr>
            <p:grpSpPr bwMode="auto">
              <a:xfrm>
                <a:off x="2250" y="7468"/>
                <a:ext cx="1800" cy="900"/>
                <a:chOff x="2340" y="12060"/>
                <a:chExt cx="1800" cy="900"/>
              </a:xfrm>
            </p:grpSpPr>
            <p:sp>
              <p:nvSpPr>
                <p:cNvPr id="22557" name="Rectangle 29"/>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22558" name="Text Box 30"/>
                <p:cNvSpPr txBox="1">
                  <a:spLocks noChangeArrowheads="1"/>
                </p:cNvSpPr>
                <p:nvPr/>
              </p:nvSpPr>
              <p:spPr bwMode="auto">
                <a:xfrm>
                  <a:off x="2680" y="12280"/>
                  <a:ext cx="108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المدربة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2559" name="Group 31"/>
              <p:cNvGrpSpPr>
                <a:grpSpLocks/>
              </p:cNvGrpSpPr>
              <p:nvPr/>
            </p:nvGrpSpPr>
            <p:grpSpPr bwMode="auto">
              <a:xfrm>
                <a:off x="2430" y="6568"/>
                <a:ext cx="1620" cy="720"/>
                <a:chOff x="5300" y="12420"/>
                <a:chExt cx="1620" cy="720"/>
              </a:xfrm>
            </p:grpSpPr>
            <p:sp>
              <p:nvSpPr>
                <p:cNvPr id="22560" name="Oval 3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61" name="Text Box 33"/>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2562" name="Group 34"/>
              <p:cNvGrpSpPr>
                <a:grpSpLocks/>
              </p:cNvGrpSpPr>
              <p:nvPr/>
            </p:nvGrpSpPr>
            <p:grpSpPr bwMode="auto">
              <a:xfrm>
                <a:off x="1730" y="8728"/>
                <a:ext cx="1620" cy="720"/>
                <a:chOff x="5300" y="12420"/>
                <a:chExt cx="1620" cy="720"/>
              </a:xfrm>
            </p:grpSpPr>
            <p:sp>
              <p:nvSpPr>
                <p:cNvPr id="22563" name="Oval 35"/>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64" name="Text Box 36"/>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رقم المدربة</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grpSp>
          <p:grpSp>
            <p:nvGrpSpPr>
              <p:cNvPr id="22565" name="Group 37"/>
              <p:cNvGrpSpPr>
                <a:grpSpLocks/>
              </p:cNvGrpSpPr>
              <p:nvPr/>
            </p:nvGrpSpPr>
            <p:grpSpPr bwMode="auto">
              <a:xfrm>
                <a:off x="630" y="8188"/>
                <a:ext cx="1620" cy="720"/>
                <a:chOff x="5300" y="12420"/>
                <a:chExt cx="1620" cy="720"/>
              </a:xfrm>
            </p:grpSpPr>
            <p:sp>
              <p:nvSpPr>
                <p:cNvPr id="22566" name="Oval 38"/>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67" name="Text Box 39"/>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اسم المدربة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2568" name="Group 40"/>
              <p:cNvGrpSpPr>
                <a:grpSpLocks/>
              </p:cNvGrpSpPr>
              <p:nvPr/>
            </p:nvGrpSpPr>
            <p:grpSpPr bwMode="auto">
              <a:xfrm>
                <a:off x="450" y="7368"/>
                <a:ext cx="1620" cy="720"/>
                <a:chOff x="5300" y="12420"/>
                <a:chExt cx="1620" cy="720"/>
              </a:xfrm>
            </p:grpSpPr>
            <p:sp>
              <p:nvSpPr>
                <p:cNvPr id="22569" name="Oval 41"/>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70" name="Text Box 42"/>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التخصص</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2571" name="Group 43"/>
              <p:cNvGrpSpPr>
                <a:grpSpLocks/>
              </p:cNvGrpSpPr>
              <p:nvPr/>
            </p:nvGrpSpPr>
            <p:grpSpPr bwMode="auto">
              <a:xfrm>
                <a:off x="330" y="6588"/>
                <a:ext cx="1620" cy="720"/>
                <a:chOff x="5300" y="12420"/>
                <a:chExt cx="1620" cy="720"/>
              </a:xfrm>
            </p:grpSpPr>
            <p:sp>
              <p:nvSpPr>
                <p:cNvPr id="22572" name="Oval 44"/>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73" name="Text Box 45"/>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مصدر التخصص</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2574" name="Group 46"/>
              <p:cNvGrpSpPr>
                <a:grpSpLocks/>
              </p:cNvGrpSpPr>
              <p:nvPr/>
            </p:nvGrpSpPr>
            <p:grpSpPr bwMode="auto">
              <a:xfrm>
                <a:off x="1350" y="6028"/>
                <a:ext cx="1620" cy="720"/>
                <a:chOff x="5300" y="12420"/>
                <a:chExt cx="1620" cy="720"/>
              </a:xfrm>
            </p:grpSpPr>
            <p:sp>
              <p:nvSpPr>
                <p:cNvPr id="22575" name="Oval 47"/>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76" name="Text Box 48"/>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السكن</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2577" name="Line 49"/>
              <p:cNvSpPr>
                <a:spLocks noChangeShapeType="1"/>
              </p:cNvSpPr>
              <p:nvPr/>
            </p:nvSpPr>
            <p:spPr bwMode="auto">
              <a:xfrm flipV="1">
                <a:off x="2430" y="8388"/>
                <a:ext cx="360" cy="3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78" name="Line 50"/>
              <p:cNvSpPr>
                <a:spLocks noChangeShapeType="1"/>
              </p:cNvSpPr>
              <p:nvPr/>
            </p:nvSpPr>
            <p:spPr bwMode="auto">
              <a:xfrm flipV="1">
                <a:off x="1710" y="8008"/>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79" name="Line 51"/>
              <p:cNvSpPr>
                <a:spLocks noChangeShapeType="1"/>
              </p:cNvSpPr>
              <p:nvPr/>
            </p:nvSpPr>
            <p:spPr bwMode="auto">
              <a:xfrm>
                <a:off x="1890" y="7648"/>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80" name="Line 52"/>
              <p:cNvSpPr>
                <a:spLocks noChangeShapeType="1"/>
              </p:cNvSpPr>
              <p:nvPr/>
            </p:nvSpPr>
            <p:spPr bwMode="auto">
              <a:xfrm>
                <a:off x="1810" y="7088"/>
                <a:ext cx="54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81" name="Line 53"/>
              <p:cNvSpPr>
                <a:spLocks noChangeShapeType="1"/>
              </p:cNvSpPr>
              <p:nvPr/>
            </p:nvSpPr>
            <p:spPr bwMode="auto">
              <a:xfrm>
                <a:off x="2250" y="6748"/>
                <a:ext cx="36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82" name="Line 54"/>
              <p:cNvSpPr>
                <a:spLocks noChangeShapeType="1"/>
              </p:cNvSpPr>
              <p:nvPr/>
            </p:nvSpPr>
            <p:spPr bwMode="auto">
              <a:xfrm flipH="1">
                <a:off x="3150" y="7288"/>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22583" name="Group 55"/>
            <p:cNvGrpSpPr>
              <a:grpSpLocks/>
            </p:cNvGrpSpPr>
            <p:nvPr/>
          </p:nvGrpSpPr>
          <p:grpSpPr bwMode="auto">
            <a:xfrm>
              <a:off x="7530" y="9670"/>
              <a:ext cx="4140" cy="2000"/>
              <a:chOff x="6840" y="8820"/>
              <a:chExt cx="4140" cy="2000"/>
            </a:xfrm>
          </p:grpSpPr>
          <p:grpSp>
            <p:nvGrpSpPr>
              <p:cNvPr id="22584" name="Group 56"/>
              <p:cNvGrpSpPr>
                <a:grpSpLocks/>
              </p:cNvGrpSpPr>
              <p:nvPr/>
            </p:nvGrpSpPr>
            <p:grpSpPr bwMode="auto">
              <a:xfrm>
                <a:off x="6840" y="8820"/>
                <a:ext cx="1800" cy="900"/>
                <a:chOff x="4500" y="14220"/>
                <a:chExt cx="1800" cy="900"/>
              </a:xfrm>
            </p:grpSpPr>
            <p:sp>
              <p:nvSpPr>
                <p:cNvPr id="22585" name="Rectangle 57"/>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22586" name="Text Box 58"/>
                <p:cNvSpPr txBox="1">
                  <a:spLocks noChangeArrowheads="1"/>
                </p:cNvSpPr>
                <p:nvPr/>
              </p:nvSpPr>
              <p:spPr bwMode="auto">
                <a:xfrm>
                  <a:off x="4860" y="144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الدورة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2590" name="Group 62"/>
              <p:cNvGrpSpPr>
                <a:grpSpLocks/>
              </p:cNvGrpSpPr>
              <p:nvPr/>
            </p:nvGrpSpPr>
            <p:grpSpPr bwMode="auto">
              <a:xfrm>
                <a:off x="6840" y="10080"/>
                <a:ext cx="1620" cy="720"/>
                <a:chOff x="5300" y="12420"/>
                <a:chExt cx="1620" cy="720"/>
              </a:xfrm>
            </p:grpSpPr>
            <p:sp>
              <p:nvSpPr>
                <p:cNvPr id="22591" name="Oval 6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92" name="Text Box 64"/>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100" u="sng" dirty="0" smtClean="0">
                      <a:latin typeface="Arial" pitchFamily="34" charset="0"/>
                      <a:ea typeface="Arial" pitchFamily="34" charset="0"/>
                      <a:cs typeface="Arial" pitchFamily="34" charset="0"/>
                    </a:rPr>
                    <a:t>اسم</a:t>
                  </a: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 الدورة</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grpSp>
          <p:grpSp>
            <p:nvGrpSpPr>
              <p:cNvPr id="22593" name="Group 65"/>
              <p:cNvGrpSpPr>
                <a:grpSpLocks/>
              </p:cNvGrpSpPr>
              <p:nvPr/>
            </p:nvGrpSpPr>
            <p:grpSpPr bwMode="auto">
              <a:xfrm>
                <a:off x="8640" y="10080"/>
                <a:ext cx="2340" cy="740"/>
                <a:chOff x="8640" y="10080"/>
                <a:chExt cx="2340" cy="740"/>
              </a:xfrm>
            </p:grpSpPr>
            <p:sp>
              <p:nvSpPr>
                <p:cNvPr id="22594" name="Oval 66"/>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95" name="Text Box 67"/>
                <p:cNvSpPr txBox="1">
                  <a:spLocks noChangeArrowheads="1"/>
                </p:cNvSpPr>
                <p:nvPr/>
              </p:nvSpPr>
              <p:spPr bwMode="auto">
                <a:xfrm>
                  <a:off x="8640" y="10260"/>
                  <a:ext cx="2340" cy="5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عدد ساعات الدورة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2597" name="Line 69"/>
              <p:cNvSpPr>
                <a:spLocks noChangeShapeType="1"/>
              </p:cNvSpPr>
              <p:nvPr/>
            </p:nvSpPr>
            <p:spPr bwMode="auto">
              <a:xfrm flipV="1">
                <a:off x="7560" y="972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98" name="Line 70"/>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5"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2066" name="Rectangle 18"/>
          <p:cNvSpPr>
            <a:spLocks noChangeArrowheads="1"/>
          </p:cNvSpPr>
          <p:nvPr/>
        </p:nvSpPr>
        <p:spPr bwMode="auto">
          <a:xfrm>
            <a:off x="857224" y="3143248"/>
            <a:ext cx="8072462"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lnSpc>
                <a:spcPct val="150000"/>
              </a:lnSpc>
              <a:spcBef>
                <a:spcPct val="0"/>
              </a:spcBef>
              <a:spcAft>
                <a:spcPct val="0"/>
              </a:spcAft>
            </a:pP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دائما الصفة التي لها اكثر من قيمة ترسم بهذا الشكل                    وتسمى </a:t>
            </a:r>
            <a:r>
              <a:rPr kumimoji="0" lang="en-US" sz="1600" b="1" i="0" u="none" strike="noStrike" cap="none" normalizeH="0" baseline="0" dirty="0" err="1" smtClean="0">
                <a:ln>
                  <a:noFill/>
                </a:ln>
                <a:solidFill>
                  <a:srgbClr val="000080"/>
                </a:solidFill>
                <a:effectLst/>
                <a:latin typeface="Tahoma" pitchFamily="34" charset="0"/>
                <a:ea typeface="Times New Roman" pitchFamily="18" charset="0"/>
                <a:cs typeface="Tahoma" pitchFamily="34" charset="0"/>
              </a:rPr>
              <a:t>Multivalued</a:t>
            </a: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 مثل رقم الهاتف فممكن أن يكون للطالبة اكثر من</a:t>
            </a:r>
            <a:r>
              <a:rPr kumimoji="0" lang="ar-SA" sz="1600" b="1" i="0" u="none" strike="noStrike" cap="none" normalizeH="0" dirty="0" smtClean="0">
                <a:ln>
                  <a:noFill/>
                </a:ln>
                <a:solidFill>
                  <a:srgbClr val="000080"/>
                </a:solidFill>
                <a:effectLst/>
                <a:latin typeface="Tahoma" pitchFamily="34" charset="0"/>
                <a:ea typeface="Times New Roman" pitchFamily="18" charset="0"/>
                <a:cs typeface="Tahoma" pitchFamily="34" charset="0"/>
              </a:rPr>
              <a:t> </a:t>
            </a: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رقم هاتف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7" name="Rectangle 19"/>
          <p:cNvSpPr>
            <a:spLocks noChangeArrowheads="1"/>
          </p:cNvSpPr>
          <p:nvPr/>
        </p:nvSpPr>
        <p:spPr bwMode="auto">
          <a:xfrm>
            <a:off x="571472" y="1142984"/>
            <a:ext cx="8215338" cy="17235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50000"/>
              </a:lnSpc>
              <a:spcBef>
                <a:spcPct val="0"/>
              </a:spcBef>
              <a:spcAft>
                <a:spcPct val="0"/>
              </a:spcAft>
              <a:buClrTx/>
              <a:buSzTx/>
              <a:buFontTx/>
              <a:buNone/>
              <a:tabLst/>
            </a:pP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يوجد هناك صفات من الممكن تقسيمها إلى اكثر من قسم مثل الاسم فيقسم إلى : الاسم الأول ، اسم الأب ، اسم العائلة ،،، فتسمى مثل هذه الصفة صفة مركبة </a:t>
            </a:r>
            <a:r>
              <a:rPr kumimoji="0" lang="en-US"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Composite Attribute</a:t>
            </a: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 وتمثل بالشكل التالي</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9" name="Oval 21"/>
          <p:cNvSpPr>
            <a:spLocks noChangeArrowheads="1"/>
          </p:cNvSpPr>
          <p:nvPr/>
        </p:nvSpPr>
        <p:spPr bwMode="auto">
          <a:xfrm>
            <a:off x="2857488" y="3286124"/>
            <a:ext cx="785818" cy="278607"/>
          </a:xfrm>
          <a:prstGeom prst="ellipse">
            <a:avLst/>
          </a:prstGeom>
          <a:solidFill>
            <a:srgbClr val="FFFFFF"/>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nvGrpSpPr>
          <p:cNvPr id="2071" name="Group 23"/>
          <p:cNvGrpSpPr>
            <a:grpSpLocks/>
          </p:cNvGrpSpPr>
          <p:nvPr/>
        </p:nvGrpSpPr>
        <p:grpSpPr bwMode="auto">
          <a:xfrm>
            <a:off x="2786050" y="1928802"/>
            <a:ext cx="1347790" cy="571500"/>
            <a:chOff x="1860" y="3960"/>
            <a:chExt cx="1960" cy="1260"/>
          </a:xfrm>
        </p:grpSpPr>
        <p:grpSp>
          <p:nvGrpSpPr>
            <p:cNvPr id="2072" name="Group 24"/>
            <p:cNvGrpSpPr>
              <a:grpSpLocks/>
            </p:cNvGrpSpPr>
            <p:nvPr/>
          </p:nvGrpSpPr>
          <p:grpSpPr bwMode="auto">
            <a:xfrm>
              <a:off x="2520" y="4680"/>
              <a:ext cx="760" cy="540"/>
              <a:chOff x="4140" y="10080"/>
              <a:chExt cx="900" cy="720"/>
            </a:xfrm>
          </p:grpSpPr>
          <p:sp>
            <p:nvSpPr>
              <p:cNvPr id="2073" name="Oval 25"/>
              <p:cNvSpPr>
                <a:spLocks noChangeArrowheads="1"/>
              </p:cNvSpPr>
              <p:nvPr/>
            </p:nvSpPr>
            <p:spPr bwMode="auto">
              <a:xfrm>
                <a:off x="4140" y="10080"/>
                <a:ext cx="900" cy="36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074" name="Line 26"/>
              <p:cNvSpPr>
                <a:spLocks noChangeShapeType="1"/>
              </p:cNvSpPr>
              <p:nvPr/>
            </p:nvSpPr>
            <p:spPr bwMode="auto">
              <a:xfrm flipH="1">
                <a:off x="4575" y="1044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2075" name="Group 27"/>
            <p:cNvGrpSpPr>
              <a:grpSpLocks/>
            </p:cNvGrpSpPr>
            <p:nvPr/>
          </p:nvGrpSpPr>
          <p:grpSpPr bwMode="auto">
            <a:xfrm>
              <a:off x="3220" y="4180"/>
              <a:ext cx="600" cy="540"/>
              <a:chOff x="3220" y="4180"/>
              <a:chExt cx="600" cy="540"/>
            </a:xfrm>
          </p:grpSpPr>
          <p:sp>
            <p:nvSpPr>
              <p:cNvPr id="2076" name="Oval 28"/>
              <p:cNvSpPr>
                <a:spLocks noChangeArrowheads="1"/>
              </p:cNvSpPr>
              <p:nvPr/>
            </p:nvSpPr>
            <p:spPr bwMode="auto">
              <a:xfrm>
                <a:off x="3280" y="4180"/>
                <a:ext cx="540" cy="36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077" name="Line 29"/>
              <p:cNvSpPr>
                <a:spLocks noChangeShapeType="1"/>
              </p:cNvSpPr>
              <p:nvPr/>
            </p:nvSpPr>
            <p:spPr bwMode="auto">
              <a:xfrm flipH="1">
                <a:off x="3220" y="4540"/>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2078" name="Group 30"/>
            <p:cNvGrpSpPr>
              <a:grpSpLocks/>
            </p:cNvGrpSpPr>
            <p:nvPr/>
          </p:nvGrpSpPr>
          <p:grpSpPr bwMode="auto">
            <a:xfrm>
              <a:off x="2640" y="3960"/>
              <a:ext cx="540" cy="720"/>
              <a:chOff x="4140" y="10080"/>
              <a:chExt cx="900" cy="720"/>
            </a:xfrm>
          </p:grpSpPr>
          <p:sp>
            <p:nvSpPr>
              <p:cNvPr id="2079" name="Oval 31"/>
              <p:cNvSpPr>
                <a:spLocks noChangeArrowheads="1"/>
              </p:cNvSpPr>
              <p:nvPr/>
            </p:nvSpPr>
            <p:spPr bwMode="auto">
              <a:xfrm>
                <a:off x="4140" y="10080"/>
                <a:ext cx="900" cy="36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080" name="Line 32"/>
              <p:cNvSpPr>
                <a:spLocks noChangeShapeType="1"/>
              </p:cNvSpPr>
              <p:nvPr/>
            </p:nvSpPr>
            <p:spPr bwMode="auto">
              <a:xfrm flipH="1">
                <a:off x="4575" y="1044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2081" name="Group 33"/>
            <p:cNvGrpSpPr>
              <a:grpSpLocks/>
            </p:cNvGrpSpPr>
            <p:nvPr/>
          </p:nvGrpSpPr>
          <p:grpSpPr bwMode="auto">
            <a:xfrm>
              <a:off x="1860" y="4240"/>
              <a:ext cx="720" cy="500"/>
              <a:chOff x="1800" y="4320"/>
              <a:chExt cx="720" cy="500"/>
            </a:xfrm>
          </p:grpSpPr>
          <p:sp>
            <p:nvSpPr>
              <p:cNvPr id="2082" name="Oval 34"/>
              <p:cNvSpPr>
                <a:spLocks noChangeArrowheads="1"/>
              </p:cNvSpPr>
              <p:nvPr/>
            </p:nvSpPr>
            <p:spPr bwMode="auto">
              <a:xfrm>
                <a:off x="1800" y="4320"/>
                <a:ext cx="540" cy="36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083" name="Line 35"/>
              <p:cNvSpPr>
                <a:spLocks noChangeShapeType="1"/>
              </p:cNvSpPr>
              <p:nvPr/>
            </p:nvSpPr>
            <p:spPr bwMode="auto">
              <a:xfrm>
                <a:off x="2241" y="4640"/>
                <a:ext cx="279"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sp>
        <p:nvSpPr>
          <p:cNvPr id="37" name="Rectangle 18"/>
          <p:cNvSpPr>
            <a:spLocks noChangeArrowheads="1"/>
          </p:cNvSpPr>
          <p:nvPr/>
        </p:nvSpPr>
        <p:spPr bwMode="auto">
          <a:xfrm>
            <a:off x="785786" y="4357694"/>
            <a:ext cx="807246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cs typeface="Arial" pitchFamily="34" charset="0"/>
              </a:rPr>
              <a:t>السابق</a:t>
            </a:r>
            <a:r>
              <a:rPr kumimoji="0" lang="ar-SA" sz="2400" b="0" i="0" u="none" strike="noStrike" cap="none" normalizeH="0" dirty="0" smtClean="0">
                <a:ln>
                  <a:noFill/>
                </a:ln>
                <a:solidFill>
                  <a:schemeClr val="tx1"/>
                </a:solidFill>
                <a:effectLst/>
                <a:latin typeface="Arial" pitchFamily="34" charset="0"/>
                <a:cs typeface="Arial" pitchFamily="34" charset="0"/>
              </a:rPr>
              <a:t> فيكون كالتالي :</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cs typeface="Arial" pitchFamily="34" charset="0"/>
              </a:rPr>
              <a:t> نطبق</a:t>
            </a:r>
            <a:r>
              <a:rPr kumimoji="0" lang="ar-SA" sz="2400" b="0" i="0" u="none" strike="noStrike" cap="none" normalizeH="0" dirty="0" smtClean="0">
                <a:ln>
                  <a:noFill/>
                </a:ln>
                <a:solidFill>
                  <a:schemeClr val="tx1"/>
                </a:solidFill>
                <a:effectLst/>
                <a:latin typeface="Arial" pitchFamily="34" charset="0"/>
                <a:cs typeface="Arial" pitchFamily="34" charset="0"/>
              </a:rPr>
              <a:t> هذه التغييرات على النموذج</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8" name="Rectangle 19"/>
          <p:cNvSpPr>
            <a:spLocks noChangeArrowheads="1"/>
          </p:cNvSpPr>
          <p:nvPr/>
        </p:nvSpPr>
        <p:spPr bwMode="auto">
          <a:xfrm>
            <a:off x="642910" y="785794"/>
            <a:ext cx="8215338" cy="7848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50000"/>
              </a:lnSpc>
              <a:spcBef>
                <a:spcPct val="0"/>
              </a:spcBef>
              <a:spcAft>
                <a:spcPct val="0"/>
              </a:spcAft>
              <a:buClrTx/>
              <a:buSzTx/>
              <a:buFontTx/>
              <a:buNone/>
              <a:tabLst/>
            </a:pPr>
            <a:r>
              <a:rPr lang="ar-SA" b="1" u="sng" dirty="0" smtClean="0">
                <a:solidFill>
                  <a:srgbClr val="000080"/>
                </a:solidFill>
                <a:latin typeface="Tahoma" pitchFamily="34" charset="0"/>
                <a:cs typeface="Tahoma" pitchFamily="34" charset="0"/>
              </a:rPr>
              <a:t>الصفة المركبة :</a:t>
            </a:r>
            <a:endParaRPr kumimoji="0" lang="en-US" b="0" i="0" u="sng"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 name="Rectangle 19"/>
          <p:cNvSpPr>
            <a:spLocks noChangeArrowheads="1"/>
          </p:cNvSpPr>
          <p:nvPr/>
        </p:nvSpPr>
        <p:spPr bwMode="auto">
          <a:xfrm>
            <a:off x="714348" y="2571744"/>
            <a:ext cx="8215338" cy="7848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50000"/>
              </a:lnSpc>
              <a:spcBef>
                <a:spcPct val="0"/>
              </a:spcBef>
              <a:spcAft>
                <a:spcPct val="0"/>
              </a:spcAft>
              <a:buClrTx/>
              <a:buSzTx/>
              <a:buFontTx/>
              <a:buNone/>
              <a:tabLst/>
            </a:pPr>
            <a:r>
              <a:rPr lang="ar-SA" b="1" u="sng" dirty="0" smtClean="0">
                <a:solidFill>
                  <a:srgbClr val="000080"/>
                </a:solidFill>
                <a:latin typeface="Tahoma" pitchFamily="34" charset="0"/>
                <a:cs typeface="Tahoma" pitchFamily="34" charset="0"/>
              </a:rPr>
              <a:t>الصفة متعددة القيمة :</a:t>
            </a:r>
            <a:endParaRPr kumimoji="0" lang="en-US" b="0" i="0" u="sng"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ox(in)">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67"/>
                                        </p:tgtEl>
                                        <p:attrNameLst>
                                          <p:attrName>style.visibility</p:attrName>
                                        </p:attrNameLst>
                                      </p:cBhvr>
                                      <p:to>
                                        <p:strVal val="visible"/>
                                      </p:to>
                                    </p:set>
                                    <p:animEffect transition="in" filter="box(in)">
                                      <p:cBhvr>
                                        <p:cTn id="12" dur="500"/>
                                        <p:tgtEl>
                                          <p:spTgt spid="2067"/>
                                        </p:tgtEl>
                                      </p:cBhvr>
                                    </p:animEffect>
                                  </p:childTnLst>
                                </p:cTn>
                              </p:par>
                              <p:par>
                                <p:cTn id="13" presetID="4" presetClass="entr" presetSubtype="16" fill="hold" nodeType="withEffect">
                                  <p:stCondLst>
                                    <p:cond delay="0"/>
                                  </p:stCondLst>
                                  <p:childTnLst>
                                    <p:set>
                                      <p:cBhvr>
                                        <p:cTn id="14" dur="1" fill="hold">
                                          <p:stCondLst>
                                            <p:cond delay="0"/>
                                          </p:stCondLst>
                                        </p:cTn>
                                        <p:tgtEl>
                                          <p:spTgt spid="2071"/>
                                        </p:tgtEl>
                                        <p:attrNameLst>
                                          <p:attrName>style.visibility</p:attrName>
                                        </p:attrNameLst>
                                      </p:cBhvr>
                                      <p:to>
                                        <p:strVal val="visible"/>
                                      </p:to>
                                    </p:set>
                                    <p:animEffect transition="in" filter="box(in)">
                                      <p:cBhvr>
                                        <p:cTn id="15" dur="500"/>
                                        <p:tgtEl>
                                          <p:spTgt spid="2071"/>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box(in)">
                                      <p:cBhvr>
                                        <p:cTn id="20" dur="500"/>
                                        <p:tgtEl>
                                          <p:spTgt spid="39"/>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2066"/>
                                        </p:tgtEl>
                                        <p:attrNameLst>
                                          <p:attrName>style.visibility</p:attrName>
                                        </p:attrNameLst>
                                      </p:cBhvr>
                                      <p:to>
                                        <p:strVal val="visible"/>
                                      </p:to>
                                    </p:set>
                                    <p:animEffect transition="in" filter="box(in)">
                                      <p:cBhvr>
                                        <p:cTn id="25" dur="500"/>
                                        <p:tgtEl>
                                          <p:spTgt spid="2066"/>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2069"/>
                                        </p:tgtEl>
                                        <p:attrNameLst>
                                          <p:attrName>style.visibility</p:attrName>
                                        </p:attrNameLst>
                                      </p:cBhvr>
                                      <p:to>
                                        <p:strVal val="visible"/>
                                      </p:to>
                                    </p:set>
                                    <p:animEffect transition="in" filter="box(in)">
                                      <p:cBhvr>
                                        <p:cTn id="28" dur="500"/>
                                        <p:tgtEl>
                                          <p:spTgt spid="2069"/>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box(in)">
                                      <p:cBhvr>
                                        <p:cTn id="33"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6" grpId="0"/>
      <p:bldP spid="2067" grpId="0"/>
      <p:bldP spid="2069" grpId="0" animBg="1"/>
      <p:bldP spid="37" grpId="0"/>
      <p:bldP spid="38" grpId="0"/>
      <p:bldP spid="3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94" name="Group 22"/>
          <p:cNvGrpSpPr>
            <a:grpSpLocks/>
          </p:cNvGrpSpPr>
          <p:nvPr/>
        </p:nvGrpSpPr>
        <p:grpSpPr bwMode="auto">
          <a:xfrm>
            <a:off x="1000100" y="857232"/>
            <a:ext cx="7397750" cy="5157786"/>
            <a:chOff x="360" y="3600"/>
            <a:chExt cx="11649" cy="8460"/>
          </a:xfrm>
        </p:grpSpPr>
        <p:grpSp>
          <p:nvGrpSpPr>
            <p:cNvPr id="28695" name="Group 23"/>
            <p:cNvGrpSpPr>
              <a:grpSpLocks/>
            </p:cNvGrpSpPr>
            <p:nvPr/>
          </p:nvGrpSpPr>
          <p:grpSpPr bwMode="auto">
            <a:xfrm>
              <a:off x="7869" y="10060"/>
              <a:ext cx="4140" cy="2000"/>
              <a:chOff x="6840" y="8820"/>
              <a:chExt cx="4140" cy="2000"/>
            </a:xfrm>
          </p:grpSpPr>
          <p:grpSp>
            <p:nvGrpSpPr>
              <p:cNvPr id="28696" name="Group 24"/>
              <p:cNvGrpSpPr>
                <a:grpSpLocks/>
              </p:cNvGrpSpPr>
              <p:nvPr/>
            </p:nvGrpSpPr>
            <p:grpSpPr bwMode="auto">
              <a:xfrm>
                <a:off x="6840" y="8820"/>
                <a:ext cx="1800" cy="900"/>
                <a:chOff x="4500" y="14220"/>
                <a:chExt cx="1800" cy="900"/>
              </a:xfrm>
            </p:grpSpPr>
            <p:sp>
              <p:nvSpPr>
                <p:cNvPr id="28697" name="Rectangle 25"/>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28698" name="Text Box 26"/>
                <p:cNvSpPr txBox="1">
                  <a:spLocks noChangeArrowheads="1"/>
                </p:cNvSpPr>
                <p:nvPr/>
              </p:nvSpPr>
              <p:spPr bwMode="auto">
                <a:xfrm>
                  <a:off x="4860" y="144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الدورات</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02" name="Group 30"/>
              <p:cNvGrpSpPr>
                <a:grpSpLocks/>
              </p:cNvGrpSpPr>
              <p:nvPr/>
            </p:nvGrpSpPr>
            <p:grpSpPr bwMode="auto">
              <a:xfrm>
                <a:off x="6840" y="10080"/>
                <a:ext cx="1620" cy="720"/>
                <a:chOff x="5300" y="12420"/>
                <a:chExt cx="1620" cy="720"/>
              </a:xfrm>
            </p:grpSpPr>
            <p:sp>
              <p:nvSpPr>
                <p:cNvPr id="28703" name="Oval 31"/>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04" name="Text Box 32"/>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100" u="sng" dirty="0" smtClean="0">
                      <a:latin typeface="Arial" pitchFamily="34" charset="0"/>
                      <a:ea typeface="Arial" pitchFamily="34" charset="0"/>
                      <a:cs typeface="Arial" pitchFamily="34" charset="0"/>
                    </a:rPr>
                    <a:t>اسم</a:t>
                  </a: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 الدورة</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grpSp>
          <p:grpSp>
            <p:nvGrpSpPr>
              <p:cNvPr id="28705" name="Group 33"/>
              <p:cNvGrpSpPr>
                <a:grpSpLocks/>
              </p:cNvGrpSpPr>
              <p:nvPr/>
            </p:nvGrpSpPr>
            <p:grpSpPr bwMode="auto">
              <a:xfrm>
                <a:off x="8640" y="10080"/>
                <a:ext cx="2340" cy="740"/>
                <a:chOff x="8640" y="10080"/>
                <a:chExt cx="2340" cy="740"/>
              </a:xfrm>
            </p:grpSpPr>
            <p:sp>
              <p:nvSpPr>
                <p:cNvPr id="28706" name="Oval 34"/>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07" name="Text Box 35"/>
                <p:cNvSpPr txBox="1">
                  <a:spLocks noChangeArrowheads="1"/>
                </p:cNvSpPr>
                <p:nvPr/>
              </p:nvSpPr>
              <p:spPr bwMode="auto">
                <a:xfrm>
                  <a:off x="8640" y="10260"/>
                  <a:ext cx="2340" cy="5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عدد ساعات الدورة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8709" name="Line 37"/>
              <p:cNvSpPr>
                <a:spLocks noChangeShapeType="1"/>
              </p:cNvSpPr>
              <p:nvPr/>
            </p:nvSpPr>
            <p:spPr bwMode="auto">
              <a:xfrm flipV="1">
                <a:off x="7560" y="972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10" name="Line 38"/>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28711" name="Group 39"/>
            <p:cNvGrpSpPr>
              <a:grpSpLocks/>
            </p:cNvGrpSpPr>
            <p:nvPr/>
          </p:nvGrpSpPr>
          <p:grpSpPr bwMode="auto">
            <a:xfrm>
              <a:off x="4280" y="3600"/>
              <a:ext cx="7409" cy="2320"/>
              <a:chOff x="4280" y="3600"/>
              <a:chExt cx="7409" cy="2320"/>
            </a:xfrm>
          </p:grpSpPr>
          <p:grpSp>
            <p:nvGrpSpPr>
              <p:cNvPr id="28712" name="Group 40"/>
              <p:cNvGrpSpPr>
                <a:grpSpLocks/>
              </p:cNvGrpSpPr>
              <p:nvPr/>
            </p:nvGrpSpPr>
            <p:grpSpPr bwMode="auto">
              <a:xfrm>
                <a:off x="6329" y="3600"/>
                <a:ext cx="5360" cy="2320"/>
                <a:chOff x="6329" y="3600"/>
                <a:chExt cx="5360" cy="2320"/>
              </a:xfrm>
            </p:grpSpPr>
            <p:grpSp>
              <p:nvGrpSpPr>
                <p:cNvPr id="28713" name="Group 41"/>
                <p:cNvGrpSpPr>
                  <a:grpSpLocks/>
                </p:cNvGrpSpPr>
                <p:nvPr/>
              </p:nvGrpSpPr>
              <p:grpSpPr bwMode="auto">
                <a:xfrm>
                  <a:off x="8229" y="4480"/>
                  <a:ext cx="1800" cy="900"/>
                  <a:chOff x="6840" y="12060"/>
                  <a:chExt cx="1800" cy="900"/>
                </a:xfrm>
              </p:grpSpPr>
              <p:sp>
                <p:nvSpPr>
                  <p:cNvPr id="28714" name="Rectangle 42"/>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28715" name="Text Box 43"/>
                  <p:cNvSpPr txBox="1">
                    <a:spLocks noChangeArrowheads="1"/>
                  </p:cNvSpPr>
                  <p:nvPr/>
                </p:nvSpPr>
                <p:spPr bwMode="auto">
                  <a:xfrm>
                    <a:off x="7200" y="12280"/>
                    <a:ext cx="1080" cy="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المتدربات</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16" name="Group 44"/>
                <p:cNvGrpSpPr>
                  <a:grpSpLocks/>
                </p:cNvGrpSpPr>
                <p:nvPr/>
              </p:nvGrpSpPr>
              <p:grpSpPr bwMode="auto">
                <a:xfrm>
                  <a:off x="6529" y="5200"/>
                  <a:ext cx="1620" cy="720"/>
                  <a:chOff x="5300" y="12420"/>
                  <a:chExt cx="1620" cy="720"/>
                </a:xfrm>
              </p:grpSpPr>
              <p:sp>
                <p:nvSpPr>
                  <p:cNvPr id="28717" name="Oval 45"/>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18" name="Text Box 46"/>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smtClean="0">
                        <a:ln>
                          <a:noFill/>
                        </a:ln>
                        <a:solidFill>
                          <a:schemeClr val="tx1"/>
                        </a:solidFill>
                        <a:effectLst/>
                        <a:latin typeface="Arial" pitchFamily="34" charset="0"/>
                        <a:ea typeface="Arial" pitchFamily="34" charset="0"/>
                        <a:cs typeface="Arial" pitchFamily="34" charset="0"/>
                      </a:rPr>
                      <a:t>السجل الأكاديمي</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19" name="Group 47"/>
                <p:cNvGrpSpPr>
                  <a:grpSpLocks/>
                </p:cNvGrpSpPr>
                <p:nvPr/>
              </p:nvGrpSpPr>
              <p:grpSpPr bwMode="auto">
                <a:xfrm>
                  <a:off x="6329" y="4480"/>
                  <a:ext cx="1620" cy="720"/>
                  <a:chOff x="5300" y="12420"/>
                  <a:chExt cx="1620" cy="720"/>
                </a:xfrm>
              </p:grpSpPr>
              <p:sp>
                <p:nvSpPr>
                  <p:cNvPr id="28720" name="Oval 48"/>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21" name="Text Box 49"/>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اسم المتدربة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22" name="Group 50"/>
                <p:cNvGrpSpPr>
                  <a:grpSpLocks/>
                </p:cNvGrpSpPr>
                <p:nvPr/>
              </p:nvGrpSpPr>
              <p:grpSpPr bwMode="auto">
                <a:xfrm>
                  <a:off x="6609" y="3760"/>
                  <a:ext cx="1620" cy="720"/>
                  <a:chOff x="5300" y="12420"/>
                  <a:chExt cx="1620" cy="720"/>
                </a:xfrm>
              </p:grpSpPr>
              <p:sp>
                <p:nvSpPr>
                  <p:cNvPr id="28723" name="Oval 51"/>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24" name="Text Box 52"/>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تاريخ الميلاد</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25" name="Group 53"/>
                <p:cNvGrpSpPr>
                  <a:grpSpLocks/>
                </p:cNvGrpSpPr>
                <p:nvPr/>
              </p:nvGrpSpPr>
              <p:grpSpPr bwMode="auto">
                <a:xfrm>
                  <a:off x="8269" y="3600"/>
                  <a:ext cx="1620" cy="720"/>
                  <a:chOff x="5300" y="12420"/>
                  <a:chExt cx="1620" cy="720"/>
                </a:xfrm>
              </p:grpSpPr>
              <p:sp>
                <p:nvSpPr>
                  <p:cNvPr id="28726" name="Oval 54"/>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27" name="Text Box 55"/>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السكن</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28" name="Group 56"/>
                <p:cNvGrpSpPr>
                  <a:grpSpLocks/>
                </p:cNvGrpSpPr>
                <p:nvPr/>
              </p:nvGrpSpPr>
              <p:grpSpPr bwMode="auto">
                <a:xfrm>
                  <a:off x="10069" y="3940"/>
                  <a:ext cx="1620" cy="720"/>
                  <a:chOff x="5300" y="12420"/>
                  <a:chExt cx="1620" cy="720"/>
                </a:xfrm>
              </p:grpSpPr>
              <p:sp>
                <p:nvSpPr>
                  <p:cNvPr id="28729" name="Oval 57"/>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30" name="Text Box 58"/>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8731" name="Line 59"/>
                <p:cNvSpPr>
                  <a:spLocks noChangeShapeType="1"/>
                </p:cNvSpPr>
                <p:nvPr/>
              </p:nvSpPr>
              <p:spPr bwMode="auto">
                <a:xfrm flipV="1">
                  <a:off x="7909" y="520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32" name="Line 60"/>
                <p:cNvSpPr>
                  <a:spLocks noChangeShapeType="1"/>
                </p:cNvSpPr>
                <p:nvPr/>
              </p:nvSpPr>
              <p:spPr bwMode="auto">
                <a:xfrm>
                  <a:off x="7869" y="484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33" name="Line 61"/>
                <p:cNvSpPr>
                  <a:spLocks noChangeShapeType="1"/>
                </p:cNvSpPr>
                <p:nvPr/>
              </p:nvSpPr>
              <p:spPr bwMode="auto">
                <a:xfrm>
                  <a:off x="8049" y="4300"/>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34" name="Line 62"/>
                <p:cNvSpPr>
                  <a:spLocks noChangeShapeType="1"/>
                </p:cNvSpPr>
                <p:nvPr/>
              </p:nvSpPr>
              <p:spPr bwMode="auto">
                <a:xfrm>
                  <a:off x="9129" y="4300"/>
                  <a:ext cx="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35" name="Line 63"/>
                <p:cNvSpPr>
                  <a:spLocks noChangeShapeType="1"/>
                </p:cNvSpPr>
                <p:nvPr/>
              </p:nvSpPr>
              <p:spPr bwMode="auto">
                <a:xfrm flipH="1">
                  <a:off x="10029" y="4660"/>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28736" name="Oval 64"/>
              <p:cNvSpPr>
                <a:spLocks noChangeArrowheads="1"/>
              </p:cNvSpPr>
              <p:nvPr/>
            </p:nvSpPr>
            <p:spPr bwMode="auto">
              <a:xfrm>
                <a:off x="4820" y="410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28737" name="Line 65"/>
              <p:cNvSpPr>
                <a:spLocks noChangeShapeType="1"/>
              </p:cNvSpPr>
              <p:nvPr/>
            </p:nvSpPr>
            <p:spPr bwMode="auto">
              <a:xfrm>
                <a:off x="6080" y="4380"/>
                <a:ext cx="60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38" name="Line 66"/>
              <p:cNvSpPr>
                <a:spLocks noChangeShapeType="1"/>
              </p:cNvSpPr>
              <p:nvPr/>
            </p:nvSpPr>
            <p:spPr bwMode="auto">
              <a:xfrm>
                <a:off x="5540" y="4860"/>
                <a:ext cx="9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39" name="Oval 67"/>
              <p:cNvSpPr>
                <a:spLocks noChangeArrowheads="1"/>
              </p:cNvSpPr>
              <p:nvPr/>
            </p:nvSpPr>
            <p:spPr bwMode="auto">
              <a:xfrm>
                <a:off x="4280" y="462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28740" name="Line 68"/>
              <p:cNvSpPr>
                <a:spLocks noChangeShapeType="1"/>
              </p:cNvSpPr>
              <p:nvPr/>
            </p:nvSpPr>
            <p:spPr bwMode="auto">
              <a:xfrm flipV="1">
                <a:off x="5880" y="5000"/>
                <a:ext cx="620" cy="4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41" name="Oval 69"/>
              <p:cNvSpPr>
                <a:spLocks noChangeArrowheads="1"/>
              </p:cNvSpPr>
              <p:nvPr/>
            </p:nvSpPr>
            <p:spPr bwMode="auto">
              <a:xfrm>
                <a:off x="4660" y="52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42" name="Group 70"/>
            <p:cNvGrpSpPr>
              <a:grpSpLocks/>
            </p:cNvGrpSpPr>
            <p:nvPr/>
          </p:nvGrpSpPr>
          <p:grpSpPr bwMode="auto">
            <a:xfrm>
              <a:off x="360" y="6418"/>
              <a:ext cx="4029" cy="4182"/>
              <a:chOff x="360" y="6418"/>
              <a:chExt cx="4029" cy="4182"/>
            </a:xfrm>
          </p:grpSpPr>
          <p:grpSp>
            <p:nvGrpSpPr>
              <p:cNvPr id="28743" name="Group 71"/>
              <p:cNvGrpSpPr>
                <a:grpSpLocks/>
              </p:cNvGrpSpPr>
              <p:nvPr/>
            </p:nvGrpSpPr>
            <p:grpSpPr bwMode="auto">
              <a:xfrm>
                <a:off x="669" y="6418"/>
                <a:ext cx="3720" cy="3420"/>
                <a:chOff x="429" y="5902"/>
                <a:chExt cx="3720" cy="3420"/>
              </a:xfrm>
            </p:grpSpPr>
            <p:grpSp>
              <p:nvGrpSpPr>
                <p:cNvPr id="28744" name="Group 72"/>
                <p:cNvGrpSpPr>
                  <a:grpSpLocks/>
                </p:cNvGrpSpPr>
                <p:nvPr/>
              </p:nvGrpSpPr>
              <p:grpSpPr bwMode="auto">
                <a:xfrm>
                  <a:off x="2349" y="7342"/>
                  <a:ext cx="1800" cy="900"/>
                  <a:chOff x="2340" y="12060"/>
                  <a:chExt cx="1800" cy="900"/>
                </a:xfrm>
              </p:grpSpPr>
              <p:sp>
                <p:nvSpPr>
                  <p:cNvPr id="28745" name="Rectangle 73"/>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28746" name="Text Box 74"/>
                  <p:cNvSpPr txBox="1">
                    <a:spLocks noChangeArrowheads="1"/>
                  </p:cNvSpPr>
                  <p:nvPr/>
                </p:nvSpPr>
                <p:spPr bwMode="auto">
                  <a:xfrm>
                    <a:off x="2680" y="12280"/>
                    <a:ext cx="108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المدربات</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47" name="Group 75"/>
                <p:cNvGrpSpPr>
                  <a:grpSpLocks/>
                </p:cNvGrpSpPr>
                <p:nvPr/>
              </p:nvGrpSpPr>
              <p:grpSpPr bwMode="auto">
                <a:xfrm>
                  <a:off x="2529" y="6442"/>
                  <a:ext cx="1620" cy="720"/>
                  <a:chOff x="5300" y="12420"/>
                  <a:chExt cx="1620" cy="720"/>
                </a:xfrm>
              </p:grpSpPr>
              <p:sp>
                <p:nvSpPr>
                  <p:cNvPr id="28748" name="Oval 76"/>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49" name="Text Box 77"/>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50" name="Group 78"/>
                <p:cNvGrpSpPr>
                  <a:grpSpLocks/>
                </p:cNvGrpSpPr>
                <p:nvPr/>
              </p:nvGrpSpPr>
              <p:grpSpPr bwMode="auto">
                <a:xfrm>
                  <a:off x="1829" y="8602"/>
                  <a:ext cx="1620" cy="720"/>
                  <a:chOff x="5300" y="12420"/>
                  <a:chExt cx="1620" cy="720"/>
                </a:xfrm>
              </p:grpSpPr>
              <p:sp>
                <p:nvSpPr>
                  <p:cNvPr id="28751" name="Oval 7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52" name="Text Box 80"/>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smtClean="0">
                        <a:ln>
                          <a:noFill/>
                        </a:ln>
                        <a:solidFill>
                          <a:schemeClr val="tx1"/>
                        </a:solidFill>
                        <a:effectLst/>
                        <a:latin typeface="Arial" pitchFamily="34" charset="0"/>
                        <a:ea typeface="Arial" pitchFamily="34" charset="0"/>
                        <a:cs typeface="Arial" pitchFamily="34" charset="0"/>
                      </a:rPr>
                      <a:t>رقم المدربة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53" name="Group 81"/>
                <p:cNvGrpSpPr>
                  <a:grpSpLocks/>
                </p:cNvGrpSpPr>
                <p:nvPr/>
              </p:nvGrpSpPr>
              <p:grpSpPr bwMode="auto">
                <a:xfrm>
                  <a:off x="729" y="8062"/>
                  <a:ext cx="1620" cy="720"/>
                  <a:chOff x="5300" y="12420"/>
                  <a:chExt cx="1620" cy="720"/>
                </a:xfrm>
              </p:grpSpPr>
              <p:sp>
                <p:nvSpPr>
                  <p:cNvPr id="28754" name="Oval 8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55" name="Text Box 83"/>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اسم المدربة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56" name="Group 84"/>
                <p:cNvGrpSpPr>
                  <a:grpSpLocks/>
                </p:cNvGrpSpPr>
                <p:nvPr/>
              </p:nvGrpSpPr>
              <p:grpSpPr bwMode="auto">
                <a:xfrm>
                  <a:off x="549" y="7242"/>
                  <a:ext cx="1620" cy="720"/>
                  <a:chOff x="5300" y="12420"/>
                  <a:chExt cx="1620" cy="720"/>
                </a:xfrm>
              </p:grpSpPr>
              <p:sp>
                <p:nvSpPr>
                  <p:cNvPr id="28757" name="Oval 85"/>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58" name="Text Box 86"/>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التخصص</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59" name="Group 87"/>
                <p:cNvGrpSpPr>
                  <a:grpSpLocks/>
                </p:cNvGrpSpPr>
                <p:nvPr/>
              </p:nvGrpSpPr>
              <p:grpSpPr bwMode="auto">
                <a:xfrm>
                  <a:off x="429" y="6462"/>
                  <a:ext cx="1620" cy="720"/>
                  <a:chOff x="5300" y="12420"/>
                  <a:chExt cx="1620" cy="720"/>
                </a:xfrm>
              </p:grpSpPr>
              <p:sp>
                <p:nvSpPr>
                  <p:cNvPr id="28760" name="Oval 88"/>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61" name="Text Box 89"/>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مصدر التخصص</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62" name="Group 90"/>
                <p:cNvGrpSpPr>
                  <a:grpSpLocks/>
                </p:cNvGrpSpPr>
                <p:nvPr/>
              </p:nvGrpSpPr>
              <p:grpSpPr bwMode="auto">
                <a:xfrm>
                  <a:off x="1449" y="5902"/>
                  <a:ext cx="1620" cy="720"/>
                  <a:chOff x="5300" y="12420"/>
                  <a:chExt cx="1620" cy="720"/>
                </a:xfrm>
              </p:grpSpPr>
              <p:sp>
                <p:nvSpPr>
                  <p:cNvPr id="28763" name="Oval 91"/>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64" name="Text Box 92"/>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السكن</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8765" name="Line 93"/>
                <p:cNvSpPr>
                  <a:spLocks noChangeShapeType="1"/>
                </p:cNvSpPr>
                <p:nvPr/>
              </p:nvSpPr>
              <p:spPr bwMode="auto">
                <a:xfrm flipV="1">
                  <a:off x="2529" y="8262"/>
                  <a:ext cx="360" cy="3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66" name="Line 94"/>
                <p:cNvSpPr>
                  <a:spLocks noChangeShapeType="1"/>
                </p:cNvSpPr>
                <p:nvPr/>
              </p:nvSpPr>
              <p:spPr bwMode="auto">
                <a:xfrm flipV="1">
                  <a:off x="1809" y="7882"/>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67" name="Line 95"/>
                <p:cNvSpPr>
                  <a:spLocks noChangeShapeType="1"/>
                </p:cNvSpPr>
                <p:nvPr/>
              </p:nvSpPr>
              <p:spPr bwMode="auto">
                <a:xfrm>
                  <a:off x="1989" y="7522"/>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68" name="Line 96"/>
                <p:cNvSpPr>
                  <a:spLocks noChangeShapeType="1"/>
                </p:cNvSpPr>
                <p:nvPr/>
              </p:nvSpPr>
              <p:spPr bwMode="auto">
                <a:xfrm>
                  <a:off x="1909" y="6962"/>
                  <a:ext cx="54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69" name="Line 97"/>
                <p:cNvSpPr>
                  <a:spLocks noChangeShapeType="1"/>
                </p:cNvSpPr>
                <p:nvPr/>
              </p:nvSpPr>
              <p:spPr bwMode="auto">
                <a:xfrm>
                  <a:off x="2349" y="6622"/>
                  <a:ext cx="36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70" name="Line 98"/>
                <p:cNvSpPr>
                  <a:spLocks noChangeShapeType="1"/>
                </p:cNvSpPr>
                <p:nvPr/>
              </p:nvSpPr>
              <p:spPr bwMode="auto">
                <a:xfrm flipH="1">
                  <a:off x="3249" y="7162"/>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28771" name="Oval 99"/>
              <p:cNvSpPr>
                <a:spLocks noChangeArrowheads="1"/>
              </p:cNvSpPr>
              <p:nvPr/>
            </p:nvSpPr>
            <p:spPr bwMode="auto">
              <a:xfrm>
                <a:off x="360" y="95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28772" name="Line 100"/>
              <p:cNvSpPr>
                <a:spLocks noChangeShapeType="1"/>
              </p:cNvSpPr>
              <p:nvPr/>
            </p:nvSpPr>
            <p:spPr bwMode="auto">
              <a:xfrm flipV="1">
                <a:off x="1080" y="9140"/>
                <a:ext cx="100" cy="4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73" name="Line 101"/>
              <p:cNvSpPr>
                <a:spLocks noChangeShapeType="1"/>
              </p:cNvSpPr>
              <p:nvPr/>
            </p:nvSpPr>
            <p:spPr bwMode="auto">
              <a:xfrm flipH="1" flipV="1">
                <a:off x="1780" y="9300"/>
                <a:ext cx="0" cy="7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74" name="Oval 102"/>
              <p:cNvSpPr>
                <a:spLocks noChangeArrowheads="1"/>
              </p:cNvSpPr>
              <p:nvPr/>
            </p:nvSpPr>
            <p:spPr bwMode="auto">
              <a:xfrm>
                <a:off x="740" y="1006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28775" name="Line 103"/>
              <p:cNvSpPr>
                <a:spLocks noChangeShapeType="1"/>
              </p:cNvSpPr>
              <p:nvPr/>
            </p:nvSpPr>
            <p:spPr bwMode="auto">
              <a:xfrm flipH="1" flipV="1">
                <a:off x="1980" y="9280"/>
                <a:ext cx="5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76" name="Oval 104"/>
              <p:cNvSpPr>
                <a:spLocks noChangeArrowheads="1"/>
              </p:cNvSpPr>
              <p:nvPr/>
            </p:nvSpPr>
            <p:spPr bwMode="auto">
              <a:xfrm>
                <a:off x="2040" y="998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1"/>
          <p:cNvSpPr>
            <a:spLocks noChangeArrowheads="1"/>
          </p:cNvSpPr>
          <p:nvPr/>
        </p:nvSpPr>
        <p:spPr bwMode="auto">
          <a:xfrm>
            <a:off x="2357422" y="1000109"/>
            <a:ext cx="642028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tabLst>
                <a:tab pos="685800" algn="l"/>
              </a:tabLst>
            </a:pP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3- </a:t>
            </a:r>
            <a:r>
              <a:rPr lang="ar-SA" b="1" u="sng" dirty="0" smtClean="0"/>
              <a:t>وضع العلاقات  </a:t>
            </a:r>
            <a:r>
              <a:rPr lang="en-US" b="1" u="sng" dirty="0" smtClean="0"/>
              <a:t>Relationship</a:t>
            </a:r>
            <a:r>
              <a:rPr lang="ar-SA" b="1" u="sng" dirty="0" smtClean="0"/>
              <a:t> .ويرمز لها بالشكل التالي </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sp>
        <p:nvSpPr>
          <p:cNvPr id="3" name="Diamond 2"/>
          <p:cNvSpPr/>
          <p:nvPr/>
        </p:nvSpPr>
        <p:spPr>
          <a:xfrm>
            <a:off x="2500298" y="928670"/>
            <a:ext cx="928694" cy="642942"/>
          </a:xfrm>
          <a:prstGeom prst="diamond">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 name="TextBox 3"/>
          <p:cNvSpPr txBox="1"/>
          <p:nvPr/>
        </p:nvSpPr>
        <p:spPr>
          <a:xfrm>
            <a:off x="928662" y="1571612"/>
            <a:ext cx="7828643" cy="923330"/>
          </a:xfrm>
          <a:prstGeom prst="rect">
            <a:avLst/>
          </a:prstGeom>
          <a:noFill/>
        </p:spPr>
        <p:txBody>
          <a:bodyPr wrap="square" rtlCol="1">
            <a:spAutoFit/>
          </a:bodyPr>
          <a:lstStyle/>
          <a:p>
            <a:r>
              <a:rPr lang="ar-SA" b="1" dirty="0" smtClean="0"/>
              <a:t>العلاقة الرابطة هي العلاقة التي تربط بين الكيانات وتمثل علاقة رابطة في العالم المصغر الذي تمثله قاعدة البيانات وتهتم قواعد البيانات بشكل كبير جدا بالعلاقات الرابطة بين الكيانات لأنها تعبر عن الروابط بين البيانات في الواقع وتمثل العلاقة غالبا بفعل مضارع</a:t>
            </a:r>
            <a:endParaRPr lang="ar-SA" b="1" dirty="0"/>
          </a:p>
        </p:txBody>
      </p:sp>
      <p:sp>
        <p:nvSpPr>
          <p:cNvPr id="5" name="TextBox 4"/>
          <p:cNvSpPr txBox="1"/>
          <p:nvPr/>
        </p:nvSpPr>
        <p:spPr>
          <a:xfrm>
            <a:off x="1081062" y="2791422"/>
            <a:ext cx="7828643" cy="369332"/>
          </a:xfrm>
          <a:prstGeom prst="rect">
            <a:avLst/>
          </a:prstGeom>
          <a:noFill/>
        </p:spPr>
        <p:txBody>
          <a:bodyPr wrap="square" rtlCol="1">
            <a:spAutoFit/>
          </a:bodyPr>
          <a:lstStyle/>
          <a:p>
            <a:r>
              <a:rPr lang="ar-SA" b="1" dirty="0" smtClean="0"/>
              <a:t>لنطبق ذلك على المثال السابق ونربط الكيانات لدينا بعلاقات:</a:t>
            </a:r>
            <a:endParaRPr lang="ar-SA"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ox(in)">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ox(in)">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ox(in)">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14" name="Group 90"/>
          <p:cNvGrpSpPr>
            <a:grpSpLocks/>
          </p:cNvGrpSpPr>
          <p:nvPr/>
        </p:nvGrpSpPr>
        <p:grpSpPr bwMode="auto">
          <a:xfrm>
            <a:off x="1071538" y="1000108"/>
            <a:ext cx="7397750" cy="5372100"/>
            <a:chOff x="360" y="3600"/>
            <a:chExt cx="11649" cy="8460"/>
          </a:xfrm>
        </p:grpSpPr>
        <p:grpSp>
          <p:nvGrpSpPr>
            <p:cNvPr id="1115" name="Group 91"/>
            <p:cNvGrpSpPr>
              <a:grpSpLocks/>
            </p:cNvGrpSpPr>
            <p:nvPr/>
          </p:nvGrpSpPr>
          <p:grpSpPr bwMode="auto">
            <a:xfrm>
              <a:off x="4089" y="5352"/>
              <a:ext cx="5745" cy="4680"/>
              <a:chOff x="4089" y="5352"/>
              <a:chExt cx="5745" cy="4680"/>
            </a:xfrm>
          </p:grpSpPr>
          <p:grpSp>
            <p:nvGrpSpPr>
              <p:cNvPr id="1122" name="Group 98"/>
              <p:cNvGrpSpPr>
                <a:grpSpLocks/>
              </p:cNvGrpSpPr>
              <p:nvPr/>
            </p:nvGrpSpPr>
            <p:grpSpPr bwMode="auto">
              <a:xfrm>
                <a:off x="4089" y="8772"/>
                <a:ext cx="3780" cy="1260"/>
                <a:chOff x="3060" y="8820"/>
                <a:chExt cx="3780" cy="1260"/>
              </a:xfrm>
            </p:grpSpPr>
            <p:grpSp>
              <p:nvGrpSpPr>
                <p:cNvPr id="1123" name="Group 99"/>
                <p:cNvGrpSpPr>
                  <a:grpSpLocks/>
                </p:cNvGrpSpPr>
                <p:nvPr/>
              </p:nvGrpSpPr>
              <p:grpSpPr bwMode="auto">
                <a:xfrm>
                  <a:off x="4140" y="8820"/>
                  <a:ext cx="1260" cy="1200"/>
                  <a:chOff x="4140" y="8820"/>
                  <a:chExt cx="1260" cy="1200"/>
                </a:xfrm>
              </p:grpSpPr>
              <p:sp>
                <p:nvSpPr>
                  <p:cNvPr id="1124" name="AutoShape 100"/>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125" name="Text Box 101"/>
                  <p:cNvSpPr txBox="1">
                    <a:spLocks noChangeArrowheads="1"/>
                  </p:cNvSpPr>
                  <p:nvPr/>
                </p:nvSpPr>
                <p:spPr bwMode="auto">
                  <a:xfrm>
                    <a:off x="4200" y="9180"/>
                    <a:ext cx="114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يدربن على</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126" name="Line 102"/>
                <p:cNvSpPr>
                  <a:spLocks noChangeShapeType="1"/>
                </p:cNvSpPr>
                <p:nvPr/>
              </p:nvSpPr>
              <p:spPr bwMode="auto">
                <a:xfrm flipH="1" flipV="1">
                  <a:off x="3060" y="8820"/>
                  <a:ext cx="1080"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27" name="Line 103"/>
                <p:cNvSpPr>
                  <a:spLocks noChangeShapeType="1"/>
                </p:cNvSpPr>
                <p:nvPr/>
              </p:nvSpPr>
              <p:spPr bwMode="auto">
                <a:xfrm>
                  <a:off x="5400" y="9360"/>
                  <a:ext cx="14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1128" name="Group 104"/>
              <p:cNvGrpSpPr>
                <a:grpSpLocks/>
              </p:cNvGrpSpPr>
              <p:nvPr/>
            </p:nvGrpSpPr>
            <p:grpSpPr bwMode="auto">
              <a:xfrm>
                <a:off x="8574" y="5352"/>
                <a:ext cx="1260" cy="4680"/>
                <a:chOff x="7545" y="5400"/>
                <a:chExt cx="1260" cy="4680"/>
              </a:xfrm>
            </p:grpSpPr>
            <p:grpSp>
              <p:nvGrpSpPr>
                <p:cNvPr id="1129" name="Group 105"/>
                <p:cNvGrpSpPr>
                  <a:grpSpLocks/>
                </p:cNvGrpSpPr>
                <p:nvPr/>
              </p:nvGrpSpPr>
              <p:grpSpPr bwMode="auto">
                <a:xfrm>
                  <a:off x="7545" y="6870"/>
                  <a:ext cx="1260" cy="1200"/>
                  <a:chOff x="4140" y="8820"/>
                  <a:chExt cx="1260" cy="1200"/>
                </a:xfrm>
              </p:grpSpPr>
              <p:sp>
                <p:nvSpPr>
                  <p:cNvPr id="1130" name="AutoShape 106"/>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131" name="Text Box 107"/>
                  <p:cNvSpPr txBox="1">
                    <a:spLocks noChangeArrowheads="1"/>
                  </p:cNvSpPr>
                  <p:nvPr/>
                </p:nvSpPr>
                <p:spPr bwMode="auto">
                  <a:xfrm>
                    <a:off x="4200" y="9180"/>
                    <a:ext cx="114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يدرسن</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132" name="Line 108"/>
                <p:cNvSpPr>
                  <a:spLocks noChangeShapeType="1"/>
                </p:cNvSpPr>
                <p:nvPr/>
              </p:nvSpPr>
              <p:spPr bwMode="auto">
                <a:xfrm>
                  <a:off x="8160" y="5400"/>
                  <a:ext cx="0" cy="14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33" name="Line 109"/>
                <p:cNvSpPr>
                  <a:spLocks noChangeShapeType="1"/>
                </p:cNvSpPr>
                <p:nvPr/>
              </p:nvSpPr>
              <p:spPr bwMode="auto">
                <a:xfrm flipH="1">
                  <a:off x="7560" y="8025"/>
                  <a:ext cx="615" cy="205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grpSp>
          <p:nvGrpSpPr>
            <p:cNvPr id="1134" name="Group 110"/>
            <p:cNvGrpSpPr>
              <a:grpSpLocks/>
            </p:cNvGrpSpPr>
            <p:nvPr/>
          </p:nvGrpSpPr>
          <p:grpSpPr bwMode="auto">
            <a:xfrm>
              <a:off x="360" y="3600"/>
              <a:ext cx="11649" cy="8460"/>
              <a:chOff x="360" y="3600"/>
              <a:chExt cx="11649" cy="8460"/>
            </a:xfrm>
          </p:grpSpPr>
          <p:grpSp>
            <p:nvGrpSpPr>
              <p:cNvPr id="1135" name="Group 111"/>
              <p:cNvGrpSpPr>
                <a:grpSpLocks/>
              </p:cNvGrpSpPr>
              <p:nvPr/>
            </p:nvGrpSpPr>
            <p:grpSpPr bwMode="auto">
              <a:xfrm>
                <a:off x="7869" y="10060"/>
                <a:ext cx="4140" cy="2000"/>
                <a:chOff x="6840" y="8820"/>
                <a:chExt cx="4140" cy="2000"/>
              </a:xfrm>
            </p:grpSpPr>
            <p:grpSp>
              <p:nvGrpSpPr>
                <p:cNvPr id="1136" name="Group 112"/>
                <p:cNvGrpSpPr>
                  <a:grpSpLocks/>
                </p:cNvGrpSpPr>
                <p:nvPr/>
              </p:nvGrpSpPr>
              <p:grpSpPr bwMode="auto">
                <a:xfrm>
                  <a:off x="6840" y="8820"/>
                  <a:ext cx="1800" cy="900"/>
                  <a:chOff x="4500" y="14220"/>
                  <a:chExt cx="1800" cy="900"/>
                </a:xfrm>
              </p:grpSpPr>
              <p:sp>
                <p:nvSpPr>
                  <p:cNvPr id="1137" name="Rectangle 113"/>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138" name="Text Box 114"/>
                  <p:cNvSpPr txBox="1">
                    <a:spLocks noChangeArrowheads="1"/>
                  </p:cNvSpPr>
                  <p:nvPr/>
                </p:nvSpPr>
                <p:spPr bwMode="auto">
                  <a:xfrm>
                    <a:off x="4860" y="144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الدورة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142" name="Group 118"/>
                <p:cNvGrpSpPr>
                  <a:grpSpLocks/>
                </p:cNvGrpSpPr>
                <p:nvPr/>
              </p:nvGrpSpPr>
              <p:grpSpPr bwMode="auto">
                <a:xfrm>
                  <a:off x="6840" y="10080"/>
                  <a:ext cx="1620" cy="720"/>
                  <a:chOff x="5300" y="12420"/>
                  <a:chExt cx="1620" cy="720"/>
                </a:xfrm>
              </p:grpSpPr>
              <p:sp>
                <p:nvSpPr>
                  <p:cNvPr id="1143" name="Oval 11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44" name="Text Box 120"/>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اسم الدورة</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grpSp>
            <p:grpSp>
              <p:nvGrpSpPr>
                <p:cNvPr id="1145" name="Group 121"/>
                <p:cNvGrpSpPr>
                  <a:grpSpLocks/>
                </p:cNvGrpSpPr>
                <p:nvPr/>
              </p:nvGrpSpPr>
              <p:grpSpPr bwMode="auto">
                <a:xfrm>
                  <a:off x="8640" y="10080"/>
                  <a:ext cx="2340" cy="740"/>
                  <a:chOff x="8640" y="10080"/>
                  <a:chExt cx="2340" cy="740"/>
                </a:xfrm>
              </p:grpSpPr>
              <p:sp>
                <p:nvSpPr>
                  <p:cNvPr id="1146" name="Oval 122"/>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47" name="Text Box 123"/>
                  <p:cNvSpPr txBox="1">
                    <a:spLocks noChangeArrowheads="1"/>
                  </p:cNvSpPr>
                  <p:nvPr/>
                </p:nvSpPr>
                <p:spPr bwMode="auto">
                  <a:xfrm>
                    <a:off x="8640" y="10260"/>
                    <a:ext cx="2340" cy="5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عدد ساعات الدورة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149" name="Line 125"/>
                <p:cNvSpPr>
                  <a:spLocks noChangeShapeType="1"/>
                </p:cNvSpPr>
                <p:nvPr/>
              </p:nvSpPr>
              <p:spPr bwMode="auto">
                <a:xfrm flipV="1">
                  <a:off x="7560" y="972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50" name="Line 126"/>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1151" name="Group 127"/>
              <p:cNvGrpSpPr>
                <a:grpSpLocks/>
              </p:cNvGrpSpPr>
              <p:nvPr/>
            </p:nvGrpSpPr>
            <p:grpSpPr bwMode="auto">
              <a:xfrm>
                <a:off x="4280" y="3600"/>
                <a:ext cx="7409" cy="2320"/>
                <a:chOff x="4280" y="3600"/>
                <a:chExt cx="7409" cy="2320"/>
              </a:xfrm>
            </p:grpSpPr>
            <p:grpSp>
              <p:nvGrpSpPr>
                <p:cNvPr id="1152" name="Group 128"/>
                <p:cNvGrpSpPr>
                  <a:grpSpLocks/>
                </p:cNvGrpSpPr>
                <p:nvPr/>
              </p:nvGrpSpPr>
              <p:grpSpPr bwMode="auto">
                <a:xfrm>
                  <a:off x="6329" y="3600"/>
                  <a:ext cx="5360" cy="2320"/>
                  <a:chOff x="6329" y="3600"/>
                  <a:chExt cx="5360" cy="2320"/>
                </a:xfrm>
              </p:grpSpPr>
              <p:grpSp>
                <p:nvGrpSpPr>
                  <p:cNvPr id="1153" name="Group 129"/>
                  <p:cNvGrpSpPr>
                    <a:grpSpLocks/>
                  </p:cNvGrpSpPr>
                  <p:nvPr/>
                </p:nvGrpSpPr>
                <p:grpSpPr bwMode="auto">
                  <a:xfrm>
                    <a:off x="8229" y="4480"/>
                    <a:ext cx="1800" cy="900"/>
                    <a:chOff x="6840" y="12060"/>
                    <a:chExt cx="1800" cy="900"/>
                  </a:xfrm>
                </p:grpSpPr>
                <p:sp>
                  <p:nvSpPr>
                    <p:cNvPr id="1154" name="Rectangle 130"/>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155" name="Text Box 131"/>
                    <p:cNvSpPr txBox="1">
                      <a:spLocks noChangeArrowheads="1"/>
                    </p:cNvSpPr>
                    <p:nvPr/>
                  </p:nvSpPr>
                  <p:spPr bwMode="auto">
                    <a:xfrm>
                      <a:off x="7200" y="12280"/>
                      <a:ext cx="1080" cy="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المتدربة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156" name="Group 132"/>
                  <p:cNvGrpSpPr>
                    <a:grpSpLocks/>
                  </p:cNvGrpSpPr>
                  <p:nvPr/>
                </p:nvGrpSpPr>
                <p:grpSpPr bwMode="auto">
                  <a:xfrm>
                    <a:off x="6529" y="5200"/>
                    <a:ext cx="1620" cy="720"/>
                    <a:chOff x="5300" y="12420"/>
                    <a:chExt cx="1620" cy="720"/>
                  </a:xfrm>
                </p:grpSpPr>
                <p:sp>
                  <p:nvSpPr>
                    <p:cNvPr id="1157" name="Oval 13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58" name="Text Box 134"/>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smtClean="0">
                          <a:ln>
                            <a:noFill/>
                          </a:ln>
                          <a:solidFill>
                            <a:schemeClr val="tx1"/>
                          </a:solidFill>
                          <a:effectLst/>
                          <a:latin typeface="Arial" pitchFamily="34" charset="0"/>
                          <a:ea typeface="Arial" pitchFamily="34" charset="0"/>
                          <a:cs typeface="Arial" pitchFamily="34" charset="0"/>
                        </a:rPr>
                        <a:t>السجل الأكاديمي</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59" name="Group 135"/>
                  <p:cNvGrpSpPr>
                    <a:grpSpLocks/>
                  </p:cNvGrpSpPr>
                  <p:nvPr/>
                </p:nvGrpSpPr>
                <p:grpSpPr bwMode="auto">
                  <a:xfrm>
                    <a:off x="6329" y="4480"/>
                    <a:ext cx="1620" cy="720"/>
                    <a:chOff x="5300" y="12420"/>
                    <a:chExt cx="1620" cy="720"/>
                  </a:xfrm>
                </p:grpSpPr>
                <p:sp>
                  <p:nvSpPr>
                    <p:cNvPr id="1160" name="Oval 13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61" name="Text Box 137"/>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اسم المتدربة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62" name="Group 138"/>
                  <p:cNvGrpSpPr>
                    <a:grpSpLocks/>
                  </p:cNvGrpSpPr>
                  <p:nvPr/>
                </p:nvGrpSpPr>
                <p:grpSpPr bwMode="auto">
                  <a:xfrm>
                    <a:off x="6609" y="3760"/>
                    <a:ext cx="1620" cy="720"/>
                    <a:chOff x="5300" y="12420"/>
                    <a:chExt cx="1620" cy="720"/>
                  </a:xfrm>
                </p:grpSpPr>
                <p:sp>
                  <p:nvSpPr>
                    <p:cNvPr id="1163" name="Oval 13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64" name="Text Box 140"/>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تاريخ الميلاد</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65" name="Group 141"/>
                  <p:cNvGrpSpPr>
                    <a:grpSpLocks/>
                  </p:cNvGrpSpPr>
                  <p:nvPr/>
                </p:nvGrpSpPr>
                <p:grpSpPr bwMode="auto">
                  <a:xfrm>
                    <a:off x="8269" y="3600"/>
                    <a:ext cx="1620" cy="720"/>
                    <a:chOff x="5300" y="12420"/>
                    <a:chExt cx="1620" cy="720"/>
                  </a:xfrm>
                </p:grpSpPr>
                <p:sp>
                  <p:nvSpPr>
                    <p:cNvPr id="1166" name="Oval 14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67" name="Text Box 143"/>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السكن</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68" name="Group 144"/>
                  <p:cNvGrpSpPr>
                    <a:grpSpLocks/>
                  </p:cNvGrpSpPr>
                  <p:nvPr/>
                </p:nvGrpSpPr>
                <p:grpSpPr bwMode="auto">
                  <a:xfrm>
                    <a:off x="10069" y="3940"/>
                    <a:ext cx="1620" cy="720"/>
                    <a:chOff x="5300" y="12420"/>
                    <a:chExt cx="1620" cy="720"/>
                  </a:xfrm>
                </p:grpSpPr>
                <p:sp>
                  <p:nvSpPr>
                    <p:cNvPr id="1169" name="Oval 145"/>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0" name="Text Box 146"/>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171" name="Line 147"/>
                  <p:cNvSpPr>
                    <a:spLocks noChangeShapeType="1"/>
                  </p:cNvSpPr>
                  <p:nvPr/>
                </p:nvSpPr>
                <p:spPr bwMode="auto">
                  <a:xfrm flipV="1">
                    <a:off x="7909" y="520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2" name="Line 148"/>
                  <p:cNvSpPr>
                    <a:spLocks noChangeShapeType="1"/>
                  </p:cNvSpPr>
                  <p:nvPr/>
                </p:nvSpPr>
                <p:spPr bwMode="auto">
                  <a:xfrm>
                    <a:off x="7869" y="484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3" name="Line 149"/>
                  <p:cNvSpPr>
                    <a:spLocks noChangeShapeType="1"/>
                  </p:cNvSpPr>
                  <p:nvPr/>
                </p:nvSpPr>
                <p:spPr bwMode="auto">
                  <a:xfrm>
                    <a:off x="8049" y="4300"/>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4" name="Line 150"/>
                  <p:cNvSpPr>
                    <a:spLocks noChangeShapeType="1"/>
                  </p:cNvSpPr>
                  <p:nvPr/>
                </p:nvSpPr>
                <p:spPr bwMode="auto">
                  <a:xfrm>
                    <a:off x="9129" y="4300"/>
                    <a:ext cx="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5" name="Line 151"/>
                  <p:cNvSpPr>
                    <a:spLocks noChangeShapeType="1"/>
                  </p:cNvSpPr>
                  <p:nvPr/>
                </p:nvSpPr>
                <p:spPr bwMode="auto">
                  <a:xfrm flipH="1">
                    <a:off x="10029" y="4660"/>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1176" name="Oval 152"/>
                <p:cNvSpPr>
                  <a:spLocks noChangeArrowheads="1"/>
                </p:cNvSpPr>
                <p:nvPr/>
              </p:nvSpPr>
              <p:spPr bwMode="auto">
                <a:xfrm>
                  <a:off x="4820" y="410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177" name="Line 153"/>
                <p:cNvSpPr>
                  <a:spLocks noChangeShapeType="1"/>
                </p:cNvSpPr>
                <p:nvPr/>
              </p:nvSpPr>
              <p:spPr bwMode="auto">
                <a:xfrm>
                  <a:off x="6080" y="4380"/>
                  <a:ext cx="60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8" name="Line 154"/>
                <p:cNvSpPr>
                  <a:spLocks noChangeShapeType="1"/>
                </p:cNvSpPr>
                <p:nvPr/>
              </p:nvSpPr>
              <p:spPr bwMode="auto">
                <a:xfrm>
                  <a:off x="5540" y="4860"/>
                  <a:ext cx="9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9" name="Oval 155"/>
                <p:cNvSpPr>
                  <a:spLocks noChangeArrowheads="1"/>
                </p:cNvSpPr>
                <p:nvPr/>
              </p:nvSpPr>
              <p:spPr bwMode="auto">
                <a:xfrm>
                  <a:off x="4280" y="462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180" name="Line 156"/>
                <p:cNvSpPr>
                  <a:spLocks noChangeShapeType="1"/>
                </p:cNvSpPr>
                <p:nvPr/>
              </p:nvSpPr>
              <p:spPr bwMode="auto">
                <a:xfrm flipV="1">
                  <a:off x="5880" y="5000"/>
                  <a:ext cx="620" cy="4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81" name="Oval 157"/>
                <p:cNvSpPr>
                  <a:spLocks noChangeArrowheads="1"/>
                </p:cNvSpPr>
                <p:nvPr/>
              </p:nvSpPr>
              <p:spPr bwMode="auto">
                <a:xfrm>
                  <a:off x="4660" y="52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82" name="Group 158"/>
              <p:cNvGrpSpPr>
                <a:grpSpLocks/>
              </p:cNvGrpSpPr>
              <p:nvPr/>
            </p:nvGrpSpPr>
            <p:grpSpPr bwMode="auto">
              <a:xfrm>
                <a:off x="360" y="6418"/>
                <a:ext cx="4029" cy="4182"/>
                <a:chOff x="360" y="6418"/>
                <a:chExt cx="4029" cy="4182"/>
              </a:xfrm>
            </p:grpSpPr>
            <p:grpSp>
              <p:nvGrpSpPr>
                <p:cNvPr id="1183" name="Group 159"/>
                <p:cNvGrpSpPr>
                  <a:grpSpLocks/>
                </p:cNvGrpSpPr>
                <p:nvPr/>
              </p:nvGrpSpPr>
              <p:grpSpPr bwMode="auto">
                <a:xfrm>
                  <a:off x="669" y="6418"/>
                  <a:ext cx="3720" cy="3420"/>
                  <a:chOff x="429" y="5902"/>
                  <a:chExt cx="3720" cy="3420"/>
                </a:xfrm>
              </p:grpSpPr>
              <p:grpSp>
                <p:nvGrpSpPr>
                  <p:cNvPr id="1184" name="Group 160"/>
                  <p:cNvGrpSpPr>
                    <a:grpSpLocks/>
                  </p:cNvGrpSpPr>
                  <p:nvPr/>
                </p:nvGrpSpPr>
                <p:grpSpPr bwMode="auto">
                  <a:xfrm>
                    <a:off x="2349" y="7342"/>
                    <a:ext cx="1800" cy="900"/>
                    <a:chOff x="2340" y="12060"/>
                    <a:chExt cx="1800" cy="900"/>
                  </a:xfrm>
                </p:grpSpPr>
                <p:sp>
                  <p:nvSpPr>
                    <p:cNvPr id="1185" name="Rectangle 161"/>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186" name="Text Box 162"/>
                    <p:cNvSpPr txBox="1">
                      <a:spLocks noChangeArrowheads="1"/>
                    </p:cNvSpPr>
                    <p:nvPr/>
                  </p:nvSpPr>
                  <p:spPr bwMode="auto">
                    <a:xfrm>
                      <a:off x="2680" y="12280"/>
                      <a:ext cx="108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المدربة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187" name="Group 163"/>
                  <p:cNvGrpSpPr>
                    <a:grpSpLocks/>
                  </p:cNvGrpSpPr>
                  <p:nvPr/>
                </p:nvGrpSpPr>
                <p:grpSpPr bwMode="auto">
                  <a:xfrm>
                    <a:off x="2529" y="6442"/>
                    <a:ext cx="1620" cy="720"/>
                    <a:chOff x="5300" y="12420"/>
                    <a:chExt cx="1620" cy="720"/>
                  </a:xfrm>
                </p:grpSpPr>
                <p:sp>
                  <p:nvSpPr>
                    <p:cNvPr id="1188" name="Oval 164"/>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89" name="Text Box 165"/>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90" name="Group 166"/>
                  <p:cNvGrpSpPr>
                    <a:grpSpLocks/>
                  </p:cNvGrpSpPr>
                  <p:nvPr/>
                </p:nvGrpSpPr>
                <p:grpSpPr bwMode="auto">
                  <a:xfrm>
                    <a:off x="1829" y="8602"/>
                    <a:ext cx="1620" cy="720"/>
                    <a:chOff x="5300" y="12420"/>
                    <a:chExt cx="1620" cy="720"/>
                  </a:xfrm>
                </p:grpSpPr>
                <p:sp>
                  <p:nvSpPr>
                    <p:cNvPr id="1191" name="Oval 167"/>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92" name="Text Box 168"/>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smtClean="0">
                          <a:ln>
                            <a:noFill/>
                          </a:ln>
                          <a:solidFill>
                            <a:schemeClr val="tx1"/>
                          </a:solidFill>
                          <a:effectLst/>
                          <a:latin typeface="Arial" pitchFamily="34" charset="0"/>
                          <a:ea typeface="Arial" pitchFamily="34" charset="0"/>
                          <a:cs typeface="Arial" pitchFamily="34" charset="0"/>
                        </a:rPr>
                        <a:t>رقم المدربة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93" name="Group 169"/>
                  <p:cNvGrpSpPr>
                    <a:grpSpLocks/>
                  </p:cNvGrpSpPr>
                  <p:nvPr/>
                </p:nvGrpSpPr>
                <p:grpSpPr bwMode="auto">
                  <a:xfrm>
                    <a:off x="729" y="8062"/>
                    <a:ext cx="1620" cy="720"/>
                    <a:chOff x="5300" y="12420"/>
                    <a:chExt cx="1620" cy="720"/>
                  </a:xfrm>
                </p:grpSpPr>
                <p:sp>
                  <p:nvSpPr>
                    <p:cNvPr id="1194" name="Oval 170"/>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95" name="Text Box 171"/>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اسم المدربة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96" name="Group 172"/>
                  <p:cNvGrpSpPr>
                    <a:grpSpLocks/>
                  </p:cNvGrpSpPr>
                  <p:nvPr/>
                </p:nvGrpSpPr>
                <p:grpSpPr bwMode="auto">
                  <a:xfrm>
                    <a:off x="549" y="7242"/>
                    <a:ext cx="1620" cy="720"/>
                    <a:chOff x="5300" y="12420"/>
                    <a:chExt cx="1620" cy="720"/>
                  </a:xfrm>
                </p:grpSpPr>
                <p:sp>
                  <p:nvSpPr>
                    <p:cNvPr id="1197" name="Oval 17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98" name="Text Box 174"/>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التخصص</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99" name="Group 175"/>
                  <p:cNvGrpSpPr>
                    <a:grpSpLocks/>
                  </p:cNvGrpSpPr>
                  <p:nvPr/>
                </p:nvGrpSpPr>
                <p:grpSpPr bwMode="auto">
                  <a:xfrm>
                    <a:off x="429" y="6462"/>
                    <a:ext cx="1620" cy="720"/>
                    <a:chOff x="5300" y="12420"/>
                    <a:chExt cx="1620" cy="720"/>
                  </a:xfrm>
                </p:grpSpPr>
                <p:sp>
                  <p:nvSpPr>
                    <p:cNvPr id="1200" name="Oval 17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01" name="Text Box 177"/>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مصدر التخصص</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202" name="Group 178"/>
                  <p:cNvGrpSpPr>
                    <a:grpSpLocks/>
                  </p:cNvGrpSpPr>
                  <p:nvPr/>
                </p:nvGrpSpPr>
                <p:grpSpPr bwMode="auto">
                  <a:xfrm>
                    <a:off x="1449" y="5902"/>
                    <a:ext cx="1620" cy="720"/>
                    <a:chOff x="5300" y="12420"/>
                    <a:chExt cx="1620" cy="720"/>
                  </a:xfrm>
                </p:grpSpPr>
                <p:sp>
                  <p:nvSpPr>
                    <p:cNvPr id="1203" name="Oval 17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04" name="Text Box 180"/>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السكن</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205" name="Line 181"/>
                  <p:cNvSpPr>
                    <a:spLocks noChangeShapeType="1"/>
                  </p:cNvSpPr>
                  <p:nvPr/>
                </p:nvSpPr>
                <p:spPr bwMode="auto">
                  <a:xfrm flipV="1">
                    <a:off x="2529" y="8262"/>
                    <a:ext cx="360" cy="3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06" name="Line 182"/>
                  <p:cNvSpPr>
                    <a:spLocks noChangeShapeType="1"/>
                  </p:cNvSpPr>
                  <p:nvPr/>
                </p:nvSpPr>
                <p:spPr bwMode="auto">
                  <a:xfrm flipV="1">
                    <a:off x="1809" y="7882"/>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07" name="Line 183"/>
                  <p:cNvSpPr>
                    <a:spLocks noChangeShapeType="1"/>
                  </p:cNvSpPr>
                  <p:nvPr/>
                </p:nvSpPr>
                <p:spPr bwMode="auto">
                  <a:xfrm>
                    <a:off x="1989" y="7522"/>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08" name="Line 184"/>
                  <p:cNvSpPr>
                    <a:spLocks noChangeShapeType="1"/>
                  </p:cNvSpPr>
                  <p:nvPr/>
                </p:nvSpPr>
                <p:spPr bwMode="auto">
                  <a:xfrm>
                    <a:off x="1909" y="6962"/>
                    <a:ext cx="54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09" name="Line 185"/>
                  <p:cNvSpPr>
                    <a:spLocks noChangeShapeType="1"/>
                  </p:cNvSpPr>
                  <p:nvPr/>
                </p:nvSpPr>
                <p:spPr bwMode="auto">
                  <a:xfrm>
                    <a:off x="2349" y="6622"/>
                    <a:ext cx="36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10" name="Line 186"/>
                  <p:cNvSpPr>
                    <a:spLocks noChangeShapeType="1"/>
                  </p:cNvSpPr>
                  <p:nvPr/>
                </p:nvSpPr>
                <p:spPr bwMode="auto">
                  <a:xfrm flipH="1">
                    <a:off x="3249" y="7162"/>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1211" name="Oval 187"/>
                <p:cNvSpPr>
                  <a:spLocks noChangeArrowheads="1"/>
                </p:cNvSpPr>
                <p:nvPr/>
              </p:nvSpPr>
              <p:spPr bwMode="auto">
                <a:xfrm>
                  <a:off x="360" y="95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212" name="Line 188"/>
                <p:cNvSpPr>
                  <a:spLocks noChangeShapeType="1"/>
                </p:cNvSpPr>
                <p:nvPr/>
              </p:nvSpPr>
              <p:spPr bwMode="auto">
                <a:xfrm flipV="1">
                  <a:off x="1080" y="9140"/>
                  <a:ext cx="100" cy="4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13" name="Line 189"/>
                <p:cNvSpPr>
                  <a:spLocks noChangeShapeType="1"/>
                </p:cNvSpPr>
                <p:nvPr/>
              </p:nvSpPr>
              <p:spPr bwMode="auto">
                <a:xfrm flipH="1" flipV="1">
                  <a:off x="1780" y="9300"/>
                  <a:ext cx="0" cy="7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14" name="Oval 190"/>
                <p:cNvSpPr>
                  <a:spLocks noChangeArrowheads="1"/>
                </p:cNvSpPr>
                <p:nvPr/>
              </p:nvSpPr>
              <p:spPr bwMode="auto">
                <a:xfrm>
                  <a:off x="740" y="1006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215" name="Line 191"/>
                <p:cNvSpPr>
                  <a:spLocks noChangeShapeType="1"/>
                </p:cNvSpPr>
                <p:nvPr/>
              </p:nvSpPr>
              <p:spPr bwMode="auto">
                <a:xfrm flipH="1" flipV="1">
                  <a:off x="1980" y="9280"/>
                  <a:ext cx="5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16" name="Oval 192"/>
                <p:cNvSpPr>
                  <a:spLocks noChangeArrowheads="1"/>
                </p:cNvSpPr>
                <p:nvPr/>
              </p:nvSpPr>
              <p:spPr bwMode="auto">
                <a:xfrm>
                  <a:off x="2040" y="998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1"/>
          <p:cNvSpPr>
            <a:spLocks noChangeArrowheads="1"/>
          </p:cNvSpPr>
          <p:nvPr/>
        </p:nvSpPr>
        <p:spPr bwMode="auto">
          <a:xfrm>
            <a:off x="2357422" y="1000109"/>
            <a:ext cx="642028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tabLst>
                <a:tab pos="685800" algn="l"/>
              </a:tabLst>
            </a:pP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4- </a:t>
            </a:r>
            <a:r>
              <a:rPr kumimoji="0" lang="ar-SA" sz="16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rPr>
              <a:t>تحديد</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 نوع العلاقة بتحديد نسبة المشاركة </a:t>
            </a:r>
            <a:r>
              <a:rPr kumimoji="0" lang="en-US"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Cardinality ratio</a:t>
            </a:r>
            <a:r>
              <a:rPr lang="ar-SA" b="1" u="sng" dirty="0" smtClean="0"/>
              <a:t> </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sp>
        <p:nvSpPr>
          <p:cNvPr id="3083" name="Rectangle 11"/>
          <p:cNvSpPr>
            <a:spLocks noChangeArrowheads="1"/>
          </p:cNvSpPr>
          <p:nvPr/>
        </p:nvSpPr>
        <p:spPr bwMode="auto">
          <a:xfrm>
            <a:off x="214282" y="1571612"/>
            <a:ext cx="8501059"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457200" algn="l"/>
              </a:tabLst>
            </a:pPr>
            <a:r>
              <a:rPr kumimoji="0" lang="ar-SA" sz="20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أولاً- علاقة واحد إلى واحد</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One to One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يرمز لها بــ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1:1</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45720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يكون في هذه العلاقة لكل سجل في الكيان الأول سجل مطابق واحد في الكيان الثاني وكل سجل في الكيان الثاني له سجل مطابق واحد في الكيان الأول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45720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مثال:</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شركة تتكون من عدة أقسام ، بحيث لكل قسم مدير واحد وكل مدير يرأس قسم واحد فتكون</a:t>
            </a:r>
            <a:r>
              <a:rPr kumimoji="0" lang="ar-SA"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العلاقة بين كيان المدير وكيان الأسام علاقة واحد إلى واحد</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ar-SA"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5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10268" name="Rectangle 2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grpSp>
        <p:nvGrpSpPr>
          <p:cNvPr id="10258" name="Group 18"/>
          <p:cNvGrpSpPr>
            <a:grpSpLocks noChangeAspect="1"/>
          </p:cNvGrpSpPr>
          <p:nvPr/>
        </p:nvGrpSpPr>
        <p:grpSpPr bwMode="auto">
          <a:xfrm>
            <a:off x="1428728" y="4143380"/>
            <a:ext cx="5273675" cy="1371600"/>
            <a:chOff x="1795" y="3924"/>
            <a:chExt cx="8306" cy="2160"/>
          </a:xfrm>
        </p:grpSpPr>
        <p:sp>
          <p:nvSpPr>
            <p:cNvPr id="10267" name="AutoShape 27"/>
            <p:cNvSpPr>
              <a:spLocks noChangeAspect="1" noChangeArrowheads="1" noTextEdit="1"/>
            </p:cNvSpPr>
            <p:nvPr/>
          </p:nvSpPr>
          <p:spPr bwMode="auto">
            <a:xfrm>
              <a:off x="1795" y="3924"/>
              <a:ext cx="8306" cy="2160"/>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10266" name="Rectangle 26"/>
            <p:cNvSpPr>
              <a:spLocks noChangeArrowheads="1"/>
            </p:cNvSpPr>
            <p:nvPr/>
          </p:nvSpPr>
          <p:spPr bwMode="auto">
            <a:xfrm>
              <a:off x="7474" y="4544"/>
              <a:ext cx="1015" cy="873"/>
            </a:xfrm>
            <a:prstGeom prst="rect">
              <a:avLst/>
            </a:prstGeom>
            <a:solidFill>
              <a:srgbClr val="FFFFFF"/>
            </a:solidFill>
            <a:ln w="57150">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vert="horz" wrap="none" lIns="58522" tIns="29261" rIns="58522" bIns="29261" numCol="1" anchor="ctr" anchorCtr="0" compatLnSpc="1">
              <a:prstTxWarp prst="textNoShape">
                <a:avLst/>
              </a:prstTxWarp>
              <a:flatTx/>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المدير</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5" name="Rectangle 25"/>
            <p:cNvSpPr>
              <a:spLocks noChangeArrowheads="1"/>
            </p:cNvSpPr>
            <p:nvPr/>
          </p:nvSpPr>
          <p:spPr bwMode="auto">
            <a:xfrm>
              <a:off x="3287" y="4544"/>
              <a:ext cx="1054" cy="946"/>
            </a:xfrm>
            <a:prstGeom prst="rect">
              <a:avLst/>
            </a:prstGeom>
            <a:solidFill>
              <a:srgbClr val="FFFFFF"/>
            </a:solidFill>
            <a:ln w="57150">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vert="horz" wrap="none" lIns="58522" tIns="29261" rIns="58522" bIns="29261" numCol="1" anchor="ctr" anchorCtr="0" compatLnSpc="1">
              <a:prstTxWarp prst="textNoShape">
                <a:avLst/>
              </a:prstTxWarp>
              <a:flatTx/>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القسم</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4" name="Line 24"/>
            <p:cNvSpPr>
              <a:spLocks noChangeShapeType="1"/>
            </p:cNvSpPr>
            <p:nvPr/>
          </p:nvSpPr>
          <p:spPr bwMode="auto">
            <a:xfrm flipH="1">
              <a:off x="5512" y="4544"/>
              <a:ext cx="1309"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10263" name="Line 23"/>
            <p:cNvSpPr>
              <a:spLocks noChangeShapeType="1"/>
            </p:cNvSpPr>
            <p:nvPr/>
          </p:nvSpPr>
          <p:spPr bwMode="auto">
            <a:xfrm>
              <a:off x="5512" y="5344"/>
              <a:ext cx="1308"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10262" name="Text Box 22"/>
            <p:cNvSpPr txBox="1">
              <a:spLocks noChangeArrowheads="1"/>
            </p:cNvSpPr>
            <p:nvPr/>
          </p:nvSpPr>
          <p:spPr bwMode="auto">
            <a:xfrm>
              <a:off x="6947" y="4099"/>
              <a:ext cx="400" cy="563"/>
            </a:xfrm>
            <a:prstGeom prst="rect">
              <a:avLst/>
            </a:prstGeom>
            <a:noFill/>
            <a:ln w="9525">
              <a:noFill/>
              <a:miter lim="800000"/>
              <a:headEnd/>
              <a:tailEnd/>
            </a:ln>
          </p:spPr>
          <p:txBody>
            <a:bodyPr vert="horz" wrap="none" lIns="58522" tIns="29261" rIns="58522" bIns="29261"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0261" name="Text Box 21"/>
            <p:cNvSpPr txBox="1">
              <a:spLocks noChangeArrowheads="1"/>
            </p:cNvSpPr>
            <p:nvPr/>
          </p:nvSpPr>
          <p:spPr bwMode="auto">
            <a:xfrm>
              <a:off x="4770" y="4177"/>
              <a:ext cx="398" cy="578"/>
            </a:xfrm>
            <a:prstGeom prst="rect">
              <a:avLst/>
            </a:prstGeom>
            <a:noFill/>
            <a:ln w="9525">
              <a:noFill/>
              <a:miter lim="800000"/>
              <a:headEnd/>
              <a:tailEnd/>
            </a:ln>
          </p:spPr>
          <p:txBody>
            <a:bodyPr vert="horz" wrap="none" lIns="58522" tIns="29261" rIns="58522" bIns="29261"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0" name="Text Box 20"/>
            <p:cNvSpPr txBox="1">
              <a:spLocks noChangeArrowheads="1"/>
            </p:cNvSpPr>
            <p:nvPr/>
          </p:nvSpPr>
          <p:spPr bwMode="auto">
            <a:xfrm>
              <a:off x="4764" y="4872"/>
              <a:ext cx="400" cy="563"/>
            </a:xfrm>
            <a:prstGeom prst="rect">
              <a:avLst/>
            </a:prstGeom>
            <a:noFill/>
            <a:ln w="9525">
              <a:noFill/>
              <a:miter lim="800000"/>
              <a:headEnd/>
              <a:tailEnd/>
            </a:ln>
          </p:spPr>
          <p:txBody>
            <a:bodyPr vert="horz" wrap="none" lIns="58522" tIns="29261" rIns="58522" bIns="29261"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0259" name="Text Box 19"/>
            <p:cNvSpPr txBox="1">
              <a:spLocks noChangeArrowheads="1"/>
            </p:cNvSpPr>
            <p:nvPr/>
          </p:nvSpPr>
          <p:spPr bwMode="auto">
            <a:xfrm>
              <a:off x="6933" y="4836"/>
              <a:ext cx="398" cy="578"/>
            </a:xfrm>
            <a:prstGeom prst="rect">
              <a:avLst/>
            </a:prstGeom>
            <a:noFill/>
            <a:ln w="9525">
              <a:noFill/>
              <a:miter lim="800000"/>
              <a:headEnd/>
              <a:tailEnd/>
            </a:ln>
          </p:spPr>
          <p:txBody>
            <a:bodyPr vert="horz" wrap="none" lIns="58522" tIns="29261" rIns="58522" bIns="29261"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083"/>
                                        </p:tgtEl>
                                        <p:attrNameLst>
                                          <p:attrName>style.visibility</p:attrName>
                                        </p:attrNameLst>
                                      </p:cBhvr>
                                      <p:to>
                                        <p:strVal val="visible"/>
                                      </p:to>
                                    </p:set>
                                    <p:animEffect transition="in" filter="box(in)">
                                      <p:cBhvr>
                                        <p:cTn id="12" dur="500"/>
                                        <p:tgtEl>
                                          <p:spTgt spid="30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08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1"/>
          <p:cNvSpPr>
            <a:spLocks noChangeArrowheads="1"/>
          </p:cNvSpPr>
          <p:nvPr/>
        </p:nvSpPr>
        <p:spPr bwMode="auto">
          <a:xfrm>
            <a:off x="1571604" y="1000109"/>
            <a:ext cx="720610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tabLst>
                <a:tab pos="685800" algn="l"/>
              </a:tabLst>
            </a:pP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4-  تابع </a:t>
            </a:r>
            <a:r>
              <a:rPr kumimoji="0" lang="ar-SA" sz="16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rPr>
              <a:t>تحديد</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 نوع العلاقة بتحديد نسبة المشاركة </a:t>
            </a:r>
            <a:r>
              <a:rPr kumimoji="0" lang="en-US"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Cardinality ratio</a:t>
            </a:r>
            <a:r>
              <a:rPr lang="ar-SA" b="1" u="sng" dirty="0" smtClean="0"/>
              <a:t> </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sp>
        <p:nvSpPr>
          <p:cNvPr id="29698" name="Rectangle 2"/>
          <p:cNvSpPr>
            <a:spLocks noChangeArrowheads="1"/>
          </p:cNvSpPr>
          <p:nvPr/>
        </p:nvSpPr>
        <p:spPr bwMode="auto">
          <a:xfrm>
            <a:off x="500034" y="1571612"/>
            <a:ext cx="8286777"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tab pos="457200" algn="l"/>
              </a:tabLst>
            </a:pPr>
            <a:r>
              <a:rPr kumimoji="0" lang="ar-SA" sz="20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ثانياً</a:t>
            </a:r>
            <a:r>
              <a:rPr kumimoji="0" lang="ar-SA" sz="2000" b="1" i="0" u="sng"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ar-SA" sz="20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 علاقة واحد إلى متعدد</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One to Many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45720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يرمز لها بــ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1:M</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45720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يكون في هذه العلاقة لكل سجل في الكيان الأول عدة سجلات مطابقة  في الكيان الثاني وكل سجل في الكيان الثاني له سجل مطابق واحد في الكيان الأول</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45720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مثال:</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tab pos="457200" algn="l"/>
              </a:tabLst>
            </a:pPr>
            <a:r>
              <a:rPr lang="ar-SA" sz="2000" dirty="0" smtClean="0">
                <a:latin typeface="Arial" pitchFamily="34" charset="0"/>
                <a:ea typeface="Times New Roman" pitchFamily="18" charset="0"/>
                <a:cs typeface="Arial" pitchFamily="34" charset="0"/>
              </a:rPr>
              <a:t>حضانة أطفال كل طفل يعتنى به من قبل مربية واحدة فقط بينما المربية ممكن أن تكون مسؤولة عن أكثر من طفل فتكون العلاقة بين المربيات و الأطفال علاقة واحد إلى متعدد</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4" name="Group 1"/>
          <p:cNvGrpSpPr>
            <a:grpSpLocks noChangeAspect="1"/>
          </p:cNvGrpSpPr>
          <p:nvPr/>
        </p:nvGrpSpPr>
        <p:grpSpPr bwMode="auto">
          <a:xfrm>
            <a:off x="2285984" y="4572008"/>
            <a:ext cx="5273675" cy="935038"/>
            <a:chOff x="1783" y="4200"/>
            <a:chExt cx="8306" cy="1472"/>
          </a:xfrm>
        </p:grpSpPr>
        <p:sp>
          <p:nvSpPr>
            <p:cNvPr id="5" name="AutoShape 10"/>
            <p:cNvSpPr>
              <a:spLocks noChangeAspect="1" noChangeArrowheads="1" noTextEdit="1"/>
            </p:cNvSpPr>
            <p:nvPr/>
          </p:nvSpPr>
          <p:spPr bwMode="auto">
            <a:xfrm>
              <a:off x="1783" y="4200"/>
              <a:ext cx="8306" cy="1472"/>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6" name="Rectangle 9"/>
            <p:cNvSpPr>
              <a:spLocks noChangeArrowheads="1"/>
            </p:cNvSpPr>
            <p:nvPr/>
          </p:nvSpPr>
          <p:spPr bwMode="auto">
            <a:xfrm>
              <a:off x="7320" y="4671"/>
              <a:ext cx="1051" cy="969"/>
            </a:xfrm>
            <a:prstGeom prst="rect">
              <a:avLst/>
            </a:prstGeom>
            <a:solidFill>
              <a:srgbClr val="FFFFFF"/>
            </a:solidFill>
            <a:ln w="57150">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vert="horz" wrap="none" lIns="62179" tIns="31090" rIns="62179" bIns="31090" numCol="1" anchor="ctr" anchorCtr="0" compatLnSpc="1">
              <a:prstTxWarp prst="textNoShape">
                <a:avLst/>
              </a:prstTxWarp>
              <a:flatTx/>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المربية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8"/>
            <p:cNvSpPr>
              <a:spLocks noChangeArrowheads="1"/>
            </p:cNvSpPr>
            <p:nvPr/>
          </p:nvSpPr>
          <p:spPr bwMode="auto">
            <a:xfrm>
              <a:off x="3158" y="4671"/>
              <a:ext cx="976" cy="1001"/>
            </a:xfrm>
            <a:prstGeom prst="rect">
              <a:avLst/>
            </a:prstGeom>
            <a:solidFill>
              <a:srgbClr val="FFFFFF"/>
            </a:solidFill>
            <a:ln w="57150">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vert="horz" wrap="none" lIns="62179" tIns="31090" rIns="62179" bIns="31090" numCol="1" anchor="ctr" anchorCtr="0" compatLnSpc="1">
              <a:prstTxWarp prst="textNoShape">
                <a:avLst/>
              </a:prstTxWarp>
              <a:flatTx/>
            </a:bodyPr>
            <a:lstStyle/>
            <a:p>
              <a:pPr marL="0" marR="0" lvl="0" indent="0" algn="ctr" defTabSz="914400" rtl="1" eaLnBrk="1" fontAlgn="base" latinLnBrk="0" hangingPunct="1">
                <a:lnSpc>
                  <a:spcPct val="100000"/>
                </a:lnSpc>
                <a:spcBef>
                  <a:spcPct val="0"/>
                </a:spcBef>
                <a:spcAft>
                  <a:spcPct val="0"/>
                </a:spcAft>
                <a:buClrTx/>
                <a:buSzTx/>
                <a:buFontTx/>
                <a:buNone/>
                <a:tabLst/>
              </a:pPr>
              <a:r>
                <a:rPr lang="ar-SA" sz="1600" b="1" dirty="0" smtClean="0">
                  <a:latin typeface="Arial" pitchFamily="34" charset="0"/>
                  <a:cs typeface="Arial" pitchFamily="34" charset="0"/>
                </a:rPr>
                <a:t>الطفل</a:t>
              </a:r>
              <a:endParaRPr kumimoji="0" lang="ar-SA" sz="1800" b="0" i="0" u="none" strike="noStrike" cap="none" normalizeH="0" baseline="0" dirty="0" smtClean="0">
                <a:ln>
                  <a:noFill/>
                </a:ln>
                <a:effectLst/>
                <a:latin typeface="Arial" pitchFamily="34" charset="0"/>
                <a:cs typeface="Arial" pitchFamily="34" charset="0"/>
              </a:endParaRPr>
            </a:p>
          </p:txBody>
        </p:sp>
        <p:sp>
          <p:nvSpPr>
            <p:cNvPr id="8" name="Line 7"/>
            <p:cNvSpPr>
              <a:spLocks noChangeShapeType="1"/>
            </p:cNvSpPr>
            <p:nvPr/>
          </p:nvSpPr>
          <p:spPr bwMode="auto">
            <a:xfrm flipH="1">
              <a:off x="5243" y="4671"/>
              <a:ext cx="1385"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9" name="Line 6"/>
            <p:cNvSpPr>
              <a:spLocks noChangeShapeType="1"/>
            </p:cNvSpPr>
            <p:nvPr/>
          </p:nvSpPr>
          <p:spPr bwMode="auto">
            <a:xfrm>
              <a:off x="5243" y="5517"/>
              <a:ext cx="1384"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10" name="Text Box 5"/>
            <p:cNvSpPr txBox="1">
              <a:spLocks noChangeArrowheads="1"/>
            </p:cNvSpPr>
            <p:nvPr/>
          </p:nvSpPr>
          <p:spPr bwMode="auto">
            <a:xfrm>
              <a:off x="6761" y="4200"/>
              <a:ext cx="421" cy="593"/>
            </a:xfrm>
            <a:prstGeom prst="rect">
              <a:avLst/>
            </a:prstGeom>
            <a:noFill/>
            <a:ln w="9525">
              <a:noFill/>
              <a:miter lim="800000"/>
              <a:headEnd/>
              <a:tailEnd/>
            </a:ln>
          </p:spPr>
          <p:txBody>
            <a:bodyPr vert="horz" wrap="none" lIns="62179" tIns="31090" rIns="62179" bIns="31090"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2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Text Box 4"/>
            <p:cNvSpPr txBox="1">
              <a:spLocks noChangeArrowheads="1"/>
            </p:cNvSpPr>
            <p:nvPr/>
          </p:nvSpPr>
          <p:spPr bwMode="auto">
            <a:xfrm>
              <a:off x="4319" y="4282"/>
              <a:ext cx="556" cy="593"/>
            </a:xfrm>
            <a:prstGeom prst="rect">
              <a:avLst/>
            </a:prstGeom>
            <a:noFill/>
            <a:ln w="9525">
              <a:noFill/>
              <a:miter lim="800000"/>
              <a:headEnd/>
              <a:tailEnd/>
            </a:ln>
          </p:spPr>
          <p:txBody>
            <a:bodyPr vert="horz" wrap="none" lIns="62179" tIns="31090" rIns="62179" bIns="31090"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2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M</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Text Box 3"/>
            <p:cNvSpPr txBox="1">
              <a:spLocks noChangeArrowheads="1"/>
            </p:cNvSpPr>
            <p:nvPr/>
          </p:nvSpPr>
          <p:spPr bwMode="auto">
            <a:xfrm>
              <a:off x="4451" y="5019"/>
              <a:ext cx="421" cy="593"/>
            </a:xfrm>
            <a:prstGeom prst="rect">
              <a:avLst/>
            </a:prstGeom>
            <a:noFill/>
            <a:ln w="9525">
              <a:noFill/>
              <a:miter lim="800000"/>
              <a:headEnd/>
              <a:tailEnd/>
            </a:ln>
          </p:spPr>
          <p:txBody>
            <a:bodyPr vert="horz" wrap="none" lIns="62179" tIns="31090" rIns="62179" bIns="31090"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2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Text Box 2"/>
            <p:cNvSpPr txBox="1">
              <a:spLocks noChangeArrowheads="1"/>
            </p:cNvSpPr>
            <p:nvPr/>
          </p:nvSpPr>
          <p:spPr bwMode="auto">
            <a:xfrm>
              <a:off x="6755" y="4980"/>
              <a:ext cx="421" cy="593"/>
            </a:xfrm>
            <a:prstGeom prst="rect">
              <a:avLst/>
            </a:prstGeom>
            <a:noFill/>
            <a:ln w="9525">
              <a:noFill/>
              <a:miter lim="800000"/>
              <a:headEnd/>
              <a:tailEnd/>
            </a:ln>
          </p:spPr>
          <p:txBody>
            <a:bodyPr vert="horz" wrap="none" lIns="62179" tIns="31090" rIns="62179" bIns="31090"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2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9698"/>
                                        </p:tgtEl>
                                        <p:attrNameLst>
                                          <p:attrName>style.visibility</p:attrName>
                                        </p:attrNameLst>
                                      </p:cBhvr>
                                      <p:to>
                                        <p:strVal val="visible"/>
                                      </p:to>
                                    </p:set>
                                    <p:animEffect transition="in" filter="box(in)">
                                      <p:cBhvr>
                                        <p:cTn id="12" dur="500"/>
                                        <p:tgtEl>
                                          <p:spTgt spid="296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969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500034" y="1571612"/>
            <a:ext cx="8286777"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kumimoji="0" lang="ar-SA" sz="20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ثالثاً</a:t>
            </a:r>
            <a:r>
              <a:rPr kumimoji="0" lang="ar-SA" sz="2000" b="1" i="0" u="sng"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ar-SA" sz="20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ar-SA" sz="2000" b="1" u="sng" dirty="0" smtClean="0"/>
              <a:t>علاقة متعدد إلى متعدد</a:t>
            </a:r>
            <a:endParaRPr lang="en-US" sz="2000" dirty="0" smtClean="0"/>
          </a:p>
          <a:p>
            <a:r>
              <a:rPr lang="en-US" sz="2000" dirty="0" smtClean="0"/>
              <a:t>Many to Many   </a:t>
            </a:r>
          </a:p>
          <a:p>
            <a:r>
              <a:rPr lang="ar-SA" sz="2000" dirty="0" smtClean="0"/>
              <a:t>   يرمز لها بــ </a:t>
            </a:r>
            <a:r>
              <a:rPr lang="en-US" sz="2000" dirty="0" smtClean="0"/>
              <a:t>M:N</a:t>
            </a:r>
          </a:p>
          <a:p>
            <a:r>
              <a:rPr lang="ar-SA" sz="2000" dirty="0" smtClean="0"/>
              <a:t>يكون في هذه العلاقة لكل سجل في الكيان الأول عدة سجلات مطابقة في الكيان الثاني وكل سجل في الكيان الثاني له عدة سجلات مطابقة في الكيان الأول .</a:t>
            </a:r>
            <a:endParaRPr lang="en-US" sz="2000" dirty="0" smtClean="0"/>
          </a:p>
          <a:p>
            <a:pPr lvl="0"/>
            <a:r>
              <a:rPr lang="ar-SA" sz="2000" dirty="0" smtClean="0"/>
              <a:t> مثال : الجامعة ، يتم تدريس عدة مقررات ، بحيث المقرر الواحد يمكن أن يسجل فيه أكثر من طالب ، ويمكن  للطالب أن يدرس أكثر من مقرر.</a:t>
            </a:r>
          </a:p>
          <a:p>
            <a:pPr lvl="0"/>
            <a:r>
              <a:rPr lang="ar-SA" sz="2000" dirty="0" smtClean="0"/>
              <a:t>إذن العلاقة بين كيان الطالب وكيان المقرر علاقة متعدد إلى متعدد</a:t>
            </a:r>
            <a:endParaRPr lang="en-US" sz="2000" dirty="0" smtClean="0"/>
          </a:p>
          <a:p>
            <a:r>
              <a:rPr lang="ar-SA" sz="2000" dirty="0" smtClean="0"/>
              <a:t> </a:t>
            </a:r>
            <a:endParaRPr lang="en-US" sz="2000" dirty="0"/>
          </a:p>
        </p:txBody>
      </p:sp>
      <p:sp>
        <p:nvSpPr>
          <p:cNvPr id="3" name="Rectangle 11"/>
          <p:cNvSpPr>
            <a:spLocks noChangeArrowheads="1"/>
          </p:cNvSpPr>
          <p:nvPr/>
        </p:nvSpPr>
        <p:spPr bwMode="auto">
          <a:xfrm>
            <a:off x="1571604" y="1000109"/>
            <a:ext cx="720610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tabLst>
                <a:tab pos="685800" algn="l"/>
              </a:tabLst>
            </a:pP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4-  تابع </a:t>
            </a:r>
            <a:r>
              <a:rPr kumimoji="0" lang="ar-SA" sz="16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rPr>
              <a:t>تحديد</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 نوع العلاقة بتحديد نسبة المشاركة </a:t>
            </a:r>
            <a:r>
              <a:rPr kumimoji="0" lang="en-US"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Cardinality ratio</a:t>
            </a:r>
            <a:r>
              <a:rPr lang="ar-SA" b="1" u="sng" dirty="0" smtClean="0"/>
              <a:t> </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sp>
        <p:nvSpPr>
          <p:cNvPr id="8203"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grpSp>
        <p:nvGrpSpPr>
          <p:cNvPr id="8193" name="Group 1"/>
          <p:cNvGrpSpPr>
            <a:grpSpLocks noChangeAspect="1"/>
          </p:cNvGrpSpPr>
          <p:nvPr/>
        </p:nvGrpSpPr>
        <p:grpSpPr bwMode="auto">
          <a:xfrm>
            <a:off x="2143108" y="4071942"/>
            <a:ext cx="5273675" cy="1371600"/>
            <a:chOff x="1795" y="3924"/>
            <a:chExt cx="8306" cy="2160"/>
          </a:xfrm>
        </p:grpSpPr>
        <p:sp>
          <p:nvSpPr>
            <p:cNvPr id="8202" name="AutoShape 10"/>
            <p:cNvSpPr>
              <a:spLocks noChangeAspect="1" noChangeArrowheads="1" noTextEdit="1"/>
            </p:cNvSpPr>
            <p:nvPr/>
          </p:nvSpPr>
          <p:spPr bwMode="auto">
            <a:xfrm>
              <a:off x="1795" y="3924"/>
              <a:ext cx="8306" cy="2160"/>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8201" name="Rectangle 9"/>
            <p:cNvSpPr>
              <a:spLocks noChangeArrowheads="1"/>
            </p:cNvSpPr>
            <p:nvPr/>
          </p:nvSpPr>
          <p:spPr bwMode="auto">
            <a:xfrm>
              <a:off x="7474" y="4544"/>
              <a:ext cx="1015" cy="873"/>
            </a:xfrm>
            <a:prstGeom prst="rect">
              <a:avLst/>
            </a:prstGeom>
            <a:solidFill>
              <a:srgbClr val="FFFFFF"/>
            </a:solidFill>
            <a:ln w="57150">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vert="horz" wrap="none" lIns="58522" tIns="29261" rIns="58522" bIns="29261" numCol="1" anchor="ctr" anchorCtr="0" compatLnSpc="1">
              <a:prstTxWarp prst="textNoShape">
                <a:avLst/>
              </a:prstTxWarp>
              <a:flatTx/>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المقرر</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200" name="Rectangle 8"/>
            <p:cNvSpPr>
              <a:spLocks noChangeArrowheads="1"/>
            </p:cNvSpPr>
            <p:nvPr/>
          </p:nvSpPr>
          <p:spPr bwMode="auto">
            <a:xfrm>
              <a:off x="3287" y="4544"/>
              <a:ext cx="1054" cy="946"/>
            </a:xfrm>
            <a:prstGeom prst="rect">
              <a:avLst/>
            </a:prstGeom>
            <a:solidFill>
              <a:srgbClr val="FFFFFF"/>
            </a:solidFill>
            <a:ln w="57150">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vert="horz" wrap="none" lIns="58522" tIns="29261" rIns="58522" bIns="29261" numCol="1" anchor="ctr" anchorCtr="0" compatLnSpc="1">
              <a:prstTxWarp prst="textNoShape">
                <a:avLst/>
              </a:prstTxWarp>
              <a:flatTx/>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الطالب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8199" name="Line 7"/>
            <p:cNvSpPr>
              <a:spLocks noChangeShapeType="1"/>
            </p:cNvSpPr>
            <p:nvPr/>
          </p:nvSpPr>
          <p:spPr bwMode="auto">
            <a:xfrm flipH="1">
              <a:off x="5512" y="4544"/>
              <a:ext cx="1309"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8198" name="Line 6"/>
            <p:cNvSpPr>
              <a:spLocks noChangeShapeType="1"/>
            </p:cNvSpPr>
            <p:nvPr/>
          </p:nvSpPr>
          <p:spPr bwMode="auto">
            <a:xfrm>
              <a:off x="5512" y="5344"/>
              <a:ext cx="1308"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8197" name="Text Box 5"/>
            <p:cNvSpPr txBox="1">
              <a:spLocks noChangeArrowheads="1"/>
            </p:cNvSpPr>
            <p:nvPr/>
          </p:nvSpPr>
          <p:spPr bwMode="auto">
            <a:xfrm>
              <a:off x="6947" y="4099"/>
              <a:ext cx="400" cy="563"/>
            </a:xfrm>
            <a:prstGeom prst="rect">
              <a:avLst/>
            </a:prstGeom>
            <a:noFill/>
            <a:ln w="9525">
              <a:noFill/>
              <a:miter lim="800000"/>
              <a:headEnd/>
              <a:tailEnd/>
            </a:ln>
          </p:spPr>
          <p:txBody>
            <a:bodyPr vert="horz" wrap="none" lIns="58522" tIns="29261" rIns="58522" bIns="29261"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8196" name="Text Box 4"/>
            <p:cNvSpPr txBox="1">
              <a:spLocks noChangeArrowheads="1"/>
            </p:cNvSpPr>
            <p:nvPr/>
          </p:nvSpPr>
          <p:spPr bwMode="auto">
            <a:xfrm>
              <a:off x="4639" y="4177"/>
              <a:ext cx="529" cy="572"/>
            </a:xfrm>
            <a:prstGeom prst="rect">
              <a:avLst/>
            </a:prstGeom>
            <a:noFill/>
            <a:ln w="9525">
              <a:noFill/>
              <a:miter lim="800000"/>
              <a:headEnd/>
              <a:tailEnd/>
            </a:ln>
          </p:spPr>
          <p:txBody>
            <a:bodyPr vert="horz" wrap="none" lIns="58522" tIns="29261" rIns="58522" bIns="29261"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M</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8195" name="Text Box 3"/>
            <p:cNvSpPr txBox="1">
              <a:spLocks noChangeArrowheads="1"/>
            </p:cNvSpPr>
            <p:nvPr/>
          </p:nvSpPr>
          <p:spPr bwMode="auto">
            <a:xfrm>
              <a:off x="4764" y="4872"/>
              <a:ext cx="400" cy="563"/>
            </a:xfrm>
            <a:prstGeom prst="rect">
              <a:avLst/>
            </a:prstGeom>
            <a:noFill/>
            <a:ln w="9525">
              <a:noFill/>
              <a:miter lim="800000"/>
              <a:headEnd/>
              <a:tailEnd/>
            </a:ln>
          </p:spPr>
          <p:txBody>
            <a:bodyPr vert="horz" wrap="none" lIns="58522" tIns="29261" rIns="58522" bIns="29261"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8194" name="Text Box 2"/>
            <p:cNvSpPr txBox="1">
              <a:spLocks noChangeArrowheads="1"/>
            </p:cNvSpPr>
            <p:nvPr/>
          </p:nvSpPr>
          <p:spPr bwMode="auto">
            <a:xfrm>
              <a:off x="6852" y="4836"/>
              <a:ext cx="479" cy="578"/>
            </a:xfrm>
            <a:prstGeom prst="rect">
              <a:avLst/>
            </a:prstGeom>
            <a:noFill/>
            <a:ln w="9525">
              <a:noFill/>
              <a:miter lim="800000"/>
              <a:headEnd/>
              <a:tailEnd/>
            </a:ln>
          </p:spPr>
          <p:txBody>
            <a:bodyPr vert="horz" wrap="none" lIns="58522" tIns="29261" rIns="58522" bIns="29261"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lang="en-US" sz="2000" dirty="0" smtClean="0">
                  <a:solidFill>
                    <a:srgbClr val="000000"/>
                  </a:solidFill>
                  <a:latin typeface="Arial" pitchFamily="34" charset="0"/>
                  <a:cs typeface="Arial" pitchFamily="34" charset="0"/>
                </a:rPr>
                <a:t>N</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6" name="Rectangle 15"/>
          <p:cNvSpPr/>
          <p:nvPr/>
        </p:nvSpPr>
        <p:spPr>
          <a:xfrm>
            <a:off x="2143108" y="5357826"/>
            <a:ext cx="6000792" cy="369332"/>
          </a:xfrm>
          <a:prstGeom prst="rect">
            <a:avLst/>
          </a:prstGeom>
        </p:spPr>
        <p:txBody>
          <a:bodyPr wrap="square">
            <a:spAutoFit/>
          </a:bodyPr>
          <a:lstStyle/>
          <a:p>
            <a:r>
              <a:rPr lang="ar-SA" b="1" dirty="0" smtClean="0"/>
              <a:t>لنطبق ذلك على مثال مركز التدريب السابق ونحدد أنواع العلاقات كالتالي:</a:t>
            </a:r>
            <a:endParaRPr lang="ar-SA"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214282" y="1845434"/>
            <a:ext cx="8643998"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لنأخذ </a:t>
            </a:r>
            <a:r>
              <a:rPr kumimoji="0" lang="ar-SA" sz="14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العلاقة بين المدربات والدورات فأسأل نفسي سؤالين :</a:t>
            </a:r>
            <a:endParaRPr kumimoji="0" lang="en-US" sz="1400" b="0" i="0" u="sng"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السؤال الأول : هل المدربة الواحدة ممكن أن تعطي اكثر من دورة في نفس الوقت أم دورة واحدة؟</a:t>
            </a:r>
            <a:endParaRPr kumimoji="0" lang="en-US" sz="1400" b="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السؤال الثاني : هل الدورة الواحدة تعطيها اكثر من مدربة أم مدربة واحدة ؟</a:t>
            </a:r>
            <a:endParaRPr kumimoji="0" lang="en-US" sz="140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نجيب على السؤال الأول فنقول أن المدربة الواحدة ممكن أن تعطي اكثر من دورة .</a:t>
            </a:r>
            <a:endParaRPr kumimoji="0" lang="en-US" sz="140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نجيب على السؤال الثاني فنقول أن الدورة الواحدة تعطيها أو تدرب عليها اكثر من مدربة .</a:t>
            </a:r>
            <a:endParaRPr kumimoji="0" lang="en-US" sz="140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lvl="0" indent="457200" eaLnBrk="0" fontAlgn="base" hangingPunct="0">
              <a:lnSpc>
                <a:spcPct val="150000"/>
              </a:lnSpc>
              <a:spcBef>
                <a:spcPct val="0"/>
              </a:spcBef>
              <a:spcAft>
                <a:spcPct val="0"/>
              </a:spcAft>
              <a:tabLst>
                <a:tab pos="457200" algn="r"/>
              </a:tabLst>
            </a:pPr>
            <a:r>
              <a:rPr kumimoji="0" lang="ar-SA" sz="1400"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فمن هذين السؤال تنتج العلاقة التالية :</a:t>
            </a:r>
            <a:r>
              <a:rPr lang="en-US" sz="1400" dirty="0" smtClean="0">
                <a:solidFill>
                  <a:srgbClr val="000080"/>
                </a:solidFill>
                <a:latin typeface="Tahoma" pitchFamily="34" charset="0"/>
                <a:ea typeface="Times New Roman" pitchFamily="18" charset="0"/>
                <a:cs typeface="Tahoma" pitchFamily="34" charset="0"/>
                <a:sym typeface="Wingdings" pitchFamily="2" charset="2"/>
              </a:rPr>
              <a:t> M:N</a:t>
            </a:r>
            <a:endParaRPr kumimoji="0" lang="en-US" sz="140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لنأخذ العلاقة بين المتدربات والدورات فأسأل نفسي سؤالين :</a:t>
            </a:r>
            <a:endParaRPr kumimoji="0" lang="en-US" sz="1400" b="0" i="0" u="sng"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السؤال الأول : هل المتدربة الواحدة ممكن أن تأخذ اكثر من دورة أم دورة واحدة فقط ؟</a:t>
            </a:r>
            <a:endParaRPr kumimoji="0" lang="en-US" sz="140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السؤال الثاني : هل الدورة الواحدة ممكن أن تشمل اكثر من متدربة أم متدربة واحدة فقط ؟</a:t>
            </a:r>
            <a:endParaRPr kumimoji="0" lang="en-US" sz="140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نجيب على السؤال الأول فنقول أن المتدربة الواحدة ممكن أن تأخذ اكثر من دورة .</a:t>
            </a:r>
            <a:endParaRPr kumimoji="0" lang="en-US" sz="140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نجيب على السؤال الثاني فنقول أن الدورة الواحدة ممكن أن تشمل اكثر من متدربة .</a:t>
            </a:r>
            <a:endParaRPr kumimoji="0" lang="en-US" sz="140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lvl="0" indent="457200" eaLnBrk="0" fontAlgn="base" hangingPunct="0">
              <a:lnSpc>
                <a:spcPct val="150000"/>
              </a:lnSpc>
              <a:spcBef>
                <a:spcPct val="0"/>
              </a:spcBef>
              <a:spcAft>
                <a:spcPct val="0"/>
              </a:spcAft>
              <a:tabLst>
                <a:tab pos="457200" algn="r"/>
              </a:tabLst>
            </a:pPr>
            <a:r>
              <a:rPr kumimoji="0" lang="ar-SA" sz="1400"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 فتنتج العلاقة التالية :</a:t>
            </a:r>
            <a:r>
              <a:rPr lang="en-US" sz="1400" dirty="0" smtClean="0">
                <a:solidFill>
                  <a:srgbClr val="000080"/>
                </a:solidFill>
                <a:latin typeface="Tahoma" pitchFamily="34" charset="0"/>
                <a:ea typeface="Times New Roman" pitchFamily="18" charset="0"/>
                <a:cs typeface="Tahoma" pitchFamily="34" charset="0"/>
                <a:sym typeface="Wingdings" pitchFamily="2" charset="2"/>
              </a:rPr>
              <a:t> M:N</a:t>
            </a:r>
            <a:r>
              <a:rPr lang="ar-SA" sz="1400" dirty="0" smtClean="0">
                <a:solidFill>
                  <a:srgbClr val="000080"/>
                </a:solidFill>
                <a:latin typeface="Tahoma" pitchFamily="34" charset="0"/>
                <a:ea typeface="Times New Roman" pitchFamily="18" charset="0"/>
                <a:cs typeface="Tahoma" pitchFamily="34" charset="0"/>
                <a:sym typeface="Wingdings" pitchFamily="2" charset="2"/>
              </a:rPr>
              <a:t> </a:t>
            </a:r>
            <a:endParaRPr kumimoji="0" lang="en-US" sz="140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457200" algn="l" defTabSz="914400" rtl="0" eaLnBrk="0" fontAlgn="base" latinLnBrk="0" hangingPunct="0">
              <a:lnSpc>
                <a:spcPct val="100000"/>
              </a:lnSpc>
              <a:spcBef>
                <a:spcPct val="0"/>
              </a:spcBef>
              <a:spcAft>
                <a:spcPct val="0"/>
              </a:spcAft>
              <a:buClrTx/>
              <a:buSzTx/>
              <a:buFontTx/>
              <a:buNone/>
              <a:tabLst>
                <a:tab pos="457200" algn="r"/>
              </a:tabLst>
            </a:pPr>
            <a:endParaRPr kumimoji="0" lang="en-US" sz="12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3600" u="sng" dirty="0" smtClean="0">
                <a:cs typeface="+mn-cs"/>
              </a:rPr>
              <a:t>مبادئ قواعد البيانات العلائقية</a:t>
            </a:r>
            <a:endParaRPr lang="ar-SA" sz="3600" u="sng" dirty="0">
              <a:cs typeface="+mn-cs"/>
            </a:endParaRPr>
          </a:p>
        </p:txBody>
      </p:sp>
      <p:sp>
        <p:nvSpPr>
          <p:cNvPr id="3" name="Content Placeholder 2"/>
          <p:cNvSpPr>
            <a:spLocks noGrp="1"/>
          </p:cNvSpPr>
          <p:nvPr>
            <p:ph idx="1"/>
          </p:nvPr>
        </p:nvSpPr>
        <p:spPr/>
        <p:txBody>
          <a:bodyPr/>
          <a:lstStyle/>
          <a:p>
            <a:pPr>
              <a:buNone/>
            </a:pPr>
            <a:r>
              <a:rPr lang="ar-SA" dirty="0" smtClean="0"/>
              <a:t>في الماضي كانت قواعد البيانات المتعارف عليها هي :</a:t>
            </a:r>
          </a:p>
          <a:p>
            <a:r>
              <a:rPr lang="ar-SA" u="sng" dirty="0" smtClean="0"/>
              <a:t>قواعد البيانات الشبكية</a:t>
            </a:r>
          </a:p>
          <a:p>
            <a:r>
              <a:rPr lang="ar-SA" u="sng" dirty="0" smtClean="0"/>
              <a:t>قواعد البيانات الهرمية </a:t>
            </a:r>
          </a:p>
          <a:p>
            <a:pPr>
              <a:buNone/>
            </a:pPr>
            <a:r>
              <a:rPr lang="ar-SA" dirty="0" smtClean="0"/>
              <a:t>وظلت هذه الأنواع هي المستخدمة حتى ظهرت قواعد </a:t>
            </a:r>
            <a:r>
              <a:rPr lang="ar-SA" u="sng" dirty="0" smtClean="0"/>
              <a:t>البيانات العلائقية </a:t>
            </a:r>
          </a:p>
          <a:p>
            <a:pPr>
              <a:buNone/>
            </a:pPr>
            <a:r>
              <a:rPr lang="ar-SA" dirty="0" smtClean="0"/>
              <a:t>ونظرا لقوة نظم إدارة قواعد البيانات العلائقية فقد طغت على الأنواع الأخرى وأصبحت هي النوع الوحيد المستخدم.</a:t>
            </a:r>
          </a:p>
          <a:p>
            <a:pPr>
              <a:buNone/>
            </a:pPr>
            <a:endParaRPr lang="ar-S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70" name="Group 2"/>
          <p:cNvGrpSpPr>
            <a:grpSpLocks/>
          </p:cNvGrpSpPr>
          <p:nvPr/>
        </p:nvGrpSpPr>
        <p:grpSpPr bwMode="auto">
          <a:xfrm>
            <a:off x="785786" y="928670"/>
            <a:ext cx="7397750" cy="5372100"/>
            <a:chOff x="180" y="3240"/>
            <a:chExt cx="11649" cy="8460"/>
          </a:xfrm>
        </p:grpSpPr>
        <p:grpSp>
          <p:nvGrpSpPr>
            <p:cNvPr id="32771" name="Group 3"/>
            <p:cNvGrpSpPr>
              <a:grpSpLocks/>
            </p:cNvGrpSpPr>
            <p:nvPr/>
          </p:nvGrpSpPr>
          <p:grpSpPr bwMode="auto">
            <a:xfrm>
              <a:off x="180" y="3240"/>
              <a:ext cx="11649" cy="8460"/>
              <a:chOff x="360" y="3600"/>
              <a:chExt cx="11649" cy="8460"/>
            </a:xfrm>
          </p:grpSpPr>
          <p:grpSp>
            <p:nvGrpSpPr>
              <p:cNvPr id="32772" name="Group 4"/>
              <p:cNvGrpSpPr>
                <a:grpSpLocks/>
              </p:cNvGrpSpPr>
              <p:nvPr/>
            </p:nvGrpSpPr>
            <p:grpSpPr bwMode="auto">
              <a:xfrm>
                <a:off x="4089" y="5352"/>
                <a:ext cx="5745" cy="4680"/>
                <a:chOff x="4089" y="5352"/>
                <a:chExt cx="5745" cy="4680"/>
              </a:xfrm>
            </p:grpSpPr>
            <p:grpSp>
              <p:nvGrpSpPr>
                <p:cNvPr id="32779" name="Group 11"/>
                <p:cNvGrpSpPr>
                  <a:grpSpLocks/>
                </p:cNvGrpSpPr>
                <p:nvPr/>
              </p:nvGrpSpPr>
              <p:grpSpPr bwMode="auto">
                <a:xfrm>
                  <a:off x="4089" y="8772"/>
                  <a:ext cx="3780" cy="1260"/>
                  <a:chOff x="3060" y="8820"/>
                  <a:chExt cx="3780" cy="1260"/>
                </a:xfrm>
              </p:grpSpPr>
              <p:grpSp>
                <p:nvGrpSpPr>
                  <p:cNvPr id="32780" name="Group 12"/>
                  <p:cNvGrpSpPr>
                    <a:grpSpLocks/>
                  </p:cNvGrpSpPr>
                  <p:nvPr/>
                </p:nvGrpSpPr>
                <p:grpSpPr bwMode="auto">
                  <a:xfrm>
                    <a:off x="4140" y="8820"/>
                    <a:ext cx="1260" cy="1200"/>
                    <a:chOff x="4140" y="8820"/>
                    <a:chExt cx="1260" cy="1200"/>
                  </a:xfrm>
                </p:grpSpPr>
                <p:sp>
                  <p:nvSpPr>
                    <p:cNvPr id="32781" name="AutoShape 13"/>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32782" name="Text Box 14"/>
                    <p:cNvSpPr txBox="1">
                      <a:spLocks noChangeArrowheads="1"/>
                    </p:cNvSpPr>
                    <p:nvPr/>
                  </p:nvSpPr>
                  <p:spPr bwMode="auto">
                    <a:xfrm>
                      <a:off x="4200" y="9180"/>
                      <a:ext cx="114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يدربن على</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2783" name="Line 15"/>
                  <p:cNvSpPr>
                    <a:spLocks noChangeShapeType="1"/>
                  </p:cNvSpPr>
                  <p:nvPr/>
                </p:nvSpPr>
                <p:spPr bwMode="auto">
                  <a:xfrm flipH="1" flipV="1">
                    <a:off x="3060" y="8820"/>
                    <a:ext cx="1080"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784" name="Line 16"/>
                  <p:cNvSpPr>
                    <a:spLocks noChangeShapeType="1"/>
                  </p:cNvSpPr>
                  <p:nvPr/>
                </p:nvSpPr>
                <p:spPr bwMode="auto">
                  <a:xfrm>
                    <a:off x="5400" y="9360"/>
                    <a:ext cx="14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32785" name="Group 17"/>
                <p:cNvGrpSpPr>
                  <a:grpSpLocks/>
                </p:cNvGrpSpPr>
                <p:nvPr/>
              </p:nvGrpSpPr>
              <p:grpSpPr bwMode="auto">
                <a:xfrm>
                  <a:off x="8574" y="5352"/>
                  <a:ext cx="1260" cy="4680"/>
                  <a:chOff x="7545" y="5400"/>
                  <a:chExt cx="1260" cy="4680"/>
                </a:xfrm>
              </p:grpSpPr>
              <p:grpSp>
                <p:nvGrpSpPr>
                  <p:cNvPr id="32786" name="Group 18"/>
                  <p:cNvGrpSpPr>
                    <a:grpSpLocks/>
                  </p:cNvGrpSpPr>
                  <p:nvPr/>
                </p:nvGrpSpPr>
                <p:grpSpPr bwMode="auto">
                  <a:xfrm>
                    <a:off x="7545" y="6870"/>
                    <a:ext cx="1260" cy="1200"/>
                    <a:chOff x="4140" y="8820"/>
                    <a:chExt cx="1260" cy="1200"/>
                  </a:xfrm>
                </p:grpSpPr>
                <p:sp>
                  <p:nvSpPr>
                    <p:cNvPr id="32787" name="AutoShape 19"/>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32788" name="Text Box 20"/>
                    <p:cNvSpPr txBox="1">
                      <a:spLocks noChangeArrowheads="1"/>
                    </p:cNvSpPr>
                    <p:nvPr/>
                  </p:nvSpPr>
                  <p:spPr bwMode="auto">
                    <a:xfrm>
                      <a:off x="4200" y="9180"/>
                      <a:ext cx="114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يدرسن</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32789" name="Line 21"/>
                  <p:cNvSpPr>
                    <a:spLocks noChangeShapeType="1"/>
                  </p:cNvSpPr>
                  <p:nvPr/>
                </p:nvSpPr>
                <p:spPr bwMode="auto">
                  <a:xfrm>
                    <a:off x="8160" y="5400"/>
                    <a:ext cx="0" cy="14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790" name="Line 22"/>
                  <p:cNvSpPr>
                    <a:spLocks noChangeShapeType="1"/>
                  </p:cNvSpPr>
                  <p:nvPr/>
                </p:nvSpPr>
                <p:spPr bwMode="auto">
                  <a:xfrm flipH="1">
                    <a:off x="7560" y="8025"/>
                    <a:ext cx="615" cy="205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grpSp>
            <p:nvGrpSpPr>
              <p:cNvPr id="32791" name="Group 23"/>
              <p:cNvGrpSpPr>
                <a:grpSpLocks/>
              </p:cNvGrpSpPr>
              <p:nvPr/>
            </p:nvGrpSpPr>
            <p:grpSpPr bwMode="auto">
              <a:xfrm>
                <a:off x="360" y="3600"/>
                <a:ext cx="11649" cy="8460"/>
                <a:chOff x="360" y="3600"/>
                <a:chExt cx="11649" cy="8460"/>
              </a:xfrm>
            </p:grpSpPr>
            <p:grpSp>
              <p:nvGrpSpPr>
                <p:cNvPr id="32792" name="Group 24"/>
                <p:cNvGrpSpPr>
                  <a:grpSpLocks/>
                </p:cNvGrpSpPr>
                <p:nvPr/>
              </p:nvGrpSpPr>
              <p:grpSpPr bwMode="auto">
                <a:xfrm>
                  <a:off x="7869" y="10060"/>
                  <a:ext cx="4140" cy="2000"/>
                  <a:chOff x="6840" y="8820"/>
                  <a:chExt cx="4140" cy="2000"/>
                </a:xfrm>
              </p:grpSpPr>
              <p:grpSp>
                <p:nvGrpSpPr>
                  <p:cNvPr id="32793" name="Group 25"/>
                  <p:cNvGrpSpPr>
                    <a:grpSpLocks/>
                  </p:cNvGrpSpPr>
                  <p:nvPr/>
                </p:nvGrpSpPr>
                <p:grpSpPr bwMode="auto">
                  <a:xfrm>
                    <a:off x="6840" y="8820"/>
                    <a:ext cx="1800" cy="900"/>
                    <a:chOff x="4500" y="14220"/>
                    <a:chExt cx="1800" cy="900"/>
                  </a:xfrm>
                </p:grpSpPr>
                <p:sp>
                  <p:nvSpPr>
                    <p:cNvPr id="32794" name="Rectangle 26"/>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32795" name="Text Box 27"/>
                    <p:cNvSpPr txBox="1">
                      <a:spLocks noChangeArrowheads="1"/>
                    </p:cNvSpPr>
                    <p:nvPr/>
                  </p:nvSpPr>
                  <p:spPr bwMode="auto">
                    <a:xfrm>
                      <a:off x="4860" y="144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الدورة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32799" name="Group 31"/>
                  <p:cNvGrpSpPr>
                    <a:grpSpLocks/>
                  </p:cNvGrpSpPr>
                  <p:nvPr/>
                </p:nvGrpSpPr>
                <p:grpSpPr bwMode="auto">
                  <a:xfrm>
                    <a:off x="6840" y="10080"/>
                    <a:ext cx="1620" cy="720"/>
                    <a:chOff x="5300" y="12420"/>
                    <a:chExt cx="1620" cy="720"/>
                  </a:xfrm>
                </p:grpSpPr>
                <p:sp>
                  <p:nvSpPr>
                    <p:cNvPr id="32800" name="Oval 3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01" name="Text Box 33"/>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اسم الدورة</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grpSp>
              <p:grpSp>
                <p:nvGrpSpPr>
                  <p:cNvPr id="32802" name="Group 34"/>
                  <p:cNvGrpSpPr>
                    <a:grpSpLocks/>
                  </p:cNvGrpSpPr>
                  <p:nvPr/>
                </p:nvGrpSpPr>
                <p:grpSpPr bwMode="auto">
                  <a:xfrm>
                    <a:off x="8640" y="10080"/>
                    <a:ext cx="2340" cy="740"/>
                    <a:chOff x="8640" y="10080"/>
                    <a:chExt cx="2340" cy="740"/>
                  </a:xfrm>
                </p:grpSpPr>
                <p:sp>
                  <p:nvSpPr>
                    <p:cNvPr id="32803" name="Oval 35"/>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04" name="Text Box 36"/>
                    <p:cNvSpPr txBox="1">
                      <a:spLocks noChangeArrowheads="1"/>
                    </p:cNvSpPr>
                    <p:nvPr/>
                  </p:nvSpPr>
                  <p:spPr bwMode="auto">
                    <a:xfrm>
                      <a:off x="8640" y="10260"/>
                      <a:ext cx="2340" cy="5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عدد ساعات الدورة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2806" name="Line 38"/>
                  <p:cNvSpPr>
                    <a:spLocks noChangeShapeType="1"/>
                  </p:cNvSpPr>
                  <p:nvPr/>
                </p:nvSpPr>
                <p:spPr bwMode="auto">
                  <a:xfrm flipV="1">
                    <a:off x="7560" y="972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07" name="Line 39"/>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32808" name="Group 40"/>
                <p:cNvGrpSpPr>
                  <a:grpSpLocks/>
                </p:cNvGrpSpPr>
                <p:nvPr/>
              </p:nvGrpSpPr>
              <p:grpSpPr bwMode="auto">
                <a:xfrm>
                  <a:off x="4280" y="3600"/>
                  <a:ext cx="7409" cy="2320"/>
                  <a:chOff x="4280" y="3600"/>
                  <a:chExt cx="7409" cy="2320"/>
                </a:xfrm>
              </p:grpSpPr>
              <p:grpSp>
                <p:nvGrpSpPr>
                  <p:cNvPr id="32809" name="Group 41"/>
                  <p:cNvGrpSpPr>
                    <a:grpSpLocks/>
                  </p:cNvGrpSpPr>
                  <p:nvPr/>
                </p:nvGrpSpPr>
                <p:grpSpPr bwMode="auto">
                  <a:xfrm>
                    <a:off x="6329" y="3600"/>
                    <a:ext cx="5360" cy="2320"/>
                    <a:chOff x="6329" y="3600"/>
                    <a:chExt cx="5360" cy="2320"/>
                  </a:xfrm>
                </p:grpSpPr>
                <p:grpSp>
                  <p:nvGrpSpPr>
                    <p:cNvPr id="32810" name="Group 42"/>
                    <p:cNvGrpSpPr>
                      <a:grpSpLocks/>
                    </p:cNvGrpSpPr>
                    <p:nvPr/>
                  </p:nvGrpSpPr>
                  <p:grpSpPr bwMode="auto">
                    <a:xfrm>
                      <a:off x="8229" y="4480"/>
                      <a:ext cx="1800" cy="900"/>
                      <a:chOff x="6840" y="12060"/>
                      <a:chExt cx="1800" cy="900"/>
                    </a:xfrm>
                  </p:grpSpPr>
                  <p:sp>
                    <p:nvSpPr>
                      <p:cNvPr id="32811" name="Rectangle 43"/>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32812" name="Text Box 44"/>
                      <p:cNvSpPr txBox="1">
                        <a:spLocks noChangeArrowheads="1"/>
                      </p:cNvSpPr>
                      <p:nvPr/>
                    </p:nvSpPr>
                    <p:spPr bwMode="auto">
                      <a:xfrm>
                        <a:off x="7200" y="12280"/>
                        <a:ext cx="1080" cy="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المتدربة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32813" name="Group 45"/>
                    <p:cNvGrpSpPr>
                      <a:grpSpLocks/>
                    </p:cNvGrpSpPr>
                    <p:nvPr/>
                  </p:nvGrpSpPr>
                  <p:grpSpPr bwMode="auto">
                    <a:xfrm>
                      <a:off x="6529" y="5200"/>
                      <a:ext cx="1620" cy="720"/>
                      <a:chOff x="5300" y="12420"/>
                      <a:chExt cx="1620" cy="720"/>
                    </a:xfrm>
                  </p:grpSpPr>
                  <p:sp>
                    <p:nvSpPr>
                      <p:cNvPr id="32814" name="Oval 4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15" name="Text Box 47"/>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smtClean="0">
                            <a:ln>
                              <a:noFill/>
                            </a:ln>
                            <a:solidFill>
                              <a:schemeClr val="tx1"/>
                            </a:solidFill>
                            <a:effectLst/>
                            <a:latin typeface="Arial" pitchFamily="34" charset="0"/>
                            <a:ea typeface="Arial" pitchFamily="34" charset="0"/>
                            <a:cs typeface="Arial" pitchFamily="34" charset="0"/>
                          </a:rPr>
                          <a:t>السجل الأكاديمي</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2816" name="Group 48"/>
                    <p:cNvGrpSpPr>
                      <a:grpSpLocks/>
                    </p:cNvGrpSpPr>
                    <p:nvPr/>
                  </p:nvGrpSpPr>
                  <p:grpSpPr bwMode="auto">
                    <a:xfrm>
                      <a:off x="6329" y="4480"/>
                      <a:ext cx="1620" cy="720"/>
                      <a:chOff x="5300" y="12420"/>
                      <a:chExt cx="1620" cy="720"/>
                    </a:xfrm>
                  </p:grpSpPr>
                  <p:sp>
                    <p:nvSpPr>
                      <p:cNvPr id="32817" name="Oval 4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18" name="Text Box 50"/>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اسم المتدربة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2819" name="Group 51"/>
                    <p:cNvGrpSpPr>
                      <a:grpSpLocks/>
                    </p:cNvGrpSpPr>
                    <p:nvPr/>
                  </p:nvGrpSpPr>
                  <p:grpSpPr bwMode="auto">
                    <a:xfrm>
                      <a:off x="6609" y="3760"/>
                      <a:ext cx="1620" cy="720"/>
                      <a:chOff x="5300" y="12420"/>
                      <a:chExt cx="1620" cy="720"/>
                    </a:xfrm>
                  </p:grpSpPr>
                  <p:sp>
                    <p:nvSpPr>
                      <p:cNvPr id="32820" name="Oval 5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21" name="Text Box 53"/>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تاريخ الميلاد</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2822" name="Group 54"/>
                    <p:cNvGrpSpPr>
                      <a:grpSpLocks/>
                    </p:cNvGrpSpPr>
                    <p:nvPr/>
                  </p:nvGrpSpPr>
                  <p:grpSpPr bwMode="auto">
                    <a:xfrm>
                      <a:off x="8269" y="3600"/>
                      <a:ext cx="1620" cy="720"/>
                      <a:chOff x="5300" y="12420"/>
                      <a:chExt cx="1620" cy="720"/>
                    </a:xfrm>
                  </p:grpSpPr>
                  <p:sp>
                    <p:nvSpPr>
                      <p:cNvPr id="32823" name="Oval 55"/>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24" name="Text Box 56"/>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السكن</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2825" name="Group 57"/>
                    <p:cNvGrpSpPr>
                      <a:grpSpLocks/>
                    </p:cNvGrpSpPr>
                    <p:nvPr/>
                  </p:nvGrpSpPr>
                  <p:grpSpPr bwMode="auto">
                    <a:xfrm>
                      <a:off x="10069" y="3940"/>
                      <a:ext cx="1620" cy="720"/>
                      <a:chOff x="5300" y="12420"/>
                      <a:chExt cx="1620" cy="720"/>
                    </a:xfrm>
                  </p:grpSpPr>
                  <p:sp>
                    <p:nvSpPr>
                      <p:cNvPr id="32826" name="Oval 58"/>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27" name="Text Box 59"/>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2828" name="Line 60"/>
                    <p:cNvSpPr>
                      <a:spLocks noChangeShapeType="1"/>
                    </p:cNvSpPr>
                    <p:nvPr/>
                  </p:nvSpPr>
                  <p:spPr bwMode="auto">
                    <a:xfrm flipV="1">
                      <a:off x="7909" y="520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29" name="Line 61"/>
                    <p:cNvSpPr>
                      <a:spLocks noChangeShapeType="1"/>
                    </p:cNvSpPr>
                    <p:nvPr/>
                  </p:nvSpPr>
                  <p:spPr bwMode="auto">
                    <a:xfrm>
                      <a:off x="7869" y="484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30" name="Line 62"/>
                    <p:cNvSpPr>
                      <a:spLocks noChangeShapeType="1"/>
                    </p:cNvSpPr>
                    <p:nvPr/>
                  </p:nvSpPr>
                  <p:spPr bwMode="auto">
                    <a:xfrm>
                      <a:off x="8049" y="4300"/>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31" name="Line 63"/>
                    <p:cNvSpPr>
                      <a:spLocks noChangeShapeType="1"/>
                    </p:cNvSpPr>
                    <p:nvPr/>
                  </p:nvSpPr>
                  <p:spPr bwMode="auto">
                    <a:xfrm>
                      <a:off x="9129" y="4300"/>
                      <a:ext cx="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32" name="Line 64"/>
                    <p:cNvSpPr>
                      <a:spLocks noChangeShapeType="1"/>
                    </p:cNvSpPr>
                    <p:nvPr/>
                  </p:nvSpPr>
                  <p:spPr bwMode="auto">
                    <a:xfrm flipH="1">
                      <a:off x="10029" y="4660"/>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32833" name="Oval 65"/>
                  <p:cNvSpPr>
                    <a:spLocks noChangeArrowheads="1"/>
                  </p:cNvSpPr>
                  <p:nvPr/>
                </p:nvSpPr>
                <p:spPr bwMode="auto">
                  <a:xfrm>
                    <a:off x="4820" y="410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32834" name="Line 66"/>
                  <p:cNvSpPr>
                    <a:spLocks noChangeShapeType="1"/>
                  </p:cNvSpPr>
                  <p:nvPr/>
                </p:nvSpPr>
                <p:spPr bwMode="auto">
                  <a:xfrm>
                    <a:off x="6080" y="4380"/>
                    <a:ext cx="60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35" name="Line 67"/>
                  <p:cNvSpPr>
                    <a:spLocks noChangeShapeType="1"/>
                  </p:cNvSpPr>
                  <p:nvPr/>
                </p:nvSpPr>
                <p:spPr bwMode="auto">
                  <a:xfrm>
                    <a:off x="5540" y="4860"/>
                    <a:ext cx="9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36" name="Oval 68"/>
                  <p:cNvSpPr>
                    <a:spLocks noChangeArrowheads="1"/>
                  </p:cNvSpPr>
                  <p:nvPr/>
                </p:nvSpPr>
                <p:spPr bwMode="auto">
                  <a:xfrm>
                    <a:off x="4280" y="462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32837" name="Line 69"/>
                  <p:cNvSpPr>
                    <a:spLocks noChangeShapeType="1"/>
                  </p:cNvSpPr>
                  <p:nvPr/>
                </p:nvSpPr>
                <p:spPr bwMode="auto">
                  <a:xfrm flipV="1">
                    <a:off x="5880" y="5000"/>
                    <a:ext cx="620" cy="4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38" name="Oval 70"/>
                  <p:cNvSpPr>
                    <a:spLocks noChangeArrowheads="1"/>
                  </p:cNvSpPr>
                  <p:nvPr/>
                </p:nvSpPr>
                <p:spPr bwMode="auto">
                  <a:xfrm>
                    <a:off x="4660" y="52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2839" name="Group 71"/>
                <p:cNvGrpSpPr>
                  <a:grpSpLocks/>
                </p:cNvGrpSpPr>
                <p:nvPr/>
              </p:nvGrpSpPr>
              <p:grpSpPr bwMode="auto">
                <a:xfrm>
                  <a:off x="360" y="6418"/>
                  <a:ext cx="4029" cy="4182"/>
                  <a:chOff x="360" y="6418"/>
                  <a:chExt cx="4029" cy="4182"/>
                </a:xfrm>
              </p:grpSpPr>
              <p:grpSp>
                <p:nvGrpSpPr>
                  <p:cNvPr id="32840" name="Group 72"/>
                  <p:cNvGrpSpPr>
                    <a:grpSpLocks/>
                  </p:cNvGrpSpPr>
                  <p:nvPr/>
                </p:nvGrpSpPr>
                <p:grpSpPr bwMode="auto">
                  <a:xfrm>
                    <a:off x="669" y="6418"/>
                    <a:ext cx="3720" cy="3420"/>
                    <a:chOff x="429" y="5902"/>
                    <a:chExt cx="3720" cy="3420"/>
                  </a:xfrm>
                </p:grpSpPr>
                <p:grpSp>
                  <p:nvGrpSpPr>
                    <p:cNvPr id="32841" name="Group 73"/>
                    <p:cNvGrpSpPr>
                      <a:grpSpLocks/>
                    </p:cNvGrpSpPr>
                    <p:nvPr/>
                  </p:nvGrpSpPr>
                  <p:grpSpPr bwMode="auto">
                    <a:xfrm>
                      <a:off x="2349" y="7342"/>
                      <a:ext cx="1800" cy="900"/>
                      <a:chOff x="2340" y="12060"/>
                      <a:chExt cx="1800" cy="900"/>
                    </a:xfrm>
                  </p:grpSpPr>
                  <p:sp>
                    <p:nvSpPr>
                      <p:cNvPr id="32842" name="Rectangle 74"/>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32843" name="Text Box 75"/>
                      <p:cNvSpPr txBox="1">
                        <a:spLocks noChangeArrowheads="1"/>
                      </p:cNvSpPr>
                      <p:nvPr/>
                    </p:nvSpPr>
                    <p:spPr bwMode="auto">
                      <a:xfrm>
                        <a:off x="2680" y="12280"/>
                        <a:ext cx="108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المدربة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32844" name="Group 76"/>
                    <p:cNvGrpSpPr>
                      <a:grpSpLocks/>
                    </p:cNvGrpSpPr>
                    <p:nvPr/>
                  </p:nvGrpSpPr>
                  <p:grpSpPr bwMode="auto">
                    <a:xfrm>
                      <a:off x="2529" y="6442"/>
                      <a:ext cx="1620" cy="720"/>
                      <a:chOff x="5300" y="12420"/>
                      <a:chExt cx="1620" cy="720"/>
                    </a:xfrm>
                  </p:grpSpPr>
                  <p:sp>
                    <p:nvSpPr>
                      <p:cNvPr id="32845" name="Oval 77"/>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46" name="Text Box 78"/>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2847" name="Group 79"/>
                    <p:cNvGrpSpPr>
                      <a:grpSpLocks/>
                    </p:cNvGrpSpPr>
                    <p:nvPr/>
                  </p:nvGrpSpPr>
                  <p:grpSpPr bwMode="auto">
                    <a:xfrm>
                      <a:off x="1829" y="8602"/>
                      <a:ext cx="1620" cy="720"/>
                      <a:chOff x="5300" y="12420"/>
                      <a:chExt cx="1620" cy="720"/>
                    </a:xfrm>
                  </p:grpSpPr>
                  <p:sp>
                    <p:nvSpPr>
                      <p:cNvPr id="32848" name="Oval 80"/>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49" name="Text Box 81"/>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smtClean="0">
                            <a:ln>
                              <a:noFill/>
                            </a:ln>
                            <a:solidFill>
                              <a:schemeClr val="tx1"/>
                            </a:solidFill>
                            <a:effectLst/>
                            <a:latin typeface="Arial" pitchFamily="34" charset="0"/>
                            <a:ea typeface="Arial" pitchFamily="34" charset="0"/>
                            <a:cs typeface="Arial" pitchFamily="34" charset="0"/>
                          </a:rPr>
                          <a:t>رقم المدربة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2850" name="Group 82"/>
                    <p:cNvGrpSpPr>
                      <a:grpSpLocks/>
                    </p:cNvGrpSpPr>
                    <p:nvPr/>
                  </p:nvGrpSpPr>
                  <p:grpSpPr bwMode="auto">
                    <a:xfrm>
                      <a:off x="729" y="8062"/>
                      <a:ext cx="1620" cy="720"/>
                      <a:chOff x="5300" y="12420"/>
                      <a:chExt cx="1620" cy="720"/>
                    </a:xfrm>
                  </p:grpSpPr>
                  <p:sp>
                    <p:nvSpPr>
                      <p:cNvPr id="32851" name="Oval 8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52" name="Text Box 84"/>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اسم المدربة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2853" name="Group 85"/>
                    <p:cNvGrpSpPr>
                      <a:grpSpLocks/>
                    </p:cNvGrpSpPr>
                    <p:nvPr/>
                  </p:nvGrpSpPr>
                  <p:grpSpPr bwMode="auto">
                    <a:xfrm>
                      <a:off x="549" y="7242"/>
                      <a:ext cx="1620" cy="720"/>
                      <a:chOff x="5300" y="12420"/>
                      <a:chExt cx="1620" cy="720"/>
                    </a:xfrm>
                  </p:grpSpPr>
                  <p:sp>
                    <p:nvSpPr>
                      <p:cNvPr id="32854" name="Oval 8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55" name="Text Box 87"/>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التخصص</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2856" name="Group 88"/>
                    <p:cNvGrpSpPr>
                      <a:grpSpLocks/>
                    </p:cNvGrpSpPr>
                    <p:nvPr/>
                  </p:nvGrpSpPr>
                  <p:grpSpPr bwMode="auto">
                    <a:xfrm>
                      <a:off x="429" y="6462"/>
                      <a:ext cx="1620" cy="720"/>
                      <a:chOff x="5300" y="12420"/>
                      <a:chExt cx="1620" cy="720"/>
                    </a:xfrm>
                  </p:grpSpPr>
                  <p:sp>
                    <p:nvSpPr>
                      <p:cNvPr id="32857" name="Oval 8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58" name="Text Box 90"/>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مصدر التخصص</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2859" name="Group 91"/>
                    <p:cNvGrpSpPr>
                      <a:grpSpLocks/>
                    </p:cNvGrpSpPr>
                    <p:nvPr/>
                  </p:nvGrpSpPr>
                  <p:grpSpPr bwMode="auto">
                    <a:xfrm>
                      <a:off x="1449" y="5902"/>
                      <a:ext cx="1620" cy="720"/>
                      <a:chOff x="5300" y="12420"/>
                      <a:chExt cx="1620" cy="720"/>
                    </a:xfrm>
                  </p:grpSpPr>
                  <p:sp>
                    <p:nvSpPr>
                      <p:cNvPr id="32860" name="Oval 9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61" name="Text Box 93"/>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السكن</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2862" name="Line 94"/>
                    <p:cNvSpPr>
                      <a:spLocks noChangeShapeType="1"/>
                    </p:cNvSpPr>
                    <p:nvPr/>
                  </p:nvSpPr>
                  <p:spPr bwMode="auto">
                    <a:xfrm flipV="1">
                      <a:off x="2529" y="8262"/>
                      <a:ext cx="360" cy="3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63" name="Line 95"/>
                    <p:cNvSpPr>
                      <a:spLocks noChangeShapeType="1"/>
                    </p:cNvSpPr>
                    <p:nvPr/>
                  </p:nvSpPr>
                  <p:spPr bwMode="auto">
                    <a:xfrm flipV="1">
                      <a:off x="1809" y="7882"/>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64" name="Line 96"/>
                    <p:cNvSpPr>
                      <a:spLocks noChangeShapeType="1"/>
                    </p:cNvSpPr>
                    <p:nvPr/>
                  </p:nvSpPr>
                  <p:spPr bwMode="auto">
                    <a:xfrm>
                      <a:off x="1989" y="7522"/>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65" name="Line 97"/>
                    <p:cNvSpPr>
                      <a:spLocks noChangeShapeType="1"/>
                    </p:cNvSpPr>
                    <p:nvPr/>
                  </p:nvSpPr>
                  <p:spPr bwMode="auto">
                    <a:xfrm>
                      <a:off x="1909" y="6962"/>
                      <a:ext cx="54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66" name="Line 98"/>
                    <p:cNvSpPr>
                      <a:spLocks noChangeShapeType="1"/>
                    </p:cNvSpPr>
                    <p:nvPr/>
                  </p:nvSpPr>
                  <p:spPr bwMode="auto">
                    <a:xfrm>
                      <a:off x="2349" y="6622"/>
                      <a:ext cx="36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67" name="Line 99"/>
                    <p:cNvSpPr>
                      <a:spLocks noChangeShapeType="1"/>
                    </p:cNvSpPr>
                    <p:nvPr/>
                  </p:nvSpPr>
                  <p:spPr bwMode="auto">
                    <a:xfrm flipH="1">
                      <a:off x="3249" y="7162"/>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32868" name="Oval 100"/>
                  <p:cNvSpPr>
                    <a:spLocks noChangeArrowheads="1"/>
                  </p:cNvSpPr>
                  <p:nvPr/>
                </p:nvSpPr>
                <p:spPr bwMode="auto">
                  <a:xfrm>
                    <a:off x="360" y="95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32869" name="Line 101"/>
                  <p:cNvSpPr>
                    <a:spLocks noChangeShapeType="1"/>
                  </p:cNvSpPr>
                  <p:nvPr/>
                </p:nvSpPr>
                <p:spPr bwMode="auto">
                  <a:xfrm flipV="1">
                    <a:off x="1080" y="9140"/>
                    <a:ext cx="100" cy="4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70" name="Line 102"/>
                  <p:cNvSpPr>
                    <a:spLocks noChangeShapeType="1"/>
                  </p:cNvSpPr>
                  <p:nvPr/>
                </p:nvSpPr>
                <p:spPr bwMode="auto">
                  <a:xfrm flipH="1" flipV="1">
                    <a:off x="1780" y="9300"/>
                    <a:ext cx="0" cy="7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71" name="Oval 103"/>
                  <p:cNvSpPr>
                    <a:spLocks noChangeArrowheads="1"/>
                  </p:cNvSpPr>
                  <p:nvPr/>
                </p:nvSpPr>
                <p:spPr bwMode="auto">
                  <a:xfrm>
                    <a:off x="740" y="1006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32872" name="Line 104"/>
                  <p:cNvSpPr>
                    <a:spLocks noChangeShapeType="1"/>
                  </p:cNvSpPr>
                  <p:nvPr/>
                </p:nvSpPr>
                <p:spPr bwMode="auto">
                  <a:xfrm flipH="1" flipV="1">
                    <a:off x="1980" y="9280"/>
                    <a:ext cx="5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73" name="Oval 105"/>
                  <p:cNvSpPr>
                    <a:spLocks noChangeArrowheads="1"/>
                  </p:cNvSpPr>
                  <p:nvPr/>
                </p:nvSpPr>
                <p:spPr bwMode="auto">
                  <a:xfrm>
                    <a:off x="2040" y="998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grpSp>
        <p:sp>
          <p:nvSpPr>
            <p:cNvPr id="32874" name="Text Box 106"/>
            <p:cNvSpPr txBox="1">
              <a:spLocks noChangeArrowheads="1"/>
            </p:cNvSpPr>
            <p:nvPr/>
          </p:nvSpPr>
          <p:spPr bwMode="auto">
            <a:xfrm>
              <a:off x="8054" y="5760"/>
              <a:ext cx="1086"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400" b="1" dirty="0" smtClean="0">
                  <a:latin typeface="Arial" pitchFamily="34" charset="0"/>
                  <a:cs typeface="Arial" pitchFamily="34" charset="0"/>
                </a:rPr>
                <a:t>M</a:t>
              </a:r>
              <a:endParaRPr lang="ar-SA" sz="1400" b="1" dirty="0" smtClean="0">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32875" name="Text Box 107"/>
            <p:cNvSpPr txBox="1">
              <a:spLocks noChangeArrowheads="1"/>
            </p:cNvSpPr>
            <p:nvPr/>
          </p:nvSpPr>
          <p:spPr bwMode="auto">
            <a:xfrm>
              <a:off x="8200" y="796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32876" name="Text Box 108"/>
            <p:cNvSpPr txBox="1">
              <a:spLocks noChangeArrowheads="1"/>
            </p:cNvSpPr>
            <p:nvPr/>
          </p:nvSpPr>
          <p:spPr bwMode="auto">
            <a:xfrm>
              <a:off x="4460" y="834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M</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877" name="Text Box 109"/>
            <p:cNvSpPr txBox="1">
              <a:spLocks noChangeArrowheads="1"/>
            </p:cNvSpPr>
            <p:nvPr/>
          </p:nvSpPr>
          <p:spPr bwMode="auto">
            <a:xfrm>
              <a:off x="6300" y="914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en-US" sz="1400" b="1" dirty="0" smtClean="0">
                  <a:latin typeface="Arial" pitchFamily="34" charset="0"/>
                  <a:cs typeface="Arial" pitchFamily="34" charset="0"/>
                </a:rPr>
                <a:t>N</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12" name="Rectangle 111"/>
          <p:cNvSpPr/>
          <p:nvPr/>
        </p:nvSpPr>
        <p:spPr>
          <a:xfrm>
            <a:off x="5715008" y="4143380"/>
            <a:ext cx="351378" cy="369332"/>
          </a:xfrm>
          <a:prstGeom prst="rect">
            <a:avLst/>
          </a:prstGeom>
        </p:spPr>
        <p:txBody>
          <a:bodyPr wrap="none">
            <a:spAutoFit/>
          </a:bodyPr>
          <a:lstStyle/>
          <a:p>
            <a:r>
              <a:rPr lang="en-US" b="1" dirty="0" smtClean="0">
                <a:latin typeface="Arial" pitchFamily="34" charset="0"/>
                <a:cs typeface="Arial" pitchFamily="34" charset="0"/>
              </a:rPr>
              <a:t>N</a:t>
            </a:r>
            <a:endParaRPr lang="ar-S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1142984"/>
            <a:ext cx="7971516" cy="3970318"/>
          </a:xfrm>
          <a:prstGeom prst="rect">
            <a:avLst/>
          </a:prstGeom>
          <a:noFill/>
        </p:spPr>
        <p:txBody>
          <a:bodyPr wrap="square" rtlCol="1">
            <a:spAutoFit/>
          </a:bodyPr>
          <a:lstStyle/>
          <a:p>
            <a:pPr>
              <a:lnSpc>
                <a:spcPct val="150000"/>
              </a:lnSpc>
            </a:pPr>
            <a:r>
              <a:rPr lang="ar-SA" sz="2400" u="sng" dirty="0" smtClean="0"/>
              <a:t>إذن المرحلة الأولى وهي مرحلة التصميم ورسم نموذج الكيان والعلافة الرابطة تمر بأربع خطوات هي :</a:t>
            </a:r>
          </a:p>
          <a:p>
            <a:pPr>
              <a:lnSpc>
                <a:spcPct val="150000"/>
              </a:lnSpc>
            </a:pPr>
            <a:r>
              <a:rPr lang="ar-SA" sz="2400" dirty="0" smtClean="0"/>
              <a:t>1- تحديد الكيانات.</a:t>
            </a:r>
          </a:p>
          <a:p>
            <a:pPr>
              <a:lnSpc>
                <a:spcPct val="150000"/>
              </a:lnSpc>
            </a:pPr>
            <a:r>
              <a:rPr lang="ar-SA" sz="2400" dirty="0" smtClean="0"/>
              <a:t>2- تحديد الصفات أو الخصائص لهذه الكيانات وفي هذه المرحلة لابد من تحديد الصفة التي تعد مفتاح أساسي لهذا الكيان</a:t>
            </a:r>
          </a:p>
          <a:p>
            <a:pPr>
              <a:lnSpc>
                <a:spcPct val="150000"/>
              </a:lnSpc>
            </a:pPr>
            <a:r>
              <a:rPr lang="ar-SA" sz="2400" dirty="0" smtClean="0"/>
              <a:t>3- ربط الكيانات بعلاقات</a:t>
            </a:r>
          </a:p>
          <a:p>
            <a:pPr>
              <a:lnSpc>
                <a:spcPct val="150000"/>
              </a:lnSpc>
            </a:pPr>
            <a:r>
              <a:rPr lang="ar-SA" sz="2400" dirty="0" smtClean="0"/>
              <a:t>4- تحديد نوع هذه العلاقات </a:t>
            </a:r>
            <a:endParaRPr lang="ar-SA"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0" y="1397000"/>
          <a:ext cx="6096000" cy="4485640"/>
        </p:xfrm>
        <a:graphic>
          <a:graphicData uri="http://schemas.openxmlformats.org/drawingml/2006/table">
            <a:tbl>
              <a:tblPr rtl="1" firstRow="1" bandRow="1">
                <a:tableStyleId>{5C22544A-7EE6-4342-B048-85BDC9FD1C3A}</a:tableStyleId>
              </a:tblPr>
              <a:tblGrid>
                <a:gridCol w="3048000"/>
                <a:gridCol w="3048000"/>
              </a:tblGrid>
              <a:tr h="370840">
                <a:tc>
                  <a:txBody>
                    <a:bodyPr/>
                    <a:lstStyle/>
                    <a:p>
                      <a:pPr algn="ctr" rtl="1"/>
                      <a:r>
                        <a:rPr lang="ar-SA" dirty="0" smtClean="0"/>
                        <a:t>المفهوم</a:t>
                      </a:r>
                      <a:r>
                        <a:rPr lang="ar-SA" baseline="0" dirty="0" smtClean="0"/>
                        <a:t> </a:t>
                      </a:r>
                      <a:endParaRPr lang="ar-SA" dirty="0"/>
                    </a:p>
                  </a:txBody>
                  <a:tcPr anchor="ctr"/>
                </a:tc>
                <a:tc>
                  <a:txBody>
                    <a:bodyPr/>
                    <a:lstStyle/>
                    <a:p>
                      <a:pPr algn="ctr" rtl="1"/>
                      <a:r>
                        <a:rPr lang="ar-SA" dirty="0" smtClean="0"/>
                        <a:t>الرمز</a:t>
                      </a:r>
                      <a:endParaRPr lang="ar-SA" dirty="0"/>
                    </a:p>
                  </a:txBody>
                  <a:tcPr anchor="ctr"/>
                </a:tc>
              </a:tr>
              <a:tr h="370840">
                <a:tc>
                  <a:txBody>
                    <a:bodyPr/>
                    <a:lstStyle/>
                    <a:p>
                      <a:pPr algn="ctr" rtl="1"/>
                      <a:r>
                        <a:rPr lang="ar-SA" dirty="0" smtClean="0"/>
                        <a:t>الكيان</a:t>
                      </a:r>
                    </a:p>
                    <a:p>
                      <a:pPr algn="ctr" rtl="1"/>
                      <a:endParaRPr lang="ar-SA" dirty="0"/>
                    </a:p>
                  </a:txBody>
                  <a:tcPr anchor="ctr"/>
                </a:tc>
                <a:tc>
                  <a:txBody>
                    <a:bodyPr/>
                    <a:lstStyle/>
                    <a:p>
                      <a:pPr algn="ctr" rtl="1"/>
                      <a:endParaRPr lang="ar-SA" dirty="0"/>
                    </a:p>
                  </a:txBody>
                  <a:tcPr anchor="ctr"/>
                </a:tc>
              </a:tr>
              <a:tr h="370840">
                <a:tc>
                  <a:txBody>
                    <a:bodyPr/>
                    <a:lstStyle/>
                    <a:p>
                      <a:pPr algn="ctr" rtl="1"/>
                      <a:r>
                        <a:rPr lang="ar-SA" dirty="0" smtClean="0"/>
                        <a:t>العلاقة الرابطة</a:t>
                      </a:r>
                    </a:p>
                    <a:p>
                      <a:pPr algn="ctr" rtl="1"/>
                      <a:endParaRPr lang="ar-SA" dirty="0"/>
                    </a:p>
                  </a:txBody>
                  <a:tcPr anchor="ctr"/>
                </a:tc>
                <a:tc>
                  <a:txBody>
                    <a:bodyPr/>
                    <a:lstStyle/>
                    <a:p>
                      <a:pPr algn="ctr" rtl="1"/>
                      <a:endParaRPr lang="ar-SA" dirty="0"/>
                    </a:p>
                  </a:txBody>
                  <a:tcPr anchor="ctr"/>
                </a:tc>
              </a:tr>
              <a:tr h="370840">
                <a:tc>
                  <a:txBody>
                    <a:bodyPr/>
                    <a:lstStyle/>
                    <a:p>
                      <a:pPr algn="ctr" rtl="1"/>
                      <a:r>
                        <a:rPr lang="ar-SA" dirty="0" smtClean="0"/>
                        <a:t>الخاصية</a:t>
                      </a:r>
                      <a:r>
                        <a:rPr lang="ar-SA" baseline="0" dirty="0" smtClean="0"/>
                        <a:t> أو الصفة</a:t>
                      </a:r>
                    </a:p>
                    <a:p>
                      <a:pPr algn="ctr" rtl="1"/>
                      <a:endParaRPr lang="ar-SA" dirty="0"/>
                    </a:p>
                  </a:txBody>
                  <a:tcPr anchor="ctr"/>
                </a:tc>
                <a:tc>
                  <a:txBody>
                    <a:bodyPr/>
                    <a:lstStyle/>
                    <a:p>
                      <a:pPr algn="ctr" rtl="1"/>
                      <a:endParaRPr lang="ar-SA" dirty="0"/>
                    </a:p>
                  </a:txBody>
                  <a:tcPr anchor="ctr"/>
                </a:tc>
              </a:tr>
              <a:tr h="370840">
                <a:tc>
                  <a:txBody>
                    <a:bodyPr/>
                    <a:lstStyle/>
                    <a:p>
                      <a:pPr algn="ctr" rtl="1"/>
                      <a:r>
                        <a:rPr lang="ar-SA" dirty="0" smtClean="0"/>
                        <a:t>صفة تمثل</a:t>
                      </a:r>
                      <a:r>
                        <a:rPr lang="ar-SA" baseline="0" dirty="0" smtClean="0"/>
                        <a:t> مفتاح أساسي</a:t>
                      </a:r>
                    </a:p>
                    <a:p>
                      <a:pPr algn="ctr" rtl="1"/>
                      <a:endParaRPr lang="ar-SA" dirty="0"/>
                    </a:p>
                  </a:txBody>
                  <a:tcPr anchor="ctr"/>
                </a:tc>
                <a:tc>
                  <a:txBody>
                    <a:bodyPr/>
                    <a:lstStyle/>
                    <a:p>
                      <a:pPr algn="ctr" rtl="1"/>
                      <a:endParaRPr lang="ar-SA" dirty="0"/>
                    </a:p>
                  </a:txBody>
                  <a:tcPr anchor="ctr"/>
                </a:tc>
              </a:tr>
              <a:tr h="370840">
                <a:tc>
                  <a:txBody>
                    <a:bodyPr/>
                    <a:lstStyle/>
                    <a:p>
                      <a:pPr algn="ctr" rtl="1"/>
                      <a:r>
                        <a:rPr lang="ar-SA" dirty="0" smtClean="0"/>
                        <a:t>صفة ممكن أن يكون لها أكثر من قيمة</a:t>
                      </a:r>
                    </a:p>
                    <a:p>
                      <a:pPr algn="ctr" rtl="1"/>
                      <a:endParaRPr lang="ar-SA" dirty="0"/>
                    </a:p>
                  </a:txBody>
                  <a:tcPr anchor="ctr"/>
                </a:tc>
                <a:tc>
                  <a:txBody>
                    <a:bodyPr/>
                    <a:lstStyle/>
                    <a:p>
                      <a:pPr algn="ctr" rtl="1"/>
                      <a:endParaRPr lang="ar-SA" dirty="0"/>
                    </a:p>
                  </a:txBody>
                  <a:tcPr anchor="ctr"/>
                </a:tc>
              </a:tr>
              <a:tr h="370840">
                <a:tc>
                  <a:txBody>
                    <a:bodyPr/>
                    <a:lstStyle/>
                    <a:p>
                      <a:pPr algn="ctr" rtl="1"/>
                      <a:r>
                        <a:rPr lang="ar-SA" dirty="0" smtClean="0"/>
                        <a:t>صفة مركبة</a:t>
                      </a:r>
                      <a:endParaRPr lang="ar-SA" dirty="0"/>
                    </a:p>
                  </a:txBody>
                  <a:tcPr anchor="ctr"/>
                </a:tc>
                <a:tc>
                  <a:txBody>
                    <a:bodyPr/>
                    <a:lstStyle/>
                    <a:p>
                      <a:pPr algn="ctr" rtl="1"/>
                      <a:endParaRPr lang="ar-SA" dirty="0" smtClean="0"/>
                    </a:p>
                    <a:p>
                      <a:pPr algn="ctr" rtl="1"/>
                      <a:endParaRPr lang="ar-SA" dirty="0" smtClean="0"/>
                    </a:p>
                    <a:p>
                      <a:pPr algn="ctr" rtl="1"/>
                      <a:endParaRPr lang="ar-SA" dirty="0"/>
                    </a:p>
                  </a:txBody>
                  <a:tcPr anchor="ctr"/>
                </a:tc>
              </a:tr>
            </a:tbl>
          </a:graphicData>
        </a:graphic>
      </p:graphicFrame>
      <p:sp>
        <p:nvSpPr>
          <p:cNvPr id="3" name="Rectangle 2"/>
          <p:cNvSpPr/>
          <p:nvPr/>
        </p:nvSpPr>
        <p:spPr>
          <a:xfrm>
            <a:off x="2857488" y="1857364"/>
            <a:ext cx="642942" cy="28575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 name="Diamond 3"/>
          <p:cNvSpPr/>
          <p:nvPr/>
        </p:nvSpPr>
        <p:spPr>
          <a:xfrm>
            <a:off x="2928926" y="2571744"/>
            <a:ext cx="642942" cy="35719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Oval 4"/>
          <p:cNvSpPr/>
          <p:nvPr/>
        </p:nvSpPr>
        <p:spPr>
          <a:xfrm>
            <a:off x="2928926" y="3214686"/>
            <a:ext cx="785818" cy="35719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Oval 5"/>
          <p:cNvSpPr/>
          <p:nvPr/>
        </p:nvSpPr>
        <p:spPr>
          <a:xfrm>
            <a:off x="2786050" y="3857628"/>
            <a:ext cx="928694" cy="42862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ـــــــــ</a:t>
            </a:r>
            <a:endParaRPr lang="ar-SA" dirty="0">
              <a:solidFill>
                <a:schemeClr val="tx1"/>
              </a:solidFill>
            </a:endParaRPr>
          </a:p>
        </p:txBody>
      </p:sp>
      <p:sp>
        <p:nvSpPr>
          <p:cNvPr id="7" name="Oval 6"/>
          <p:cNvSpPr/>
          <p:nvPr/>
        </p:nvSpPr>
        <p:spPr>
          <a:xfrm>
            <a:off x="2857488" y="4429132"/>
            <a:ext cx="785818" cy="357190"/>
          </a:xfrm>
          <a:prstGeom prst="ellipse">
            <a:avLst/>
          </a:prstGeom>
          <a:solidFill>
            <a:schemeClr val="bg1"/>
          </a:solidFill>
          <a:ln w="57150" cmpd="db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8" name="Group 23"/>
          <p:cNvGrpSpPr>
            <a:grpSpLocks/>
          </p:cNvGrpSpPr>
          <p:nvPr/>
        </p:nvGrpSpPr>
        <p:grpSpPr bwMode="auto">
          <a:xfrm>
            <a:off x="2571736" y="5072075"/>
            <a:ext cx="1347790" cy="449036"/>
            <a:chOff x="1860" y="3960"/>
            <a:chExt cx="1960" cy="990"/>
          </a:xfrm>
        </p:grpSpPr>
        <p:sp>
          <p:nvSpPr>
            <p:cNvPr id="19" name="Oval 25"/>
            <p:cNvSpPr>
              <a:spLocks noChangeArrowheads="1"/>
            </p:cNvSpPr>
            <p:nvPr/>
          </p:nvSpPr>
          <p:spPr bwMode="auto">
            <a:xfrm>
              <a:off x="2520" y="4680"/>
              <a:ext cx="760" cy="27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nvGrpSpPr>
            <p:cNvPr id="10" name="Group 27"/>
            <p:cNvGrpSpPr>
              <a:grpSpLocks/>
            </p:cNvGrpSpPr>
            <p:nvPr/>
          </p:nvGrpSpPr>
          <p:grpSpPr bwMode="auto">
            <a:xfrm>
              <a:off x="3220" y="4180"/>
              <a:ext cx="600" cy="540"/>
              <a:chOff x="3220" y="4180"/>
              <a:chExt cx="600" cy="540"/>
            </a:xfrm>
          </p:grpSpPr>
          <p:sp>
            <p:nvSpPr>
              <p:cNvPr id="17" name="Oval 28"/>
              <p:cNvSpPr>
                <a:spLocks noChangeArrowheads="1"/>
              </p:cNvSpPr>
              <p:nvPr/>
            </p:nvSpPr>
            <p:spPr bwMode="auto">
              <a:xfrm>
                <a:off x="3280" y="4180"/>
                <a:ext cx="540" cy="36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8" name="Line 29"/>
              <p:cNvSpPr>
                <a:spLocks noChangeShapeType="1"/>
              </p:cNvSpPr>
              <p:nvPr/>
            </p:nvSpPr>
            <p:spPr bwMode="auto">
              <a:xfrm flipH="1">
                <a:off x="3220" y="4540"/>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11" name="Group 30"/>
            <p:cNvGrpSpPr>
              <a:grpSpLocks/>
            </p:cNvGrpSpPr>
            <p:nvPr/>
          </p:nvGrpSpPr>
          <p:grpSpPr bwMode="auto">
            <a:xfrm>
              <a:off x="2640" y="3960"/>
              <a:ext cx="540" cy="720"/>
              <a:chOff x="4140" y="10080"/>
              <a:chExt cx="900" cy="720"/>
            </a:xfrm>
          </p:grpSpPr>
          <p:sp>
            <p:nvSpPr>
              <p:cNvPr id="15" name="Oval 31"/>
              <p:cNvSpPr>
                <a:spLocks noChangeArrowheads="1"/>
              </p:cNvSpPr>
              <p:nvPr/>
            </p:nvSpPr>
            <p:spPr bwMode="auto">
              <a:xfrm>
                <a:off x="4140" y="10080"/>
                <a:ext cx="900" cy="36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6" name="Line 32"/>
              <p:cNvSpPr>
                <a:spLocks noChangeShapeType="1"/>
              </p:cNvSpPr>
              <p:nvPr/>
            </p:nvSpPr>
            <p:spPr bwMode="auto">
              <a:xfrm flipH="1">
                <a:off x="4575" y="1044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12" name="Group 33"/>
            <p:cNvGrpSpPr>
              <a:grpSpLocks/>
            </p:cNvGrpSpPr>
            <p:nvPr/>
          </p:nvGrpSpPr>
          <p:grpSpPr bwMode="auto">
            <a:xfrm>
              <a:off x="1860" y="4240"/>
              <a:ext cx="720" cy="500"/>
              <a:chOff x="1800" y="4320"/>
              <a:chExt cx="720" cy="500"/>
            </a:xfrm>
          </p:grpSpPr>
          <p:sp>
            <p:nvSpPr>
              <p:cNvPr id="13" name="Oval 34"/>
              <p:cNvSpPr>
                <a:spLocks noChangeArrowheads="1"/>
              </p:cNvSpPr>
              <p:nvPr/>
            </p:nvSpPr>
            <p:spPr bwMode="auto">
              <a:xfrm>
                <a:off x="1800" y="4320"/>
                <a:ext cx="540" cy="36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4" name="Line 35"/>
              <p:cNvSpPr>
                <a:spLocks noChangeShapeType="1"/>
              </p:cNvSpPr>
              <p:nvPr/>
            </p:nvSpPr>
            <p:spPr bwMode="auto">
              <a:xfrm>
                <a:off x="2241" y="4640"/>
                <a:ext cx="279"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sp>
        <p:nvSpPr>
          <p:cNvPr id="21" name="Rectangle 11"/>
          <p:cNvSpPr>
            <a:spLocks noChangeArrowheads="1"/>
          </p:cNvSpPr>
          <p:nvPr/>
        </p:nvSpPr>
        <p:spPr bwMode="auto">
          <a:xfrm>
            <a:off x="1071538" y="785794"/>
            <a:ext cx="7063226"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tabLst>
                <a:tab pos="685800" algn="l"/>
              </a:tabLst>
            </a:pPr>
            <a:r>
              <a:rPr lang="ar-SA" sz="1600" b="1" dirty="0" smtClean="0">
                <a:solidFill>
                  <a:srgbClr val="000080"/>
                </a:solidFill>
                <a:latin typeface="Tahoma" pitchFamily="34" charset="0"/>
                <a:ea typeface="Times New Roman" pitchFamily="18" charset="0"/>
                <a:cs typeface="Tahoma" pitchFamily="34" charset="0"/>
              </a:rPr>
              <a:t>الرموز القياسية المستخدمة في تصميم نموذج الكيان والعلاقة الرابطة</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ox(in)">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928670"/>
            <a:ext cx="8543026" cy="1938992"/>
          </a:xfrm>
          <a:prstGeom prst="rect">
            <a:avLst/>
          </a:prstGeom>
          <a:noFill/>
        </p:spPr>
        <p:txBody>
          <a:bodyPr wrap="square" rtlCol="1">
            <a:spAutoFit/>
          </a:bodyPr>
          <a:lstStyle/>
          <a:p>
            <a:r>
              <a:rPr lang="ar-SA" sz="2400" b="1" u="sng" dirty="0" smtClean="0"/>
              <a:t>تطبيق قاعدة بيانات  المستشفى المصغر </a:t>
            </a:r>
          </a:p>
          <a:p>
            <a:r>
              <a:rPr lang="ar-SA" sz="2400" b="1" dirty="0" smtClean="0"/>
              <a:t>أرسم </a:t>
            </a:r>
            <a:r>
              <a:rPr lang="en-US" sz="2400" b="1" dirty="0" smtClean="0"/>
              <a:t>ERD </a:t>
            </a:r>
            <a:r>
              <a:rPr lang="ar-SA" sz="2400" b="1" dirty="0" smtClean="0"/>
              <a:t> اللازم لتمثيل بيانات المرضى في أحد المستشفيات والأطباء المعالجون مشتملا رقم المريض واسمه ورقم الغرفة المقيم بها ورقم التليفون للغرفة وعدد الأسرة بها واسم رقم الدواء المنصرف له وكذلك رقم الطبيب واسمه وتليفونه وتخصصه؟</a:t>
            </a:r>
            <a:endParaRPr lang="ar-SA" sz="2400" b="1" dirty="0"/>
          </a:p>
        </p:txBody>
      </p:sp>
      <p:sp>
        <p:nvSpPr>
          <p:cNvPr id="3" name="TextBox 2"/>
          <p:cNvSpPr txBox="1"/>
          <p:nvPr/>
        </p:nvSpPr>
        <p:spPr>
          <a:xfrm>
            <a:off x="214282" y="3143248"/>
            <a:ext cx="8543026" cy="461665"/>
          </a:xfrm>
          <a:prstGeom prst="rect">
            <a:avLst/>
          </a:prstGeom>
          <a:noFill/>
        </p:spPr>
        <p:txBody>
          <a:bodyPr wrap="square" rtlCol="1">
            <a:spAutoFit/>
          </a:bodyPr>
          <a:lstStyle/>
          <a:p>
            <a:endParaRPr lang="ar-SA" sz="24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18751" y="928670"/>
            <a:ext cx="2281394" cy="523220"/>
          </a:xfrm>
          <a:prstGeom prst="rect">
            <a:avLst/>
          </a:prstGeom>
          <a:noFill/>
        </p:spPr>
        <p:txBody>
          <a:bodyPr wrap="none" rtlCol="1">
            <a:spAutoFit/>
          </a:bodyPr>
          <a:lstStyle/>
          <a:p>
            <a:r>
              <a:rPr lang="ar-SA" sz="2800" b="1" u="sng" dirty="0" smtClean="0"/>
              <a:t>حل المسألة الأولى</a:t>
            </a:r>
            <a:endParaRPr lang="ar-SA" sz="2800" b="1" u="sng" dirty="0"/>
          </a:p>
        </p:txBody>
      </p:sp>
      <p:grpSp>
        <p:nvGrpSpPr>
          <p:cNvPr id="3" name="Group 2"/>
          <p:cNvGrpSpPr>
            <a:grpSpLocks/>
          </p:cNvGrpSpPr>
          <p:nvPr/>
        </p:nvGrpSpPr>
        <p:grpSpPr bwMode="auto">
          <a:xfrm>
            <a:off x="785786" y="1649465"/>
            <a:ext cx="7397750" cy="4651305"/>
            <a:chOff x="180" y="3740"/>
            <a:chExt cx="11649" cy="7960"/>
          </a:xfrm>
        </p:grpSpPr>
        <p:grpSp>
          <p:nvGrpSpPr>
            <p:cNvPr id="4" name="Group 3"/>
            <p:cNvGrpSpPr>
              <a:grpSpLocks/>
            </p:cNvGrpSpPr>
            <p:nvPr/>
          </p:nvGrpSpPr>
          <p:grpSpPr bwMode="auto">
            <a:xfrm>
              <a:off x="180" y="3740"/>
              <a:ext cx="11649" cy="7960"/>
              <a:chOff x="360" y="4100"/>
              <a:chExt cx="11649" cy="7960"/>
            </a:xfrm>
          </p:grpSpPr>
          <p:grpSp>
            <p:nvGrpSpPr>
              <p:cNvPr id="11" name="Group 4"/>
              <p:cNvGrpSpPr>
                <a:grpSpLocks/>
              </p:cNvGrpSpPr>
              <p:nvPr/>
            </p:nvGrpSpPr>
            <p:grpSpPr bwMode="auto">
              <a:xfrm>
                <a:off x="4449" y="5352"/>
                <a:ext cx="5385" cy="4680"/>
                <a:chOff x="4449" y="5352"/>
                <a:chExt cx="5385" cy="4680"/>
              </a:xfrm>
            </p:grpSpPr>
            <p:grpSp>
              <p:nvGrpSpPr>
                <p:cNvPr id="91" name="Group 5"/>
                <p:cNvGrpSpPr>
                  <a:grpSpLocks/>
                </p:cNvGrpSpPr>
                <p:nvPr/>
              </p:nvGrpSpPr>
              <p:grpSpPr bwMode="auto">
                <a:xfrm>
                  <a:off x="4449" y="5382"/>
                  <a:ext cx="3960" cy="2850"/>
                  <a:chOff x="3420" y="5430"/>
                  <a:chExt cx="3960" cy="2850"/>
                </a:xfrm>
              </p:grpSpPr>
              <p:grpSp>
                <p:nvGrpSpPr>
                  <p:cNvPr id="104" name="Group 6"/>
                  <p:cNvGrpSpPr>
                    <a:grpSpLocks/>
                  </p:cNvGrpSpPr>
                  <p:nvPr/>
                </p:nvGrpSpPr>
                <p:grpSpPr bwMode="auto">
                  <a:xfrm>
                    <a:off x="5220" y="6840"/>
                    <a:ext cx="1260" cy="1080"/>
                    <a:chOff x="5220" y="6840"/>
                    <a:chExt cx="1260" cy="1080"/>
                  </a:xfrm>
                </p:grpSpPr>
                <p:sp>
                  <p:nvSpPr>
                    <p:cNvPr id="107" name="AutoShape 7"/>
                    <p:cNvSpPr>
                      <a:spLocks noChangeArrowheads="1"/>
                    </p:cNvSpPr>
                    <p:nvPr/>
                  </p:nvSpPr>
                  <p:spPr bwMode="auto">
                    <a:xfrm>
                      <a:off x="5220" y="6840"/>
                      <a:ext cx="1260" cy="108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08" name="Text Box 8"/>
                    <p:cNvSpPr txBox="1">
                      <a:spLocks noChangeArrowheads="1"/>
                    </p:cNvSpPr>
                    <p:nvPr/>
                  </p:nvSpPr>
                  <p:spPr bwMode="auto">
                    <a:xfrm>
                      <a:off x="5280" y="71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يعالج</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5" name="Line 9"/>
                  <p:cNvSpPr>
                    <a:spLocks noChangeShapeType="1"/>
                  </p:cNvSpPr>
                  <p:nvPr/>
                </p:nvSpPr>
                <p:spPr bwMode="auto">
                  <a:xfrm flipV="1">
                    <a:off x="6120" y="5430"/>
                    <a:ext cx="1260" cy="16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06" name="Line 10"/>
                  <p:cNvSpPr>
                    <a:spLocks noChangeShapeType="1"/>
                  </p:cNvSpPr>
                  <p:nvPr/>
                </p:nvSpPr>
                <p:spPr bwMode="auto">
                  <a:xfrm flipH="1">
                    <a:off x="3420" y="7560"/>
                    <a:ext cx="198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93" name="Group 17"/>
                <p:cNvGrpSpPr>
                  <a:grpSpLocks/>
                </p:cNvGrpSpPr>
                <p:nvPr/>
              </p:nvGrpSpPr>
              <p:grpSpPr bwMode="auto">
                <a:xfrm>
                  <a:off x="8574" y="5352"/>
                  <a:ext cx="1260" cy="4680"/>
                  <a:chOff x="7545" y="5400"/>
                  <a:chExt cx="1260" cy="4680"/>
                </a:xfrm>
              </p:grpSpPr>
              <p:grpSp>
                <p:nvGrpSpPr>
                  <p:cNvPr id="94" name="Group 18"/>
                  <p:cNvGrpSpPr>
                    <a:grpSpLocks/>
                  </p:cNvGrpSpPr>
                  <p:nvPr/>
                </p:nvGrpSpPr>
                <p:grpSpPr bwMode="auto">
                  <a:xfrm>
                    <a:off x="7545" y="6870"/>
                    <a:ext cx="1260" cy="1200"/>
                    <a:chOff x="4140" y="8820"/>
                    <a:chExt cx="1260" cy="1200"/>
                  </a:xfrm>
                </p:grpSpPr>
                <p:sp>
                  <p:nvSpPr>
                    <p:cNvPr id="97" name="AutoShape 19"/>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8" name="Text Box 20"/>
                    <p:cNvSpPr txBox="1">
                      <a:spLocks noChangeArrowheads="1"/>
                    </p:cNvSpPr>
                    <p:nvPr/>
                  </p:nvSpPr>
                  <p:spPr bwMode="auto">
                    <a:xfrm>
                      <a:off x="4200" y="9180"/>
                      <a:ext cx="114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يأخذ</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95" name="Line 21"/>
                  <p:cNvSpPr>
                    <a:spLocks noChangeShapeType="1"/>
                  </p:cNvSpPr>
                  <p:nvPr/>
                </p:nvSpPr>
                <p:spPr bwMode="auto">
                  <a:xfrm>
                    <a:off x="8160" y="5400"/>
                    <a:ext cx="0" cy="14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96" name="Line 22"/>
                  <p:cNvSpPr>
                    <a:spLocks noChangeShapeType="1"/>
                  </p:cNvSpPr>
                  <p:nvPr/>
                </p:nvSpPr>
                <p:spPr bwMode="auto">
                  <a:xfrm flipH="1">
                    <a:off x="7560" y="8025"/>
                    <a:ext cx="615" cy="205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grpSp>
            <p:nvGrpSpPr>
              <p:cNvPr id="12" name="Group 23"/>
              <p:cNvGrpSpPr>
                <a:grpSpLocks/>
              </p:cNvGrpSpPr>
              <p:nvPr/>
            </p:nvGrpSpPr>
            <p:grpSpPr bwMode="auto">
              <a:xfrm>
                <a:off x="360" y="4100"/>
                <a:ext cx="11649" cy="7960"/>
                <a:chOff x="360" y="4100"/>
                <a:chExt cx="11649" cy="7960"/>
              </a:xfrm>
            </p:grpSpPr>
            <p:grpSp>
              <p:nvGrpSpPr>
                <p:cNvPr id="13" name="Group 24"/>
                <p:cNvGrpSpPr>
                  <a:grpSpLocks/>
                </p:cNvGrpSpPr>
                <p:nvPr/>
              </p:nvGrpSpPr>
              <p:grpSpPr bwMode="auto">
                <a:xfrm>
                  <a:off x="7869" y="10060"/>
                  <a:ext cx="4140" cy="2000"/>
                  <a:chOff x="6840" y="8820"/>
                  <a:chExt cx="4140" cy="2000"/>
                </a:xfrm>
              </p:grpSpPr>
              <p:grpSp>
                <p:nvGrpSpPr>
                  <p:cNvPr id="80" name="Group 25"/>
                  <p:cNvGrpSpPr>
                    <a:grpSpLocks/>
                  </p:cNvGrpSpPr>
                  <p:nvPr/>
                </p:nvGrpSpPr>
                <p:grpSpPr bwMode="auto">
                  <a:xfrm>
                    <a:off x="6840" y="8820"/>
                    <a:ext cx="1800" cy="900"/>
                    <a:chOff x="4500" y="14220"/>
                    <a:chExt cx="1800" cy="900"/>
                  </a:xfrm>
                </p:grpSpPr>
                <p:sp>
                  <p:nvSpPr>
                    <p:cNvPr id="89" name="Rectangle 26"/>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0" name="Text Box 27"/>
                    <p:cNvSpPr txBox="1">
                      <a:spLocks noChangeArrowheads="1"/>
                    </p:cNvSpPr>
                    <p:nvPr/>
                  </p:nvSpPr>
                  <p:spPr bwMode="auto">
                    <a:xfrm>
                      <a:off x="4860" y="144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الدواء</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81" name="Group 31"/>
                  <p:cNvGrpSpPr>
                    <a:grpSpLocks/>
                  </p:cNvGrpSpPr>
                  <p:nvPr/>
                </p:nvGrpSpPr>
                <p:grpSpPr bwMode="auto">
                  <a:xfrm>
                    <a:off x="6840" y="10080"/>
                    <a:ext cx="1620" cy="720"/>
                    <a:chOff x="5300" y="12420"/>
                    <a:chExt cx="1620" cy="720"/>
                  </a:xfrm>
                </p:grpSpPr>
                <p:sp>
                  <p:nvSpPr>
                    <p:cNvPr id="87" name="Oval 3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88" name="Text Box 33"/>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رقم الدواء</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grpSp>
              <p:grpSp>
                <p:nvGrpSpPr>
                  <p:cNvPr id="82" name="Group 34"/>
                  <p:cNvGrpSpPr>
                    <a:grpSpLocks/>
                  </p:cNvGrpSpPr>
                  <p:nvPr/>
                </p:nvGrpSpPr>
                <p:grpSpPr bwMode="auto">
                  <a:xfrm>
                    <a:off x="8640" y="10080"/>
                    <a:ext cx="2340" cy="740"/>
                    <a:chOff x="8640" y="10080"/>
                    <a:chExt cx="2340" cy="740"/>
                  </a:xfrm>
                </p:grpSpPr>
                <p:sp>
                  <p:nvSpPr>
                    <p:cNvPr id="85" name="Oval 35"/>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86" name="Text Box 36"/>
                    <p:cNvSpPr txBox="1">
                      <a:spLocks noChangeArrowheads="1"/>
                    </p:cNvSpPr>
                    <p:nvPr/>
                  </p:nvSpPr>
                  <p:spPr bwMode="auto">
                    <a:xfrm>
                      <a:off x="8640" y="10260"/>
                      <a:ext cx="2340" cy="5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اسم الدواء</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83" name="Line 38"/>
                  <p:cNvSpPr>
                    <a:spLocks noChangeShapeType="1"/>
                  </p:cNvSpPr>
                  <p:nvPr/>
                </p:nvSpPr>
                <p:spPr bwMode="auto">
                  <a:xfrm flipV="1">
                    <a:off x="7560" y="972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84" name="Line 39"/>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14" name="Group 40"/>
                <p:cNvGrpSpPr>
                  <a:grpSpLocks/>
                </p:cNvGrpSpPr>
                <p:nvPr/>
              </p:nvGrpSpPr>
              <p:grpSpPr bwMode="auto">
                <a:xfrm>
                  <a:off x="4280" y="4100"/>
                  <a:ext cx="5749" cy="1820"/>
                  <a:chOff x="4280" y="4100"/>
                  <a:chExt cx="5749" cy="1820"/>
                </a:xfrm>
              </p:grpSpPr>
              <p:grpSp>
                <p:nvGrpSpPr>
                  <p:cNvPr id="50" name="Group 41"/>
                  <p:cNvGrpSpPr>
                    <a:grpSpLocks/>
                  </p:cNvGrpSpPr>
                  <p:nvPr/>
                </p:nvGrpSpPr>
                <p:grpSpPr bwMode="auto">
                  <a:xfrm>
                    <a:off x="6329" y="4480"/>
                    <a:ext cx="3700" cy="1440"/>
                    <a:chOff x="6329" y="4480"/>
                    <a:chExt cx="3700" cy="1440"/>
                  </a:xfrm>
                </p:grpSpPr>
                <p:grpSp>
                  <p:nvGrpSpPr>
                    <p:cNvPr id="57" name="Group 42"/>
                    <p:cNvGrpSpPr>
                      <a:grpSpLocks/>
                    </p:cNvGrpSpPr>
                    <p:nvPr/>
                  </p:nvGrpSpPr>
                  <p:grpSpPr bwMode="auto">
                    <a:xfrm>
                      <a:off x="8229" y="4480"/>
                      <a:ext cx="1800" cy="900"/>
                      <a:chOff x="6840" y="12060"/>
                      <a:chExt cx="1800" cy="900"/>
                    </a:xfrm>
                  </p:grpSpPr>
                  <p:sp>
                    <p:nvSpPr>
                      <p:cNvPr id="78" name="Rectangle 43"/>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79" name="Text Box 44"/>
                      <p:cNvSpPr txBox="1">
                        <a:spLocks noChangeArrowheads="1"/>
                      </p:cNvSpPr>
                      <p:nvPr/>
                    </p:nvSpPr>
                    <p:spPr bwMode="auto">
                      <a:xfrm>
                        <a:off x="7200" y="12280"/>
                        <a:ext cx="1080" cy="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المريض</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58" name="Group 45"/>
                    <p:cNvGrpSpPr>
                      <a:grpSpLocks/>
                    </p:cNvGrpSpPr>
                    <p:nvPr/>
                  </p:nvGrpSpPr>
                  <p:grpSpPr bwMode="auto">
                    <a:xfrm>
                      <a:off x="6529" y="5200"/>
                      <a:ext cx="1620" cy="720"/>
                      <a:chOff x="5300" y="12420"/>
                      <a:chExt cx="1620" cy="720"/>
                    </a:xfrm>
                  </p:grpSpPr>
                  <p:sp>
                    <p:nvSpPr>
                      <p:cNvPr id="76" name="Oval 4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77" name="Text Box 47"/>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رقم المريض</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59" name="Group 48"/>
                    <p:cNvGrpSpPr>
                      <a:grpSpLocks/>
                    </p:cNvGrpSpPr>
                    <p:nvPr/>
                  </p:nvGrpSpPr>
                  <p:grpSpPr bwMode="auto">
                    <a:xfrm>
                      <a:off x="6329" y="4480"/>
                      <a:ext cx="1620" cy="720"/>
                      <a:chOff x="5300" y="12420"/>
                      <a:chExt cx="1620" cy="720"/>
                    </a:xfrm>
                  </p:grpSpPr>
                  <p:sp>
                    <p:nvSpPr>
                      <p:cNvPr id="74" name="Oval 4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75" name="Text Box 50"/>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اسم المريض</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63" name="Line 60"/>
                    <p:cNvSpPr>
                      <a:spLocks noChangeShapeType="1"/>
                    </p:cNvSpPr>
                    <p:nvPr/>
                  </p:nvSpPr>
                  <p:spPr bwMode="auto">
                    <a:xfrm flipV="1">
                      <a:off x="7909" y="520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64" name="Line 61"/>
                    <p:cNvSpPr>
                      <a:spLocks noChangeShapeType="1"/>
                    </p:cNvSpPr>
                    <p:nvPr/>
                  </p:nvSpPr>
                  <p:spPr bwMode="auto">
                    <a:xfrm>
                      <a:off x="7869" y="484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51" name="Oval 65"/>
                  <p:cNvSpPr>
                    <a:spLocks noChangeArrowheads="1"/>
                  </p:cNvSpPr>
                  <p:nvPr/>
                </p:nvSpPr>
                <p:spPr bwMode="auto">
                  <a:xfrm>
                    <a:off x="4820" y="410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Line 66"/>
                  <p:cNvSpPr>
                    <a:spLocks noChangeShapeType="1"/>
                  </p:cNvSpPr>
                  <p:nvPr/>
                </p:nvSpPr>
                <p:spPr bwMode="auto">
                  <a:xfrm>
                    <a:off x="6080" y="4380"/>
                    <a:ext cx="60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3" name="Line 67"/>
                  <p:cNvSpPr>
                    <a:spLocks noChangeShapeType="1"/>
                  </p:cNvSpPr>
                  <p:nvPr/>
                </p:nvSpPr>
                <p:spPr bwMode="auto">
                  <a:xfrm>
                    <a:off x="5540" y="4860"/>
                    <a:ext cx="9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4" name="Oval 68"/>
                  <p:cNvSpPr>
                    <a:spLocks noChangeArrowheads="1"/>
                  </p:cNvSpPr>
                  <p:nvPr/>
                </p:nvSpPr>
                <p:spPr bwMode="auto">
                  <a:xfrm>
                    <a:off x="4280" y="462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55" name="Line 69"/>
                  <p:cNvSpPr>
                    <a:spLocks noChangeShapeType="1"/>
                  </p:cNvSpPr>
                  <p:nvPr/>
                </p:nvSpPr>
                <p:spPr bwMode="auto">
                  <a:xfrm flipV="1">
                    <a:off x="5880" y="5000"/>
                    <a:ext cx="620" cy="4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6" name="Oval 70"/>
                  <p:cNvSpPr>
                    <a:spLocks noChangeArrowheads="1"/>
                  </p:cNvSpPr>
                  <p:nvPr/>
                </p:nvSpPr>
                <p:spPr bwMode="auto">
                  <a:xfrm>
                    <a:off x="4660" y="52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5" name="Group 71"/>
                <p:cNvGrpSpPr>
                  <a:grpSpLocks/>
                </p:cNvGrpSpPr>
                <p:nvPr/>
              </p:nvGrpSpPr>
              <p:grpSpPr bwMode="auto">
                <a:xfrm>
                  <a:off x="360" y="6958"/>
                  <a:ext cx="4029" cy="3642"/>
                  <a:chOff x="360" y="6958"/>
                  <a:chExt cx="4029" cy="3642"/>
                </a:xfrm>
              </p:grpSpPr>
              <p:grpSp>
                <p:nvGrpSpPr>
                  <p:cNvPr id="16" name="Group 72"/>
                  <p:cNvGrpSpPr>
                    <a:grpSpLocks/>
                  </p:cNvGrpSpPr>
                  <p:nvPr/>
                </p:nvGrpSpPr>
                <p:grpSpPr bwMode="auto">
                  <a:xfrm>
                    <a:off x="789" y="6958"/>
                    <a:ext cx="3600" cy="2880"/>
                    <a:chOff x="549" y="6442"/>
                    <a:chExt cx="3600" cy="2880"/>
                  </a:xfrm>
                </p:grpSpPr>
                <p:grpSp>
                  <p:nvGrpSpPr>
                    <p:cNvPr id="23" name="Group 73"/>
                    <p:cNvGrpSpPr>
                      <a:grpSpLocks/>
                    </p:cNvGrpSpPr>
                    <p:nvPr/>
                  </p:nvGrpSpPr>
                  <p:grpSpPr bwMode="auto">
                    <a:xfrm>
                      <a:off x="2349" y="7342"/>
                      <a:ext cx="1800" cy="900"/>
                      <a:chOff x="2340" y="12060"/>
                      <a:chExt cx="1800" cy="900"/>
                    </a:xfrm>
                  </p:grpSpPr>
                  <p:sp>
                    <p:nvSpPr>
                      <p:cNvPr id="48" name="Rectangle 74"/>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49" name="Text Box 75"/>
                      <p:cNvSpPr txBox="1">
                        <a:spLocks noChangeArrowheads="1"/>
                      </p:cNvSpPr>
                      <p:nvPr/>
                    </p:nvSpPr>
                    <p:spPr bwMode="auto">
                      <a:xfrm>
                        <a:off x="2680" y="12280"/>
                        <a:ext cx="108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الطبيب</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4" name="Group 76"/>
                    <p:cNvGrpSpPr>
                      <a:grpSpLocks/>
                    </p:cNvGrpSpPr>
                    <p:nvPr/>
                  </p:nvGrpSpPr>
                  <p:grpSpPr bwMode="auto">
                    <a:xfrm>
                      <a:off x="2529" y="6442"/>
                      <a:ext cx="1620" cy="720"/>
                      <a:chOff x="5300" y="12420"/>
                      <a:chExt cx="1620" cy="720"/>
                    </a:xfrm>
                  </p:grpSpPr>
                  <p:sp>
                    <p:nvSpPr>
                      <p:cNvPr id="46" name="Oval 77"/>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7" name="Text Box 78"/>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5" name="Group 79"/>
                    <p:cNvGrpSpPr>
                      <a:grpSpLocks/>
                    </p:cNvGrpSpPr>
                    <p:nvPr/>
                  </p:nvGrpSpPr>
                  <p:grpSpPr bwMode="auto">
                    <a:xfrm>
                      <a:off x="1829" y="8602"/>
                      <a:ext cx="1620" cy="720"/>
                      <a:chOff x="5300" y="12420"/>
                      <a:chExt cx="1620" cy="720"/>
                    </a:xfrm>
                  </p:grpSpPr>
                  <p:sp>
                    <p:nvSpPr>
                      <p:cNvPr id="44" name="Oval 80"/>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5" name="Text Box 81"/>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الرقم</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6" name="Group 82"/>
                    <p:cNvGrpSpPr>
                      <a:grpSpLocks/>
                    </p:cNvGrpSpPr>
                    <p:nvPr/>
                  </p:nvGrpSpPr>
                  <p:grpSpPr bwMode="auto">
                    <a:xfrm>
                      <a:off x="729" y="8062"/>
                      <a:ext cx="1620" cy="720"/>
                      <a:chOff x="5300" y="12420"/>
                      <a:chExt cx="1620" cy="720"/>
                    </a:xfrm>
                  </p:grpSpPr>
                  <p:sp>
                    <p:nvSpPr>
                      <p:cNvPr id="42" name="Oval 8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3" name="Text Box 84"/>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اسم الطبيب</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7" name="Group 85"/>
                    <p:cNvGrpSpPr>
                      <a:grpSpLocks/>
                    </p:cNvGrpSpPr>
                    <p:nvPr/>
                  </p:nvGrpSpPr>
                  <p:grpSpPr bwMode="auto">
                    <a:xfrm>
                      <a:off x="549" y="7118"/>
                      <a:ext cx="1620" cy="720"/>
                      <a:chOff x="5300" y="12296"/>
                      <a:chExt cx="1620" cy="720"/>
                    </a:xfrm>
                  </p:grpSpPr>
                  <p:sp>
                    <p:nvSpPr>
                      <p:cNvPr id="40" name="Oval 86"/>
                      <p:cNvSpPr>
                        <a:spLocks noChangeArrowheads="1"/>
                      </p:cNvSpPr>
                      <p:nvPr/>
                    </p:nvSpPr>
                    <p:spPr bwMode="auto">
                      <a:xfrm>
                        <a:off x="5400" y="12296"/>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1" name="Text Box 87"/>
                      <p:cNvSpPr txBox="1">
                        <a:spLocks noChangeArrowheads="1"/>
                      </p:cNvSpPr>
                      <p:nvPr/>
                    </p:nvSpPr>
                    <p:spPr bwMode="auto">
                      <a:xfrm>
                        <a:off x="5300" y="12419"/>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التخصص</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0" name="Line 94"/>
                    <p:cNvSpPr>
                      <a:spLocks noChangeShapeType="1"/>
                    </p:cNvSpPr>
                    <p:nvPr/>
                  </p:nvSpPr>
                  <p:spPr bwMode="auto">
                    <a:xfrm flipV="1">
                      <a:off x="2529" y="8262"/>
                      <a:ext cx="360" cy="3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1" name="Line 95"/>
                    <p:cNvSpPr>
                      <a:spLocks noChangeShapeType="1"/>
                    </p:cNvSpPr>
                    <p:nvPr/>
                  </p:nvSpPr>
                  <p:spPr bwMode="auto">
                    <a:xfrm flipV="1">
                      <a:off x="1809" y="7882"/>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 name="Line 96"/>
                    <p:cNvSpPr>
                      <a:spLocks noChangeShapeType="1"/>
                    </p:cNvSpPr>
                    <p:nvPr/>
                  </p:nvSpPr>
                  <p:spPr bwMode="auto">
                    <a:xfrm>
                      <a:off x="1989" y="7522"/>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5" name="Line 99"/>
                    <p:cNvSpPr>
                      <a:spLocks noChangeShapeType="1"/>
                    </p:cNvSpPr>
                    <p:nvPr/>
                  </p:nvSpPr>
                  <p:spPr bwMode="auto">
                    <a:xfrm flipH="1">
                      <a:off x="3249" y="7162"/>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17" name="Oval 100"/>
                  <p:cNvSpPr>
                    <a:spLocks noChangeArrowheads="1"/>
                  </p:cNvSpPr>
                  <p:nvPr/>
                </p:nvSpPr>
                <p:spPr bwMode="auto">
                  <a:xfrm>
                    <a:off x="360" y="95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Line 101"/>
                  <p:cNvSpPr>
                    <a:spLocks noChangeShapeType="1"/>
                  </p:cNvSpPr>
                  <p:nvPr/>
                </p:nvSpPr>
                <p:spPr bwMode="auto">
                  <a:xfrm flipV="1">
                    <a:off x="1080" y="9140"/>
                    <a:ext cx="100" cy="4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9" name="Line 102"/>
                  <p:cNvSpPr>
                    <a:spLocks noChangeShapeType="1"/>
                  </p:cNvSpPr>
                  <p:nvPr/>
                </p:nvSpPr>
                <p:spPr bwMode="auto">
                  <a:xfrm flipH="1" flipV="1">
                    <a:off x="1780" y="9300"/>
                    <a:ext cx="0" cy="7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0" name="Oval 103"/>
                  <p:cNvSpPr>
                    <a:spLocks noChangeArrowheads="1"/>
                  </p:cNvSpPr>
                  <p:nvPr/>
                </p:nvSpPr>
                <p:spPr bwMode="auto">
                  <a:xfrm>
                    <a:off x="740" y="1006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Line 104"/>
                  <p:cNvSpPr>
                    <a:spLocks noChangeShapeType="1"/>
                  </p:cNvSpPr>
                  <p:nvPr/>
                </p:nvSpPr>
                <p:spPr bwMode="auto">
                  <a:xfrm flipH="1" flipV="1">
                    <a:off x="1980" y="9280"/>
                    <a:ext cx="5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 name="Oval 105"/>
                  <p:cNvSpPr>
                    <a:spLocks noChangeArrowheads="1"/>
                  </p:cNvSpPr>
                  <p:nvPr/>
                </p:nvSpPr>
                <p:spPr bwMode="auto">
                  <a:xfrm>
                    <a:off x="2040" y="998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grpSp>
        <p:sp>
          <p:nvSpPr>
            <p:cNvPr id="5" name="Text Box 106"/>
            <p:cNvSpPr txBox="1">
              <a:spLocks noChangeArrowheads="1"/>
            </p:cNvSpPr>
            <p:nvPr/>
          </p:nvSpPr>
          <p:spPr bwMode="auto">
            <a:xfrm>
              <a:off x="8054" y="5760"/>
              <a:ext cx="1086"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400" b="1" dirty="0" smtClean="0">
                  <a:latin typeface="Arial" pitchFamily="34" charset="0"/>
                  <a:cs typeface="Arial" pitchFamily="34" charset="0"/>
                </a:rPr>
                <a:t>M</a:t>
              </a:r>
              <a:endParaRPr lang="ar-SA" sz="1400" b="1" dirty="0" smtClean="0">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 Box 107"/>
            <p:cNvSpPr txBox="1">
              <a:spLocks noChangeArrowheads="1"/>
            </p:cNvSpPr>
            <p:nvPr/>
          </p:nvSpPr>
          <p:spPr bwMode="auto">
            <a:xfrm>
              <a:off x="8200" y="796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9" name="Text Box 110"/>
            <p:cNvSpPr txBox="1">
              <a:spLocks noChangeArrowheads="1"/>
            </p:cNvSpPr>
            <p:nvPr/>
          </p:nvSpPr>
          <p:spPr bwMode="auto">
            <a:xfrm>
              <a:off x="5300" y="684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N</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10" name="Text Box 111"/>
            <p:cNvSpPr txBox="1">
              <a:spLocks noChangeArrowheads="1"/>
            </p:cNvSpPr>
            <p:nvPr/>
          </p:nvSpPr>
          <p:spPr bwMode="auto">
            <a:xfrm>
              <a:off x="6660" y="588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en-US" sz="1400" b="1" dirty="0" smtClean="0">
                  <a:latin typeface="Arial" pitchFamily="34" charset="0"/>
                  <a:cs typeface="Arial" pitchFamily="34" charset="0"/>
                </a:rPr>
                <a:t>M</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9" name="Rectangle 26"/>
          <p:cNvSpPr>
            <a:spLocks noChangeArrowheads="1"/>
          </p:cNvSpPr>
          <p:nvPr/>
        </p:nvSpPr>
        <p:spPr bwMode="auto">
          <a:xfrm>
            <a:off x="2571736" y="5572140"/>
            <a:ext cx="1143098" cy="52590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ar-SA" dirty="0" smtClean="0"/>
              <a:t>الغرفة</a:t>
            </a:r>
            <a:endParaRPr lang="ar-SA" dirty="0"/>
          </a:p>
        </p:txBody>
      </p:sp>
      <p:sp>
        <p:nvSpPr>
          <p:cNvPr id="110" name="Text Box 106"/>
          <p:cNvSpPr txBox="1">
            <a:spLocks noChangeArrowheads="1"/>
          </p:cNvSpPr>
          <p:nvPr/>
        </p:nvSpPr>
        <p:spPr bwMode="auto">
          <a:xfrm>
            <a:off x="6286512" y="4357694"/>
            <a:ext cx="68966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400" b="1" dirty="0" smtClean="0">
                <a:latin typeface="Arial" pitchFamily="34" charset="0"/>
                <a:cs typeface="Arial" pitchFamily="34" charset="0"/>
              </a:rPr>
              <a:t>N</a:t>
            </a:r>
            <a:endParaRPr lang="ar-SA" sz="1400" b="1" dirty="0" smtClean="0">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12" name="Straight Connector 111"/>
          <p:cNvCxnSpPr/>
          <p:nvPr/>
        </p:nvCxnSpPr>
        <p:spPr>
          <a:xfrm rot="5400000">
            <a:off x="4786314" y="3000372"/>
            <a:ext cx="1857388" cy="714380"/>
          </a:xfrm>
          <a:prstGeom prst="line">
            <a:avLst/>
          </a:prstGeom>
        </p:spPr>
        <p:style>
          <a:lnRef idx="1">
            <a:schemeClr val="accent1"/>
          </a:lnRef>
          <a:fillRef idx="0">
            <a:schemeClr val="accent1"/>
          </a:fillRef>
          <a:effectRef idx="0">
            <a:schemeClr val="accent1"/>
          </a:effectRef>
          <a:fontRef idx="minor">
            <a:schemeClr val="tx1"/>
          </a:fontRef>
        </p:style>
      </p:cxnSp>
      <p:sp>
        <p:nvSpPr>
          <p:cNvPr id="113" name="AutoShape 7"/>
          <p:cNvSpPr>
            <a:spLocks noChangeArrowheads="1"/>
          </p:cNvSpPr>
          <p:nvPr/>
        </p:nvSpPr>
        <p:spPr bwMode="auto">
          <a:xfrm>
            <a:off x="4714876" y="4000504"/>
            <a:ext cx="800169" cy="631082"/>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ar-SA" sz="1100" dirty="0" smtClean="0"/>
              <a:t>يرقد</a:t>
            </a:r>
            <a:endParaRPr lang="ar-SA" sz="1100" dirty="0"/>
          </a:p>
        </p:txBody>
      </p:sp>
      <p:sp>
        <p:nvSpPr>
          <p:cNvPr id="114" name="Line 10"/>
          <p:cNvSpPr>
            <a:spLocks noChangeShapeType="1"/>
          </p:cNvSpPr>
          <p:nvPr/>
        </p:nvSpPr>
        <p:spPr bwMode="auto">
          <a:xfrm flipH="1">
            <a:off x="3571868" y="4500570"/>
            <a:ext cx="1400284" cy="107157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 name="Oval 80"/>
          <p:cNvSpPr>
            <a:spLocks noChangeArrowheads="1"/>
          </p:cNvSpPr>
          <p:nvPr/>
        </p:nvSpPr>
        <p:spPr bwMode="auto">
          <a:xfrm>
            <a:off x="3857620" y="5643578"/>
            <a:ext cx="914478" cy="420721"/>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r>
              <a:rPr lang="ar-SA" sz="1200" u="sng" dirty="0" smtClean="0"/>
              <a:t>الرقم</a:t>
            </a:r>
            <a:endParaRPr lang="ar-SA" sz="1200" u="sng" dirty="0"/>
          </a:p>
        </p:txBody>
      </p:sp>
      <p:sp>
        <p:nvSpPr>
          <p:cNvPr id="118" name="Oval 80"/>
          <p:cNvSpPr>
            <a:spLocks noChangeArrowheads="1"/>
          </p:cNvSpPr>
          <p:nvPr/>
        </p:nvSpPr>
        <p:spPr bwMode="auto">
          <a:xfrm>
            <a:off x="1214414" y="5643578"/>
            <a:ext cx="1057354" cy="420721"/>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r>
              <a:rPr lang="ar-SA" sz="1200" dirty="0" smtClean="0"/>
              <a:t>عدد الأسرة</a:t>
            </a:r>
            <a:endParaRPr lang="ar-SA" sz="1200" dirty="0"/>
          </a:p>
        </p:txBody>
      </p:sp>
      <p:sp>
        <p:nvSpPr>
          <p:cNvPr id="119" name="Oval 80"/>
          <p:cNvSpPr>
            <a:spLocks noChangeArrowheads="1"/>
          </p:cNvSpPr>
          <p:nvPr/>
        </p:nvSpPr>
        <p:spPr bwMode="auto">
          <a:xfrm>
            <a:off x="1000100" y="6215082"/>
            <a:ext cx="1271668" cy="420721"/>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r>
              <a:rPr lang="ar-SA" sz="1200" dirty="0" smtClean="0"/>
              <a:t>رقم الهاتف</a:t>
            </a:r>
            <a:endParaRPr lang="ar-SA" sz="1200" dirty="0"/>
          </a:p>
        </p:txBody>
      </p:sp>
      <p:cxnSp>
        <p:nvCxnSpPr>
          <p:cNvPr id="121" name="Straight Connector 120"/>
          <p:cNvCxnSpPr>
            <a:stCxn id="118" idx="6"/>
            <a:endCxn id="109" idx="1"/>
          </p:cNvCxnSpPr>
          <p:nvPr/>
        </p:nvCxnSpPr>
        <p:spPr>
          <a:xfrm flipV="1">
            <a:off x="2271768" y="5835091"/>
            <a:ext cx="299968" cy="188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p:cNvCxnSpPr>
            <a:stCxn id="119" idx="6"/>
          </p:cNvCxnSpPr>
          <p:nvPr/>
        </p:nvCxnSpPr>
        <p:spPr>
          <a:xfrm flipV="1">
            <a:off x="2271768" y="6143645"/>
            <a:ext cx="299968" cy="28179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Straight Connector 126"/>
          <p:cNvCxnSpPr>
            <a:stCxn id="117" idx="2"/>
            <a:endCxn id="109" idx="3"/>
          </p:cNvCxnSpPr>
          <p:nvPr/>
        </p:nvCxnSpPr>
        <p:spPr>
          <a:xfrm rot="10800000">
            <a:off x="3714834" y="5835091"/>
            <a:ext cx="142786" cy="18848"/>
          </a:xfrm>
          <a:prstGeom prst="line">
            <a:avLst/>
          </a:prstGeom>
        </p:spPr>
        <p:style>
          <a:lnRef idx="1">
            <a:schemeClr val="accent1"/>
          </a:lnRef>
          <a:fillRef idx="0">
            <a:schemeClr val="accent1"/>
          </a:fillRef>
          <a:effectRef idx="0">
            <a:schemeClr val="accent1"/>
          </a:effectRef>
          <a:fontRef idx="minor">
            <a:schemeClr val="tx1"/>
          </a:fontRef>
        </p:style>
      </p:cxnSp>
      <p:sp>
        <p:nvSpPr>
          <p:cNvPr id="131" name="Text Box 106"/>
          <p:cNvSpPr txBox="1">
            <a:spLocks noChangeArrowheads="1"/>
          </p:cNvSpPr>
          <p:nvPr/>
        </p:nvSpPr>
        <p:spPr bwMode="auto">
          <a:xfrm>
            <a:off x="5286380" y="3071810"/>
            <a:ext cx="68966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400" b="1" dirty="0" smtClean="0">
                <a:latin typeface="Arial" pitchFamily="34" charset="0"/>
                <a:cs typeface="Arial" pitchFamily="34" charset="0"/>
              </a:rPr>
              <a:t>M</a:t>
            </a:r>
            <a:endParaRPr lang="ar-SA" sz="1400" b="1" dirty="0" smtClean="0">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132" name="Text Box 110"/>
          <p:cNvSpPr txBox="1">
            <a:spLocks noChangeArrowheads="1"/>
          </p:cNvSpPr>
          <p:nvPr/>
        </p:nvSpPr>
        <p:spPr bwMode="auto">
          <a:xfrm>
            <a:off x="4071934" y="4500570"/>
            <a:ext cx="45723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smtClean="0">
                <a:latin typeface="Arial" pitchFamily="34" charset="0"/>
                <a:cs typeface="Arial" pitchFamily="34" charset="0"/>
              </a:rPr>
              <a:t>1</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9730" y="1071546"/>
            <a:ext cx="8945141" cy="1631216"/>
          </a:xfrm>
          <a:prstGeom prst="rect">
            <a:avLst/>
          </a:prstGeom>
          <a:noFill/>
        </p:spPr>
        <p:txBody>
          <a:bodyPr wrap="none" rtlCol="1">
            <a:spAutoFit/>
          </a:bodyPr>
          <a:lstStyle/>
          <a:p>
            <a:r>
              <a:rPr lang="ar-SA" sz="2000" b="1" u="sng" dirty="0" smtClean="0"/>
              <a:t>طريقة تحديد نوع العلاقة في المثال السابق:</a:t>
            </a:r>
          </a:p>
          <a:p>
            <a:endParaRPr lang="ar-SA" sz="2000" u="sng" dirty="0" smtClean="0"/>
          </a:p>
          <a:p>
            <a:r>
              <a:rPr lang="ar-SA" sz="2000" dirty="0" smtClean="0"/>
              <a:t>العلاقة بين الطبيب والمريض الطبيب يعالج أكثر من مريض والمريض يكون تحت إشراف</a:t>
            </a:r>
            <a:r>
              <a:rPr lang="en-US" sz="2000" dirty="0" smtClean="0"/>
              <a:t>  </a:t>
            </a:r>
            <a:r>
              <a:rPr lang="ar-SA" sz="2000" dirty="0" smtClean="0"/>
              <a:t> </a:t>
            </a:r>
            <a:r>
              <a:rPr lang="ar-SA" sz="2000" dirty="0" err="1" smtClean="0"/>
              <a:t>اكثر</a:t>
            </a:r>
            <a:r>
              <a:rPr lang="ar-SA" sz="2000" dirty="0" smtClean="0"/>
              <a:t>  من طبيب </a:t>
            </a:r>
          </a:p>
          <a:p>
            <a:r>
              <a:rPr lang="ar-SA" sz="2000" dirty="0" smtClean="0"/>
              <a:t>إذن تكون العلاقة متعدد </a:t>
            </a:r>
            <a:r>
              <a:rPr lang="ar-SA" sz="2000" smtClean="0"/>
              <a:t>إلى متعدد</a:t>
            </a:r>
            <a:endParaRPr lang="ar-SA" sz="2000" dirty="0" smtClean="0"/>
          </a:p>
          <a:p>
            <a:endParaRPr lang="ar-SA" sz="2000" dirty="0"/>
          </a:p>
        </p:txBody>
      </p:sp>
      <p:sp>
        <p:nvSpPr>
          <p:cNvPr id="3" name="Rectangle 2"/>
          <p:cNvSpPr/>
          <p:nvPr/>
        </p:nvSpPr>
        <p:spPr>
          <a:xfrm>
            <a:off x="1357290" y="2857496"/>
            <a:ext cx="7215222" cy="707886"/>
          </a:xfrm>
          <a:prstGeom prst="rect">
            <a:avLst/>
          </a:prstGeom>
        </p:spPr>
        <p:txBody>
          <a:bodyPr wrap="square">
            <a:spAutoFit/>
          </a:bodyPr>
          <a:lstStyle/>
          <a:p>
            <a:r>
              <a:rPr lang="ar-SA" sz="2000" dirty="0" smtClean="0"/>
              <a:t>العلاقة بين الدواء والمريض الدواء يأخذه أكثر من مريض والمريض يأخذ أكثر من دواء</a:t>
            </a:r>
          </a:p>
          <a:p>
            <a:r>
              <a:rPr lang="ar-SA" sz="2000" dirty="0" smtClean="0"/>
              <a:t>إذن تكون العلاقة متعدد إلى متعدد</a:t>
            </a:r>
          </a:p>
        </p:txBody>
      </p:sp>
      <p:sp>
        <p:nvSpPr>
          <p:cNvPr id="4" name="TextBox 3"/>
          <p:cNvSpPr txBox="1"/>
          <p:nvPr/>
        </p:nvSpPr>
        <p:spPr>
          <a:xfrm>
            <a:off x="142844" y="3714752"/>
            <a:ext cx="8541718" cy="1323439"/>
          </a:xfrm>
          <a:prstGeom prst="rect">
            <a:avLst/>
          </a:prstGeom>
          <a:noFill/>
        </p:spPr>
        <p:txBody>
          <a:bodyPr wrap="square" rtlCol="1">
            <a:spAutoFit/>
          </a:bodyPr>
          <a:lstStyle/>
          <a:p>
            <a:endParaRPr lang="ar-SA" sz="2000" dirty="0" smtClean="0"/>
          </a:p>
          <a:p>
            <a:r>
              <a:rPr lang="ar-SA" sz="2000" dirty="0" smtClean="0"/>
              <a:t>العلاقة بين الغرفة والمريض الغرفة يرقد بها  أكثر من مريض والمريض يرقد في غرفة واحدة</a:t>
            </a:r>
          </a:p>
          <a:p>
            <a:r>
              <a:rPr lang="ar-SA" sz="2000" dirty="0" smtClean="0"/>
              <a:t>إذن تكون العلاقة واحد إلى متعدد : واحد من جهة الغرفة ومتعدد من جهة المريض</a:t>
            </a:r>
          </a:p>
          <a:p>
            <a:endParaRPr lang="ar-SA"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071546"/>
            <a:ext cx="8229600" cy="1066800"/>
          </a:xfrm>
        </p:spPr>
        <p:txBody>
          <a:bodyPr>
            <a:normAutofit fontScale="90000"/>
          </a:bodyPr>
          <a:lstStyle/>
          <a:p>
            <a:pPr algn="ctr"/>
            <a:r>
              <a:rPr lang="ar-SA" sz="3600" u="sng" dirty="0" smtClean="0">
                <a:cs typeface="+mn-cs"/>
              </a:rPr>
              <a:t>نموذج قاعدة بيانات بسيطة</a:t>
            </a:r>
            <a:br>
              <a:rPr lang="ar-SA" sz="3600" u="sng" dirty="0" smtClean="0">
                <a:cs typeface="+mn-cs"/>
              </a:rPr>
            </a:br>
            <a:r>
              <a:rPr lang="ar-SA" sz="3600" u="sng" dirty="0" smtClean="0">
                <a:cs typeface="+mn-cs"/>
              </a:rPr>
              <a:t>(قاعدة بيانات مستشفى)</a:t>
            </a:r>
            <a:endParaRPr lang="ar-SA" sz="3600" u="sng" dirty="0">
              <a:cs typeface="+mn-cs"/>
            </a:endParaRPr>
          </a:p>
        </p:txBody>
      </p:sp>
      <p:sp>
        <p:nvSpPr>
          <p:cNvPr id="6" name="Content Placeholder 5"/>
          <p:cNvSpPr>
            <a:spLocks noGrp="1"/>
          </p:cNvSpPr>
          <p:nvPr>
            <p:ph idx="1"/>
          </p:nvPr>
        </p:nvSpPr>
        <p:spPr/>
        <p:txBody>
          <a:bodyPr/>
          <a:lstStyle/>
          <a:p>
            <a:endParaRPr lang="ar-SA"/>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nvGraphicFramePr>
        <p:xfrm>
          <a:off x="1047508" y="857232"/>
          <a:ext cx="3305164" cy="2001520"/>
        </p:xfrm>
        <a:graphic>
          <a:graphicData uri="http://schemas.openxmlformats.org/drawingml/2006/table">
            <a:tbl>
              <a:tblPr rtl="1" firstRow="1" bandRow="1">
                <a:tableStyleId>{5C22544A-7EE6-4342-B048-85BDC9FD1C3A}</a:tableStyleId>
              </a:tblPr>
              <a:tblGrid>
                <a:gridCol w="971348"/>
                <a:gridCol w="724930"/>
                <a:gridCol w="769864"/>
                <a:gridCol w="839022"/>
              </a:tblGrid>
              <a:tr h="370840">
                <a:tc>
                  <a:txBody>
                    <a:bodyPr/>
                    <a:lstStyle/>
                    <a:p>
                      <a:pPr algn="ctr" rtl="1"/>
                      <a:r>
                        <a:rPr lang="ar-SA" sz="1400" dirty="0" smtClean="0"/>
                        <a:t>الطبيب</a:t>
                      </a:r>
                      <a:endParaRPr lang="ar-SA" sz="1400" dirty="0"/>
                    </a:p>
                  </a:txBody>
                  <a:tcPr anchor="ctr"/>
                </a:tc>
                <a:tc>
                  <a:txBody>
                    <a:bodyPr/>
                    <a:lstStyle/>
                    <a:p>
                      <a:pPr algn="ctr" rtl="1"/>
                      <a:r>
                        <a:rPr lang="ar-SA" sz="1400" dirty="0" smtClean="0"/>
                        <a:t>رقم الغرفة</a:t>
                      </a:r>
                      <a:endParaRPr lang="ar-SA" sz="1400" dirty="0"/>
                    </a:p>
                  </a:txBody>
                  <a:tcPr anchor="ctr"/>
                </a:tc>
                <a:tc>
                  <a:txBody>
                    <a:bodyPr/>
                    <a:lstStyle/>
                    <a:p>
                      <a:pPr algn="ctr" rtl="1"/>
                      <a:r>
                        <a:rPr lang="ar-SA" sz="1400" dirty="0" smtClean="0"/>
                        <a:t>الاسم </a:t>
                      </a:r>
                      <a:endParaRPr lang="ar-SA" sz="1400" dirty="0"/>
                    </a:p>
                  </a:txBody>
                  <a:tcPr anchor="ctr"/>
                </a:tc>
                <a:tc>
                  <a:txBody>
                    <a:bodyPr/>
                    <a:lstStyle/>
                    <a:p>
                      <a:pPr algn="ctr" rtl="1"/>
                      <a:r>
                        <a:rPr lang="ar-SA" sz="1400" dirty="0" smtClean="0"/>
                        <a:t>رقم المريض</a:t>
                      </a:r>
                      <a:endParaRPr lang="ar-SA" sz="1400" dirty="0"/>
                    </a:p>
                  </a:txBody>
                  <a:tcPr anchor="ctr"/>
                </a:tc>
              </a:tr>
              <a:tr h="370840">
                <a:tc>
                  <a:txBody>
                    <a:bodyPr/>
                    <a:lstStyle/>
                    <a:p>
                      <a:pPr algn="ctr" rtl="1"/>
                      <a:r>
                        <a:rPr lang="ar-SA" sz="1400" dirty="0" smtClean="0"/>
                        <a:t>سيف</a:t>
                      </a:r>
                      <a:endParaRPr lang="ar-SA" sz="1400" dirty="0"/>
                    </a:p>
                  </a:txBody>
                  <a:tcPr anchor="ctr"/>
                </a:tc>
                <a:tc>
                  <a:txBody>
                    <a:bodyPr/>
                    <a:lstStyle/>
                    <a:p>
                      <a:pPr algn="ctr" rtl="1"/>
                      <a:r>
                        <a:rPr lang="ar-SA" sz="1400" dirty="0" smtClean="0"/>
                        <a:t>100</a:t>
                      </a:r>
                      <a:endParaRPr lang="ar-SA" sz="1400" dirty="0"/>
                    </a:p>
                  </a:txBody>
                  <a:tcPr anchor="ctr"/>
                </a:tc>
                <a:tc>
                  <a:txBody>
                    <a:bodyPr/>
                    <a:lstStyle/>
                    <a:p>
                      <a:pPr algn="ctr" rtl="1"/>
                      <a:r>
                        <a:rPr lang="ar-SA" sz="1400" dirty="0" smtClean="0"/>
                        <a:t>محمد</a:t>
                      </a:r>
                      <a:endParaRPr lang="ar-SA" sz="1400" dirty="0"/>
                    </a:p>
                  </a:txBody>
                  <a:tcPr anchor="ctr"/>
                </a:tc>
                <a:tc>
                  <a:txBody>
                    <a:bodyPr/>
                    <a:lstStyle/>
                    <a:p>
                      <a:pPr algn="ctr" rtl="1"/>
                      <a:r>
                        <a:rPr lang="ar-SA" sz="1400" dirty="0" smtClean="0"/>
                        <a:t>313</a:t>
                      </a:r>
                      <a:endParaRPr lang="ar-SA" sz="1400" dirty="0"/>
                    </a:p>
                  </a:txBody>
                  <a:tcPr anchor="ctr"/>
                </a:tc>
              </a:tr>
              <a:tr h="370840">
                <a:tc>
                  <a:txBody>
                    <a:bodyPr/>
                    <a:lstStyle/>
                    <a:p>
                      <a:pPr algn="ctr" rtl="1"/>
                      <a:r>
                        <a:rPr lang="ar-SA" sz="1400" dirty="0" smtClean="0"/>
                        <a:t>محمد</a:t>
                      </a:r>
                      <a:endParaRPr lang="ar-SA" sz="1400" dirty="0"/>
                    </a:p>
                  </a:txBody>
                  <a:tcPr anchor="ctr"/>
                </a:tc>
                <a:tc>
                  <a:txBody>
                    <a:bodyPr/>
                    <a:lstStyle/>
                    <a:p>
                      <a:pPr algn="ctr" rtl="1"/>
                      <a:r>
                        <a:rPr lang="ar-SA" sz="1400" dirty="0" smtClean="0"/>
                        <a:t>300</a:t>
                      </a:r>
                      <a:endParaRPr lang="ar-SA" sz="1400" dirty="0"/>
                    </a:p>
                  </a:txBody>
                  <a:tcPr anchor="ctr"/>
                </a:tc>
                <a:tc>
                  <a:txBody>
                    <a:bodyPr/>
                    <a:lstStyle/>
                    <a:p>
                      <a:pPr algn="ctr" rtl="1"/>
                      <a:r>
                        <a:rPr lang="ar-SA" sz="1400" dirty="0" smtClean="0"/>
                        <a:t>حنان</a:t>
                      </a:r>
                      <a:endParaRPr lang="ar-SA" sz="1400" dirty="0"/>
                    </a:p>
                  </a:txBody>
                  <a:tcPr anchor="ctr"/>
                </a:tc>
                <a:tc>
                  <a:txBody>
                    <a:bodyPr/>
                    <a:lstStyle/>
                    <a:p>
                      <a:pPr algn="ctr" rtl="1"/>
                      <a:r>
                        <a:rPr lang="ar-SA" sz="1400" dirty="0" smtClean="0"/>
                        <a:t>345</a:t>
                      </a:r>
                      <a:endParaRPr lang="ar-SA" sz="1400" dirty="0"/>
                    </a:p>
                  </a:txBody>
                  <a:tcPr anchor="ctr"/>
                </a:tc>
              </a:tr>
              <a:tr h="370840">
                <a:tc>
                  <a:txBody>
                    <a:bodyPr/>
                    <a:lstStyle/>
                    <a:p>
                      <a:pPr algn="ctr" rtl="1"/>
                      <a:r>
                        <a:rPr lang="ar-SA" sz="1400" dirty="0" smtClean="0"/>
                        <a:t>دعاء</a:t>
                      </a:r>
                      <a:endParaRPr lang="ar-SA" sz="1400" dirty="0"/>
                    </a:p>
                  </a:txBody>
                  <a:tcPr anchor="ctr"/>
                </a:tc>
                <a:tc>
                  <a:txBody>
                    <a:bodyPr/>
                    <a:lstStyle/>
                    <a:p>
                      <a:pPr algn="ctr" rtl="1"/>
                      <a:r>
                        <a:rPr lang="ar-SA" sz="1400" dirty="0" smtClean="0"/>
                        <a:t>100</a:t>
                      </a:r>
                      <a:endParaRPr lang="ar-SA" sz="1400" dirty="0"/>
                    </a:p>
                  </a:txBody>
                  <a:tcPr anchor="ctr"/>
                </a:tc>
                <a:tc>
                  <a:txBody>
                    <a:bodyPr/>
                    <a:lstStyle/>
                    <a:p>
                      <a:pPr algn="ctr" rtl="1"/>
                      <a:r>
                        <a:rPr lang="ar-SA" sz="1400" dirty="0" smtClean="0"/>
                        <a:t>خالد</a:t>
                      </a:r>
                      <a:endParaRPr lang="ar-SA" sz="1400" dirty="0"/>
                    </a:p>
                  </a:txBody>
                  <a:tcPr anchor="ctr"/>
                </a:tc>
                <a:tc>
                  <a:txBody>
                    <a:bodyPr/>
                    <a:lstStyle/>
                    <a:p>
                      <a:pPr algn="ctr" rtl="1"/>
                      <a:r>
                        <a:rPr lang="ar-SA" sz="1400" dirty="0" smtClean="0"/>
                        <a:t>988</a:t>
                      </a:r>
                      <a:endParaRPr lang="ar-SA" sz="1400" dirty="0"/>
                    </a:p>
                  </a:txBody>
                  <a:tcPr anchor="ctr"/>
                </a:tc>
              </a:tr>
              <a:tr h="370840">
                <a:tc>
                  <a:txBody>
                    <a:bodyPr/>
                    <a:lstStyle/>
                    <a:p>
                      <a:pPr algn="ctr" rtl="1"/>
                      <a:r>
                        <a:rPr lang="ar-SA" sz="1400" dirty="0" smtClean="0"/>
                        <a:t>عزة</a:t>
                      </a:r>
                      <a:endParaRPr lang="ar-SA" sz="1400" dirty="0"/>
                    </a:p>
                  </a:txBody>
                  <a:tcPr anchor="ctr"/>
                </a:tc>
                <a:tc>
                  <a:txBody>
                    <a:bodyPr/>
                    <a:lstStyle/>
                    <a:p>
                      <a:pPr algn="ctr" rtl="1"/>
                      <a:r>
                        <a:rPr lang="ar-SA" sz="1400" dirty="0" smtClean="0"/>
                        <a:t>200</a:t>
                      </a:r>
                      <a:endParaRPr lang="ar-SA" sz="1400" dirty="0"/>
                    </a:p>
                  </a:txBody>
                  <a:tcPr anchor="ctr"/>
                </a:tc>
                <a:tc>
                  <a:txBody>
                    <a:bodyPr/>
                    <a:lstStyle/>
                    <a:p>
                      <a:pPr algn="ctr" rtl="1"/>
                      <a:r>
                        <a:rPr lang="ar-SA" sz="1400" dirty="0" smtClean="0"/>
                        <a:t>منى</a:t>
                      </a:r>
                      <a:endParaRPr lang="ar-SA" sz="1400" dirty="0"/>
                    </a:p>
                  </a:txBody>
                  <a:tcPr anchor="ctr"/>
                </a:tc>
                <a:tc>
                  <a:txBody>
                    <a:bodyPr/>
                    <a:lstStyle/>
                    <a:p>
                      <a:pPr algn="ctr" rtl="1"/>
                      <a:r>
                        <a:rPr lang="ar-SA" sz="1400" dirty="0" smtClean="0"/>
                        <a:t>456</a:t>
                      </a:r>
                      <a:endParaRPr lang="ar-SA" sz="1400" dirty="0"/>
                    </a:p>
                  </a:txBody>
                  <a:tcPr anchor="ctr"/>
                </a:tc>
              </a:tr>
            </a:tbl>
          </a:graphicData>
        </a:graphic>
      </p:graphicFrame>
      <p:sp>
        <p:nvSpPr>
          <p:cNvPr id="5" name="TextBox 4"/>
          <p:cNvSpPr txBox="1"/>
          <p:nvPr/>
        </p:nvSpPr>
        <p:spPr>
          <a:xfrm>
            <a:off x="357158" y="500042"/>
            <a:ext cx="928694" cy="369332"/>
          </a:xfrm>
          <a:prstGeom prst="rect">
            <a:avLst/>
          </a:prstGeom>
          <a:noFill/>
        </p:spPr>
        <p:txBody>
          <a:bodyPr wrap="square" rtlCol="1">
            <a:spAutoFit/>
          </a:bodyPr>
          <a:lstStyle/>
          <a:p>
            <a:pPr algn="ctr"/>
            <a:r>
              <a:rPr lang="ar-SA" b="1" u="sng" dirty="0" smtClean="0"/>
              <a:t>المريض</a:t>
            </a:r>
            <a:endParaRPr lang="ar-SA" b="1" u="sng" dirty="0"/>
          </a:p>
        </p:txBody>
      </p:sp>
      <p:graphicFrame>
        <p:nvGraphicFramePr>
          <p:cNvPr id="6" name="Table 5"/>
          <p:cNvGraphicFramePr>
            <a:graphicFrameLocks noGrp="1"/>
          </p:cNvGraphicFramePr>
          <p:nvPr/>
        </p:nvGraphicFramePr>
        <p:xfrm>
          <a:off x="5500694" y="1000108"/>
          <a:ext cx="3023320" cy="1483360"/>
        </p:xfrm>
        <a:graphic>
          <a:graphicData uri="http://schemas.openxmlformats.org/drawingml/2006/table">
            <a:tbl>
              <a:tblPr rtl="1" firstRow="1" bandRow="1">
                <a:tableStyleId>{5C22544A-7EE6-4342-B048-85BDC9FD1C3A}</a:tableStyleId>
              </a:tblPr>
              <a:tblGrid>
                <a:gridCol w="1178174"/>
                <a:gridCol w="1032628"/>
                <a:gridCol w="812518"/>
              </a:tblGrid>
              <a:tr h="370840">
                <a:tc>
                  <a:txBody>
                    <a:bodyPr/>
                    <a:lstStyle/>
                    <a:p>
                      <a:pPr algn="ctr" rtl="1"/>
                      <a:r>
                        <a:rPr lang="ar-SA" sz="1400" dirty="0" smtClean="0"/>
                        <a:t>عدد الأسرة</a:t>
                      </a:r>
                      <a:endParaRPr lang="ar-SA" sz="1400" dirty="0"/>
                    </a:p>
                  </a:txBody>
                  <a:tcPr anchor="ctr"/>
                </a:tc>
                <a:tc>
                  <a:txBody>
                    <a:bodyPr/>
                    <a:lstStyle/>
                    <a:p>
                      <a:pPr algn="ctr" rtl="1"/>
                      <a:r>
                        <a:rPr lang="ar-SA" sz="1400" dirty="0" smtClean="0"/>
                        <a:t>رقم التحويلة</a:t>
                      </a:r>
                      <a:endParaRPr lang="ar-SA" sz="1400" dirty="0"/>
                    </a:p>
                  </a:txBody>
                  <a:tcPr anchor="ctr"/>
                </a:tc>
                <a:tc>
                  <a:txBody>
                    <a:bodyPr/>
                    <a:lstStyle/>
                    <a:p>
                      <a:pPr algn="ctr" rtl="1"/>
                      <a:r>
                        <a:rPr lang="ar-SA" sz="1400" dirty="0" smtClean="0"/>
                        <a:t>رقم الغرفة</a:t>
                      </a:r>
                      <a:endParaRPr lang="ar-SA" sz="1400" dirty="0"/>
                    </a:p>
                  </a:txBody>
                  <a:tcPr anchor="ctr"/>
                </a:tc>
              </a:tr>
              <a:tr h="370840">
                <a:tc>
                  <a:txBody>
                    <a:bodyPr/>
                    <a:lstStyle/>
                    <a:p>
                      <a:pPr algn="ctr" rtl="1"/>
                      <a:r>
                        <a:rPr lang="ar-SA" sz="1400" dirty="0" smtClean="0"/>
                        <a:t>3</a:t>
                      </a:r>
                      <a:endParaRPr lang="ar-SA" sz="1400" dirty="0"/>
                    </a:p>
                  </a:txBody>
                  <a:tcPr anchor="ctr"/>
                </a:tc>
                <a:tc>
                  <a:txBody>
                    <a:bodyPr/>
                    <a:lstStyle/>
                    <a:p>
                      <a:pPr algn="ctr" rtl="1"/>
                      <a:r>
                        <a:rPr lang="ar-SA" sz="1400" dirty="0" smtClean="0"/>
                        <a:t>435</a:t>
                      </a:r>
                      <a:endParaRPr lang="ar-SA" sz="1400" dirty="0"/>
                    </a:p>
                  </a:txBody>
                  <a:tcPr anchor="ctr"/>
                </a:tc>
                <a:tc>
                  <a:txBody>
                    <a:bodyPr/>
                    <a:lstStyle/>
                    <a:p>
                      <a:pPr algn="ctr" rtl="1"/>
                      <a:r>
                        <a:rPr lang="ar-SA" sz="1400" dirty="0" smtClean="0"/>
                        <a:t>100</a:t>
                      </a:r>
                      <a:endParaRPr lang="ar-SA" sz="1400" dirty="0"/>
                    </a:p>
                  </a:txBody>
                  <a:tcPr anchor="ctr"/>
                </a:tc>
              </a:tr>
              <a:tr h="370840">
                <a:tc>
                  <a:txBody>
                    <a:bodyPr/>
                    <a:lstStyle/>
                    <a:p>
                      <a:pPr algn="ctr" rtl="1"/>
                      <a:r>
                        <a:rPr lang="ar-SA" sz="1400" dirty="0" smtClean="0"/>
                        <a:t>2</a:t>
                      </a:r>
                      <a:endParaRPr lang="ar-SA" sz="1400" dirty="0"/>
                    </a:p>
                  </a:txBody>
                  <a:tcPr anchor="ctr"/>
                </a:tc>
                <a:tc>
                  <a:txBody>
                    <a:bodyPr/>
                    <a:lstStyle/>
                    <a:p>
                      <a:pPr algn="ctr" rtl="1"/>
                      <a:r>
                        <a:rPr lang="ar-SA" sz="1400" dirty="0" smtClean="0"/>
                        <a:t>342</a:t>
                      </a:r>
                      <a:endParaRPr lang="ar-SA" sz="1400" dirty="0"/>
                    </a:p>
                  </a:txBody>
                  <a:tcPr anchor="ctr"/>
                </a:tc>
                <a:tc>
                  <a:txBody>
                    <a:bodyPr/>
                    <a:lstStyle/>
                    <a:p>
                      <a:pPr algn="ctr" rtl="1"/>
                      <a:r>
                        <a:rPr lang="ar-SA" sz="1400" dirty="0" smtClean="0"/>
                        <a:t>200</a:t>
                      </a:r>
                      <a:endParaRPr lang="ar-SA" sz="1400" dirty="0"/>
                    </a:p>
                  </a:txBody>
                  <a:tcPr anchor="ctr"/>
                </a:tc>
              </a:tr>
              <a:tr h="370840">
                <a:tc>
                  <a:txBody>
                    <a:bodyPr/>
                    <a:lstStyle/>
                    <a:p>
                      <a:pPr algn="ctr" rtl="1"/>
                      <a:r>
                        <a:rPr lang="ar-SA" sz="1400" dirty="0" smtClean="0"/>
                        <a:t>1</a:t>
                      </a:r>
                      <a:endParaRPr lang="ar-SA" sz="1400" dirty="0"/>
                    </a:p>
                  </a:txBody>
                  <a:tcPr anchor="ctr"/>
                </a:tc>
                <a:tc>
                  <a:txBody>
                    <a:bodyPr/>
                    <a:lstStyle/>
                    <a:p>
                      <a:pPr algn="ctr" rtl="1"/>
                      <a:r>
                        <a:rPr lang="ar-SA" sz="1400" dirty="0" smtClean="0"/>
                        <a:t>676</a:t>
                      </a:r>
                      <a:endParaRPr lang="ar-SA" sz="1400" dirty="0"/>
                    </a:p>
                  </a:txBody>
                  <a:tcPr anchor="ctr"/>
                </a:tc>
                <a:tc>
                  <a:txBody>
                    <a:bodyPr/>
                    <a:lstStyle/>
                    <a:p>
                      <a:pPr algn="ctr" rtl="1"/>
                      <a:r>
                        <a:rPr lang="ar-SA" sz="1400" dirty="0" smtClean="0"/>
                        <a:t>300</a:t>
                      </a:r>
                      <a:endParaRPr lang="ar-SA" sz="1400" dirty="0"/>
                    </a:p>
                  </a:txBody>
                  <a:tcPr anchor="ctr"/>
                </a:tc>
              </a:tr>
            </a:tbl>
          </a:graphicData>
        </a:graphic>
      </p:graphicFrame>
      <p:sp>
        <p:nvSpPr>
          <p:cNvPr id="7" name="TextBox 6"/>
          <p:cNvSpPr txBox="1"/>
          <p:nvPr/>
        </p:nvSpPr>
        <p:spPr>
          <a:xfrm>
            <a:off x="5214942" y="571480"/>
            <a:ext cx="928694" cy="369332"/>
          </a:xfrm>
          <a:prstGeom prst="rect">
            <a:avLst/>
          </a:prstGeom>
          <a:noFill/>
        </p:spPr>
        <p:txBody>
          <a:bodyPr wrap="square" rtlCol="1">
            <a:spAutoFit/>
          </a:bodyPr>
          <a:lstStyle/>
          <a:p>
            <a:pPr algn="ctr"/>
            <a:r>
              <a:rPr lang="ar-SA" b="1" u="sng" dirty="0" smtClean="0"/>
              <a:t>الغرفة</a:t>
            </a:r>
            <a:endParaRPr lang="ar-SA" b="1" u="sng" dirty="0"/>
          </a:p>
        </p:txBody>
      </p:sp>
      <p:graphicFrame>
        <p:nvGraphicFramePr>
          <p:cNvPr id="8" name="Table 7"/>
          <p:cNvGraphicFramePr>
            <a:graphicFrameLocks noGrp="1"/>
          </p:cNvGraphicFramePr>
          <p:nvPr/>
        </p:nvGraphicFramePr>
        <p:xfrm>
          <a:off x="642910" y="3929066"/>
          <a:ext cx="3023320" cy="1483360"/>
        </p:xfrm>
        <a:graphic>
          <a:graphicData uri="http://schemas.openxmlformats.org/drawingml/2006/table">
            <a:tbl>
              <a:tblPr rtl="1" firstRow="1" bandRow="1">
                <a:tableStyleId>{5C22544A-7EE6-4342-B048-85BDC9FD1C3A}</a:tableStyleId>
              </a:tblPr>
              <a:tblGrid>
                <a:gridCol w="1084530"/>
                <a:gridCol w="1126272"/>
                <a:gridCol w="812518"/>
              </a:tblGrid>
              <a:tr h="370840">
                <a:tc>
                  <a:txBody>
                    <a:bodyPr/>
                    <a:lstStyle/>
                    <a:p>
                      <a:pPr algn="ctr" rtl="1"/>
                      <a:r>
                        <a:rPr lang="ar-SA" sz="1400" dirty="0" smtClean="0"/>
                        <a:t>المصنع</a:t>
                      </a:r>
                      <a:endParaRPr lang="ar-SA" sz="1400" dirty="0"/>
                    </a:p>
                  </a:txBody>
                  <a:tcPr anchor="ctr"/>
                </a:tc>
                <a:tc>
                  <a:txBody>
                    <a:bodyPr/>
                    <a:lstStyle/>
                    <a:p>
                      <a:pPr algn="ctr" rtl="1"/>
                      <a:r>
                        <a:rPr lang="ar-SA" sz="1400" dirty="0" smtClean="0"/>
                        <a:t>اسم الدواء</a:t>
                      </a:r>
                      <a:endParaRPr lang="ar-SA" sz="1400" dirty="0"/>
                    </a:p>
                  </a:txBody>
                  <a:tcPr anchor="ctr"/>
                </a:tc>
                <a:tc>
                  <a:txBody>
                    <a:bodyPr/>
                    <a:lstStyle/>
                    <a:p>
                      <a:pPr algn="ctr" rtl="1"/>
                      <a:r>
                        <a:rPr lang="ar-SA" sz="1400" dirty="0" smtClean="0"/>
                        <a:t>رقم الدواء</a:t>
                      </a:r>
                      <a:endParaRPr lang="ar-SA" sz="1400" dirty="0"/>
                    </a:p>
                  </a:txBody>
                  <a:tcPr anchor="ctr"/>
                </a:tc>
              </a:tr>
              <a:tr h="370840">
                <a:tc>
                  <a:txBody>
                    <a:bodyPr/>
                    <a:lstStyle/>
                    <a:p>
                      <a:pPr algn="ctr" rtl="1"/>
                      <a:r>
                        <a:rPr lang="en-US" sz="1400" dirty="0" smtClean="0"/>
                        <a:t>HG</a:t>
                      </a:r>
                      <a:endParaRPr lang="ar-SA" sz="1400" dirty="0"/>
                    </a:p>
                  </a:txBody>
                  <a:tcPr anchor="ctr"/>
                </a:tc>
                <a:tc>
                  <a:txBody>
                    <a:bodyPr/>
                    <a:lstStyle/>
                    <a:p>
                      <a:pPr algn="ctr" rtl="1"/>
                      <a:r>
                        <a:rPr lang="en-US" sz="1400" dirty="0" smtClean="0"/>
                        <a:t>FDG</a:t>
                      </a:r>
                      <a:endParaRPr lang="ar-SA" sz="1400" dirty="0"/>
                    </a:p>
                  </a:txBody>
                  <a:tcPr anchor="ctr"/>
                </a:tc>
                <a:tc>
                  <a:txBody>
                    <a:bodyPr/>
                    <a:lstStyle/>
                    <a:p>
                      <a:pPr algn="ctr" rtl="1"/>
                      <a:r>
                        <a:rPr lang="en-US" sz="1400" dirty="0" smtClean="0"/>
                        <a:t>s123</a:t>
                      </a:r>
                      <a:endParaRPr lang="ar-SA" sz="1400" dirty="0"/>
                    </a:p>
                  </a:txBody>
                  <a:tcPr anchor="ctr"/>
                </a:tc>
              </a:tr>
              <a:tr h="370840">
                <a:tc>
                  <a:txBody>
                    <a:bodyPr/>
                    <a:lstStyle/>
                    <a:p>
                      <a:pPr algn="ctr" rtl="1"/>
                      <a:r>
                        <a:rPr lang="en-US" sz="1400" dirty="0" smtClean="0"/>
                        <a:t>AB</a:t>
                      </a:r>
                      <a:endParaRPr lang="ar-SA" sz="1400" dirty="0"/>
                    </a:p>
                  </a:txBody>
                  <a:tcPr anchor="ctr"/>
                </a:tc>
                <a:tc>
                  <a:txBody>
                    <a:bodyPr/>
                    <a:lstStyle/>
                    <a:p>
                      <a:pPr algn="ctr" rtl="1"/>
                      <a:r>
                        <a:rPr lang="en-US" sz="1400" dirty="0" smtClean="0"/>
                        <a:t>PANADOL</a:t>
                      </a:r>
                      <a:endParaRPr lang="ar-SA" sz="1400" dirty="0"/>
                    </a:p>
                  </a:txBody>
                  <a:tcPr anchor="ctr"/>
                </a:tc>
                <a:tc>
                  <a:txBody>
                    <a:bodyPr/>
                    <a:lstStyle/>
                    <a:p>
                      <a:pPr algn="ctr" rtl="1"/>
                      <a:r>
                        <a:rPr lang="en-US" sz="1400" dirty="0" smtClean="0"/>
                        <a:t>s153</a:t>
                      </a:r>
                      <a:endParaRPr lang="ar-SA" sz="1400" dirty="0"/>
                    </a:p>
                  </a:txBody>
                  <a:tcPr anchor="ctr"/>
                </a:tc>
              </a:tr>
              <a:tr h="370840">
                <a:tc>
                  <a:txBody>
                    <a:bodyPr/>
                    <a:lstStyle/>
                    <a:p>
                      <a:pPr algn="ctr" rtl="1"/>
                      <a:r>
                        <a:rPr lang="en-US" sz="1400" dirty="0" smtClean="0"/>
                        <a:t>AB</a:t>
                      </a:r>
                      <a:endParaRPr lang="ar-SA" sz="1400" dirty="0"/>
                    </a:p>
                  </a:txBody>
                  <a:tcPr anchor="ctr"/>
                </a:tc>
                <a:tc>
                  <a:txBody>
                    <a:bodyPr/>
                    <a:lstStyle/>
                    <a:p>
                      <a:pPr algn="ctr" rtl="1"/>
                      <a:r>
                        <a:rPr lang="en-US" sz="1400" dirty="0" smtClean="0"/>
                        <a:t>FIFA</a:t>
                      </a:r>
                      <a:endParaRPr lang="ar-SA" sz="1400" dirty="0"/>
                    </a:p>
                  </a:txBody>
                  <a:tcPr anchor="ctr"/>
                </a:tc>
                <a:tc>
                  <a:txBody>
                    <a:bodyPr/>
                    <a:lstStyle/>
                    <a:p>
                      <a:pPr algn="ctr" rtl="1"/>
                      <a:r>
                        <a:rPr lang="en-US" sz="1400" dirty="0" smtClean="0"/>
                        <a:t>s173</a:t>
                      </a:r>
                      <a:endParaRPr lang="ar-SA" sz="1400" dirty="0"/>
                    </a:p>
                  </a:txBody>
                  <a:tcPr anchor="ctr"/>
                </a:tc>
              </a:tr>
            </a:tbl>
          </a:graphicData>
        </a:graphic>
      </p:graphicFrame>
      <p:graphicFrame>
        <p:nvGraphicFramePr>
          <p:cNvPr id="9" name="Table 8"/>
          <p:cNvGraphicFramePr>
            <a:graphicFrameLocks noGrp="1"/>
          </p:cNvGraphicFramePr>
          <p:nvPr/>
        </p:nvGraphicFramePr>
        <p:xfrm>
          <a:off x="5000628" y="3929066"/>
          <a:ext cx="3023320" cy="1483360"/>
        </p:xfrm>
        <a:graphic>
          <a:graphicData uri="http://schemas.openxmlformats.org/drawingml/2006/table">
            <a:tbl>
              <a:tblPr rtl="1" firstRow="1" bandRow="1">
                <a:tableStyleId>{5C22544A-7EE6-4342-B048-85BDC9FD1C3A}</a:tableStyleId>
              </a:tblPr>
              <a:tblGrid>
                <a:gridCol w="1084530"/>
                <a:gridCol w="1126272"/>
                <a:gridCol w="812518"/>
              </a:tblGrid>
              <a:tr h="370840">
                <a:tc>
                  <a:txBody>
                    <a:bodyPr/>
                    <a:lstStyle/>
                    <a:p>
                      <a:pPr algn="ctr" rtl="1"/>
                      <a:r>
                        <a:rPr lang="ar-SA" sz="1400" dirty="0" smtClean="0"/>
                        <a:t>الكمية</a:t>
                      </a:r>
                      <a:endParaRPr lang="ar-SA" sz="1400" dirty="0"/>
                    </a:p>
                  </a:txBody>
                  <a:tcPr anchor="ctr"/>
                </a:tc>
                <a:tc>
                  <a:txBody>
                    <a:bodyPr/>
                    <a:lstStyle/>
                    <a:p>
                      <a:pPr algn="ctr" rtl="1"/>
                      <a:r>
                        <a:rPr lang="ar-SA" sz="1400" dirty="0" smtClean="0"/>
                        <a:t>رقم</a:t>
                      </a:r>
                      <a:r>
                        <a:rPr lang="ar-SA" sz="1400" baseline="0" dirty="0" smtClean="0"/>
                        <a:t> المريض</a:t>
                      </a:r>
                      <a:endParaRPr lang="ar-SA" sz="1400" dirty="0"/>
                    </a:p>
                  </a:txBody>
                  <a:tcPr anchor="ctr"/>
                </a:tc>
                <a:tc>
                  <a:txBody>
                    <a:bodyPr/>
                    <a:lstStyle/>
                    <a:p>
                      <a:pPr algn="ctr" rtl="1"/>
                      <a:r>
                        <a:rPr lang="ar-SA" sz="1400" dirty="0" smtClean="0"/>
                        <a:t>رقم الدواء</a:t>
                      </a:r>
                      <a:endParaRPr lang="ar-SA" sz="1400" dirty="0"/>
                    </a:p>
                  </a:txBody>
                  <a:tcPr anchor="ctr"/>
                </a:tc>
              </a:tr>
              <a:tr h="370840">
                <a:tc>
                  <a:txBody>
                    <a:bodyPr/>
                    <a:lstStyle/>
                    <a:p>
                      <a:pPr algn="ctr" rtl="1"/>
                      <a:r>
                        <a:rPr lang="en-US" sz="1400" dirty="0" smtClean="0"/>
                        <a:t>3</a:t>
                      </a:r>
                      <a:endParaRPr lang="ar-SA" sz="1400" dirty="0"/>
                    </a:p>
                  </a:txBody>
                  <a:tcPr anchor="ctr"/>
                </a:tc>
                <a:tc>
                  <a:txBody>
                    <a:bodyPr/>
                    <a:lstStyle/>
                    <a:p>
                      <a:pPr algn="ctr" rtl="1"/>
                      <a:r>
                        <a:rPr lang="en-US" sz="1400" dirty="0" smtClean="0"/>
                        <a:t>313</a:t>
                      </a:r>
                      <a:endParaRPr lang="ar-SA" sz="1400" dirty="0"/>
                    </a:p>
                  </a:txBody>
                  <a:tcPr anchor="ctr"/>
                </a:tc>
                <a:tc>
                  <a:txBody>
                    <a:bodyPr/>
                    <a:lstStyle/>
                    <a:p>
                      <a:pPr algn="ctr" rtl="1"/>
                      <a:r>
                        <a:rPr lang="en-US" sz="1400" dirty="0" smtClean="0"/>
                        <a:t>s123</a:t>
                      </a:r>
                      <a:endParaRPr lang="ar-SA" sz="1400" dirty="0"/>
                    </a:p>
                  </a:txBody>
                  <a:tcPr anchor="ctr"/>
                </a:tc>
              </a:tr>
              <a:tr h="370840">
                <a:tc>
                  <a:txBody>
                    <a:bodyPr/>
                    <a:lstStyle/>
                    <a:p>
                      <a:pPr algn="ctr" rtl="1"/>
                      <a:r>
                        <a:rPr lang="ar-SA" sz="1400" dirty="0" smtClean="0"/>
                        <a:t>2</a:t>
                      </a:r>
                      <a:endParaRPr lang="ar-SA" sz="1400" dirty="0"/>
                    </a:p>
                  </a:txBody>
                  <a:tcPr anchor="ctr"/>
                </a:tc>
                <a:tc>
                  <a:txBody>
                    <a:bodyPr/>
                    <a:lstStyle/>
                    <a:p>
                      <a:pPr algn="ctr" rtl="0"/>
                      <a:r>
                        <a:rPr lang="en-US" sz="1400" dirty="0" smtClean="0"/>
                        <a:t>345</a:t>
                      </a:r>
                      <a:endParaRPr lang="ar-SA" sz="1400" dirty="0"/>
                    </a:p>
                  </a:txBody>
                  <a:tcPr anchor="ctr"/>
                </a:tc>
                <a:tc>
                  <a:txBody>
                    <a:bodyPr/>
                    <a:lstStyle/>
                    <a:p>
                      <a:pPr algn="ctr" rtl="1"/>
                      <a:r>
                        <a:rPr lang="en-US" sz="1400" dirty="0" smtClean="0"/>
                        <a:t>s153</a:t>
                      </a:r>
                      <a:endParaRPr lang="ar-SA" sz="1400" dirty="0"/>
                    </a:p>
                  </a:txBody>
                  <a:tcPr anchor="ctr"/>
                </a:tc>
              </a:tr>
              <a:tr h="370840">
                <a:tc>
                  <a:txBody>
                    <a:bodyPr/>
                    <a:lstStyle/>
                    <a:p>
                      <a:pPr algn="ctr" rtl="1"/>
                      <a:r>
                        <a:rPr lang="en-US" sz="1400" dirty="0" smtClean="0"/>
                        <a:t>1</a:t>
                      </a:r>
                      <a:endParaRPr lang="ar-SA" sz="1400" dirty="0"/>
                    </a:p>
                  </a:txBody>
                  <a:tcPr anchor="ctr"/>
                </a:tc>
                <a:tc>
                  <a:txBody>
                    <a:bodyPr/>
                    <a:lstStyle/>
                    <a:p>
                      <a:pPr algn="ctr" rtl="1"/>
                      <a:r>
                        <a:rPr lang="en-US" sz="1400" dirty="0" smtClean="0"/>
                        <a:t>988</a:t>
                      </a:r>
                      <a:endParaRPr lang="ar-SA" sz="1400" dirty="0"/>
                    </a:p>
                  </a:txBody>
                  <a:tcPr anchor="ctr"/>
                </a:tc>
                <a:tc>
                  <a:txBody>
                    <a:bodyPr/>
                    <a:lstStyle/>
                    <a:p>
                      <a:pPr algn="ctr" rtl="1"/>
                      <a:r>
                        <a:rPr lang="en-US" sz="1400" dirty="0" smtClean="0"/>
                        <a:t>s173</a:t>
                      </a:r>
                      <a:endParaRPr lang="ar-SA" sz="1400" dirty="0"/>
                    </a:p>
                  </a:txBody>
                  <a:tcPr anchor="ctr"/>
                </a:tc>
              </a:tr>
            </a:tbl>
          </a:graphicData>
        </a:graphic>
      </p:graphicFrame>
      <p:sp>
        <p:nvSpPr>
          <p:cNvPr id="10" name="TextBox 9"/>
          <p:cNvSpPr txBox="1"/>
          <p:nvPr/>
        </p:nvSpPr>
        <p:spPr>
          <a:xfrm>
            <a:off x="714348" y="3429000"/>
            <a:ext cx="928694" cy="369332"/>
          </a:xfrm>
          <a:prstGeom prst="rect">
            <a:avLst/>
          </a:prstGeom>
          <a:noFill/>
        </p:spPr>
        <p:txBody>
          <a:bodyPr wrap="square" rtlCol="1">
            <a:spAutoFit/>
          </a:bodyPr>
          <a:lstStyle/>
          <a:p>
            <a:pPr algn="ctr"/>
            <a:r>
              <a:rPr lang="ar-SA" b="1" u="sng" dirty="0" smtClean="0"/>
              <a:t>الدواء</a:t>
            </a:r>
            <a:endParaRPr lang="ar-SA" b="1" u="sng" dirty="0"/>
          </a:p>
        </p:txBody>
      </p:sp>
      <p:sp>
        <p:nvSpPr>
          <p:cNvPr id="11" name="TextBox 10"/>
          <p:cNvSpPr txBox="1"/>
          <p:nvPr/>
        </p:nvSpPr>
        <p:spPr>
          <a:xfrm>
            <a:off x="4786314" y="3429000"/>
            <a:ext cx="1643074" cy="369332"/>
          </a:xfrm>
          <a:prstGeom prst="rect">
            <a:avLst/>
          </a:prstGeom>
          <a:noFill/>
        </p:spPr>
        <p:txBody>
          <a:bodyPr wrap="square" rtlCol="1">
            <a:spAutoFit/>
          </a:bodyPr>
          <a:lstStyle/>
          <a:p>
            <a:pPr algn="ctr"/>
            <a:r>
              <a:rPr lang="ar-SA" b="1" u="sng" dirty="0" smtClean="0"/>
              <a:t>يعالج بواسطة</a:t>
            </a:r>
            <a:endParaRPr lang="ar-SA" b="1" u="sng" dirty="0"/>
          </a:p>
        </p:txBody>
      </p:sp>
      <p:sp>
        <p:nvSpPr>
          <p:cNvPr id="12" name="TextBox 11"/>
          <p:cNvSpPr txBox="1"/>
          <p:nvPr/>
        </p:nvSpPr>
        <p:spPr>
          <a:xfrm>
            <a:off x="642910" y="5572140"/>
            <a:ext cx="8001057" cy="830997"/>
          </a:xfrm>
          <a:prstGeom prst="rect">
            <a:avLst/>
          </a:prstGeom>
          <a:noFill/>
        </p:spPr>
        <p:txBody>
          <a:bodyPr wrap="square" rtlCol="1">
            <a:spAutoFit/>
          </a:bodyPr>
          <a:lstStyle/>
          <a:p>
            <a:r>
              <a:rPr lang="ar-SA" sz="2400" b="1" dirty="0"/>
              <a:t>مثلا لو أردنا </a:t>
            </a:r>
            <a:r>
              <a:rPr lang="ar-SA" sz="2400" b="1" dirty="0" smtClean="0"/>
              <a:t>اسم  المريض رقم 313 ورقم </a:t>
            </a:r>
            <a:r>
              <a:rPr lang="ar-SA" sz="2400" b="1" dirty="0"/>
              <a:t>الغرفة التي يرقد بها </a:t>
            </a:r>
            <a:r>
              <a:rPr lang="ar-SA" sz="2400" b="1" dirty="0" smtClean="0"/>
              <a:t>وتحويلة هذه الغرفة واسم </a:t>
            </a:r>
            <a:r>
              <a:rPr lang="ar-SA" sz="2400" b="1" dirty="0"/>
              <a:t>الدواء </a:t>
            </a:r>
            <a:r>
              <a:rPr lang="ar-SA" sz="2400" b="1" dirty="0" smtClean="0"/>
              <a:t>الذي </a:t>
            </a:r>
            <a:r>
              <a:rPr lang="ar-SA" sz="2400" b="1" dirty="0"/>
              <a:t>يتناوله ؟</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box(in)">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box(in)">
                                      <p:cBhvr>
                                        <p:cTn id="12"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786" y="785794"/>
            <a:ext cx="8001057" cy="1200329"/>
          </a:xfrm>
          <a:prstGeom prst="rect">
            <a:avLst/>
          </a:prstGeom>
          <a:noFill/>
        </p:spPr>
        <p:txBody>
          <a:bodyPr wrap="square" rtlCol="1">
            <a:spAutoFit/>
          </a:bodyPr>
          <a:lstStyle/>
          <a:p>
            <a:r>
              <a:rPr lang="ar-SA" sz="2400" b="1" dirty="0"/>
              <a:t>.. فنلاحظ أن هذه الجداول يوجد بينهم علاقات ، فمثلا </a:t>
            </a:r>
            <a:r>
              <a:rPr lang="ar-SA" sz="2400" b="1" dirty="0" smtClean="0"/>
              <a:t>:المريض محمد له علاقة مع سجل في جدول (يعالج بواسطة) والذي يحدد نوع وكمية الدواء التي يتناولها محمد .</a:t>
            </a:r>
            <a:endParaRPr lang="ar-SA" sz="2400" dirty="0"/>
          </a:p>
        </p:txBody>
      </p:sp>
      <p:sp>
        <p:nvSpPr>
          <p:cNvPr id="3" name="TextBox 2"/>
          <p:cNvSpPr txBox="1"/>
          <p:nvPr/>
        </p:nvSpPr>
        <p:spPr>
          <a:xfrm>
            <a:off x="714348" y="1928802"/>
            <a:ext cx="8001057" cy="1200329"/>
          </a:xfrm>
          <a:prstGeom prst="rect">
            <a:avLst/>
          </a:prstGeom>
          <a:noFill/>
        </p:spPr>
        <p:txBody>
          <a:bodyPr wrap="square" rtlCol="1">
            <a:spAutoFit/>
          </a:bodyPr>
          <a:lstStyle/>
          <a:p>
            <a:r>
              <a:rPr lang="ar-SA" sz="2400" b="1" dirty="0"/>
              <a:t>إذن لو أردنا أن نستعلم عن شيء معين داخل قاعدة البيانات ، فسيقوم الحاسب باسترجاعه عن طريق العلاقات التي بين تلك الجداول .</a:t>
            </a:r>
            <a:endParaRPr lang="en-US" sz="2400" b="1" dirty="0"/>
          </a:p>
          <a:p>
            <a:r>
              <a:rPr lang="ar-SA" sz="2400" b="1" dirty="0"/>
              <a:t> </a:t>
            </a:r>
            <a:endParaRPr lang="en-US" sz="2400" b="1" dirty="0"/>
          </a:p>
        </p:txBody>
      </p:sp>
      <p:sp>
        <p:nvSpPr>
          <p:cNvPr id="4" name="TextBox 3"/>
          <p:cNvSpPr txBox="1"/>
          <p:nvPr/>
        </p:nvSpPr>
        <p:spPr>
          <a:xfrm>
            <a:off x="642910" y="2857496"/>
            <a:ext cx="8001057" cy="830997"/>
          </a:xfrm>
          <a:prstGeom prst="rect">
            <a:avLst/>
          </a:prstGeom>
          <a:noFill/>
        </p:spPr>
        <p:txBody>
          <a:bodyPr wrap="square" rtlCol="1">
            <a:spAutoFit/>
          </a:bodyPr>
          <a:lstStyle/>
          <a:p>
            <a:r>
              <a:rPr lang="ar-SA" sz="2400" b="1" dirty="0"/>
              <a:t>مثلا لو أردنا </a:t>
            </a:r>
            <a:r>
              <a:rPr lang="ar-SA" sz="2400" b="1" dirty="0" smtClean="0"/>
              <a:t>اسم  المريض رقم 313 ورقم </a:t>
            </a:r>
            <a:r>
              <a:rPr lang="ar-SA" sz="2400" b="1" dirty="0"/>
              <a:t>الغرفة التي يرقد بها </a:t>
            </a:r>
            <a:r>
              <a:rPr lang="ar-SA" sz="2400" b="1" dirty="0" smtClean="0"/>
              <a:t>وتحويلة هذه الغرفة واسم </a:t>
            </a:r>
            <a:r>
              <a:rPr lang="ar-SA" sz="2400" b="1" dirty="0"/>
              <a:t>الدواء </a:t>
            </a:r>
            <a:r>
              <a:rPr lang="ar-SA" sz="2400" b="1" dirty="0" smtClean="0"/>
              <a:t>الذي </a:t>
            </a:r>
            <a:r>
              <a:rPr lang="ar-SA" sz="2400" b="1" dirty="0"/>
              <a:t>يتناوله ؟</a:t>
            </a:r>
            <a:endParaRPr lang="en-US" sz="2400" b="1" dirty="0"/>
          </a:p>
        </p:txBody>
      </p:sp>
      <p:sp>
        <p:nvSpPr>
          <p:cNvPr id="5" name="TextBox 4"/>
          <p:cNvSpPr txBox="1"/>
          <p:nvPr/>
        </p:nvSpPr>
        <p:spPr>
          <a:xfrm>
            <a:off x="785786" y="3929066"/>
            <a:ext cx="8001057" cy="1569660"/>
          </a:xfrm>
          <a:prstGeom prst="rect">
            <a:avLst/>
          </a:prstGeom>
          <a:noFill/>
        </p:spPr>
        <p:txBody>
          <a:bodyPr wrap="square" rtlCol="1">
            <a:spAutoFit/>
          </a:bodyPr>
          <a:lstStyle/>
          <a:p>
            <a:r>
              <a:rPr lang="ar-SA" sz="2400" b="1" dirty="0" smtClean="0"/>
              <a:t>أولاً يستخرج الحاسب اسم المريض والغرفة التي يرقد بها من جدول المرضى (اسم المريض محمد  الغرفة 100 ) ثم ينتقل إلى جدول الغرف ليأخذ رقم التحويلة للغرفة 100 ( التحويلة 435) ثم ينتقل إلى جدول يعالج بواسطة ليأخذ رقم الدواء ومن ثم يتجه لجدول الأدوية ليأخذ اسم هذا الدواء</a:t>
            </a:r>
            <a:r>
              <a:rPr lang="en-US" sz="2400" b="1" dirty="0" smtClean="0"/>
              <a:t>FDG</a:t>
            </a:r>
            <a:r>
              <a:rPr lang="ar-SA" sz="2400" b="1" dirty="0" smtClean="0"/>
              <a:t> </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ox(in)">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box(in)">
                                      <p:cBhvr>
                                        <p:cTn id="2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6" name="Group 2"/>
          <p:cNvGrpSpPr>
            <a:grpSpLocks/>
          </p:cNvGrpSpPr>
          <p:nvPr/>
        </p:nvGrpSpPr>
        <p:grpSpPr bwMode="auto">
          <a:xfrm>
            <a:off x="1317303" y="1071546"/>
            <a:ext cx="6255093" cy="5429288"/>
            <a:chOff x="2579" y="5881"/>
            <a:chExt cx="6961" cy="4721"/>
          </a:xfrm>
        </p:grpSpPr>
        <p:grpSp>
          <p:nvGrpSpPr>
            <p:cNvPr id="1027" name="Group 3"/>
            <p:cNvGrpSpPr>
              <a:grpSpLocks/>
            </p:cNvGrpSpPr>
            <p:nvPr/>
          </p:nvGrpSpPr>
          <p:grpSpPr bwMode="auto">
            <a:xfrm>
              <a:off x="2579" y="5881"/>
              <a:ext cx="6563" cy="4721"/>
              <a:chOff x="2610" y="10212"/>
              <a:chExt cx="7605" cy="4721"/>
            </a:xfrm>
          </p:grpSpPr>
          <p:sp>
            <p:nvSpPr>
              <p:cNvPr id="1028" name="Text Box 4"/>
              <p:cNvSpPr txBox="1">
                <a:spLocks noChangeArrowheads="1"/>
              </p:cNvSpPr>
              <p:nvPr/>
            </p:nvSpPr>
            <p:spPr bwMode="auto">
              <a:xfrm>
                <a:off x="4320" y="10212"/>
                <a:ext cx="4053" cy="100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تصميم قاعدة البيانات</a:t>
                </a:r>
              </a:p>
              <a:p>
                <a:pPr marL="0" marR="0" lvl="0" indent="0" algn="ctr" defTabSz="914400" rtl="1" eaLnBrk="1" fontAlgn="base" latinLnBrk="0" hangingPunct="1">
                  <a:lnSpc>
                    <a:spcPct val="100000"/>
                  </a:lnSpc>
                  <a:spcBef>
                    <a:spcPct val="0"/>
                  </a:spcBef>
                  <a:spcAft>
                    <a:spcPts val="1000"/>
                  </a:spcAft>
                  <a:buClrTx/>
                  <a:buSzTx/>
                  <a:buFontTx/>
                  <a:buNone/>
                  <a:tabLst/>
                </a:pPr>
                <a:r>
                  <a:rPr lang="ar-SA" sz="1600" b="1" dirty="0" smtClean="0">
                    <a:latin typeface="Arial" pitchFamily="34" charset="0"/>
                    <a:ea typeface="Arial" pitchFamily="34" charset="0"/>
                    <a:cs typeface="Arial" pitchFamily="34" charset="0"/>
                  </a:rPr>
                  <a:t>(رسم نموذج الكيان والعلاقة الرابطة)</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en-US"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ERD</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0" name="Text Box 6"/>
              <p:cNvSpPr txBox="1">
                <a:spLocks noChangeArrowheads="1"/>
              </p:cNvSpPr>
              <p:nvPr/>
            </p:nvSpPr>
            <p:spPr bwMode="auto">
              <a:xfrm>
                <a:off x="4596" y="12660"/>
                <a:ext cx="3240"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تخزين قاعدة البيانات في الحاسب عن طريق برنامج معين </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3" name="Text Box 9"/>
              <p:cNvSpPr txBox="1">
                <a:spLocks noChangeArrowheads="1"/>
              </p:cNvSpPr>
              <p:nvPr/>
            </p:nvSpPr>
            <p:spPr bwMode="auto">
              <a:xfrm>
                <a:off x="5040" y="14147"/>
                <a:ext cx="2340"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تحديث البيانات</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إضافة - حذف - تعديل</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4" name="Text Box 10"/>
              <p:cNvSpPr txBox="1">
                <a:spLocks noChangeArrowheads="1"/>
              </p:cNvSpPr>
              <p:nvPr/>
            </p:nvSpPr>
            <p:spPr bwMode="auto">
              <a:xfrm>
                <a:off x="2610" y="13939"/>
                <a:ext cx="2340" cy="91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تقــــــاريـــر</a:t>
                </a:r>
              </a:p>
              <a:p>
                <a:pPr marL="0" marR="0" lvl="0" indent="0" algn="ctr" defTabSz="914400" rtl="1" eaLnBrk="1" fontAlgn="base" latinLnBrk="0" hangingPunct="1">
                  <a:lnSpc>
                    <a:spcPct val="100000"/>
                  </a:lnSpc>
                  <a:spcBef>
                    <a:spcPct val="0"/>
                  </a:spcBef>
                  <a:spcAft>
                    <a:spcPts val="1000"/>
                  </a:spcAft>
                  <a:buClrTx/>
                  <a:buSzTx/>
                  <a:buFontTx/>
                  <a:buNone/>
                  <a:tabLst/>
                </a:pPr>
                <a:r>
                  <a:rPr lang="ar-SA" sz="1600" b="1" dirty="0" smtClean="0">
                    <a:latin typeface="Arial" pitchFamily="34" charset="0"/>
                    <a:cs typeface="Arial" pitchFamily="34" charset="0"/>
                  </a:rPr>
                  <a:t>مثل طباعة تقرير عن أرباح الشركة لعام 2007</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5" name="Text Box 11"/>
              <p:cNvSpPr txBox="1">
                <a:spLocks noChangeArrowheads="1"/>
              </p:cNvSpPr>
              <p:nvPr/>
            </p:nvSpPr>
            <p:spPr bwMode="auto">
              <a:xfrm>
                <a:off x="7710" y="14001"/>
                <a:ext cx="2505" cy="9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400" b="1" i="0" u="none" strike="noStrike" cap="none" normalizeH="0" baseline="0" dirty="0" smtClean="0">
                    <a:ln>
                      <a:noFill/>
                    </a:ln>
                    <a:solidFill>
                      <a:schemeClr val="tx1"/>
                    </a:solidFill>
                    <a:effectLst/>
                    <a:latin typeface="Arial" pitchFamily="34" charset="0"/>
                    <a:ea typeface="Arial" pitchFamily="34" charset="0"/>
                    <a:cs typeface="Arial" pitchFamily="34" charset="0"/>
                  </a:rPr>
                  <a:t>استعـــــــــلام</a:t>
                </a:r>
              </a:p>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smtClean="0">
                    <a:latin typeface="Arial" pitchFamily="34" charset="0"/>
                    <a:cs typeface="Arial" pitchFamily="34" charset="0"/>
                  </a:rPr>
                  <a:t>مثال الاستعلام عن معلومات المريض بإدخال رقم هذا المريض</a:t>
                </a:r>
                <a:endParaRPr kumimoji="0" lang="ar-SA" sz="14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39" name="WordArt 15"/>
            <p:cNvSpPr>
              <a:spLocks noChangeArrowheads="1" noChangeShapeType="1" noTextEdit="1"/>
            </p:cNvSpPr>
            <p:nvPr/>
          </p:nvSpPr>
          <p:spPr bwMode="auto">
            <a:xfrm>
              <a:off x="8100" y="6240"/>
              <a:ext cx="1440" cy="360"/>
            </a:xfrm>
            <a:prstGeom prst="rect">
              <a:avLst/>
            </a:prstGeom>
          </p:spPr>
          <p:txBody>
            <a:bodyPr wrap="none" fromWordArt="1">
              <a:prstTxWarp prst="textPlain">
                <a:avLst>
                  <a:gd name="adj" fmla="val 50000"/>
                </a:avLst>
              </a:prstTxWarp>
            </a:bodyPr>
            <a:lstStyle/>
            <a:p>
              <a:pPr algn="ctr" rtl="1"/>
              <a:r>
                <a:rPr lang="ar-SA" sz="3600" kern="10" spc="0" smtClean="0">
                  <a:ln w="9525">
                    <a:solidFill>
                      <a:srgbClr val="000000"/>
                    </a:solidFill>
                    <a:round/>
                    <a:headEnd/>
                    <a:tailEnd/>
                  </a:ln>
                  <a:solidFill>
                    <a:srgbClr val="000000"/>
                  </a:solidFill>
                  <a:effectLst/>
                  <a:latin typeface="Arabic Transparent"/>
                </a:rPr>
                <a:t>المرحلة الأولى</a:t>
              </a:r>
              <a:endParaRPr lang="ar-SA" sz="3600" kern="10" spc="0">
                <a:ln w="9525">
                  <a:solidFill>
                    <a:srgbClr val="000000"/>
                  </a:solidFill>
                  <a:round/>
                  <a:headEnd/>
                  <a:tailEnd/>
                </a:ln>
                <a:solidFill>
                  <a:srgbClr val="000000"/>
                </a:solidFill>
                <a:effectLst/>
                <a:latin typeface="Arabic Transparent"/>
              </a:endParaRPr>
            </a:p>
          </p:txBody>
        </p:sp>
        <p:sp>
          <p:nvSpPr>
            <p:cNvPr id="1040" name="WordArt 16"/>
            <p:cNvSpPr>
              <a:spLocks noChangeArrowheads="1" noChangeShapeType="1" noTextEdit="1"/>
            </p:cNvSpPr>
            <p:nvPr/>
          </p:nvSpPr>
          <p:spPr bwMode="auto">
            <a:xfrm>
              <a:off x="8100" y="7470"/>
              <a:ext cx="1440" cy="360"/>
            </a:xfrm>
            <a:prstGeom prst="rect">
              <a:avLst/>
            </a:prstGeom>
          </p:spPr>
          <p:txBody>
            <a:bodyPr wrap="none" fromWordArt="1">
              <a:prstTxWarp prst="textPlain">
                <a:avLst>
                  <a:gd name="adj" fmla="val 50000"/>
                </a:avLst>
              </a:prstTxWarp>
            </a:bodyPr>
            <a:lstStyle/>
            <a:p>
              <a:pPr algn="ctr" rtl="1"/>
              <a:r>
                <a:rPr lang="ar-SA" sz="3600" kern="10" spc="0" dirty="0" smtClean="0">
                  <a:ln w="9525">
                    <a:solidFill>
                      <a:srgbClr val="000000"/>
                    </a:solidFill>
                    <a:round/>
                    <a:headEnd/>
                    <a:tailEnd/>
                  </a:ln>
                  <a:solidFill>
                    <a:srgbClr val="000000"/>
                  </a:solidFill>
                  <a:effectLst/>
                  <a:latin typeface="Arabic Transparent"/>
                </a:rPr>
                <a:t>المرحلة الثانية</a:t>
              </a:r>
              <a:endParaRPr lang="ar-SA" sz="3600" kern="10" spc="0" dirty="0">
                <a:ln w="9525">
                  <a:solidFill>
                    <a:srgbClr val="000000"/>
                  </a:solidFill>
                  <a:round/>
                  <a:headEnd/>
                  <a:tailEnd/>
                </a:ln>
                <a:solidFill>
                  <a:srgbClr val="000000"/>
                </a:solidFill>
                <a:effectLst/>
                <a:latin typeface="Arabic Transparent"/>
              </a:endParaRPr>
            </a:p>
          </p:txBody>
        </p:sp>
      </p:grpSp>
      <p:sp>
        <p:nvSpPr>
          <p:cNvPr id="17" name="TextBox 16"/>
          <p:cNvSpPr txBox="1"/>
          <p:nvPr/>
        </p:nvSpPr>
        <p:spPr>
          <a:xfrm>
            <a:off x="1000100" y="714356"/>
            <a:ext cx="6971341" cy="369332"/>
          </a:xfrm>
          <a:prstGeom prst="rect">
            <a:avLst/>
          </a:prstGeom>
          <a:noFill/>
        </p:spPr>
        <p:txBody>
          <a:bodyPr wrap="square" rtlCol="1">
            <a:spAutoFit/>
          </a:bodyPr>
          <a:lstStyle/>
          <a:p>
            <a:r>
              <a:rPr lang="ar-SA" b="1" u="sng" dirty="0" smtClean="0"/>
              <a:t>لإنشاء قاعدة بيانات سوف ندرس المراحل التالية:</a:t>
            </a:r>
            <a:endParaRPr lang="ar-SA" b="1" u="sng" dirty="0"/>
          </a:p>
        </p:txBody>
      </p:sp>
      <p:cxnSp>
        <p:nvCxnSpPr>
          <p:cNvPr id="19" name="Straight Arrow Connector 18"/>
          <p:cNvCxnSpPr/>
          <p:nvPr/>
        </p:nvCxnSpPr>
        <p:spPr>
          <a:xfrm rot="5400000">
            <a:off x="6001554" y="5142718"/>
            <a:ext cx="42862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3751654" y="5249478"/>
            <a:ext cx="642942" cy="238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1858150" y="5142718"/>
            <a:ext cx="42862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071670" y="4927582"/>
            <a:ext cx="4143404" cy="16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 Box 6"/>
          <p:cNvSpPr txBox="1">
            <a:spLocks noChangeArrowheads="1"/>
          </p:cNvSpPr>
          <p:nvPr/>
        </p:nvSpPr>
        <p:spPr bwMode="auto">
          <a:xfrm>
            <a:off x="2928926" y="2714620"/>
            <a:ext cx="2512461" cy="82802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تحويل نموذج الكيان</a:t>
            </a:r>
            <a:r>
              <a:rPr kumimoji="0" lang="ar-SA" sz="1600" b="1" i="0" u="none" strike="noStrike" cap="none" normalizeH="0" dirty="0" smtClean="0">
                <a:ln>
                  <a:noFill/>
                </a:ln>
                <a:solidFill>
                  <a:schemeClr val="tx1"/>
                </a:solidFill>
                <a:effectLst/>
                <a:latin typeface="Arial" pitchFamily="34" charset="0"/>
                <a:ea typeface="Arial" pitchFamily="34" charset="0"/>
                <a:cs typeface="Arial" pitchFamily="34" charset="0"/>
              </a:rPr>
              <a:t> والعلاقة الرابطة إلى جداول</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1" name="Straight Arrow Connector 30"/>
          <p:cNvCxnSpPr>
            <a:stCxn id="1028" idx="2"/>
          </p:cNvCxnSpPr>
          <p:nvPr/>
        </p:nvCxnSpPr>
        <p:spPr>
          <a:xfrm rot="5400000">
            <a:off x="4004640" y="2432895"/>
            <a:ext cx="420457" cy="1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5400000">
            <a:off x="4071139" y="3713957"/>
            <a:ext cx="285752" cy="158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WordArt 16"/>
          <p:cNvSpPr>
            <a:spLocks noChangeArrowheads="1" noChangeShapeType="1" noTextEdit="1"/>
          </p:cNvSpPr>
          <p:nvPr/>
        </p:nvSpPr>
        <p:spPr bwMode="auto">
          <a:xfrm>
            <a:off x="6357950" y="4000504"/>
            <a:ext cx="1222533" cy="414011"/>
          </a:xfrm>
          <a:prstGeom prst="rect">
            <a:avLst/>
          </a:prstGeom>
        </p:spPr>
        <p:txBody>
          <a:bodyPr wrap="none" fromWordArt="1">
            <a:prstTxWarp prst="textPlain">
              <a:avLst>
                <a:gd name="adj" fmla="val 50000"/>
              </a:avLst>
            </a:prstTxWarp>
          </a:bodyPr>
          <a:lstStyle/>
          <a:p>
            <a:pPr algn="ctr" rtl="1"/>
            <a:r>
              <a:rPr lang="ar-SA" sz="3600" kern="10" spc="0" dirty="0" smtClean="0">
                <a:ln w="9525">
                  <a:solidFill>
                    <a:srgbClr val="000000"/>
                  </a:solidFill>
                  <a:round/>
                  <a:headEnd/>
                  <a:tailEnd/>
                </a:ln>
                <a:solidFill>
                  <a:srgbClr val="000000"/>
                </a:solidFill>
                <a:effectLst/>
                <a:latin typeface="Arabic Transparent"/>
              </a:rPr>
              <a:t>المرحلة الثالثة</a:t>
            </a:r>
            <a:endParaRPr lang="ar-SA" sz="3600" kern="10" spc="0" dirty="0">
              <a:ln w="9525">
                <a:solidFill>
                  <a:srgbClr val="000000"/>
                </a:solidFill>
                <a:round/>
                <a:headEnd/>
                <a:tailEnd/>
              </a:ln>
              <a:solidFill>
                <a:srgbClr val="000000"/>
              </a:solidFill>
              <a:effectLst/>
              <a:latin typeface="Arabic Transparen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ChangeArrowheads="1"/>
          </p:cNvSpPr>
          <p:nvPr/>
        </p:nvSpPr>
        <p:spPr bwMode="auto">
          <a:xfrm>
            <a:off x="285720" y="785794"/>
            <a:ext cx="8643966"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فلنبدأ الآن بالمرحلة الأولى وهي تصميم قاعدة البيانات</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16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rPr>
              <a:t>في هذه المرحلة سوف يكون هناك 4 خطوات لإتمام التصميم :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6" name="Rectangle 8"/>
          <p:cNvSpPr>
            <a:spLocks noChangeArrowheads="1"/>
          </p:cNvSpPr>
          <p:nvPr/>
        </p:nvSpPr>
        <p:spPr bwMode="auto">
          <a:xfrm>
            <a:off x="-785850" y="5072074"/>
            <a:ext cx="245645" cy="61555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685800" algn="l"/>
              </a:tabLst>
            </a:pPr>
            <a:endParaRPr kumimoji="0" lang="ar-SA" sz="1600" b="1" i="0" u="none" strike="noStrike" cap="none" normalizeH="0" baseline="0" dirty="0" smtClean="0">
              <a:ln>
                <a:noFill/>
              </a:ln>
              <a:solidFill>
                <a:srgbClr val="000080"/>
              </a:solidFill>
              <a:effectLst/>
              <a:latin typeface="Tahoma" pitchFamily="34"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8"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9" name="Rectangle 11"/>
          <p:cNvSpPr>
            <a:spLocks noChangeArrowheads="1"/>
          </p:cNvSpPr>
          <p:nvPr/>
        </p:nvSpPr>
        <p:spPr bwMode="auto">
          <a:xfrm>
            <a:off x="4357901" y="1571612"/>
            <a:ext cx="4443845"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tab pos="685800" algn="l"/>
              </a:tabLst>
            </a:pP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1- </a:t>
            </a:r>
            <a:r>
              <a:rPr kumimoji="0" lang="ar-SA" sz="16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rPr>
              <a:t>تحديد الكيانات </a:t>
            </a:r>
            <a:r>
              <a:rPr kumimoji="0" lang="en-US" sz="16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rPr>
              <a:t>Entities</a:t>
            </a:r>
            <a:r>
              <a:rPr kumimoji="0" lang="ar-SA" sz="16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rPr>
              <a:t>  ويرمز لها بالشكل</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 </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13"/>
          <p:cNvSpPr/>
          <p:nvPr/>
        </p:nvSpPr>
        <p:spPr>
          <a:xfrm>
            <a:off x="3000364" y="1571612"/>
            <a:ext cx="1143008" cy="428628"/>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 name="TextBox 14"/>
          <p:cNvSpPr txBox="1"/>
          <p:nvPr/>
        </p:nvSpPr>
        <p:spPr>
          <a:xfrm>
            <a:off x="1000100" y="2214554"/>
            <a:ext cx="7828643" cy="646331"/>
          </a:xfrm>
          <a:prstGeom prst="rect">
            <a:avLst/>
          </a:prstGeom>
          <a:noFill/>
        </p:spPr>
        <p:txBody>
          <a:bodyPr wrap="square" rtlCol="1">
            <a:spAutoFit/>
          </a:bodyPr>
          <a:lstStyle/>
          <a:p>
            <a:r>
              <a:rPr lang="ar-SA" b="1" dirty="0" smtClean="0"/>
              <a:t>الكيان هو وحدة تمثل فئة أو مجموعة من الأشياء أو الكائنات أو لأنشطة لها مواصفات (خصائص) تصفها وتخصها ونسميه </a:t>
            </a:r>
            <a:r>
              <a:rPr lang="ar-SA" b="1" u="sng" dirty="0" smtClean="0"/>
              <a:t>باسم مفرد </a:t>
            </a:r>
            <a:r>
              <a:rPr lang="ar-SA" b="1" dirty="0" smtClean="0"/>
              <a:t>مثل : المريض – الطالب- القسم - الغرف</a:t>
            </a:r>
            <a:endParaRPr lang="ar-SA" b="1" dirty="0"/>
          </a:p>
        </p:txBody>
      </p:sp>
      <p:sp>
        <p:nvSpPr>
          <p:cNvPr id="16" name="TextBox 15"/>
          <p:cNvSpPr txBox="1"/>
          <p:nvPr/>
        </p:nvSpPr>
        <p:spPr>
          <a:xfrm>
            <a:off x="1000100" y="2928934"/>
            <a:ext cx="7828643" cy="369332"/>
          </a:xfrm>
          <a:prstGeom prst="rect">
            <a:avLst/>
          </a:prstGeom>
          <a:noFill/>
        </p:spPr>
        <p:txBody>
          <a:bodyPr wrap="square" rtlCol="1">
            <a:spAutoFit/>
          </a:bodyPr>
          <a:lstStyle/>
          <a:p>
            <a:r>
              <a:rPr lang="ar-SA" b="1" dirty="0" smtClean="0"/>
              <a:t>هذه الخطوة تحتاج إلى تفكير و وقت لتتناسب مع احتياجات المؤسسة المطلوب عمل قاعدة بيانات  لها</a:t>
            </a:r>
            <a:endParaRPr lang="ar-SA" b="1" dirty="0"/>
          </a:p>
        </p:txBody>
      </p:sp>
      <p:sp>
        <p:nvSpPr>
          <p:cNvPr id="2060" name="Rectangle 12"/>
          <p:cNvSpPr>
            <a:spLocks noChangeArrowheads="1"/>
          </p:cNvSpPr>
          <p:nvPr/>
        </p:nvSpPr>
        <p:spPr bwMode="auto">
          <a:xfrm>
            <a:off x="714348" y="4071942"/>
            <a:ext cx="8143868" cy="16158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50000"/>
              </a:lnSpc>
              <a:spcBef>
                <a:spcPct val="0"/>
              </a:spcBef>
              <a:spcAft>
                <a:spcPct val="0"/>
              </a:spcAft>
              <a:buClrTx/>
              <a:buSzTx/>
              <a:buFontTx/>
              <a:buNone/>
              <a:tabLst/>
            </a:pPr>
            <a:r>
              <a:rPr lang="ar-SA" b="1" dirty="0" smtClean="0"/>
              <a:t>الآن نحاول تطبيق هذه الخطوة ، فنرى ماذا يحتاج المركز ؟؟ أو ما هي الكيانات الرئيسية التي يجب أن تخدمها قاعدة البيانات التي نريد تصميمها ؟؟ .. فنجد أن هناك 3 كيانات  وهي المتدربة ، المدربة ، والدورة .. وذلك بشكل مبسط </a:t>
            </a: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9"/>
          <p:cNvSpPr/>
          <p:nvPr/>
        </p:nvSpPr>
        <p:spPr>
          <a:xfrm>
            <a:off x="5811815" y="3643314"/>
            <a:ext cx="2776722" cy="400110"/>
          </a:xfrm>
          <a:prstGeom prst="rect">
            <a:avLst/>
          </a:prstGeom>
        </p:spPr>
        <p:txBody>
          <a:bodyPr wrap="none">
            <a:spAutoFit/>
          </a:bodyPr>
          <a:lstStyle/>
          <a:p>
            <a:r>
              <a:rPr lang="ar-SA" sz="2000" b="1" u="sng" dirty="0" smtClean="0"/>
              <a:t>مثال قاعدة بيانات مركز تدريب:</a:t>
            </a:r>
            <a:endParaRPr lang="ar-SA" sz="2000" b="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53"/>
                                        </p:tgtEl>
                                        <p:attrNameLst>
                                          <p:attrName>style.visibility</p:attrName>
                                        </p:attrNameLst>
                                      </p:cBhvr>
                                      <p:to>
                                        <p:strVal val="visible"/>
                                      </p:to>
                                    </p:set>
                                    <p:animEffect transition="in" filter="box(in)">
                                      <p:cBhvr>
                                        <p:cTn id="7" dur="500"/>
                                        <p:tgtEl>
                                          <p:spTgt spid="205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59"/>
                                        </p:tgtEl>
                                        <p:attrNameLst>
                                          <p:attrName>style.visibility</p:attrName>
                                        </p:attrNameLst>
                                      </p:cBhvr>
                                      <p:to>
                                        <p:strVal val="visible"/>
                                      </p:to>
                                    </p:set>
                                    <p:animEffect transition="in" filter="box(in)">
                                      <p:cBhvr>
                                        <p:cTn id="12" dur="500"/>
                                        <p:tgtEl>
                                          <p:spTgt spid="205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ox(in)">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ox(in)">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ox(in)">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ox(in)">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060"/>
                                        </p:tgtEl>
                                        <p:attrNameLst>
                                          <p:attrName>style.visibility</p:attrName>
                                        </p:attrNameLst>
                                      </p:cBhvr>
                                      <p:to>
                                        <p:strVal val="visible"/>
                                      </p:to>
                                    </p:set>
                                    <p:animEffect transition="in" filter="box(in)">
                                      <p:cBhvr>
                                        <p:cTn id="37" dur="500"/>
                                        <p:tgtEl>
                                          <p:spTgt spid="2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P spid="2059" grpId="0"/>
      <p:bldP spid="14" grpId="0" animBg="1"/>
      <p:bldP spid="15" grpId="0"/>
      <p:bldP spid="16" grpId="0"/>
      <p:bldP spid="2060"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6" name="Group 2"/>
          <p:cNvGrpSpPr>
            <a:grpSpLocks/>
          </p:cNvGrpSpPr>
          <p:nvPr/>
        </p:nvGrpSpPr>
        <p:grpSpPr bwMode="auto">
          <a:xfrm>
            <a:off x="1928794" y="928670"/>
            <a:ext cx="4724400" cy="2786380"/>
            <a:chOff x="2250" y="4090"/>
            <a:chExt cx="7440" cy="4388"/>
          </a:xfrm>
        </p:grpSpPr>
        <p:grpSp>
          <p:nvGrpSpPr>
            <p:cNvPr id="1028" name="Group 4"/>
            <p:cNvGrpSpPr>
              <a:grpSpLocks/>
            </p:cNvGrpSpPr>
            <p:nvPr/>
          </p:nvGrpSpPr>
          <p:grpSpPr bwMode="auto">
            <a:xfrm>
              <a:off x="6975" y="4090"/>
              <a:ext cx="2715" cy="900"/>
              <a:chOff x="5925" y="12060"/>
              <a:chExt cx="2715" cy="900"/>
            </a:xfrm>
          </p:grpSpPr>
          <p:sp>
            <p:nvSpPr>
              <p:cNvPr id="1029" name="Rectangle 5"/>
              <p:cNvSpPr>
                <a:spLocks noChangeArrowheads="1"/>
              </p:cNvSpPr>
              <p:nvPr/>
            </p:nvSpPr>
            <p:spPr bwMode="auto">
              <a:xfrm>
                <a:off x="5925" y="12060"/>
                <a:ext cx="2715" cy="900"/>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030" name="Text Box 6"/>
              <p:cNvSpPr txBox="1">
                <a:spLocks noChangeArrowheads="1"/>
              </p:cNvSpPr>
              <p:nvPr/>
            </p:nvSpPr>
            <p:spPr bwMode="auto">
              <a:xfrm>
                <a:off x="6263" y="12280"/>
                <a:ext cx="1792" cy="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b="1" i="0" u="none" strike="noStrike" cap="none" normalizeH="0" baseline="0" dirty="0" smtClean="0">
                    <a:ln>
                      <a:noFill/>
                    </a:ln>
                    <a:solidFill>
                      <a:schemeClr val="tx1"/>
                    </a:solidFill>
                    <a:effectLst/>
                    <a:latin typeface="Arial" pitchFamily="34" charset="0"/>
                    <a:ea typeface="Arial" pitchFamily="34" charset="0"/>
                    <a:cs typeface="Arial" pitchFamily="34" charset="0"/>
                  </a:rPr>
                  <a:t>المتدربة</a:t>
                </a:r>
                <a:endParaRPr kumimoji="0" lang="ar-SA" b="1"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052" name="Group 28"/>
            <p:cNvGrpSpPr>
              <a:grpSpLocks/>
            </p:cNvGrpSpPr>
            <p:nvPr/>
          </p:nvGrpSpPr>
          <p:grpSpPr bwMode="auto">
            <a:xfrm>
              <a:off x="2250" y="7468"/>
              <a:ext cx="1800" cy="900"/>
              <a:chOff x="2340" y="12060"/>
              <a:chExt cx="1800" cy="900"/>
            </a:xfrm>
          </p:grpSpPr>
          <p:sp>
            <p:nvSpPr>
              <p:cNvPr id="1053" name="Rectangle 29"/>
              <p:cNvSpPr>
                <a:spLocks noChangeArrowheads="1"/>
              </p:cNvSpPr>
              <p:nvPr/>
            </p:nvSpPr>
            <p:spPr bwMode="auto">
              <a:xfrm>
                <a:off x="2340" y="12060"/>
                <a:ext cx="1800" cy="900"/>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054" name="Text Box 30"/>
              <p:cNvSpPr txBox="1">
                <a:spLocks noChangeArrowheads="1"/>
              </p:cNvSpPr>
              <p:nvPr/>
            </p:nvSpPr>
            <p:spPr bwMode="auto">
              <a:xfrm>
                <a:off x="2495" y="12280"/>
                <a:ext cx="142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b="1" i="0" u="none" strike="noStrike" cap="none" normalizeH="0" baseline="0" dirty="0" smtClean="0">
                    <a:ln>
                      <a:noFill/>
                    </a:ln>
                    <a:solidFill>
                      <a:schemeClr val="tx1"/>
                    </a:solidFill>
                    <a:effectLst/>
                    <a:latin typeface="Arial" pitchFamily="34" charset="0"/>
                    <a:ea typeface="Arial" pitchFamily="34" charset="0"/>
                    <a:cs typeface="Arial" pitchFamily="34" charset="0"/>
                  </a:rPr>
                  <a:t>المدربة</a:t>
                </a:r>
                <a:endParaRPr kumimoji="0" lang="ar-SA" b="1"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080" name="Group 56"/>
            <p:cNvGrpSpPr>
              <a:grpSpLocks/>
            </p:cNvGrpSpPr>
            <p:nvPr/>
          </p:nvGrpSpPr>
          <p:grpSpPr bwMode="auto">
            <a:xfrm>
              <a:off x="7425" y="7578"/>
              <a:ext cx="1800" cy="900"/>
              <a:chOff x="4395" y="12128"/>
              <a:chExt cx="1800" cy="900"/>
            </a:xfrm>
          </p:grpSpPr>
          <p:sp>
            <p:nvSpPr>
              <p:cNvPr id="1081" name="Rectangle 57"/>
              <p:cNvSpPr>
                <a:spLocks noChangeArrowheads="1"/>
              </p:cNvSpPr>
              <p:nvPr/>
            </p:nvSpPr>
            <p:spPr bwMode="auto">
              <a:xfrm>
                <a:off x="4395" y="12128"/>
                <a:ext cx="1800" cy="900"/>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082" name="Text Box 58"/>
              <p:cNvSpPr txBox="1">
                <a:spLocks noChangeArrowheads="1"/>
              </p:cNvSpPr>
              <p:nvPr/>
            </p:nvSpPr>
            <p:spPr bwMode="auto">
              <a:xfrm>
                <a:off x="4620" y="12375"/>
                <a:ext cx="13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b="1" i="0" strike="noStrike" cap="none" normalizeH="0" baseline="0" dirty="0" smtClean="0">
                    <a:ln>
                      <a:noFill/>
                    </a:ln>
                    <a:solidFill>
                      <a:schemeClr val="tx1"/>
                    </a:solidFill>
                    <a:effectLst/>
                    <a:latin typeface="Arial" pitchFamily="34" charset="0"/>
                    <a:ea typeface="Arial" pitchFamily="34" charset="0"/>
                    <a:cs typeface="Arial" pitchFamily="34" charset="0"/>
                  </a:rPr>
                  <a:t>الدورة</a:t>
                </a:r>
                <a:endParaRPr kumimoji="0" lang="ar-SA" b="1" i="0" strike="noStrike" cap="none" normalizeH="0" baseline="0" dirty="0" smtClean="0">
                  <a:ln>
                    <a:noFill/>
                  </a:ln>
                  <a:solidFill>
                    <a:schemeClr val="tx1"/>
                  </a:solidFill>
                  <a:effectLst/>
                  <a:latin typeface="Arial" pitchFamily="34" charset="0"/>
                  <a:cs typeface="Arial" pitchFamily="34" charset="0"/>
                </a:endParaRPr>
              </a:p>
            </p:txBody>
          </p:sp>
        </p:gr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1"/>
          <p:cNvSpPr>
            <a:spLocks noChangeArrowheads="1"/>
          </p:cNvSpPr>
          <p:nvPr/>
        </p:nvSpPr>
        <p:spPr bwMode="auto">
          <a:xfrm>
            <a:off x="2575365" y="1000108"/>
            <a:ext cx="6202339"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tabLst>
                <a:tab pos="685800" algn="l"/>
              </a:tabLst>
            </a:pP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2- </a:t>
            </a:r>
            <a:r>
              <a:rPr kumimoji="0" lang="ar-SA" sz="16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rPr>
              <a:t>تحديد الخصائص (الصفات)</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 </a:t>
            </a:r>
            <a:r>
              <a:rPr lang="en-US" sz="1600" b="1" dirty="0" smtClean="0"/>
              <a:t>Attributes</a:t>
            </a:r>
            <a:r>
              <a:rPr kumimoji="0" lang="ar-SA" sz="16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rPr>
              <a:t>  ويرمز لها بالشكل</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 :</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sp>
        <p:nvSpPr>
          <p:cNvPr id="3" name="TextBox 2"/>
          <p:cNvSpPr txBox="1"/>
          <p:nvPr/>
        </p:nvSpPr>
        <p:spPr>
          <a:xfrm>
            <a:off x="928662" y="1571612"/>
            <a:ext cx="7828643" cy="707886"/>
          </a:xfrm>
          <a:prstGeom prst="rect">
            <a:avLst/>
          </a:prstGeom>
          <a:noFill/>
        </p:spPr>
        <p:txBody>
          <a:bodyPr wrap="square" rtlCol="1">
            <a:spAutoFit/>
          </a:bodyPr>
          <a:lstStyle/>
          <a:p>
            <a:r>
              <a:rPr lang="ar-SA" sz="2000" b="1" dirty="0" smtClean="0"/>
              <a:t>الخاصية أو الصفة هي صفة تصف كيان معين مثل (رقم الطالب يصف الكيان الطالب) ويجب أن يكون لكل كيان  صفة خاصة تميزة عن غيره نسميها المفتاح الأساسي </a:t>
            </a:r>
            <a:r>
              <a:rPr lang="en-US" sz="2000" b="1" dirty="0" smtClean="0"/>
              <a:t>Primary Key</a:t>
            </a:r>
            <a:endParaRPr lang="ar-SA" sz="2000" b="1" dirty="0"/>
          </a:p>
        </p:txBody>
      </p:sp>
      <p:sp>
        <p:nvSpPr>
          <p:cNvPr id="4" name="Oval 3"/>
          <p:cNvSpPr/>
          <p:nvPr/>
        </p:nvSpPr>
        <p:spPr>
          <a:xfrm>
            <a:off x="1928794" y="928670"/>
            <a:ext cx="785818" cy="428628"/>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049" name="Rectangle 1"/>
          <p:cNvSpPr>
            <a:spLocks noChangeArrowheads="1"/>
          </p:cNvSpPr>
          <p:nvPr/>
        </p:nvSpPr>
        <p:spPr bwMode="auto">
          <a:xfrm>
            <a:off x="642910" y="3357562"/>
            <a:ext cx="8215338"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tab pos="1143000" algn="l"/>
              </a:tabLst>
            </a:pP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الآن نحاول تطبيق هذه الخطوة على مثالنا :</a:t>
            </a:r>
            <a:endParaRPr kumimoji="0" lang="en-US" sz="900" b="0" i="0" u="none" strike="noStrike" cap="none" normalizeH="0" baseline="0" dirty="0" smtClean="0">
              <a:ln>
                <a:noFill/>
              </a:ln>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tab pos="1143000" algn="l"/>
              </a:tabLst>
            </a:pP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 المتدربات : </a:t>
            </a:r>
            <a:r>
              <a:rPr kumimoji="0" lang="ar-SA" sz="1600" b="1" i="0" strike="noStrike" cap="none" normalizeH="0" baseline="0" dirty="0" smtClean="0">
                <a:ln>
                  <a:noFill/>
                </a:ln>
                <a:effectLst/>
                <a:latin typeface="Tahoma" pitchFamily="34" charset="0"/>
                <a:ea typeface="Times New Roman" pitchFamily="18" charset="0"/>
                <a:cs typeface="Tahoma" pitchFamily="34" charset="0"/>
              </a:rPr>
              <a:t>اسم المتدربة ، تاريخ الميلاد ، السكن ،  رقم الهاتف </a:t>
            </a: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 ونضع حقل مفتاح أساسي لتميز كل متدربة عن الأخرى  وهو </a:t>
            </a:r>
            <a:r>
              <a:rPr kumimoji="0" lang="ar-SA" sz="1600" b="1" i="0" u="sng" strike="noStrike" cap="none" normalizeH="0" baseline="0" dirty="0" smtClean="0">
                <a:ln>
                  <a:noFill/>
                </a:ln>
                <a:effectLst/>
                <a:latin typeface="Tahoma" pitchFamily="34" charset="0"/>
                <a:ea typeface="Times New Roman" pitchFamily="18" charset="0"/>
                <a:cs typeface="Tahoma" pitchFamily="34" charset="0"/>
              </a:rPr>
              <a:t>الرقم الأكاديمي</a:t>
            </a: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  ولانضع هنا اسم الدورة لأن هذه صفة تخص الدورة ولاتخص المتدربة .</a:t>
            </a:r>
            <a:endParaRPr kumimoji="0" lang="en-US" sz="900" b="0" i="0" u="none" strike="noStrike" cap="none" normalizeH="0" baseline="0" dirty="0" smtClean="0">
              <a:ln>
                <a:noFill/>
              </a:ln>
              <a:effectLst/>
              <a:latin typeface="Arial" pitchFamily="34" charset="0"/>
              <a:cs typeface="Arial" pitchFamily="34" charset="0"/>
            </a:endParaRPr>
          </a:p>
          <a:p>
            <a:pPr lvl="0" algn="justLow" eaLnBrk="0" fontAlgn="base" hangingPunct="0">
              <a:lnSpc>
                <a:spcPct val="150000"/>
              </a:lnSpc>
              <a:spcBef>
                <a:spcPct val="0"/>
              </a:spcBef>
              <a:spcAft>
                <a:spcPct val="0"/>
              </a:spcAft>
              <a:buFontTx/>
              <a:buChar char="•"/>
              <a:tabLst>
                <a:tab pos="1143000" algn="l"/>
              </a:tabLst>
            </a:pP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 المدربات : </a:t>
            </a:r>
            <a:r>
              <a:rPr kumimoji="0" lang="ar-SA" sz="1600" b="1" i="0" strike="noStrike" cap="none" normalizeH="0" baseline="0" dirty="0" smtClean="0">
                <a:ln>
                  <a:noFill/>
                </a:ln>
                <a:effectLst/>
                <a:latin typeface="Tahoma" pitchFamily="34" charset="0"/>
                <a:ea typeface="Times New Roman" pitchFamily="18" charset="0"/>
                <a:cs typeface="Tahoma" pitchFamily="34" charset="0"/>
              </a:rPr>
              <a:t>اسم المدربة ، التخصص ، مصدر التخصص  ، السكن ، رقم المنزل </a:t>
            </a: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 ونضع أيضا حقل مفتاح</a:t>
            </a:r>
            <a:r>
              <a:rPr kumimoji="0" lang="ar-SA" sz="1600" b="1" i="0" u="none" strike="noStrike" cap="none" normalizeH="0" dirty="0" smtClean="0">
                <a:ln>
                  <a:noFill/>
                </a:ln>
                <a:effectLst/>
                <a:latin typeface="Tahoma" pitchFamily="34" charset="0"/>
                <a:ea typeface="Times New Roman" pitchFamily="18" charset="0"/>
                <a:cs typeface="Tahoma" pitchFamily="34" charset="0"/>
              </a:rPr>
              <a:t> أساسي</a:t>
            </a: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 لتميز كل مدربة عن الأخرى وهو </a:t>
            </a:r>
            <a:r>
              <a:rPr kumimoji="0" lang="ar-SA" sz="1600" b="1" i="0" u="sng" strike="noStrike" cap="none" normalizeH="0" baseline="0" dirty="0" smtClean="0">
                <a:ln>
                  <a:noFill/>
                </a:ln>
                <a:effectLst/>
                <a:latin typeface="Tahoma" pitchFamily="34" charset="0"/>
                <a:ea typeface="Times New Roman" pitchFamily="18" charset="0"/>
                <a:cs typeface="Tahoma" pitchFamily="34" charset="0"/>
              </a:rPr>
              <a:t>رقم المدربة</a:t>
            </a:r>
            <a:r>
              <a:rPr kumimoji="0" lang="ar-SA" sz="1600" b="1" i="0" strike="noStrike" cap="none" normalizeH="0" baseline="0" dirty="0" smtClean="0">
                <a:ln>
                  <a:noFill/>
                </a:ln>
                <a:effectLst/>
                <a:latin typeface="Tahoma" pitchFamily="34" charset="0"/>
                <a:ea typeface="Times New Roman" pitchFamily="18" charset="0"/>
                <a:cs typeface="Tahoma" pitchFamily="34" charset="0"/>
              </a:rPr>
              <a:t> </a:t>
            </a:r>
            <a:r>
              <a:rPr lang="ar-SA" sz="1600" b="1" dirty="0" smtClean="0">
                <a:latin typeface="Tahoma" pitchFamily="34" charset="0"/>
                <a:ea typeface="Times New Roman" pitchFamily="18" charset="0"/>
                <a:cs typeface="Tahoma" pitchFamily="34" charset="0"/>
              </a:rPr>
              <a:t>ولانضع هنا اسم الدورة لأن هذه صفة تخص الدورة ولاتخص المدربة </a:t>
            </a: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a:t>
            </a:r>
            <a:endParaRPr kumimoji="0" lang="en-US" sz="900" b="0" i="0" u="none" strike="noStrike" cap="none" normalizeH="0" baseline="0" dirty="0" smtClean="0">
              <a:ln>
                <a:noFill/>
              </a:ln>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tab pos="1143000" algn="l"/>
              </a:tabLst>
            </a:pP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 الدورات : </a:t>
            </a:r>
            <a:r>
              <a:rPr kumimoji="0" lang="ar-SA" sz="1600" b="1" i="0" strike="noStrike" cap="none" normalizeH="0" baseline="0" dirty="0" smtClean="0">
                <a:ln>
                  <a:noFill/>
                </a:ln>
                <a:effectLst/>
                <a:latin typeface="Tahoma" pitchFamily="34" charset="0"/>
                <a:ea typeface="Times New Roman" pitchFamily="18" charset="0"/>
                <a:cs typeface="Tahoma" pitchFamily="34" charset="0"/>
              </a:rPr>
              <a:t>اسم الدورة ، عدد ساعات الدورة </a:t>
            </a: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 و نضع أيضا حقل آمفتاح</a:t>
            </a:r>
            <a:r>
              <a:rPr kumimoji="0" lang="ar-SA" sz="1600" b="1" i="0" u="none" strike="noStrike" cap="none" normalizeH="0" dirty="0" smtClean="0">
                <a:ln>
                  <a:noFill/>
                </a:ln>
                <a:effectLst/>
                <a:latin typeface="Tahoma" pitchFamily="34" charset="0"/>
                <a:ea typeface="Times New Roman" pitchFamily="18" charset="0"/>
                <a:cs typeface="Tahoma" pitchFamily="34" charset="0"/>
              </a:rPr>
              <a:t> أساسي</a:t>
            </a: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 لتميز كل دورة عن الأخرى وهو </a:t>
            </a:r>
            <a:r>
              <a:rPr kumimoji="0" lang="ar-SA" sz="1600" b="1" i="0" u="sng" strike="noStrike" cap="none" normalizeH="0" baseline="0" dirty="0" smtClean="0">
                <a:ln>
                  <a:noFill/>
                </a:ln>
                <a:effectLst/>
                <a:latin typeface="Tahoma" pitchFamily="34" charset="0"/>
                <a:ea typeface="Times New Roman" pitchFamily="18" charset="0"/>
                <a:cs typeface="Tahoma" pitchFamily="34" charset="0"/>
              </a:rPr>
              <a:t>رقم الدورة</a:t>
            </a: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 .</a:t>
            </a:r>
            <a:endParaRPr kumimoji="0" lang="ar-SA" sz="1800" b="0" i="0" u="none" strike="noStrike" cap="none" normalizeH="0" baseline="0" dirty="0" smtClean="0">
              <a:ln>
                <a:noFill/>
              </a:ln>
              <a:effectLst/>
              <a:latin typeface="Arial" pitchFamily="34" charset="0"/>
              <a:cs typeface="Arial" pitchFamily="34" charset="0"/>
            </a:endParaRPr>
          </a:p>
        </p:txBody>
      </p:sp>
      <p:sp>
        <p:nvSpPr>
          <p:cNvPr id="6" name="TextBox 5"/>
          <p:cNvSpPr txBox="1"/>
          <p:nvPr/>
        </p:nvSpPr>
        <p:spPr>
          <a:xfrm>
            <a:off x="571472" y="2285992"/>
            <a:ext cx="8328718" cy="1015663"/>
          </a:xfrm>
          <a:prstGeom prst="rect">
            <a:avLst/>
          </a:prstGeom>
          <a:noFill/>
        </p:spPr>
        <p:txBody>
          <a:bodyPr wrap="square" rtlCol="1">
            <a:spAutoFit/>
          </a:bodyPr>
          <a:lstStyle/>
          <a:p>
            <a:r>
              <a:rPr lang="ar-SA" sz="2000" b="1" dirty="0" smtClean="0"/>
              <a:t>إذن المفتاح الأساسي هو أحد خصائص أو صفات الكيان وتكون قيمته وحيدة في كل سجل ولاتتكرر في أي سجل آخر من نفس الكيان ونميزه في الرسم بوضع خط تحته.</a:t>
            </a:r>
          </a:p>
          <a:p>
            <a:r>
              <a:rPr lang="ar-SA" sz="2000" b="1" u="sng" dirty="0" smtClean="0"/>
              <a:t>ملاحظة: عند تحديد الصفات لكيان ما نختار الصفات التي تخص هذا الكيان بعينة ولاتخص غيره</a:t>
            </a:r>
            <a:endParaRPr lang="ar-SA" sz="2000" b="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049"/>
                                        </p:tgtEl>
                                        <p:attrNameLst>
                                          <p:attrName>style.visibility</p:attrName>
                                        </p:attrNameLst>
                                      </p:cBhvr>
                                      <p:to>
                                        <p:strVal val="visible"/>
                                      </p:to>
                                    </p:set>
                                    <p:animEffect transition="in" filter="box(in)">
                                      <p:cBhvr>
                                        <p:cTn id="22" dur="500"/>
                                        <p:tgtEl>
                                          <p:spTgt spid="20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2049" grpId="0"/>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645</TotalTime>
  <Words>1639</Words>
  <Application>Microsoft Office PowerPoint</Application>
  <PresentationFormat>On-screen Show (4:3)</PresentationFormat>
  <Paragraphs>321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Urban</vt:lpstr>
      <vt:lpstr>مبادئ قواعد البيانات العلائقية  </vt:lpstr>
      <vt:lpstr>مبادئ قواعد البيانات العلائقية</vt:lpstr>
      <vt:lpstr>نموذج قاعدة بيانات بسيطة (قاعدة بيانات مستشفى)</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قواعد البيانات العلائقية</dc:title>
  <dc:creator>ايميل</dc:creator>
  <cp:lastModifiedBy>USER</cp:lastModifiedBy>
  <cp:revision>75</cp:revision>
  <dcterms:created xsi:type="dcterms:W3CDTF">2009-03-15T17:47:07Z</dcterms:created>
  <dcterms:modified xsi:type="dcterms:W3CDTF">2018-09-18T18:09:26Z</dcterms:modified>
</cp:coreProperties>
</file>