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76" r:id="rId1"/>
  </p:sldMasterIdLst>
  <p:notesMasterIdLst>
    <p:notesMasterId r:id="rId11"/>
  </p:notesMasterIdLst>
  <p:sldIdLst>
    <p:sldId id="361" r:id="rId2"/>
    <p:sldId id="338" r:id="rId3"/>
    <p:sldId id="339" r:id="rId4"/>
    <p:sldId id="340" r:id="rId5"/>
    <p:sldId id="342" r:id="rId6"/>
    <p:sldId id="343" r:id="rId7"/>
    <p:sldId id="344" r:id="rId8"/>
    <p:sldId id="345" r:id="rId9"/>
    <p:sldId id="346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430" autoAdjust="0"/>
    <p:restoredTop sz="94500" autoAdjust="0"/>
  </p:normalViewPr>
  <p:slideViewPr>
    <p:cSldViewPr>
      <p:cViewPr>
        <p:scale>
          <a:sx n="58" d="100"/>
          <a:sy n="58" d="100"/>
        </p:scale>
        <p:origin x="-942" y="-10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5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e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22.emf"/><Relationship Id="rId1" Type="http://schemas.openxmlformats.org/officeDocument/2006/relationships/image" Target="../media/image2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5" Type="http://schemas.openxmlformats.org/officeDocument/2006/relationships/image" Target="../media/image2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Relationship Id="rId1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2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2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emf"/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12" Type="http://schemas.openxmlformats.org/officeDocument/2006/relationships/image" Target="../media/image56.wmf"/><Relationship Id="rId2" Type="http://schemas.openxmlformats.org/officeDocument/2006/relationships/image" Target="../media/image46.wmf"/><Relationship Id="rId1" Type="http://schemas.openxmlformats.org/officeDocument/2006/relationships/image" Target="../media/image2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2B82C94-689D-4F40-8E75-4D97BA2F6FD6}" type="datetimeFigureOut">
              <a:rPr lang="ar-SA" smtClean="0"/>
              <a:pPr/>
              <a:t>12/01/1432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5EB15D-70EB-4E7C-B61E-0E3B23FB736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EB15D-70EB-4E7C-B61E-0E3B23FB7367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EB15D-70EB-4E7C-B61E-0E3B23FB7367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EB15D-70EB-4E7C-B61E-0E3B23FB7367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EB15D-70EB-4E7C-B61E-0E3B23FB7367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EB15D-70EB-4E7C-B61E-0E3B23FB7367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EB15D-70EB-4E7C-B61E-0E3B23FB7367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EB15D-70EB-4E7C-B61E-0E3B23FB7367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EB15D-70EB-4E7C-B61E-0E3B23FB7367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1D2A-8AC4-476C-A041-4CB9BCF7C31F}" type="datetimeFigureOut">
              <a:rPr lang="ar-SA" smtClean="0"/>
              <a:pPr/>
              <a:t>12/01/1432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B46-2FAA-472C-8866-25F2D5058CD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1D2A-8AC4-476C-A041-4CB9BCF7C31F}" type="datetimeFigureOut">
              <a:rPr lang="ar-SA" smtClean="0"/>
              <a:pPr/>
              <a:t>12/01/1432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B46-2FAA-472C-8866-25F2D5058CD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1D2A-8AC4-476C-A041-4CB9BCF7C31F}" type="datetimeFigureOut">
              <a:rPr lang="ar-SA" smtClean="0"/>
              <a:pPr/>
              <a:t>12/01/1432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B46-2FAA-472C-8866-25F2D5058CD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1D2A-8AC4-476C-A041-4CB9BCF7C31F}" type="datetimeFigureOut">
              <a:rPr lang="ar-SA" smtClean="0"/>
              <a:pPr/>
              <a:t>12/01/1432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B46-2FAA-472C-8866-25F2D5058CD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1D2A-8AC4-476C-A041-4CB9BCF7C31F}" type="datetimeFigureOut">
              <a:rPr lang="ar-SA" smtClean="0"/>
              <a:pPr/>
              <a:t>12/01/1432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B46-2FAA-472C-8866-25F2D5058CD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1D2A-8AC4-476C-A041-4CB9BCF7C31F}" type="datetimeFigureOut">
              <a:rPr lang="ar-SA" smtClean="0"/>
              <a:pPr/>
              <a:t>12/01/1432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B46-2FAA-472C-8866-25F2D5058CD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1D2A-8AC4-476C-A041-4CB9BCF7C31F}" type="datetimeFigureOut">
              <a:rPr lang="ar-SA" smtClean="0"/>
              <a:pPr/>
              <a:t>12/01/1432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B46-2FAA-472C-8866-25F2D5058CD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1D2A-8AC4-476C-A041-4CB9BCF7C31F}" type="datetimeFigureOut">
              <a:rPr lang="ar-SA" smtClean="0"/>
              <a:pPr/>
              <a:t>12/01/1432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B46-2FAA-472C-8866-25F2D5058CD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1D2A-8AC4-476C-A041-4CB9BCF7C31F}" type="datetimeFigureOut">
              <a:rPr lang="ar-SA" smtClean="0"/>
              <a:pPr/>
              <a:t>12/01/1432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B46-2FAA-472C-8866-25F2D5058CD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1D2A-8AC4-476C-A041-4CB9BCF7C31F}" type="datetimeFigureOut">
              <a:rPr lang="ar-SA" smtClean="0"/>
              <a:pPr/>
              <a:t>12/01/1432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B46-2FAA-472C-8866-25F2D5058CD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1D2A-8AC4-476C-A041-4CB9BCF7C31F}" type="datetimeFigureOut">
              <a:rPr lang="ar-SA" smtClean="0"/>
              <a:pPr/>
              <a:t>12/01/1432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0A4B46-2FAA-472C-8866-25F2D5058CD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251D2A-8AC4-476C-A041-4CB9BCF7C31F}" type="datetimeFigureOut">
              <a:rPr lang="ar-SA" smtClean="0"/>
              <a:pPr/>
              <a:t>12/01/1432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0A4B46-2FAA-472C-8866-25F2D5058CD4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>
    <p:wipe dir="d"/>
  </p:transition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7.bin"/><Relationship Id="rId18" Type="http://schemas.openxmlformats.org/officeDocument/2006/relationships/oleObject" Target="../embeddings/oleObject22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9.bin"/><Relationship Id="rId10" Type="http://schemas.openxmlformats.org/officeDocument/2006/relationships/oleObject" Target="../embeddings/oleObject14.bin"/><Relationship Id="rId19" Type="http://schemas.openxmlformats.org/officeDocument/2006/relationships/package" Target="../embeddings/Microsoft_Office_Word_Document1.docx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7.png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2.bin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1.bin"/><Relationship Id="rId9" Type="http://schemas.openxmlformats.org/officeDocument/2006/relationships/oleObject" Target="../embeddings/oleObject4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oleObject" Target="../embeddings/oleObject61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55.bin"/><Relationship Id="rId12" Type="http://schemas.openxmlformats.org/officeDocument/2006/relationships/oleObject" Target="../embeddings/oleObject60.bin"/><Relationship Id="rId17" Type="http://schemas.openxmlformats.org/officeDocument/2006/relationships/oleObject" Target="../embeddings/oleObject65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4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4.bin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63.bin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7.bin"/><Relationship Id="rId14" Type="http://schemas.openxmlformats.org/officeDocument/2006/relationships/oleObject" Target="../embeddings/oleObject6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357554" y="3143248"/>
            <a:ext cx="2706190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6000" dirty="0" smtClean="0">
                <a:solidFill>
                  <a:schemeClr val="bg1"/>
                </a:solidFill>
                <a:latin typeface="Monotype Koufi" pitchFamily="2" charset="-78"/>
                <a:ea typeface="Monotype Koufi" pitchFamily="2" charset="-78"/>
                <a:cs typeface="Simplified Arabic" pitchFamily="2" charset="-78"/>
              </a:rPr>
              <a:t>المحاضرة</a:t>
            </a:r>
            <a:r>
              <a:rPr lang="ar-SA" dirty="0" smtClean="0">
                <a:solidFill>
                  <a:schemeClr val="bg1"/>
                </a:solidFill>
                <a:latin typeface="Monotype Koufi" pitchFamily="2" charset="-78"/>
                <a:ea typeface="Monotype Koufi" pitchFamily="2" charset="-78"/>
                <a:cs typeface="Simplified Arabic" pitchFamily="2" charset="-78"/>
              </a:rPr>
              <a:t> </a:t>
            </a:r>
          </a:p>
          <a:p>
            <a:pPr algn="ctr"/>
            <a:r>
              <a:rPr lang="ar-SA" sz="3600" dirty="0" smtClean="0">
                <a:solidFill>
                  <a:schemeClr val="bg1"/>
                </a:solidFill>
                <a:latin typeface="Monotype Koufi" pitchFamily="2" charset="-78"/>
                <a:ea typeface="Monotype Koufi" pitchFamily="2" charset="-78"/>
                <a:cs typeface="Simplified Arabic" pitchFamily="2" charset="-78"/>
              </a:rPr>
              <a:t>الثانية عشر</a:t>
            </a:r>
            <a:endParaRPr lang="ar-SA" sz="3600" dirty="0">
              <a:solidFill>
                <a:schemeClr val="bg1"/>
              </a:solidFill>
              <a:latin typeface="Monotype Koufi" pitchFamily="2" charset="-78"/>
              <a:ea typeface="Monotype Koufi" pitchFamily="2" charset="-78"/>
              <a:cs typeface="Simplified Arabic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كائن 20"/>
          <p:cNvGraphicFramePr>
            <a:graphicFrameLocks noChangeAspect="1"/>
          </p:cNvGraphicFramePr>
          <p:nvPr/>
        </p:nvGraphicFramePr>
        <p:xfrm>
          <a:off x="-1500230" y="1000108"/>
          <a:ext cx="914400" cy="771525"/>
        </p:xfrm>
        <a:graphic>
          <a:graphicData uri="http://schemas.openxmlformats.org/presentationml/2006/ole">
            <p:oleObj spid="_x0000_s348162" name="Equation" showAsIcon="1" r:id="rId4" imgW="914400" imgH="771480" progId="Equation.3">
              <p:embed/>
            </p:oleObj>
          </a:graphicData>
        </a:graphic>
      </p:graphicFrame>
      <p:graphicFrame>
        <p:nvGraphicFramePr>
          <p:cNvPr id="7" name="كائن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48163" name="Equation" r:id="rId5" imgW="914400" imgH="215640" progId="Equation.3">
              <p:embed/>
            </p:oleObj>
          </a:graphicData>
        </a:graphic>
      </p:graphicFrame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4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56346" name="Rectangle 26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4" name="Rectangle 20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7" name="Rectangle 23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2" name="Rectangle 30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5" name="Rectangle 33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4" name="Rectangle 20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9" name="Rectangle 2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2" name="Rectangle 28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5" name="Rectangle 31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8" name="Rectangle 34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2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3" name="Rectangle 39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5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6" name="Rectangle 42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69" name="Rectangle 17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5" name="Rectangle 23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8" name="Rectangle 26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2" name="Rectangle 30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5" name="Rectangle 33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7" name="Rectangle 17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20" name="Rectangle 20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8" name="Rectangle 14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61" name="Rectangle 17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1" name="Rectangle 15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4" name="Rectangle 18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5" name="Rectangle 11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8" name="Rectangle 14"/>
          <p:cNvSpPr>
            <a:spLocks noChangeArrowheads="1"/>
          </p:cNvSpPr>
          <p:nvPr/>
        </p:nvSpPr>
        <p:spPr bwMode="auto">
          <a:xfrm>
            <a:off x="0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1" name="Rectangle 17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4" name="Rectangle 20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7" name="Rectangle 23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10" name="Rectangle 2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1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13" name="Rectangle 29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52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52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88" name="Rectangle 12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9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92" name="Rectangle 16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5" name="Rectangle 1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8" name="Rectangle 20"/>
          <p:cNvSpPr>
            <a:spLocks noChangeArrowheads="1"/>
          </p:cNvSpPr>
          <p:nvPr/>
        </p:nvSpPr>
        <p:spPr bwMode="auto">
          <a:xfrm>
            <a:off x="0" y="2124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6" name="Rectangle 14"/>
          <p:cNvSpPr>
            <a:spLocks noChangeArrowheads="1"/>
          </p:cNvSpPr>
          <p:nvPr/>
        </p:nvSpPr>
        <p:spPr bwMode="auto">
          <a:xfrm>
            <a:off x="0" y="1781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50" name="Rectangle 18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5" name="Rectangle 11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8" name="Rectangle 14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1" name="Rectangle 17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4" name="Rectangle 20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7" name="Rectangle 2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92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79217" name="Rectangle 17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8535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85360" name="Rectangle 16"/>
          <p:cNvSpPr>
            <a:spLocks noChangeArrowheads="1"/>
          </p:cNvSpPr>
          <p:nvPr/>
        </p:nvSpPr>
        <p:spPr bwMode="auto">
          <a:xfrm>
            <a:off x="0" y="2771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14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1497" name="Rectangle 9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48" name="Rectangle 16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4" name="Rectangle 22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60" name="Rectangle 2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28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3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34" name="Rectangle 14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5" name="Rectangle 1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8" name="Rectangle 16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36" name="مربع نص 135"/>
          <p:cNvSpPr txBox="1"/>
          <p:nvPr/>
        </p:nvSpPr>
        <p:spPr>
          <a:xfrm>
            <a:off x="142844" y="785794"/>
            <a:ext cx="892971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خط الحمل ونقطة التشغيل للترانزستور ثنائي الوصلة:</a:t>
            </a:r>
          </a:p>
        </p:txBody>
      </p:sp>
      <p:sp>
        <p:nvSpPr>
          <p:cNvPr id="137" name="مربع نص 136"/>
          <p:cNvSpPr txBox="1"/>
          <p:nvPr/>
        </p:nvSpPr>
        <p:spPr>
          <a:xfrm>
            <a:off x="285720" y="1571612"/>
            <a:ext cx="885828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ar-SA" sz="2400" dirty="0" smtClean="0">
                <a:solidFill>
                  <a:schemeClr val="bg1"/>
                </a:solidFill>
              </a:rPr>
              <a:t>تحديد نقطة التشغيل لها أهمية كبيرة فى استخدام الترانزستور كمكبر لجهد متردد كما سنرى فيما بعد ولتحديد هذه النقطة نرى أن: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ar-SA" sz="2400" dirty="0" smtClean="0">
                <a:solidFill>
                  <a:schemeClr val="bg1"/>
                </a:solidFill>
              </a:rPr>
              <a:t> تيار المجمع        يتغير بتغير تيار القاعدة       وذلك عندما يتم تغيير الجهد الداخل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ar-SA" sz="2400" dirty="0" smtClean="0">
                <a:solidFill>
                  <a:schemeClr val="bg1"/>
                </a:solidFill>
              </a:rPr>
              <a:t>  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ar-SA" sz="2400" dirty="0" smtClean="0">
                <a:solidFill>
                  <a:schemeClr val="bg1"/>
                </a:solidFill>
              </a:rPr>
              <a:t>  حيث أن           (شكل 27).</a:t>
            </a:r>
          </a:p>
        </p:txBody>
      </p:sp>
      <p:graphicFrame>
        <p:nvGraphicFramePr>
          <p:cNvPr id="348170" name="Object 10"/>
          <p:cNvGraphicFramePr>
            <a:graphicFrameLocks noChangeAspect="1"/>
          </p:cNvGraphicFramePr>
          <p:nvPr/>
        </p:nvGraphicFramePr>
        <p:xfrm>
          <a:off x="7286644" y="2285992"/>
          <a:ext cx="357190" cy="459244"/>
        </p:xfrm>
        <a:graphic>
          <a:graphicData uri="http://schemas.openxmlformats.org/presentationml/2006/ole">
            <p:oleObj spid="_x0000_s348170" name="Equation" r:id="rId6" imgW="177480" imgH="228600" progId="Equation.3">
              <p:embed/>
            </p:oleObj>
          </a:graphicData>
        </a:graphic>
      </p:graphicFrame>
      <p:graphicFrame>
        <p:nvGraphicFramePr>
          <p:cNvPr id="348171" name="Object 11"/>
          <p:cNvGraphicFramePr>
            <a:graphicFrameLocks noChangeAspect="1"/>
          </p:cNvGraphicFramePr>
          <p:nvPr/>
        </p:nvGraphicFramePr>
        <p:xfrm>
          <a:off x="4357686" y="2285992"/>
          <a:ext cx="374652" cy="454935"/>
        </p:xfrm>
        <a:graphic>
          <a:graphicData uri="http://schemas.openxmlformats.org/presentationml/2006/ole">
            <p:oleObj spid="_x0000_s348171" name="Equation" r:id="rId7" imgW="177480" imgH="215640" progId="Equation.3">
              <p:embed/>
            </p:oleObj>
          </a:graphicData>
        </a:graphic>
      </p:graphicFrame>
      <p:graphicFrame>
        <p:nvGraphicFramePr>
          <p:cNvPr id="348172" name="Object 12"/>
          <p:cNvGraphicFramePr>
            <a:graphicFrameLocks noChangeAspect="1"/>
          </p:cNvGraphicFramePr>
          <p:nvPr/>
        </p:nvGraphicFramePr>
        <p:xfrm>
          <a:off x="428596" y="2285992"/>
          <a:ext cx="381002" cy="457202"/>
        </p:xfrm>
        <a:graphic>
          <a:graphicData uri="http://schemas.openxmlformats.org/presentationml/2006/ole">
            <p:oleObj spid="_x0000_s348172" name="Equation" r:id="rId8" imgW="190440" imgH="228600" progId="Equation.3">
              <p:embed/>
            </p:oleObj>
          </a:graphicData>
        </a:graphic>
      </p:graphicFrame>
      <p:graphicFrame>
        <p:nvGraphicFramePr>
          <p:cNvPr id="348173" name="Object 13"/>
          <p:cNvGraphicFramePr>
            <a:graphicFrameLocks noChangeAspect="1"/>
          </p:cNvGraphicFramePr>
          <p:nvPr/>
        </p:nvGraphicFramePr>
        <p:xfrm>
          <a:off x="7215206" y="2923588"/>
          <a:ext cx="884242" cy="791164"/>
        </p:xfrm>
        <a:graphic>
          <a:graphicData uri="http://schemas.openxmlformats.org/presentationml/2006/ole">
            <p:oleObj spid="_x0000_s348173" name="Equation" r:id="rId9" imgW="482400" imgH="431640" progId="Equation.3">
              <p:embed/>
            </p:oleObj>
          </a:graphicData>
        </a:graphic>
      </p:graphicFrame>
      <p:sp>
        <p:nvSpPr>
          <p:cNvPr id="3481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aphicFrame>
        <p:nvGraphicFramePr>
          <p:cNvPr id="348174" name="Object 14"/>
          <p:cNvGraphicFramePr>
            <a:graphicFrameLocks noChangeAspect="1"/>
          </p:cNvGraphicFramePr>
          <p:nvPr/>
        </p:nvGraphicFramePr>
        <p:xfrm>
          <a:off x="2091301" y="2714620"/>
          <a:ext cx="2695013" cy="4071942"/>
        </p:xfrm>
        <a:graphic>
          <a:graphicData uri="http://schemas.openxmlformats.org/presentationml/2006/ole">
            <p:oleObj spid="_x0000_s348174" r:id="rId10" imgW="2233353" imgH="3348899" progId="">
              <p:embed/>
            </p:oleObj>
          </a:graphicData>
        </a:graphic>
      </p:graphicFrame>
      <p:sp>
        <p:nvSpPr>
          <p:cNvPr id="134" name="مربع نص 133"/>
          <p:cNvSpPr txBox="1"/>
          <p:nvPr/>
        </p:nvSpPr>
        <p:spPr>
          <a:xfrm>
            <a:off x="261880" y="6500834"/>
            <a:ext cx="852496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A.A.ATTIA                                                                                   Principles of  Electronics</a:t>
            </a:r>
            <a:endParaRPr lang="ar-SA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4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4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3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1"/>
      <p:bldP spid="13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كائن 20"/>
          <p:cNvGraphicFramePr>
            <a:graphicFrameLocks noChangeAspect="1"/>
          </p:cNvGraphicFramePr>
          <p:nvPr/>
        </p:nvGraphicFramePr>
        <p:xfrm>
          <a:off x="-1500230" y="1000108"/>
          <a:ext cx="914400" cy="771525"/>
        </p:xfrm>
        <a:graphic>
          <a:graphicData uri="http://schemas.openxmlformats.org/presentationml/2006/ole">
            <p:oleObj spid="_x0000_s349186" name="Equation" showAsIcon="1" r:id="rId4" imgW="914400" imgH="771480" progId="Equation.3">
              <p:embed/>
            </p:oleObj>
          </a:graphicData>
        </a:graphic>
      </p:graphicFrame>
      <p:graphicFrame>
        <p:nvGraphicFramePr>
          <p:cNvPr id="7" name="كائن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49187" name="Equation" r:id="rId5" imgW="914400" imgH="215640" progId="Equation.3">
              <p:embed/>
            </p:oleObj>
          </a:graphicData>
        </a:graphic>
      </p:graphicFrame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4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56346" name="Rectangle 26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4" name="Rectangle 20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7" name="Rectangle 23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2" name="Rectangle 30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5" name="Rectangle 33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4" name="Rectangle 20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9" name="Rectangle 2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2" name="Rectangle 28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5" name="Rectangle 31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8" name="Rectangle 34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2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3" name="Rectangle 39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5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6" name="Rectangle 42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69" name="Rectangle 17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5" name="Rectangle 23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8" name="Rectangle 26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2" name="Rectangle 30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5" name="Rectangle 33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7" name="Rectangle 17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20" name="Rectangle 20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8" name="Rectangle 14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61" name="Rectangle 17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1" name="Rectangle 15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4" name="Rectangle 18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5" name="Rectangle 11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8" name="Rectangle 14"/>
          <p:cNvSpPr>
            <a:spLocks noChangeArrowheads="1"/>
          </p:cNvSpPr>
          <p:nvPr/>
        </p:nvSpPr>
        <p:spPr bwMode="auto">
          <a:xfrm>
            <a:off x="0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1" name="Rectangle 17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4" name="Rectangle 20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7" name="Rectangle 23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10" name="Rectangle 2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1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13" name="Rectangle 29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52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52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88" name="Rectangle 12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9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92" name="Rectangle 16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5" name="Rectangle 1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8" name="Rectangle 20"/>
          <p:cNvSpPr>
            <a:spLocks noChangeArrowheads="1"/>
          </p:cNvSpPr>
          <p:nvPr/>
        </p:nvSpPr>
        <p:spPr bwMode="auto">
          <a:xfrm>
            <a:off x="0" y="2124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6" name="Rectangle 14"/>
          <p:cNvSpPr>
            <a:spLocks noChangeArrowheads="1"/>
          </p:cNvSpPr>
          <p:nvPr/>
        </p:nvSpPr>
        <p:spPr bwMode="auto">
          <a:xfrm>
            <a:off x="0" y="1781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50" name="Rectangle 18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5" name="Rectangle 11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8" name="Rectangle 14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1" name="Rectangle 17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4" name="Rectangle 20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7" name="Rectangle 2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92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79217" name="Rectangle 17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8535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85360" name="Rectangle 16"/>
          <p:cNvSpPr>
            <a:spLocks noChangeArrowheads="1"/>
          </p:cNvSpPr>
          <p:nvPr/>
        </p:nvSpPr>
        <p:spPr bwMode="auto">
          <a:xfrm>
            <a:off x="0" y="2771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14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1497" name="Rectangle 9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48" name="Rectangle 16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4" name="Rectangle 22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60" name="Rectangle 2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28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3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34" name="Rectangle 14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5" name="Rectangle 1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8" name="Rectangle 16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32" name="مربع نص 131"/>
          <p:cNvSpPr txBox="1"/>
          <p:nvPr/>
        </p:nvSpPr>
        <p:spPr>
          <a:xfrm>
            <a:off x="214282" y="785795"/>
            <a:ext cx="8929750" cy="61829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ar-SA" sz="2400" dirty="0" smtClean="0">
                <a:solidFill>
                  <a:schemeClr val="bg1"/>
                </a:solidFill>
              </a:rPr>
              <a:t> وتظل قيمة الجهد      قيمة ثابتة لا تتغير بتغير تيار المجمع      ويكون دائماً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ar-SA" sz="2400" dirty="0" smtClean="0">
                <a:solidFill>
                  <a:schemeClr val="bg1"/>
                </a:solidFill>
              </a:rPr>
              <a:t> عندما يتم إضافة مقاومتين     و    كما هو مبين بالشكل(28)،فإن فرق الجهد       يصبح على النحو التالى :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ar-SA" sz="2400" dirty="0" smtClean="0">
              <a:solidFill>
                <a:schemeClr val="bg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ar-SA" sz="2400" dirty="0" smtClean="0">
              <a:solidFill>
                <a:schemeClr val="bg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ar-SA" sz="2400" dirty="0" smtClean="0">
                <a:solidFill>
                  <a:schemeClr val="bg1"/>
                </a:solidFill>
              </a:rPr>
              <a:t>                   حيث أن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ar-SA" sz="2400" dirty="0" smtClean="0">
              <a:solidFill>
                <a:schemeClr val="bg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en-US" sz="2400" dirty="0" smtClean="0"/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ar-SA" sz="2400" dirty="0" smtClean="0">
              <a:solidFill>
                <a:schemeClr val="bg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ar-SA" sz="2400" dirty="0" smtClean="0">
              <a:solidFill>
                <a:schemeClr val="bg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ar-SA" sz="2400" dirty="0" smtClean="0">
              <a:solidFill>
                <a:schemeClr val="bg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ar-SA" sz="2400" dirty="0" smtClean="0">
              <a:solidFill>
                <a:schemeClr val="bg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ar-SA" sz="2400" dirty="0" smtClean="0">
                <a:solidFill>
                  <a:schemeClr val="bg1"/>
                </a:solidFill>
              </a:rPr>
              <a:t> ويتضح من العلاقة السابقة أنه بزيادة تيار المجمع       يقل فرق الجهد      . </a:t>
            </a:r>
            <a:r>
              <a:rPr lang="ar-SA" sz="2400" dirty="0" err="1" smtClean="0">
                <a:solidFill>
                  <a:schemeClr val="bg1"/>
                </a:solidFill>
              </a:rPr>
              <a:t>أى</a:t>
            </a:r>
            <a:r>
              <a:rPr lang="ar-SA" sz="2400" dirty="0" smtClean="0">
                <a:solidFill>
                  <a:schemeClr val="bg1"/>
                </a:solidFill>
              </a:rPr>
              <a:t> أنه أصبحت هناك علاقة بين الجهد الداخل والخارج وذلك بإضافة المقاومة       .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ar-SA" sz="2400" dirty="0" smtClean="0">
                <a:solidFill>
                  <a:schemeClr val="bg1"/>
                </a:solidFill>
              </a:rPr>
              <a:t> وبالتالي فإن تيار المجمع       يعطى من العلاقة :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ar-SA" sz="24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349192" name="Object 8"/>
          <p:cNvGraphicFramePr>
            <a:graphicFrameLocks noChangeAspect="1"/>
          </p:cNvGraphicFramePr>
          <p:nvPr/>
        </p:nvGraphicFramePr>
        <p:xfrm>
          <a:off x="6786578" y="785794"/>
          <a:ext cx="477840" cy="452691"/>
        </p:xfrm>
        <a:graphic>
          <a:graphicData uri="http://schemas.openxmlformats.org/presentationml/2006/ole">
            <p:oleObj spid="_x0000_s349192" name="Equation" r:id="rId6" imgW="241200" imgH="228600" progId="Equation.3">
              <p:embed/>
            </p:oleObj>
          </a:graphicData>
        </a:graphic>
      </p:graphicFrame>
      <p:graphicFrame>
        <p:nvGraphicFramePr>
          <p:cNvPr id="349193" name="Object 9"/>
          <p:cNvGraphicFramePr>
            <a:graphicFrameLocks noChangeAspect="1"/>
          </p:cNvGraphicFramePr>
          <p:nvPr/>
        </p:nvGraphicFramePr>
        <p:xfrm>
          <a:off x="2786050" y="734766"/>
          <a:ext cx="428628" cy="551094"/>
        </p:xfrm>
        <a:graphic>
          <a:graphicData uri="http://schemas.openxmlformats.org/presentationml/2006/ole">
            <p:oleObj spid="_x0000_s349193" name="Equation" r:id="rId7" imgW="177480" imgH="228600" progId="Equation.3">
              <p:embed/>
            </p:oleObj>
          </a:graphicData>
        </a:graphic>
      </p:graphicFrame>
      <p:graphicFrame>
        <p:nvGraphicFramePr>
          <p:cNvPr id="349194" name="Object 10"/>
          <p:cNvGraphicFramePr>
            <a:graphicFrameLocks noChangeAspect="1"/>
          </p:cNvGraphicFramePr>
          <p:nvPr/>
        </p:nvGraphicFramePr>
        <p:xfrm>
          <a:off x="142844" y="785794"/>
          <a:ext cx="1466858" cy="471490"/>
        </p:xfrm>
        <a:graphic>
          <a:graphicData uri="http://schemas.openxmlformats.org/presentationml/2006/ole">
            <p:oleObj spid="_x0000_s349194" name="Equation" r:id="rId8" imgW="711000" imgH="228600" progId="Equation.3">
              <p:embed/>
            </p:oleObj>
          </a:graphicData>
        </a:graphic>
      </p:graphicFrame>
      <p:graphicFrame>
        <p:nvGraphicFramePr>
          <p:cNvPr id="349195" name="Object 11"/>
          <p:cNvGraphicFramePr>
            <a:graphicFrameLocks noChangeAspect="1"/>
          </p:cNvGraphicFramePr>
          <p:nvPr/>
        </p:nvGraphicFramePr>
        <p:xfrm>
          <a:off x="5984885" y="1142984"/>
          <a:ext cx="444503" cy="500066"/>
        </p:xfrm>
        <a:graphic>
          <a:graphicData uri="http://schemas.openxmlformats.org/presentationml/2006/ole">
            <p:oleObj spid="_x0000_s349195" name="Equation" r:id="rId9" imgW="203040" imgH="228600" progId="Equation.3">
              <p:embed/>
            </p:oleObj>
          </a:graphicData>
        </a:graphic>
      </p:graphicFrame>
      <p:graphicFrame>
        <p:nvGraphicFramePr>
          <p:cNvPr id="349196" name="Object 12"/>
          <p:cNvGraphicFramePr>
            <a:graphicFrameLocks noChangeAspect="1"/>
          </p:cNvGraphicFramePr>
          <p:nvPr/>
        </p:nvGraphicFramePr>
        <p:xfrm>
          <a:off x="5429256" y="1142984"/>
          <a:ext cx="428628" cy="455418"/>
        </p:xfrm>
        <a:graphic>
          <a:graphicData uri="http://schemas.openxmlformats.org/presentationml/2006/ole">
            <p:oleObj spid="_x0000_s349196" name="Equation" r:id="rId10" imgW="203040" imgH="215640" progId="Equation.3">
              <p:embed/>
            </p:oleObj>
          </a:graphicData>
        </a:graphic>
      </p:graphicFrame>
      <p:graphicFrame>
        <p:nvGraphicFramePr>
          <p:cNvPr id="349197" name="Object 13"/>
          <p:cNvGraphicFramePr>
            <a:graphicFrameLocks noChangeAspect="1"/>
          </p:cNvGraphicFramePr>
          <p:nvPr/>
        </p:nvGraphicFramePr>
        <p:xfrm>
          <a:off x="928662" y="1142984"/>
          <a:ext cx="527848" cy="500066"/>
        </p:xfrm>
        <a:graphic>
          <a:graphicData uri="http://schemas.openxmlformats.org/presentationml/2006/ole">
            <p:oleObj spid="_x0000_s349197" name="Equation" r:id="rId11" imgW="241200" imgH="228600" progId="Equation.3">
              <p:embed/>
            </p:oleObj>
          </a:graphicData>
        </a:graphic>
      </p:graphicFrame>
      <p:graphicFrame>
        <p:nvGraphicFramePr>
          <p:cNvPr id="349198" name="Object 14"/>
          <p:cNvGraphicFramePr>
            <a:graphicFrameLocks noChangeAspect="1"/>
          </p:cNvGraphicFramePr>
          <p:nvPr/>
        </p:nvGraphicFramePr>
        <p:xfrm>
          <a:off x="5400686" y="2000240"/>
          <a:ext cx="3314718" cy="509957"/>
        </p:xfrm>
        <a:graphic>
          <a:graphicData uri="http://schemas.openxmlformats.org/presentationml/2006/ole">
            <p:oleObj spid="_x0000_s349198" name="Equation" r:id="rId12" imgW="1485720" imgH="228600" progId="Equation.3">
              <p:embed/>
            </p:oleObj>
          </a:graphicData>
        </a:graphic>
      </p:graphicFrame>
      <p:graphicFrame>
        <p:nvGraphicFramePr>
          <p:cNvPr id="349199" name="Object 15"/>
          <p:cNvGraphicFramePr>
            <a:graphicFrameLocks noChangeAspect="1"/>
          </p:cNvGraphicFramePr>
          <p:nvPr/>
        </p:nvGraphicFramePr>
        <p:xfrm>
          <a:off x="5429256" y="2571744"/>
          <a:ext cx="1146181" cy="542928"/>
        </p:xfrm>
        <a:graphic>
          <a:graphicData uri="http://schemas.openxmlformats.org/presentationml/2006/ole">
            <p:oleObj spid="_x0000_s349199" name="Equation" r:id="rId13" imgW="482400" imgH="228600" progId="Equation.3">
              <p:embed/>
            </p:oleObj>
          </a:graphicData>
        </a:graphic>
      </p:graphicFrame>
      <p:graphicFrame>
        <p:nvGraphicFramePr>
          <p:cNvPr id="349200" name="Object 16"/>
          <p:cNvGraphicFramePr>
            <a:graphicFrameLocks noChangeAspect="1"/>
          </p:cNvGraphicFramePr>
          <p:nvPr/>
        </p:nvGraphicFramePr>
        <p:xfrm>
          <a:off x="3428992" y="5143512"/>
          <a:ext cx="357190" cy="510270"/>
        </p:xfrm>
        <a:graphic>
          <a:graphicData uri="http://schemas.openxmlformats.org/presentationml/2006/ole">
            <p:oleObj spid="_x0000_s349200" name="Equation" r:id="rId14" imgW="177480" imgH="228600" progId="Equation.3">
              <p:embed/>
            </p:oleObj>
          </a:graphicData>
        </a:graphic>
      </p:graphicFrame>
      <p:graphicFrame>
        <p:nvGraphicFramePr>
          <p:cNvPr id="349201" name="Object 17"/>
          <p:cNvGraphicFramePr>
            <a:graphicFrameLocks noChangeAspect="1"/>
          </p:cNvGraphicFramePr>
          <p:nvPr/>
        </p:nvGraphicFramePr>
        <p:xfrm>
          <a:off x="1214414" y="5143512"/>
          <a:ext cx="523879" cy="496306"/>
        </p:xfrm>
        <a:graphic>
          <a:graphicData uri="http://schemas.openxmlformats.org/presentationml/2006/ole">
            <p:oleObj spid="_x0000_s349201" name="Equation" r:id="rId15" imgW="241200" imgH="228600" progId="Equation.3">
              <p:embed/>
            </p:oleObj>
          </a:graphicData>
        </a:graphic>
      </p:graphicFrame>
      <p:graphicFrame>
        <p:nvGraphicFramePr>
          <p:cNvPr id="349202" name="Object 18"/>
          <p:cNvGraphicFramePr>
            <a:graphicFrameLocks noChangeAspect="1"/>
          </p:cNvGraphicFramePr>
          <p:nvPr/>
        </p:nvGraphicFramePr>
        <p:xfrm>
          <a:off x="1898632" y="5500702"/>
          <a:ext cx="387352" cy="435771"/>
        </p:xfrm>
        <a:graphic>
          <a:graphicData uri="http://schemas.openxmlformats.org/presentationml/2006/ole">
            <p:oleObj spid="_x0000_s349202" name="Equation" r:id="rId16" imgW="203040" imgH="228600" progId="Equation.3">
              <p:embed/>
            </p:oleObj>
          </a:graphicData>
        </a:graphic>
      </p:graphicFrame>
      <p:graphicFrame>
        <p:nvGraphicFramePr>
          <p:cNvPr id="349203" name="Object 19"/>
          <p:cNvGraphicFramePr>
            <a:graphicFrameLocks noChangeAspect="1"/>
          </p:cNvGraphicFramePr>
          <p:nvPr/>
        </p:nvGraphicFramePr>
        <p:xfrm>
          <a:off x="6054736" y="5876263"/>
          <a:ext cx="374652" cy="481695"/>
        </p:xfrm>
        <a:graphic>
          <a:graphicData uri="http://schemas.openxmlformats.org/presentationml/2006/ole">
            <p:oleObj spid="_x0000_s349203" name="Equation" r:id="rId17" imgW="177480" imgH="228600" progId="Equation.3">
              <p:embed/>
            </p:oleObj>
          </a:graphicData>
        </a:graphic>
      </p:graphicFrame>
      <p:graphicFrame>
        <p:nvGraphicFramePr>
          <p:cNvPr id="349204" name="Object 20"/>
          <p:cNvGraphicFramePr>
            <a:graphicFrameLocks noChangeAspect="1"/>
          </p:cNvGraphicFramePr>
          <p:nvPr/>
        </p:nvGraphicFramePr>
        <p:xfrm>
          <a:off x="1515673" y="5857892"/>
          <a:ext cx="2484823" cy="715966"/>
        </p:xfrm>
        <a:graphic>
          <a:graphicData uri="http://schemas.openxmlformats.org/presentationml/2006/ole">
            <p:oleObj spid="_x0000_s349204" name="Equation" r:id="rId18" imgW="1498320" imgH="431640" progId="Equation.3">
              <p:embed/>
            </p:oleObj>
          </a:graphicData>
        </a:graphic>
      </p:graphicFrame>
      <p:graphicFrame>
        <p:nvGraphicFramePr>
          <p:cNvPr id="349205" name="Object 21"/>
          <p:cNvGraphicFramePr>
            <a:graphicFrameLocks noChangeAspect="1"/>
          </p:cNvGraphicFramePr>
          <p:nvPr/>
        </p:nvGraphicFramePr>
        <p:xfrm>
          <a:off x="928662" y="1643050"/>
          <a:ext cx="2643206" cy="3614763"/>
        </p:xfrm>
        <a:graphic>
          <a:graphicData uri="http://schemas.openxmlformats.org/presentationml/2006/ole">
            <p:oleObj spid="_x0000_s349205" name="مستند" r:id="rId19" imgW="2143266" imgH="3286883" progId="Word.Document.12">
              <p:embed/>
            </p:oleObj>
          </a:graphicData>
        </a:graphic>
      </p:graphicFrame>
      <p:sp>
        <p:nvSpPr>
          <p:cNvPr id="141" name="مربع نص 140"/>
          <p:cNvSpPr txBox="1"/>
          <p:nvPr/>
        </p:nvSpPr>
        <p:spPr>
          <a:xfrm>
            <a:off x="285720" y="6500834"/>
            <a:ext cx="852496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A.A.ATTIA                                                                                   Principles of  Electronics</a:t>
            </a:r>
            <a:endParaRPr lang="ar-SA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كائن 20"/>
          <p:cNvGraphicFramePr>
            <a:graphicFrameLocks noChangeAspect="1"/>
          </p:cNvGraphicFramePr>
          <p:nvPr/>
        </p:nvGraphicFramePr>
        <p:xfrm>
          <a:off x="-1500230" y="1000108"/>
          <a:ext cx="914400" cy="771525"/>
        </p:xfrm>
        <a:graphic>
          <a:graphicData uri="http://schemas.openxmlformats.org/presentationml/2006/ole">
            <p:oleObj spid="_x0000_s350210" name="Equation" showAsIcon="1" r:id="rId4" imgW="914400" imgH="771480" progId="Equation.3">
              <p:embed/>
            </p:oleObj>
          </a:graphicData>
        </a:graphic>
      </p:graphicFrame>
      <p:graphicFrame>
        <p:nvGraphicFramePr>
          <p:cNvPr id="7" name="كائن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50211" name="Equation" r:id="rId5" imgW="914400" imgH="215640" progId="Equation.3">
              <p:embed/>
            </p:oleObj>
          </a:graphicData>
        </a:graphic>
      </p:graphicFrame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4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56346" name="Rectangle 26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4" name="Rectangle 20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7" name="Rectangle 23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2" name="Rectangle 30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5" name="Rectangle 33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4" name="Rectangle 20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9" name="Rectangle 2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2" name="Rectangle 28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5" name="Rectangle 31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8" name="Rectangle 34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2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3" name="Rectangle 39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5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6" name="Rectangle 42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69" name="Rectangle 17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5" name="Rectangle 23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8" name="Rectangle 26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2" name="Rectangle 30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5" name="Rectangle 33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7" name="Rectangle 17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20" name="Rectangle 20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8" name="Rectangle 14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61" name="Rectangle 17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1" name="Rectangle 15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4" name="Rectangle 18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5" name="Rectangle 11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8" name="Rectangle 14"/>
          <p:cNvSpPr>
            <a:spLocks noChangeArrowheads="1"/>
          </p:cNvSpPr>
          <p:nvPr/>
        </p:nvSpPr>
        <p:spPr bwMode="auto">
          <a:xfrm>
            <a:off x="0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1" name="Rectangle 17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4" name="Rectangle 20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7" name="Rectangle 23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10" name="Rectangle 2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1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13" name="Rectangle 29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52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52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88" name="Rectangle 12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9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92" name="Rectangle 16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5" name="Rectangle 1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8" name="Rectangle 20"/>
          <p:cNvSpPr>
            <a:spLocks noChangeArrowheads="1"/>
          </p:cNvSpPr>
          <p:nvPr/>
        </p:nvSpPr>
        <p:spPr bwMode="auto">
          <a:xfrm>
            <a:off x="0" y="2124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6" name="Rectangle 14"/>
          <p:cNvSpPr>
            <a:spLocks noChangeArrowheads="1"/>
          </p:cNvSpPr>
          <p:nvPr/>
        </p:nvSpPr>
        <p:spPr bwMode="auto">
          <a:xfrm>
            <a:off x="0" y="1781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50" name="Rectangle 18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5" name="Rectangle 11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8" name="Rectangle 14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1" name="Rectangle 17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4" name="Rectangle 20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7" name="Rectangle 2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92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79217" name="Rectangle 17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8535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85360" name="Rectangle 16"/>
          <p:cNvSpPr>
            <a:spLocks noChangeArrowheads="1"/>
          </p:cNvSpPr>
          <p:nvPr/>
        </p:nvSpPr>
        <p:spPr bwMode="auto">
          <a:xfrm>
            <a:off x="0" y="2771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14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1497" name="Rectangle 9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48" name="Rectangle 16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4" name="Rectangle 22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60" name="Rectangle 2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28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3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34" name="Rectangle 14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5" name="Rectangle 1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8" name="Rectangle 16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40" name="مربع نص 139"/>
          <p:cNvSpPr txBox="1"/>
          <p:nvPr/>
        </p:nvSpPr>
        <p:spPr>
          <a:xfrm>
            <a:off x="0" y="1000108"/>
            <a:ext cx="914400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endParaRPr lang="ar-SA" sz="2400" dirty="0" smtClean="0">
              <a:solidFill>
                <a:schemeClr val="bg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ar-SA" sz="2400" dirty="0" smtClean="0">
                <a:solidFill>
                  <a:schemeClr val="bg1"/>
                </a:solidFill>
              </a:rPr>
              <a:t>وبرسم العلاقة السابقة بيانياً نحصل على الخط المستقيم الموضح بالشكل (29). ويسمى بخط الحمل الاستاتيكى (</a:t>
            </a:r>
            <a:r>
              <a:rPr lang="en-US" sz="2400" dirty="0" smtClean="0">
                <a:solidFill>
                  <a:schemeClr val="bg1"/>
                </a:solidFill>
              </a:rPr>
              <a:t>DC Load Line</a:t>
            </a:r>
            <a:r>
              <a:rPr lang="ar-SA" sz="2400" dirty="0" smtClean="0">
                <a:solidFill>
                  <a:schemeClr val="bg1"/>
                </a:solidFill>
              </a:rPr>
              <a:t>) 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ar-SA" sz="2400" dirty="0" smtClean="0">
              <a:solidFill>
                <a:schemeClr val="bg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ar-SA" sz="2400" dirty="0" smtClean="0">
              <a:solidFill>
                <a:schemeClr val="bg1"/>
              </a:solidFill>
            </a:endParaRPr>
          </a:p>
        </p:txBody>
      </p:sp>
      <p:sp>
        <p:nvSpPr>
          <p:cNvPr id="35023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50231" name="Rectangle 2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22"/>
          <p:cNvGraphicFramePr>
            <a:graphicFrameLocks noChangeAspect="1"/>
          </p:cNvGraphicFramePr>
          <p:nvPr/>
        </p:nvGraphicFramePr>
        <p:xfrm>
          <a:off x="2071670" y="2500306"/>
          <a:ext cx="5000625" cy="3113088"/>
        </p:xfrm>
        <a:graphic>
          <a:graphicData uri="http://schemas.openxmlformats.org/presentationml/2006/ole">
            <p:oleObj spid="_x0000_s350230" r:id="rId6" imgW="3753658" imgH="2308311" progId="">
              <p:embed/>
            </p:oleObj>
          </a:graphicData>
        </a:graphic>
      </p:graphicFrame>
      <p:sp>
        <p:nvSpPr>
          <p:cNvPr id="136" name="مربع نص 135"/>
          <p:cNvSpPr txBox="1"/>
          <p:nvPr/>
        </p:nvSpPr>
        <p:spPr>
          <a:xfrm>
            <a:off x="3991099" y="5357826"/>
            <a:ext cx="987771" cy="369332"/>
          </a:xfrm>
          <a:prstGeom prst="rect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شكل (29)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131" name="مربع نص 130"/>
          <p:cNvSpPr txBox="1"/>
          <p:nvPr/>
        </p:nvSpPr>
        <p:spPr>
          <a:xfrm>
            <a:off x="261880" y="6500834"/>
            <a:ext cx="852496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A.A.ATTIA                                                                                   Principles of  Electronics</a:t>
            </a:r>
            <a:endParaRPr lang="ar-SA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كائن 20"/>
          <p:cNvGraphicFramePr>
            <a:graphicFrameLocks noChangeAspect="1"/>
          </p:cNvGraphicFramePr>
          <p:nvPr/>
        </p:nvGraphicFramePr>
        <p:xfrm>
          <a:off x="-1500230" y="1000108"/>
          <a:ext cx="914400" cy="771525"/>
        </p:xfrm>
        <a:graphic>
          <a:graphicData uri="http://schemas.openxmlformats.org/presentationml/2006/ole">
            <p:oleObj spid="_x0000_s430082" name="Equation" showAsIcon="1" r:id="rId4" imgW="914400" imgH="771480" progId="Equation.3">
              <p:embed/>
            </p:oleObj>
          </a:graphicData>
        </a:graphic>
      </p:graphicFrame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4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56346" name="Rectangle 26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4" name="Rectangle 20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7" name="Rectangle 23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2" name="Rectangle 30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5" name="Rectangle 33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4" name="Rectangle 20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9" name="Rectangle 2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2" name="Rectangle 28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5" name="Rectangle 31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8" name="Rectangle 34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2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3" name="Rectangle 39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5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6" name="Rectangle 42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69" name="Rectangle 17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5" name="Rectangle 23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8" name="Rectangle 26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2" name="Rectangle 30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5" name="Rectangle 33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7" name="Rectangle 17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20" name="Rectangle 20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8" name="Rectangle 14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61" name="Rectangle 17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1" name="Rectangle 15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4" name="Rectangle 18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5" name="Rectangle 11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8" name="Rectangle 14"/>
          <p:cNvSpPr>
            <a:spLocks noChangeArrowheads="1"/>
          </p:cNvSpPr>
          <p:nvPr/>
        </p:nvSpPr>
        <p:spPr bwMode="auto">
          <a:xfrm>
            <a:off x="0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1" name="Rectangle 17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4" name="Rectangle 20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7" name="Rectangle 23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10" name="Rectangle 2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1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13" name="Rectangle 29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52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52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88" name="Rectangle 12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9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92" name="Rectangle 16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5" name="Rectangle 1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8" name="Rectangle 20"/>
          <p:cNvSpPr>
            <a:spLocks noChangeArrowheads="1"/>
          </p:cNvSpPr>
          <p:nvPr/>
        </p:nvSpPr>
        <p:spPr bwMode="auto">
          <a:xfrm>
            <a:off x="0" y="2124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6" name="Rectangle 14"/>
          <p:cNvSpPr>
            <a:spLocks noChangeArrowheads="1"/>
          </p:cNvSpPr>
          <p:nvPr/>
        </p:nvSpPr>
        <p:spPr bwMode="auto">
          <a:xfrm>
            <a:off x="0" y="1781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50" name="Rectangle 18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5" name="Rectangle 11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8" name="Rectangle 14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1" name="Rectangle 17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4" name="Rectangle 20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7" name="Rectangle 2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92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79217" name="Rectangle 17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8535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85360" name="Rectangle 16"/>
          <p:cNvSpPr>
            <a:spLocks noChangeArrowheads="1"/>
          </p:cNvSpPr>
          <p:nvPr/>
        </p:nvSpPr>
        <p:spPr bwMode="auto">
          <a:xfrm>
            <a:off x="0" y="2771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14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1497" name="Rectangle 9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48" name="Rectangle 16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4" name="Rectangle 22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60" name="Rectangle 2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28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3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34" name="Rectangle 14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5" name="Rectangle 1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8" name="Rectangle 16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5023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50231" name="Rectangle 2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8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28041" name="Rectangle 9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8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28044" name="Rectangle 12"/>
          <p:cNvSpPr>
            <a:spLocks noChangeArrowheads="1"/>
          </p:cNvSpPr>
          <p:nvPr/>
        </p:nvSpPr>
        <p:spPr bwMode="auto">
          <a:xfrm>
            <a:off x="0" y="1638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804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38" name="مربع نص 137"/>
          <p:cNvSpPr txBox="1"/>
          <p:nvPr/>
        </p:nvSpPr>
        <p:spPr>
          <a:xfrm>
            <a:off x="0" y="857232"/>
            <a:ext cx="9144000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ar-SA" sz="2400" dirty="0" smtClean="0">
                <a:solidFill>
                  <a:schemeClr val="bg1"/>
                </a:solidFill>
              </a:rPr>
              <a:t> يقطع خط الحمل المحور الأفقي عند                   وهى تمثل نقطة القطع وهى النقطة التي عندها تكون قيمة التيار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ar-SA" sz="2400" dirty="0" smtClean="0">
              <a:solidFill>
                <a:schemeClr val="bg1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ar-SA" sz="2400" dirty="0" smtClean="0">
                <a:solidFill>
                  <a:schemeClr val="bg1"/>
                </a:solidFill>
              </a:rPr>
              <a:t> ويقطع خط الحمل المحور الرأسي عند                       وهى تمثل نقطة التشبع وهى         النقطة التي عندها تكون قيمة التيار المار بالمجمع أكبر ما يمكن وتكون قيمة الجهد</a:t>
            </a: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ar-SA" sz="2400" dirty="0" smtClean="0">
              <a:solidFill>
                <a:schemeClr val="bg1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ar-SA" sz="2400" dirty="0" smtClean="0">
                <a:solidFill>
                  <a:schemeClr val="bg1"/>
                </a:solidFill>
              </a:rPr>
              <a:t> ومن تقاطع خط الحمل مع المنحنيات المميزة للترانزستور (شكل 30) نستطيع اختيار نقطة       التشغيل بحيث :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ar-SA" sz="2400" dirty="0" smtClean="0">
                <a:solidFill>
                  <a:schemeClr val="bg1"/>
                </a:solidFill>
              </a:rPr>
              <a:t>   - تكون في المنطقة الخطية للمنحنيات المميزة للترانزستور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ar-SA" sz="2400" dirty="0" smtClean="0">
                <a:solidFill>
                  <a:schemeClr val="bg1"/>
                </a:solidFill>
              </a:rPr>
              <a:t>   - تكون عند تقاطع خط الحمل مع أحد المنحنيات المميزة وعند قيمة معروفة للتيار القاعدي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ar-SA" sz="2400" dirty="0" smtClean="0">
                <a:solidFill>
                  <a:schemeClr val="bg1"/>
                </a:solidFill>
              </a:rPr>
              <a:t>   - تكون وسط خط الحمل ويكون                ويكون                ، ومن ثم فان النقطة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ar-SA" sz="2400" dirty="0" smtClean="0">
                <a:solidFill>
                  <a:schemeClr val="bg1"/>
                </a:solidFill>
              </a:rPr>
              <a:t>     تسمي بنقطة التشغيل .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ar-SA" sz="2400" dirty="0" smtClean="0">
                <a:solidFill>
                  <a:schemeClr val="bg1"/>
                </a:solidFill>
              </a:rPr>
              <a:t>      </a:t>
            </a:r>
          </a:p>
        </p:txBody>
      </p:sp>
      <p:graphicFrame>
        <p:nvGraphicFramePr>
          <p:cNvPr id="430087" name="Object 7"/>
          <p:cNvGraphicFramePr>
            <a:graphicFrameLocks noChangeAspect="1"/>
          </p:cNvGraphicFramePr>
          <p:nvPr/>
        </p:nvGraphicFramePr>
        <p:xfrm>
          <a:off x="3962398" y="857232"/>
          <a:ext cx="1466858" cy="471490"/>
        </p:xfrm>
        <a:graphic>
          <a:graphicData uri="http://schemas.openxmlformats.org/presentationml/2006/ole">
            <p:oleObj spid="_x0000_s430087" name="Equation" r:id="rId5" imgW="711000" imgH="228600" progId="Equation.3">
              <p:embed/>
            </p:oleObj>
          </a:graphicData>
        </a:graphic>
      </p:graphicFrame>
      <p:graphicFrame>
        <p:nvGraphicFramePr>
          <p:cNvPr id="430088" name="Object 8"/>
          <p:cNvGraphicFramePr>
            <a:graphicFrameLocks noChangeAspect="1"/>
          </p:cNvGraphicFramePr>
          <p:nvPr/>
        </p:nvGraphicFramePr>
        <p:xfrm>
          <a:off x="5553084" y="1214422"/>
          <a:ext cx="1304932" cy="489350"/>
        </p:xfrm>
        <a:graphic>
          <a:graphicData uri="http://schemas.openxmlformats.org/presentationml/2006/ole">
            <p:oleObj spid="_x0000_s430088" name="Equation" r:id="rId6" imgW="609480" imgH="228600" progId="Equation.3">
              <p:embed/>
            </p:oleObj>
          </a:graphicData>
        </a:graphic>
      </p:graphicFrame>
      <p:graphicFrame>
        <p:nvGraphicFramePr>
          <p:cNvPr id="430089" name="Object 9"/>
          <p:cNvGraphicFramePr>
            <a:graphicFrameLocks noChangeAspect="1"/>
          </p:cNvGraphicFramePr>
          <p:nvPr/>
        </p:nvGraphicFramePr>
        <p:xfrm>
          <a:off x="3388848" y="1643050"/>
          <a:ext cx="1826094" cy="836043"/>
        </p:xfrm>
        <a:graphic>
          <a:graphicData uri="http://schemas.openxmlformats.org/presentationml/2006/ole">
            <p:oleObj spid="_x0000_s430089" name="Equation" r:id="rId7" imgW="1054080" imgH="482400" progId="Equation.3">
              <p:embed/>
            </p:oleObj>
          </a:graphicData>
        </a:graphic>
      </p:graphicFrame>
      <p:graphicFrame>
        <p:nvGraphicFramePr>
          <p:cNvPr id="430090" name="Object 10"/>
          <p:cNvGraphicFramePr>
            <a:graphicFrameLocks noChangeAspect="1"/>
          </p:cNvGraphicFramePr>
          <p:nvPr/>
        </p:nvGraphicFramePr>
        <p:xfrm>
          <a:off x="-32" y="2357430"/>
          <a:ext cx="1285884" cy="436715"/>
        </p:xfrm>
        <a:graphic>
          <a:graphicData uri="http://schemas.openxmlformats.org/presentationml/2006/ole">
            <p:oleObj spid="_x0000_s430090" name="Equation" r:id="rId8" imgW="672840" imgH="228600" progId="Equation.3">
              <p:embed/>
            </p:oleObj>
          </a:graphicData>
        </a:graphic>
      </p:graphicFrame>
      <p:graphicFrame>
        <p:nvGraphicFramePr>
          <p:cNvPr id="430091" name="Object 11"/>
          <p:cNvGraphicFramePr>
            <a:graphicFrameLocks noChangeAspect="1"/>
          </p:cNvGraphicFramePr>
          <p:nvPr/>
        </p:nvGraphicFramePr>
        <p:xfrm>
          <a:off x="-32" y="4143380"/>
          <a:ext cx="357190" cy="433731"/>
        </p:xfrm>
        <a:graphic>
          <a:graphicData uri="http://schemas.openxmlformats.org/presentationml/2006/ole">
            <p:oleObj spid="_x0000_s430091" name="Equation" r:id="rId9" imgW="177480" imgH="215640" progId="Equation.3">
              <p:embed/>
            </p:oleObj>
          </a:graphicData>
        </a:graphic>
      </p:graphicFrame>
      <p:graphicFrame>
        <p:nvGraphicFramePr>
          <p:cNvPr id="430092" name="Object 12"/>
          <p:cNvGraphicFramePr>
            <a:graphicFrameLocks noChangeAspect="1"/>
          </p:cNvGraphicFramePr>
          <p:nvPr/>
        </p:nvGraphicFramePr>
        <p:xfrm>
          <a:off x="4480861" y="4427546"/>
          <a:ext cx="1305585" cy="715966"/>
        </p:xfrm>
        <a:graphic>
          <a:graphicData uri="http://schemas.openxmlformats.org/presentationml/2006/ole">
            <p:oleObj spid="_x0000_s430092" name="Equation" r:id="rId10" imgW="787320" imgH="431640" progId="Equation.3">
              <p:embed/>
            </p:oleObj>
          </a:graphicData>
        </a:graphic>
      </p:graphicFrame>
      <p:graphicFrame>
        <p:nvGraphicFramePr>
          <p:cNvPr id="430093" name="Object 13"/>
          <p:cNvGraphicFramePr>
            <a:graphicFrameLocks noChangeAspect="1"/>
          </p:cNvGraphicFramePr>
          <p:nvPr/>
        </p:nvGraphicFramePr>
        <p:xfrm>
          <a:off x="2643174" y="4458879"/>
          <a:ext cx="1147768" cy="684633"/>
        </p:xfrm>
        <a:graphic>
          <a:graphicData uri="http://schemas.openxmlformats.org/presentationml/2006/ole">
            <p:oleObj spid="_x0000_s430093" name="Equation" r:id="rId11" imgW="723600" imgH="431640" progId="Equation.3">
              <p:embed/>
            </p:oleObj>
          </a:graphicData>
        </a:graphic>
      </p:graphicFrame>
      <p:graphicFrame>
        <p:nvGraphicFramePr>
          <p:cNvPr id="430094" name="Object 14"/>
          <p:cNvGraphicFramePr>
            <a:graphicFrameLocks noChangeAspect="1"/>
          </p:cNvGraphicFramePr>
          <p:nvPr/>
        </p:nvGraphicFramePr>
        <p:xfrm>
          <a:off x="285720" y="4517636"/>
          <a:ext cx="387352" cy="411562"/>
        </p:xfrm>
        <a:graphic>
          <a:graphicData uri="http://schemas.openxmlformats.org/presentationml/2006/ole">
            <p:oleObj spid="_x0000_s430094" name="Equation" r:id="rId12" imgW="203040" imgH="215640" progId="Equation.3">
              <p:embed/>
            </p:oleObj>
          </a:graphicData>
        </a:graphic>
      </p:graphicFrame>
      <p:sp>
        <p:nvSpPr>
          <p:cNvPr id="141" name="مربع نص 140"/>
          <p:cNvSpPr txBox="1"/>
          <p:nvPr/>
        </p:nvSpPr>
        <p:spPr>
          <a:xfrm>
            <a:off x="285720" y="6500834"/>
            <a:ext cx="852496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A.A.ATTIA                                                                                   Principles of  Electronics</a:t>
            </a:r>
            <a:endParaRPr lang="ar-SA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كائن 20"/>
          <p:cNvGraphicFramePr>
            <a:graphicFrameLocks noChangeAspect="1"/>
          </p:cNvGraphicFramePr>
          <p:nvPr/>
        </p:nvGraphicFramePr>
        <p:xfrm>
          <a:off x="-1500230" y="1000108"/>
          <a:ext cx="914400" cy="771525"/>
        </p:xfrm>
        <a:graphic>
          <a:graphicData uri="http://schemas.openxmlformats.org/presentationml/2006/ole">
            <p:oleObj spid="_x0000_s477186" name="Equation" showAsIcon="1" r:id="rId4" imgW="914400" imgH="771480" progId="Equation.3">
              <p:embed/>
            </p:oleObj>
          </a:graphicData>
        </a:graphic>
      </p:graphicFrame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4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56346" name="Rectangle 26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4" name="Rectangle 20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7" name="Rectangle 23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2" name="Rectangle 30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5" name="Rectangle 33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4" name="Rectangle 20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9" name="Rectangle 2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2" name="Rectangle 28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5" name="Rectangle 31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8" name="Rectangle 34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2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3" name="Rectangle 39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5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6" name="Rectangle 42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69" name="Rectangle 17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5" name="Rectangle 23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8" name="Rectangle 26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2" name="Rectangle 30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5" name="Rectangle 33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7" name="Rectangle 17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20" name="Rectangle 20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8" name="Rectangle 14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61" name="Rectangle 17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1" name="Rectangle 15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4" name="Rectangle 18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5" name="Rectangle 11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8" name="Rectangle 14"/>
          <p:cNvSpPr>
            <a:spLocks noChangeArrowheads="1"/>
          </p:cNvSpPr>
          <p:nvPr/>
        </p:nvSpPr>
        <p:spPr bwMode="auto">
          <a:xfrm>
            <a:off x="0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1" name="Rectangle 17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4" name="Rectangle 20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7" name="Rectangle 23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10" name="Rectangle 2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1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13" name="Rectangle 29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52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52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88" name="Rectangle 12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9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92" name="Rectangle 16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5" name="Rectangle 1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8" name="Rectangle 20"/>
          <p:cNvSpPr>
            <a:spLocks noChangeArrowheads="1"/>
          </p:cNvSpPr>
          <p:nvPr/>
        </p:nvSpPr>
        <p:spPr bwMode="auto">
          <a:xfrm>
            <a:off x="0" y="2124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6" name="Rectangle 14"/>
          <p:cNvSpPr>
            <a:spLocks noChangeArrowheads="1"/>
          </p:cNvSpPr>
          <p:nvPr/>
        </p:nvSpPr>
        <p:spPr bwMode="auto">
          <a:xfrm>
            <a:off x="0" y="1781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50" name="Rectangle 18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5" name="Rectangle 11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8" name="Rectangle 14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1" name="Rectangle 17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4" name="Rectangle 20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7" name="Rectangle 2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92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79217" name="Rectangle 17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8535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85360" name="Rectangle 16"/>
          <p:cNvSpPr>
            <a:spLocks noChangeArrowheads="1"/>
          </p:cNvSpPr>
          <p:nvPr/>
        </p:nvSpPr>
        <p:spPr bwMode="auto">
          <a:xfrm>
            <a:off x="0" y="2771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14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1497" name="Rectangle 9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48" name="Rectangle 16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4" name="Rectangle 22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60" name="Rectangle 2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28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3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34" name="Rectangle 14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5" name="Rectangle 1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8" name="Rectangle 16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5023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50231" name="Rectangle 2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8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28041" name="Rectangle 9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8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28044" name="Rectangle 12"/>
          <p:cNvSpPr>
            <a:spLocks noChangeArrowheads="1"/>
          </p:cNvSpPr>
          <p:nvPr/>
        </p:nvSpPr>
        <p:spPr bwMode="auto">
          <a:xfrm>
            <a:off x="0" y="1638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804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42" name="مربع نص 141"/>
          <p:cNvSpPr txBox="1"/>
          <p:nvPr/>
        </p:nvSpPr>
        <p:spPr>
          <a:xfrm>
            <a:off x="0" y="4429132"/>
            <a:ext cx="91440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2400" dirty="0" smtClean="0">
              <a:solidFill>
                <a:schemeClr val="bg1"/>
              </a:solidFill>
            </a:endParaRP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ar-SA" sz="2400" dirty="0" smtClean="0">
                <a:solidFill>
                  <a:schemeClr val="bg1"/>
                </a:solidFill>
              </a:rPr>
              <a:t>ويجب أن نلاحظ أنه عندما يتغير تيار القاعدة من      إلى      على سبيل المثال فان نقطة التشغيل      تنتقل وتصبح عند     ، ومن ثم فان نقطة التشغيل تتغير بتغير تيار القاعدة     .   </a:t>
            </a:r>
          </a:p>
        </p:txBody>
      </p:sp>
      <p:graphicFrame>
        <p:nvGraphicFramePr>
          <p:cNvPr id="477196" name="Object 12"/>
          <p:cNvGraphicFramePr>
            <a:graphicFrameLocks noChangeAspect="1"/>
          </p:cNvGraphicFramePr>
          <p:nvPr/>
        </p:nvGraphicFramePr>
        <p:xfrm>
          <a:off x="3857620" y="4786322"/>
          <a:ext cx="409691" cy="500066"/>
        </p:xfrm>
        <a:graphic>
          <a:graphicData uri="http://schemas.openxmlformats.org/presentationml/2006/ole">
            <p:oleObj spid="_x0000_s477196" name="Equation" r:id="rId5" imgW="215640" imgH="241200" progId="Equation.3">
              <p:embed/>
            </p:oleObj>
          </a:graphicData>
        </a:graphic>
      </p:graphicFrame>
      <p:graphicFrame>
        <p:nvGraphicFramePr>
          <p:cNvPr id="477197" name="Object 13"/>
          <p:cNvGraphicFramePr>
            <a:graphicFrameLocks noChangeAspect="1"/>
          </p:cNvGraphicFramePr>
          <p:nvPr/>
        </p:nvGraphicFramePr>
        <p:xfrm>
          <a:off x="3071802" y="4786322"/>
          <a:ext cx="447428" cy="500066"/>
        </p:xfrm>
        <a:graphic>
          <a:graphicData uri="http://schemas.openxmlformats.org/presentationml/2006/ole">
            <p:oleObj spid="_x0000_s477197" name="Equation" r:id="rId6" imgW="215640" imgH="241200" progId="Equation.3">
              <p:embed/>
            </p:oleObj>
          </a:graphicData>
        </a:graphic>
      </p:graphicFrame>
      <p:graphicFrame>
        <p:nvGraphicFramePr>
          <p:cNvPr id="477198" name="Object 14"/>
          <p:cNvGraphicFramePr>
            <a:graphicFrameLocks noChangeAspect="1"/>
          </p:cNvGraphicFramePr>
          <p:nvPr/>
        </p:nvGraphicFramePr>
        <p:xfrm>
          <a:off x="7929586" y="5116723"/>
          <a:ext cx="428628" cy="455417"/>
        </p:xfrm>
        <a:graphic>
          <a:graphicData uri="http://schemas.openxmlformats.org/presentationml/2006/ole">
            <p:oleObj spid="_x0000_s477198" name="Equation" r:id="rId7" imgW="203040" imgH="215640" progId="Equation.3">
              <p:embed/>
            </p:oleObj>
          </a:graphicData>
        </a:graphic>
      </p:graphicFrame>
      <p:graphicFrame>
        <p:nvGraphicFramePr>
          <p:cNvPr id="477199" name="Object 15"/>
          <p:cNvGraphicFramePr>
            <a:graphicFrameLocks noChangeAspect="1"/>
          </p:cNvGraphicFramePr>
          <p:nvPr/>
        </p:nvGraphicFramePr>
        <p:xfrm>
          <a:off x="5786446" y="5143512"/>
          <a:ext cx="357190" cy="428629"/>
        </p:xfrm>
        <a:graphic>
          <a:graphicData uri="http://schemas.openxmlformats.org/presentationml/2006/ole">
            <p:oleObj spid="_x0000_s477199" name="Equation" r:id="rId8" imgW="190440" imgH="228600" progId="Equation.3">
              <p:embed/>
            </p:oleObj>
          </a:graphicData>
        </a:graphic>
      </p:graphicFrame>
      <p:graphicFrame>
        <p:nvGraphicFramePr>
          <p:cNvPr id="477200" name="Object 16"/>
          <p:cNvGraphicFramePr>
            <a:graphicFrameLocks noChangeAspect="1"/>
          </p:cNvGraphicFramePr>
          <p:nvPr/>
        </p:nvGraphicFramePr>
        <p:xfrm>
          <a:off x="500034" y="5143512"/>
          <a:ext cx="352988" cy="428628"/>
        </p:xfrm>
        <a:graphic>
          <a:graphicData uri="http://schemas.openxmlformats.org/presentationml/2006/ole">
            <p:oleObj spid="_x0000_s477200" name="Equation" r:id="rId9" imgW="177480" imgH="215640" progId="Equation.3">
              <p:embed/>
            </p:oleObj>
          </a:graphicData>
        </a:graphic>
      </p:graphicFrame>
      <p:pic>
        <p:nvPicPr>
          <p:cNvPr id="139" name="صورة 138"/>
          <p:cNvPicPr/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2076450" y="714356"/>
            <a:ext cx="49911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" name="مربع نص 139"/>
          <p:cNvSpPr txBox="1"/>
          <p:nvPr/>
        </p:nvSpPr>
        <p:spPr>
          <a:xfrm>
            <a:off x="3848212" y="4143380"/>
            <a:ext cx="987771" cy="369332"/>
          </a:xfrm>
          <a:prstGeom prst="rect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شكل (30)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141" name="مربع نص 140"/>
          <p:cNvSpPr txBox="1"/>
          <p:nvPr/>
        </p:nvSpPr>
        <p:spPr>
          <a:xfrm>
            <a:off x="285720" y="6500834"/>
            <a:ext cx="852496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A.A.ATTIA                                                                                   Principles of  Electronics</a:t>
            </a:r>
            <a:endParaRPr lang="ar-SA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7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7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كائن 20"/>
          <p:cNvGraphicFramePr>
            <a:graphicFrameLocks noChangeAspect="1"/>
          </p:cNvGraphicFramePr>
          <p:nvPr/>
        </p:nvGraphicFramePr>
        <p:xfrm>
          <a:off x="-1500230" y="1000108"/>
          <a:ext cx="914400" cy="771525"/>
        </p:xfrm>
        <a:graphic>
          <a:graphicData uri="http://schemas.openxmlformats.org/presentationml/2006/ole">
            <p:oleObj spid="_x0000_s478210" name="Equation" showAsIcon="1" r:id="rId4" imgW="914400" imgH="771480" progId="Equation.3">
              <p:embed/>
            </p:oleObj>
          </a:graphicData>
        </a:graphic>
      </p:graphicFrame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4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56346" name="Rectangle 26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4" name="Rectangle 20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7" name="Rectangle 23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2" name="Rectangle 30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5" name="Rectangle 33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4" name="Rectangle 20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9" name="Rectangle 2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2" name="Rectangle 28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5" name="Rectangle 31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8" name="Rectangle 34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2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3" name="Rectangle 39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5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6" name="Rectangle 42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69" name="Rectangle 17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5" name="Rectangle 23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8" name="Rectangle 26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2" name="Rectangle 30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5" name="Rectangle 33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7" name="Rectangle 17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20" name="Rectangle 20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8" name="Rectangle 14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61" name="Rectangle 17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1" name="Rectangle 15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4" name="Rectangle 18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5" name="Rectangle 11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8" name="Rectangle 14"/>
          <p:cNvSpPr>
            <a:spLocks noChangeArrowheads="1"/>
          </p:cNvSpPr>
          <p:nvPr/>
        </p:nvSpPr>
        <p:spPr bwMode="auto">
          <a:xfrm>
            <a:off x="0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1" name="Rectangle 17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4" name="Rectangle 20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7" name="Rectangle 23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10" name="Rectangle 2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1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13" name="Rectangle 29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52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52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88" name="Rectangle 12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9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92" name="Rectangle 16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5" name="Rectangle 1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8" name="Rectangle 20"/>
          <p:cNvSpPr>
            <a:spLocks noChangeArrowheads="1"/>
          </p:cNvSpPr>
          <p:nvPr/>
        </p:nvSpPr>
        <p:spPr bwMode="auto">
          <a:xfrm>
            <a:off x="0" y="2124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6" name="Rectangle 14"/>
          <p:cNvSpPr>
            <a:spLocks noChangeArrowheads="1"/>
          </p:cNvSpPr>
          <p:nvPr/>
        </p:nvSpPr>
        <p:spPr bwMode="auto">
          <a:xfrm>
            <a:off x="0" y="1781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50" name="Rectangle 18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5" name="Rectangle 11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8" name="Rectangle 14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1" name="Rectangle 17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4" name="Rectangle 20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7" name="Rectangle 2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92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79217" name="Rectangle 17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8535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85360" name="Rectangle 16"/>
          <p:cNvSpPr>
            <a:spLocks noChangeArrowheads="1"/>
          </p:cNvSpPr>
          <p:nvPr/>
        </p:nvSpPr>
        <p:spPr bwMode="auto">
          <a:xfrm>
            <a:off x="0" y="2771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14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1497" name="Rectangle 9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48" name="Rectangle 16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4" name="Rectangle 22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60" name="Rectangle 2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28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3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34" name="Rectangle 14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5" name="Rectangle 1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8" name="Rectangle 16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5023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50231" name="Rectangle 2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8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28041" name="Rectangle 9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8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28044" name="Rectangle 12"/>
          <p:cNvSpPr>
            <a:spLocks noChangeArrowheads="1"/>
          </p:cNvSpPr>
          <p:nvPr/>
        </p:nvSpPr>
        <p:spPr bwMode="auto">
          <a:xfrm>
            <a:off x="0" y="1638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804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39" name="مربع نص 138"/>
          <p:cNvSpPr txBox="1"/>
          <p:nvPr/>
        </p:nvSpPr>
        <p:spPr>
          <a:xfrm>
            <a:off x="0" y="714356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اختيار المقاومات المتصلة بقاعدة الترانزستور:</a:t>
            </a:r>
          </a:p>
        </p:txBody>
      </p:sp>
      <p:sp>
        <p:nvSpPr>
          <p:cNvPr id="140" name="مربع نص 139"/>
          <p:cNvSpPr txBox="1"/>
          <p:nvPr/>
        </p:nvSpPr>
        <p:spPr>
          <a:xfrm>
            <a:off x="0" y="1357298"/>
            <a:ext cx="9144000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ar-SA" sz="2400" dirty="0" smtClean="0">
                <a:solidFill>
                  <a:schemeClr val="bg1"/>
                </a:solidFill>
              </a:rPr>
              <a:t> لكي تكون نقطة التشغيل       وسط خط الحمل يجب علينا معرفة تيار القاعدة       الذي يتناسب مع هذه الحالة.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ar-SA" sz="2400" dirty="0" smtClean="0">
                <a:solidFill>
                  <a:schemeClr val="bg1"/>
                </a:solidFill>
              </a:rPr>
              <a:t> وتكون معادلة تيار القاعدة       التي تعبر عن هذه الحالة هي :</a:t>
            </a: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ar-SA" sz="2400" dirty="0" smtClean="0">
              <a:solidFill>
                <a:schemeClr val="bg1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ar-SA" sz="2400" dirty="0" smtClean="0">
              <a:solidFill>
                <a:schemeClr val="bg1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ar-SA" sz="2400" dirty="0" smtClean="0">
              <a:solidFill>
                <a:schemeClr val="bg1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ar-SA" sz="2400" dirty="0" smtClean="0">
                <a:solidFill>
                  <a:schemeClr val="bg1"/>
                </a:solidFill>
              </a:rPr>
              <a:t> وباختيار قيم مناسبة للمقاومات التي تتصل بقاعدة الترانزستور نستطيع أن نحصل على القيمة المرجوة للتيار القاعدي طبقاً لاحتمالي التوصيل الموضح بالشكل (31) 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ar-SA" sz="2400" dirty="0" smtClean="0">
                <a:solidFill>
                  <a:schemeClr val="bg1"/>
                </a:solidFill>
              </a:rPr>
              <a:t> نستطيع أن نحدد قيمة المقاومة      (شكل 31أ) والتي ستعطى القيمة المناسبة لتيار القاعدة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ar-SA" sz="2400" dirty="0" smtClean="0">
                <a:solidFill>
                  <a:schemeClr val="bg1"/>
                </a:solidFill>
              </a:rPr>
              <a:t>        من العلاقة التالية :   </a:t>
            </a:r>
          </a:p>
        </p:txBody>
      </p:sp>
      <p:graphicFrame>
        <p:nvGraphicFramePr>
          <p:cNvPr id="478216" name="Object 8"/>
          <p:cNvGraphicFramePr>
            <a:graphicFrameLocks noChangeAspect="1"/>
          </p:cNvGraphicFramePr>
          <p:nvPr/>
        </p:nvGraphicFramePr>
        <p:xfrm>
          <a:off x="6094424" y="1357298"/>
          <a:ext cx="477840" cy="427541"/>
        </p:xfrm>
        <a:graphic>
          <a:graphicData uri="http://schemas.openxmlformats.org/presentationml/2006/ole">
            <p:oleObj spid="_x0000_s478216" name="Equation" r:id="rId5" imgW="241200" imgH="215640" progId="Equation.3">
              <p:embed/>
            </p:oleObj>
          </a:graphicData>
        </a:graphic>
      </p:graphicFrame>
      <p:graphicFrame>
        <p:nvGraphicFramePr>
          <p:cNvPr id="478217" name="Object 9"/>
          <p:cNvGraphicFramePr>
            <a:graphicFrameLocks noChangeAspect="1"/>
          </p:cNvGraphicFramePr>
          <p:nvPr/>
        </p:nvGraphicFramePr>
        <p:xfrm>
          <a:off x="1062107" y="1392224"/>
          <a:ext cx="509497" cy="393702"/>
        </p:xfrm>
        <a:graphic>
          <a:graphicData uri="http://schemas.openxmlformats.org/presentationml/2006/ole">
            <p:oleObj spid="_x0000_s478217" name="Equation" r:id="rId6" imgW="279360" imgH="215640" progId="Equation.3">
              <p:embed/>
            </p:oleObj>
          </a:graphicData>
        </a:graphic>
      </p:graphicFrame>
      <p:graphicFrame>
        <p:nvGraphicFramePr>
          <p:cNvPr id="478218" name="Object 10"/>
          <p:cNvGraphicFramePr>
            <a:graphicFrameLocks noChangeAspect="1"/>
          </p:cNvGraphicFramePr>
          <p:nvPr/>
        </p:nvGraphicFramePr>
        <p:xfrm>
          <a:off x="5857884" y="2143116"/>
          <a:ext cx="509587" cy="393700"/>
        </p:xfrm>
        <a:graphic>
          <a:graphicData uri="http://schemas.openxmlformats.org/presentationml/2006/ole">
            <p:oleObj spid="_x0000_s478218" name="Equation" r:id="rId7" imgW="279360" imgH="215640" progId="Equation.3">
              <p:embed/>
            </p:oleObj>
          </a:graphicData>
        </a:graphic>
      </p:graphicFrame>
      <p:graphicFrame>
        <p:nvGraphicFramePr>
          <p:cNvPr id="478219" name="Object 11"/>
          <p:cNvGraphicFramePr>
            <a:graphicFrameLocks noChangeAspect="1"/>
          </p:cNvGraphicFramePr>
          <p:nvPr/>
        </p:nvGraphicFramePr>
        <p:xfrm>
          <a:off x="3428992" y="2714620"/>
          <a:ext cx="2686050" cy="787400"/>
        </p:xfrm>
        <a:graphic>
          <a:graphicData uri="http://schemas.openxmlformats.org/presentationml/2006/ole">
            <p:oleObj spid="_x0000_s478219" name="Equation" r:id="rId8" imgW="1473120" imgH="431640" progId="Equation.3">
              <p:embed/>
            </p:oleObj>
          </a:graphicData>
        </a:graphic>
      </p:graphicFrame>
      <p:sp>
        <p:nvSpPr>
          <p:cNvPr id="47822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782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78225" name="Rectangle 17"/>
          <p:cNvSpPr>
            <a:spLocks noChangeArrowheads="1"/>
          </p:cNvSpPr>
          <p:nvPr/>
        </p:nvSpPr>
        <p:spPr bwMode="auto">
          <a:xfrm>
            <a:off x="0" y="6448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822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78228" name="Rectangle 20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78229" name="Object 21"/>
          <p:cNvGraphicFramePr>
            <a:graphicFrameLocks noChangeAspect="1"/>
          </p:cNvGraphicFramePr>
          <p:nvPr/>
        </p:nvGraphicFramePr>
        <p:xfrm>
          <a:off x="5572132" y="4286256"/>
          <a:ext cx="428628" cy="455417"/>
        </p:xfrm>
        <a:graphic>
          <a:graphicData uri="http://schemas.openxmlformats.org/presentationml/2006/ole">
            <p:oleObj spid="_x0000_s478229" name="Equation" r:id="rId9" imgW="203040" imgH="215640" progId="Equation.3">
              <p:embed/>
            </p:oleObj>
          </a:graphicData>
        </a:graphic>
      </p:graphicFrame>
      <p:graphicFrame>
        <p:nvGraphicFramePr>
          <p:cNvPr id="478230" name="Object 22"/>
          <p:cNvGraphicFramePr>
            <a:graphicFrameLocks noChangeAspect="1"/>
          </p:cNvGraphicFramePr>
          <p:nvPr/>
        </p:nvGraphicFramePr>
        <p:xfrm>
          <a:off x="8475224" y="4643446"/>
          <a:ext cx="383056" cy="465140"/>
        </p:xfrm>
        <a:graphic>
          <a:graphicData uri="http://schemas.openxmlformats.org/presentationml/2006/ole">
            <p:oleObj spid="_x0000_s478230" name="Equation" r:id="rId10" imgW="177480" imgH="215640" progId="Equation.3">
              <p:embed/>
            </p:oleObj>
          </a:graphicData>
        </a:graphic>
      </p:graphicFrame>
      <p:graphicFrame>
        <p:nvGraphicFramePr>
          <p:cNvPr id="478231" name="Object 23"/>
          <p:cNvGraphicFramePr>
            <a:graphicFrameLocks noChangeAspect="1"/>
          </p:cNvGraphicFramePr>
          <p:nvPr/>
        </p:nvGraphicFramePr>
        <p:xfrm>
          <a:off x="1528763" y="5314967"/>
          <a:ext cx="6424612" cy="542925"/>
        </p:xfrm>
        <a:graphic>
          <a:graphicData uri="http://schemas.openxmlformats.org/presentationml/2006/ole">
            <p:oleObj spid="_x0000_s478231" name="معادلة" r:id="rId11" imgW="2705040" imgH="228600" progId="Equation.3">
              <p:embed/>
            </p:oleObj>
          </a:graphicData>
        </a:graphic>
      </p:graphicFrame>
      <p:sp>
        <p:nvSpPr>
          <p:cNvPr id="146" name="مربع نص 145"/>
          <p:cNvSpPr txBox="1"/>
          <p:nvPr/>
        </p:nvSpPr>
        <p:spPr>
          <a:xfrm>
            <a:off x="285720" y="6500834"/>
            <a:ext cx="852496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A.A.ATTIA                                                                                   Principles of  Electronics</a:t>
            </a:r>
            <a:endParaRPr lang="ar-SA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7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7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7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كائن 20"/>
          <p:cNvGraphicFramePr>
            <a:graphicFrameLocks noChangeAspect="1"/>
          </p:cNvGraphicFramePr>
          <p:nvPr/>
        </p:nvGraphicFramePr>
        <p:xfrm>
          <a:off x="-1500230" y="1000108"/>
          <a:ext cx="914400" cy="771525"/>
        </p:xfrm>
        <a:graphic>
          <a:graphicData uri="http://schemas.openxmlformats.org/presentationml/2006/ole">
            <p:oleObj spid="_x0000_s482306" name="Equation" showAsIcon="1" r:id="rId4" imgW="914400" imgH="771480" progId="Equation.3">
              <p:embed/>
            </p:oleObj>
          </a:graphicData>
        </a:graphic>
      </p:graphicFrame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4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56346" name="Rectangle 26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4" name="Rectangle 20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7" name="Rectangle 23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2" name="Rectangle 30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5" name="Rectangle 33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4" name="Rectangle 20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9" name="Rectangle 2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2" name="Rectangle 28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5" name="Rectangle 31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8" name="Rectangle 34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2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3" name="Rectangle 39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5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6" name="Rectangle 42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69" name="Rectangle 17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5" name="Rectangle 23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8" name="Rectangle 26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2" name="Rectangle 30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5" name="Rectangle 33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7" name="Rectangle 17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20" name="Rectangle 20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8" name="Rectangle 14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61" name="Rectangle 17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1" name="Rectangle 15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4" name="Rectangle 18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5" name="Rectangle 11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8" name="Rectangle 14"/>
          <p:cNvSpPr>
            <a:spLocks noChangeArrowheads="1"/>
          </p:cNvSpPr>
          <p:nvPr/>
        </p:nvSpPr>
        <p:spPr bwMode="auto">
          <a:xfrm>
            <a:off x="0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1" name="Rectangle 17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4" name="Rectangle 20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7" name="Rectangle 23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10" name="Rectangle 2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1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13" name="Rectangle 29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52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52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88" name="Rectangle 12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9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92" name="Rectangle 16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5" name="Rectangle 1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8" name="Rectangle 20"/>
          <p:cNvSpPr>
            <a:spLocks noChangeArrowheads="1"/>
          </p:cNvSpPr>
          <p:nvPr/>
        </p:nvSpPr>
        <p:spPr bwMode="auto">
          <a:xfrm>
            <a:off x="0" y="2124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6" name="Rectangle 14"/>
          <p:cNvSpPr>
            <a:spLocks noChangeArrowheads="1"/>
          </p:cNvSpPr>
          <p:nvPr/>
        </p:nvSpPr>
        <p:spPr bwMode="auto">
          <a:xfrm>
            <a:off x="0" y="1781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50" name="Rectangle 18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5" name="Rectangle 11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8" name="Rectangle 14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1" name="Rectangle 17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4" name="Rectangle 20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7" name="Rectangle 2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92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79217" name="Rectangle 17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8535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85360" name="Rectangle 16"/>
          <p:cNvSpPr>
            <a:spLocks noChangeArrowheads="1"/>
          </p:cNvSpPr>
          <p:nvPr/>
        </p:nvSpPr>
        <p:spPr bwMode="auto">
          <a:xfrm>
            <a:off x="0" y="2771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14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1497" name="Rectangle 9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48" name="Rectangle 16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4" name="Rectangle 22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60" name="Rectangle 2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28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3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34" name="Rectangle 14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5" name="Rectangle 1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8" name="Rectangle 16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5023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50231" name="Rectangle 2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8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28041" name="Rectangle 9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8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28044" name="Rectangle 12"/>
          <p:cNvSpPr>
            <a:spLocks noChangeArrowheads="1"/>
          </p:cNvSpPr>
          <p:nvPr/>
        </p:nvSpPr>
        <p:spPr bwMode="auto">
          <a:xfrm>
            <a:off x="0" y="1638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804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7822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782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78225" name="Rectangle 17"/>
          <p:cNvSpPr>
            <a:spLocks noChangeArrowheads="1"/>
          </p:cNvSpPr>
          <p:nvPr/>
        </p:nvSpPr>
        <p:spPr bwMode="auto">
          <a:xfrm>
            <a:off x="0" y="6448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822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78228" name="Rectangle 20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231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82316" name="Rectangle 12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23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aphicFrame>
        <p:nvGraphicFramePr>
          <p:cNvPr id="482317" name="Object 13"/>
          <p:cNvGraphicFramePr>
            <a:graphicFrameLocks noChangeAspect="1"/>
          </p:cNvGraphicFramePr>
          <p:nvPr/>
        </p:nvGraphicFramePr>
        <p:xfrm>
          <a:off x="1785918" y="1000108"/>
          <a:ext cx="5944685" cy="4731789"/>
        </p:xfrm>
        <a:graphic>
          <a:graphicData uri="http://schemas.openxmlformats.org/presentationml/2006/ole">
            <p:oleObj spid="_x0000_s482317" r:id="rId5" imgW="3878534" imgH="3054828" progId="">
              <p:embed/>
            </p:oleObj>
          </a:graphicData>
        </a:graphic>
      </p:graphicFrame>
      <p:graphicFrame>
        <p:nvGraphicFramePr>
          <p:cNvPr id="482321" name="Object 17"/>
          <p:cNvGraphicFramePr>
            <a:graphicFrameLocks noChangeAspect="1"/>
          </p:cNvGraphicFramePr>
          <p:nvPr/>
        </p:nvGraphicFramePr>
        <p:xfrm>
          <a:off x="4000496" y="5643578"/>
          <a:ext cx="1368059" cy="465140"/>
        </p:xfrm>
        <a:graphic>
          <a:graphicData uri="http://schemas.openxmlformats.org/presentationml/2006/ole">
            <p:oleObj spid="_x0000_s482321" name="Equation" r:id="rId6" imgW="634680" imgH="215640" progId="Equation.3">
              <p:embed/>
            </p:oleObj>
          </a:graphicData>
        </a:graphic>
      </p:graphicFrame>
      <p:sp>
        <p:nvSpPr>
          <p:cNvPr id="142" name="مربع نص 141"/>
          <p:cNvSpPr txBox="1"/>
          <p:nvPr/>
        </p:nvSpPr>
        <p:spPr>
          <a:xfrm>
            <a:off x="261880" y="6500834"/>
            <a:ext cx="852496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A.A.ATTIA                                                                                   Principles of  Electronics</a:t>
            </a:r>
            <a:endParaRPr lang="ar-SA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كائن 20"/>
          <p:cNvGraphicFramePr>
            <a:graphicFrameLocks noChangeAspect="1"/>
          </p:cNvGraphicFramePr>
          <p:nvPr/>
        </p:nvGraphicFramePr>
        <p:xfrm>
          <a:off x="-1500230" y="1000108"/>
          <a:ext cx="914400" cy="771525"/>
        </p:xfrm>
        <a:graphic>
          <a:graphicData uri="http://schemas.openxmlformats.org/presentationml/2006/ole">
            <p:oleObj spid="_x0000_s484354" name="Equation" showAsIcon="1" r:id="rId4" imgW="914400" imgH="771480" progId="Equation.3">
              <p:embed/>
            </p:oleObj>
          </a:graphicData>
        </a:graphic>
      </p:graphicFrame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4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56346" name="Rectangle 26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4" name="Rectangle 20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7607" name="Rectangle 23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2" name="Rectangle 30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9665" name="Rectangle 33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4" name="Rectangle 20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29" name="Rectangle 2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2" name="Rectangle 28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5" name="Rectangle 31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38" name="Rectangle 34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2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3" name="Rectangle 39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5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2746" name="Rectangle 42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69" name="Rectangle 17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5" name="Rectangle 23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78" name="Rectangle 26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2" name="Rectangle 30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4785" name="Rectangle 33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7" name="Rectangle 17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1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6820" name="Rectangle 20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58" name="Rectangle 14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2961" name="Rectangle 17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1" name="Rectangle 15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1154" name="Rectangle 18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5" name="Rectangle 11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198" name="Rectangle 14"/>
          <p:cNvSpPr>
            <a:spLocks noChangeArrowheads="1"/>
          </p:cNvSpPr>
          <p:nvPr/>
        </p:nvSpPr>
        <p:spPr bwMode="auto">
          <a:xfrm>
            <a:off x="0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1" name="Rectangle 17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4" name="Rectangle 20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7" name="Rectangle 23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0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10" name="Rectangle 2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1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3213" name="Rectangle 29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52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52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88" name="Rectangle 12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9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1392" name="Rectangle 16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5" name="Rectangle 1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9588" name="Rectangle 20"/>
          <p:cNvSpPr>
            <a:spLocks noChangeArrowheads="1"/>
          </p:cNvSpPr>
          <p:nvPr/>
        </p:nvSpPr>
        <p:spPr bwMode="auto">
          <a:xfrm>
            <a:off x="0" y="2124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6" name="Rectangle 14"/>
          <p:cNvSpPr>
            <a:spLocks noChangeArrowheads="1"/>
          </p:cNvSpPr>
          <p:nvPr/>
        </p:nvSpPr>
        <p:spPr bwMode="auto">
          <a:xfrm>
            <a:off x="0" y="1781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0850" name="Rectangle 18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5" name="Rectangle 11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38" name="Rectangle 14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1" name="Rectangle 17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4" name="Rectangle 20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29047" name="Rectangle 2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92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79217" name="Rectangle 17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8535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85360" name="Rectangle 16"/>
          <p:cNvSpPr>
            <a:spLocks noChangeArrowheads="1"/>
          </p:cNvSpPr>
          <p:nvPr/>
        </p:nvSpPr>
        <p:spPr bwMode="auto">
          <a:xfrm>
            <a:off x="0" y="2771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14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1497" name="Rectangle 9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48" name="Rectangle 16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4" name="Rectangle 22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5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97660" name="Rectangle 2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28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3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7934" name="Rectangle 14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5" name="Rectangle 1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46128" name="Rectangle 16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5023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50231" name="Rectangle 2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8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28041" name="Rectangle 9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8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28044" name="Rectangle 12"/>
          <p:cNvSpPr>
            <a:spLocks noChangeArrowheads="1"/>
          </p:cNvSpPr>
          <p:nvPr/>
        </p:nvSpPr>
        <p:spPr bwMode="auto">
          <a:xfrm>
            <a:off x="0" y="1638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804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7822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782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78225" name="Rectangle 17"/>
          <p:cNvSpPr>
            <a:spLocks noChangeArrowheads="1"/>
          </p:cNvSpPr>
          <p:nvPr/>
        </p:nvSpPr>
        <p:spPr bwMode="auto">
          <a:xfrm>
            <a:off x="0" y="6448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822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78228" name="Rectangle 20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231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82316" name="Rectangle 12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23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43" name="مربع نص 142"/>
          <p:cNvSpPr txBox="1"/>
          <p:nvPr/>
        </p:nvSpPr>
        <p:spPr>
          <a:xfrm>
            <a:off x="0" y="1142984"/>
            <a:ext cx="91440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sz="2400" dirty="0" smtClean="0">
                <a:solidFill>
                  <a:schemeClr val="bg1"/>
                </a:solidFill>
              </a:rPr>
              <a:t>نستطيع أن نحدد قيمة كل من المقاومتين             (شكل 31ب) واللتان ستعطيان القيمة المرجوة للتيار القاعدي     وذلك طبقاً للخطوات التالية :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ar-SA" sz="2400" dirty="0" smtClean="0">
                <a:solidFill>
                  <a:schemeClr val="bg1"/>
                </a:solidFill>
              </a:rPr>
              <a:t>   1- نفترض أن التيار      يمثل عشرة أضعاف تيار القاعدة     :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ar-SA" sz="2400" dirty="0" smtClean="0">
                <a:solidFill>
                  <a:schemeClr val="bg1"/>
                </a:solidFill>
              </a:rPr>
              <a:t>         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ar-SA" sz="2400" dirty="0" smtClean="0">
                <a:solidFill>
                  <a:schemeClr val="bg1"/>
                </a:solidFill>
              </a:rPr>
              <a:t>    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ar-SA" sz="2400" dirty="0" smtClean="0">
                <a:solidFill>
                  <a:schemeClr val="bg1"/>
                </a:solidFill>
              </a:rPr>
              <a:t>   2- فإذا كان تيار القاعدة     يساوى: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ar-SA" sz="2400" dirty="0" smtClean="0">
                <a:solidFill>
                  <a:schemeClr val="bg1"/>
                </a:solidFill>
              </a:rPr>
              <a:t>   3- فان التيار    يساوى: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ar-SA" sz="2400" dirty="0" smtClean="0">
                <a:solidFill>
                  <a:schemeClr val="bg1"/>
                </a:solidFill>
              </a:rPr>
              <a:t>   4- وبالتالي فان المقاومة      يمكن حسابها من المعادلة التالية :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ar-SA" sz="2400" dirty="0" smtClean="0">
              <a:solidFill>
                <a:schemeClr val="bg1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ar-SA" sz="2400" dirty="0" smtClean="0">
              <a:solidFill>
                <a:schemeClr val="bg1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ar-SA" sz="2400" dirty="0" smtClean="0">
                <a:solidFill>
                  <a:schemeClr val="bg1"/>
                </a:solidFill>
              </a:rPr>
              <a:t>   5- وكذلك المقاومة     يمكن أن تحدد من العلاقة التالية :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ar-SA" sz="2400" dirty="0" smtClean="0">
                <a:solidFill>
                  <a:schemeClr val="bg1"/>
                </a:solidFill>
              </a:rPr>
              <a:t>  </a:t>
            </a:r>
          </a:p>
        </p:txBody>
      </p:sp>
      <p:graphicFrame>
        <p:nvGraphicFramePr>
          <p:cNvPr id="484357" name="Object 5"/>
          <p:cNvGraphicFramePr>
            <a:graphicFrameLocks noChangeAspect="1"/>
          </p:cNvGraphicFramePr>
          <p:nvPr/>
        </p:nvGraphicFramePr>
        <p:xfrm>
          <a:off x="4143372" y="1143000"/>
          <a:ext cx="992188" cy="468313"/>
        </p:xfrm>
        <a:graphic>
          <a:graphicData uri="http://schemas.openxmlformats.org/presentationml/2006/ole">
            <p:oleObj spid="_x0000_s484357" name="معادلة" r:id="rId5" imgW="457200" imgH="215640" progId="Equation.3">
              <p:embed/>
            </p:oleObj>
          </a:graphicData>
        </a:graphic>
      </p:graphicFrame>
      <p:graphicFrame>
        <p:nvGraphicFramePr>
          <p:cNvPr id="484358" name="Object 6"/>
          <p:cNvGraphicFramePr>
            <a:graphicFrameLocks noChangeAspect="1"/>
          </p:cNvGraphicFramePr>
          <p:nvPr/>
        </p:nvGraphicFramePr>
        <p:xfrm>
          <a:off x="6546398" y="1535100"/>
          <a:ext cx="383056" cy="465140"/>
        </p:xfrm>
        <a:graphic>
          <a:graphicData uri="http://schemas.openxmlformats.org/presentationml/2006/ole">
            <p:oleObj spid="_x0000_s484358" name="Equation" r:id="rId6" imgW="177480" imgH="215640" progId="Equation.3">
              <p:embed/>
            </p:oleObj>
          </a:graphicData>
        </a:graphic>
      </p:graphicFrame>
      <p:graphicFrame>
        <p:nvGraphicFramePr>
          <p:cNvPr id="484359" name="Object 7"/>
          <p:cNvGraphicFramePr>
            <a:graphicFrameLocks noChangeAspect="1"/>
          </p:cNvGraphicFramePr>
          <p:nvPr/>
        </p:nvGraphicFramePr>
        <p:xfrm>
          <a:off x="6500826" y="1928802"/>
          <a:ext cx="285752" cy="441617"/>
        </p:xfrm>
        <a:graphic>
          <a:graphicData uri="http://schemas.openxmlformats.org/presentationml/2006/ole">
            <p:oleObj spid="_x0000_s484359" name="Equation" r:id="rId7" imgW="139680" imgH="215640" progId="Equation.3">
              <p:embed/>
            </p:oleObj>
          </a:graphicData>
        </a:graphic>
      </p:graphicFrame>
      <p:graphicFrame>
        <p:nvGraphicFramePr>
          <p:cNvPr id="484360" name="Object 8"/>
          <p:cNvGraphicFramePr>
            <a:graphicFrameLocks noChangeAspect="1"/>
          </p:cNvGraphicFramePr>
          <p:nvPr/>
        </p:nvGraphicFramePr>
        <p:xfrm>
          <a:off x="2857488" y="1857364"/>
          <a:ext cx="382588" cy="465137"/>
        </p:xfrm>
        <a:graphic>
          <a:graphicData uri="http://schemas.openxmlformats.org/presentationml/2006/ole">
            <p:oleObj spid="_x0000_s484360" name="Equation" r:id="rId8" imgW="177480" imgH="215640" progId="Equation.3">
              <p:embed/>
            </p:oleObj>
          </a:graphicData>
        </a:graphic>
      </p:graphicFrame>
      <p:graphicFrame>
        <p:nvGraphicFramePr>
          <p:cNvPr id="484361" name="Object 9"/>
          <p:cNvGraphicFramePr>
            <a:graphicFrameLocks noChangeAspect="1"/>
          </p:cNvGraphicFramePr>
          <p:nvPr/>
        </p:nvGraphicFramePr>
        <p:xfrm>
          <a:off x="3500439" y="2249482"/>
          <a:ext cx="1285875" cy="465138"/>
        </p:xfrm>
        <a:graphic>
          <a:graphicData uri="http://schemas.openxmlformats.org/presentationml/2006/ole">
            <p:oleObj spid="_x0000_s484361" name="Equation" r:id="rId9" imgW="596880" imgH="215640" progId="Equation.3">
              <p:embed/>
            </p:oleObj>
          </a:graphicData>
        </a:graphic>
      </p:graphicFrame>
      <p:graphicFrame>
        <p:nvGraphicFramePr>
          <p:cNvPr id="484362" name="Object 10"/>
          <p:cNvGraphicFramePr>
            <a:graphicFrameLocks noChangeAspect="1"/>
          </p:cNvGraphicFramePr>
          <p:nvPr/>
        </p:nvGraphicFramePr>
        <p:xfrm>
          <a:off x="6143636" y="2963863"/>
          <a:ext cx="382588" cy="465137"/>
        </p:xfrm>
        <a:graphic>
          <a:graphicData uri="http://schemas.openxmlformats.org/presentationml/2006/ole">
            <p:oleObj spid="_x0000_s484362" name="Equation" r:id="rId10" imgW="177480" imgH="215640" progId="Equation.3">
              <p:embed/>
            </p:oleObj>
          </a:graphicData>
        </a:graphic>
      </p:graphicFrame>
      <p:graphicFrame>
        <p:nvGraphicFramePr>
          <p:cNvPr id="484363" name="Object 11"/>
          <p:cNvGraphicFramePr>
            <a:graphicFrameLocks noChangeAspect="1"/>
          </p:cNvGraphicFramePr>
          <p:nvPr/>
        </p:nvGraphicFramePr>
        <p:xfrm>
          <a:off x="3428992" y="2927348"/>
          <a:ext cx="1391869" cy="430214"/>
        </p:xfrm>
        <a:graphic>
          <a:graphicData uri="http://schemas.openxmlformats.org/presentationml/2006/ole">
            <p:oleObj spid="_x0000_s484363" name="Equation" r:id="rId11" imgW="698400" imgH="215640" progId="Equation.3">
              <p:embed/>
            </p:oleObj>
          </a:graphicData>
        </a:graphic>
      </p:graphicFrame>
      <p:graphicFrame>
        <p:nvGraphicFramePr>
          <p:cNvPr id="484364" name="Object 12"/>
          <p:cNvGraphicFramePr>
            <a:graphicFrameLocks noChangeAspect="1"/>
          </p:cNvGraphicFramePr>
          <p:nvPr/>
        </p:nvGraphicFramePr>
        <p:xfrm>
          <a:off x="7286644" y="3341076"/>
          <a:ext cx="340381" cy="445114"/>
        </p:xfrm>
        <a:graphic>
          <a:graphicData uri="http://schemas.openxmlformats.org/presentationml/2006/ole">
            <p:oleObj spid="_x0000_s484364" name="Equation" r:id="rId12" imgW="164880" imgH="215640" progId="Equation.3">
              <p:embed/>
            </p:oleObj>
          </a:graphicData>
        </a:graphic>
      </p:graphicFrame>
      <p:graphicFrame>
        <p:nvGraphicFramePr>
          <p:cNvPr id="484365" name="Object 13"/>
          <p:cNvGraphicFramePr>
            <a:graphicFrameLocks noChangeAspect="1"/>
          </p:cNvGraphicFramePr>
          <p:nvPr/>
        </p:nvGraphicFramePr>
        <p:xfrm>
          <a:off x="3357554" y="3321050"/>
          <a:ext cx="1149169" cy="465140"/>
        </p:xfrm>
        <a:graphic>
          <a:graphicData uri="http://schemas.openxmlformats.org/presentationml/2006/ole">
            <p:oleObj spid="_x0000_s484365" name="Equation" r:id="rId13" imgW="533160" imgH="215640" progId="Equation.3">
              <p:embed/>
            </p:oleObj>
          </a:graphicData>
        </a:graphic>
      </p:graphicFrame>
      <p:graphicFrame>
        <p:nvGraphicFramePr>
          <p:cNvPr id="484366" name="Object 14"/>
          <p:cNvGraphicFramePr>
            <a:graphicFrameLocks noChangeAspect="1"/>
          </p:cNvGraphicFramePr>
          <p:nvPr/>
        </p:nvGraphicFramePr>
        <p:xfrm>
          <a:off x="6072198" y="3714752"/>
          <a:ext cx="374652" cy="454935"/>
        </p:xfrm>
        <a:graphic>
          <a:graphicData uri="http://schemas.openxmlformats.org/presentationml/2006/ole">
            <p:oleObj spid="_x0000_s484366" name="Equation" r:id="rId14" imgW="177480" imgH="215640" progId="Equation.3">
              <p:embed/>
            </p:oleObj>
          </a:graphicData>
        </a:graphic>
      </p:graphicFrame>
      <p:graphicFrame>
        <p:nvGraphicFramePr>
          <p:cNvPr id="484367" name="Object 15"/>
          <p:cNvGraphicFramePr>
            <a:graphicFrameLocks noChangeAspect="1"/>
          </p:cNvGraphicFramePr>
          <p:nvPr/>
        </p:nvGraphicFramePr>
        <p:xfrm>
          <a:off x="3286116" y="4187761"/>
          <a:ext cx="2860690" cy="455685"/>
        </p:xfrm>
        <a:graphic>
          <a:graphicData uri="http://schemas.openxmlformats.org/presentationml/2006/ole">
            <p:oleObj spid="_x0000_s484367" name="Equation" r:id="rId15" imgW="1434960" imgH="228600" progId="Equation.3">
              <p:embed/>
            </p:oleObj>
          </a:graphicData>
        </a:graphic>
      </p:graphicFrame>
      <p:graphicFrame>
        <p:nvGraphicFramePr>
          <p:cNvPr id="484368" name="Object 16"/>
          <p:cNvGraphicFramePr>
            <a:graphicFrameLocks noChangeAspect="1"/>
          </p:cNvGraphicFramePr>
          <p:nvPr/>
        </p:nvGraphicFramePr>
        <p:xfrm>
          <a:off x="6619890" y="4786322"/>
          <a:ext cx="381002" cy="431802"/>
        </p:xfrm>
        <a:graphic>
          <a:graphicData uri="http://schemas.openxmlformats.org/presentationml/2006/ole">
            <p:oleObj spid="_x0000_s484368" name="Equation" r:id="rId16" imgW="190440" imgH="215640" progId="Equation.3">
              <p:embed/>
            </p:oleObj>
          </a:graphicData>
        </a:graphic>
      </p:graphicFrame>
      <p:graphicFrame>
        <p:nvGraphicFramePr>
          <p:cNvPr id="484369" name="Object 17"/>
          <p:cNvGraphicFramePr>
            <a:graphicFrameLocks noChangeAspect="1"/>
          </p:cNvGraphicFramePr>
          <p:nvPr/>
        </p:nvGraphicFramePr>
        <p:xfrm>
          <a:off x="3214678" y="5321314"/>
          <a:ext cx="2407784" cy="465140"/>
        </p:xfrm>
        <a:graphic>
          <a:graphicData uri="http://schemas.openxmlformats.org/presentationml/2006/ole">
            <p:oleObj spid="_x0000_s484369" name="Equation" r:id="rId17" imgW="1117440" imgH="215640" progId="Equation.3">
              <p:embed/>
            </p:oleObj>
          </a:graphicData>
        </a:graphic>
      </p:graphicFrame>
      <p:sp>
        <p:nvSpPr>
          <p:cNvPr id="154" name="مربع نص 153"/>
          <p:cNvSpPr txBox="1"/>
          <p:nvPr/>
        </p:nvSpPr>
        <p:spPr>
          <a:xfrm>
            <a:off x="261880" y="6500834"/>
            <a:ext cx="852496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A.A.ATTIA                                                                                   Principles of  Electronics</a:t>
            </a:r>
            <a:endParaRPr lang="ar-SA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8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8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8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48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48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مخصص 13">
      <a:dk1>
        <a:sysClr val="windowText" lastClr="000000"/>
      </a:dk1>
      <a:lt1>
        <a:sysClr val="window" lastClr="FFFFFF"/>
      </a:lt1>
      <a:dk2>
        <a:srgbClr val="FEA16E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929A5A53DC5F674B83A4B9FBD05AEDB1" ma:contentTypeVersion="0" ma:contentTypeDescription="إنشاء مستند جديد." ma:contentTypeScope="" ma:versionID="8a72a3d0a056d64a0aaec19a84a17045">
  <xsd:schema xmlns:xsd="http://www.w3.org/2001/XMLSchema" xmlns:p="http://schemas.microsoft.com/office/2006/metadata/properties" targetNamespace="http://schemas.microsoft.com/office/2006/metadata/properties" ma:root="true" ma:fieldsID="24ea8475c9dab94f65afdeb9954b21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 ma:readOnly="true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088E16D-B2F2-4256-A2F2-4C500D3BDA2F}"/>
</file>

<file path=customXml/itemProps2.xml><?xml version="1.0" encoding="utf-8"?>
<ds:datastoreItem xmlns:ds="http://schemas.openxmlformats.org/officeDocument/2006/customXml" ds:itemID="{7AF43C00-1056-4DA3-A498-40008FCBF0DD}"/>
</file>

<file path=customXml/itemProps3.xml><?xml version="1.0" encoding="utf-8"?>
<ds:datastoreItem xmlns:ds="http://schemas.openxmlformats.org/officeDocument/2006/customXml" ds:itemID="{210F9541-E458-42DA-AC9E-DEE90E47B88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8397</TotalTime>
  <Words>489</Words>
  <Application>Microsoft Office PowerPoint</Application>
  <PresentationFormat>عرض على الشاشة (3:4)‏</PresentationFormat>
  <Paragraphs>72</Paragraphs>
  <Slides>9</Slides>
  <Notes>8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3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تدفق</vt:lpstr>
      <vt:lpstr>Equation</vt:lpstr>
      <vt:lpstr>مستند</vt:lpstr>
      <vt:lpstr>معادلة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الكترونيات</dc:title>
  <dc:creator>Attia</dc:creator>
  <cp:lastModifiedBy>ahasan</cp:lastModifiedBy>
  <cp:revision>707</cp:revision>
  <dcterms:created xsi:type="dcterms:W3CDTF">2009-03-20T20:55:45Z</dcterms:created>
  <dcterms:modified xsi:type="dcterms:W3CDTF">2010-12-18T13:38:11Z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0x010100929A5A53DC5F674B83A4B9FBD05AEDB1</vt:lpwstr>
  </property>
</Properties>
</file>