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4"/>
  </p:sldMasterIdLst>
  <p:sldIdLst>
    <p:sldId id="310" r:id="rId5"/>
    <p:sldId id="273" r:id="rId6"/>
    <p:sldId id="301" r:id="rId7"/>
    <p:sldId id="309" r:id="rId8"/>
    <p:sldId id="302" r:id="rId9"/>
    <p:sldId id="303" r:id="rId10"/>
    <p:sldId id="275" r:id="rId11"/>
    <p:sldId id="269" r:id="rId12"/>
    <p:sldId id="311" r:id="rId13"/>
    <p:sldId id="293" r:id="rId14"/>
    <p:sldId id="294" r:id="rId15"/>
    <p:sldId id="292" r:id="rId16"/>
    <p:sldId id="308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10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08/02/41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08/02/41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30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08/02/41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0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08/02/41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788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DDE9EC"/>
                </a:solidFill>
              </a:rPr>
              <a:pPr>
                <a:defRPr/>
              </a:pPr>
              <a:t>08/02/41</a:t>
            </a:fld>
            <a:endParaRPr lang="ar-SA">
              <a:solidFill>
                <a:srgbClr val="DDE9EC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ar-SA">
              <a:solidFill>
                <a:srgbClr val="DDE9EC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DDE9EC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DDE9EC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238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08/02/41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174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08/02/41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763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08/02/41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9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08/02/41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08/02/41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191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DDE9EC"/>
                </a:solidFill>
              </a:rPr>
              <a:pPr>
                <a:defRPr/>
              </a:pPr>
              <a:t>08/02/41</a:t>
            </a:fld>
            <a:endParaRPr lang="ar-SA">
              <a:solidFill>
                <a:srgbClr val="DDE9EC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DDE9EC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DDE9EC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DDE9EC"/>
              </a:solidFill>
            </a:endParaRP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76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08/02/41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68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20680" cy="144016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latin typeface="Aharoni" panose="02010803020104030203" pitchFamily="2" charset="-79"/>
                <a:ea typeface="Arial Unicode MS" pitchFamily="34" charset="-128"/>
              </a:rPr>
              <a:t>معالجة الكلمات والنسخ 2</a:t>
            </a:r>
            <a:br>
              <a:rPr lang="ar-SA" b="1" dirty="0" smtClean="0">
                <a:latin typeface="Aharoni" panose="02010803020104030203" pitchFamily="2" charset="-79"/>
                <a:ea typeface="Arial Unicode MS" pitchFamily="34" charset="-128"/>
              </a:rPr>
            </a:br>
            <a:r>
              <a:rPr lang="ar-SA" b="1" dirty="0" smtClean="0">
                <a:latin typeface="Aharoni" panose="02010803020104030203" pitchFamily="2" charset="-79"/>
                <a:ea typeface="Arial Unicode MS" pitchFamily="34" charset="-128"/>
              </a:rPr>
              <a:t>برنامج السكرتارية الطبية</a:t>
            </a:r>
            <a:endParaRPr lang="ar-SA" sz="4400" b="1" dirty="0">
              <a:latin typeface="Aharoni" panose="02010803020104030203" pitchFamily="2" charset="-79"/>
              <a:ea typeface="Arial Unicode MS" pitchFamily="34" charset="-128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187624" y="5157192"/>
            <a:ext cx="7632848" cy="432048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جمع و إعداد : أ/ أسماء  العيسى</a:t>
            </a:r>
            <a:endParaRPr lang="ar-SA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619672" y="3501008"/>
            <a:ext cx="6480720" cy="141577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ar-SA" sz="2400" b="1" dirty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cs typeface="Times New Roman" panose="02020603050405020304" pitchFamily="18" charset="0"/>
              </a:rPr>
              <a:t>المحاضرة </a:t>
            </a:r>
            <a:r>
              <a:rPr lang="ar-SA" sz="2400" b="1" dirty="0" smtClean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cs typeface="Times New Roman" panose="02020603050405020304" pitchFamily="18" charset="0"/>
              </a:rPr>
              <a:t>الثانية</a:t>
            </a:r>
            <a:endParaRPr lang="ar-SA" sz="2400" b="1" dirty="0" smtClean="0">
              <a:ln w="31550" cmpd="sng">
                <a:gradFill>
                  <a:gsLst>
                    <a:gs pos="70000">
                      <a:srgbClr val="8E736A">
                        <a:shade val="50000"/>
                        <a:satMod val="190000"/>
                      </a:srgbClr>
                    </a:gs>
                    <a:gs pos="0">
                      <a:srgbClr val="8E736A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8E736A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ar-SA" sz="2400" dirty="0" smtClean="0">
                <a:solidFill>
                  <a:srgbClr val="464653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ookman Old Style"/>
                <a:cs typeface="Times New Roman" panose="02020603050405020304" pitchFamily="18" charset="0"/>
              </a:rPr>
              <a:t>مراجعة لوحة المفاتيح باللغة العربية </a:t>
            </a:r>
          </a:p>
          <a:p>
            <a:pPr algn="ctr">
              <a:spcBef>
                <a:spcPct val="0"/>
              </a:spcBef>
              <a:defRPr/>
            </a:pPr>
            <a:r>
              <a:rPr lang="ar-SA" sz="2400" dirty="0" smtClean="0">
                <a:solidFill>
                  <a:srgbClr val="464653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ookman Old Style"/>
                <a:cs typeface="Times New Roman" panose="02020603050405020304" pitchFamily="18" charset="0"/>
              </a:rPr>
              <a:t>التدريب على حروف </a:t>
            </a:r>
            <a:r>
              <a:rPr lang="ar-SA" sz="2400" dirty="0" smtClean="0">
                <a:solidFill>
                  <a:srgbClr val="464653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ookman Old Style"/>
                <a:cs typeface="Times New Roman" panose="02020603050405020304" pitchFamily="18" charset="0"/>
              </a:rPr>
              <a:t>الصف اعلى صف الارتكاز </a:t>
            </a:r>
            <a:endParaRPr lang="ar-SA" sz="2400" dirty="0">
              <a:solidFill>
                <a:srgbClr val="464653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ookman Old Style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82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0" y="1844824"/>
            <a:ext cx="7498080" cy="178621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effectLst/>
              </a:rPr>
              <a:t>سنتعلم </a:t>
            </a:r>
            <a:r>
              <a:rPr lang="ar-SA" b="1" dirty="0" smtClean="0">
                <a:effectLst/>
              </a:rPr>
              <a:t>الآن كيفية </a:t>
            </a:r>
            <a:r>
              <a:rPr lang="ar-SA" b="1" dirty="0">
                <a:effectLst/>
              </a:rPr>
              <a:t>كتابة حرف الألف بهمزة من الاسفل كما في كلمة (إنما)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8496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1426170"/>
          </a:xfrm>
        </p:spPr>
        <p:txBody>
          <a:bodyPr>
            <a:normAutofit/>
          </a:bodyPr>
          <a:lstStyle/>
          <a:p>
            <a:pPr algn="ctr"/>
            <a:r>
              <a:rPr lang="ar-SA" b="1" u="sng" dirty="0" smtClean="0">
                <a:effectLst/>
              </a:rPr>
              <a:t>ولمعرفة </a:t>
            </a:r>
            <a:r>
              <a:rPr lang="ar-SA" b="1" u="sng" dirty="0">
                <a:effectLst/>
              </a:rPr>
              <a:t>كيفية اتقان هذا الحرف(إ) وفقاً </a:t>
            </a:r>
            <a:r>
              <a:rPr lang="ar-SA" b="1" u="sng" dirty="0" smtClean="0">
                <a:effectLst/>
              </a:rPr>
              <a:t>لما تعلمناه سابقا </a:t>
            </a:r>
            <a:r>
              <a:rPr lang="ar-SA" b="1" dirty="0">
                <a:effectLst/>
              </a:rPr>
              <a:t>                             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43608" y="1772816"/>
            <a:ext cx="7786112" cy="439248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800" b="1" dirty="0" smtClean="0"/>
              <a:t>نقوم بتوزيع الأصابع على </a:t>
            </a:r>
            <a:r>
              <a:rPr lang="ar-SA" sz="2800" b="1" dirty="0"/>
              <a:t>صف </a:t>
            </a:r>
            <a:r>
              <a:rPr lang="ar-SA" sz="2800" b="1" dirty="0" err="1"/>
              <a:t>الإرتكاز</a:t>
            </a:r>
            <a:r>
              <a:rPr lang="ar-SA" sz="2800" b="1" dirty="0"/>
              <a:t> كما </a:t>
            </a:r>
            <a:r>
              <a:rPr lang="ar-SA" sz="2800" b="1" dirty="0" smtClean="0"/>
              <a:t>تعلمنا</a:t>
            </a:r>
          </a:p>
          <a:p>
            <a:pPr marL="457200" indent="-457200"/>
            <a:r>
              <a:rPr lang="ar-SA" sz="2800" b="1" dirty="0" smtClean="0"/>
              <a:t>نضغط </a:t>
            </a:r>
            <a:r>
              <a:rPr lang="ar-SA" sz="2800" b="1" dirty="0"/>
              <a:t>زر </a:t>
            </a:r>
            <a:r>
              <a:rPr lang="en-US" sz="2800" b="1" dirty="0"/>
              <a:t>Shift </a:t>
            </a:r>
            <a:r>
              <a:rPr lang="ar-SA" sz="2800" b="1" dirty="0" smtClean="0"/>
              <a:t> بإصبع </a:t>
            </a:r>
            <a:r>
              <a:rPr lang="ar-SA" sz="2800" b="1" dirty="0"/>
              <a:t>الخنصر في اليد اليسرى</a:t>
            </a:r>
            <a:r>
              <a:rPr lang="ar-SA" sz="2800" b="1" u="sng" dirty="0"/>
              <a:t> ونستمر بالضغط </a:t>
            </a:r>
            <a:r>
              <a:rPr lang="ar-SA" sz="2800" b="1" dirty="0"/>
              <a:t>ثم نضغط حرف الغين (غ) مرة واحدة فيظهر لنا حرف (إ) </a:t>
            </a:r>
            <a:r>
              <a:rPr lang="ar-SA" sz="2800" b="1" dirty="0" smtClean="0"/>
              <a:t>.</a:t>
            </a:r>
            <a:endParaRPr lang="ar-SA" sz="2800" dirty="0" smtClean="0"/>
          </a:p>
          <a:p>
            <a:pPr marL="457200" indent="-457200"/>
            <a:r>
              <a:rPr lang="ar-SA" sz="2800" b="1" u="sng" dirty="0" smtClean="0"/>
              <a:t>ملحوظة </a:t>
            </a:r>
            <a:r>
              <a:rPr lang="ar-SA" sz="2800" b="1" u="sng" dirty="0"/>
              <a:t>هامة جداً :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 smtClean="0"/>
              <a:t>لا ننسى أن الإصبع </a:t>
            </a:r>
            <a:r>
              <a:rPr lang="ar-SA" sz="2800" b="1" dirty="0"/>
              <a:t>المخصص لحرف الغين هو السبابة </a:t>
            </a:r>
            <a:r>
              <a:rPr lang="ar-SA" sz="2800" b="1" dirty="0" smtClean="0"/>
              <a:t>الأيمن.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u="sng" dirty="0">
                <a:solidFill>
                  <a:srgbClr val="FF0000"/>
                </a:solidFill>
              </a:rPr>
              <a:t>يعني ببساطة :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نضغط زر </a:t>
            </a:r>
            <a:r>
              <a:rPr lang="en-US" sz="2800" b="1" dirty="0" smtClean="0"/>
              <a:t> Shift </a:t>
            </a:r>
            <a:r>
              <a:rPr lang="ar-SA" sz="2800" b="1" dirty="0"/>
              <a:t>بالخنصر الأيسر ثم نضغط حرف الغين مرة واحدة </a:t>
            </a:r>
            <a:r>
              <a:rPr lang="ar-SA" sz="2800" b="1" dirty="0" smtClean="0"/>
              <a:t>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40454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275" y="332656"/>
            <a:ext cx="7914619" cy="6336704"/>
          </a:xfrm>
        </p:spPr>
      </p:pic>
    </p:spTree>
    <p:extLst>
      <p:ext uri="{BB962C8B-B14F-4D97-AF65-F5344CB8AC3E}">
        <p14:creationId xmlns:p14="http://schemas.microsoft.com/office/powerpoint/2010/main" val="29222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قواعد هامه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821816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2800" b="1" dirty="0" smtClean="0">
                <a:solidFill>
                  <a:srgbClr val="C00000"/>
                </a:solidFill>
              </a:rPr>
              <a:t>1- </a:t>
            </a:r>
            <a:r>
              <a:rPr lang="ar-SA" sz="2800" b="1" dirty="0">
                <a:solidFill>
                  <a:srgbClr val="C00000"/>
                </a:solidFill>
              </a:rPr>
              <a:t>لعمل سطر خلال كتابتنا نستخدم زر </a:t>
            </a:r>
            <a:r>
              <a:rPr lang="en-US" sz="2800" b="1" dirty="0" smtClean="0">
                <a:solidFill>
                  <a:srgbClr val="C00000"/>
                </a:solidFill>
              </a:rPr>
              <a:t>Enter</a:t>
            </a:r>
            <a:r>
              <a:rPr lang="ar-SA" sz="2800" b="1" dirty="0" smtClean="0">
                <a:solidFill>
                  <a:srgbClr val="C00000"/>
                </a:solidFill>
              </a:rPr>
              <a:t> </a:t>
            </a:r>
            <a:r>
              <a:rPr lang="ar-SA" sz="2800" b="1" dirty="0">
                <a:solidFill>
                  <a:srgbClr val="C00000"/>
                </a:solidFill>
              </a:rPr>
              <a:t>،وهذا </a:t>
            </a:r>
            <a:r>
              <a:rPr lang="ar-SA" sz="2800" b="1" dirty="0" err="1">
                <a:solidFill>
                  <a:srgbClr val="C00000"/>
                </a:solidFill>
              </a:rPr>
              <a:t>شئ</a:t>
            </a:r>
            <a:r>
              <a:rPr lang="ar-SA" sz="2800" b="1" dirty="0">
                <a:solidFill>
                  <a:srgbClr val="C00000"/>
                </a:solidFill>
              </a:rPr>
              <a:t> كلنا نعرفه ،ولكن لضغطه أثناء كتابتنا السريعة ودون النظر على </a:t>
            </a:r>
            <a:r>
              <a:rPr lang="ar-SA" sz="2800" b="1" dirty="0" smtClean="0">
                <a:solidFill>
                  <a:srgbClr val="C00000"/>
                </a:solidFill>
              </a:rPr>
              <a:t>لوحة المفاتيح </a:t>
            </a:r>
            <a:r>
              <a:rPr lang="ar-SA" sz="2800" b="1" dirty="0">
                <a:solidFill>
                  <a:srgbClr val="C00000"/>
                </a:solidFill>
              </a:rPr>
              <a:t>نستخدم في الضغط على </a:t>
            </a:r>
            <a:r>
              <a:rPr lang="ar-SA" sz="2800" b="1" dirty="0" smtClean="0">
                <a:solidFill>
                  <a:srgbClr val="C00000"/>
                </a:solidFill>
              </a:rPr>
              <a:t>زر</a:t>
            </a:r>
            <a:r>
              <a:rPr lang="en-US" sz="2800" b="1" dirty="0" smtClean="0">
                <a:solidFill>
                  <a:srgbClr val="C00000"/>
                </a:solidFill>
              </a:rPr>
              <a:t> Enter</a:t>
            </a:r>
            <a:r>
              <a:rPr lang="ar-SA" sz="2800" b="1" dirty="0" smtClean="0">
                <a:solidFill>
                  <a:srgbClr val="C00000"/>
                </a:solidFill>
              </a:rPr>
              <a:t> اصبع </a:t>
            </a:r>
            <a:r>
              <a:rPr lang="ar-SA" sz="2800" b="1" dirty="0">
                <a:solidFill>
                  <a:srgbClr val="C00000"/>
                </a:solidFill>
              </a:rPr>
              <a:t>يدنا اليمنى الخنصر ،وبعد قليل من التمرين ستجد أن هذا الأمر ممتع حقاً .</a:t>
            </a:r>
            <a:r>
              <a:rPr lang="ar-SA" sz="2800" dirty="0">
                <a:solidFill>
                  <a:srgbClr val="C00000"/>
                </a:solidFill>
              </a:rPr>
              <a:t/>
            </a:r>
            <a:br>
              <a:rPr lang="ar-SA" sz="2800" dirty="0">
                <a:solidFill>
                  <a:srgbClr val="C00000"/>
                </a:solidFill>
              </a:rPr>
            </a:br>
            <a:r>
              <a:rPr lang="ar-SA" sz="2800" dirty="0">
                <a:solidFill>
                  <a:srgbClr val="C00000"/>
                </a:solidFill>
              </a:rPr>
              <a:t/>
            </a:r>
            <a:br>
              <a:rPr lang="ar-SA" sz="2800" dirty="0">
                <a:solidFill>
                  <a:srgbClr val="C00000"/>
                </a:solidFill>
              </a:rPr>
            </a:br>
            <a:r>
              <a:rPr lang="ar-SA" sz="2800" b="1" dirty="0">
                <a:solidFill>
                  <a:srgbClr val="C00000"/>
                </a:solidFill>
              </a:rPr>
              <a:t>2- لمسح أي حرف لا نريده وقد ضغطناه خطأً نستخدم نفس الإصبع وهو الخنصر الأيمن ولكن نضغط هذه المرة على الزر المرسوم عليه سهم يتجه نحو اليسار </a:t>
            </a:r>
            <a:r>
              <a:rPr lang="en-US" sz="2800" b="1" dirty="0" smtClean="0">
                <a:solidFill>
                  <a:srgbClr val="C00000"/>
                </a:solidFill>
              </a:rPr>
              <a:t>Backspace </a:t>
            </a:r>
            <a:r>
              <a:rPr lang="ar-SA" sz="2800" b="1" dirty="0" smtClean="0">
                <a:solidFill>
                  <a:srgbClr val="C00000"/>
                </a:solidFill>
              </a:rPr>
              <a:t> </a:t>
            </a:r>
            <a:r>
              <a:rPr lang="ar-SA" sz="2800" b="1" dirty="0" smtClean="0">
                <a:solidFill>
                  <a:srgbClr val="C00000"/>
                </a:solidFill>
              </a:rPr>
              <a:t>وهو </a:t>
            </a:r>
            <a:r>
              <a:rPr lang="ar-SA" sz="2800" b="1" dirty="0">
                <a:solidFill>
                  <a:srgbClr val="C00000"/>
                </a:solidFill>
              </a:rPr>
              <a:t>أول زر على اليمين في نفس صف الأرقام فوق .</a:t>
            </a:r>
            <a:r>
              <a:rPr lang="ar-SA" sz="2800" dirty="0">
                <a:solidFill>
                  <a:srgbClr val="C00000"/>
                </a:solidFill>
              </a:rPr>
              <a:t/>
            </a:r>
            <a:br>
              <a:rPr lang="ar-SA" sz="2800" dirty="0">
                <a:solidFill>
                  <a:srgbClr val="C00000"/>
                </a:solidFill>
              </a:rPr>
            </a:br>
            <a:endParaRPr lang="ar-SA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25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720080"/>
          </a:xfrm>
        </p:spPr>
        <p:txBody>
          <a:bodyPr vert="horz" anchor="b" anchorCtr="0">
            <a:normAutofit/>
          </a:bodyPr>
          <a:lstStyle/>
          <a:p>
            <a:pPr algn="ctr"/>
            <a:r>
              <a:rPr lang="ar-SA" sz="2400" b="1" dirty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ea typeface="+mn-ea"/>
                <a:cs typeface="Times New Roman" panose="02020603050405020304" pitchFamily="18" charset="0"/>
              </a:rPr>
              <a:t>لا تنس أن ...</a:t>
            </a:r>
            <a:endParaRPr lang="ar-SA" sz="2400" b="1" dirty="0">
              <a:ln w="31550" cmpd="sng">
                <a:gradFill>
                  <a:gsLst>
                    <a:gs pos="70000">
                      <a:srgbClr val="8E736A">
                        <a:shade val="50000"/>
                        <a:satMod val="190000"/>
                      </a:srgbClr>
                    </a:gs>
                    <a:gs pos="0">
                      <a:srgbClr val="8E736A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8E736A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03648" y="174543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تبقي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أصابع اليدين على صف </a:t>
            </a:r>
            <a:r>
              <a:rPr lang="ar-S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الإرتكاز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حسب المكان المخصص لكل اصبع ومنه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تنقلينه إلى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الصفوف الأخرى لضغط الحرف المراد ثم يعود إلى مكانه المخصص في صف </a:t>
            </a:r>
            <a:r>
              <a:rPr lang="ar-S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الإرتكاز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من غير رفع باقي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الأصابع .</a:t>
            </a:r>
          </a:p>
          <a:p>
            <a:pPr marL="457200" indent="-457200"/>
            <a:endParaRPr lang="ar-SA" sz="32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ركزي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نظرك في الورقة أثناء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الطباعة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ولا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تنظري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إلى لوحة المفاتيح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مطلقا.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endParaRPr lang="ar-S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2400" b="1" dirty="0" smtClean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ea typeface="+mn-ea"/>
                <a:cs typeface="Times New Roman" panose="02020603050405020304" pitchFamily="18" charset="0"/>
              </a:rPr>
              <a:t>ماهي</a:t>
            </a:r>
            <a:r>
              <a:rPr lang="ar-SA" dirty="0" smtClean="0"/>
              <a:t> </a:t>
            </a:r>
            <a:r>
              <a:rPr lang="ar-JO" sz="2400" b="1" dirty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ea typeface="+mn-ea"/>
                <a:cs typeface="Times New Roman" panose="02020603050405020304" pitchFamily="18" charset="0"/>
              </a:rPr>
              <a:t>أحرف </a:t>
            </a:r>
            <a:r>
              <a:rPr lang="ar-SA" sz="2400" b="1" dirty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ea typeface="+mn-ea"/>
                <a:cs typeface="Times New Roman" panose="02020603050405020304" pitchFamily="18" charset="0"/>
              </a:rPr>
              <a:t>ال</a:t>
            </a:r>
            <a:r>
              <a:rPr lang="ar-JO" sz="2400" b="1" dirty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ea typeface="+mn-ea"/>
                <a:cs typeface="Times New Roman" panose="02020603050405020304" pitchFamily="18" charset="0"/>
              </a:rPr>
              <a:t>صف </a:t>
            </a:r>
            <a:r>
              <a:rPr lang="ar-SA" sz="2400" b="1" dirty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ea typeface="+mn-ea"/>
                <a:cs typeface="Times New Roman" panose="02020603050405020304" pitchFamily="18" charset="0"/>
              </a:rPr>
              <a:t>الثالث </a:t>
            </a:r>
            <a:endParaRPr lang="ar-SA" sz="2400" b="1" dirty="0">
              <a:ln w="31550" cmpd="sng">
                <a:gradFill>
                  <a:gsLst>
                    <a:gs pos="70000">
                      <a:srgbClr val="8E736A">
                        <a:shade val="50000"/>
                        <a:satMod val="190000"/>
                      </a:srgbClr>
                    </a:gs>
                    <a:gs pos="0">
                      <a:srgbClr val="8E736A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8E736A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ar-SA" sz="4400" b="1" u="sng" dirty="0" smtClean="0"/>
              <a:t>العربية</a:t>
            </a:r>
          </a:p>
          <a:p>
            <a:pPr marL="0" indent="0" algn="ctr">
              <a:buNone/>
            </a:pPr>
            <a:r>
              <a:rPr lang="ar-JO" sz="4400" dirty="0" smtClean="0"/>
              <a:t> (</a:t>
            </a:r>
            <a:r>
              <a:rPr lang="ar-SA" sz="4400" dirty="0" err="1" smtClean="0"/>
              <a:t>د،ج،ح،خ،هـ،ع،غ،ف،ق،ث،ص،ض</a:t>
            </a:r>
            <a:r>
              <a:rPr lang="ar-JO" sz="4400" dirty="0" smtClean="0"/>
              <a:t>)</a:t>
            </a:r>
            <a:r>
              <a:rPr lang="ar-SA" sz="4400" dirty="0" smtClean="0"/>
              <a:t>            </a:t>
            </a:r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466144" cy="720080"/>
          </a:xfrm>
        </p:spPr>
        <p:txBody>
          <a:bodyPr>
            <a:noAutofit/>
          </a:bodyPr>
          <a:lstStyle/>
          <a:p>
            <a:pPr algn="r"/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توزيع 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الحروف في الصف الذي فوق صف </a:t>
            </a:r>
            <a:r>
              <a:rPr lang="ar-SA" sz="2800" b="1" u="sng" dirty="0" err="1">
                <a:solidFill>
                  <a:schemeClr val="accent4">
                    <a:lumMod val="75000"/>
                  </a:schemeClr>
                </a:solidFill>
                <a:effectLst/>
              </a:rPr>
              <a:t>الإرتكاز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 وفقاً لكل </a:t>
            </a:r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إصبع </a:t>
            </a:r>
            <a:endParaRPr lang="ar-SA" sz="28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748464" cy="705678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الدال (د) 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الجيم (ج):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الحاء (ح): يختص به اصبع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الخاء (خ) 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الهاء (هـ) 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العين ( ع) 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الغين (غ) 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الفاء (ف) 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القاف (ق) 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b="1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 </a:t>
            </a:r>
            <a: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الثاء (ث) 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الصاد (ص) 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الضاد (ض) يختص به اصبع </a:t>
            </a:r>
            <a:endParaRPr lang="ar-SA" sz="2400" b="1" dirty="0" smtClean="0">
              <a:solidFill>
                <a:srgbClr val="FF0000"/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كما يمكن توزيعها بالعكس كل حرف </a:t>
            </a:r>
            <a:r>
              <a:rPr lang="ar-SA" sz="2400" b="1" dirty="0" err="1" smtClean="0"/>
              <a:t>ومايقابله</a:t>
            </a:r>
            <a:r>
              <a:rPr lang="ar-SA" sz="2400" b="1" dirty="0" smtClean="0"/>
              <a:t> من حروف </a:t>
            </a:r>
            <a:r>
              <a:rPr lang="ar-SA" sz="2400" dirty="0" smtClean="0"/>
              <a:t> كما يلي &gt;&gt;</a:t>
            </a:r>
            <a:endParaRPr lang="ar-SA" sz="24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4287771" y="404664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283968" y="980728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4283968" y="1484784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4324043" y="2060848"/>
            <a:ext cx="125226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البنصر الأيمن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205421" y="2636912"/>
            <a:ext cx="137088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الوسطى الأيمن</a:t>
            </a:r>
            <a:endParaRPr lang="ar-SA" sz="2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231196" y="3140968"/>
            <a:ext cx="12731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الأيمن</a:t>
            </a:r>
            <a:endParaRPr lang="ar-SA" sz="24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4211960" y="3717032"/>
            <a:ext cx="12731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الأيمن</a:t>
            </a:r>
            <a:endParaRPr lang="ar-SA" sz="24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4043645" y="4221088"/>
            <a:ext cx="14414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139952" y="4797152"/>
            <a:ext cx="14414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4114176" y="5301208"/>
            <a:ext cx="15392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الوسطى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160790" y="5877272"/>
            <a:ext cx="142058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البنصر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192723" y="6396335"/>
            <a:ext cx="146065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778098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effectLst/>
              </a:rPr>
              <a:t>توزيع </a:t>
            </a:r>
            <a:r>
              <a:rPr lang="ar-SA" sz="2800" b="1" dirty="0">
                <a:effectLst/>
              </a:rPr>
              <a:t>الحروف في الصف الذي فوق صف </a:t>
            </a:r>
            <a:r>
              <a:rPr lang="ar-SA" sz="2800" b="1" dirty="0" err="1">
                <a:effectLst/>
              </a:rPr>
              <a:t>الإرتكاز</a:t>
            </a:r>
            <a:r>
              <a:rPr lang="ar-SA" sz="2800" b="1" dirty="0">
                <a:effectLst/>
              </a:rPr>
              <a:t> وفقاً لكل اصبع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187624" y="1196752"/>
            <a:ext cx="7746064" cy="5400600"/>
          </a:xfrm>
        </p:spPr>
        <p:txBody>
          <a:bodyPr>
            <a:normAutofit fontScale="47500" lnSpcReduction="20000"/>
          </a:bodyPr>
          <a:lstStyle/>
          <a:p>
            <a:pPr marL="457200" indent="-457200"/>
            <a:r>
              <a:rPr lang="ar-SA" sz="4400" b="1" dirty="0" smtClean="0">
                <a:solidFill>
                  <a:srgbClr val="FF0000"/>
                </a:solidFill>
              </a:rPr>
              <a:t>الخنصر </a:t>
            </a:r>
            <a:r>
              <a:rPr lang="ar-SA" sz="4400" b="1" dirty="0">
                <a:solidFill>
                  <a:srgbClr val="FF0000"/>
                </a:solidFill>
              </a:rPr>
              <a:t>الأيمن </a:t>
            </a:r>
          </a:p>
          <a:p>
            <a:pPr marL="731520" lvl="1" indent="-457200"/>
            <a:r>
              <a:rPr lang="ar-SA" sz="4000" b="1" dirty="0"/>
              <a:t>حرف الدال (د) </a:t>
            </a:r>
            <a:r>
              <a:rPr lang="ar-SA" sz="4000" b="1" dirty="0" smtClean="0"/>
              <a:t>،حرف </a:t>
            </a:r>
            <a:r>
              <a:rPr lang="ar-SA" sz="4000" b="1" dirty="0"/>
              <a:t>الجيم (</a:t>
            </a:r>
            <a:r>
              <a:rPr lang="ar-SA" sz="4000" b="1" dirty="0" smtClean="0"/>
              <a:t>ج)</a:t>
            </a:r>
            <a:r>
              <a:rPr lang="ar-SA" sz="4000" b="1" dirty="0"/>
              <a:t> </a:t>
            </a:r>
            <a:r>
              <a:rPr lang="ar-SA" sz="4000" dirty="0" smtClean="0"/>
              <a:t>،</a:t>
            </a:r>
            <a:r>
              <a:rPr lang="ar-SA" sz="4000" b="1" dirty="0" smtClean="0"/>
              <a:t>حرف </a:t>
            </a:r>
            <a:r>
              <a:rPr lang="ar-SA" sz="4000" b="1" dirty="0"/>
              <a:t>الحاء (ح</a:t>
            </a:r>
            <a:r>
              <a:rPr lang="ar-SA" sz="4000" b="1" dirty="0" smtClean="0"/>
              <a:t>)</a:t>
            </a:r>
            <a:endParaRPr lang="ar-SA" sz="4000" dirty="0" smtClean="0"/>
          </a:p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البنصر الأيمن 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4000" b="1" dirty="0" smtClean="0"/>
              <a:t>حرف </a:t>
            </a:r>
            <a:r>
              <a:rPr lang="ar-SA" sz="4000" b="1" dirty="0"/>
              <a:t>الخاء (خ</a:t>
            </a:r>
            <a:r>
              <a:rPr lang="ar-SA" sz="4000" b="1" dirty="0" smtClean="0"/>
              <a:t>)</a:t>
            </a:r>
          </a:p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الوسطى الأيمن 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4000" b="1" dirty="0" smtClean="0"/>
              <a:t>حرف </a:t>
            </a:r>
            <a:r>
              <a:rPr lang="ar-SA" sz="4000" b="1" dirty="0"/>
              <a:t>الهاء (</a:t>
            </a:r>
            <a:r>
              <a:rPr lang="ar-SA" sz="4000" b="1" dirty="0" smtClean="0"/>
              <a:t>هـ)</a:t>
            </a:r>
          </a:p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السبابة الأيمن 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4000" b="1" dirty="0" smtClean="0"/>
              <a:t>حرف </a:t>
            </a:r>
            <a:r>
              <a:rPr lang="ar-SA" sz="4000" b="1" dirty="0"/>
              <a:t>العين ( </a:t>
            </a:r>
            <a:r>
              <a:rPr lang="ar-SA" sz="4000" b="1" dirty="0" smtClean="0"/>
              <a:t>ع)، حرف </a:t>
            </a:r>
            <a:r>
              <a:rPr lang="ar-SA" sz="4000" b="1" dirty="0"/>
              <a:t>الغين (غ)  </a:t>
            </a:r>
            <a:endParaRPr lang="ar-SA" sz="4000" dirty="0" smtClean="0"/>
          </a:p>
          <a:p>
            <a:pPr marL="457200" indent="-457200"/>
            <a:r>
              <a:rPr lang="ar-SA" sz="4400" b="1" dirty="0" smtClean="0">
                <a:solidFill>
                  <a:srgbClr val="FF0000"/>
                </a:solidFill>
              </a:rPr>
              <a:t>السبابة </a:t>
            </a:r>
            <a:r>
              <a:rPr lang="ar-SA" sz="4400" b="1" dirty="0">
                <a:solidFill>
                  <a:srgbClr val="FF0000"/>
                </a:solidFill>
              </a:rPr>
              <a:t>الأيسر 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4000" b="1" dirty="0" smtClean="0"/>
              <a:t>حرف الفاء (ف)،حرف القاف (ق) </a:t>
            </a:r>
            <a:endParaRPr lang="ar-SA" sz="4000" dirty="0" smtClean="0">
              <a:solidFill>
                <a:srgbClr val="FF0000"/>
              </a:solidFill>
            </a:endParaRPr>
          </a:p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الوسطى الأيسر 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4000" b="1" dirty="0" smtClean="0"/>
              <a:t>حرف </a:t>
            </a:r>
            <a:r>
              <a:rPr lang="ar-SA" sz="4000" b="1" dirty="0"/>
              <a:t>الثاء (ث)  </a:t>
            </a:r>
            <a:endParaRPr lang="ar-SA" sz="4000" dirty="0" smtClean="0"/>
          </a:p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البنصر الأيسر 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4000" b="1" dirty="0" smtClean="0"/>
              <a:t>حرف </a:t>
            </a:r>
            <a:r>
              <a:rPr lang="ar-SA" sz="4000" b="1" dirty="0"/>
              <a:t>الصاد (ص)  </a:t>
            </a:r>
            <a:endParaRPr lang="ar-SA" sz="4000" dirty="0" smtClean="0"/>
          </a:p>
          <a:p>
            <a:pPr marL="457200" lvl="1" indent="-457200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ar-SA" sz="4000" b="1" dirty="0">
                <a:solidFill>
                  <a:srgbClr val="FF0000"/>
                </a:solidFill>
              </a:rPr>
              <a:t>الخنصر الأيسر</a:t>
            </a:r>
          </a:p>
          <a:p>
            <a:pPr marL="731520" lvl="1" indent="-457200"/>
            <a:r>
              <a:rPr lang="ar-SA" sz="4000" b="1" dirty="0" smtClean="0"/>
              <a:t>حرف </a:t>
            </a:r>
            <a:r>
              <a:rPr lang="ar-SA" sz="4000" b="1" dirty="0"/>
              <a:t>الضاد (ض</a:t>
            </a:r>
            <a:r>
              <a:rPr lang="ar-SA" sz="4000" b="1" dirty="0" smtClean="0"/>
              <a:t>)</a:t>
            </a:r>
            <a:endParaRPr lang="ar-SA" sz="4400" b="1" dirty="0">
              <a:solidFill>
                <a:srgbClr val="FF0000"/>
              </a:solidFill>
            </a:endParaRPr>
          </a:p>
          <a:p>
            <a:pPr marL="457200" indent="-457200"/>
            <a:endParaRPr lang="ar-SA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97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 vert="horz" anchor="b" anchorCtr="0">
            <a:normAutofit/>
          </a:bodyPr>
          <a:lstStyle/>
          <a:p>
            <a:pPr algn="ctr"/>
            <a:r>
              <a:rPr lang="ar-SA" sz="2400" b="1" dirty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ea typeface="+mn-ea"/>
                <a:cs typeface="Times New Roman" panose="02020603050405020304" pitchFamily="18" charset="0"/>
              </a:rPr>
              <a:t>لا تنس أن ...</a:t>
            </a:r>
            <a:endParaRPr lang="ar-SA" sz="2400" b="1" dirty="0">
              <a:ln w="31550" cmpd="sng">
                <a:gradFill>
                  <a:gsLst>
                    <a:gs pos="70000">
                      <a:srgbClr val="8E736A">
                        <a:shade val="50000"/>
                        <a:satMod val="190000"/>
                      </a:srgbClr>
                    </a:gs>
                    <a:gs pos="0">
                      <a:srgbClr val="8E736A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8E736A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4400" dirty="0">
                <a:solidFill>
                  <a:srgbClr val="C00000"/>
                </a:solidFill>
              </a:rPr>
              <a:t> </a:t>
            </a:r>
            <a:r>
              <a:rPr lang="ar-SA" sz="4400" b="1" dirty="0" smtClean="0">
                <a:solidFill>
                  <a:srgbClr val="C00000"/>
                </a:solidFill>
              </a:rPr>
              <a:t>ارجو </a:t>
            </a:r>
            <a:r>
              <a:rPr lang="ar-SA" sz="4400" b="1" dirty="0" err="1">
                <a:solidFill>
                  <a:srgbClr val="C00000"/>
                </a:solidFill>
              </a:rPr>
              <a:t>الإنتباه</a:t>
            </a:r>
            <a:r>
              <a:rPr lang="ar-SA" sz="4400" b="1" dirty="0">
                <a:solidFill>
                  <a:srgbClr val="C00000"/>
                </a:solidFill>
              </a:rPr>
              <a:t> مرة اخرى ،عندما نقول كلمة يختص به ،يعني الإصبع المختص بضغط أي حرف من الحروف السابقة نضغط به على الحرف ثم نعيد اصبعنا لمكانه كما كان على </a:t>
            </a:r>
            <a:r>
              <a:rPr lang="ar-SA" sz="4400" b="1" u="sng" dirty="0">
                <a:solidFill>
                  <a:srgbClr val="C00000"/>
                </a:solidFill>
              </a:rPr>
              <a:t>صف </a:t>
            </a:r>
            <a:r>
              <a:rPr lang="ar-SA" sz="4400" b="1" u="sng" dirty="0" err="1">
                <a:solidFill>
                  <a:srgbClr val="C00000"/>
                </a:solidFill>
              </a:rPr>
              <a:t>الإرتكاز</a:t>
            </a:r>
            <a:r>
              <a:rPr lang="ar-SA" sz="4400" b="1" dirty="0">
                <a:solidFill>
                  <a:srgbClr val="C00000"/>
                </a:solidFill>
              </a:rPr>
              <a:t> بدون تحريك بقية </a:t>
            </a:r>
            <a:r>
              <a:rPr lang="ar-SA" sz="4400" b="1" dirty="0" smtClean="0">
                <a:solidFill>
                  <a:srgbClr val="C00000"/>
                </a:solidFill>
              </a:rPr>
              <a:t>الأصابع.</a:t>
            </a:r>
            <a:endParaRPr lang="ar-SA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1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عنصر نائب للمحتوى 2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31" y="332656"/>
            <a:ext cx="7828457" cy="6192688"/>
          </a:xfrm>
        </p:spPr>
      </p:pic>
    </p:spTree>
    <p:extLst>
      <p:ext uri="{BB962C8B-B14F-4D97-AF65-F5344CB8AC3E}">
        <p14:creationId xmlns:p14="http://schemas.microsoft.com/office/powerpoint/2010/main" val="21612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650919"/>
            <a:ext cx="5758989" cy="1778081"/>
          </a:xfrm>
        </p:spPr>
        <p:txBody>
          <a:bodyPr>
            <a:normAutofit/>
          </a:bodyPr>
          <a:lstStyle/>
          <a:p>
            <a:pPr algn="ctr"/>
            <a:r>
              <a:rPr lang="ar-JO" b="1" dirty="0"/>
              <a:t>تدريبات عملية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233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pPr algn="ctr"/>
            <a:r>
              <a:rPr lang="ar-JO" sz="2400" b="1" dirty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ea typeface="+mn-ea"/>
                <a:cs typeface="Times New Roman" panose="02020603050405020304" pitchFamily="18" charset="0"/>
              </a:rPr>
              <a:t>تدريبات عملية </a:t>
            </a:r>
            <a:endParaRPr lang="ar-SA" sz="2400" b="1" dirty="0">
              <a:ln w="31550" cmpd="sng">
                <a:gradFill>
                  <a:gsLst>
                    <a:gs pos="70000">
                      <a:srgbClr val="8E736A">
                        <a:shade val="50000"/>
                        <a:satMod val="190000"/>
                      </a:srgbClr>
                    </a:gs>
                    <a:gs pos="0">
                      <a:srgbClr val="8E736A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8E736A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971600" y="1412776"/>
            <a:ext cx="7416824" cy="4524315"/>
          </a:xfrm>
          <a:prstGeom prst="rect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الآن بعد أن انتهينا من التعرف على حروف صف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الارتكاز .</a:t>
            </a:r>
            <a:endParaRPr lang="ar-SA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يجب ان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تقومي</a:t>
            </a:r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بالتدرب اكثر من مره على كل تمرين مع حساب الوقت المستغرق في الكتابة.</a:t>
            </a:r>
          </a:p>
          <a:p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وتجاهدي</a:t>
            </a:r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حتى تقلصي المدة المستخدمة لكتابة هذه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التمارين .</a:t>
            </a:r>
            <a:endParaRPr lang="ar-SA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 algn="ctr">
              <a:buNone/>
            </a:pPr>
            <a:r>
              <a:rPr lang="ar-SA" sz="2400" dirty="0" smtClean="0"/>
              <a:t>في الموقع المرفق </a:t>
            </a:r>
          </a:p>
          <a:p>
            <a:pPr marL="82296" indent="0" algn="ctr">
              <a:buNone/>
            </a:pPr>
            <a:r>
              <a:rPr lang="ar-SA" sz="2400" dirty="0" smtClean="0"/>
              <a:t>يرجى التدرب على التمارين من رقم </a:t>
            </a:r>
            <a:r>
              <a:rPr lang="ar-SA" sz="2400" dirty="0" smtClean="0"/>
              <a:t>5الى 11</a:t>
            </a:r>
            <a:endParaRPr lang="ar-SA" sz="2400" dirty="0" smtClean="0"/>
          </a:p>
          <a:p>
            <a:pPr marL="82296" indent="0" algn="ctr">
              <a:buNone/>
            </a:pPr>
            <a:r>
              <a:rPr lang="ar-SA" sz="2400" dirty="0" smtClean="0"/>
              <a:t>علما ان لكل تدريب 5 مستويات</a:t>
            </a:r>
          </a:p>
          <a:p>
            <a:pPr marL="82296" indent="0" algn="ctr">
              <a:buNone/>
            </a:pPr>
            <a:r>
              <a:rPr lang="en-US" sz="2400" dirty="0" smtClean="0"/>
              <a:t>https://tybaa.com/lesson</a:t>
            </a:r>
            <a:endParaRPr lang="ar-SA" sz="2400" dirty="0" smtClean="0"/>
          </a:p>
          <a:p>
            <a:endParaRPr lang="ar-SA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812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E908F69C45F43B5F67F7F770537E1" ma:contentTypeVersion="0" ma:contentTypeDescription="Create a new document." ma:contentTypeScope="" ma:versionID="f67ef303716acc3b388836726e4860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EC7068-EA09-4248-B898-8DFD51724A7B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A78EB6C-83D2-406A-A121-38E8DD0524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1E93567-0A05-494E-B2DA-B70CCC4EE6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369</Words>
  <Application>Microsoft Office PowerPoint</Application>
  <PresentationFormat>عرض على الشاشة (3:4)‏</PresentationFormat>
  <Paragraphs>64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11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5" baseType="lpstr">
      <vt:lpstr>Arial Unicode MS</vt:lpstr>
      <vt:lpstr>Aharoni</vt:lpstr>
      <vt:lpstr>Arial</vt:lpstr>
      <vt:lpstr>Bookman Old Style</vt:lpstr>
      <vt:lpstr>Courier New</vt:lpstr>
      <vt:lpstr>Gill Sans MT</vt:lpstr>
      <vt:lpstr>Times New Roman</vt:lpstr>
      <vt:lpstr>Traditional Arabic</vt:lpstr>
      <vt:lpstr>Wingdings</vt:lpstr>
      <vt:lpstr>Wingdings 2</vt:lpstr>
      <vt:lpstr>Wingdings 3</vt:lpstr>
      <vt:lpstr>أصل</vt:lpstr>
      <vt:lpstr>معالجة الكلمات والنسخ 2 برنامج السكرتارية الطبية</vt:lpstr>
      <vt:lpstr>لا تنس أن ...</vt:lpstr>
      <vt:lpstr>ماهي أحرف الصف الثالث </vt:lpstr>
      <vt:lpstr>توزيع الحروف في الصف الذي فوق صف الإرتكاز وفقاً لكل إصبع </vt:lpstr>
      <vt:lpstr>توزيع الحروف في الصف الذي فوق صف الإرتكاز وفقاً لكل اصبع </vt:lpstr>
      <vt:lpstr>لا تنس أن ...</vt:lpstr>
      <vt:lpstr>عرض تقديمي في PowerPoint</vt:lpstr>
      <vt:lpstr>تدريبات عملية </vt:lpstr>
      <vt:lpstr>تدريبات عملية </vt:lpstr>
      <vt:lpstr>سنتعلم الآن كيفية كتابة حرف الألف بهمزة من الاسفل كما في كلمة (إنما)</vt:lpstr>
      <vt:lpstr>ولمعرفة كيفية اتقان هذا الحرف(إ) وفقاً لما تعلمناه سابقا                              </vt:lpstr>
      <vt:lpstr>عرض تقديمي في PowerPoint</vt:lpstr>
      <vt:lpstr>قواعد هامه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Asma Aleisa</cp:lastModifiedBy>
  <cp:revision>44</cp:revision>
  <dcterms:created xsi:type="dcterms:W3CDTF">2014-02-09T17:56:55Z</dcterms:created>
  <dcterms:modified xsi:type="dcterms:W3CDTF">2019-10-07T05:44:09Z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0x010100C8AE908F69C45F43B5F67F7F770537E1</vt:lpwstr>
  </property>
</Properties>
</file>