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4"/>
  </p:sldMasterIdLst>
  <p:sldIdLst>
    <p:sldId id="256" r:id="rId5"/>
    <p:sldId id="273" r:id="rId6"/>
    <p:sldId id="301" r:id="rId7"/>
    <p:sldId id="277" r:id="rId8"/>
    <p:sldId id="302" r:id="rId9"/>
    <p:sldId id="303" r:id="rId10"/>
    <p:sldId id="275" r:id="rId11"/>
    <p:sldId id="269" r:id="rId12"/>
    <p:sldId id="278" r:id="rId13"/>
    <p:sldId id="304" r:id="rId14"/>
    <p:sldId id="305" r:id="rId15"/>
    <p:sldId id="306" r:id="rId16"/>
    <p:sldId id="307" r:id="rId17"/>
    <p:sldId id="293" r:id="rId18"/>
    <p:sldId id="294" r:id="rId19"/>
    <p:sldId id="292" r:id="rId20"/>
    <p:sldId id="296" r:id="rId21"/>
    <p:sldId id="297" r:id="rId22"/>
    <p:sldId id="298" r:id="rId23"/>
    <p:sldId id="299" r:id="rId24"/>
    <p:sldId id="308" r:id="rId2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86" d="100"/>
          <a:sy n="86" d="100"/>
        </p:scale>
        <p:origin x="714" y="4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p>
            <a:fld id="{6B75FBEC-D303-464C-882C-A7566C77845C}" type="datetimeFigureOut">
              <a:rPr lang="ar-SA" smtClean="0"/>
              <a:t>25/01/41</a:t>
            </a:fld>
            <a:endParaRPr lang="ar-SA"/>
          </a:p>
        </p:txBody>
      </p:sp>
      <p:sp>
        <p:nvSpPr>
          <p:cNvPr id="20" name="عنصر نائب للتذييل 19"/>
          <p:cNvSpPr>
            <a:spLocks noGrp="1"/>
          </p:cNvSpPr>
          <p:nvPr>
            <p:ph type="ftr" sz="quarter" idx="11"/>
          </p:nvPr>
        </p:nvSpPr>
        <p:spPr/>
        <p:txBody>
          <a:bodyPr/>
          <a:lstStyle/>
          <a:p>
            <a:endParaRPr lang="ar-SA"/>
          </a:p>
        </p:txBody>
      </p:sp>
      <p:sp>
        <p:nvSpPr>
          <p:cNvPr id="10" name="عنصر نائب لرقم الشريحة 9"/>
          <p:cNvSpPr>
            <a:spLocks noGrp="1"/>
          </p:cNvSpPr>
          <p:nvPr>
            <p:ph type="sldNum" sz="quarter" idx="12"/>
          </p:nvPr>
        </p:nvSpPr>
        <p:spPr/>
        <p:txBody>
          <a:bodyPr/>
          <a:lstStyle/>
          <a:p>
            <a:fld id="{5FD7A55C-C2F0-4628-BFE6-7FF8AB45C363}"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B75FBEC-D303-464C-882C-A7566C77845C}" type="datetimeFigureOut">
              <a:rPr lang="ar-SA" smtClean="0"/>
              <a:t>25/01/41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FD7A55C-C2F0-4628-BFE6-7FF8AB45C363}"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B75FBEC-D303-464C-882C-A7566C77845C}" type="datetimeFigureOut">
              <a:rPr lang="ar-SA" smtClean="0"/>
              <a:t>25/01/41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FD7A55C-C2F0-4628-BFE6-7FF8AB45C363}"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B75FBEC-D303-464C-882C-A7566C77845C}" type="datetimeFigureOut">
              <a:rPr lang="ar-SA" smtClean="0"/>
              <a:t>25/01/41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FD7A55C-C2F0-4628-BFE6-7FF8AB45C363}"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B75FBEC-D303-464C-882C-A7566C77845C}" type="datetimeFigureOut">
              <a:rPr lang="ar-SA" smtClean="0"/>
              <a:t>25/01/41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FD7A55C-C2F0-4628-BFE6-7FF8AB45C363}"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6B75FBEC-D303-464C-882C-A7566C77845C}" type="datetimeFigureOut">
              <a:rPr lang="ar-SA" smtClean="0"/>
              <a:t>25/01/41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FD7A55C-C2F0-4628-BFE6-7FF8AB45C363}"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6B75FBEC-D303-464C-882C-A7566C77845C}" type="datetimeFigureOut">
              <a:rPr lang="ar-SA" smtClean="0"/>
              <a:t>25/01/41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5FD7A55C-C2F0-4628-BFE6-7FF8AB45C363}"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6B75FBEC-D303-464C-882C-A7566C77845C}" type="datetimeFigureOut">
              <a:rPr lang="ar-SA" smtClean="0"/>
              <a:t>25/01/41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5FD7A55C-C2F0-4628-BFE6-7FF8AB45C363}"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p>
            <a:fld id="{6B75FBEC-D303-464C-882C-A7566C77845C}" type="datetimeFigureOut">
              <a:rPr lang="ar-SA" smtClean="0"/>
              <a:t>25/01/41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5FD7A55C-C2F0-4628-BFE6-7FF8AB45C363}"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6B75FBEC-D303-464C-882C-A7566C77845C}" type="datetimeFigureOut">
              <a:rPr lang="ar-SA" smtClean="0"/>
              <a:t>25/01/41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FD7A55C-C2F0-4628-BFE6-7FF8AB45C363}"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6B75FBEC-D303-464C-882C-A7566C77845C}" type="datetimeFigureOut">
              <a:rPr lang="ar-SA" smtClean="0"/>
              <a:t>25/01/41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FD7A55C-C2F0-4628-BFE6-7FF8AB45C363}"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B75FBEC-D303-464C-882C-A7566C77845C}" type="datetimeFigureOut">
              <a:rPr lang="ar-SA" smtClean="0"/>
              <a:t>25/01/41</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FD7A55C-C2F0-4628-BFE6-7FF8AB45C363}"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620688"/>
            <a:ext cx="6120680" cy="1440160"/>
          </a:xfrm>
        </p:spPr>
        <p:txBody>
          <a:bodyPr>
            <a:normAutofit/>
          </a:bodyPr>
          <a:lstStyle/>
          <a:p>
            <a:pPr algn="ctr"/>
            <a:r>
              <a:rPr lang="ar-SA" dirty="0" smtClean="0"/>
              <a:t>معالجة الكلمات والنسخ </a:t>
            </a:r>
            <a:br>
              <a:rPr lang="ar-SA" dirty="0" smtClean="0"/>
            </a:br>
            <a:r>
              <a:rPr lang="ar-SA" dirty="0" smtClean="0"/>
              <a:t>برنامج السكرتارية الطبية</a:t>
            </a:r>
            <a:endParaRPr lang="ar-SA" sz="4400" dirty="0"/>
          </a:p>
        </p:txBody>
      </p:sp>
      <p:sp>
        <p:nvSpPr>
          <p:cNvPr id="4" name="مستطيل 3"/>
          <p:cNvSpPr/>
          <p:nvPr/>
        </p:nvSpPr>
        <p:spPr>
          <a:xfrm>
            <a:off x="2627784" y="2636912"/>
            <a:ext cx="4572000" cy="1415772"/>
          </a:xfrm>
          <a:prstGeom prst="rect">
            <a:avLst/>
          </a:prstGeom>
        </p:spPr>
        <p:txBody>
          <a:bodyPr anchor="b">
            <a:normAutofit fontScale="62500" lnSpcReduction="20000"/>
          </a:bodyPr>
          <a:lstStyle/>
          <a:p>
            <a:pPr algn="ctr">
              <a:spcBef>
                <a:spcPct val="0"/>
              </a:spcBef>
            </a:pPr>
            <a:r>
              <a:rPr lang="ar-SA"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المحاضرة </a:t>
            </a:r>
            <a:r>
              <a:rPr lang="ar-SA"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الثانية </a:t>
            </a:r>
          </a:p>
          <a:p>
            <a:pPr algn="ctr">
              <a:spcBef>
                <a:spcPct val="0"/>
              </a:spcBef>
            </a:pPr>
            <a:r>
              <a:rPr lang="ar-SA"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
            </a:r>
            <a:br>
              <a:rPr lang="ar-SA"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br>
            <a:r>
              <a:rPr lang="ar-SA"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الصف فوق صف الارتكاز </a:t>
            </a:r>
          </a:p>
          <a:p>
            <a:pPr algn="ctr">
              <a:spcBef>
                <a:spcPct val="0"/>
              </a:spcBef>
            </a:pPr>
            <a:r>
              <a:rPr lang="ar-SA"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 الصف الثاني ) </a:t>
            </a:r>
            <a:endParaRPr lang="ar-SA"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
        <p:nvSpPr>
          <p:cNvPr id="6" name="Subtitle 2"/>
          <p:cNvSpPr txBox="1">
            <a:spLocks/>
          </p:cNvSpPr>
          <p:nvPr/>
        </p:nvSpPr>
        <p:spPr>
          <a:xfrm>
            <a:off x="1187624" y="5157192"/>
            <a:ext cx="7632848" cy="432048"/>
          </a:xfrm>
          <a:prstGeom prst="rect">
            <a:avLst/>
          </a:prstGeom>
        </p:spPr>
        <p:txBody>
          <a:bodyPr tIns="0">
            <a:noAutofit/>
          </a:bodyPr>
          <a:lstStyle>
            <a:lvl1pPr marL="27432" indent="0" algn="l" rtl="1"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1"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1"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1"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1"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1"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1"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1"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1"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ctr"/>
            <a:r>
              <a:rPr lang="ar-SA" sz="2800" b="1" smtClean="0">
                <a:solidFill>
                  <a:schemeClr val="tx2">
                    <a:lumMod val="60000"/>
                    <a:lumOff val="40000"/>
                  </a:schemeClr>
                </a:solidFill>
              </a:rPr>
              <a:t>جمع و إعداد : أ/ أسماء  العيسى</a:t>
            </a:r>
            <a:endParaRPr lang="ar-SA" sz="2800" b="1" dirty="0">
              <a:solidFill>
                <a:schemeClr val="tx2">
                  <a:lumMod val="60000"/>
                  <a:lumOff val="40000"/>
                </a:schemeClr>
              </a:solidFill>
            </a:endParaRPr>
          </a:p>
        </p:txBody>
      </p:sp>
    </p:spTree>
    <p:extLst>
      <p:ext uri="{BB962C8B-B14F-4D97-AF65-F5344CB8AC3E}">
        <p14:creationId xmlns:p14="http://schemas.microsoft.com/office/powerpoint/2010/main" val="3351037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2-1</a:t>
            </a:r>
            <a:endParaRPr lang="ar-SA" dirty="0">
              <a:effectLst/>
            </a:endParaRPr>
          </a:p>
        </p:txBody>
      </p:sp>
      <p:sp>
        <p:nvSpPr>
          <p:cNvPr id="3" name="عنصر نائب للمحتوى 2"/>
          <p:cNvSpPr>
            <a:spLocks noGrp="1"/>
          </p:cNvSpPr>
          <p:nvPr>
            <p:ph idx="1"/>
          </p:nvPr>
        </p:nvSpPr>
        <p:spPr>
          <a:xfrm>
            <a:off x="138304" y="2060848"/>
            <a:ext cx="8826184" cy="4536504"/>
          </a:xfrm>
        </p:spPr>
        <p:txBody>
          <a:bodyPr>
            <a:noAutofit/>
          </a:bodyPr>
          <a:lstStyle/>
          <a:p>
            <a:pPr marL="82296" indent="0">
              <a:buNone/>
            </a:pPr>
            <a:r>
              <a:rPr lang="ar-SA" sz="3000" b="1" dirty="0"/>
              <a:t>هتان ثاني صالح ضابط شديد حكيم هتان ثاني صالح ضابط شديد حكيم</a:t>
            </a:r>
            <a:r>
              <a:rPr lang="ar-SA" sz="3000" dirty="0"/>
              <a:t/>
            </a:r>
            <a:br>
              <a:rPr lang="ar-SA" sz="3000" dirty="0"/>
            </a:br>
            <a:r>
              <a:rPr lang="ar-SA" sz="3000" b="1" dirty="0"/>
              <a:t/>
            </a:r>
            <a:br>
              <a:rPr lang="ar-SA" sz="3000" b="1" dirty="0"/>
            </a:br>
            <a:r>
              <a:rPr lang="ar-SA" sz="3000" dirty="0"/>
              <a:t/>
            </a:r>
            <a:br>
              <a:rPr lang="ar-SA" sz="3000" dirty="0"/>
            </a:br>
            <a:r>
              <a:rPr lang="ar-SA" sz="3000" b="1" dirty="0"/>
              <a:t>هتان ثاني صالح ضابط شديد حكيم هتان ثاني صالح ضابط شديد حكيم</a:t>
            </a:r>
            <a:r>
              <a:rPr lang="ar-SA" sz="3000" dirty="0"/>
              <a:t/>
            </a:r>
            <a:br>
              <a:rPr lang="ar-SA" sz="3000" dirty="0"/>
            </a:br>
            <a:r>
              <a:rPr lang="ar-SA" sz="3000" b="1" dirty="0"/>
              <a:t/>
            </a:r>
            <a:br>
              <a:rPr lang="ar-SA" sz="3000" b="1" dirty="0"/>
            </a:br>
            <a:r>
              <a:rPr lang="ar-SA" sz="3000" dirty="0"/>
              <a:t/>
            </a:r>
            <a:br>
              <a:rPr lang="ar-SA" sz="3000" dirty="0"/>
            </a:br>
            <a:r>
              <a:rPr lang="ar-SA" sz="3000" b="1" dirty="0"/>
              <a:t>هتان ثاني صالح ضابط شديد حكيم هتان ثاني صالح ضابط شديد حكيم</a:t>
            </a:r>
            <a:r>
              <a:rPr lang="ar-SA" sz="3000" dirty="0"/>
              <a:t/>
            </a:r>
            <a:br>
              <a:rPr lang="ar-SA" sz="3000" dirty="0"/>
            </a:br>
            <a:r>
              <a:rPr lang="ar-SA" sz="3000" b="1" dirty="0"/>
              <a:t/>
            </a:r>
            <a:br>
              <a:rPr lang="ar-SA" sz="3000" b="1" dirty="0"/>
            </a:br>
            <a:endParaRPr lang="ar-SA" sz="3000" b="1" dirty="0"/>
          </a:p>
        </p:txBody>
      </p:sp>
    </p:spTree>
    <p:extLst>
      <p:ext uri="{BB962C8B-B14F-4D97-AF65-F5344CB8AC3E}">
        <p14:creationId xmlns:p14="http://schemas.microsoft.com/office/powerpoint/2010/main" val="28499042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2-2</a:t>
            </a:r>
            <a:endParaRPr lang="ar-SA" dirty="0">
              <a:effectLst/>
            </a:endParaRPr>
          </a:p>
        </p:txBody>
      </p:sp>
      <p:sp>
        <p:nvSpPr>
          <p:cNvPr id="3" name="عنصر نائب للمحتوى 2"/>
          <p:cNvSpPr>
            <a:spLocks noGrp="1"/>
          </p:cNvSpPr>
          <p:nvPr>
            <p:ph idx="1"/>
          </p:nvPr>
        </p:nvSpPr>
        <p:spPr>
          <a:xfrm>
            <a:off x="138304" y="2132856"/>
            <a:ext cx="8826184" cy="4536504"/>
          </a:xfrm>
        </p:spPr>
        <p:txBody>
          <a:bodyPr>
            <a:noAutofit/>
          </a:bodyPr>
          <a:lstStyle/>
          <a:p>
            <a:pPr marL="82296" indent="0">
              <a:buNone/>
            </a:pPr>
            <a:r>
              <a:rPr lang="ar-SA" sz="3600" b="1" dirty="0" smtClean="0"/>
              <a:t>الجمل </a:t>
            </a:r>
            <a:r>
              <a:rPr lang="ar-SA" sz="3600" b="1" dirty="0"/>
              <a:t>يتحمل العطش الضب يعيش في الجبال، الجمل يتحمل العطش الضب يعيش في الجبال</a:t>
            </a:r>
            <a:r>
              <a:rPr lang="ar-SA" sz="3600" dirty="0"/>
              <a:t/>
            </a:r>
            <a:br>
              <a:rPr lang="ar-SA" sz="3600" dirty="0"/>
            </a:br>
            <a:r>
              <a:rPr lang="ar-SA" sz="3600" b="1" dirty="0"/>
              <a:t/>
            </a:r>
            <a:br>
              <a:rPr lang="ar-SA" sz="3600" b="1" dirty="0"/>
            </a:br>
            <a:r>
              <a:rPr lang="ar-SA" sz="3600" dirty="0"/>
              <a:t/>
            </a:r>
            <a:br>
              <a:rPr lang="ar-SA" sz="3600" dirty="0"/>
            </a:br>
            <a:r>
              <a:rPr lang="ar-SA" sz="3600" b="1" dirty="0"/>
              <a:t>الجمل يتحمل العطش الضب يعيش في الجبال، الجمل يتحمل العطش الضب يعيش في الجبال</a:t>
            </a:r>
          </a:p>
        </p:txBody>
      </p:sp>
    </p:spTree>
    <p:extLst>
      <p:ext uri="{BB962C8B-B14F-4D97-AF65-F5344CB8AC3E}">
        <p14:creationId xmlns:p14="http://schemas.microsoft.com/office/powerpoint/2010/main" val="8888607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السادس2-3</a:t>
            </a:r>
            <a:endParaRPr lang="ar-SA" dirty="0">
              <a:effectLst/>
            </a:endParaRPr>
          </a:p>
        </p:txBody>
      </p:sp>
      <p:sp>
        <p:nvSpPr>
          <p:cNvPr id="3" name="عنصر نائب للمحتوى 2"/>
          <p:cNvSpPr>
            <a:spLocks noGrp="1"/>
          </p:cNvSpPr>
          <p:nvPr>
            <p:ph idx="1"/>
          </p:nvPr>
        </p:nvSpPr>
        <p:spPr>
          <a:xfrm>
            <a:off x="138304" y="1340768"/>
            <a:ext cx="8826184" cy="5517232"/>
          </a:xfrm>
        </p:spPr>
        <p:txBody>
          <a:bodyPr>
            <a:noAutofit/>
          </a:bodyPr>
          <a:lstStyle/>
          <a:p>
            <a:pPr marL="82296" indent="0">
              <a:buNone/>
            </a:pPr>
            <a:r>
              <a:rPr lang="ar-SA" sz="3600" b="1" dirty="0"/>
              <a:t>لم يقف الغافقي أمام البستان قتل ضب ضفدعا ضجيجا الصدق </a:t>
            </a:r>
            <a:r>
              <a:rPr lang="ar-SA" sz="3600" b="1" dirty="0" err="1"/>
              <a:t>الصدق</a:t>
            </a:r>
            <a:r>
              <a:rPr lang="ar-SA" sz="3600" dirty="0"/>
              <a:t/>
            </a:r>
            <a:br>
              <a:rPr lang="ar-SA" sz="3600" dirty="0"/>
            </a:br>
            <a:r>
              <a:rPr lang="ar-SA" sz="3600" b="1" dirty="0"/>
              <a:t/>
            </a:r>
            <a:br>
              <a:rPr lang="ar-SA" sz="3600" b="1" dirty="0"/>
            </a:br>
            <a:r>
              <a:rPr lang="ar-SA" sz="3600" dirty="0"/>
              <a:t/>
            </a:r>
            <a:br>
              <a:rPr lang="ar-SA" sz="3600" dirty="0"/>
            </a:br>
            <a:r>
              <a:rPr lang="ar-SA" sz="3600" b="1" dirty="0"/>
              <a:t>لم يقف الغافقي أمام البستان قتل ضب ضفدعا ضجيجا الصدق </a:t>
            </a:r>
            <a:r>
              <a:rPr lang="ar-SA" sz="3600" b="1" dirty="0" err="1"/>
              <a:t>الصدق</a:t>
            </a:r>
            <a:r>
              <a:rPr lang="ar-SA" sz="3600" dirty="0"/>
              <a:t/>
            </a:r>
            <a:br>
              <a:rPr lang="ar-SA" sz="3600" dirty="0"/>
            </a:br>
            <a:r>
              <a:rPr lang="ar-SA" sz="3600" b="1" dirty="0"/>
              <a:t/>
            </a:r>
            <a:br>
              <a:rPr lang="ar-SA" sz="3600" b="1" dirty="0"/>
            </a:br>
            <a:r>
              <a:rPr lang="ar-SA" sz="3600" dirty="0"/>
              <a:t/>
            </a:r>
            <a:br>
              <a:rPr lang="ar-SA" sz="3600" dirty="0"/>
            </a:br>
            <a:r>
              <a:rPr lang="ar-SA" sz="3600" b="1" dirty="0"/>
              <a:t>لم يقف الغافقي أمام البستان قتل ضب ضفدعا ضجيجا الصدق </a:t>
            </a:r>
            <a:r>
              <a:rPr lang="ar-SA" sz="3600" b="1" dirty="0" err="1"/>
              <a:t>الصدق</a:t>
            </a:r>
            <a:endParaRPr lang="ar-SA" sz="3600" b="1" dirty="0"/>
          </a:p>
        </p:txBody>
      </p:sp>
    </p:spTree>
    <p:extLst>
      <p:ext uri="{BB962C8B-B14F-4D97-AF65-F5344CB8AC3E}">
        <p14:creationId xmlns:p14="http://schemas.microsoft.com/office/powerpoint/2010/main" val="42328396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السابع </a:t>
            </a:r>
            <a:r>
              <a:rPr lang="ar-SA" sz="4400" b="1" dirty="0" smtClean="0">
                <a:effectLst/>
              </a:rPr>
              <a:t>2-4</a:t>
            </a:r>
            <a:endParaRPr lang="ar-SA" dirty="0">
              <a:effectLst/>
            </a:endParaRPr>
          </a:p>
        </p:txBody>
      </p:sp>
      <p:sp>
        <p:nvSpPr>
          <p:cNvPr id="3" name="عنصر نائب للمحتوى 2"/>
          <p:cNvSpPr>
            <a:spLocks noGrp="1"/>
          </p:cNvSpPr>
          <p:nvPr>
            <p:ph idx="1"/>
          </p:nvPr>
        </p:nvSpPr>
        <p:spPr>
          <a:xfrm>
            <a:off x="138304" y="1340768"/>
            <a:ext cx="8826184" cy="4896544"/>
          </a:xfrm>
        </p:spPr>
        <p:txBody>
          <a:bodyPr>
            <a:noAutofit/>
          </a:bodyPr>
          <a:lstStyle/>
          <a:p>
            <a:pPr marL="82296" indent="0">
              <a:buNone/>
            </a:pPr>
            <a:r>
              <a:rPr lang="ar-SA" sz="3600" b="1" dirty="0"/>
              <a:t>خالك يحب الجمل ثم الضأن، حصلنا على الدليل الجديد للهاتف فحمدا لله</a:t>
            </a:r>
            <a:r>
              <a:rPr lang="ar-SA" sz="3600" dirty="0"/>
              <a:t/>
            </a:r>
            <a:br>
              <a:rPr lang="ar-SA" sz="3600" dirty="0"/>
            </a:br>
            <a:r>
              <a:rPr lang="ar-SA" sz="3600" dirty="0"/>
              <a:t/>
            </a:r>
            <a:br>
              <a:rPr lang="ar-SA" sz="3600" dirty="0"/>
            </a:br>
            <a:r>
              <a:rPr lang="ar-SA" sz="3600" b="1" dirty="0"/>
              <a:t>خالك يحب الجمل ثم الضأن، حصلنا على الدليل الجديد للهاتف فحمدا لله</a:t>
            </a:r>
            <a:r>
              <a:rPr lang="ar-SA" sz="3600" dirty="0"/>
              <a:t/>
            </a:r>
            <a:br>
              <a:rPr lang="ar-SA" sz="3600" dirty="0"/>
            </a:br>
            <a:r>
              <a:rPr lang="ar-SA" sz="3600" dirty="0"/>
              <a:t/>
            </a:r>
            <a:br>
              <a:rPr lang="ar-SA" sz="3600" dirty="0"/>
            </a:br>
            <a:r>
              <a:rPr lang="ar-SA" sz="3600" b="1" dirty="0"/>
              <a:t>خالك يحب الجمل ثم الضأن، حصلنا على الدليل الجديد للهاتف فحمدا لله</a:t>
            </a:r>
            <a:r>
              <a:rPr lang="ar-SA" sz="3600" dirty="0"/>
              <a:t/>
            </a:r>
            <a:br>
              <a:rPr lang="ar-SA" sz="3600" dirty="0"/>
            </a:br>
            <a:endParaRPr lang="ar-SA" sz="3600" b="1" dirty="0"/>
          </a:p>
        </p:txBody>
      </p:sp>
    </p:spTree>
    <p:extLst>
      <p:ext uri="{BB962C8B-B14F-4D97-AF65-F5344CB8AC3E}">
        <p14:creationId xmlns:p14="http://schemas.microsoft.com/office/powerpoint/2010/main" val="41643749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31640" y="1844824"/>
            <a:ext cx="7498080" cy="1786210"/>
          </a:xfrm>
        </p:spPr>
        <p:txBody>
          <a:bodyPr>
            <a:normAutofit/>
          </a:bodyPr>
          <a:lstStyle/>
          <a:p>
            <a:pPr algn="ctr"/>
            <a:r>
              <a:rPr lang="ar-SA" b="1" dirty="0">
                <a:effectLst/>
              </a:rPr>
              <a:t>سنتعلم </a:t>
            </a:r>
            <a:r>
              <a:rPr lang="ar-SA" b="1" dirty="0" smtClean="0">
                <a:effectLst/>
              </a:rPr>
              <a:t>الآن كيفية </a:t>
            </a:r>
            <a:r>
              <a:rPr lang="ar-SA" b="1" dirty="0">
                <a:effectLst/>
              </a:rPr>
              <a:t>كتابة حرف الألف بهمزة من الاسفل كما في كلمة (إنما)</a:t>
            </a:r>
            <a:endParaRPr lang="ar-SA" dirty="0"/>
          </a:p>
        </p:txBody>
      </p:sp>
    </p:spTree>
    <p:extLst>
      <p:ext uri="{BB962C8B-B14F-4D97-AF65-F5344CB8AC3E}">
        <p14:creationId xmlns:p14="http://schemas.microsoft.com/office/powerpoint/2010/main" val="15849674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99592" y="274638"/>
            <a:ext cx="8034096" cy="1426170"/>
          </a:xfrm>
        </p:spPr>
        <p:txBody>
          <a:bodyPr>
            <a:normAutofit/>
          </a:bodyPr>
          <a:lstStyle/>
          <a:p>
            <a:pPr algn="ctr"/>
            <a:r>
              <a:rPr lang="ar-SA" b="1" u="sng" dirty="0" smtClean="0">
                <a:effectLst/>
              </a:rPr>
              <a:t>ولمعرفة </a:t>
            </a:r>
            <a:r>
              <a:rPr lang="ar-SA" b="1" u="sng" dirty="0">
                <a:effectLst/>
              </a:rPr>
              <a:t>كيفية اتقان هذا الحرف(إ) وفقاً </a:t>
            </a:r>
            <a:r>
              <a:rPr lang="ar-SA" b="1" u="sng" dirty="0" smtClean="0">
                <a:effectLst/>
              </a:rPr>
              <a:t>لما تعلمناه سابقا </a:t>
            </a:r>
            <a:r>
              <a:rPr lang="ar-SA" b="1" dirty="0">
                <a:effectLst/>
              </a:rPr>
              <a:t>                             </a:t>
            </a:r>
            <a:endParaRPr lang="ar-SA" dirty="0"/>
          </a:p>
        </p:txBody>
      </p:sp>
      <p:sp>
        <p:nvSpPr>
          <p:cNvPr id="3" name="عنصر نائب للمحتوى 2"/>
          <p:cNvSpPr>
            <a:spLocks noGrp="1"/>
          </p:cNvSpPr>
          <p:nvPr>
            <p:ph idx="1"/>
          </p:nvPr>
        </p:nvSpPr>
        <p:spPr>
          <a:xfrm>
            <a:off x="1043608" y="1772816"/>
            <a:ext cx="7786112" cy="4392488"/>
          </a:xfrm>
        </p:spPr>
        <p:txBody>
          <a:bodyPr>
            <a:noAutofit/>
          </a:bodyPr>
          <a:lstStyle/>
          <a:p>
            <a:pPr marL="457200" indent="-457200"/>
            <a:r>
              <a:rPr lang="ar-SA" sz="2800" b="1" dirty="0" smtClean="0"/>
              <a:t>نقوم بتوزيع الأصابع على </a:t>
            </a:r>
            <a:r>
              <a:rPr lang="ar-SA" sz="2800" b="1" dirty="0"/>
              <a:t>صف </a:t>
            </a:r>
            <a:r>
              <a:rPr lang="ar-SA" sz="2800" b="1" dirty="0" err="1"/>
              <a:t>الإرتكاز</a:t>
            </a:r>
            <a:r>
              <a:rPr lang="ar-SA" sz="2800" b="1" dirty="0"/>
              <a:t> كما </a:t>
            </a:r>
            <a:r>
              <a:rPr lang="ar-SA" sz="2800" b="1" dirty="0" smtClean="0"/>
              <a:t>تعلمنا</a:t>
            </a:r>
          </a:p>
          <a:p>
            <a:pPr marL="457200" indent="-457200"/>
            <a:r>
              <a:rPr lang="ar-SA" sz="2800" b="1" dirty="0" smtClean="0"/>
              <a:t>نضغط </a:t>
            </a:r>
            <a:r>
              <a:rPr lang="ar-SA" sz="2800" b="1" dirty="0"/>
              <a:t>زر </a:t>
            </a:r>
            <a:r>
              <a:rPr lang="en-US" sz="2800" b="1" dirty="0"/>
              <a:t>Shift </a:t>
            </a:r>
            <a:r>
              <a:rPr lang="ar-SA" sz="2800" b="1" dirty="0" smtClean="0"/>
              <a:t> بإصبع </a:t>
            </a:r>
            <a:r>
              <a:rPr lang="ar-SA" sz="2800" b="1" dirty="0"/>
              <a:t>الخنصر في اليد اليسرى</a:t>
            </a:r>
            <a:r>
              <a:rPr lang="ar-SA" sz="2800" b="1" u="sng" dirty="0"/>
              <a:t> ونستمر بالضغط </a:t>
            </a:r>
            <a:r>
              <a:rPr lang="ar-SA" sz="2800" b="1" dirty="0"/>
              <a:t>ثم نضغط حرف الغين (غ) مرة واحدة فيظهر لنا حرف (إ) </a:t>
            </a:r>
            <a:r>
              <a:rPr lang="ar-SA" sz="2800" b="1" dirty="0" smtClean="0"/>
              <a:t>.</a:t>
            </a:r>
            <a:endParaRPr lang="ar-SA" sz="2800" dirty="0" smtClean="0"/>
          </a:p>
          <a:p>
            <a:pPr marL="457200" indent="-457200"/>
            <a:r>
              <a:rPr lang="ar-SA" sz="2800" b="1" u="sng" dirty="0" smtClean="0"/>
              <a:t>ملحوظة </a:t>
            </a:r>
            <a:r>
              <a:rPr lang="ar-SA" sz="2800" b="1" u="sng" dirty="0"/>
              <a:t>هامة جداً :</a:t>
            </a:r>
            <a:r>
              <a:rPr lang="ar-SA" sz="2800" dirty="0"/>
              <a:t/>
            </a:r>
            <a:br>
              <a:rPr lang="ar-SA" sz="2800" dirty="0"/>
            </a:br>
            <a:r>
              <a:rPr lang="ar-SA" sz="2800" b="1" dirty="0" smtClean="0"/>
              <a:t>لا ننسى أن الإصبع </a:t>
            </a:r>
            <a:r>
              <a:rPr lang="ar-SA" sz="2800" b="1" dirty="0"/>
              <a:t>المخصص لحرف الغين هو السبابة </a:t>
            </a:r>
            <a:r>
              <a:rPr lang="ar-SA" sz="2800" b="1" dirty="0" smtClean="0"/>
              <a:t>الأيمن.</a:t>
            </a:r>
            <a:r>
              <a:rPr lang="ar-SA" sz="2800" dirty="0"/>
              <a:t/>
            </a:r>
            <a:br>
              <a:rPr lang="ar-SA" sz="2800" dirty="0"/>
            </a:br>
            <a:r>
              <a:rPr lang="ar-SA" sz="2800" b="1" u="sng" dirty="0">
                <a:solidFill>
                  <a:srgbClr val="FF0000"/>
                </a:solidFill>
              </a:rPr>
              <a:t>يعني ببساطة :</a:t>
            </a:r>
            <a:r>
              <a:rPr lang="ar-SA" sz="2800" dirty="0"/>
              <a:t/>
            </a:r>
            <a:br>
              <a:rPr lang="ar-SA" sz="2800" dirty="0"/>
            </a:br>
            <a:r>
              <a:rPr lang="ar-SA" sz="2800" b="1" dirty="0"/>
              <a:t>نضغط زر </a:t>
            </a:r>
            <a:r>
              <a:rPr lang="en-US" sz="2800" b="1" dirty="0" smtClean="0"/>
              <a:t> Shift </a:t>
            </a:r>
            <a:r>
              <a:rPr lang="ar-SA" sz="2800" b="1" dirty="0"/>
              <a:t>بالخنصر الأيسر ثم نضغط حرف الغين مرة واحدة </a:t>
            </a:r>
            <a:r>
              <a:rPr lang="ar-SA" sz="2800" b="1" dirty="0" smtClean="0"/>
              <a:t>.</a:t>
            </a:r>
            <a:endParaRPr lang="ar-SA" sz="2800" dirty="0"/>
          </a:p>
        </p:txBody>
      </p:sp>
    </p:spTree>
    <p:extLst>
      <p:ext uri="{BB962C8B-B14F-4D97-AF65-F5344CB8AC3E}">
        <p14:creationId xmlns:p14="http://schemas.microsoft.com/office/powerpoint/2010/main" val="40454616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عنصر نائب للمحتوى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09275" y="332656"/>
            <a:ext cx="7914619" cy="6336704"/>
          </a:xfrm>
        </p:spPr>
      </p:pic>
    </p:spTree>
    <p:extLst>
      <p:ext uri="{BB962C8B-B14F-4D97-AF65-F5344CB8AC3E}">
        <p14:creationId xmlns:p14="http://schemas.microsoft.com/office/powerpoint/2010/main" val="29222903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الاول </a:t>
            </a:r>
            <a:r>
              <a:rPr lang="ar-SA" sz="4400" b="1" dirty="0" smtClean="0">
                <a:effectLst/>
              </a:rPr>
              <a:t>2-5</a:t>
            </a:r>
            <a:endParaRPr lang="ar-SA" dirty="0">
              <a:effectLst/>
            </a:endParaRPr>
          </a:p>
        </p:txBody>
      </p:sp>
      <p:sp>
        <p:nvSpPr>
          <p:cNvPr id="3" name="عنصر نائب للمحتوى 2"/>
          <p:cNvSpPr>
            <a:spLocks noGrp="1"/>
          </p:cNvSpPr>
          <p:nvPr>
            <p:ph idx="1"/>
          </p:nvPr>
        </p:nvSpPr>
        <p:spPr>
          <a:xfrm>
            <a:off x="107504" y="1700808"/>
            <a:ext cx="8826184" cy="4752528"/>
          </a:xfrm>
        </p:spPr>
        <p:txBody>
          <a:bodyPr>
            <a:noAutofit/>
          </a:bodyPr>
          <a:lstStyle/>
          <a:p>
            <a:pPr marL="82296" indent="0">
              <a:buNone/>
            </a:pPr>
            <a:r>
              <a:rPr lang="ar-SA" sz="2300" dirty="0"/>
              <a:t/>
            </a:r>
            <a:br>
              <a:rPr lang="ar-SA" sz="2300" dirty="0"/>
            </a:br>
            <a:r>
              <a:rPr lang="ar-SA" sz="2400" b="1" dirty="0"/>
              <a:t>إن أخاك شاب حليم صامت دعج العينين إن اخاك شاب حليم صامت دعج العينين </a:t>
            </a:r>
            <a:r>
              <a:rPr lang="ar-SA" sz="2400" dirty="0"/>
              <a:t/>
            </a:r>
            <a:br>
              <a:rPr lang="ar-SA" sz="2400" dirty="0"/>
            </a:br>
            <a:r>
              <a:rPr lang="ar-SA" sz="2400" b="1" dirty="0"/>
              <a:t/>
            </a:r>
            <a:br>
              <a:rPr lang="ar-SA" sz="2400" b="1" dirty="0"/>
            </a:br>
            <a:r>
              <a:rPr lang="ar-SA" sz="2400" b="1" dirty="0" smtClean="0"/>
              <a:t>إن </a:t>
            </a:r>
            <a:r>
              <a:rPr lang="ar-SA" sz="2400" b="1" dirty="0"/>
              <a:t>أخاك شاب حليم صامت دعج العينين إن اخاك شاب حليم صامت دعج العينين </a:t>
            </a:r>
            <a:r>
              <a:rPr lang="ar-SA" sz="2400" dirty="0"/>
              <a:t/>
            </a:r>
            <a:br>
              <a:rPr lang="ar-SA" sz="2400" dirty="0"/>
            </a:br>
            <a:r>
              <a:rPr lang="ar-SA" sz="2400" b="1" dirty="0"/>
              <a:t/>
            </a:r>
            <a:br>
              <a:rPr lang="ar-SA" sz="2400" b="1" dirty="0"/>
            </a:br>
            <a:r>
              <a:rPr lang="ar-SA" sz="2400" b="1" dirty="0" smtClean="0"/>
              <a:t>إن </a:t>
            </a:r>
            <a:r>
              <a:rPr lang="ar-SA" sz="2400" b="1" dirty="0"/>
              <a:t>أخاك شاب حليم صامت دعج العينين إن اخاك شاب حليم صامت دعج العينين </a:t>
            </a:r>
            <a:r>
              <a:rPr lang="ar-SA" sz="2400" dirty="0"/>
              <a:t/>
            </a:r>
            <a:br>
              <a:rPr lang="ar-SA" sz="2400" dirty="0"/>
            </a:br>
            <a:r>
              <a:rPr lang="ar-SA" sz="2400" dirty="0"/>
              <a:t/>
            </a:r>
            <a:br>
              <a:rPr lang="ar-SA" sz="2400" dirty="0"/>
            </a:br>
            <a:r>
              <a:rPr lang="ar-SA" sz="2400" b="1" dirty="0"/>
              <a:t>إن أخاك شاب حليم صامت دعج العينين إن اخاك شاب حليم صامت دعج العينين </a:t>
            </a:r>
            <a:r>
              <a:rPr lang="ar-SA" sz="2400" dirty="0"/>
              <a:t/>
            </a:r>
            <a:br>
              <a:rPr lang="ar-SA" sz="2400" dirty="0"/>
            </a:br>
            <a:endParaRPr lang="ar-SA" sz="2400" dirty="0" smtClean="0"/>
          </a:p>
          <a:p>
            <a:pPr marL="82296" indent="0">
              <a:buNone/>
            </a:pPr>
            <a:r>
              <a:rPr lang="ar-SA" sz="2400" b="1" dirty="0" smtClean="0"/>
              <a:t>إن </a:t>
            </a:r>
            <a:r>
              <a:rPr lang="ar-SA" sz="2400" b="1" dirty="0"/>
              <a:t>أخاك شاب حليم صامت دعج العينين إن اخاك شاب حليم صامت دعج العينين </a:t>
            </a:r>
            <a:r>
              <a:rPr lang="ar-SA" sz="2300" dirty="0"/>
              <a:t/>
            </a:r>
            <a:br>
              <a:rPr lang="ar-SA" sz="2300" dirty="0"/>
            </a:br>
            <a:endParaRPr lang="ar-SA" sz="2300" b="1" dirty="0"/>
          </a:p>
        </p:txBody>
      </p:sp>
    </p:spTree>
    <p:extLst>
      <p:ext uri="{BB962C8B-B14F-4D97-AF65-F5344CB8AC3E}">
        <p14:creationId xmlns:p14="http://schemas.microsoft.com/office/powerpoint/2010/main" val="17884382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الثاني </a:t>
            </a:r>
            <a:r>
              <a:rPr lang="ar-SA" sz="4400" b="1" dirty="0" smtClean="0">
                <a:effectLst/>
              </a:rPr>
              <a:t>2-6</a:t>
            </a:r>
            <a:endParaRPr lang="ar-SA" dirty="0">
              <a:effectLst/>
            </a:endParaRPr>
          </a:p>
        </p:txBody>
      </p:sp>
      <p:sp>
        <p:nvSpPr>
          <p:cNvPr id="3" name="عنصر نائب للمحتوى 2"/>
          <p:cNvSpPr>
            <a:spLocks noGrp="1"/>
          </p:cNvSpPr>
          <p:nvPr>
            <p:ph idx="1"/>
          </p:nvPr>
        </p:nvSpPr>
        <p:spPr>
          <a:xfrm>
            <a:off x="107504" y="1412776"/>
            <a:ext cx="8826184" cy="5040560"/>
          </a:xfrm>
        </p:spPr>
        <p:txBody>
          <a:bodyPr>
            <a:noAutofit/>
          </a:bodyPr>
          <a:lstStyle/>
          <a:p>
            <a:pPr marL="82296" indent="0">
              <a:buNone/>
            </a:pPr>
            <a:r>
              <a:rPr lang="ar-SA" sz="2600" b="1" dirty="0"/>
              <a:t>إنما الشيخ من يدب دبيبا إنما الشيخ من يدب دبيبا إنما الشيخ من ديب دبيبا</a:t>
            </a:r>
            <a:r>
              <a:rPr lang="ar-SA" sz="2600" dirty="0"/>
              <a:t/>
            </a:r>
            <a:br>
              <a:rPr lang="ar-SA" sz="2600" dirty="0"/>
            </a:br>
            <a:r>
              <a:rPr lang="ar-SA" sz="2600" b="1" dirty="0"/>
              <a:t/>
            </a:r>
            <a:br>
              <a:rPr lang="ar-SA" sz="2600" b="1" dirty="0"/>
            </a:br>
            <a:r>
              <a:rPr lang="ar-SA" sz="2600" dirty="0"/>
              <a:t/>
            </a:r>
            <a:br>
              <a:rPr lang="ar-SA" sz="2600" dirty="0"/>
            </a:br>
            <a:r>
              <a:rPr lang="ar-SA" sz="2600" b="1" dirty="0"/>
              <a:t>إنما الشيخ من يدب دبيبا إنما الشيخ من يدب دبيبا إنما الشيخ من ديب دبيبا</a:t>
            </a:r>
            <a:r>
              <a:rPr lang="ar-SA" sz="2600" dirty="0"/>
              <a:t/>
            </a:r>
            <a:br>
              <a:rPr lang="ar-SA" sz="2600" dirty="0"/>
            </a:br>
            <a:r>
              <a:rPr lang="ar-SA" sz="2600" b="1" dirty="0"/>
              <a:t/>
            </a:r>
            <a:br>
              <a:rPr lang="ar-SA" sz="2600" b="1" dirty="0"/>
            </a:br>
            <a:r>
              <a:rPr lang="ar-SA" sz="2600" dirty="0"/>
              <a:t/>
            </a:r>
            <a:br>
              <a:rPr lang="ar-SA" sz="2600" dirty="0"/>
            </a:br>
            <a:r>
              <a:rPr lang="ar-SA" sz="2600" b="1" dirty="0"/>
              <a:t>إنما الشيخ من يدب دبيبا إنما الشيخ من يدب دبيبا إنما الشيخ من ديب دبيبا</a:t>
            </a:r>
            <a:r>
              <a:rPr lang="ar-SA" sz="2600" dirty="0"/>
              <a:t/>
            </a:r>
            <a:br>
              <a:rPr lang="ar-SA" sz="2600" dirty="0"/>
            </a:br>
            <a:r>
              <a:rPr lang="ar-SA" sz="2600" b="1" dirty="0"/>
              <a:t/>
            </a:r>
            <a:br>
              <a:rPr lang="ar-SA" sz="2600" b="1" dirty="0"/>
            </a:br>
            <a:r>
              <a:rPr lang="ar-SA" sz="2600" dirty="0"/>
              <a:t/>
            </a:r>
            <a:br>
              <a:rPr lang="ar-SA" sz="2600" dirty="0"/>
            </a:br>
            <a:r>
              <a:rPr lang="ar-SA" sz="2600" b="1" dirty="0"/>
              <a:t>إنما الشيخ من يدب دبيبا إنما الشيخ من يدب دبيبا إنما الشيخ من ديب دبيبا</a:t>
            </a:r>
            <a:r>
              <a:rPr lang="ar-SA" sz="2600" dirty="0"/>
              <a:t/>
            </a:r>
            <a:br>
              <a:rPr lang="ar-SA" sz="2600" dirty="0"/>
            </a:br>
            <a:r>
              <a:rPr lang="ar-SA" sz="2600" b="1" dirty="0"/>
              <a:t/>
            </a:r>
            <a:br>
              <a:rPr lang="ar-SA" sz="2600" b="1" dirty="0"/>
            </a:br>
            <a:r>
              <a:rPr lang="ar-SA" sz="2600" dirty="0"/>
              <a:t/>
            </a:r>
            <a:br>
              <a:rPr lang="ar-SA" sz="2600" dirty="0"/>
            </a:br>
            <a:r>
              <a:rPr lang="ar-SA" sz="2600" b="1" dirty="0"/>
              <a:t>إنما الشيخ من يدب دبيبا إنما الشيخ من يدب دبيبا إنما الشيخ من ديب دبيبا</a:t>
            </a:r>
            <a:r>
              <a:rPr lang="ar-SA" sz="2600" dirty="0"/>
              <a:t/>
            </a:r>
            <a:br>
              <a:rPr lang="ar-SA" sz="2600" dirty="0"/>
            </a:br>
            <a:r>
              <a:rPr lang="ar-SA" sz="2600" b="1" dirty="0"/>
              <a:t/>
            </a:r>
            <a:br>
              <a:rPr lang="ar-SA" sz="2600" b="1" dirty="0"/>
            </a:br>
            <a:endParaRPr lang="ar-SA" sz="2600" b="1" dirty="0"/>
          </a:p>
        </p:txBody>
      </p:sp>
    </p:spTree>
    <p:extLst>
      <p:ext uri="{BB962C8B-B14F-4D97-AF65-F5344CB8AC3E}">
        <p14:creationId xmlns:p14="http://schemas.microsoft.com/office/powerpoint/2010/main" val="12757849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الثالث </a:t>
            </a:r>
            <a:r>
              <a:rPr lang="ar-SA" sz="4400" b="1" dirty="0" smtClean="0">
                <a:effectLst/>
              </a:rPr>
              <a:t>2-7</a:t>
            </a:r>
            <a:endParaRPr lang="ar-SA" dirty="0">
              <a:effectLst/>
            </a:endParaRPr>
          </a:p>
        </p:txBody>
      </p:sp>
      <p:sp>
        <p:nvSpPr>
          <p:cNvPr id="3" name="عنصر نائب للمحتوى 2"/>
          <p:cNvSpPr>
            <a:spLocks noGrp="1"/>
          </p:cNvSpPr>
          <p:nvPr>
            <p:ph idx="1"/>
          </p:nvPr>
        </p:nvSpPr>
        <p:spPr>
          <a:xfrm>
            <a:off x="107504" y="2204864"/>
            <a:ext cx="8826184" cy="3168352"/>
          </a:xfrm>
        </p:spPr>
        <p:txBody>
          <a:bodyPr>
            <a:noAutofit/>
          </a:bodyPr>
          <a:lstStyle/>
          <a:p>
            <a:pPr marL="82296" indent="0">
              <a:buNone/>
            </a:pPr>
            <a:r>
              <a:rPr lang="ar-SA" sz="2400" b="1" dirty="0"/>
              <a:t>قال هاشم إن الثمن غال جدا قال هاشم إن الثمن غال جدا قال هاشم إن الثمن غال جدا</a:t>
            </a:r>
            <a:r>
              <a:rPr lang="ar-SA" sz="2400" dirty="0"/>
              <a:t/>
            </a:r>
            <a:br>
              <a:rPr lang="ar-SA" sz="2400" dirty="0"/>
            </a:br>
            <a:r>
              <a:rPr lang="ar-SA" sz="2400" b="1" dirty="0"/>
              <a:t/>
            </a:r>
            <a:br>
              <a:rPr lang="ar-SA" sz="2400" b="1" dirty="0"/>
            </a:br>
            <a:r>
              <a:rPr lang="ar-SA" sz="2400" dirty="0"/>
              <a:t/>
            </a:r>
            <a:br>
              <a:rPr lang="ar-SA" sz="2400" dirty="0"/>
            </a:br>
            <a:r>
              <a:rPr lang="ar-SA" sz="2400" b="1" dirty="0"/>
              <a:t>قال هاشم إن الثمن غال جدا قال هاشم إن الثمن غال جدا قال هاشم إن الثمن غال جدا</a:t>
            </a:r>
            <a:r>
              <a:rPr lang="ar-SA" sz="2400" dirty="0"/>
              <a:t/>
            </a:r>
            <a:br>
              <a:rPr lang="ar-SA" sz="2400" dirty="0"/>
            </a:br>
            <a:r>
              <a:rPr lang="ar-SA" sz="2400" b="1" dirty="0"/>
              <a:t/>
            </a:r>
            <a:br>
              <a:rPr lang="ar-SA" sz="2400" b="1" dirty="0"/>
            </a:br>
            <a:r>
              <a:rPr lang="ar-SA" sz="2400" dirty="0"/>
              <a:t/>
            </a:r>
            <a:br>
              <a:rPr lang="ar-SA" sz="2400" dirty="0"/>
            </a:br>
            <a:r>
              <a:rPr lang="ar-SA" sz="2400" b="1" dirty="0"/>
              <a:t>قال هاشم إن الثمن غال جدا قال هاشم إن الثمن غال جدا قال هاشم إن الثمن غال جدا</a:t>
            </a:r>
            <a:r>
              <a:rPr lang="ar-SA" sz="2400" dirty="0"/>
              <a:t/>
            </a:r>
            <a:br>
              <a:rPr lang="ar-SA" sz="2400" dirty="0"/>
            </a:br>
            <a:r>
              <a:rPr lang="ar-SA" sz="2400" b="1" dirty="0"/>
              <a:t/>
            </a:r>
            <a:br>
              <a:rPr lang="ar-SA" sz="2400" b="1" dirty="0"/>
            </a:br>
            <a:endParaRPr lang="ar-SA" sz="2300" b="1" dirty="0"/>
          </a:p>
        </p:txBody>
      </p:sp>
    </p:spTree>
    <p:extLst>
      <p:ext uri="{BB962C8B-B14F-4D97-AF65-F5344CB8AC3E}">
        <p14:creationId xmlns:p14="http://schemas.microsoft.com/office/powerpoint/2010/main" val="21223996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Layer>
                </a14:imgProps>
              </a:ext>
              <a:ext uri="{28A0092B-C50C-407E-A947-70E740481C1C}">
                <a14:useLocalDpi xmlns:a14="http://schemas.microsoft.com/office/drawing/2010/main" val="0"/>
              </a:ext>
            </a:extLst>
          </a:blip>
          <a:stretch>
            <a:fillRect/>
          </a:stretch>
        </p:blipFill>
        <p:spPr>
          <a:xfrm>
            <a:off x="1403648" y="44624"/>
            <a:ext cx="7524327" cy="6768751"/>
          </a:xfrm>
          <a:prstGeom prst="rect">
            <a:avLst/>
          </a:prstGeom>
        </p:spPr>
      </p:pic>
      <p:sp>
        <p:nvSpPr>
          <p:cNvPr id="2" name="عنوان 1"/>
          <p:cNvSpPr>
            <a:spLocks noGrp="1"/>
          </p:cNvSpPr>
          <p:nvPr>
            <p:ph type="title"/>
          </p:nvPr>
        </p:nvSpPr>
        <p:spPr>
          <a:xfrm>
            <a:off x="1403648" y="116632"/>
            <a:ext cx="7498080" cy="720080"/>
          </a:xfrm>
        </p:spPr>
        <p:txBody>
          <a:bodyPr>
            <a:normAutofit fontScale="90000"/>
          </a:bodyPr>
          <a:lstStyle/>
          <a:p>
            <a:pPr algn="ctr"/>
            <a:r>
              <a:rPr lang="ar-SA" dirty="0" smtClean="0"/>
              <a:t>لا تنس أن ...</a:t>
            </a:r>
            <a:endParaRPr lang="ar-SA" dirty="0"/>
          </a:p>
        </p:txBody>
      </p:sp>
      <p:sp>
        <p:nvSpPr>
          <p:cNvPr id="3" name="عنصر نائب للمحتوى 2"/>
          <p:cNvSpPr>
            <a:spLocks noGrp="1"/>
          </p:cNvSpPr>
          <p:nvPr>
            <p:ph idx="1"/>
          </p:nvPr>
        </p:nvSpPr>
        <p:spPr>
          <a:xfrm>
            <a:off x="1403648" y="1196752"/>
            <a:ext cx="7498080" cy="5112568"/>
          </a:xfrm>
        </p:spPr>
        <p:txBody>
          <a:bodyPr>
            <a:noAutofit/>
          </a:bodyPr>
          <a:lstStyle/>
          <a:p>
            <a:pPr marL="457200" indent="-457200"/>
            <a:r>
              <a:rPr lang="ar-SA" sz="3600" b="1" dirty="0" smtClean="0">
                <a:solidFill>
                  <a:srgbClr val="C00000"/>
                </a:solidFill>
              </a:rPr>
              <a:t>تبق </a:t>
            </a:r>
            <a:r>
              <a:rPr lang="ar-SA" sz="3600" b="1" dirty="0">
                <a:solidFill>
                  <a:srgbClr val="C00000"/>
                </a:solidFill>
              </a:rPr>
              <a:t>أصابع اليدين على صف </a:t>
            </a:r>
            <a:r>
              <a:rPr lang="ar-SA" sz="3600" b="1" dirty="0" err="1">
                <a:solidFill>
                  <a:srgbClr val="C00000"/>
                </a:solidFill>
              </a:rPr>
              <a:t>الإرتكاز</a:t>
            </a:r>
            <a:r>
              <a:rPr lang="ar-SA" sz="3600" b="1" dirty="0">
                <a:solidFill>
                  <a:srgbClr val="C00000"/>
                </a:solidFill>
              </a:rPr>
              <a:t> حسب المكان المخصص لكل اصبع ومنه </a:t>
            </a:r>
            <a:r>
              <a:rPr lang="ar-SA" sz="3600" b="1" dirty="0" smtClean="0">
                <a:solidFill>
                  <a:srgbClr val="C00000"/>
                </a:solidFill>
              </a:rPr>
              <a:t>تنقله إلى </a:t>
            </a:r>
            <a:r>
              <a:rPr lang="ar-SA" sz="3600" b="1" dirty="0">
                <a:solidFill>
                  <a:srgbClr val="C00000"/>
                </a:solidFill>
              </a:rPr>
              <a:t>الصفوف الأخرى لضغط الحرف المراد ثم يعود إلى مكانه المخصص في صف </a:t>
            </a:r>
            <a:r>
              <a:rPr lang="ar-SA" sz="3600" b="1" dirty="0" err="1">
                <a:solidFill>
                  <a:srgbClr val="C00000"/>
                </a:solidFill>
              </a:rPr>
              <a:t>الإرتكاز</a:t>
            </a:r>
            <a:r>
              <a:rPr lang="ar-SA" sz="3600" b="1" dirty="0">
                <a:solidFill>
                  <a:srgbClr val="C00000"/>
                </a:solidFill>
              </a:rPr>
              <a:t> من غير رفع باقي </a:t>
            </a:r>
            <a:r>
              <a:rPr lang="ar-SA" sz="3600" b="1" dirty="0" smtClean="0">
                <a:solidFill>
                  <a:srgbClr val="C00000"/>
                </a:solidFill>
              </a:rPr>
              <a:t>الأصابع .</a:t>
            </a:r>
          </a:p>
          <a:p>
            <a:pPr marL="457200" indent="-457200"/>
            <a:endParaRPr lang="ar-SA" sz="3600" b="1" dirty="0">
              <a:solidFill>
                <a:srgbClr val="C00000"/>
              </a:solidFill>
            </a:endParaRPr>
          </a:p>
          <a:p>
            <a:pPr marL="457200" indent="-457200"/>
            <a:r>
              <a:rPr lang="ar-SA" sz="3600" b="1" dirty="0" smtClean="0">
                <a:solidFill>
                  <a:srgbClr val="C00000"/>
                </a:solidFill>
              </a:rPr>
              <a:t>ركز </a:t>
            </a:r>
            <a:r>
              <a:rPr lang="ar-SA" sz="3600" b="1" dirty="0">
                <a:solidFill>
                  <a:srgbClr val="C00000"/>
                </a:solidFill>
              </a:rPr>
              <a:t>نظرك في الورقة أثناء الطبع ولا تنظر إلى لوحة المفاتيح إلا في حالة الضرورة القصوى .</a:t>
            </a:r>
            <a:br>
              <a:rPr lang="ar-SA" sz="3600" b="1" dirty="0">
                <a:solidFill>
                  <a:srgbClr val="C00000"/>
                </a:solidFill>
              </a:rPr>
            </a:br>
            <a:r>
              <a:rPr lang="ar-SA" sz="3600" b="1" dirty="0">
                <a:solidFill>
                  <a:srgbClr val="C00000"/>
                </a:solidFill>
              </a:rPr>
              <a:t/>
            </a:r>
            <a:br>
              <a:rPr lang="ar-SA" sz="3600" b="1" dirty="0">
                <a:solidFill>
                  <a:srgbClr val="C00000"/>
                </a:solidFill>
              </a:rPr>
            </a:br>
            <a:endParaRPr lang="ar-SA" sz="3600" b="1" dirty="0">
              <a:solidFill>
                <a:srgbClr val="C00000"/>
              </a:solidFill>
            </a:endParaRPr>
          </a:p>
        </p:txBody>
      </p:sp>
    </p:spTree>
    <p:extLst>
      <p:ext uri="{BB962C8B-B14F-4D97-AF65-F5344CB8AC3E}">
        <p14:creationId xmlns:p14="http://schemas.microsoft.com/office/powerpoint/2010/main" val="21471364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smtClean="0">
                <a:effectLst/>
              </a:rPr>
              <a:t>الرابع </a:t>
            </a:r>
            <a:r>
              <a:rPr lang="ar-SA" sz="4400" b="1" smtClean="0">
                <a:effectLst/>
              </a:rPr>
              <a:t>2-8</a:t>
            </a:r>
            <a:endParaRPr lang="ar-SA" dirty="0">
              <a:effectLst/>
            </a:endParaRPr>
          </a:p>
        </p:txBody>
      </p:sp>
      <p:sp>
        <p:nvSpPr>
          <p:cNvPr id="3" name="عنصر نائب للمحتوى 2"/>
          <p:cNvSpPr>
            <a:spLocks noGrp="1"/>
          </p:cNvSpPr>
          <p:nvPr>
            <p:ph idx="1"/>
          </p:nvPr>
        </p:nvSpPr>
        <p:spPr>
          <a:xfrm>
            <a:off x="107504" y="1340768"/>
            <a:ext cx="8826184" cy="4680520"/>
          </a:xfrm>
        </p:spPr>
        <p:txBody>
          <a:bodyPr>
            <a:noAutofit/>
          </a:bodyPr>
          <a:lstStyle/>
          <a:p>
            <a:pPr marL="82296" indent="0">
              <a:buNone/>
            </a:pPr>
            <a:r>
              <a:rPr lang="ar-SA" sz="2800" b="1" dirty="0" smtClean="0"/>
              <a:t>إن </a:t>
            </a:r>
            <a:r>
              <a:rPr lang="ar-SA" sz="2800" b="1" dirty="0"/>
              <a:t>جميل الهاشمي شيخ صالح إن جميل الهاشمي شيخ صالح إن جميل الهاشمي شيخ صالح</a:t>
            </a:r>
            <a:r>
              <a:rPr lang="ar-SA" sz="2800" dirty="0"/>
              <a:t/>
            </a:r>
            <a:br>
              <a:rPr lang="ar-SA" sz="2800" dirty="0"/>
            </a:br>
            <a:r>
              <a:rPr lang="ar-SA" sz="2800" b="1" dirty="0"/>
              <a:t/>
            </a:r>
            <a:br>
              <a:rPr lang="ar-SA" sz="2800" b="1" dirty="0"/>
            </a:br>
            <a:r>
              <a:rPr lang="ar-SA" sz="2800" dirty="0"/>
              <a:t/>
            </a:r>
            <a:br>
              <a:rPr lang="ar-SA" sz="2800" dirty="0"/>
            </a:br>
            <a:r>
              <a:rPr lang="ar-SA" sz="2800" b="1" dirty="0"/>
              <a:t>إن جميل الهاشمي شيخ صالح إن جميل الهاشمي شيخ صالح إن جميل الهاشمي شيخ صالح</a:t>
            </a:r>
            <a:r>
              <a:rPr lang="ar-SA" sz="2800" dirty="0"/>
              <a:t/>
            </a:r>
            <a:br>
              <a:rPr lang="ar-SA" sz="2800" dirty="0"/>
            </a:br>
            <a:r>
              <a:rPr lang="ar-SA" sz="2800" b="1" dirty="0"/>
              <a:t/>
            </a:r>
            <a:br>
              <a:rPr lang="ar-SA" sz="2800" b="1" dirty="0"/>
            </a:br>
            <a:r>
              <a:rPr lang="ar-SA" sz="2800" dirty="0"/>
              <a:t/>
            </a:r>
            <a:br>
              <a:rPr lang="ar-SA" sz="2800" dirty="0"/>
            </a:br>
            <a:r>
              <a:rPr lang="ar-SA" sz="2800" b="1" dirty="0"/>
              <a:t>إن جميل الهاشمي شيخ صالح إن جميل الهاشمي شيخ صالح إن جميل الهاشمي شيخ صالح</a:t>
            </a:r>
            <a:endParaRPr lang="ar-SA" sz="2400" b="1" dirty="0"/>
          </a:p>
        </p:txBody>
      </p:sp>
    </p:spTree>
    <p:extLst>
      <p:ext uri="{BB962C8B-B14F-4D97-AF65-F5344CB8AC3E}">
        <p14:creationId xmlns:p14="http://schemas.microsoft.com/office/powerpoint/2010/main" val="25550750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Layer>
                </a14:imgProps>
              </a:ext>
              <a:ext uri="{28A0092B-C50C-407E-A947-70E740481C1C}">
                <a14:useLocalDpi xmlns:a14="http://schemas.microsoft.com/office/drawing/2010/main" val="0"/>
              </a:ext>
            </a:extLst>
          </a:blip>
          <a:stretch>
            <a:fillRect/>
          </a:stretch>
        </p:blipFill>
        <p:spPr>
          <a:xfrm>
            <a:off x="1403648" y="44624"/>
            <a:ext cx="7524327" cy="6768751"/>
          </a:xfrm>
          <a:prstGeom prst="rect">
            <a:avLst/>
          </a:prstGeom>
        </p:spPr>
      </p:pic>
      <p:sp>
        <p:nvSpPr>
          <p:cNvPr id="2" name="عنوان 1"/>
          <p:cNvSpPr>
            <a:spLocks noGrp="1"/>
          </p:cNvSpPr>
          <p:nvPr>
            <p:ph type="title"/>
          </p:nvPr>
        </p:nvSpPr>
        <p:spPr>
          <a:xfrm>
            <a:off x="1403648" y="116632"/>
            <a:ext cx="7498080" cy="720080"/>
          </a:xfrm>
        </p:spPr>
        <p:txBody>
          <a:bodyPr>
            <a:normAutofit fontScale="90000"/>
          </a:bodyPr>
          <a:lstStyle/>
          <a:p>
            <a:pPr algn="ctr"/>
            <a:r>
              <a:rPr lang="ar-SA" dirty="0" smtClean="0"/>
              <a:t>قواعد هامه</a:t>
            </a:r>
            <a:endParaRPr lang="ar-SA" dirty="0"/>
          </a:p>
        </p:txBody>
      </p:sp>
      <p:sp>
        <p:nvSpPr>
          <p:cNvPr id="3" name="عنصر نائب للمحتوى 2"/>
          <p:cNvSpPr>
            <a:spLocks noGrp="1"/>
          </p:cNvSpPr>
          <p:nvPr>
            <p:ph idx="1"/>
          </p:nvPr>
        </p:nvSpPr>
        <p:spPr>
          <a:xfrm>
            <a:off x="1403648" y="1196752"/>
            <a:ext cx="7498080" cy="5112568"/>
          </a:xfrm>
        </p:spPr>
        <p:txBody>
          <a:bodyPr>
            <a:noAutofit/>
          </a:bodyPr>
          <a:lstStyle/>
          <a:p>
            <a:pPr marL="0" indent="0">
              <a:buNone/>
            </a:pPr>
            <a:r>
              <a:rPr lang="ar-SA" sz="2800" b="1" dirty="0" smtClean="0">
                <a:solidFill>
                  <a:srgbClr val="C00000"/>
                </a:solidFill>
              </a:rPr>
              <a:t>1- </a:t>
            </a:r>
            <a:r>
              <a:rPr lang="ar-SA" sz="2800" b="1" dirty="0">
                <a:solidFill>
                  <a:srgbClr val="C00000"/>
                </a:solidFill>
              </a:rPr>
              <a:t>لعمل سطر خلال كتابتنا نستخدم زر انتر ،وهذا </a:t>
            </a:r>
            <a:r>
              <a:rPr lang="ar-SA" sz="2800" b="1" dirty="0" err="1">
                <a:solidFill>
                  <a:srgbClr val="C00000"/>
                </a:solidFill>
              </a:rPr>
              <a:t>شئ</a:t>
            </a:r>
            <a:r>
              <a:rPr lang="ar-SA" sz="2800" b="1" dirty="0">
                <a:solidFill>
                  <a:srgbClr val="C00000"/>
                </a:solidFill>
              </a:rPr>
              <a:t> كلنا نعرفه ،ولكن لضغطه أثناء كتابتنا السريعة ودون النظر على الكيبورد نستخدم في الضغط على زر انتر اصبع يدنا اليمنى الخنصر ،وبعد قليل من التمرين ستجد أن هذا الأمر ممتع حقاً .</a:t>
            </a:r>
            <a:r>
              <a:rPr lang="ar-SA" sz="2800" dirty="0">
                <a:solidFill>
                  <a:srgbClr val="C00000"/>
                </a:solidFill>
              </a:rPr>
              <a:t/>
            </a:r>
            <a:br>
              <a:rPr lang="ar-SA" sz="2800" dirty="0">
                <a:solidFill>
                  <a:srgbClr val="C00000"/>
                </a:solidFill>
              </a:rPr>
            </a:br>
            <a:r>
              <a:rPr lang="ar-SA" sz="2800" dirty="0">
                <a:solidFill>
                  <a:srgbClr val="C00000"/>
                </a:solidFill>
              </a:rPr>
              <a:t/>
            </a:r>
            <a:br>
              <a:rPr lang="ar-SA" sz="2800" dirty="0">
                <a:solidFill>
                  <a:srgbClr val="C00000"/>
                </a:solidFill>
              </a:rPr>
            </a:br>
            <a:r>
              <a:rPr lang="ar-SA" sz="2800" b="1" dirty="0">
                <a:solidFill>
                  <a:srgbClr val="C00000"/>
                </a:solidFill>
              </a:rPr>
              <a:t>2- لمسح أي حرف لا نريده وقد ضغطناه خطأً نستخدم نفس الإصبع وهو الخنصر الأيمن ولكن نضغط هذه المرة على الزر المرسوم عليه سهم يتجه نحو اليسار وهو أول زر على اليمين في نفس صف الأرقام فوق .</a:t>
            </a:r>
            <a:r>
              <a:rPr lang="ar-SA" sz="2800" dirty="0">
                <a:solidFill>
                  <a:srgbClr val="C00000"/>
                </a:solidFill>
              </a:rPr>
              <a:t/>
            </a:r>
            <a:br>
              <a:rPr lang="ar-SA" sz="2800" dirty="0">
                <a:solidFill>
                  <a:srgbClr val="C00000"/>
                </a:solidFill>
              </a:rPr>
            </a:br>
            <a:r>
              <a:rPr lang="ar-SA" sz="2800" b="1" dirty="0">
                <a:solidFill>
                  <a:srgbClr val="C00000"/>
                </a:solidFill>
              </a:rPr>
              <a:t>وإلى الدرس السادس والأخير بالنسبة لإتقان السرعة في كتابة الحروف العربية على لوحة المفاتيح دون النظر ،وجزاكم الله خيراً .</a:t>
            </a:r>
          </a:p>
        </p:txBody>
      </p:sp>
    </p:spTree>
    <p:extLst>
      <p:ext uri="{BB962C8B-B14F-4D97-AF65-F5344CB8AC3E}">
        <p14:creationId xmlns:p14="http://schemas.microsoft.com/office/powerpoint/2010/main" val="36652567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dirty="0" smtClean="0"/>
              <a:t>ماهي </a:t>
            </a:r>
            <a:r>
              <a:rPr lang="ar-JO" dirty="0" smtClean="0"/>
              <a:t>أحرف </a:t>
            </a:r>
            <a:r>
              <a:rPr lang="ar-SA" dirty="0" smtClean="0"/>
              <a:t>ال</a:t>
            </a:r>
            <a:r>
              <a:rPr lang="ar-JO" dirty="0" smtClean="0"/>
              <a:t>صف </a:t>
            </a:r>
            <a:r>
              <a:rPr lang="ar-SA" dirty="0" smtClean="0"/>
              <a:t>الثاني </a:t>
            </a:r>
            <a:endParaRPr lang="ar-SA" dirty="0"/>
          </a:p>
        </p:txBody>
      </p:sp>
      <p:sp>
        <p:nvSpPr>
          <p:cNvPr id="3" name="عنصر نائب للمحتوى 2"/>
          <p:cNvSpPr>
            <a:spLocks noGrp="1"/>
          </p:cNvSpPr>
          <p:nvPr>
            <p:ph idx="1"/>
          </p:nvPr>
        </p:nvSpPr>
        <p:spPr/>
        <p:txBody>
          <a:bodyPr>
            <a:normAutofit/>
          </a:bodyPr>
          <a:lstStyle/>
          <a:p>
            <a:pPr marL="457200" indent="-457200"/>
            <a:r>
              <a:rPr lang="ar-SA" sz="4400" b="1" u="sng" dirty="0" smtClean="0"/>
              <a:t>العربية</a:t>
            </a:r>
          </a:p>
          <a:p>
            <a:pPr marL="0" indent="0" algn="ctr">
              <a:buNone/>
            </a:pPr>
            <a:r>
              <a:rPr lang="ar-JO" sz="4400" dirty="0" smtClean="0"/>
              <a:t> (</a:t>
            </a:r>
            <a:r>
              <a:rPr lang="ar-SA" sz="4400" dirty="0" err="1" smtClean="0"/>
              <a:t>د،ج،ح،خ،هـ،ع،غ،ف،ق،ث،ص،ض</a:t>
            </a:r>
            <a:r>
              <a:rPr lang="ar-JO" sz="4400" dirty="0" smtClean="0"/>
              <a:t>)</a:t>
            </a:r>
            <a:r>
              <a:rPr lang="ar-SA" sz="4400" dirty="0" smtClean="0"/>
              <a:t>            </a:t>
            </a:r>
          </a:p>
          <a:p>
            <a:pPr marL="457200" indent="-457200"/>
            <a:endParaRPr lang="ar-SA" sz="4400" b="1" u="sng" dirty="0" smtClean="0"/>
          </a:p>
          <a:p>
            <a:pPr marL="82296" indent="0" algn="ctr">
              <a:buNone/>
            </a:pPr>
            <a:endParaRPr lang="ar-SA" sz="4400" dirty="0"/>
          </a:p>
        </p:txBody>
      </p:sp>
    </p:spTree>
    <p:extLst>
      <p:ext uri="{BB962C8B-B14F-4D97-AF65-F5344CB8AC3E}">
        <p14:creationId xmlns:p14="http://schemas.microsoft.com/office/powerpoint/2010/main" val="29930672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1570186"/>
          </a:xfrm>
        </p:spPr>
        <p:txBody>
          <a:bodyPr>
            <a:noAutofit/>
          </a:bodyPr>
          <a:lstStyle/>
          <a:p>
            <a:pPr algn="ctr"/>
            <a:r>
              <a:rPr lang="ar-SA" sz="2800" b="1" dirty="0" smtClean="0">
                <a:effectLst/>
              </a:rPr>
              <a:t>توزيع </a:t>
            </a:r>
            <a:r>
              <a:rPr lang="ar-SA" sz="2800" b="1" dirty="0">
                <a:effectLst/>
              </a:rPr>
              <a:t>الحروف في الصف الذي فوق صف </a:t>
            </a:r>
            <a:r>
              <a:rPr lang="ar-SA" sz="2800" b="1" dirty="0" err="1">
                <a:effectLst/>
              </a:rPr>
              <a:t>الإرتكاز</a:t>
            </a:r>
            <a:r>
              <a:rPr lang="ar-SA" sz="2800" b="1" dirty="0">
                <a:effectLst/>
              </a:rPr>
              <a:t> وفقاً لكل اصبع </a:t>
            </a:r>
            <a:endParaRPr lang="ar-SA" sz="2800" dirty="0"/>
          </a:p>
        </p:txBody>
      </p:sp>
      <p:sp>
        <p:nvSpPr>
          <p:cNvPr id="3" name="عنصر نائب للمحتوى 2"/>
          <p:cNvSpPr>
            <a:spLocks noGrp="1"/>
          </p:cNvSpPr>
          <p:nvPr>
            <p:ph idx="1"/>
          </p:nvPr>
        </p:nvSpPr>
        <p:spPr>
          <a:xfrm>
            <a:off x="1435608" y="1796752"/>
            <a:ext cx="7498080" cy="4800600"/>
          </a:xfrm>
        </p:spPr>
        <p:txBody>
          <a:bodyPr>
            <a:normAutofit fontScale="55000" lnSpcReduction="20000"/>
          </a:bodyPr>
          <a:lstStyle/>
          <a:p>
            <a:pPr marL="457200" indent="-457200"/>
            <a:r>
              <a:rPr lang="ar-SA" sz="4400" b="1" dirty="0"/>
              <a:t>حرف الدال (د) : يختص به اصبع </a:t>
            </a:r>
            <a:r>
              <a:rPr lang="ar-SA" sz="4400" b="1" dirty="0">
                <a:solidFill>
                  <a:srgbClr val="FF0000"/>
                </a:solidFill>
              </a:rPr>
              <a:t>الخنصر الأيمن</a:t>
            </a:r>
            <a:r>
              <a:rPr lang="ar-SA" sz="4400" b="1" dirty="0"/>
              <a:t> </a:t>
            </a:r>
            <a:r>
              <a:rPr lang="ar-SA" sz="4400" dirty="0"/>
              <a:t/>
            </a:r>
            <a:br>
              <a:rPr lang="ar-SA" sz="4400" dirty="0"/>
            </a:br>
            <a:r>
              <a:rPr lang="ar-SA" sz="4400" b="1" dirty="0"/>
              <a:t>حرف الجيم (ج): يختص به اصبع </a:t>
            </a:r>
            <a:r>
              <a:rPr lang="ar-SA" sz="4400" b="1" dirty="0">
                <a:solidFill>
                  <a:srgbClr val="FF0000"/>
                </a:solidFill>
              </a:rPr>
              <a:t>الخنصر الأيمن أيضاً</a:t>
            </a:r>
            <a:r>
              <a:rPr lang="ar-SA" sz="4400" b="1" dirty="0"/>
              <a:t> </a:t>
            </a:r>
            <a:r>
              <a:rPr lang="ar-SA" sz="4400" dirty="0"/>
              <a:t/>
            </a:r>
            <a:br>
              <a:rPr lang="ar-SA" sz="4400" dirty="0"/>
            </a:br>
            <a:r>
              <a:rPr lang="ar-SA" sz="4400" b="1" dirty="0"/>
              <a:t>حرف الحاء (ح): يختص به اصبع </a:t>
            </a:r>
            <a:r>
              <a:rPr lang="ar-SA" sz="4400" b="1" dirty="0">
                <a:solidFill>
                  <a:srgbClr val="FF0000"/>
                </a:solidFill>
              </a:rPr>
              <a:t>الخنصر الأيمن أيضاً </a:t>
            </a:r>
            <a:r>
              <a:rPr lang="ar-SA" sz="4400" dirty="0"/>
              <a:t/>
            </a:r>
            <a:br>
              <a:rPr lang="ar-SA" sz="4400" dirty="0"/>
            </a:br>
            <a:r>
              <a:rPr lang="ar-SA" sz="4400" b="1" dirty="0"/>
              <a:t>حرف الخاء (خ) : يختص به اصبع </a:t>
            </a:r>
            <a:r>
              <a:rPr lang="ar-SA" sz="4400" b="1" dirty="0">
                <a:solidFill>
                  <a:srgbClr val="FF0000"/>
                </a:solidFill>
              </a:rPr>
              <a:t>البنصر الأيمن</a:t>
            </a:r>
            <a:r>
              <a:rPr lang="ar-SA" sz="4400" b="1" dirty="0"/>
              <a:t> </a:t>
            </a:r>
            <a:r>
              <a:rPr lang="ar-SA" sz="4400" dirty="0"/>
              <a:t/>
            </a:r>
            <a:br>
              <a:rPr lang="ar-SA" sz="4400" dirty="0"/>
            </a:br>
            <a:r>
              <a:rPr lang="ar-SA" sz="4400" b="1" dirty="0"/>
              <a:t>حرف الهاء (هـ) : يختص به اصبع </a:t>
            </a:r>
            <a:r>
              <a:rPr lang="ar-SA" sz="4400" b="1" dirty="0">
                <a:solidFill>
                  <a:srgbClr val="FF0000"/>
                </a:solidFill>
              </a:rPr>
              <a:t>الوسطى الأيمن</a:t>
            </a:r>
            <a:r>
              <a:rPr lang="ar-SA" sz="4400" b="1" dirty="0"/>
              <a:t> </a:t>
            </a:r>
            <a:r>
              <a:rPr lang="ar-SA" sz="4400" dirty="0"/>
              <a:t/>
            </a:r>
            <a:br>
              <a:rPr lang="ar-SA" sz="4400" dirty="0"/>
            </a:br>
            <a:r>
              <a:rPr lang="ar-SA" sz="4400" b="1" dirty="0"/>
              <a:t>حرف العين ( ع) : يختص به اصبع </a:t>
            </a:r>
            <a:r>
              <a:rPr lang="ar-SA" sz="4400" b="1" dirty="0">
                <a:solidFill>
                  <a:srgbClr val="FF0000"/>
                </a:solidFill>
              </a:rPr>
              <a:t>السبابة الأيمن</a:t>
            </a:r>
            <a:r>
              <a:rPr lang="ar-SA" sz="4400" dirty="0">
                <a:solidFill>
                  <a:srgbClr val="FF0000"/>
                </a:solidFill>
              </a:rPr>
              <a:t/>
            </a:r>
            <a:br>
              <a:rPr lang="ar-SA" sz="4400" dirty="0">
                <a:solidFill>
                  <a:srgbClr val="FF0000"/>
                </a:solidFill>
              </a:rPr>
            </a:br>
            <a:r>
              <a:rPr lang="ar-SA" sz="4400" b="1" dirty="0"/>
              <a:t>حرف الغين (غ) : يختص به اصبع </a:t>
            </a:r>
            <a:r>
              <a:rPr lang="ar-SA" sz="4400" b="1" dirty="0">
                <a:solidFill>
                  <a:srgbClr val="FF0000"/>
                </a:solidFill>
              </a:rPr>
              <a:t>السبابة الأيمن أيضاً</a:t>
            </a:r>
            <a:r>
              <a:rPr lang="ar-SA" sz="4400" b="1" dirty="0"/>
              <a:t> </a:t>
            </a:r>
            <a:r>
              <a:rPr lang="ar-SA" sz="4400" dirty="0"/>
              <a:t/>
            </a:r>
            <a:br>
              <a:rPr lang="ar-SA" sz="4400" dirty="0"/>
            </a:br>
            <a:r>
              <a:rPr lang="ar-SA" sz="4400" b="1" dirty="0"/>
              <a:t>حرف الفاء (ف) : يختص به اصبع </a:t>
            </a:r>
            <a:r>
              <a:rPr lang="ar-SA" sz="4400" b="1" dirty="0">
                <a:solidFill>
                  <a:srgbClr val="FF0000"/>
                </a:solidFill>
              </a:rPr>
              <a:t>السبابة الأيسر</a:t>
            </a:r>
            <a:r>
              <a:rPr lang="ar-SA" sz="4400" b="1" dirty="0"/>
              <a:t> </a:t>
            </a:r>
            <a:r>
              <a:rPr lang="ar-SA" sz="4400" dirty="0"/>
              <a:t/>
            </a:r>
            <a:br>
              <a:rPr lang="ar-SA" sz="4400" dirty="0"/>
            </a:br>
            <a:r>
              <a:rPr lang="ar-SA" sz="4400" b="1" dirty="0"/>
              <a:t>حرف القاف (ق) : يختص به اصبع </a:t>
            </a:r>
            <a:r>
              <a:rPr lang="ar-SA" sz="4400" b="1" dirty="0">
                <a:solidFill>
                  <a:srgbClr val="FF0000"/>
                </a:solidFill>
              </a:rPr>
              <a:t>السبابة الأيسر أيضاً </a:t>
            </a:r>
            <a:r>
              <a:rPr lang="ar-SA" sz="4400" dirty="0">
                <a:solidFill>
                  <a:srgbClr val="FF0000"/>
                </a:solidFill>
              </a:rPr>
              <a:t/>
            </a:r>
            <a:br>
              <a:rPr lang="ar-SA" sz="4400" dirty="0">
                <a:solidFill>
                  <a:srgbClr val="FF0000"/>
                </a:solidFill>
              </a:rPr>
            </a:br>
            <a:r>
              <a:rPr lang="ar-SA" sz="4400" b="1" dirty="0"/>
              <a:t>حرف الثاء (ث) : يختص به اصبع </a:t>
            </a:r>
            <a:r>
              <a:rPr lang="ar-SA" sz="4400" b="1" dirty="0">
                <a:solidFill>
                  <a:srgbClr val="FF0000"/>
                </a:solidFill>
              </a:rPr>
              <a:t>الوسطى الأيسر</a:t>
            </a:r>
            <a:r>
              <a:rPr lang="ar-SA" sz="4400" b="1" dirty="0"/>
              <a:t> </a:t>
            </a:r>
            <a:r>
              <a:rPr lang="ar-SA" sz="4400" dirty="0"/>
              <a:t/>
            </a:r>
            <a:br>
              <a:rPr lang="ar-SA" sz="4400" dirty="0"/>
            </a:br>
            <a:r>
              <a:rPr lang="ar-SA" sz="4400" b="1" dirty="0"/>
              <a:t>حرف الصاد (ص) : يختص به اصبع </a:t>
            </a:r>
            <a:r>
              <a:rPr lang="ar-SA" sz="4400" b="1" dirty="0">
                <a:solidFill>
                  <a:srgbClr val="FF0000"/>
                </a:solidFill>
              </a:rPr>
              <a:t>البنصر الأيسر</a:t>
            </a:r>
            <a:r>
              <a:rPr lang="ar-SA" sz="4400" b="1" dirty="0"/>
              <a:t> </a:t>
            </a:r>
            <a:r>
              <a:rPr lang="ar-SA" sz="4400" dirty="0"/>
              <a:t/>
            </a:r>
            <a:br>
              <a:rPr lang="ar-SA" sz="4400" dirty="0"/>
            </a:br>
            <a:r>
              <a:rPr lang="ar-SA" sz="4400" b="1" dirty="0"/>
              <a:t>حرف الضاد (ض) يختص به اصبع </a:t>
            </a:r>
            <a:r>
              <a:rPr lang="ar-SA" sz="4400" b="1" dirty="0">
                <a:solidFill>
                  <a:srgbClr val="FF0000"/>
                </a:solidFill>
              </a:rPr>
              <a:t>الخنصر </a:t>
            </a:r>
            <a:r>
              <a:rPr lang="ar-SA" sz="4400" b="1" dirty="0" smtClean="0">
                <a:solidFill>
                  <a:srgbClr val="FF0000"/>
                </a:solidFill>
              </a:rPr>
              <a:t>الأيسر</a:t>
            </a:r>
          </a:p>
          <a:p>
            <a:pPr marL="457200" indent="-457200"/>
            <a:endParaRPr lang="ar-SA" sz="4400" b="1" dirty="0">
              <a:solidFill>
                <a:srgbClr val="FF0000"/>
              </a:solidFill>
            </a:endParaRPr>
          </a:p>
          <a:p>
            <a:pPr marL="457200" indent="-457200"/>
            <a:endParaRPr lang="ar-SA" sz="4400" b="1" dirty="0" smtClean="0">
              <a:solidFill>
                <a:srgbClr val="FF0000"/>
              </a:solidFill>
            </a:endParaRPr>
          </a:p>
          <a:p>
            <a:pPr marL="457200" indent="-457200"/>
            <a:r>
              <a:rPr lang="ar-SA" sz="4400" b="1" dirty="0" smtClean="0"/>
              <a:t>كما يمكن توزيعها بالعكس كل حرف </a:t>
            </a:r>
            <a:r>
              <a:rPr lang="ar-SA" sz="4400" b="1" dirty="0" err="1" smtClean="0"/>
              <a:t>ومايقابله</a:t>
            </a:r>
            <a:r>
              <a:rPr lang="ar-SA" sz="4400" b="1" dirty="0" smtClean="0"/>
              <a:t> من حروف </a:t>
            </a:r>
            <a:r>
              <a:rPr lang="ar-SA" sz="4400" dirty="0" smtClean="0"/>
              <a:t> كما يلي &gt;&gt;</a:t>
            </a:r>
            <a:endParaRPr lang="ar-SA" sz="4400" dirty="0"/>
          </a:p>
        </p:txBody>
      </p:sp>
    </p:spTree>
    <p:extLst>
      <p:ext uri="{BB962C8B-B14F-4D97-AF65-F5344CB8AC3E}">
        <p14:creationId xmlns:p14="http://schemas.microsoft.com/office/powerpoint/2010/main" val="1406524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608" y="274638"/>
            <a:ext cx="7890080" cy="778098"/>
          </a:xfrm>
        </p:spPr>
        <p:txBody>
          <a:bodyPr>
            <a:noAutofit/>
          </a:bodyPr>
          <a:lstStyle/>
          <a:p>
            <a:pPr algn="ctr"/>
            <a:r>
              <a:rPr lang="ar-SA" sz="2800" b="1" dirty="0" smtClean="0">
                <a:effectLst/>
              </a:rPr>
              <a:t>توزيع </a:t>
            </a:r>
            <a:r>
              <a:rPr lang="ar-SA" sz="2800" b="1" dirty="0">
                <a:effectLst/>
              </a:rPr>
              <a:t>الحروف في الصف الذي فوق صف </a:t>
            </a:r>
            <a:r>
              <a:rPr lang="ar-SA" sz="2800" b="1" dirty="0" err="1">
                <a:effectLst/>
              </a:rPr>
              <a:t>الإرتكاز</a:t>
            </a:r>
            <a:r>
              <a:rPr lang="ar-SA" sz="2800" b="1" dirty="0">
                <a:effectLst/>
              </a:rPr>
              <a:t> وفقاً لكل اصبع </a:t>
            </a:r>
            <a:endParaRPr lang="ar-SA" sz="2800" dirty="0"/>
          </a:p>
        </p:txBody>
      </p:sp>
      <p:sp>
        <p:nvSpPr>
          <p:cNvPr id="3" name="عنصر نائب للمحتوى 2"/>
          <p:cNvSpPr>
            <a:spLocks noGrp="1"/>
          </p:cNvSpPr>
          <p:nvPr>
            <p:ph idx="1"/>
          </p:nvPr>
        </p:nvSpPr>
        <p:spPr>
          <a:xfrm>
            <a:off x="1187624" y="1196752"/>
            <a:ext cx="7746064" cy="5400600"/>
          </a:xfrm>
        </p:spPr>
        <p:txBody>
          <a:bodyPr>
            <a:normAutofit fontScale="47500" lnSpcReduction="20000"/>
          </a:bodyPr>
          <a:lstStyle/>
          <a:p>
            <a:pPr marL="457200" indent="-457200"/>
            <a:r>
              <a:rPr lang="ar-SA" sz="4400" b="1" dirty="0" smtClean="0">
                <a:solidFill>
                  <a:srgbClr val="FF0000"/>
                </a:solidFill>
              </a:rPr>
              <a:t>الخنصر </a:t>
            </a:r>
            <a:r>
              <a:rPr lang="ar-SA" sz="4400" b="1" dirty="0">
                <a:solidFill>
                  <a:srgbClr val="FF0000"/>
                </a:solidFill>
              </a:rPr>
              <a:t>الأيمن </a:t>
            </a:r>
          </a:p>
          <a:p>
            <a:pPr marL="731520" lvl="1" indent="-457200"/>
            <a:r>
              <a:rPr lang="ar-SA" sz="4000" b="1" dirty="0"/>
              <a:t>حرف الدال (د) </a:t>
            </a:r>
            <a:r>
              <a:rPr lang="ar-SA" sz="4000" b="1" dirty="0" smtClean="0"/>
              <a:t>،حرف </a:t>
            </a:r>
            <a:r>
              <a:rPr lang="ar-SA" sz="4000" b="1" dirty="0"/>
              <a:t>الجيم (</a:t>
            </a:r>
            <a:r>
              <a:rPr lang="ar-SA" sz="4000" b="1" dirty="0" smtClean="0"/>
              <a:t>ج)</a:t>
            </a:r>
            <a:r>
              <a:rPr lang="ar-SA" sz="4000" b="1" dirty="0"/>
              <a:t> </a:t>
            </a:r>
            <a:r>
              <a:rPr lang="ar-SA" sz="4000" dirty="0" smtClean="0"/>
              <a:t>،</a:t>
            </a:r>
            <a:r>
              <a:rPr lang="ar-SA" sz="4000" b="1" dirty="0" smtClean="0"/>
              <a:t>حرف </a:t>
            </a:r>
            <a:r>
              <a:rPr lang="ar-SA" sz="4000" b="1" dirty="0"/>
              <a:t>الحاء (ح</a:t>
            </a:r>
            <a:r>
              <a:rPr lang="ar-SA" sz="4000" b="1" dirty="0" smtClean="0"/>
              <a:t>)</a:t>
            </a:r>
            <a:endParaRPr lang="ar-SA" sz="4000" dirty="0" smtClean="0"/>
          </a:p>
          <a:p>
            <a:pPr marL="457200" indent="-457200"/>
            <a:r>
              <a:rPr lang="ar-SA" sz="4400" b="1" dirty="0">
                <a:solidFill>
                  <a:srgbClr val="FF0000"/>
                </a:solidFill>
              </a:rPr>
              <a:t>البنصر الأيمن </a:t>
            </a:r>
            <a:endParaRPr lang="ar-SA" sz="4400" b="1" dirty="0" smtClean="0">
              <a:solidFill>
                <a:srgbClr val="FF0000"/>
              </a:solidFill>
            </a:endParaRPr>
          </a:p>
          <a:p>
            <a:pPr marL="731520" lvl="1" indent="-457200"/>
            <a:r>
              <a:rPr lang="ar-SA" sz="4000" b="1" dirty="0" smtClean="0"/>
              <a:t>حرف </a:t>
            </a:r>
            <a:r>
              <a:rPr lang="ar-SA" sz="4000" b="1" dirty="0"/>
              <a:t>الخاء (خ</a:t>
            </a:r>
            <a:r>
              <a:rPr lang="ar-SA" sz="4000" b="1" dirty="0" smtClean="0"/>
              <a:t>)</a:t>
            </a:r>
          </a:p>
          <a:p>
            <a:pPr marL="457200" indent="-457200"/>
            <a:r>
              <a:rPr lang="ar-SA" sz="4400" b="1" dirty="0">
                <a:solidFill>
                  <a:srgbClr val="FF0000"/>
                </a:solidFill>
              </a:rPr>
              <a:t>الوسطى الأيمن </a:t>
            </a:r>
            <a:endParaRPr lang="ar-SA" sz="4400" b="1" dirty="0" smtClean="0">
              <a:solidFill>
                <a:srgbClr val="FF0000"/>
              </a:solidFill>
            </a:endParaRPr>
          </a:p>
          <a:p>
            <a:pPr marL="731520" lvl="1" indent="-457200"/>
            <a:r>
              <a:rPr lang="ar-SA" sz="4000" b="1" dirty="0" smtClean="0"/>
              <a:t>حرف </a:t>
            </a:r>
            <a:r>
              <a:rPr lang="ar-SA" sz="4000" b="1" dirty="0"/>
              <a:t>الهاء (</a:t>
            </a:r>
            <a:r>
              <a:rPr lang="ar-SA" sz="4000" b="1" dirty="0" smtClean="0"/>
              <a:t>هـ)</a:t>
            </a:r>
          </a:p>
          <a:p>
            <a:pPr marL="457200" indent="-457200"/>
            <a:r>
              <a:rPr lang="ar-SA" sz="4400" b="1" dirty="0">
                <a:solidFill>
                  <a:srgbClr val="FF0000"/>
                </a:solidFill>
              </a:rPr>
              <a:t>السبابة الأيمن </a:t>
            </a:r>
            <a:endParaRPr lang="ar-SA" sz="4400" b="1" dirty="0" smtClean="0">
              <a:solidFill>
                <a:srgbClr val="FF0000"/>
              </a:solidFill>
            </a:endParaRPr>
          </a:p>
          <a:p>
            <a:pPr marL="731520" lvl="1" indent="-457200"/>
            <a:r>
              <a:rPr lang="ar-SA" sz="4000" b="1" dirty="0" smtClean="0"/>
              <a:t>حرف </a:t>
            </a:r>
            <a:r>
              <a:rPr lang="ar-SA" sz="4000" b="1" dirty="0"/>
              <a:t>العين ( </a:t>
            </a:r>
            <a:r>
              <a:rPr lang="ar-SA" sz="4000" b="1" dirty="0" smtClean="0"/>
              <a:t>ع)، حرف </a:t>
            </a:r>
            <a:r>
              <a:rPr lang="ar-SA" sz="4000" b="1" dirty="0"/>
              <a:t>الغين (غ)  </a:t>
            </a:r>
            <a:endParaRPr lang="ar-SA" sz="4000" dirty="0" smtClean="0"/>
          </a:p>
          <a:p>
            <a:pPr marL="457200" indent="-457200"/>
            <a:r>
              <a:rPr lang="ar-SA" sz="4400" b="1" dirty="0" smtClean="0">
                <a:solidFill>
                  <a:srgbClr val="FF0000"/>
                </a:solidFill>
              </a:rPr>
              <a:t>السبابة </a:t>
            </a:r>
            <a:r>
              <a:rPr lang="ar-SA" sz="4400" b="1" dirty="0">
                <a:solidFill>
                  <a:srgbClr val="FF0000"/>
                </a:solidFill>
              </a:rPr>
              <a:t>الأيسر </a:t>
            </a:r>
            <a:endParaRPr lang="ar-SA" sz="4400" b="1" dirty="0" smtClean="0">
              <a:solidFill>
                <a:srgbClr val="FF0000"/>
              </a:solidFill>
            </a:endParaRPr>
          </a:p>
          <a:p>
            <a:pPr marL="731520" lvl="1" indent="-457200"/>
            <a:r>
              <a:rPr lang="ar-SA" sz="4000" b="1" dirty="0" smtClean="0"/>
              <a:t>حرف الفاء (ف)،حرف القاف (ق) </a:t>
            </a:r>
            <a:endParaRPr lang="ar-SA" sz="4000" dirty="0" smtClean="0">
              <a:solidFill>
                <a:srgbClr val="FF0000"/>
              </a:solidFill>
            </a:endParaRPr>
          </a:p>
          <a:p>
            <a:pPr marL="457200" indent="-457200"/>
            <a:r>
              <a:rPr lang="ar-SA" sz="4400" b="1" dirty="0">
                <a:solidFill>
                  <a:srgbClr val="FF0000"/>
                </a:solidFill>
              </a:rPr>
              <a:t>الوسطى الأيسر </a:t>
            </a:r>
            <a:endParaRPr lang="ar-SA" sz="4400" b="1" dirty="0" smtClean="0">
              <a:solidFill>
                <a:srgbClr val="FF0000"/>
              </a:solidFill>
            </a:endParaRPr>
          </a:p>
          <a:p>
            <a:pPr marL="731520" lvl="1" indent="-457200"/>
            <a:r>
              <a:rPr lang="ar-SA" sz="4000" b="1" dirty="0" smtClean="0"/>
              <a:t>حرف </a:t>
            </a:r>
            <a:r>
              <a:rPr lang="ar-SA" sz="4000" b="1" dirty="0"/>
              <a:t>الثاء (ث)  </a:t>
            </a:r>
            <a:endParaRPr lang="ar-SA" sz="4000" dirty="0" smtClean="0"/>
          </a:p>
          <a:p>
            <a:pPr marL="457200" indent="-457200"/>
            <a:r>
              <a:rPr lang="ar-SA" sz="4400" b="1" dirty="0">
                <a:solidFill>
                  <a:srgbClr val="FF0000"/>
                </a:solidFill>
              </a:rPr>
              <a:t>البنصر الأيسر </a:t>
            </a:r>
            <a:endParaRPr lang="ar-SA" sz="4400" b="1" dirty="0" smtClean="0">
              <a:solidFill>
                <a:srgbClr val="FF0000"/>
              </a:solidFill>
            </a:endParaRPr>
          </a:p>
          <a:p>
            <a:pPr marL="731520" lvl="1" indent="-457200"/>
            <a:r>
              <a:rPr lang="ar-SA" sz="4000" b="1" dirty="0" smtClean="0"/>
              <a:t>حرف </a:t>
            </a:r>
            <a:r>
              <a:rPr lang="ar-SA" sz="4000" b="1" dirty="0"/>
              <a:t>الصاد (ص)  </a:t>
            </a:r>
            <a:endParaRPr lang="ar-SA" sz="4000" dirty="0" smtClean="0"/>
          </a:p>
          <a:p>
            <a:pPr marL="457200" lvl="1" indent="-457200">
              <a:spcBef>
                <a:spcPts val="600"/>
              </a:spcBef>
              <a:buSzPct val="80000"/>
              <a:buFont typeface="Wingdings 2"/>
              <a:buChar char=""/>
            </a:pPr>
            <a:r>
              <a:rPr lang="ar-SA" sz="4000" b="1" dirty="0">
                <a:solidFill>
                  <a:srgbClr val="FF0000"/>
                </a:solidFill>
              </a:rPr>
              <a:t>الخنصر الأيسر</a:t>
            </a:r>
          </a:p>
          <a:p>
            <a:pPr marL="731520" lvl="1" indent="-457200"/>
            <a:r>
              <a:rPr lang="ar-SA" sz="4000" b="1" dirty="0" smtClean="0"/>
              <a:t>حرف </a:t>
            </a:r>
            <a:r>
              <a:rPr lang="ar-SA" sz="4000" b="1" dirty="0"/>
              <a:t>الضاد (ض</a:t>
            </a:r>
            <a:r>
              <a:rPr lang="ar-SA" sz="4000" b="1" dirty="0" smtClean="0"/>
              <a:t>)</a:t>
            </a:r>
            <a:endParaRPr lang="ar-SA" sz="4400" b="1" dirty="0">
              <a:solidFill>
                <a:srgbClr val="FF0000"/>
              </a:solidFill>
            </a:endParaRPr>
          </a:p>
          <a:p>
            <a:pPr marL="457200" indent="-457200"/>
            <a:endParaRPr lang="ar-SA" sz="4400" b="1" dirty="0" smtClean="0">
              <a:solidFill>
                <a:srgbClr val="FF0000"/>
              </a:solidFill>
            </a:endParaRPr>
          </a:p>
        </p:txBody>
      </p:sp>
    </p:spTree>
    <p:extLst>
      <p:ext uri="{BB962C8B-B14F-4D97-AF65-F5344CB8AC3E}">
        <p14:creationId xmlns:p14="http://schemas.microsoft.com/office/powerpoint/2010/main" val="3529974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Layer>
                </a14:imgProps>
              </a:ext>
              <a:ext uri="{28A0092B-C50C-407E-A947-70E740481C1C}">
                <a14:useLocalDpi xmlns:a14="http://schemas.microsoft.com/office/drawing/2010/main" val="0"/>
              </a:ext>
            </a:extLst>
          </a:blip>
          <a:stretch>
            <a:fillRect/>
          </a:stretch>
        </p:blipFill>
        <p:spPr>
          <a:xfrm>
            <a:off x="1403648" y="44624"/>
            <a:ext cx="7524327" cy="6768751"/>
          </a:xfrm>
          <a:prstGeom prst="rect">
            <a:avLst/>
          </a:prstGeom>
        </p:spPr>
      </p:pic>
      <p:sp>
        <p:nvSpPr>
          <p:cNvPr id="2" name="عنوان 1"/>
          <p:cNvSpPr>
            <a:spLocks noGrp="1"/>
          </p:cNvSpPr>
          <p:nvPr>
            <p:ph type="title"/>
          </p:nvPr>
        </p:nvSpPr>
        <p:spPr>
          <a:xfrm>
            <a:off x="1403648" y="116632"/>
            <a:ext cx="7498080" cy="720080"/>
          </a:xfrm>
        </p:spPr>
        <p:txBody>
          <a:bodyPr>
            <a:normAutofit fontScale="90000"/>
          </a:bodyPr>
          <a:lstStyle/>
          <a:p>
            <a:pPr algn="ctr"/>
            <a:r>
              <a:rPr lang="ar-SA" dirty="0" smtClean="0"/>
              <a:t>لا تنس أن ...</a:t>
            </a:r>
            <a:endParaRPr lang="ar-SA" dirty="0"/>
          </a:p>
        </p:txBody>
      </p:sp>
      <p:sp>
        <p:nvSpPr>
          <p:cNvPr id="3" name="عنصر نائب للمحتوى 2"/>
          <p:cNvSpPr>
            <a:spLocks noGrp="1"/>
          </p:cNvSpPr>
          <p:nvPr>
            <p:ph idx="1"/>
          </p:nvPr>
        </p:nvSpPr>
        <p:spPr>
          <a:xfrm>
            <a:off x="1403648" y="1196752"/>
            <a:ext cx="7498080" cy="5112568"/>
          </a:xfrm>
        </p:spPr>
        <p:txBody>
          <a:bodyPr>
            <a:noAutofit/>
          </a:bodyPr>
          <a:lstStyle/>
          <a:p>
            <a:pPr marL="457200" indent="-457200"/>
            <a:r>
              <a:rPr lang="ar-SA" sz="4400" dirty="0">
                <a:solidFill>
                  <a:srgbClr val="C00000"/>
                </a:solidFill>
              </a:rPr>
              <a:t> </a:t>
            </a:r>
            <a:r>
              <a:rPr lang="ar-SA" sz="4400" b="1" dirty="0" smtClean="0">
                <a:solidFill>
                  <a:srgbClr val="C00000"/>
                </a:solidFill>
              </a:rPr>
              <a:t>ارجو </a:t>
            </a:r>
            <a:r>
              <a:rPr lang="ar-SA" sz="4400" b="1" dirty="0" err="1">
                <a:solidFill>
                  <a:srgbClr val="C00000"/>
                </a:solidFill>
              </a:rPr>
              <a:t>الإنتباه</a:t>
            </a:r>
            <a:r>
              <a:rPr lang="ar-SA" sz="4400" b="1" dirty="0">
                <a:solidFill>
                  <a:srgbClr val="C00000"/>
                </a:solidFill>
              </a:rPr>
              <a:t> مرة اخرى ،عندما نقول كلمة يختص به ،يعني الإصبع المختص بضغط أي حرف من الحروف السابقة نضغط به على الحرف ثم نعيد اصبعنا لمكانه كما كان على </a:t>
            </a:r>
            <a:r>
              <a:rPr lang="ar-SA" sz="4400" b="1" u="sng" dirty="0">
                <a:solidFill>
                  <a:srgbClr val="C00000"/>
                </a:solidFill>
              </a:rPr>
              <a:t>صف </a:t>
            </a:r>
            <a:r>
              <a:rPr lang="ar-SA" sz="4400" b="1" u="sng" dirty="0" err="1">
                <a:solidFill>
                  <a:srgbClr val="C00000"/>
                </a:solidFill>
              </a:rPr>
              <a:t>الإرتكاز</a:t>
            </a:r>
            <a:r>
              <a:rPr lang="ar-SA" sz="4400" b="1" dirty="0">
                <a:solidFill>
                  <a:srgbClr val="C00000"/>
                </a:solidFill>
              </a:rPr>
              <a:t> بدون تحريك بقية </a:t>
            </a:r>
            <a:r>
              <a:rPr lang="ar-SA" sz="4400" b="1" dirty="0" smtClean="0">
                <a:solidFill>
                  <a:srgbClr val="C00000"/>
                </a:solidFill>
              </a:rPr>
              <a:t>الأصابع.</a:t>
            </a:r>
            <a:endParaRPr lang="ar-SA" sz="4400" b="1" dirty="0">
              <a:solidFill>
                <a:srgbClr val="C00000"/>
              </a:solidFill>
            </a:endParaRPr>
          </a:p>
        </p:txBody>
      </p:sp>
    </p:spTree>
    <p:extLst>
      <p:ext uri="{BB962C8B-B14F-4D97-AF65-F5344CB8AC3E}">
        <p14:creationId xmlns:p14="http://schemas.microsoft.com/office/powerpoint/2010/main" val="28841533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عنصر نائب للمحتوى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36031" y="332656"/>
            <a:ext cx="7828457" cy="6192688"/>
          </a:xfrm>
        </p:spPr>
      </p:pic>
    </p:spTree>
    <p:extLst>
      <p:ext uri="{BB962C8B-B14F-4D97-AF65-F5344CB8AC3E}">
        <p14:creationId xmlns:p14="http://schemas.microsoft.com/office/powerpoint/2010/main" val="21612674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3688" y="1650919"/>
            <a:ext cx="5758989" cy="1778081"/>
          </a:xfrm>
        </p:spPr>
        <p:txBody>
          <a:bodyPr>
            <a:normAutofit/>
          </a:bodyPr>
          <a:lstStyle/>
          <a:p>
            <a:pPr algn="ctr"/>
            <a:r>
              <a:rPr lang="ar-JO" b="1" dirty="0"/>
              <a:t>تدريبات عملية </a:t>
            </a:r>
            <a:endParaRPr lang="ar-SA" dirty="0"/>
          </a:p>
        </p:txBody>
      </p:sp>
    </p:spTree>
    <p:extLst>
      <p:ext uri="{BB962C8B-B14F-4D97-AF65-F5344CB8AC3E}">
        <p14:creationId xmlns:p14="http://schemas.microsoft.com/office/powerpoint/2010/main" val="31233130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1580728"/>
            <a:ext cx="7890080" cy="4800600"/>
          </a:xfrm>
        </p:spPr>
        <p:txBody>
          <a:bodyPr>
            <a:noAutofit/>
          </a:bodyPr>
          <a:lstStyle/>
          <a:p>
            <a:pPr marL="82296" indent="0" algn="ctr">
              <a:buNone/>
            </a:pPr>
            <a:r>
              <a:rPr lang="ar-SA" sz="3600" dirty="0" smtClean="0"/>
              <a:t>في الموقع المرفق </a:t>
            </a:r>
          </a:p>
          <a:p>
            <a:pPr marL="82296" indent="0" algn="ctr">
              <a:buNone/>
            </a:pPr>
            <a:r>
              <a:rPr lang="ar-SA" sz="3600" dirty="0" smtClean="0"/>
              <a:t>يرجى التدرب على التمارين من رقم 6 الى 11</a:t>
            </a:r>
          </a:p>
          <a:p>
            <a:pPr marL="82296" indent="0" algn="ctr">
              <a:buNone/>
            </a:pPr>
            <a:r>
              <a:rPr lang="ar-SA" sz="3600" dirty="0" smtClean="0"/>
              <a:t>بكافة مستوياتها </a:t>
            </a:r>
          </a:p>
          <a:p>
            <a:pPr marL="82296" indent="0" algn="ctr">
              <a:buNone/>
            </a:pPr>
            <a:r>
              <a:rPr lang="en-US" sz="3600" dirty="0"/>
              <a:t>https://tybaa.com/lesson</a:t>
            </a:r>
            <a:endParaRPr lang="ar-SA" sz="3600" dirty="0"/>
          </a:p>
          <a:p>
            <a:pPr algn="ctr"/>
            <a:endParaRPr lang="ar-SA" sz="3600" dirty="0"/>
          </a:p>
        </p:txBody>
      </p:sp>
    </p:spTree>
    <p:extLst>
      <p:ext uri="{BB962C8B-B14F-4D97-AF65-F5344CB8AC3E}">
        <p14:creationId xmlns:p14="http://schemas.microsoft.com/office/powerpoint/2010/main" val="40082603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BA3DFA58E09EF4594CC0DD75C42FEFF" ma:contentTypeVersion="0" ma:contentTypeDescription="Create a new document." ma:contentTypeScope="" ma:versionID="30e64c5ad0a70b03ce83f7b702236c6c">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7EC7068-EA09-4248-B898-8DFD51724A7B}">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31E93567-0A05-494E-B2DA-B70CCC4EE68F}">
  <ds:schemaRefs>
    <ds:schemaRef ds:uri="http://schemas.microsoft.com/sharepoint/v3/contenttype/forms"/>
  </ds:schemaRefs>
</ds:datastoreItem>
</file>

<file path=customXml/itemProps3.xml><?xml version="1.0" encoding="utf-8"?>
<ds:datastoreItem xmlns:ds="http://schemas.openxmlformats.org/officeDocument/2006/customXml" ds:itemID="{AB2D869F-8F54-4D49-AD14-8B46DC748A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Solstice</Template>
  <TotalTime>306</TotalTime>
  <Words>415</Words>
  <Application>Microsoft Office PowerPoint</Application>
  <PresentationFormat>عرض على الشاشة (4:3)</PresentationFormat>
  <Paragraphs>65</Paragraphs>
  <Slides>21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21</vt:i4>
      </vt:variant>
    </vt:vector>
  </HeadingPairs>
  <TitlesOfParts>
    <vt:vector size="26" baseType="lpstr">
      <vt:lpstr>Gill Sans MT</vt:lpstr>
      <vt:lpstr>Majalla UI</vt:lpstr>
      <vt:lpstr>Verdana</vt:lpstr>
      <vt:lpstr>Wingdings 2</vt:lpstr>
      <vt:lpstr>انقلاب</vt:lpstr>
      <vt:lpstr>معالجة الكلمات والنسخ  برنامج السكرتارية الطبية</vt:lpstr>
      <vt:lpstr>لا تنس أن ...</vt:lpstr>
      <vt:lpstr>ماهي أحرف الصف الثاني </vt:lpstr>
      <vt:lpstr>توزيع الحروف في الصف الذي فوق صف الإرتكاز وفقاً لكل اصبع </vt:lpstr>
      <vt:lpstr>توزيع الحروف في الصف الذي فوق صف الإرتكاز وفقاً لكل اصبع </vt:lpstr>
      <vt:lpstr>لا تنس أن ...</vt:lpstr>
      <vt:lpstr>عرض تقديمي في PowerPoint</vt:lpstr>
      <vt:lpstr>تدريبات عملية </vt:lpstr>
      <vt:lpstr>عرض تقديمي في PowerPoint</vt:lpstr>
      <vt:lpstr>التطبيق 2-1</vt:lpstr>
      <vt:lpstr>التطبيق 2-2</vt:lpstr>
      <vt:lpstr>التطبيق السادس2-3</vt:lpstr>
      <vt:lpstr>التطبيق السابع 2-4</vt:lpstr>
      <vt:lpstr>سنتعلم الآن كيفية كتابة حرف الألف بهمزة من الاسفل كما في كلمة (إنما)</vt:lpstr>
      <vt:lpstr>ولمعرفة كيفية اتقان هذا الحرف(إ) وفقاً لما تعلمناه سابقا                              </vt:lpstr>
      <vt:lpstr>عرض تقديمي في PowerPoint</vt:lpstr>
      <vt:lpstr>التطبيق الاول 2-5</vt:lpstr>
      <vt:lpstr>التطبيق الثاني 2-6</vt:lpstr>
      <vt:lpstr>التطبيق الثالث 2-7</vt:lpstr>
      <vt:lpstr>التطبيق الرابع 2-8</vt:lpstr>
      <vt:lpstr>قواعد هامه</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Asma Aleisa</cp:lastModifiedBy>
  <cp:revision>38</cp:revision>
  <dcterms:created xsi:type="dcterms:W3CDTF">2014-02-09T17:56:55Z</dcterms:created>
  <dcterms:modified xsi:type="dcterms:W3CDTF">2019-09-24T05:40:00Z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0x010100DBA3DFA58E09EF4594CC0DD75C42FEFF</vt:lpwstr>
  </property>
</Properties>
</file>