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08" r:id="rId1"/>
  </p:sldMasterIdLst>
  <p:notesMasterIdLst>
    <p:notesMasterId r:id="rId39"/>
  </p:notesMasterIdLst>
  <p:sldIdLst>
    <p:sldId id="256" r:id="rId2"/>
    <p:sldId id="286" r:id="rId3"/>
    <p:sldId id="257" r:id="rId4"/>
    <p:sldId id="301" r:id="rId5"/>
    <p:sldId id="302" r:id="rId6"/>
    <p:sldId id="303" r:id="rId7"/>
    <p:sldId id="305" r:id="rId8"/>
    <p:sldId id="306" r:id="rId9"/>
    <p:sldId id="307" r:id="rId10"/>
    <p:sldId id="308" r:id="rId11"/>
    <p:sldId id="309" r:id="rId12"/>
    <p:sldId id="258" r:id="rId13"/>
    <p:sldId id="259" r:id="rId14"/>
    <p:sldId id="260" r:id="rId15"/>
    <p:sldId id="266" r:id="rId16"/>
    <p:sldId id="261" r:id="rId17"/>
    <p:sldId id="267" r:id="rId18"/>
    <p:sldId id="268" r:id="rId19"/>
    <p:sldId id="262" r:id="rId20"/>
    <p:sldId id="269" r:id="rId21"/>
    <p:sldId id="263" r:id="rId22"/>
    <p:sldId id="304" r:id="rId23"/>
    <p:sldId id="264" r:id="rId24"/>
    <p:sldId id="270" r:id="rId25"/>
    <p:sldId id="271" r:id="rId26"/>
    <p:sldId id="285" r:id="rId27"/>
    <p:sldId id="265" r:id="rId28"/>
    <p:sldId id="272" r:id="rId29"/>
    <p:sldId id="273" r:id="rId30"/>
    <p:sldId id="283" r:id="rId31"/>
    <p:sldId id="274" r:id="rId32"/>
    <p:sldId id="275" r:id="rId33"/>
    <p:sldId id="289" r:id="rId34"/>
    <p:sldId id="290" r:id="rId35"/>
    <p:sldId id="291" r:id="rId36"/>
    <p:sldId id="294" r:id="rId37"/>
    <p:sldId id="288" r:id="rId38"/>
  </p:sldIdLst>
  <p:sldSz cx="12192000" cy="6858000"/>
  <p:notesSz cx="6858000" cy="99472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p:scale>
          <a:sx n="70" d="100"/>
          <a:sy n="70" d="100"/>
        </p:scale>
        <p:origin x="714" y="78"/>
      </p:cViewPr>
      <p:guideLst/>
    </p:cSldViewPr>
  </p:slideViewPr>
  <p:notesTextViewPr>
    <p:cViewPr>
      <p:scale>
        <a:sx n="1" d="1"/>
        <a:sy n="1" d="1"/>
      </p:scale>
      <p:origin x="0" y="0"/>
    </p:cViewPr>
  </p:notesTextViewPr>
  <p:sorterViewPr>
    <p:cViewPr>
      <p:scale>
        <a:sx n="62" d="100"/>
        <a:sy n="6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99091"/>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99091"/>
          </a:xfrm>
          <a:prstGeom prst="rect">
            <a:avLst/>
          </a:prstGeom>
        </p:spPr>
        <p:txBody>
          <a:bodyPr vert="horz" lIns="91440" tIns="45720" rIns="91440" bIns="45720" rtlCol="1"/>
          <a:lstStyle>
            <a:lvl1pPr algn="l">
              <a:defRPr sz="1200"/>
            </a:lvl1pPr>
          </a:lstStyle>
          <a:p>
            <a:fld id="{7DC6B8FB-58EF-45F6-B89A-A2B1749C02D0}" type="datetimeFigureOut">
              <a:rPr lang="ar-SA" smtClean="0"/>
              <a:t>22/05/38</a:t>
            </a:fld>
            <a:endParaRPr lang="ar-SA"/>
          </a:p>
        </p:txBody>
      </p:sp>
      <p:sp>
        <p:nvSpPr>
          <p:cNvPr id="4" name="عنصر نائب لصورة الشريحة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787126"/>
            <a:ext cx="5486400" cy="391674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9448185"/>
            <a:ext cx="2971800" cy="49909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9448185"/>
            <a:ext cx="2971800" cy="499090"/>
          </a:xfrm>
          <a:prstGeom prst="rect">
            <a:avLst/>
          </a:prstGeom>
        </p:spPr>
        <p:txBody>
          <a:bodyPr vert="horz" lIns="91440" tIns="45720" rIns="91440" bIns="45720" rtlCol="1" anchor="b"/>
          <a:lstStyle>
            <a:lvl1pPr algn="l">
              <a:defRPr sz="1200"/>
            </a:lvl1pPr>
          </a:lstStyle>
          <a:p>
            <a:fld id="{E5538678-DC86-4DEC-949B-71B69B28285A}" type="slidenum">
              <a:rPr lang="ar-SA" smtClean="0"/>
              <a:t>‹#›</a:t>
            </a:fld>
            <a:endParaRPr lang="ar-SA"/>
          </a:p>
        </p:txBody>
      </p:sp>
    </p:spTree>
    <p:extLst>
      <p:ext uri="{BB962C8B-B14F-4D97-AF65-F5344CB8AC3E}">
        <p14:creationId xmlns:p14="http://schemas.microsoft.com/office/powerpoint/2010/main" val="16617606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E5538678-DC86-4DEC-949B-71B69B28285A}" type="slidenum">
              <a:rPr lang="ar-SA" smtClean="0"/>
              <a:t>1</a:t>
            </a:fld>
            <a:endParaRPr lang="ar-SA"/>
          </a:p>
        </p:txBody>
      </p:sp>
    </p:spTree>
    <p:extLst>
      <p:ext uri="{BB962C8B-B14F-4D97-AF65-F5344CB8AC3E}">
        <p14:creationId xmlns:p14="http://schemas.microsoft.com/office/powerpoint/2010/main" val="286288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E5538678-DC86-4DEC-949B-71B69B28285A}" type="slidenum">
              <a:rPr lang="ar-SA" smtClean="0"/>
              <a:t>2</a:t>
            </a:fld>
            <a:endParaRPr lang="ar-SA"/>
          </a:p>
        </p:txBody>
      </p:sp>
    </p:spTree>
    <p:extLst>
      <p:ext uri="{BB962C8B-B14F-4D97-AF65-F5344CB8AC3E}">
        <p14:creationId xmlns:p14="http://schemas.microsoft.com/office/powerpoint/2010/main" val="3577104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E5538678-DC86-4DEC-949B-71B69B28285A}" type="slidenum">
              <a:rPr lang="ar-SA" smtClean="0"/>
              <a:t>12</a:t>
            </a:fld>
            <a:endParaRPr lang="ar-SA"/>
          </a:p>
        </p:txBody>
      </p:sp>
    </p:spTree>
    <p:extLst>
      <p:ext uri="{BB962C8B-B14F-4D97-AF65-F5344CB8AC3E}">
        <p14:creationId xmlns:p14="http://schemas.microsoft.com/office/powerpoint/2010/main" val="252297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2917B5A-57CD-474F-B65A-7E9D7497C826}" type="uaqdatetime1">
              <a:rPr lang="ar-SA" smtClean="0"/>
              <a:t>21/05/38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BE99FD-15F5-4760-9F01-64A4886E3962}" type="slidenum">
              <a:rPr lang="ar-SA" smtClean="0"/>
              <a:t>‹#›</a:t>
            </a:fld>
            <a:endParaRPr lang="ar-S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29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46429F2-59B2-4997-B984-9781F44D86F0}" type="uaqdatetime1">
              <a:rPr lang="ar-SA" smtClean="0"/>
              <a:t>21/05/38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BE99FD-15F5-4760-9F01-64A4886E3962}" type="slidenum">
              <a:rPr lang="ar-SA" smtClean="0"/>
              <a:t>‹#›</a:t>
            </a:fld>
            <a:endParaRPr lang="ar-SA"/>
          </a:p>
        </p:txBody>
      </p:sp>
    </p:spTree>
    <p:extLst>
      <p:ext uri="{BB962C8B-B14F-4D97-AF65-F5344CB8AC3E}">
        <p14:creationId xmlns:p14="http://schemas.microsoft.com/office/powerpoint/2010/main" val="3855400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9F8E1BC-CC7E-4763-AAEC-09A36EB6DC69}" type="uaqdatetime1">
              <a:rPr lang="ar-SA" smtClean="0"/>
              <a:t>21/05/38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BE99FD-15F5-4760-9F01-64A4886E3962}" type="slidenum">
              <a:rPr lang="ar-SA" smtClean="0"/>
              <a:t>‹#›</a:t>
            </a:fld>
            <a:endParaRPr lang="ar-SA"/>
          </a:p>
        </p:txBody>
      </p:sp>
    </p:spTree>
    <p:extLst>
      <p:ext uri="{BB962C8B-B14F-4D97-AF65-F5344CB8AC3E}">
        <p14:creationId xmlns:p14="http://schemas.microsoft.com/office/powerpoint/2010/main" val="204078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B8F5BFD-5F7B-4412-9913-275AFC74D938}" type="uaqdatetime1">
              <a:rPr lang="ar-SA" smtClean="0"/>
              <a:t>21/05/38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BE99FD-15F5-4760-9F01-64A4886E3962}" type="slidenum">
              <a:rPr lang="ar-SA" smtClean="0"/>
              <a:t>‹#›</a:t>
            </a:fld>
            <a:endParaRPr lang="ar-SA"/>
          </a:p>
        </p:txBody>
      </p:sp>
    </p:spTree>
    <p:extLst>
      <p:ext uri="{BB962C8B-B14F-4D97-AF65-F5344CB8AC3E}">
        <p14:creationId xmlns:p14="http://schemas.microsoft.com/office/powerpoint/2010/main" val="345097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51C4D4B-FEEE-4602-951B-C138F6791473}" type="uaqdatetime1">
              <a:rPr lang="ar-SA" smtClean="0"/>
              <a:t>21/05/38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BE99FD-15F5-4760-9F01-64A4886E3962}" type="slidenum">
              <a:rPr lang="ar-SA" smtClean="0"/>
              <a:t>‹#›</a:t>
            </a:fld>
            <a:endParaRPr lang="ar-S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392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B5DBEFD-B370-41E9-A1BB-FFF95DE1502D}" type="uaqdatetime1">
              <a:rPr lang="ar-SA" smtClean="0"/>
              <a:t>21/05/38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2BE99FD-15F5-4760-9F01-64A4886E3962}" type="slidenum">
              <a:rPr lang="ar-SA" smtClean="0"/>
              <a:t>‹#›</a:t>
            </a:fld>
            <a:endParaRPr lang="ar-SA"/>
          </a:p>
        </p:txBody>
      </p:sp>
    </p:spTree>
    <p:extLst>
      <p:ext uri="{BB962C8B-B14F-4D97-AF65-F5344CB8AC3E}">
        <p14:creationId xmlns:p14="http://schemas.microsoft.com/office/powerpoint/2010/main" val="241514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5CC6CDD-8C53-4288-85E1-BD45BB9DA229}" type="uaqdatetime1">
              <a:rPr lang="ar-SA" smtClean="0"/>
              <a:t>21/05/38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2BE99FD-15F5-4760-9F01-64A4886E3962}" type="slidenum">
              <a:rPr lang="ar-SA" smtClean="0"/>
              <a:t>‹#›</a:t>
            </a:fld>
            <a:endParaRPr lang="ar-SA"/>
          </a:p>
        </p:txBody>
      </p:sp>
    </p:spTree>
    <p:extLst>
      <p:ext uri="{BB962C8B-B14F-4D97-AF65-F5344CB8AC3E}">
        <p14:creationId xmlns:p14="http://schemas.microsoft.com/office/powerpoint/2010/main" val="93331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A62FE42-B48D-420A-A986-3184B106F081}" type="uaqdatetime1">
              <a:rPr lang="ar-SA" smtClean="0"/>
              <a:t>21/05/38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2BE99FD-15F5-4760-9F01-64A4886E3962}" type="slidenum">
              <a:rPr lang="ar-SA" smtClean="0"/>
              <a:t>‹#›</a:t>
            </a:fld>
            <a:endParaRPr lang="ar-SA"/>
          </a:p>
        </p:txBody>
      </p:sp>
    </p:spTree>
    <p:extLst>
      <p:ext uri="{BB962C8B-B14F-4D97-AF65-F5344CB8AC3E}">
        <p14:creationId xmlns:p14="http://schemas.microsoft.com/office/powerpoint/2010/main" val="4262518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8562C5F-AAA3-402D-8799-F65D388B2E7D}" type="uaqdatetime1">
              <a:rPr lang="ar-SA" smtClean="0"/>
              <a:t>21/05/38</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92BE99FD-15F5-4760-9F01-64A4886E3962}" type="slidenum">
              <a:rPr lang="ar-SA" smtClean="0"/>
              <a:t>‹#›</a:t>
            </a:fld>
            <a:endParaRPr lang="ar-SA"/>
          </a:p>
        </p:txBody>
      </p:sp>
    </p:spTree>
    <p:extLst>
      <p:ext uri="{BB962C8B-B14F-4D97-AF65-F5344CB8AC3E}">
        <p14:creationId xmlns:p14="http://schemas.microsoft.com/office/powerpoint/2010/main" val="80528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404531-3C52-47C6-9C67-90677A74FC38}" type="uaqdatetime1">
              <a:rPr lang="ar-SA" smtClean="0"/>
              <a:t>21/05/38</a:t>
            </a:fld>
            <a:endParaRPr lang="ar-S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2BE99FD-15F5-4760-9F01-64A4886E3962}" type="slidenum">
              <a:rPr lang="ar-SA" smtClean="0"/>
              <a:t>‹#›</a:t>
            </a:fld>
            <a:endParaRPr lang="ar-SA"/>
          </a:p>
        </p:txBody>
      </p:sp>
    </p:spTree>
    <p:extLst>
      <p:ext uri="{BB962C8B-B14F-4D97-AF65-F5344CB8AC3E}">
        <p14:creationId xmlns:p14="http://schemas.microsoft.com/office/powerpoint/2010/main" val="334827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DEB283-2FFF-439B-BB95-C2F95658E301}" type="uaqdatetime1">
              <a:rPr lang="ar-SA" smtClean="0"/>
              <a:t>21/05/38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2BE99FD-15F5-4760-9F01-64A4886E3962}" type="slidenum">
              <a:rPr lang="ar-SA" smtClean="0"/>
              <a:t>‹#›</a:t>
            </a:fld>
            <a:endParaRPr lang="ar-SA"/>
          </a:p>
        </p:txBody>
      </p:sp>
    </p:spTree>
    <p:extLst>
      <p:ext uri="{BB962C8B-B14F-4D97-AF65-F5344CB8AC3E}">
        <p14:creationId xmlns:p14="http://schemas.microsoft.com/office/powerpoint/2010/main" val="228566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C4963D6-4681-4EE8-A486-FE349014887A}" type="uaqdatetime1">
              <a:rPr lang="ar-SA" smtClean="0"/>
              <a:t>21/05/38</a:t>
            </a:fld>
            <a:endParaRPr lang="ar-S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BE99FD-15F5-4760-9F01-64A4886E3962}" type="slidenum">
              <a:rPr lang="ar-SA" smtClean="0"/>
              <a:t>‹#›</a:t>
            </a:fld>
            <a:endParaRPr lang="ar-S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936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880967"/>
            <a:ext cx="3200400" cy="2286000"/>
          </a:xfrm>
        </p:spPr>
        <p:txBody>
          <a:bodyPr>
            <a:normAutofit fontScale="90000"/>
          </a:bodyPr>
          <a:lstStyle/>
          <a:p>
            <a:pPr algn="ctr">
              <a:lnSpc>
                <a:spcPct val="200000"/>
              </a:lnSpc>
            </a:pPr>
            <a:r>
              <a:rPr lang="ar-SA" b="1" dirty="0" smtClean="0">
                <a:cs typeface="+mn-cs"/>
              </a:rPr>
              <a:t>المحاضرة الأولى: الاستشارة</a:t>
            </a:r>
            <a:br>
              <a:rPr lang="ar-SA" b="1" dirty="0" smtClean="0">
                <a:cs typeface="+mn-cs"/>
              </a:rPr>
            </a:br>
            <a:r>
              <a:rPr lang="ar-SA" b="1" dirty="0" smtClean="0">
                <a:cs typeface="+mn-cs"/>
              </a:rPr>
              <a:t>الجزء الأول </a:t>
            </a:r>
            <a:endParaRPr lang="ar-SA" b="1" dirty="0">
              <a:cs typeface="+mn-cs"/>
            </a:endParaRPr>
          </a:p>
        </p:txBody>
      </p:sp>
      <p:sp>
        <p:nvSpPr>
          <p:cNvPr id="6" name="عنصر نائب للنص 5"/>
          <p:cNvSpPr>
            <a:spLocks noGrp="1"/>
          </p:cNvSpPr>
          <p:nvPr>
            <p:ph type="body" sz="half" idx="2"/>
          </p:nvPr>
        </p:nvSpPr>
        <p:spPr>
          <a:xfrm>
            <a:off x="457200" y="3821372"/>
            <a:ext cx="3200400" cy="2483831"/>
          </a:xfrm>
        </p:spPr>
        <p:txBody>
          <a:bodyPr/>
          <a:lstStyle/>
          <a:p>
            <a:pPr algn="ctr"/>
            <a:endParaRPr lang="ar-SA" sz="1600" b="1" dirty="0" smtClean="0"/>
          </a:p>
          <a:p>
            <a:pPr algn="ctr"/>
            <a:r>
              <a:rPr lang="ar-SA" sz="2000" b="1" dirty="0" smtClean="0"/>
              <a:t>د. وداد بنت عبدالرحمن أباحسين</a:t>
            </a:r>
            <a:endParaRPr lang="ar-SA" dirty="0"/>
          </a:p>
        </p:txBody>
      </p:sp>
      <p:pic>
        <p:nvPicPr>
          <p:cNvPr id="1034" name="Picture 10" descr="نتيجة بحث الصور عن الاستشارة"/>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122969" y="122831"/>
            <a:ext cx="8069031" cy="673517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282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لقد أقبل العالم في السنوات الأخيرة على تربية وتعليم أبنائه الذين لديهم احتياجات غير عادية تتطلب تدخلاً متخصصاً، كما توج ذلك الإقبال بالرغبة في خدمة أولئك التلاميذ في أقل البيئات تقييداً وأكثرها شمولية للخدمات. </a:t>
            </a:r>
          </a:p>
          <a:p>
            <a:pPr marL="0" indent="0" algn="just">
              <a:lnSpc>
                <a:spcPct val="150000"/>
              </a:lnSpc>
              <a:buNone/>
            </a:pPr>
            <a:r>
              <a:rPr lang="ar-SA" sz="2400" dirty="0" smtClean="0">
                <a:latin typeface="Simplified Arabic" panose="02020603050405020304" pitchFamily="18" charset="-78"/>
                <a:cs typeface="Simplified Arabic" panose="02020603050405020304" pitchFamily="18" charset="-78"/>
              </a:rPr>
              <a:t>ولكن المتأمل في أساليب تقديم خدمات التربية الخاصة في العالم العربي يجد أنها ما زالت تقليدية في جلها، حيث تعتمد على العمل الفردي من المتخصص وبالطرق المباشرة كما يجري في المعاهد أو المراكز المتخصصة والفصول وغرف المصادر.</a:t>
            </a:r>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698457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ورغم أن هذه تعتبر ضمن البدائل التربوية في تقديم خدمات التربية الخاصة، إلا أنها لا تتيح المجال للتفاعل بين جميع المعنيين بتربية وتعليم التلاميذ اللذين لديهم احتياجات تربوية خاصة ولا تفسح الجال أمام تقديم الخدمات لهم في أقل البيئات تقييداً لهم.</a:t>
            </a:r>
            <a:endParaRPr lang="ar-SA" sz="2400" dirty="0">
              <a:latin typeface="Simplified Arabic" panose="02020603050405020304" pitchFamily="18" charset="-78"/>
              <a:cs typeface="Simplified Arabic" panose="02020603050405020304" pitchFamily="18" charset="-78"/>
            </a:endParaRPr>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3891173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450376"/>
            <a:ext cx="10058400" cy="1286984"/>
          </a:xfrm>
        </p:spPr>
        <p:txBody>
          <a:bodyPr>
            <a:noAutofit/>
          </a:bodyPr>
          <a:lstStyle/>
          <a:p>
            <a:pPr algn="ctr"/>
            <a:r>
              <a:rPr lang="ar-SA" b="1" dirty="0" smtClean="0">
                <a:solidFill>
                  <a:schemeClr val="accent1"/>
                </a:solidFill>
                <a:latin typeface="Simplified Arabic" panose="02020603050405020304" pitchFamily="18" charset="-78"/>
                <a:cs typeface="Simplified Arabic" panose="02020603050405020304" pitchFamily="18" charset="-78"/>
              </a:rPr>
              <a:t> </a:t>
            </a:r>
            <a:r>
              <a:rPr lang="ar-SA" b="1" dirty="0">
                <a:solidFill>
                  <a:schemeClr val="accent1"/>
                </a:solidFill>
                <a:latin typeface="Simplified Arabic" panose="02020603050405020304" pitchFamily="18" charset="-78"/>
                <a:cs typeface="Simplified Arabic" panose="02020603050405020304" pitchFamily="18" charset="-78"/>
              </a:rPr>
              <a:t>تاريخ الاستشارة والعمل الجماعي </a:t>
            </a:r>
            <a:endParaRPr lang="ar-SA" dirty="0">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p:txBody>
          <a:bodyPr>
            <a:normAutofit/>
          </a:bodyPr>
          <a:lstStyle/>
          <a:p>
            <a:pPr algn="just">
              <a:lnSpc>
                <a:spcPct val="150000"/>
              </a:lnSpc>
            </a:pPr>
            <a:r>
              <a:rPr lang="ar-SA" dirty="0"/>
              <a:t> </a:t>
            </a:r>
            <a:r>
              <a:rPr lang="ar-SA" sz="2400" dirty="0" smtClean="0">
                <a:latin typeface="Simplified Arabic" panose="02020603050405020304" pitchFamily="18" charset="-78"/>
                <a:cs typeface="Simplified Arabic" panose="02020603050405020304" pitchFamily="18" charset="-78"/>
              </a:rPr>
              <a:t>تعود </a:t>
            </a:r>
            <a:r>
              <a:rPr lang="ar-SA" sz="2400" dirty="0">
                <a:latin typeface="Simplified Arabic" panose="02020603050405020304" pitchFamily="18" charset="-78"/>
                <a:cs typeface="Simplified Arabic" panose="02020603050405020304" pitchFamily="18" charset="-78"/>
              </a:rPr>
              <a:t>بداية  تاريخ الاستشارة إلى مجالات الصحة والإدارة </a:t>
            </a:r>
            <a:r>
              <a:rPr lang="ar-SA" sz="2400" dirty="0" smtClean="0">
                <a:latin typeface="Simplified Arabic" panose="02020603050405020304" pitchFamily="18" charset="-78"/>
                <a:cs typeface="Simplified Arabic" panose="02020603050405020304" pitchFamily="18" charset="-78"/>
              </a:rPr>
              <a:t>العقلية </a:t>
            </a:r>
            <a:r>
              <a:rPr lang="ar-SA" sz="2400" dirty="0">
                <a:latin typeface="Simplified Arabic" panose="02020603050405020304" pitchFamily="18" charset="-78"/>
                <a:cs typeface="Simplified Arabic" panose="02020603050405020304" pitchFamily="18" charset="-78"/>
              </a:rPr>
              <a:t>فقد ذكر </a:t>
            </a:r>
            <a:r>
              <a:rPr lang="ar-SA" sz="2400" dirty="0" smtClean="0">
                <a:latin typeface="Simplified Arabic" panose="02020603050405020304" pitchFamily="18" charset="-78"/>
                <a:cs typeface="Simplified Arabic" panose="02020603050405020304" pitchFamily="18" charset="-78"/>
              </a:rPr>
              <a:t>(</a:t>
            </a:r>
            <a:r>
              <a:rPr lang="en-US" sz="2400" dirty="0" smtClean="0">
                <a:latin typeface="Simplified Arabic" panose="02020603050405020304" pitchFamily="18" charset="-78"/>
                <a:cs typeface="Simplified Arabic" panose="02020603050405020304" pitchFamily="18" charset="-78"/>
              </a:rPr>
              <a:t>Friend,1988</a:t>
            </a:r>
            <a:r>
              <a:rPr lang="ar-SA" sz="2400" dirty="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عمل (</a:t>
            </a:r>
            <a:r>
              <a:rPr lang="en-US" sz="2400" dirty="0" smtClean="0">
                <a:latin typeface="Simplified Arabic" panose="02020603050405020304" pitchFamily="18" charset="-78"/>
                <a:cs typeface="Simplified Arabic" panose="02020603050405020304" pitchFamily="18" charset="-78"/>
              </a:rPr>
              <a:t>Caplan,1970</a:t>
            </a:r>
            <a:r>
              <a:rPr lang="ar-SA" sz="2400" dirty="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في:</a:t>
            </a:r>
          </a:p>
          <a:p>
            <a:pPr algn="just">
              <a:lnSpc>
                <a:spcPct val="150000"/>
              </a:lnSpc>
            </a:pPr>
            <a:r>
              <a:rPr lang="ar-SA" sz="2400" dirty="0" smtClean="0">
                <a:latin typeface="Simplified Arabic" panose="02020603050405020304" pitchFamily="18" charset="-78"/>
                <a:cs typeface="Simplified Arabic" panose="02020603050405020304" pitchFamily="18" charset="-78"/>
              </a:rPr>
              <a:t>1. </a:t>
            </a:r>
            <a:r>
              <a:rPr lang="ar-SA" sz="2400" dirty="0">
                <a:latin typeface="Simplified Arabic" panose="02020603050405020304" pitchFamily="18" charset="-78"/>
                <a:cs typeface="Simplified Arabic" panose="02020603050405020304" pitchFamily="18" charset="-78"/>
              </a:rPr>
              <a:t>تدريب أعضاء فريق العمل علي توجيه النصح للمراهقين ذوى الاضطرابات وذلك قبيل الحرب العالمية </a:t>
            </a:r>
            <a:r>
              <a:rPr lang="ar-SA" sz="2400" dirty="0" smtClean="0">
                <a:latin typeface="Simplified Arabic" panose="02020603050405020304" pitchFamily="18" charset="-78"/>
                <a:cs typeface="Simplified Arabic" panose="02020603050405020304" pitchFamily="18" charset="-78"/>
              </a:rPr>
              <a:t>الثانية.</a:t>
            </a:r>
          </a:p>
          <a:p>
            <a:pPr algn="just">
              <a:lnSpc>
                <a:spcPct val="150000"/>
              </a:lnSpc>
            </a:pPr>
            <a:r>
              <a:rPr lang="ar-SA" sz="2400" dirty="0" smtClean="0">
                <a:latin typeface="Simplified Arabic" panose="02020603050405020304" pitchFamily="18" charset="-78"/>
                <a:cs typeface="Simplified Arabic" panose="02020603050405020304" pitchFamily="18" charset="-78"/>
              </a:rPr>
              <a:t>2. توسعت </a:t>
            </a:r>
            <a:r>
              <a:rPr lang="ar-SA" sz="2400" dirty="0">
                <a:latin typeface="Simplified Arabic" panose="02020603050405020304" pitchFamily="18" charset="-78"/>
                <a:cs typeface="Simplified Arabic" panose="02020603050405020304" pitchFamily="18" charset="-78"/>
              </a:rPr>
              <a:t>أدوار الاستشارة لتشجع علاقات العمل الجماعي ، و تعزيز هذه العلاقات لمساعدة المعلمين وجميع العاملين وأولياء الأمور على التعامل مع المشاكل المستقبلية والخروج بالحلول </a:t>
            </a:r>
            <a:r>
              <a:rPr lang="ar-SA" sz="2400" dirty="0" smtClean="0">
                <a:latin typeface="Simplified Arabic" panose="02020603050405020304" pitchFamily="18" charset="-78"/>
                <a:cs typeface="Simplified Arabic" panose="02020603050405020304" pitchFamily="18" charset="-78"/>
              </a:rPr>
              <a:t>العاجلة </a:t>
            </a:r>
            <a:endParaRPr lang="ar-SA" dirty="0"/>
          </a:p>
        </p:txBody>
      </p:sp>
      <p:sp>
        <p:nvSpPr>
          <p:cNvPr id="5" name="عنصر نائب للتذييل 4"/>
          <p:cNvSpPr>
            <a:spLocks noGrp="1"/>
          </p:cNvSpPr>
          <p:nvPr>
            <p:ph type="ftr" sz="quarter" idx="11"/>
          </p:nvPr>
        </p:nvSpPr>
        <p:spPr/>
        <p:txBody>
          <a:bodyPr/>
          <a:lstStyle/>
          <a:p>
            <a:endParaRPr lang="ar-SA" dirty="0"/>
          </a:p>
        </p:txBody>
      </p:sp>
    </p:spTree>
    <p:extLst>
      <p:ext uri="{BB962C8B-B14F-4D97-AF65-F5344CB8AC3E}">
        <p14:creationId xmlns:p14="http://schemas.microsoft.com/office/powerpoint/2010/main" val="2117472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097280" y="286604"/>
            <a:ext cx="10058400" cy="1282890"/>
          </a:xfrm>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قبل عام </a:t>
            </a:r>
            <a:r>
              <a:rPr lang="ar-SA" b="1" dirty="0" smtClean="0">
                <a:solidFill>
                  <a:schemeClr val="accent1"/>
                </a:solidFill>
                <a:latin typeface="Simplified Arabic" panose="02020603050405020304" pitchFamily="18" charset="-78"/>
                <a:cs typeface="Simplified Arabic" panose="02020603050405020304" pitchFamily="18" charset="-78"/>
              </a:rPr>
              <a:t>1970م </a:t>
            </a:r>
            <a:endParaRPr lang="ar-SA" dirty="0">
              <a:solidFill>
                <a:schemeClr val="accent1"/>
              </a:solidFill>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1097280" y="1845734"/>
            <a:ext cx="10058400" cy="4023360"/>
          </a:xfrm>
        </p:spPr>
        <p:txBody>
          <a:bodyPr/>
          <a:lstStyle/>
          <a:p>
            <a:pPr lvl="0" algn="just">
              <a:lnSpc>
                <a:spcPct val="150000"/>
              </a:lnSpc>
            </a:pPr>
            <a:r>
              <a:rPr lang="ar-SA" sz="2400" dirty="0" smtClean="0">
                <a:latin typeface="Simplified Arabic" panose="02020603050405020304" pitchFamily="18" charset="-78"/>
                <a:cs typeface="Simplified Arabic" panose="02020603050405020304" pitchFamily="18" charset="-78"/>
              </a:rPr>
              <a:t>ظهر </a:t>
            </a:r>
            <a:r>
              <a:rPr lang="ar-SA" sz="2400" dirty="0">
                <a:latin typeface="Simplified Arabic" panose="02020603050405020304" pitchFamily="18" charset="-78"/>
                <a:cs typeface="Simplified Arabic" panose="02020603050405020304" pitchFamily="18" charset="-78"/>
              </a:rPr>
              <a:t>خلال </a:t>
            </a:r>
            <a:r>
              <a:rPr lang="ar-SA" sz="2400" b="1" dirty="0">
                <a:solidFill>
                  <a:schemeClr val="accent1"/>
                </a:solidFill>
                <a:latin typeface="Simplified Arabic" panose="02020603050405020304" pitchFamily="18" charset="-78"/>
                <a:cs typeface="Simplified Arabic" panose="02020603050405020304" pitchFamily="18" charset="-78"/>
              </a:rPr>
              <a:t>الخمسينات</a:t>
            </a:r>
            <a:r>
              <a:rPr lang="ar-SA" sz="2400" dirty="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حواراً مهنياً  </a:t>
            </a:r>
            <a:r>
              <a:rPr lang="ar-SA" sz="2400" dirty="0">
                <a:latin typeface="Simplified Arabic" panose="02020603050405020304" pitchFamily="18" charset="-78"/>
                <a:cs typeface="Simplified Arabic" panose="02020603050405020304" pitchFamily="18" charset="-78"/>
              </a:rPr>
              <a:t>أدى إلى دفع تطوير استراتيجيات تقديم الخدمات </a:t>
            </a:r>
            <a:r>
              <a:rPr lang="ar-SA" sz="2400" dirty="0" smtClean="0">
                <a:latin typeface="Simplified Arabic" panose="02020603050405020304" pitchFamily="18" charset="-78"/>
                <a:cs typeface="Simplified Arabic" panose="02020603050405020304" pitchFamily="18" charset="-78"/>
              </a:rPr>
              <a:t>الاستشارية.</a:t>
            </a:r>
          </a:p>
          <a:p>
            <a:pPr lvl="0" algn="just">
              <a:lnSpc>
                <a:spcPct val="150000"/>
              </a:lnSpc>
            </a:pPr>
            <a:r>
              <a:rPr lang="ar-SA" sz="2400" dirty="0" smtClean="0">
                <a:latin typeface="Simplified Arabic" panose="02020603050405020304" pitchFamily="18" charset="-78"/>
                <a:cs typeface="Simplified Arabic" panose="02020603050405020304" pitchFamily="18" charset="-78"/>
              </a:rPr>
              <a:t>فبحلول </a:t>
            </a:r>
            <a:r>
              <a:rPr lang="ar-SA" sz="2400" dirty="0">
                <a:latin typeface="Simplified Arabic" panose="02020603050405020304" pitchFamily="18" charset="-78"/>
                <a:cs typeface="Simplified Arabic" panose="02020603050405020304" pitchFamily="18" charset="-78"/>
              </a:rPr>
              <a:t>منتصف الستينات تم أدراج الاستشارة المدرسية في ملخصات نفسية </a:t>
            </a:r>
            <a:r>
              <a:rPr lang="en-US" sz="2400" dirty="0">
                <a:latin typeface="Simplified Arabic" panose="02020603050405020304" pitchFamily="18" charset="-78"/>
                <a:cs typeface="Simplified Arabic" panose="02020603050405020304" pitchFamily="18" charset="-78"/>
              </a:rPr>
              <a:t>Psychological </a:t>
            </a:r>
            <a:r>
              <a:rPr lang="en-US" sz="2400" dirty="0" smtClean="0">
                <a:latin typeface="Simplified Arabic" panose="02020603050405020304" pitchFamily="18" charset="-78"/>
                <a:cs typeface="Simplified Arabic" panose="02020603050405020304" pitchFamily="18" charset="-78"/>
              </a:rPr>
              <a:t>Abstract</a:t>
            </a:r>
            <a:r>
              <a:rPr lang="ar-SA" sz="2400" dirty="0" smtClean="0">
                <a:latin typeface="Simplified Arabic" panose="02020603050405020304" pitchFamily="18" charset="-78"/>
                <a:cs typeface="Simplified Arabic" panose="02020603050405020304" pitchFamily="18" charset="-78"/>
              </a:rPr>
              <a:t>           (</a:t>
            </a:r>
            <a:r>
              <a:rPr lang="en-US" sz="2400" dirty="0" smtClean="0">
                <a:latin typeface="Simplified Arabic" panose="02020603050405020304" pitchFamily="18" charset="-78"/>
                <a:cs typeface="Simplified Arabic" panose="02020603050405020304" pitchFamily="18" charset="-78"/>
              </a:rPr>
              <a:t>Friend,1988</a:t>
            </a:r>
            <a:r>
              <a:rPr lang="ar-SA" sz="2400" dirty="0" smtClean="0">
                <a:latin typeface="Simplified Arabic" panose="02020603050405020304" pitchFamily="18" charset="-78"/>
                <a:cs typeface="Simplified Arabic" panose="02020603050405020304" pitchFamily="18" charset="-78"/>
              </a:rPr>
              <a:t>) ، </a:t>
            </a:r>
            <a:r>
              <a:rPr lang="ar-SA" sz="2400" dirty="0">
                <a:latin typeface="Simplified Arabic" panose="02020603050405020304" pitchFamily="18" charset="-78"/>
                <a:cs typeface="Simplified Arabic" panose="02020603050405020304" pitchFamily="18" charset="-78"/>
              </a:rPr>
              <a:t>وبدأ مرشدو المدارس في تطوير مفهوم الخدمات النفسية </a:t>
            </a:r>
            <a:r>
              <a:rPr lang="ar-SA" sz="2400" dirty="0" smtClean="0">
                <a:latin typeface="Simplified Arabic" panose="02020603050405020304" pitchFamily="18" charset="-78"/>
                <a:cs typeface="Simplified Arabic" panose="02020603050405020304" pitchFamily="18" charset="-78"/>
              </a:rPr>
              <a:t>العقلية. </a:t>
            </a:r>
          </a:p>
          <a:p>
            <a:pPr lvl="0" algn="just">
              <a:lnSpc>
                <a:spcPct val="150000"/>
              </a:lnSpc>
            </a:pPr>
            <a:r>
              <a:rPr lang="ar-SA" sz="2400" dirty="0" smtClean="0">
                <a:latin typeface="Simplified Arabic" panose="02020603050405020304" pitchFamily="18" charset="-78"/>
                <a:cs typeface="Simplified Arabic" panose="02020603050405020304" pitchFamily="18" charset="-78"/>
              </a:rPr>
              <a:t>ومع </a:t>
            </a:r>
            <a:r>
              <a:rPr lang="ar-SA" sz="2400" dirty="0">
                <a:latin typeface="Simplified Arabic" panose="02020603050405020304" pitchFamily="18" charset="-78"/>
                <a:cs typeface="Simplified Arabic" panose="02020603050405020304" pitchFamily="18" charset="-78"/>
              </a:rPr>
              <a:t>مطلع </a:t>
            </a:r>
            <a:r>
              <a:rPr lang="ar-SA" sz="2400" b="1" dirty="0">
                <a:solidFill>
                  <a:schemeClr val="accent1"/>
                </a:solidFill>
                <a:latin typeface="Simplified Arabic" panose="02020603050405020304" pitchFamily="18" charset="-78"/>
                <a:cs typeface="Simplified Arabic" panose="02020603050405020304" pitchFamily="18" charset="-78"/>
              </a:rPr>
              <a:t>السبعينات</a:t>
            </a:r>
            <a:r>
              <a:rPr lang="ar-SA" sz="2400" dirty="0">
                <a:latin typeface="Simplified Arabic" panose="02020603050405020304" pitchFamily="18" charset="-78"/>
                <a:cs typeface="Simplified Arabic" panose="02020603050405020304" pitchFamily="18" charset="-78"/>
              </a:rPr>
              <a:t> تم الاتفاق علي اعتبار الاستشارة </a:t>
            </a:r>
            <a:r>
              <a:rPr lang="ar-SA" sz="2400" dirty="0" smtClean="0">
                <a:latin typeface="Simplified Arabic" panose="02020603050405020304" pitchFamily="18" charset="-78"/>
                <a:cs typeface="Simplified Arabic" panose="02020603050405020304" pitchFamily="18" charset="-78"/>
              </a:rPr>
              <a:t>جزءاً </a:t>
            </a:r>
            <a:r>
              <a:rPr lang="ar-SA" sz="2400" dirty="0">
                <a:latin typeface="Simplified Arabic" panose="02020603050405020304" pitchFamily="18" charset="-78"/>
                <a:cs typeface="Simplified Arabic" panose="02020603050405020304" pitchFamily="18" charset="-78"/>
              </a:rPr>
              <a:t>لا يتجزأ من الخدمة الاستشارية المعاصرة  هذا التوجه في علاقات العمل الجماعي من جانب المرشدين والأخصائيين النفسيين يعكس الاهتمام في تأثير أولئك الأفراد والجماعات والأنظمة علي </a:t>
            </a:r>
            <a:r>
              <a:rPr lang="ar-SA" sz="2400" dirty="0" smtClean="0">
                <a:latin typeface="Simplified Arabic" panose="02020603050405020304" pitchFamily="18" charset="-78"/>
                <a:cs typeface="Simplified Arabic" panose="02020603050405020304" pitchFamily="18" charset="-78"/>
              </a:rPr>
              <a:t>الطلاب</a:t>
            </a:r>
            <a:endParaRPr lang="ar-SA" dirty="0"/>
          </a:p>
        </p:txBody>
      </p:sp>
      <p:sp>
        <p:nvSpPr>
          <p:cNvPr id="6" name="عنصر نائب للتذييل 5"/>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61868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097280" y="518615"/>
            <a:ext cx="10058400" cy="978244"/>
          </a:xfrm>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قبل عام 1970م</a:t>
            </a:r>
            <a:endParaRPr lang="ar-SA" dirty="0"/>
          </a:p>
        </p:txBody>
      </p:sp>
      <p:sp>
        <p:nvSpPr>
          <p:cNvPr id="3" name="عنصر نائب للمحتوى 2"/>
          <p:cNvSpPr>
            <a:spLocks noGrp="1"/>
          </p:cNvSpPr>
          <p:nvPr>
            <p:ph idx="1"/>
          </p:nvPr>
        </p:nvSpPr>
        <p:spPr>
          <a:xfrm>
            <a:off x="1097280" y="1733265"/>
            <a:ext cx="10058400" cy="4490114"/>
          </a:xfrm>
        </p:spPr>
        <p:txBody>
          <a:bodyPr>
            <a:noAutofit/>
          </a:bodyPr>
          <a:lstStyle/>
          <a:p>
            <a:pPr algn="just">
              <a:lnSpc>
                <a:spcPct val="150000"/>
              </a:lnSpc>
            </a:pPr>
            <a:r>
              <a:rPr lang="ar-SA" sz="2400" dirty="0">
                <a:latin typeface="Simplified Arabic" panose="02020603050405020304" pitchFamily="18" charset="-78"/>
                <a:cs typeface="Simplified Arabic" panose="02020603050405020304" pitchFamily="18" charset="-78"/>
              </a:rPr>
              <a:t>منذ بداية </a:t>
            </a:r>
            <a:r>
              <a:rPr lang="ar-SA" sz="2400" b="1" dirty="0">
                <a:solidFill>
                  <a:schemeClr val="accent1"/>
                </a:solidFill>
                <a:latin typeface="Simplified Arabic" panose="02020603050405020304" pitchFamily="18" charset="-78"/>
                <a:cs typeface="Simplified Arabic" panose="02020603050405020304" pitchFamily="18" charset="-78"/>
              </a:rPr>
              <a:t>الخمسينات</a:t>
            </a:r>
            <a:r>
              <a:rPr lang="ar-SA" sz="2400" dirty="0">
                <a:latin typeface="Simplified Arabic" panose="02020603050405020304" pitchFamily="18" charset="-78"/>
                <a:cs typeface="Simplified Arabic" panose="02020603050405020304" pitchFamily="18" charset="-78"/>
              </a:rPr>
              <a:t> حظيت خطة الاستشاري لتقديم الخدمات باهتمام في أدب التربية الخاصة  وهناك أمثلة عن الاستشارة في مجال معالجة النطق ، اللغة ، وبرامج لذوى الإعاقات السمعية والبصرية كذلك ظهر التركيز في وقت مبكر  علي  استشارة المعلم الخاص بطلاب ذوى الإعاقة السمعية والاضطرابات السلوكية .</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   ومنذ </a:t>
            </a:r>
            <a:r>
              <a:rPr lang="ar-SA" sz="2400" b="1" dirty="0">
                <a:solidFill>
                  <a:schemeClr val="accent1"/>
                </a:solidFill>
                <a:latin typeface="Simplified Arabic" panose="02020603050405020304" pitchFamily="18" charset="-78"/>
                <a:cs typeface="Simplified Arabic" panose="02020603050405020304" pitchFamily="18" charset="-78"/>
              </a:rPr>
              <a:t>الستينات</a:t>
            </a:r>
            <a:r>
              <a:rPr lang="ar-SA" sz="2400" dirty="0">
                <a:latin typeface="Simplified Arabic" panose="02020603050405020304" pitchFamily="18" charset="-78"/>
                <a:cs typeface="Simplified Arabic" panose="02020603050405020304" pitchFamily="18" charset="-78"/>
              </a:rPr>
              <a:t> لم يكن المستشارين هم التربويون الخاصين ، بل كانوا اختصاصيين نفسانيين سريرين  وأطباء نفسانيين . إذ أن الحركة السلوكية التي حصلت في أواخر الستينات ومطلع السبعينات أشعلت الرغبة في النماذج البديلة للتدخل والاستخدام الفعال للوقت والموارد الأخرى .</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 </a:t>
            </a:r>
          </a:p>
        </p:txBody>
      </p:sp>
      <p:sp>
        <p:nvSpPr>
          <p:cNvPr id="6" name="عنصر نائب للتذييل 5"/>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943508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097280" y="386763"/>
            <a:ext cx="10058400" cy="1110096"/>
          </a:xfrm>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قبل عام 1970م</a:t>
            </a:r>
            <a:endParaRPr lang="ar-SA" dirty="0"/>
          </a:p>
        </p:txBody>
      </p:sp>
      <p:sp>
        <p:nvSpPr>
          <p:cNvPr id="3" name="عنصر نائب للمحتوى 2"/>
          <p:cNvSpPr>
            <a:spLocks noGrp="1"/>
          </p:cNvSpPr>
          <p:nvPr>
            <p:ph idx="1"/>
          </p:nvPr>
        </p:nvSpPr>
        <p:spPr>
          <a:xfrm>
            <a:off x="1097280" y="1733265"/>
            <a:ext cx="10421430" cy="4490114"/>
          </a:xfrm>
        </p:spPr>
        <p:txBody>
          <a:bodyPr>
            <a:noAutofit/>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كما </a:t>
            </a:r>
            <a:r>
              <a:rPr lang="ar-SA" sz="2400" dirty="0">
                <a:latin typeface="Simplified Arabic" panose="02020603050405020304" pitchFamily="18" charset="-78"/>
                <a:cs typeface="Simplified Arabic" panose="02020603050405020304" pitchFamily="18" charset="-78"/>
              </a:rPr>
              <a:t>أطلقت هذه الرغبة شرارة التطوير من </a:t>
            </a:r>
            <a:r>
              <a:rPr lang="ar-SA" sz="2400" dirty="0" smtClean="0">
                <a:latin typeface="Simplified Arabic" panose="02020603050405020304" pitchFamily="18" charset="-78"/>
                <a:cs typeface="Simplified Arabic" panose="02020603050405020304" pitchFamily="18" charset="-78"/>
              </a:rPr>
              <a:t>قِبل( </a:t>
            </a:r>
            <a:r>
              <a:rPr lang="en-GB" sz="2400" dirty="0">
                <a:latin typeface="Simplified Arabic" panose="02020603050405020304" pitchFamily="18" charset="-78"/>
                <a:cs typeface="Simplified Arabic" panose="02020603050405020304" pitchFamily="18" charset="-78"/>
              </a:rPr>
              <a:t>Tharp and Wetzel,1969</a:t>
            </a:r>
            <a:r>
              <a:rPr lang="ar-SA" sz="2400" dirty="0">
                <a:latin typeface="Simplified Arabic" panose="02020603050405020304" pitchFamily="18" charset="-78"/>
                <a:cs typeface="Simplified Arabic" panose="02020603050405020304" pitchFamily="18" charset="-78"/>
              </a:rPr>
              <a:t>)  والذين قدما نموذج استشارة ثلاثي باستخدام المبادئ السلوكية في المجال </a:t>
            </a:r>
            <a:r>
              <a:rPr lang="ar-SA" sz="2400" dirty="0" smtClean="0">
                <a:latin typeface="Simplified Arabic" panose="02020603050405020304" pitchFamily="18" charset="-78"/>
                <a:cs typeface="Simplified Arabic" panose="02020603050405020304" pitchFamily="18" charset="-78"/>
              </a:rPr>
              <a:t>المدرسي، </a:t>
            </a:r>
            <a:r>
              <a:rPr lang="ar-SA" sz="2400" dirty="0">
                <a:latin typeface="Simplified Arabic" panose="02020603050405020304" pitchFamily="18" charset="-78"/>
                <a:cs typeface="Simplified Arabic" panose="02020603050405020304" pitchFamily="18" charset="-78"/>
              </a:rPr>
              <a:t>هذا النموذج الثلاثي هو النمط الأساسي الذي تم في </a:t>
            </a:r>
            <a:r>
              <a:rPr lang="ar-SA" sz="2400" dirty="0" smtClean="0">
                <a:latin typeface="Simplified Arabic" panose="02020603050405020304" pitchFamily="18" charset="-78"/>
                <a:cs typeface="Simplified Arabic" panose="02020603050405020304" pitchFamily="18" charset="-78"/>
              </a:rPr>
              <a:t>ضوؤه </a:t>
            </a:r>
            <a:r>
              <a:rPr lang="ar-SA" sz="2400" dirty="0">
                <a:latin typeface="Simplified Arabic" panose="02020603050405020304" pitchFamily="18" charset="-78"/>
                <a:cs typeface="Simplified Arabic" panose="02020603050405020304" pitchFamily="18" charset="-78"/>
              </a:rPr>
              <a:t>بناء الكثير من النماذج والطرق الاستشارية في عصرنا الحاضر  . </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  وبحلول عام </a:t>
            </a:r>
            <a:r>
              <a:rPr lang="ar-SA" sz="2400" b="1" dirty="0">
                <a:solidFill>
                  <a:schemeClr val="accent1"/>
                </a:solidFill>
                <a:latin typeface="Simplified Arabic" panose="02020603050405020304" pitchFamily="18" charset="-78"/>
                <a:cs typeface="Simplified Arabic" panose="02020603050405020304" pitchFamily="18" charset="-78"/>
              </a:rPr>
              <a:t>1970</a:t>
            </a:r>
            <a:r>
              <a:rPr lang="ar-SA" sz="2400" dirty="0">
                <a:latin typeface="Simplified Arabic" panose="02020603050405020304" pitchFamily="18" charset="-78"/>
                <a:cs typeface="Simplified Arabic" panose="02020603050405020304" pitchFamily="18" charset="-78"/>
              </a:rPr>
              <a:t> احتوى أدب التربية الخاصة علي مراجع توضح أهم طرق تدريب المعلمين الاستشاريين بهدف خدمة الطلاب المعوقين علي مستوى المدارس </a:t>
            </a:r>
            <a:r>
              <a:rPr lang="ar-SA" sz="2400" dirty="0" smtClean="0">
                <a:latin typeface="Simplified Arabic" panose="02020603050405020304" pitchFamily="18" charset="-78"/>
                <a:cs typeface="Simplified Arabic" panose="02020603050405020304" pitchFamily="18" charset="-78"/>
              </a:rPr>
              <a:t>الابتدائية. </a:t>
            </a:r>
          </a:p>
          <a:p>
            <a:pPr algn="just">
              <a:lnSpc>
                <a:spcPct val="150000"/>
              </a:lnSpc>
            </a:pPr>
            <a:r>
              <a:rPr lang="ar-SA" sz="2400" dirty="0" smtClean="0">
                <a:latin typeface="Simplified Arabic" panose="02020603050405020304" pitchFamily="18" charset="-78"/>
                <a:cs typeface="Simplified Arabic" panose="02020603050405020304" pitchFamily="18" charset="-78"/>
              </a:rPr>
              <a:t>وفي </a:t>
            </a:r>
            <a:r>
              <a:rPr lang="ar-SA" sz="2400" dirty="0">
                <a:latin typeface="Simplified Arabic" panose="02020603050405020304" pitchFamily="18" charset="-78"/>
                <a:cs typeface="Simplified Arabic" panose="02020603050405020304" pitchFamily="18" charset="-78"/>
              </a:rPr>
              <a:t>نفس العام تم وضع نموذج برنامج المعلم </a:t>
            </a:r>
            <a:r>
              <a:rPr lang="ar-SA" sz="2400" dirty="0" smtClean="0">
                <a:latin typeface="Simplified Arabic" panose="02020603050405020304" pitchFamily="18" charset="-78"/>
                <a:cs typeface="Simplified Arabic" panose="02020603050405020304" pitchFamily="18" charset="-78"/>
              </a:rPr>
              <a:t>الاستشاري ( </a:t>
            </a:r>
            <a:r>
              <a:rPr lang="en-US" sz="2400" dirty="0">
                <a:latin typeface="Simplified Arabic" panose="02020603050405020304" pitchFamily="18" charset="-78"/>
                <a:cs typeface="Simplified Arabic" panose="02020603050405020304" pitchFamily="18" charset="-78"/>
              </a:rPr>
              <a:t>Model Vermont Consulting Teacher Program</a:t>
            </a:r>
            <a:r>
              <a:rPr lang="ar-SA" sz="2400" dirty="0">
                <a:latin typeface="Simplified Arabic" panose="02020603050405020304" pitchFamily="18" charset="-78"/>
                <a:cs typeface="Simplified Arabic" panose="02020603050405020304" pitchFamily="18" charset="-78"/>
              </a:rPr>
              <a:t> ) باستخدام معلم استشاري لخدمة الطلاب من فئة التخلف العقلي </a:t>
            </a:r>
            <a:r>
              <a:rPr lang="ar-SA" sz="2400" dirty="0" smtClean="0">
                <a:latin typeface="Simplified Arabic" panose="02020603050405020304" pitchFamily="18" charset="-78"/>
                <a:cs typeface="Simplified Arabic" panose="02020603050405020304" pitchFamily="18" charset="-78"/>
              </a:rPr>
              <a:t>ووضعه </a:t>
            </a:r>
            <a:r>
              <a:rPr lang="ar-SA" sz="2400" dirty="0">
                <a:latin typeface="Simplified Arabic" panose="02020603050405020304" pitchFamily="18" charset="-78"/>
                <a:cs typeface="Simplified Arabic" panose="02020603050405020304" pitchFamily="18" charset="-78"/>
              </a:rPr>
              <a:t>موضع التنفيذ .  </a:t>
            </a:r>
            <a:endParaRPr lang="en-US" sz="2400" dirty="0">
              <a:latin typeface="Simplified Arabic" panose="02020603050405020304" pitchFamily="18" charset="-78"/>
              <a:cs typeface="Simplified Arabic" panose="02020603050405020304" pitchFamily="18" charset="-78"/>
            </a:endParaRPr>
          </a:p>
          <a:p>
            <a:endParaRPr lang="ar-SA" sz="2400" dirty="0">
              <a:latin typeface="Simplified Arabic" panose="02020603050405020304" pitchFamily="18" charset="-78"/>
              <a:cs typeface="Simplified Arabic" panose="02020603050405020304" pitchFamily="18" charset="-78"/>
            </a:endParaRPr>
          </a:p>
        </p:txBody>
      </p:sp>
      <p:sp>
        <p:nvSpPr>
          <p:cNvPr id="2" name="عنصر نائب للتذييل 1"/>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411176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بعد عام  </a:t>
            </a:r>
            <a:r>
              <a:rPr lang="ar-SA" b="1" dirty="0" smtClean="0">
                <a:solidFill>
                  <a:schemeClr val="accent1"/>
                </a:solidFill>
                <a:latin typeface="Simplified Arabic" panose="02020603050405020304" pitchFamily="18" charset="-78"/>
                <a:cs typeface="Simplified Arabic" panose="02020603050405020304" pitchFamily="18" charset="-78"/>
              </a:rPr>
              <a:t>1970م</a:t>
            </a:r>
            <a:endParaRPr lang="ar-SA" b="1" dirty="0">
              <a:solidFill>
                <a:schemeClr val="accent1"/>
              </a:solidFill>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1097280" y="1737360"/>
            <a:ext cx="10058400" cy="4023360"/>
          </a:xfrm>
        </p:spPr>
        <p:txBody>
          <a:bodyPr>
            <a:noAutofit/>
          </a:bodyPr>
          <a:lstStyle/>
          <a:p>
            <a:pPr lvl="0" algn="just">
              <a:lnSpc>
                <a:spcPct val="150000"/>
              </a:lnSpc>
            </a:pPr>
            <a:r>
              <a:rPr lang="ar-SA" sz="2400" dirty="0" smtClean="0">
                <a:latin typeface="Simplified Arabic" panose="02020603050405020304" pitchFamily="18" charset="-78"/>
                <a:cs typeface="Simplified Arabic" panose="02020603050405020304" pitchFamily="18" charset="-78"/>
              </a:rPr>
              <a:t>تعتبر </a:t>
            </a:r>
            <a:r>
              <a:rPr lang="ar-SA" sz="2400" dirty="0">
                <a:latin typeface="Simplified Arabic" panose="02020603050405020304" pitchFamily="18" charset="-78"/>
                <a:cs typeface="Simplified Arabic" panose="02020603050405020304" pitchFamily="18" charset="-78"/>
              </a:rPr>
              <a:t>حقبة </a:t>
            </a:r>
            <a:r>
              <a:rPr lang="ar-SA" sz="2400" b="1" dirty="0" smtClean="0">
                <a:solidFill>
                  <a:schemeClr val="accent1"/>
                </a:solidFill>
                <a:latin typeface="Simplified Arabic" panose="02020603050405020304" pitchFamily="18" charset="-78"/>
                <a:cs typeface="Simplified Arabic" panose="02020603050405020304" pitchFamily="18" charset="-78"/>
              </a:rPr>
              <a:t>السبعينات </a:t>
            </a:r>
            <a:r>
              <a:rPr lang="ar-SA" sz="2400" dirty="0">
                <a:latin typeface="Simplified Arabic" panose="02020603050405020304" pitchFamily="18" charset="-78"/>
                <a:cs typeface="Simplified Arabic" panose="02020603050405020304" pitchFamily="18" charset="-78"/>
              </a:rPr>
              <a:t>من الفترات النشطة في مجال التربية </a:t>
            </a:r>
            <a:r>
              <a:rPr lang="ar-SA" sz="2400" dirty="0" smtClean="0">
                <a:latin typeface="Simplified Arabic" panose="02020603050405020304" pitchFamily="18" charset="-78"/>
                <a:cs typeface="Simplified Arabic" panose="02020603050405020304" pitchFamily="18" charset="-78"/>
              </a:rPr>
              <a:t>الخاصة، </a:t>
            </a:r>
            <a:r>
              <a:rPr lang="ar-SA" sz="2400" dirty="0">
                <a:latin typeface="Simplified Arabic" panose="02020603050405020304" pitchFamily="18" charset="-78"/>
                <a:cs typeface="Simplified Arabic" panose="02020603050405020304" pitchFamily="18" charset="-78"/>
              </a:rPr>
              <a:t>فقد ظهرت ايجابيات تأييد التربية </a:t>
            </a:r>
            <a:r>
              <a:rPr lang="ar-SA" sz="2400" dirty="0" smtClean="0">
                <a:latin typeface="Simplified Arabic" panose="02020603050405020304" pitchFamily="18" charset="-78"/>
                <a:cs typeface="Simplified Arabic" panose="02020603050405020304" pitchFamily="18" charset="-78"/>
              </a:rPr>
              <a:t>الخاصة </a:t>
            </a:r>
            <a:r>
              <a:rPr lang="ar-SA" sz="2400" dirty="0">
                <a:latin typeface="Simplified Arabic" panose="02020603050405020304" pitchFamily="18" charset="-78"/>
                <a:cs typeface="Simplified Arabic" panose="02020603050405020304" pitchFamily="18" charset="-78"/>
              </a:rPr>
              <a:t>المكثفة وصناعة </a:t>
            </a:r>
            <a:r>
              <a:rPr lang="ar-SA" sz="2400" dirty="0" smtClean="0">
                <a:latin typeface="Simplified Arabic" panose="02020603050405020304" pitchFamily="18" charset="-78"/>
                <a:cs typeface="Simplified Arabic" panose="02020603050405020304" pitchFamily="18" charset="-78"/>
              </a:rPr>
              <a:t>السياسة الفدرالية </a:t>
            </a:r>
            <a:r>
              <a:rPr lang="ar-SA" sz="2400" dirty="0">
                <a:latin typeface="Simplified Arabic" panose="02020603050405020304" pitchFamily="18" charset="-78"/>
                <a:cs typeface="Simplified Arabic" panose="02020603050405020304" pitchFamily="18" charset="-78"/>
              </a:rPr>
              <a:t>الخاصة بالطلاب </a:t>
            </a:r>
            <a:r>
              <a:rPr lang="ar-SA" sz="2400" dirty="0" smtClean="0">
                <a:latin typeface="Simplified Arabic" panose="02020603050405020304" pitchFamily="18" charset="-78"/>
                <a:cs typeface="Simplified Arabic" panose="02020603050405020304" pitchFamily="18" charset="-78"/>
              </a:rPr>
              <a:t>المعاقين،  </a:t>
            </a:r>
            <a:r>
              <a:rPr lang="ar-SA" sz="2400" dirty="0">
                <a:latin typeface="Simplified Arabic" panose="02020603050405020304" pitchFamily="18" charset="-78"/>
                <a:cs typeface="Simplified Arabic" panose="02020603050405020304" pitchFamily="18" charset="-78"/>
              </a:rPr>
              <a:t>والتطورات التقنية علي ممارسات التربية للطلاب </a:t>
            </a:r>
            <a:r>
              <a:rPr lang="ar-SA" sz="2400" dirty="0" smtClean="0">
                <a:latin typeface="Simplified Arabic" panose="02020603050405020304" pitchFamily="18" charset="-78"/>
                <a:cs typeface="Simplified Arabic" panose="02020603050405020304" pitchFamily="18" charset="-78"/>
              </a:rPr>
              <a:t>المعاقين. </a:t>
            </a:r>
          </a:p>
          <a:p>
            <a:pPr lvl="0" algn="just">
              <a:lnSpc>
                <a:spcPct val="150000"/>
              </a:lnSpc>
            </a:pPr>
            <a:r>
              <a:rPr lang="ar-SA" sz="2400" dirty="0" smtClean="0">
                <a:latin typeface="Simplified Arabic" panose="02020603050405020304" pitchFamily="18" charset="-78"/>
                <a:cs typeface="Simplified Arabic" panose="02020603050405020304" pitchFamily="18" charset="-78"/>
              </a:rPr>
              <a:t>وفي </a:t>
            </a:r>
            <a:r>
              <a:rPr lang="ar-SA" sz="2400" dirty="0">
                <a:latin typeface="Simplified Arabic" panose="02020603050405020304" pitchFamily="18" charset="-78"/>
                <a:cs typeface="Simplified Arabic" panose="02020603050405020304" pitchFamily="18" charset="-78"/>
              </a:rPr>
              <a:t>منتصف </a:t>
            </a:r>
            <a:r>
              <a:rPr lang="ar-SA" sz="2400" b="1" dirty="0" smtClean="0">
                <a:solidFill>
                  <a:schemeClr val="accent1"/>
                </a:solidFill>
                <a:latin typeface="Simplified Arabic" panose="02020603050405020304" pitchFamily="18" charset="-78"/>
                <a:cs typeface="Simplified Arabic" panose="02020603050405020304" pitchFamily="18" charset="-78"/>
              </a:rPr>
              <a:t>السبعينات</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بدأ النظر إلى الاستشارة كعامل هام في خدمة الطلاب ذوى الاحتياجات الخاصة وأصبحت التربية الخاصة مادة رئيسية محفزه علي تطوير الاستشارة والعمل الجماعي في </a:t>
            </a:r>
            <a:r>
              <a:rPr lang="ar-SA" sz="2400" dirty="0" smtClean="0">
                <a:latin typeface="Simplified Arabic" panose="02020603050405020304" pitchFamily="18" charset="-78"/>
                <a:cs typeface="Simplified Arabic" panose="02020603050405020304" pitchFamily="18" charset="-78"/>
              </a:rPr>
              <a:t>المدارس.</a:t>
            </a:r>
            <a:endParaRPr lang="en-US" sz="2400" dirty="0">
              <a:latin typeface="Simplified Arabic" panose="02020603050405020304" pitchFamily="18" charset="-78"/>
              <a:cs typeface="Simplified Arabic" panose="02020603050405020304" pitchFamily="18" charset="-78"/>
            </a:endParaRPr>
          </a:p>
        </p:txBody>
      </p:sp>
      <p:sp>
        <p:nvSpPr>
          <p:cNvPr id="7" name="عنصر نائب للتذييل 6"/>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385884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بعد عام  1970م </a:t>
            </a:r>
          </a:p>
        </p:txBody>
      </p:sp>
      <p:sp>
        <p:nvSpPr>
          <p:cNvPr id="3" name="عنصر نائب للمحتوى 2"/>
          <p:cNvSpPr>
            <a:spLocks noGrp="1"/>
          </p:cNvSpPr>
          <p:nvPr>
            <p:ph idx="1"/>
          </p:nvPr>
        </p:nvSpPr>
        <p:spPr>
          <a:xfrm>
            <a:off x="1097280" y="1737360"/>
            <a:ext cx="10058400" cy="4023360"/>
          </a:xfrm>
        </p:spPr>
        <p:txBody>
          <a:bodyPr>
            <a:noAutofit/>
          </a:bodyPr>
          <a:lstStyle/>
          <a:p>
            <a:pPr lvl="0" algn="just">
              <a:lnSpc>
                <a:spcPct val="150000"/>
              </a:lnSpc>
            </a:pPr>
            <a:r>
              <a:rPr lang="ar-SA" sz="2400" dirty="0" smtClean="0">
                <a:latin typeface="Simplified Arabic" panose="02020603050405020304" pitchFamily="18" charset="-78"/>
                <a:cs typeface="Simplified Arabic" panose="02020603050405020304" pitchFamily="18" charset="-78"/>
              </a:rPr>
              <a:t>وبحلول </a:t>
            </a:r>
            <a:r>
              <a:rPr lang="ar-SA" sz="2400" dirty="0">
                <a:latin typeface="Simplified Arabic" panose="02020603050405020304" pitchFamily="18" charset="-78"/>
                <a:cs typeface="Simplified Arabic" panose="02020603050405020304" pitchFamily="18" charset="-78"/>
              </a:rPr>
              <a:t>منتصف </a:t>
            </a:r>
            <a:r>
              <a:rPr lang="ar-SA" sz="2400" b="1" dirty="0">
                <a:solidFill>
                  <a:schemeClr val="accent1"/>
                </a:solidFill>
                <a:latin typeface="Simplified Arabic" panose="02020603050405020304" pitchFamily="18" charset="-78"/>
                <a:cs typeface="Simplified Arabic" panose="02020603050405020304" pitchFamily="18" charset="-78"/>
              </a:rPr>
              <a:t>الثمانينات </a:t>
            </a:r>
            <a:r>
              <a:rPr lang="ar-SA" sz="2400" dirty="0">
                <a:latin typeface="Simplified Arabic" panose="02020603050405020304" pitchFamily="18" charset="-78"/>
                <a:cs typeface="Simplified Arabic" panose="02020603050405020304" pitchFamily="18" charset="-78"/>
              </a:rPr>
              <a:t>أصبحت الاستشارة واحد من أهم الاتجاهات التربوية لخدمة الطلاب ذوى الاحتياجات </a:t>
            </a:r>
            <a:r>
              <a:rPr lang="ar-SA" sz="2400" dirty="0" smtClean="0">
                <a:latin typeface="Simplified Arabic" panose="02020603050405020304" pitchFamily="18" charset="-78"/>
                <a:cs typeface="Simplified Arabic" panose="02020603050405020304" pitchFamily="18" charset="-78"/>
              </a:rPr>
              <a:t>الخاصة، </a:t>
            </a:r>
            <a:r>
              <a:rPr lang="ar-SA" sz="2400" dirty="0">
                <a:latin typeface="Simplified Arabic" panose="02020603050405020304" pitchFamily="18" charset="-78"/>
                <a:cs typeface="Simplified Arabic" panose="02020603050405020304" pitchFamily="18" charset="-78"/>
              </a:rPr>
              <a:t>ومواكبة لهذا الاتجاه  فقد قام </a:t>
            </a:r>
            <a:r>
              <a:rPr lang="ar-SA" sz="2400" dirty="0" smtClean="0">
                <a:latin typeface="Simplified Arabic" panose="02020603050405020304" pitchFamily="18" charset="-78"/>
                <a:cs typeface="Simplified Arabic" panose="02020603050405020304" pitchFamily="18" charset="-78"/>
              </a:rPr>
              <a:t>كلاً من(</a:t>
            </a:r>
            <a:r>
              <a:rPr lang="en-GB" sz="2400" dirty="0" smtClean="0">
                <a:latin typeface="Simplified Arabic" panose="02020603050405020304" pitchFamily="18" charset="-78"/>
                <a:cs typeface="Simplified Arabic" panose="02020603050405020304" pitchFamily="18" charset="-78"/>
              </a:rPr>
              <a:t>West </a:t>
            </a:r>
            <a:r>
              <a:rPr lang="en-GB" sz="2400" dirty="0">
                <a:latin typeface="Simplified Arabic" panose="02020603050405020304" pitchFamily="18" charset="-78"/>
                <a:cs typeface="Simplified Arabic" panose="02020603050405020304" pitchFamily="18" charset="-78"/>
              </a:rPr>
              <a:t>and</a:t>
            </a:r>
            <a:r>
              <a:rPr lang="en-US" sz="2400" dirty="0">
                <a:latin typeface="Simplified Arabic" panose="02020603050405020304" pitchFamily="18" charset="-78"/>
                <a:cs typeface="Simplified Arabic" panose="02020603050405020304" pitchFamily="18" charset="-78"/>
              </a:rPr>
              <a:t> </a:t>
            </a:r>
            <a:r>
              <a:rPr lang="en-US" sz="2400" dirty="0" smtClean="0">
                <a:latin typeface="Simplified Arabic" panose="02020603050405020304" pitchFamily="18" charset="-78"/>
                <a:cs typeface="Simplified Arabic" panose="02020603050405020304" pitchFamily="18" charset="-78"/>
              </a:rPr>
              <a:t>Brown,1987</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بتوزيع </a:t>
            </a:r>
            <a:r>
              <a:rPr lang="ar-SA" sz="2400" dirty="0" smtClean="0">
                <a:latin typeface="Simplified Arabic" panose="02020603050405020304" pitchFamily="18" charset="-78"/>
                <a:cs typeface="Simplified Arabic" panose="02020603050405020304" pitchFamily="18" charset="-78"/>
              </a:rPr>
              <a:t>استبانة </a:t>
            </a:r>
            <a:r>
              <a:rPr lang="ar-SA" sz="2400" dirty="0">
                <a:latin typeface="Simplified Arabic" panose="02020603050405020304" pitchFamily="18" charset="-78"/>
                <a:cs typeface="Simplified Arabic" panose="02020603050405020304" pitchFamily="18" charset="-78"/>
              </a:rPr>
              <a:t>علي </a:t>
            </a:r>
            <a:r>
              <a:rPr lang="ar-SA" sz="2400" dirty="0" smtClean="0">
                <a:latin typeface="Simplified Arabic" panose="02020603050405020304" pitchFamily="18" charset="-78"/>
                <a:cs typeface="Simplified Arabic" panose="02020603050405020304" pitchFamily="18" charset="-78"/>
              </a:rPr>
              <a:t>مدراء </a:t>
            </a:r>
            <a:r>
              <a:rPr lang="ar-SA" sz="2400" dirty="0">
                <a:latin typeface="Simplified Arabic" panose="02020603050405020304" pitchFamily="18" charset="-78"/>
                <a:cs typeface="Simplified Arabic" panose="02020603050405020304" pitchFamily="18" charset="-78"/>
              </a:rPr>
              <a:t>التربية الخاصة في خمسين ولاية  وقد </a:t>
            </a:r>
            <a:r>
              <a:rPr lang="ar-SA" sz="2400" dirty="0" smtClean="0">
                <a:latin typeface="Simplified Arabic" panose="02020603050405020304" pitchFamily="18" charset="-78"/>
                <a:cs typeface="Simplified Arabic" panose="02020603050405020304" pitchFamily="18" charset="-78"/>
              </a:rPr>
              <a:t>استجاب(35</a:t>
            </a:r>
            <a:r>
              <a:rPr lang="ar-SA" sz="2400" dirty="0">
                <a:latin typeface="Simplified Arabic" panose="02020603050405020304" pitchFamily="18" charset="-78"/>
                <a:cs typeface="Simplified Arabic" panose="02020603050405020304" pitchFamily="18" charset="-78"/>
              </a:rPr>
              <a:t>) مدير ولاية  </a:t>
            </a:r>
            <a:r>
              <a:rPr lang="ar-SA" sz="2400" dirty="0" smtClean="0">
                <a:latin typeface="Simplified Arabic" panose="02020603050405020304" pitchFamily="18" charset="-78"/>
                <a:cs typeface="Simplified Arabic" panose="02020603050405020304" pitchFamily="18" charset="-78"/>
              </a:rPr>
              <a:t>ذكر(25) منهم، </a:t>
            </a:r>
            <a:r>
              <a:rPr lang="ar-SA" sz="2400" dirty="0">
                <a:latin typeface="Simplified Arabic" panose="02020603050405020304" pitchFamily="18" charset="-78"/>
                <a:cs typeface="Simplified Arabic" panose="02020603050405020304" pitchFamily="18" charset="-78"/>
              </a:rPr>
              <a:t>أن نماذج تقديم الخدمة في ولاياتهم تتضمن الاستشارة كدور متوقع للتربوي الخاص . وأفادت </a:t>
            </a:r>
            <a:r>
              <a:rPr lang="ar-SA" sz="2400" dirty="0" smtClean="0">
                <a:latin typeface="Simplified Arabic" panose="02020603050405020304" pitchFamily="18" charset="-78"/>
                <a:cs typeface="Simplified Arabic" panose="02020603050405020304" pitchFamily="18" charset="-78"/>
              </a:rPr>
              <a:t>(26) </a:t>
            </a:r>
            <a:r>
              <a:rPr lang="ar-SA" sz="2400" dirty="0">
                <a:latin typeface="Simplified Arabic" panose="02020603050405020304" pitchFamily="18" charset="-78"/>
                <a:cs typeface="Simplified Arabic" panose="02020603050405020304" pitchFamily="18" charset="-78"/>
              </a:rPr>
              <a:t>ولاية عن مجموع عشرة ألقاب مهنية مختلفة للاستشارة كمسئولية وظيفية للتربويين في مجال التربية </a:t>
            </a:r>
            <a:r>
              <a:rPr lang="ar-SA" sz="2400" dirty="0" smtClean="0">
                <a:latin typeface="Simplified Arabic" panose="02020603050405020304" pitchFamily="18" charset="-78"/>
                <a:cs typeface="Simplified Arabic" panose="02020603050405020304" pitchFamily="18" charset="-78"/>
              </a:rPr>
              <a:t>الخاصة، </a:t>
            </a:r>
            <a:r>
              <a:rPr lang="ar-SA" sz="2400" dirty="0">
                <a:latin typeface="Simplified Arabic" panose="02020603050405020304" pitchFamily="18" charset="-78"/>
                <a:cs typeface="Simplified Arabic" panose="02020603050405020304" pitchFamily="18" charset="-78"/>
              </a:rPr>
              <a:t>واقر حوالي ثلاثة أرباع المستجيبين بالحاجة إلى نماذج تقديم خدمة تشمل </a:t>
            </a:r>
            <a:r>
              <a:rPr lang="ar-SA" sz="2400" dirty="0" smtClean="0">
                <a:latin typeface="Simplified Arabic" panose="02020603050405020304" pitchFamily="18" charset="-78"/>
                <a:cs typeface="Simplified Arabic" panose="02020603050405020304" pitchFamily="18" charset="-78"/>
              </a:rPr>
              <a:t>الاستشارة. </a:t>
            </a:r>
            <a:r>
              <a:rPr lang="ar-SA" sz="2400" dirty="0">
                <a:latin typeface="Simplified Arabic" panose="02020603050405020304" pitchFamily="18" charset="-78"/>
                <a:cs typeface="Simplified Arabic" panose="02020603050405020304" pitchFamily="18" charset="-78"/>
              </a:rPr>
              <a:t>في حين ذكر سبعة من العينة أن تلك النماذج موجودة </a:t>
            </a:r>
            <a:r>
              <a:rPr lang="ar-SA" sz="2400" dirty="0" smtClean="0">
                <a:latin typeface="Simplified Arabic" panose="02020603050405020304" pitchFamily="18" charset="-78"/>
                <a:cs typeface="Simplified Arabic" panose="02020603050405020304" pitchFamily="18" charset="-78"/>
              </a:rPr>
              <a:t>أصلاً  </a:t>
            </a:r>
            <a:r>
              <a:rPr lang="ar-SA" sz="2400" dirty="0">
                <a:latin typeface="Simplified Arabic" panose="02020603050405020304" pitchFamily="18" charset="-78"/>
                <a:cs typeface="Simplified Arabic" panose="02020603050405020304" pitchFamily="18" charset="-78"/>
              </a:rPr>
              <a:t>في سياستهم . </a:t>
            </a:r>
          </a:p>
        </p:txBody>
      </p:sp>
      <p:sp>
        <p:nvSpPr>
          <p:cNvPr id="2" name="عنصر نائب للتذييل 1"/>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1369829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بعد عام  1970م </a:t>
            </a:r>
          </a:p>
        </p:txBody>
      </p:sp>
      <p:sp>
        <p:nvSpPr>
          <p:cNvPr id="3" name="عنصر نائب للمحتوى 2"/>
          <p:cNvSpPr>
            <a:spLocks noGrp="1"/>
          </p:cNvSpPr>
          <p:nvPr>
            <p:ph idx="1"/>
          </p:nvPr>
        </p:nvSpPr>
        <p:spPr>
          <a:xfrm>
            <a:off x="1097280" y="1737360"/>
            <a:ext cx="10058400" cy="4023360"/>
          </a:xfrm>
        </p:spPr>
        <p:txBody>
          <a:bodyPr>
            <a:noAutofit/>
          </a:bodyPr>
          <a:lstStyle/>
          <a:p>
            <a:pPr lvl="0" algn="just">
              <a:lnSpc>
                <a:spcPct val="150000"/>
              </a:lnSpc>
            </a:pPr>
            <a:r>
              <a:rPr lang="ar-SA" sz="2400" dirty="0" smtClean="0">
                <a:latin typeface="Simplified Arabic" panose="02020603050405020304" pitchFamily="18" charset="-78"/>
                <a:cs typeface="Simplified Arabic" panose="02020603050405020304" pitchFamily="18" charset="-78"/>
              </a:rPr>
              <a:t>هذا </a:t>
            </a:r>
            <a:r>
              <a:rPr lang="ar-SA" sz="2400" dirty="0">
                <a:latin typeface="Simplified Arabic" panose="02020603050405020304" pitchFamily="18" charset="-78"/>
                <a:cs typeface="Simplified Arabic" panose="02020603050405020304" pitchFamily="18" charset="-78"/>
              </a:rPr>
              <a:t>وقد زاد الاهتمام بالاستشارة المدرسية في </a:t>
            </a:r>
            <a:r>
              <a:rPr lang="ar-SA" sz="2400" b="1" dirty="0">
                <a:solidFill>
                  <a:schemeClr val="accent1"/>
                </a:solidFill>
                <a:latin typeface="Simplified Arabic" panose="02020603050405020304" pitchFamily="18" charset="-78"/>
                <a:cs typeface="Simplified Arabic" panose="02020603050405020304" pitchFamily="18" charset="-78"/>
              </a:rPr>
              <a:t>الثمانينات</a:t>
            </a:r>
            <a:r>
              <a:rPr lang="ar-SA" sz="2400" dirty="0">
                <a:latin typeface="Simplified Arabic" panose="02020603050405020304" pitchFamily="18" charset="-78"/>
                <a:cs typeface="Simplified Arabic" panose="02020603050405020304" pitchFamily="18" charset="-78"/>
              </a:rPr>
              <a:t> حيث أرسلت قوة الواجب الوطنية التي ترعاها وحدة تربية المعلمين التابعة لمجلس الأطفال المعاقين  </a:t>
            </a:r>
            <a:r>
              <a:rPr lang="ar-SA" sz="2400" dirty="0" smtClean="0">
                <a:latin typeface="Simplified Arabic" panose="02020603050405020304" pitchFamily="18" charset="-78"/>
                <a:cs typeface="Simplified Arabic" panose="02020603050405020304" pitchFamily="18" charset="-78"/>
              </a:rPr>
              <a:t>تقريراً </a:t>
            </a:r>
            <a:r>
              <a:rPr lang="ar-SA" sz="2400" dirty="0">
                <a:latin typeface="Simplified Arabic" panose="02020603050405020304" pitchFamily="18" charset="-78"/>
                <a:cs typeface="Simplified Arabic" panose="02020603050405020304" pitchFamily="18" charset="-78"/>
              </a:rPr>
              <a:t>إلى إدارات التربية توصي بخدمات استشارة المعلمين ضمن السلسلة المتصلة من خدمات التربية </a:t>
            </a:r>
            <a:r>
              <a:rPr lang="ar-SA" sz="2400" dirty="0" smtClean="0">
                <a:latin typeface="Simplified Arabic" panose="02020603050405020304" pitchFamily="18" charset="-78"/>
                <a:cs typeface="Simplified Arabic" panose="02020603050405020304" pitchFamily="18" charset="-78"/>
              </a:rPr>
              <a:t>الخاصة. </a:t>
            </a:r>
          </a:p>
          <a:p>
            <a:pPr lvl="0" algn="just">
              <a:lnSpc>
                <a:spcPct val="150000"/>
              </a:lnSpc>
            </a:pPr>
            <a:r>
              <a:rPr lang="ar-SA" sz="2400" dirty="0" smtClean="0">
                <a:latin typeface="Simplified Arabic" panose="02020603050405020304" pitchFamily="18" charset="-78"/>
                <a:cs typeface="Simplified Arabic" panose="02020603050405020304" pitchFamily="18" charset="-78"/>
              </a:rPr>
              <a:t>وتم </a:t>
            </a:r>
            <a:r>
              <a:rPr lang="ar-SA" sz="2400" dirty="0">
                <a:latin typeface="Simplified Arabic" panose="02020603050405020304" pitchFamily="18" charset="-78"/>
                <a:cs typeface="Simplified Arabic" panose="02020603050405020304" pitchFamily="18" charset="-78"/>
              </a:rPr>
              <a:t>تقديم الإرشادات بهدف تطوير خيارات الخدمات </a:t>
            </a:r>
            <a:r>
              <a:rPr lang="ar-SA" sz="2400" dirty="0" smtClean="0">
                <a:latin typeface="Simplified Arabic" panose="02020603050405020304" pitchFamily="18" charset="-78"/>
                <a:cs typeface="Simplified Arabic" panose="02020603050405020304" pitchFamily="18" charset="-78"/>
              </a:rPr>
              <a:t>الاستشارية، </a:t>
            </a:r>
            <a:r>
              <a:rPr lang="ar-SA" sz="2400" dirty="0">
                <a:latin typeface="Simplified Arabic" panose="02020603050405020304" pitchFamily="18" charset="-78"/>
                <a:cs typeface="Simplified Arabic" panose="02020603050405020304" pitchFamily="18" charset="-78"/>
              </a:rPr>
              <a:t>تعريف دور المعلم </a:t>
            </a:r>
            <a:r>
              <a:rPr lang="ar-SA" sz="2400" dirty="0" smtClean="0">
                <a:latin typeface="Simplified Arabic" panose="02020603050405020304" pitchFamily="18" charset="-78"/>
                <a:cs typeface="Simplified Arabic" panose="02020603050405020304" pitchFamily="18" charset="-78"/>
              </a:rPr>
              <a:t>الاستشاري، </a:t>
            </a:r>
            <a:r>
              <a:rPr lang="ar-SA" sz="2400" dirty="0">
                <a:latin typeface="Simplified Arabic" panose="02020603050405020304" pitchFamily="18" charset="-78"/>
                <a:cs typeface="Simplified Arabic" panose="02020603050405020304" pitchFamily="18" charset="-78"/>
              </a:rPr>
              <a:t>والمتطلبات قبل الخدمة وأثناء </a:t>
            </a:r>
            <a:r>
              <a:rPr lang="ar-SA" sz="2400" dirty="0" smtClean="0">
                <a:latin typeface="Simplified Arabic" panose="02020603050405020304" pitchFamily="18" charset="-78"/>
                <a:cs typeface="Simplified Arabic" panose="02020603050405020304" pitchFamily="18" charset="-78"/>
              </a:rPr>
              <a:t>الخدمة، واعتماد </a:t>
            </a:r>
            <a:r>
              <a:rPr lang="ar-SA" sz="2400" dirty="0">
                <a:latin typeface="Simplified Arabic" panose="02020603050405020304" pitchFamily="18" charset="-78"/>
                <a:cs typeface="Simplified Arabic" panose="02020603050405020304" pitchFamily="18" charset="-78"/>
              </a:rPr>
              <a:t>برامج الأعداد الرامية إلى تطوير فريق </a:t>
            </a:r>
            <a:r>
              <a:rPr lang="ar-SA" sz="2400" dirty="0" smtClean="0">
                <a:latin typeface="Simplified Arabic" panose="02020603050405020304" pitchFamily="18" charset="-78"/>
                <a:cs typeface="Simplified Arabic" panose="02020603050405020304" pitchFamily="18" charset="-78"/>
              </a:rPr>
              <a:t>العمل.</a:t>
            </a:r>
            <a:endParaRPr lang="en-US" sz="2400" dirty="0">
              <a:latin typeface="Simplified Arabic" panose="02020603050405020304" pitchFamily="18" charset="-78"/>
              <a:cs typeface="Simplified Arabic" panose="02020603050405020304" pitchFamily="18" charset="-78"/>
            </a:endParaRPr>
          </a:p>
          <a:p>
            <a:endParaRPr lang="ar-SA" sz="2400" dirty="0">
              <a:latin typeface="Simplified Arabic" panose="02020603050405020304" pitchFamily="18" charset="-78"/>
              <a:cs typeface="Simplified Arabic" panose="02020603050405020304" pitchFamily="18" charset="-78"/>
            </a:endParaRPr>
          </a:p>
        </p:txBody>
      </p:sp>
      <p:sp>
        <p:nvSpPr>
          <p:cNvPr id="2" name="عنصر نائب للتذييل 1"/>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3880200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1179166" y="135070"/>
            <a:ext cx="10058400" cy="1450757"/>
          </a:xfrm>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بعد عام  1970م </a:t>
            </a:r>
            <a:endParaRPr lang="ar-SA" dirty="0"/>
          </a:p>
        </p:txBody>
      </p:sp>
      <p:sp>
        <p:nvSpPr>
          <p:cNvPr id="6" name="Rectangle 2"/>
          <p:cNvSpPr>
            <a:spLocks noGrp="1" noChangeArrowheads="1"/>
          </p:cNvSpPr>
          <p:nvPr>
            <p:ph idx="1"/>
          </p:nvPr>
        </p:nvSpPr>
        <p:spPr bwMode="auto">
          <a:xfrm>
            <a:off x="1179166" y="1971681"/>
            <a:ext cx="10058400" cy="337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SA" altLang="ar-SA" sz="240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في عام </a:t>
            </a:r>
            <a:r>
              <a:rPr kumimoji="0" lang="ar-SA" altLang="ar-SA" sz="2400" b="1" i="0" u="none" strike="noStrike" cap="none" normalizeH="0" baseline="0" dirty="0" smtClean="0">
                <a:ln>
                  <a:noFill/>
                </a:ln>
                <a:solidFill>
                  <a:schemeClr val="accent1"/>
                </a:solidFill>
                <a:effectLst/>
                <a:latin typeface="Simplified Arabic" panose="02020603050405020304" pitchFamily="18" charset="-78"/>
                <a:ea typeface="Times New Roman" panose="02020603050405020304" pitchFamily="18" charset="0"/>
                <a:cs typeface="Simplified Arabic" panose="02020603050405020304" pitchFamily="18" charset="-78"/>
              </a:rPr>
              <a:t>1987م</a:t>
            </a:r>
            <a:r>
              <a:rPr kumimoji="0" lang="ar-SA" altLang="ar-SA" sz="240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قامت شخصيات من مشروع الأبحاث والتدريب في الاستشارة المدرسية بجامعة تكساس برعاية ندوة أوستن  للاستشارة المدرسية تحت عنوان  " رؤى المواضيع البينية حول نظرية وبحث وتدريب وممارسة الاستشارة المدرسية.</a:t>
            </a: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altLang="ar-SA" sz="240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حيث اجتمع كبار مقدمي أوراق الندوة وأعضاء جماعة المناقشين والمشاركين لمدة ثلاثة أيام لغرض المناقشة والتخطيط . كانت إحدى نتائج الندوة عبارة عن ورقة قدمتها المجموعة حول أهم القضايا المؤثرة علي مستقبل الاستشارة المدرسية . </a:t>
            </a:r>
          </a:p>
        </p:txBody>
      </p:sp>
      <p:sp>
        <p:nvSpPr>
          <p:cNvPr id="8" name="عنصر نائب للتذييل 7"/>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30765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94359"/>
            <a:ext cx="3200400" cy="1839559"/>
          </a:xfrm>
        </p:spPr>
        <p:txBody>
          <a:bodyPr>
            <a:normAutofit/>
          </a:bodyPr>
          <a:lstStyle/>
          <a:p>
            <a:pPr algn="ctr"/>
            <a:r>
              <a:rPr lang="ar-SA" sz="6600" b="1" dirty="0">
                <a:solidFill>
                  <a:schemeClr val="bg1"/>
                </a:solidFill>
                <a:effectLst>
                  <a:outerShdw blurRad="38100" dist="38100" dir="2700000" algn="tl">
                    <a:srgbClr val="000000">
                      <a:alpha val="43137"/>
                    </a:srgbClr>
                  </a:outerShdw>
                </a:effectLst>
                <a:cs typeface="DecoType Naskh Special" panose="02010000000000000000" pitchFamily="2" charset="-78"/>
              </a:rPr>
              <a:t>الأجندة</a:t>
            </a:r>
            <a:endParaRPr lang="ar-SA" sz="6600" dirty="0"/>
          </a:p>
        </p:txBody>
      </p:sp>
      <p:sp>
        <p:nvSpPr>
          <p:cNvPr id="3" name="عنصر نائب للمحتوى 2"/>
          <p:cNvSpPr>
            <a:spLocks noGrp="1"/>
          </p:cNvSpPr>
          <p:nvPr>
            <p:ph idx="1"/>
          </p:nvPr>
        </p:nvSpPr>
        <p:spPr>
          <a:xfrm>
            <a:off x="4800600" y="215153"/>
            <a:ext cx="6492240" cy="6642847"/>
          </a:xfrm>
        </p:spPr>
        <p:txBody>
          <a:bodyPr>
            <a:noAutofit/>
          </a:bodyPr>
          <a:lstStyle/>
          <a:p>
            <a:pPr marL="457200" indent="-457200">
              <a:lnSpc>
                <a:spcPct val="200000"/>
              </a:lnSpc>
              <a:buFont typeface="+mj-lt"/>
              <a:buAutoNum type="arabicPeriod"/>
            </a:pPr>
            <a:r>
              <a:rPr lang="ar-SA" sz="2800" dirty="0" smtClean="0"/>
              <a:t>نبذه تاريخية عن الاستشارة</a:t>
            </a:r>
          </a:p>
          <a:p>
            <a:pPr marL="457200" indent="-457200">
              <a:lnSpc>
                <a:spcPct val="200000"/>
              </a:lnSpc>
              <a:buFont typeface="+mj-lt"/>
              <a:buAutoNum type="arabicPeriod"/>
            </a:pPr>
            <a:r>
              <a:rPr lang="ar-SA" sz="2800" dirty="0" smtClean="0"/>
              <a:t>مفهوم الاستشارة</a:t>
            </a:r>
          </a:p>
          <a:p>
            <a:pPr marL="457200" indent="-457200">
              <a:lnSpc>
                <a:spcPct val="200000"/>
              </a:lnSpc>
              <a:buFont typeface="+mj-lt"/>
              <a:buAutoNum type="arabicPeriod"/>
            </a:pPr>
            <a:r>
              <a:rPr lang="ar-SA" sz="2800" dirty="0" smtClean="0"/>
              <a:t>عناصر الاستشارة</a:t>
            </a:r>
          </a:p>
          <a:p>
            <a:pPr marL="457200" indent="-457200">
              <a:lnSpc>
                <a:spcPct val="200000"/>
              </a:lnSpc>
              <a:buFont typeface="+mj-lt"/>
              <a:buAutoNum type="arabicPeriod"/>
            </a:pPr>
            <a:r>
              <a:rPr lang="ar-SA" sz="2800" dirty="0" smtClean="0"/>
              <a:t>خصائص الاستشارة</a:t>
            </a:r>
          </a:p>
          <a:p>
            <a:pPr marL="457200" indent="-457200">
              <a:lnSpc>
                <a:spcPct val="200000"/>
              </a:lnSpc>
              <a:buFont typeface="+mj-lt"/>
              <a:buAutoNum type="arabicPeriod"/>
            </a:pPr>
            <a:r>
              <a:rPr lang="ar-SA" sz="2800" dirty="0" smtClean="0"/>
              <a:t>طرق الاستشارة</a:t>
            </a:r>
          </a:p>
          <a:p>
            <a:pPr marL="457200" indent="-457200">
              <a:lnSpc>
                <a:spcPct val="200000"/>
              </a:lnSpc>
              <a:buFont typeface="+mj-lt"/>
              <a:buAutoNum type="arabicPeriod"/>
            </a:pPr>
            <a:r>
              <a:rPr lang="ar-SA" sz="2800" dirty="0" smtClean="0"/>
              <a:t>أساليب </a:t>
            </a:r>
            <a:r>
              <a:rPr lang="ar-SA" sz="2800" dirty="0" smtClean="0"/>
              <a:t>الاستشارة</a:t>
            </a:r>
            <a:endParaRPr lang="ar-SA" sz="2800" dirty="0" smtClean="0"/>
          </a:p>
        </p:txBody>
      </p:sp>
      <p:sp>
        <p:nvSpPr>
          <p:cNvPr id="5" name="عنصر نائب للتذييل 4"/>
          <p:cNvSpPr>
            <a:spLocks noGrp="1"/>
          </p:cNvSpPr>
          <p:nvPr>
            <p:ph type="ftr" sz="quarter" idx="11"/>
          </p:nvPr>
        </p:nvSpPr>
        <p:spPr/>
        <p:txBody>
          <a:bodyPr/>
          <a:lstStyle/>
          <a:p>
            <a:fld id="{207EB4DD-2929-4F7E-87DA-BDD4F948ACAE}" type="slidenum">
              <a:rPr lang="ar-SA" smtClean="0"/>
              <a:t>2</a:t>
            </a:fld>
            <a:endParaRPr lang="ar-SA" dirty="0"/>
          </a:p>
        </p:txBody>
      </p:sp>
      <p:pic>
        <p:nvPicPr>
          <p:cNvPr id="10" name="صورة 9"/>
          <p:cNvPicPr>
            <a:picLocks noChangeAspect="1"/>
          </p:cNvPicPr>
          <p:nvPr/>
        </p:nvPicPr>
        <p:blipFill>
          <a:blip r:embed="rId3"/>
          <a:stretch>
            <a:fillRect/>
          </a:stretch>
        </p:blipFill>
        <p:spPr>
          <a:xfrm>
            <a:off x="457201" y="2926080"/>
            <a:ext cx="3219448" cy="3424845"/>
          </a:xfrm>
          <a:prstGeom prst="rect">
            <a:avLst/>
          </a:prstGeom>
        </p:spPr>
      </p:pic>
      <p:sp>
        <p:nvSpPr>
          <p:cNvPr id="9" name="AutoShape 4" descr="نتيجة بحث الصور عن الاجندة"/>
          <p:cNvSpPr>
            <a:spLocks noGrp="1" noChangeAspect="1" noChangeArrowheads="1"/>
          </p:cNvSpPr>
          <p:nvPr>
            <p:ph type="body" sz="half" idx="2"/>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dirty="0"/>
          </a:p>
        </p:txBody>
      </p:sp>
    </p:spTree>
    <p:extLst>
      <p:ext uri="{BB962C8B-B14F-4D97-AF65-F5344CB8AC3E}">
        <p14:creationId xmlns:p14="http://schemas.microsoft.com/office/powerpoint/2010/main" val="300477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1166884" y="128348"/>
            <a:ext cx="10058400" cy="1450757"/>
          </a:xfrm>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بعد عام  1970م </a:t>
            </a:r>
            <a:endParaRPr lang="ar-SA" dirty="0"/>
          </a:p>
        </p:txBody>
      </p:sp>
      <p:sp>
        <p:nvSpPr>
          <p:cNvPr id="6" name="Rectangle 2"/>
          <p:cNvSpPr>
            <a:spLocks noGrp="1" noChangeArrowheads="1"/>
          </p:cNvSpPr>
          <p:nvPr>
            <p:ph idx="1"/>
          </p:nvPr>
        </p:nvSpPr>
        <p:spPr bwMode="auto">
          <a:xfrm>
            <a:off x="1166883" y="1971680"/>
            <a:ext cx="10058401" cy="337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kumimoji="0" lang="ar-SA" altLang="ar-SA" sz="240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وبحلول عام </a:t>
            </a:r>
            <a:r>
              <a:rPr kumimoji="0" lang="ar-SA" altLang="ar-SA" sz="2400" b="1" i="0" u="none" strike="noStrike" cap="none" normalizeH="0" baseline="0" dirty="0" smtClean="0">
                <a:ln>
                  <a:noFill/>
                </a:ln>
                <a:solidFill>
                  <a:schemeClr val="accent1"/>
                </a:solidFill>
                <a:effectLst/>
                <a:latin typeface="Simplified Arabic" panose="02020603050405020304" pitchFamily="18" charset="-78"/>
                <a:ea typeface="Times New Roman" panose="02020603050405020304" pitchFamily="18" charset="0"/>
                <a:cs typeface="Simplified Arabic" panose="02020603050405020304" pitchFamily="18" charset="-78"/>
              </a:rPr>
              <a:t>1990 م </a:t>
            </a:r>
            <a:r>
              <a:rPr kumimoji="0" lang="ar-SA" altLang="ar-SA" sz="240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ظهرت مجلة دورية جديدة تركز علي الاستشارة المدرسية تسمي "مجلة الاستشارة التربوية والنفسية " . </a:t>
            </a: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altLang="ar-SA" sz="240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بالإضافة إلي تنظيم  ورشة عمل تحضيرية للندوة  حول "برامج وممارسات الاستشارة المدرسية والعمل الجماعي" تحت رعاية وحدة تربية المعلم التابعة لمجلس الأطفال المعاقين، حيث كانت هذه الورشة حدثاً بارزاً في مؤتمر مجلس الأطفال الذي عقد في تورنتو، قدمت فيه مخططات وأطر لتخطيط وممارسات برامج العمل الجماعي. </a:t>
            </a:r>
            <a:endParaRPr kumimoji="0" lang="en-US" altLang="ar-SA" sz="240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
        <p:nvSpPr>
          <p:cNvPr id="8" name="عنصر نائب للتذييل 7"/>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25639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a:t>
            </a:r>
            <a:r>
              <a:rPr lang="en-US" b="1" dirty="0" smtClean="0">
                <a:solidFill>
                  <a:schemeClr val="accent1"/>
                </a:solidFill>
                <a:latin typeface="Simplified Arabic" panose="02020603050405020304" pitchFamily="18" charset="-78"/>
                <a:cs typeface="Simplified Arabic" panose="02020603050405020304" pitchFamily="18" charset="-78"/>
              </a:rPr>
              <a:t>Consultation</a:t>
            </a:r>
            <a:endParaRPr lang="ar-SA" dirty="0">
              <a:solidFill>
                <a:schemeClr val="accent1"/>
              </a:solidFill>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1097280" y="1845733"/>
            <a:ext cx="10058400" cy="4391293"/>
          </a:xfrm>
        </p:spPr>
        <p:txBody>
          <a:bodyPr>
            <a:normAutofit/>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إن </a:t>
            </a:r>
            <a:r>
              <a:rPr lang="ar-SA" sz="2400" dirty="0">
                <a:latin typeface="Simplified Arabic" panose="02020603050405020304" pitchFamily="18" charset="-78"/>
                <a:cs typeface="Simplified Arabic" panose="02020603050405020304" pitchFamily="18" charset="-78"/>
              </a:rPr>
              <a:t>تعريف</a:t>
            </a:r>
            <a:r>
              <a:rPr lang="ar-SA" sz="2400" b="1" dirty="0">
                <a:solidFill>
                  <a:schemeClr val="accent1"/>
                </a:solidFill>
                <a:latin typeface="Simplified Arabic" panose="02020603050405020304" pitchFamily="18" charset="-78"/>
                <a:cs typeface="Simplified Arabic" panose="02020603050405020304" pitchFamily="18" charset="-78"/>
              </a:rPr>
              <a:t> الاستشارة </a:t>
            </a:r>
            <a:r>
              <a:rPr lang="ar-SA" sz="2400" dirty="0">
                <a:latin typeface="Simplified Arabic" panose="02020603050405020304" pitchFamily="18" charset="-78"/>
                <a:cs typeface="Simplified Arabic" panose="02020603050405020304" pitchFamily="18" charset="-78"/>
              </a:rPr>
              <a:t>في المجال المدرسي </a:t>
            </a:r>
            <a:r>
              <a:rPr lang="ar-SA" sz="2400" dirty="0" smtClean="0">
                <a:latin typeface="Simplified Arabic" panose="02020603050405020304" pitchFamily="18" charset="-78"/>
                <a:cs typeface="Simplified Arabic" panose="02020603050405020304" pitchFamily="18" charset="-78"/>
              </a:rPr>
              <a:t>يجب </a:t>
            </a:r>
            <a:r>
              <a:rPr lang="ar-SA" sz="2400" dirty="0">
                <a:latin typeface="Simplified Arabic" panose="02020603050405020304" pitchFamily="18" charset="-78"/>
                <a:cs typeface="Simplified Arabic" panose="02020603050405020304" pitchFamily="18" charset="-78"/>
              </a:rPr>
              <a:t>أن يكون </a:t>
            </a:r>
            <a:r>
              <a:rPr lang="ar-SA" sz="2400" dirty="0" smtClean="0">
                <a:latin typeface="Simplified Arabic" panose="02020603050405020304" pitchFamily="18" charset="-78"/>
                <a:cs typeface="Simplified Arabic" panose="02020603050405020304" pitchFamily="18" charset="-78"/>
              </a:rPr>
              <a:t>عاماً </a:t>
            </a:r>
            <a:r>
              <a:rPr lang="ar-SA" sz="2400" dirty="0">
                <a:latin typeface="Simplified Arabic" panose="02020603050405020304" pitchFamily="18" charset="-78"/>
                <a:cs typeface="Simplified Arabic" panose="02020603050405020304" pitchFamily="18" charset="-78"/>
              </a:rPr>
              <a:t>بما يكفي للتطبيق في نطاق واسع من الهياكل والأوضاع المدرسية علي أن يكون التعريف مرنا بما يضمن للتكيف مع الاحتياجات المحلية . فقد ظهرت تعريفات ومرادفات واسعة ذات علاقة  بكلمة الاستشارة . </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 تعرف</a:t>
            </a:r>
            <a:r>
              <a:rPr lang="ar-SA" sz="2400" b="1" dirty="0">
                <a:solidFill>
                  <a:schemeClr val="accent1"/>
                </a:solidFill>
                <a:latin typeface="Simplified Arabic" panose="02020603050405020304" pitchFamily="18" charset="-78"/>
                <a:cs typeface="Simplified Arabic" panose="02020603050405020304" pitchFamily="18" charset="-78"/>
              </a:rPr>
              <a:t> الاستشارة </a:t>
            </a:r>
            <a:r>
              <a:rPr lang="en-US" sz="2400" dirty="0">
                <a:latin typeface="Simplified Arabic" panose="02020603050405020304" pitchFamily="18" charset="-78"/>
                <a:cs typeface="Simplified Arabic" panose="02020603050405020304" pitchFamily="18" charset="-78"/>
              </a:rPr>
              <a:t>Consultation</a:t>
            </a:r>
            <a:r>
              <a:rPr lang="ar-SA" sz="2400" dirty="0">
                <a:latin typeface="Simplified Arabic" panose="02020603050405020304" pitchFamily="18" charset="-78"/>
                <a:cs typeface="Simplified Arabic" panose="02020603050405020304" pitchFamily="18" charset="-78"/>
              </a:rPr>
              <a:t> بأنها " نشاط يتعاون فيه التربويون المختصون وأولياء الأمور ضمن المجال المدرسي عن طريق الاتصال و التعاون والتنسيق للجهود كفريق من اجل خدمة الاحتياجات المعرفية والسلوكية للطلاب .   </a:t>
            </a:r>
            <a:endParaRPr lang="en-US" sz="2400" dirty="0">
              <a:latin typeface="Simplified Arabic" panose="02020603050405020304" pitchFamily="18" charset="-78"/>
              <a:cs typeface="Simplified Arabic" panose="02020603050405020304" pitchFamily="18" charset="-78"/>
            </a:endParaRPr>
          </a:p>
        </p:txBody>
      </p:sp>
      <p:sp>
        <p:nvSpPr>
          <p:cNvPr id="6" name="عنصر نائب للتذييل 5"/>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1864938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الاستشارة  </a:t>
            </a:r>
            <a:r>
              <a:rPr lang="en-US" b="1" dirty="0" smtClean="0">
                <a:solidFill>
                  <a:schemeClr val="accent1"/>
                </a:solidFill>
                <a:latin typeface="Simplified Arabic" panose="02020603050405020304" pitchFamily="18" charset="-78"/>
                <a:cs typeface="Simplified Arabic" panose="02020603050405020304" pitchFamily="18" charset="-78"/>
              </a:rPr>
              <a:t>Consultation</a:t>
            </a:r>
            <a:endParaRPr lang="ar-SA" dirty="0">
              <a:solidFill>
                <a:schemeClr val="accent1"/>
              </a:solidFill>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1097280" y="1845733"/>
            <a:ext cx="10058400" cy="4391293"/>
          </a:xfrm>
        </p:spPr>
        <p:txBody>
          <a:bodyPr>
            <a:normAutofit fontScale="92500"/>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وقد </a:t>
            </a:r>
            <a:r>
              <a:rPr lang="ar-SA" sz="2400" dirty="0">
                <a:latin typeface="Simplified Arabic" panose="02020603050405020304" pitchFamily="18" charset="-78"/>
                <a:cs typeface="Simplified Arabic" panose="02020603050405020304" pitchFamily="18" charset="-78"/>
              </a:rPr>
              <a:t>عرف ( </a:t>
            </a:r>
            <a:r>
              <a:rPr lang="en-US" sz="2400" dirty="0">
                <a:latin typeface="Simplified Arabic" panose="02020603050405020304" pitchFamily="18" charset="-78"/>
                <a:cs typeface="Simplified Arabic" panose="02020603050405020304" pitchFamily="18" charset="-78"/>
              </a:rPr>
              <a:t>Thompson,2002</a:t>
            </a:r>
            <a:r>
              <a:rPr lang="ar-SA" sz="2400" dirty="0">
                <a:latin typeface="Simplified Arabic" panose="02020603050405020304" pitchFamily="18" charset="-78"/>
                <a:cs typeface="Simplified Arabic" panose="02020603050405020304" pitchFamily="18" charset="-78"/>
              </a:rPr>
              <a:t> ) </a:t>
            </a:r>
            <a:r>
              <a:rPr lang="ar-SA" sz="2400" b="1" dirty="0">
                <a:solidFill>
                  <a:schemeClr val="accent1"/>
                </a:solidFill>
                <a:latin typeface="Simplified Arabic" panose="02020603050405020304" pitchFamily="18" charset="-78"/>
                <a:cs typeface="Simplified Arabic" panose="02020603050405020304" pitchFamily="18" charset="-78"/>
              </a:rPr>
              <a:t>الاستشارة</a:t>
            </a:r>
            <a:r>
              <a:rPr lang="ar-SA" sz="2400" dirty="0">
                <a:latin typeface="Simplified Arabic" panose="02020603050405020304" pitchFamily="18" charset="-78"/>
                <a:cs typeface="Simplified Arabic" panose="02020603050405020304" pitchFamily="18" charset="-78"/>
              </a:rPr>
              <a:t> بأنها : "عملية تعاونية يقوم فيها المستشار بمساعدة المعلمين وغيرهم من العاملين في البيئة التربوية علي التفكير من خلال حل المشكلات ، وتنمية المهارات التي تجعلهم اكثر فاعلية في العمل مع الطلاب ".  </a:t>
            </a:r>
            <a:endParaRPr lang="ar-SA" sz="2400" dirty="0" smtClean="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ويتضح ذلك من تعريف الاستشارة في التربية الخاصة والتي </a:t>
            </a:r>
            <a:r>
              <a:rPr lang="ar-SA" sz="2400" dirty="0" smtClean="0">
                <a:latin typeface="Simplified Arabic" panose="02020603050405020304" pitchFamily="18" charset="-78"/>
                <a:cs typeface="Simplified Arabic" panose="02020603050405020304" pitchFamily="18" charset="-78"/>
              </a:rPr>
              <a:t>تعني: «التفاعل </a:t>
            </a:r>
            <a:r>
              <a:rPr lang="ar-SA" sz="2400" dirty="0">
                <a:latin typeface="Simplified Arabic" panose="02020603050405020304" pitchFamily="18" charset="-78"/>
                <a:cs typeface="Simplified Arabic" panose="02020603050405020304" pitchFamily="18" charset="-78"/>
              </a:rPr>
              <a:t>بين شخصين، يطلـق علـى أحـدهما المستشار وهو صاحب المعلومة والخبرة ، والآخر هو المستشير وهو الشخص المحتاج لمعلومات وخبرات </a:t>
            </a:r>
            <a:r>
              <a:rPr lang="ar-SA" sz="2400" dirty="0" smtClean="0">
                <a:latin typeface="Simplified Arabic" panose="02020603050405020304" pitchFamily="18" charset="-78"/>
                <a:cs typeface="Simplified Arabic" panose="02020603050405020304" pitchFamily="18" charset="-78"/>
              </a:rPr>
              <a:t>المستشار؛ </a:t>
            </a:r>
            <a:r>
              <a:rPr lang="ar-SA" sz="2400" dirty="0">
                <a:latin typeface="Simplified Arabic" panose="02020603050405020304" pitchFamily="18" charset="-78"/>
                <a:cs typeface="Simplified Arabic" panose="02020603050405020304" pitchFamily="18" charset="-78"/>
              </a:rPr>
              <a:t>لتقـديمها إلى طرف ثالث يسمى المستفيد من الخدمة. وفي مجال صعوبات التعلم يكون معلم صعوبات التعلم (مستشاراً) عندما يحتاج المعلم العادي (المستشير) إلى </a:t>
            </a:r>
            <a:r>
              <a:rPr lang="ar-SA" sz="2400" dirty="0" smtClean="0">
                <a:latin typeface="Simplified Arabic" panose="02020603050405020304" pitchFamily="18" charset="-78"/>
                <a:cs typeface="Simplified Arabic" panose="02020603050405020304" pitchFamily="18" charset="-78"/>
              </a:rPr>
              <a:t>معلومات </a:t>
            </a:r>
            <a:r>
              <a:rPr lang="ar-SA" sz="2400" dirty="0">
                <a:latin typeface="Simplified Arabic" panose="02020603050405020304" pitchFamily="18" charset="-78"/>
                <a:cs typeface="Simplified Arabic" panose="02020603050405020304" pitchFamily="18" charset="-78"/>
              </a:rPr>
              <a:t>حول طريقة التدريس المناسبة لأحد التلاميذ ذوي صعوبات التعلم (المستفيد) داخل الفصـل الدراسي </a:t>
            </a:r>
            <a:r>
              <a:rPr lang="ar-SA" sz="2400" dirty="0" smtClean="0">
                <a:latin typeface="Simplified Arabic" panose="02020603050405020304" pitchFamily="18" charset="-78"/>
                <a:cs typeface="Simplified Arabic" panose="02020603050405020304" pitchFamily="18" charset="-78"/>
              </a:rPr>
              <a:t>العادي» ( </a:t>
            </a:r>
            <a:r>
              <a:rPr lang="ar-SA" sz="2400" dirty="0">
                <a:latin typeface="Simplified Arabic" panose="02020603050405020304" pitchFamily="18" charset="-78"/>
                <a:cs typeface="Simplified Arabic" panose="02020603050405020304" pitchFamily="18" charset="-78"/>
              </a:rPr>
              <a:t>أبو نيان، </a:t>
            </a:r>
            <a:r>
              <a:rPr lang="ar-SA" sz="2400" dirty="0" smtClean="0">
                <a:latin typeface="Simplified Arabic" panose="02020603050405020304" pitchFamily="18" charset="-78"/>
                <a:cs typeface="Simplified Arabic" panose="02020603050405020304" pitchFamily="18" charset="-78"/>
              </a:rPr>
              <a:t>٢٠٠٧).</a:t>
            </a:r>
            <a:endParaRPr lang="en-US" sz="2400" dirty="0">
              <a:latin typeface="Simplified Arabic" panose="02020603050405020304" pitchFamily="18" charset="-78"/>
              <a:cs typeface="Simplified Arabic" panose="02020603050405020304" pitchFamily="18" charset="-78"/>
            </a:endParaRPr>
          </a:p>
        </p:txBody>
      </p:sp>
      <p:sp>
        <p:nvSpPr>
          <p:cNvPr id="6" name="عنصر نائب للتذييل 5"/>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406779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097280" y="286603"/>
            <a:ext cx="10058400" cy="1310185"/>
          </a:xfrm>
        </p:spPr>
        <p:txBody>
          <a:bodyPr/>
          <a:lstStyle/>
          <a:p>
            <a:pPr algn="ctr"/>
            <a:r>
              <a:rPr lang="ar-SA" b="1" dirty="0" smtClean="0">
                <a:solidFill>
                  <a:schemeClr val="accent1"/>
                </a:solidFill>
                <a:latin typeface="Simplified Arabic" panose="02020603050405020304" pitchFamily="18" charset="-78"/>
                <a:cs typeface="Simplified Arabic" panose="02020603050405020304" pitchFamily="18" charset="-78"/>
              </a:rPr>
              <a:t>عناصر الاستشارة</a:t>
            </a:r>
            <a:endParaRPr lang="ar-SA" b="1" dirty="0">
              <a:solidFill>
                <a:schemeClr val="accent1"/>
              </a:solidFill>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1097280" y="1737360"/>
            <a:ext cx="10058400" cy="4131177"/>
          </a:xfrm>
        </p:spPr>
        <p:txBody>
          <a:bodyPr>
            <a:noAutofit/>
          </a:bodyPr>
          <a:lstStyle/>
          <a:p>
            <a:pPr algn="ctr"/>
            <a:endParaRPr lang="ar-SA" sz="2400" dirty="0">
              <a:latin typeface="Simplified Arabic" panose="02020603050405020304" pitchFamily="18" charset="-78"/>
              <a:cs typeface="Simplified Arabic" panose="02020603050405020304" pitchFamily="18" charset="-78"/>
            </a:endParaRPr>
          </a:p>
          <a:p>
            <a:pPr algn="ctr"/>
            <a:r>
              <a:rPr lang="ar-SA" sz="2400" b="1" dirty="0" smtClean="0">
                <a:latin typeface="Simplified Arabic" panose="02020603050405020304" pitchFamily="18" charset="-78"/>
                <a:cs typeface="Simplified Arabic" panose="02020603050405020304" pitchFamily="18" charset="-78"/>
              </a:rPr>
              <a:t>تقوم </a:t>
            </a:r>
            <a:r>
              <a:rPr lang="ar-SA" sz="2400" b="1" dirty="0">
                <a:latin typeface="Simplified Arabic" panose="02020603050405020304" pitchFamily="18" charset="-78"/>
                <a:cs typeface="Simplified Arabic" panose="02020603050405020304" pitchFamily="18" charset="-78"/>
              </a:rPr>
              <a:t>الاستشارة علي العناصر </a:t>
            </a:r>
            <a:r>
              <a:rPr lang="ar-SA" sz="2400" b="1" dirty="0" smtClean="0">
                <a:latin typeface="Simplified Arabic" panose="02020603050405020304" pitchFamily="18" charset="-78"/>
                <a:cs typeface="Simplified Arabic" panose="02020603050405020304" pitchFamily="18" charset="-78"/>
              </a:rPr>
              <a:t>التالية: </a:t>
            </a:r>
          </a:p>
          <a:p>
            <a:pPr algn="ctr"/>
            <a:endParaRPr lang="en-US" sz="2400" b="1" dirty="0">
              <a:latin typeface="Simplified Arabic" panose="02020603050405020304" pitchFamily="18" charset="-78"/>
              <a:cs typeface="Simplified Arabic" panose="02020603050405020304" pitchFamily="18" charset="-78"/>
            </a:endParaRPr>
          </a:p>
          <a:p>
            <a:pPr marL="457200" lvl="0" indent="-457200" algn="ctr">
              <a:buFont typeface="+mj-lt"/>
              <a:buAutoNum type="arabicPeriod"/>
            </a:pPr>
            <a:r>
              <a:rPr lang="ar-SA" sz="2400" b="1" dirty="0">
                <a:latin typeface="Simplified Arabic" panose="02020603050405020304" pitchFamily="18" charset="-78"/>
                <a:cs typeface="Simplified Arabic" panose="02020603050405020304" pitchFamily="18" charset="-78"/>
              </a:rPr>
              <a:t>المستشار ( </a:t>
            </a:r>
            <a:r>
              <a:rPr lang="en-US" sz="2400" b="1" dirty="0">
                <a:latin typeface="Simplified Arabic" panose="02020603050405020304" pitchFamily="18" charset="-78"/>
                <a:cs typeface="Simplified Arabic" panose="02020603050405020304" pitchFamily="18" charset="-78"/>
              </a:rPr>
              <a:t>Consultant</a:t>
            </a:r>
            <a:r>
              <a:rPr lang="ar-SA" sz="2400" b="1" dirty="0">
                <a:latin typeface="Simplified Arabic" panose="02020603050405020304" pitchFamily="18" charset="-78"/>
                <a:cs typeface="Simplified Arabic" panose="02020603050405020304" pitchFamily="18" charset="-78"/>
              </a:rPr>
              <a:t> ) </a:t>
            </a:r>
            <a:endParaRPr lang="ar-SA" sz="2400" b="1" dirty="0" smtClean="0">
              <a:latin typeface="Simplified Arabic" panose="02020603050405020304" pitchFamily="18" charset="-78"/>
              <a:cs typeface="Simplified Arabic" panose="02020603050405020304" pitchFamily="18" charset="-78"/>
            </a:endParaRPr>
          </a:p>
          <a:p>
            <a:pPr marL="457200" lvl="0" indent="-457200" algn="ctr">
              <a:buFont typeface="+mj-lt"/>
              <a:buAutoNum type="arabicPeriod"/>
            </a:pPr>
            <a:endParaRPr lang="en-US" sz="2400" b="1" dirty="0">
              <a:latin typeface="Simplified Arabic" panose="02020603050405020304" pitchFamily="18" charset="-78"/>
              <a:cs typeface="Simplified Arabic" panose="02020603050405020304" pitchFamily="18" charset="-78"/>
            </a:endParaRPr>
          </a:p>
          <a:p>
            <a:pPr marL="457200" lvl="0" indent="-457200" algn="ctr">
              <a:buFont typeface="+mj-lt"/>
              <a:buAutoNum type="arabicPeriod"/>
            </a:pPr>
            <a:r>
              <a:rPr lang="ar-SA" sz="2400" b="1" dirty="0">
                <a:latin typeface="Simplified Arabic" panose="02020603050405020304" pitchFamily="18" charset="-78"/>
                <a:cs typeface="Simplified Arabic" panose="02020603050405020304" pitchFamily="18" charset="-78"/>
              </a:rPr>
              <a:t>المستشير ( </a:t>
            </a:r>
            <a:r>
              <a:rPr lang="en-US" sz="2400" b="1" dirty="0">
                <a:latin typeface="Simplified Arabic" panose="02020603050405020304" pitchFamily="18" charset="-78"/>
                <a:cs typeface="Simplified Arabic" panose="02020603050405020304" pitchFamily="18" charset="-78"/>
              </a:rPr>
              <a:t>Consultee</a:t>
            </a:r>
            <a:r>
              <a:rPr lang="ar-SA" sz="2400" b="1" dirty="0">
                <a:latin typeface="Simplified Arabic" panose="02020603050405020304" pitchFamily="18" charset="-78"/>
                <a:cs typeface="Simplified Arabic" panose="02020603050405020304" pitchFamily="18" charset="-78"/>
              </a:rPr>
              <a:t> ) </a:t>
            </a:r>
            <a:endParaRPr lang="ar-SA" sz="2400" b="1" dirty="0" smtClean="0">
              <a:latin typeface="Simplified Arabic" panose="02020603050405020304" pitchFamily="18" charset="-78"/>
              <a:cs typeface="Simplified Arabic" panose="02020603050405020304" pitchFamily="18" charset="-78"/>
            </a:endParaRPr>
          </a:p>
          <a:p>
            <a:pPr marL="457200" lvl="0" indent="-457200" algn="ctr">
              <a:buFont typeface="+mj-lt"/>
              <a:buAutoNum type="arabicPeriod"/>
            </a:pPr>
            <a:endParaRPr lang="en-US" sz="2400" b="1" dirty="0">
              <a:latin typeface="Simplified Arabic" panose="02020603050405020304" pitchFamily="18" charset="-78"/>
              <a:cs typeface="Simplified Arabic" panose="02020603050405020304" pitchFamily="18" charset="-78"/>
            </a:endParaRPr>
          </a:p>
          <a:p>
            <a:pPr marL="457200" lvl="0" indent="-457200" algn="ctr">
              <a:buFont typeface="+mj-lt"/>
              <a:buAutoNum type="arabicPeriod"/>
            </a:pPr>
            <a:r>
              <a:rPr lang="ar-SA" sz="2400" b="1" dirty="0">
                <a:latin typeface="Simplified Arabic" panose="02020603050405020304" pitchFamily="18" charset="-78"/>
                <a:cs typeface="Simplified Arabic" panose="02020603050405020304" pitchFamily="18" charset="-78"/>
              </a:rPr>
              <a:t>المستفيد / العميل  ( </a:t>
            </a:r>
            <a:r>
              <a:rPr lang="en-US" sz="2400" b="1" dirty="0">
                <a:latin typeface="Simplified Arabic" panose="02020603050405020304" pitchFamily="18" charset="-78"/>
                <a:cs typeface="Simplified Arabic" panose="02020603050405020304" pitchFamily="18" charset="-78"/>
              </a:rPr>
              <a:t>Client</a:t>
            </a:r>
            <a:r>
              <a:rPr lang="ar-SA" sz="2400" b="1" dirty="0">
                <a:latin typeface="Simplified Arabic" panose="02020603050405020304" pitchFamily="18" charset="-78"/>
                <a:cs typeface="Simplified Arabic" panose="02020603050405020304" pitchFamily="18" charset="-78"/>
              </a:rPr>
              <a:t> ) </a:t>
            </a:r>
            <a:endParaRPr lang="en-US" sz="2400" b="1" dirty="0">
              <a:latin typeface="Simplified Arabic" panose="02020603050405020304" pitchFamily="18" charset="-78"/>
              <a:cs typeface="Simplified Arabic" panose="02020603050405020304" pitchFamily="18" charset="-78"/>
            </a:endParaRPr>
          </a:p>
          <a:p>
            <a:pPr marL="0" indent="0">
              <a:buNone/>
            </a:pPr>
            <a:endParaRPr lang="en-US" sz="2400" dirty="0">
              <a:latin typeface="Simplified Arabic" panose="02020603050405020304" pitchFamily="18" charset="-78"/>
              <a:cs typeface="Simplified Arabic" panose="02020603050405020304" pitchFamily="18" charset="-78"/>
            </a:endParaRPr>
          </a:p>
        </p:txBody>
      </p:sp>
      <p:sp>
        <p:nvSpPr>
          <p:cNvPr id="6" name="عنصر نائب للتذييل 5"/>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4900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097280" y="286603"/>
            <a:ext cx="10058400" cy="1310185"/>
          </a:xfrm>
        </p:spPr>
        <p:txBody>
          <a:bodyPr/>
          <a:lstStyle/>
          <a:p>
            <a:pPr algn="ctr"/>
            <a:r>
              <a:rPr lang="ar-SA" b="1" dirty="0" smtClean="0">
                <a:solidFill>
                  <a:schemeClr val="accent1"/>
                </a:solidFill>
                <a:latin typeface="Simplified Arabic" panose="02020603050405020304" pitchFamily="18" charset="-78"/>
                <a:cs typeface="Simplified Arabic" panose="02020603050405020304" pitchFamily="18" charset="-78"/>
              </a:rPr>
              <a:t>عناصر الاستشارة</a:t>
            </a:r>
            <a:endParaRPr lang="ar-SA" b="1" dirty="0">
              <a:solidFill>
                <a:schemeClr val="accent1"/>
              </a:solidFill>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1097280" y="1737360"/>
            <a:ext cx="10058400" cy="3694449"/>
          </a:xfrm>
        </p:spPr>
        <p:txBody>
          <a:bodyPr>
            <a:noAutofit/>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حيث </a:t>
            </a:r>
            <a:r>
              <a:rPr lang="ar-SA" sz="2400" dirty="0">
                <a:latin typeface="Simplified Arabic" panose="02020603050405020304" pitchFamily="18" charset="-78"/>
                <a:cs typeface="Simplified Arabic" panose="02020603050405020304" pitchFamily="18" charset="-78"/>
              </a:rPr>
              <a:t>يعرف</a:t>
            </a:r>
            <a:r>
              <a:rPr lang="ar-SA" sz="2400" b="1" dirty="0">
                <a:solidFill>
                  <a:schemeClr val="accent1"/>
                </a:solidFill>
                <a:latin typeface="Simplified Arabic" panose="02020603050405020304" pitchFamily="18" charset="-78"/>
                <a:cs typeface="Simplified Arabic" panose="02020603050405020304" pitchFamily="18" charset="-78"/>
              </a:rPr>
              <a:t> المستشار </a:t>
            </a:r>
            <a:r>
              <a:rPr lang="en-US" sz="2400" dirty="0">
                <a:latin typeface="Simplified Arabic" panose="02020603050405020304" pitchFamily="18" charset="-78"/>
                <a:cs typeface="Simplified Arabic" panose="02020603050405020304" pitchFamily="18" charset="-78"/>
              </a:rPr>
              <a:t>Consultant</a:t>
            </a:r>
            <a:r>
              <a:rPr lang="ar-SA" sz="2400" dirty="0">
                <a:latin typeface="Simplified Arabic" panose="02020603050405020304" pitchFamily="18" charset="-78"/>
                <a:cs typeface="Simplified Arabic" panose="02020603050405020304" pitchFamily="18" charset="-78"/>
              </a:rPr>
              <a:t> : بأنه المختص الكفء الذي يسهل التواصل والتعاون وتنسيق العمل الجماعي بين بقية التربويين بهدف التعرف علي الاحتياجات المعرفية والسلوكية ، وتخطيط وتنفيذ وتقييم البرامج التعليمية للوفاء بهذه الاحتياجات . </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وعرف </a:t>
            </a:r>
            <a:r>
              <a:rPr lang="ar-SA" sz="2400" dirty="0" smtClean="0">
                <a:latin typeface="Simplified Arabic" panose="02020603050405020304" pitchFamily="18" charset="-78"/>
                <a:cs typeface="Simplified Arabic" panose="02020603050405020304" pitchFamily="18" charset="-78"/>
              </a:rPr>
              <a:t>المستشار  </a:t>
            </a:r>
            <a:r>
              <a:rPr lang="ar-SA" sz="2400" dirty="0">
                <a:latin typeface="Simplified Arabic" panose="02020603050405020304" pitchFamily="18" charset="-78"/>
                <a:cs typeface="Simplified Arabic" panose="02020603050405020304" pitchFamily="18" charset="-78"/>
              </a:rPr>
              <a:t>بأنه " واحد من أولئك الأشخاص الذين يعدون مصدرا للخدمات في التربية الخاصة . ويقوم بتقديم خدمات تشخيصيه ، بالإضافة إلى مساعدته وتدعيمه للمعلمين </a:t>
            </a:r>
            <a:r>
              <a:rPr lang="ar-SA" sz="2400" dirty="0" smtClean="0">
                <a:latin typeface="Simplified Arabic" panose="02020603050405020304" pitchFamily="18" charset="-78"/>
                <a:cs typeface="Simplified Arabic" panose="02020603050405020304" pitchFamily="18" charset="-78"/>
              </a:rPr>
              <a:t>بدلاً </a:t>
            </a:r>
            <a:r>
              <a:rPr lang="ar-SA" sz="2400" dirty="0">
                <a:latin typeface="Simplified Arabic" panose="02020603050405020304" pitchFamily="18" charset="-78"/>
                <a:cs typeface="Simplified Arabic" panose="02020603050405020304" pitchFamily="18" charset="-78"/>
              </a:rPr>
              <a:t>من تقديم الخدمات بشكل مباشر للتلاميذ والطلاب " .  </a:t>
            </a:r>
            <a:endParaRPr lang="en-US" sz="2400" dirty="0">
              <a:latin typeface="Simplified Arabic" panose="02020603050405020304" pitchFamily="18" charset="-78"/>
              <a:cs typeface="Simplified Arabic" panose="02020603050405020304" pitchFamily="18" charset="-78"/>
            </a:endParaRPr>
          </a:p>
        </p:txBody>
      </p:sp>
      <p:sp>
        <p:nvSpPr>
          <p:cNvPr id="6" name="عنصر نائب للتذييل 5"/>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4076704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097280" y="286603"/>
            <a:ext cx="10058400" cy="1310185"/>
          </a:xfrm>
        </p:spPr>
        <p:txBody>
          <a:bodyPr/>
          <a:lstStyle/>
          <a:p>
            <a:pPr algn="ctr"/>
            <a:r>
              <a:rPr lang="ar-SA" b="1" dirty="0" smtClean="0">
                <a:solidFill>
                  <a:schemeClr val="accent1"/>
                </a:solidFill>
                <a:latin typeface="Simplified Arabic" panose="02020603050405020304" pitchFamily="18" charset="-78"/>
                <a:cs typeface="Simplified Arabic" panose="02020603050405020304" pitchFamily="18" charset="-78"/>
              </a:rPr>
              <a:t>عناصر الاستشارة</a:t>
            </a:r>
            <a:endParaRPr lang="ar-SA" b="1" dirty="0">
              <a:solidFill>
                <a:schemeClr val="accent1"/>
              </a:solidFill>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1097280" y="1737360"/>
            <a:ext cx="10058400" cy="5120640"/>
          </a:xfrm>
        </p:spPr>
        <p:txBody>
          <a:bodyPr>
            <a:noAutofit/>
          </a:bodyPr>
          <a:lstStyle/>
          <a:p>
            <a:pPr algn="just">
              <a:lnSpc>
                <a:spcPct val="200000"/>
              </a:lnSpc>
            </a:pPr>
            <a:r>
              <a:rPr lang="ar-SA" sz="2400" dirty="0" smtClean="0">
                <a:latin typeface="Simplified Arabic" panose="02020603050405020304" pitchFamily="18" charset="-78"/>
                <a:cs typeface="Simplified Arabic" panose="02020603050405020304" pitchFamily="18" charset="-78"/>
              </a:rPr>
              <a:t>أما </a:t>
            </a:r>
            <a:r>
              <a:rPr lang="ar-SA" sz="2400" b="1" dirty="0">
                <a:solidFill>
                  <a:schemeClr val="accent1"/>
                </a:solidFill>
                <a:latin typeface="Simplified Arabic" panose="02020603050405020304" pitchFamily="18" charset="-78"/>
                <a:cs typeface="Simplified Arabic" panose="02020603050405020304" pitchFamily="18" charset="-78"/>
              </a:rPr>
              <a:t>المستشير</a:t>
            </a:r>
            <a:r>
              <a:rPr lang="ar-SA" sz="2400" dirty="0">
                <a:latin typeface="Simplified Arabic" panose="02020603050405020304" pitchFamily="18" charset="-78"/>
                <a:cs typeface="Simplified Arabic" panose="02020603050405020304" pitchFamily="18" charset="-78"/>
              </a:rPr>
              <a:t> </a:t>
            </a:r>
            <a:r>
              <a:rPr lang="en-US" sz="2400" dirty="0">
                <a:latin typeface="Simplified Arabic" panose="02020603050405020304" pitchFamily="18" charset="-78"/>
                <a:cs typeface="Simplified Arabic" panose="02020603050405020304" pitchFamily="18" charset="-78"/>
              </a:rPr>
              <a:t>Consultee</a:t>
            </a:r>
            <a:r>
              <a:rPr lang="ar-SA" sz="2400" dirty="0">
                <a:latin typeface="Simplified Arabic" panose="02020603050405020304" pitchFamily="18" charset="-78"/>
                <a:cs typeface="Simplified Arabic" panose="02020603050405020304" pitchFamily="18" charset="-78"/>
              </a:rPr>
              <a:t> : فهو من يوفر الخدمة المباشرة </a:t>
            </a:r>
            <a:r>
              <a:rPr lang="ar-SA" sz="2400" dirty="0" smtClean="0">
                <a:latin typeface="Simplified Arabic" panose="02020603050405020304" pitchFamily="18" charset="-78"/>
                <a:cs typeface="Simplified Arabic" panose="02020603050405020304" pitchFamily="18" charset="-78"/>
              </a:rPr>
              <a:t>للمستفيد، </a:t>
            </a:r>
            <a:r>
              <a:rPr lang="ar-SA" sz="2400" dirty="0">
                <a:latin typeface="Simplified Arabic" panose="02020603050405020304" pitchFamily="18" charset="-78"/>
                <a:cs typeface="Simplified Arabic" panose="02020603050405020304" pitchFamily="18" charset="-78"/>
              </a:rPr>
              <a:t>ويعتبر </a:t>
            </a:r>
            <a:r>
              <a:rPr lang="ar-SA" sz="2400" dirty="0" smtClean="0">
                <a:latin typeface="Simplified Arabic" panose="02020603050405020304" pitchFamily="18" charset="-78"/>
                <a:cs typeface="Simplified Arabic" panose="02020603050405020304" pitchFamily="18" charset="-78"/>
              </a:rPr>
              <a:t>وسيطاً </a:t>
            </a:r>
            <a:r>
              <a:rPr lang="ar-SA" sz="2400" dirty="0">
                <a:latin typeface="Simplified Arabic" panose="02020603050405020304" pitchFamily="18" charset="-78"/>
                <a:cs typeface="Simplified Arabic" panose="02020603050405020304" pitchFamily="18" charset="-78"/>
              </a:rPr>
              <a:t>بينه وبين المستشار </a:t>
            </a:r>
            <a:endParaRPr lang="en-US" sz="2400" dirty="0">
              <a:latin typeface="Simplified Arabic" panose="02020603050405020304" pitchFamily="18" charset="-78"/>
              <a:cs typeface="Simplified Arabic" panose="02020603050405020304" pitchFamily="18" charset="-78"/>
            </a:endParaRPr>
          </a:p>
          <a:p>
            <a:pPr algn="just">
              <a:lnSpc>
                <a:spcPct val="200000"/>
              </a:lnSpc>
            </a:pPr>
            <a:r>
              <a:rPr lang="ar-SA" sz="2400" b="1" dirty="0" smtClean="0">
                <a:solidFill>
                  <a:schemeClr val="accent1"/>
                </a:solidFill>
                <a:latin typeface="Simplified Arabic" panose="02020603050405020304" pitchFamily="18" charset="-78"/>
                <a:cs typeface="Simplified Arabic" panose="02020603050405020304" pitchFamily="18" charset="-78"/>
              </a:rPr>
              <a:t>والمستفيد</a:t>
            </a:r>
            <a:r>
              <a:rPr lang="ar-SA" sz="2400" dirty="0" smtClean="0">
                <a:latin typeface="Simplified Arabic" panose="02020603050405020304" pitchFamily="18" charset="-78"/>
                <a:cs typeface="Simplified Arabic" panose="02020603050405020304" pitchFamily="18" charset="-78"/>
              </a:rPr>
              <a:t> </a:t>
            </a:r>
            <a:r>
              <a:rPr lang="en-US" sz="2400" dirty="0">
                <a:latin typeface="Simplified Arabic" panose="02020603050405020304" pitchFamily="18" charset="-78"/>
                <a:cs typeface="Simplified Arabic" panose="02020603050405020304" pitchFamily="18" charset="-78"/>
              </a:rPr>
              <a:t>Client </a:t>
            </a:r>
            <a:r>
              <a:rPr lang="ar-SA" sz="2400" dirty="0">
                <a:latin typeface="Simplified Arabic" panose="02020603050405020304" pitchFamily="18" charset="-78"/>
                <a:cs typeface="Simplified Arabic" panose="02020603050405020304" pitchFamily="18" charset="-78"/>
              </a:rPr>
              <a:t>: هو ذلك </a:t>
            </a:r>
            <a:r>
              <a:rPr lang="ar-SA" sz="2400" dirty="0" smtClean="0">
                <a:latin typeface="Simplified Arabic" panose="02020603050405020304" pitchFamily="18" charset="-78"/>
                <a:cs typeface="Simplified Arabic" panose="02020603050405020304" pitchFamily="18" charset="-78"/>
              </a:rPr>
              <a:t>الفرد، المجموعة، الإدارة، </a:t>
            </a:r>
            <a:r>
              <a:rPr lang="ar-SA" sz="2400" dirty="0">
                <a:latin typeface="Simplified Arabic" panose="02020603050405020304" pitchFamily="18" charset="-78"/>
                <a:cs typeface="Simplified Arabic" panose="02020603050405020304" pitchFamily="18" charset="-78"/>
              </a:rPr>
              <a:t>المجتمع أو </a:t>
            </a:r>
            <a:r>
              <a:rPr lang="ar-SA" sz="2400" dirty="0" smtClean="0">
                <a:latin typeface="Simplified Arabic" panose="02020603050405020304" pitchFamily="18" charset="-78"/>
                <a:cs typeface="Simplified Arabic" panose="02020603050405020304" pitchFamily="18" charset="-78"/>
              </a:rPr>
              <a:t>أحياناً </a:t>
            </a:r>
            <a:r>
              <a:rPr lang="ar-SA" sz="2400" dirty="0">
                <a:latin typeface="Simplified Arabic" panose="02020603050405020304" pitchFamily="18" charset="-78"/>
                <a:cs typeface="Simplified Arabic" panose="02020603050405020304" pitchFamily="18" charset="-78"/>
              </a:rPr>
              <a:t>حتى الأمة التي تستفيد من خدمات </a:t>
            </a:r>
            <a:r>
              <a:rPr lang="ar-SA" sz="2400" dirty="0" smtClean="0">
                <a:latin typeface="Simplified Arabic" panose="02020603050405020304" pitchFamily="18" charset="-78"/>
                <a:cs typeface="Simplified Arabic" panose="02020603050405020304" pitchFamily="18" charset="-78"/>
              </a:rPr>
              <a:t>الاستشاري.</a:t>
            </a:r>
            <a:endParaRPr lang="en-US" sz="2400" dirty="0">
              <a:latin typeface="Simplified Arabic" panose="02020603050405020304" pitchFamily="18" charset="-78"/>
              <a:cs typeface="Simplified Arabic" panose="02020603050405020304" pitchFamily="18" charset="-78"/>
            </a:endParaRPr>
          </a:p>
          <a:p>
            <a:pPr>
              <a:lnSpc>
                <a:spcPct val="200000"/>
              </a:lnSpc>
            </a:pPr>
            <a:r>
              <a:rPr lang="ar-SA" sz="2400" dirty="0">
                <a:latin typeface="Simplified Arabic" panose="02020603050405020304" pitchFamily="18" charset="-78"/>
                <a:cs typeface="Simplified Arabic" panose="02020603050405020304" pitchFamily="18" charset="-78"/>
              </a:rPr>
              <a:t>  </a:t>
            </a:r>
            <a:endParaRPr lang="en-US" sz="2400" dirty="0">
              <a:latin typeface="Simplified Arabic" panose="02020603050405020304" pitchFamily="18" charset="-78"/>
              <a:cs typeface="Simplified Arabic" panose="02020603050405020304" pitchFamily="18" charset="-78"/>
            </a:endParaRPr>
          </a:p>
          <a:p>
            <a:endParaRPr lang="ar-SA" sz="2400" dirty="0">
              <a:latin typeface="Simplified Arabic" panose="02020603050405020304" pitchFamily="18" charset="-78"/>
              <a:cs typeface="Simplified Arabic" panose="02020603050405020304" pitchFamily="18" charset="-78"/>
            </a:endParaRPr>
          </a:p>
        </p:txBody>
      </p:sp>
      <p:sp>
        <p:nvSpPr>
          <p:cNvPr id="6" name="عنصر نائب للتذييل 5"/>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3409297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جدول 31"/>
          <p:cNvGraphicFramePr>
            <a:graphicFrameLocks noGrp="1"/>
          </p:cNvGraphicFramePr>
          <p:nvPr/>
        </p:nvGraphicFramePr>
        <p:xfrm>
          <a:off x="1952596" y="3786190"/>
          <a:ext cx="8429684" cy="857256"/>
        </p:xfrm>
        <a:graphic>
          <a:graphicData uri="http://schemas.openxmlformats.org/drawingml/2006/table">
            <a:tbl>
              <a:tblPr rtl="1" firstRow="1" bandRow="1">
                <a:tableStyleId>{E8B1032C-EA38-4F05-BA0D-38AFFFC7BED3}</a:tableStyleId>
              </a:tblPr>
              <a:tblGrid>
                <a:gridCol w="4214842"/>
                <a:gridCol w="4214842"/>
              </a:tblGrid>
              <a:tr h="857256">
                <a:tc>
                  <a:txBody>
                    <a:bodyPr/>
                    <a:lstStyle/>
                    <a:p>
                      <a:pPr rtl="1"/>
                      <a:endParaRPr lang="ar-SA" dirty="0"/>
                    </a:p>
                  </a:txBody>
                  <a:tcPr/>
                </a:tc>
                <a:tc>
                  <a:txBody>
                    <a:bodyPr/>
                    <a:lstStyle/>
                    <a:p>
                      <a:pPr rtl="1"/>
                      <a:endParaRPr lang="ar-SA" dirty="0"/>
                    </a:p>
                  </a:txBody>
                  <a:tcPr/>
                </a:tc>
              </a:tr>
            </a:tbl>
          </a:graphicData>
        </a:graphic>
      </p:graphicFrame>
      <p:pic>
        <p:nvPicPr>
          <p:cNvPr id="36866" name="Picture 2" descr="نتيجة بحث الصور عن نشاط فردي"/>
          <p:cNvPicPr>
            <a:picLocks noChangeAspect="1" noChangeArrowheads="1"/>
          </p:cNvPicPr>
          <p:nvPr/>
        </p:nvPicPr>
        <p:blipFill>
          <a:blip r:embed="rId2"/>
          <a:srcRect/>
          <a:stretch>
            <a:fillRect/>
          </a:stretch>
        </p:blipFill>
        <p:spPr bwMode="auto">
          <a:xfrm rot="10800000">
            <a:off x="5381621" y="0"/>
            <a:ext cx="5038725" cy="2990850"/>
          </a:xfrm>
          <a:prstGeom prst="rect">
            <a:avLst/>
          </a:prstGeom>
          <a:noFill/>
        </p:spPr>
      </p:pic>
      <p:sp>
        <p:nvSpPr>
          <p:cNvPr id="4" name="مربع نص 3"/>
          <p:cNvSpPr txBox="1"/>
          <p:nvPr/>
        </p:nvSpPr>
        <p:spPr>
          <a:xfrm>
            <a:off x="8215748" y="1005472"/>
            <a:ext cx="1237839" cy="923330"/>
          </a:xfrm>
          <a:prstGeom prst="rect">
            <a:avLst/>
          </a:prstGeom>
          <a:noFill/>
        </p:spPr>
        <p:txBody>
          <a:bodyPr wrap="none" rtlCol="1">
            <a:spAutoFit/>
          </a:bodyPr>
          <a:lstStyle/>
          <a:p>
            <a:pPr lvl="0"/>
            <a:r>
              <a:rPr lang="ar-SA" sz="5400" b="1" dirty="0">
                <a:solidFill>
                  <a:srgbClr val="C00000"/>
                </a:solidFill>
                <a:latin typeface="Traditional Arabic" pitchFamily="18" charset="-78"/>
                <a:cs typeface="Traditional Arabic" pitchFamily="18" charset="-78"/>
              </a:rPr>
              <a:t>نشاط</a:t>
            </a:r>
            <a:endParaRPr lang="en-US" sz="5400" dirty="0">
              <a:solidFill>
                <a:srgbClr val="C00000"/>
              </a:solidFill>
              <a:latin typeface="Traditional Arabic" pitchFamily="18" charset="-78"/>
              <a:cs typeface="Traditional Arabic" pitchFamily="18" charset="-78"/>
            </a:endParaRPr>
          </a:p>
        </p:txBody>
      </p:sp>
      <p:sp>
        <p:nvSpPr>
          <p:cNvPr id="6" name="مستطيل 5"/>
          <p:cNvSpPr/>
          <p:nvPr/>
        </p:nvSpPr>
        <p:spPr>
          <a:xfrm>
            <a:off x="2595111" y="71414"/>
            <a:ext cx="1080745" cy="369332"/>
          </a:xfrm>
          <a:prstGeom prst="rect">
            <a:avLst/>
          </a:prstGeom>
        </p:spPr>
        <p:txBody>
          <a:bodyPr wrap="none">
            <a:spAutoFit/>
          </a:bodyPr>
          <a:lstStyle/>
          <a:p>
            <a:r>
              <a:rPr lang="ar-SA" b="1" dirty="0" smtClean="0">
                <a:latin typeface="Traditional Arabic" pitchFamily="18" charset="-78"/>
                <a:cs typeface="Traditional Arabic" pitchFamily="18" charset="-78"/>
              </a:rPr>
              <a:t>الاستــــــــــــــــــشارة</a:t>
            </a:r>
            <a:endParaRPr lang="ar-SA" dirty="0">
              <a:latin typeface="Traditional Arabic" pitchFamily="18" charset="-78"/>
              <a:cs typeface="Traditional Arabic" pitchFamily="18" charset="-78"/>
            </a:endParaRPr>
          </a:p>
        </p:txBody>
      </p:sp>
      <p:pic>
        <p:nvPicPr>
          <p:cNvPr id="7" name="Picture 2" descr="نتيجة بحث الصور عن خط مستقيم"/>
          <p:cNvPicPr>
            <a:picLocks noChangeAspect="1" noChangeArrowheads="1"/>
          </p:cNvPicPr>
          <p:nvPr/>
        </p:nvPicPr>
        <p:blipFill>
          <a:blip r:embed="rId3"/>
          <a:srcRect/>
          <a:stretch>
            <a:fillRect/>
          </a:stretch>
        </p:blipFill>
        <p:spPr bwMode="auto">
          <a:xfrm>
            <a:off x="1881158" y="285728"/>
            <a:ext cx="2571768" cy="357190"/>
          </a:xfrm>
          <a:prstGeom prst="rect">
            <a:avLst/>
          </a:prstGeom>
          <a:noFill/>
        </p:spPr>
      </p:pic>
      <p:pic>
        <p:nvPicPr>
          <p:cNvPr id="13" name="Picture 2" descr="http://thumbs.dreamstime.com/z/cartoon-alarm-clock-28115617.jpg"/>
          <p:cNvPicPr>
            <a:picLocks noChangeAspect="1" noChangeArrowheads="1"/>
          </p:cNvPicPr>
          <p:nvPr/>
        </p:nvPicPr>
        <p:blipFill>
          <a:blip r:embed="rId4" cstate="print"/>
          <a:srcRect b="9092"/>
          <a:stretch>
            <a:fillRect/>
          </a:stretch>
        </p:blipFill>
        <p:spPr bwMode="auto">
          <a:xfrm>
            <a:off x="3263690" y="642918"/>
            <a:ext cx="546295" cy="500066"/>
          </a:xfrm>
          <a:prstGeom prst="rect">
            <a:avLst/>
          </a:prstGeom>
          <a:noFill/>
        </p:spPr>
      </p:pic>
      <p:cxnSp>
        <p:nvCxnSpPr>
          <p:cNvPr id="16" name="رابط مستقيم 15"/>
          <p:cNvCxnSpPr/>
          <p:nvPr/>
        </p:nvCxnSpPr>
        <p:spPr>
          <a:xfrm rot="16200000" flipH="1">
            <a:off x="2799341" y="892951"/>
            <a:ext cx="642942" cy="1"/>
          </a:xfrm>
          <a:prstGeom prst="line">
            <a:avLst/>
          </a:prstGeom>
        </p:spPr>
        <p:style>
          <a:lnRef idx="3">
            <a:schemeClr val="accent2"/>
          </a:lnRef>
          <a:fillRef idx="0">
            <a:schemeClr val="accent2"/>
          </a:fillRef>
          <a:effectRef idx="2">
            <a:schemeClr val="accent2"/>
          </a:effectRef>
          <a:fontRef idx="minor">
            <a:schemeClr val="tx1"/>
          </a:fontRef>
        </p:style>
      </p:cxnSp>
      <p:sp>
        <p:nvSpPr>
          <p:cNvPr id="17" name="مربع نص 16"/>
          <p:cNvSpPr txBox="1"/>
          <p:nvPr/>
        </p:nvSpPr>
        <p:spPr>
          <a:xfrm>
            <a:off x="2431904" y="742873"/>
            <a:ext cx="617478" cy="400110"/>
          </a:xfrm>
          <a:prstGeom prst="rect">
            <a:avLst/>
          </a:prstGeom>
          <a:noFill/>
        </p:spPr>
        <p:txBody>
          <a:bodyPr wrap="none" rtlCol="1">
            <a:spAutoFit/>
          </a:bodyPr>
          <a:lstStyle/>
          <a:p>
            <a:r>
              <a:rPr lang="ar-SA" sz="2000" b="1" dirty="0">
                <a:latin typeface="Traditional Arabic" pitchFamily="18" charset="-78"/>
                <a:cs typeface="Traditional Arabic" pitchFamily="18" charset="-78"/>
              </a:rPr>
              <a:t>دقـيـقــة</a:t>
            </a:r>
          </a:p>
        </p:txBody>
      </p:sp>
      <p:sp>
        <p:nvSpPr>
          <p:cNvPr id="27" name="مربع نص 26"/>
          <p:cNvSpPr txBox="1"/>
          <p:nvPr/>
        </p:nvSpPr>
        <p:spPr>
          <a:xfrm>
            <a:off x="6738943" y="71414"/>
            <a:ext cx="543739" cy="923330"/>
          </a:xfrm>
          <a:prstGeom prst="rect">
            <a:avLst/>
          </a:prstGeom>
          <a:noFill/>
        </p:spPr>
        <p:txBody>
          <a:bodyPr wrap="none" rtlCol="1">
            <a:spAutoFit/>
          </a:bodyPr>
          <a:lstStyle/>
          <a:p>
            <a:pPr lvl="0"/>
            <a:r>
              <a:rPr lang="ar-SA" sz="5400" b="1" dirty="0">
                <a:solidFill>
                  <a:srgbClr val="C00000"/>
                </a:solidFill>
                <a:latin typeface="Traditional Arabic" pitchFamily="18" charset="-78"/>
                <a:cs typeface="Traditional Arabic" pitchFamily="18" charset="-78"/>
              </a:rPr>
              <a:t>1</a:t>
            </a:r>
            <a:endParaRPr lang="en-US" sz="5400" dirty="0">
              <a:solidFill>
                <a:srgbClr val="C00000"/>
              </a:solidFill>
              <a:latin typeface="Traditional Arabic" pitchFamily="18" charset="-78"/>
              <a:cs typeface="Traditional Arabic" pitchFamily="18" charset="-78"/>
            </a:endParaRPr>
          </a:p>
        </p:txBody>
      </p:sp>
      <p:sp>
        <p:nvSpPr>
          <p:cNvPr id="28" name="مربع نص 27"/>
          <p:cNvSpPr txBox="1"/>
          <p:nvPr/>
        </p:nvSpPr>
        <p:spPr>
          <a:xfrm>
            <a:off x="1779618" y="3977351"/>
            <a:ext cx="8415259" cy="461665"/>
          </a:xfrm>
          <a:prstGeom prst="rect">
            <a:avLst/>
          </a:prstGeom>
          <a:noFill/>
        </p:spPr>
        <p:txBody>
          <a:bodyPr wrap="square" rtlCol="1">
            <a:spAutoFit/>
          </a:bodyPr>
          <a:lstStyle/>
          <a:p>
            <a:r>
              <a:rPr lang="ar-SA" sz="2400" dirty="0"/>
              <a:t>ما هي كفاءات القرن الواحد والعشرين التي تُستلزم لأن تكون مستشار فعّال وناجح؟</a:t>
            </a:r>
          </a:p>
        </p:txBody>
      </p:sp>
      <p:graphicFrame>
        <p:nvGraphicFramePr>
          <p:cNvPr id="30" name="جدول 29"/>
          <p:cNvGraphicFramePr>
            <a:graphicFrameLocks noGrp="1"/>
          </p:cNvGraphicFramePr>
          <p:nvPr/>
        </p:nvGraphicFramePr>
        <p:xfrm>
          <a:off x="1952596" y="5143512"/>
          <a:ext cx="8429684" cy="857256"/>
        </p:xfrm>
        <a:graphic>
          <a:graphicData uri="http://schemas.openxmlformats.org/drawingml/2006/table">
            <a:tbl>
              <a:tblPr rtl="1" firstRow="1" bandRow="1">
                <a:tableStyleId>{E8B1032C-EA38-4F05-BA0D-38AFFFC7BED3}</a:tableStyleId>
              </a:tblPr>
              <a:tblGrid>
                <a:gridCol w="4214842"/>
                <a:gridCol w="4214842"/>
              </a:tblGrid>
              <a:tr h="857256">
                <a:tc>
                  <a:txBody>
                    <a:bodyPr/>
                    <a:lstStyle/>
                    <a:p>
                      <a:pPr rtl="1"/>
                      <a:endParaRPr lang="ar-SA" dirty="0"/>
                    </a:p>
                  </a:txBody>
                  <a:tcPr/>
                </a:tc>
                <a:tc>
                  <a:txBody>
                    <a:bodyPr/>
                    <a:lstStyle/>
                    <a:p>
                      <a:pPr rtl="1"/>
                      <a:endParaRPr lang="ar-SA" dirty="0"/>
                    </a:p>
                  </a:txBody>
                  <a:tcPr/>
                </a:tc>
              </a:tr>
            </a:tbl>
          </a:graphicData>
        </a:graphic>
      </p:graphicFrame>
      <p:sp>
        <p:nvSpPr>
          <p:cNvPr id="2" name="عنصر نائب للتذييل 1"/>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50834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1000" fill="hold"/>
                                        <p:tgtEl>
                                          <p:spTgt spid="28"/>
                                        </p:tgtEl>
                                        <p:attrNameLst>
                                          <p:attrName>ppt_x</p:attrName>
                                        </p:attrNameLst>
                                      </p:cBhvr>
                                      <p:tavLst>
                                        <p:tav tm="0">
                                          <p:val>
                                            <p:strVal val="#ppt_x"/>
                                          </p:val>
                                        </p:tav>
                                        <p:tav tm="100000">
                                          <p:val>
                                            <p:strVal val="#ppt_x"/>
                                          </p:val>
                                        </p:tav>
                                      </p:tavLst>
                                    </p:anim>
                                    <p:anim calcmode="lin" valueType="num">
                                      <p:cBhvr additive="base">
                                        <p:cTn id="8"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طرق الاستشارة </a:t>
            </a:r>
            <a:r>
              <a:rPr lang="en-GB" b="1" dirty="0" smtClean="0">
                <a:solidFill>
                  <a:schemeClr val="accent1"/>
                </a:solidFill>
                <a:latin typeface="Simplified Arabic" panose="02020603050405020304" pitchFamily="18" charset="-78"/>
                <a:cs typeface="Simplified Arabic" panose="02020603050405020304" pitchFamily="18" charset="-78"/>
              </a:rPr>
              <a:t>Models </a:t>
            </a:r>
            <a:r>
              <a:rPr lang="en-US" b="1" dirty="0">
                <a:solidFill>
                  <a:schemeClr val="accent1"/>
                </a:solidFill>
                <a:latin typeface="Simplified Arabic" panose="02020603050405020304" pitchFamily="18" charset="-78"/>
                <a:cs typeface="Simplified Arabic" panose="02020603050405020304" pitchFamily="18" charset="-78"/>
              </a:rPr>
              <a:t>Consultation</a:t>
            </a:r>
            <a:r>
              <a:rPr lang="ar-SA" b="1" dirty="0">
                <a:solidFill>
                  <a:schemeClr val="accent1"/>
                </a:solidFill>
                <a:latin typeface="Simplified Arabic" panose="02020603050405020304" pitchFamily="18" charset="-78"/>
                <a:cs typeface="Simplified Arabic" panose="02020603050405020304" pitchFamily="18" charset="-78"/>
              </a:rPr>
              <a:t> </a:t>
            </a:r>
            <a:endParaRPr lang="ar-SA" dirty="0">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p:txBody>
          <a:bodyPr>
            <a:normAutofit/>
          </a:bodyPr>
          <a:lstStyle/>
          <a:p>
            <a:pPr lvl="0" algn="just">
              <a:lnSpc>
                <a:spcPct val="150000"/>
              </a:lnSpc>
            </a:pPr>
            <a:r>
              <a:rPr lang="ar-SA" sz="2400" b="1" dirty="0" smtClean="0">
                <a:solidFill>
                  <a:schemeClr val="accent1"/>
                </a:solidFill>
                <a:latin typeface="Simplified Arabic" panose="02020603050405020304" pitchFamily="18" charset="-78"/>
                <a:cs typeface="Simplified Arabic" panose="02020603050405020304" pitchFamily="18" charset="-78"/>
              </a:rPr>
              <a:t>الطريقة </a:t>
            </a:r>
            <a:r>
              <a:rPr lang="ar-SA" sz="2400" b="1" dirty="0">
                <a:solidFill>
                  <a:schemeClr val="accent1"/>
                </a:solidFill>
                <a:latin typeface="Simplified Arabic" panose="02020603050405020304" pitchFamily="18" charset="-78"/>
                <a:cs typeface="Simplified Arabic" panose="02020603050405020304" pitchFamily="18" charset="-78"/>
              </a:rPr>
              <a:t>المباشرة : </a:t>
            </a:r>
            <a:r>
              <a:rPr lang="ar-SA" sz="2400" dirty="0">
                <a:latin typeface="Simplified Arabic" panose="02020603050405020304" pitchFamily="18" charset="-78"/>
                <a:cs typeface="Simplified Arabic" panose="02020603050405020304" pitchFamily="18" charset="-78"/>
              </a:rPr>
              <a:t>وفيها يتاح للمستشار العمل مباشرة مع الطالب ذوى الاحتياجات </a:t>
            </a:r>
            <a:r>
              <a:rPr lang="ar-SA" sz="2400" dirty="0" smtClean="0">
                <a:latin typeface="Simplified Arabic" panose="02020603050405020304" pitchFamily="18" charset="-78"/>
                <a:cs typeface="Simplified Arabic" panose="02020603050405020304" pitchFamily="18" charset="-78"/>
              </a:rPr>
              <a:t>الخاصة. </a:t>
            </a:r>
            <a:r>
              <a:rPr lang="ar-SA" sz="2400" dirty="0">
                <a:latin typeface="Simplified Arabic" panose="02020603050405020304" pitchFamily="18" charset="-78"/>
                <a:cs typeface="Simplified Arabic" panose="02020603050405020304" pitchFamily="18" charset="-78"/>
              </a:rPr>
              <a:t>علي سبيل المثال : المعلم الاستشاري لصعوبات التعلم أو أخصائي اللغة والكلام يمكنه أن يستخدم </a:t>
            </a:r>
            <a:r>
              <a:rPr lang="ar-SA" sz="2400" dirty="0" smtClean="0">
                <a:latin typeface="Simplified Arabic" panose="02020603050405020304" pitchFamily="18" charset="-78"/>
                <a:cs typeface="Simplified Arabic" panose="02020603050405020304" pitchFamily="18" charset="-78"/>
              </a:rPr>
              <a:t>أسلوباً </a:t>
            </a:r>
            <a:r>
              <a:rPr lang="ar-SA" sz="2400" dirty="0">
                <a:latin typeface="Simplified Arabic" panose="02020603050405020304" pitchFamily="18" charset="-78"/>
                <a:cs typeface="Simplified Arabic" panose="02020603050405020304" pitchFamily="18" charset="-78"/>
              </a:rPr>
              <a:t>مع </a:t>
            </a:r>
            <a:r>
              <a:rPr lang="ar-SA" sz="2400" dirty="0" smtClean="0">
                <a:latin typeface="Simplified Arabic" panose="02020603050405020304" pitchFamily="18" charset="-78"/>
                <a:cs typeface="Simplified Arabic" panose="02020603050405020304" pitchFamily="18" charset="-78"/>
              </a:rPr>
              <a:t>الطالب، </a:t>
            </a:r>
            <a:r>
              <a:rPr lang="ar-SA" sz="2400" dirty="0">
                <a:latin typeface="Simplified Arabic" panose="02020603050405020304" pitchFamily="18" charset="-78"/>
                <a:cs typeface="Simplified Arabic" panose="02020603050405020304" pitchFamily="18" charset="-78"/>
              </a:rPr>
              <a:t>بينما يظل ولي الأمر أو المستشير </a:t>
            </a:r>
            <a:r>
              <a:rPr lang="ar-SA" sz="2400" dirty="0" smtClean="0">
                <a:latin typeface="Simplified Arabic" panose="02020603050405020304" pitchFamily="18" charset="-78"/>
                <a:cs typeface="Simplified Arabic" panose="02020603050405020304" pitchFamily="18" charset="-78"/>
              </a:rPr>
              <a:t>(معلم الصف) </a:t>
            </a:r>
            <a:r>
              <a:rPr lang="ar-SA" sz="2400" dirty="0">
                <a:latin typeface="Simplified Arabic" panose="02020603050405020304" pitchFamily="18" charset="-78"/>
                <a:cs typeface="Simplified Arabic" panose="02020603050405020304" pitchFamily="18" charset="-78"/>
              </a:rPr>
              <a:t>يراقب أو يساعد في الأسلوب . </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b="1" dirty="0">
                <a:solidFill>
                  <a:schemeClr val="accent1"/>
                </a:solidFill>
                <a:latin typeface="Simplified Arabic" panose="02020603050405020304" pitchFamily="18" charset="-78"/>
                <a:cs typeface="Simplified Arabic" panose="02020603050405020304" pitchFamily="18" charset="-78"/>
              </a:rPr>
              <a:t>الطريقة غير المباشرة : </a:t>
            </a:r>
            <a:r>
              <a:rPr lang="ar-SA" sz="2400" dirty="0">
                <a:latin typeface="Simplified Arabic" panose="02020603050405020304" pitchFamily="18" charset="-78"/>
                <a:cs typeface="Simplified Arabic" panose="02020603050405020304" pitchFamily="18" charset="-78"/>
              </a:rPr>
              <a:t>وفيها  يتفاعل كلا من المستشار والمستشير بالعمل معا للتعرف علي مشكلات </a:t>
            </a:r>
            <a:r>
              <a:rPr lang="ar-SA" sz="2400" dirty="0" smtClean="0">
                <a:latin typeface="Simplified Arabic" panose="02020603050405020304" pitchFamily="18" charset="-78"/>
                <a:cs typeface="Simplified Arabic" panose="02020603050405020304" pitchFamily="18" charset="-78"/>
              </a:rPr>
              <a:t>المستفيد وحاجاته، </a:t>
            </a:r>
            <a:r>
              <a:rPr lang="ar-SA" sz="2400" dirty="0">
                <a:latin typeface="Simplified Arabic" panose="02020603050405020304" pitchFamily="18" charset="-78"/>
                <a:cs typeface="Simplified Arabic" panose="02020603050405020304" pitchFamily="18" charset="-78"/>
              </a:rPr>
              <a:t>وإيجاد البدائل والحلول والخدمات </a:t>
            </a:r>
            <a:r>
              <a:rPr lang="ar-SA" sz="2400" dirty="0" smtClean="0">
                <a:latin typeface="Simplified Arabic" panose="02020603050405020304" pitchFamily="18" charset="-78"/>
                <a:cs typeface="Simplified Arabic" panose="02020603050405020304" pitchFamily="18" charset="-78"/>
              </a:rPr>
              <a:t>المناسبة، ويقوم </a:t>
            </a:r>
            <a:r>
              <a:rPr lang="ar-SA" sz="2400" dirty="0">
                <a:latin typeface="Simplified Arabic" panose="02020603050405020304" pitchFamily="18" charset="-78"/>
                <a:cs typeface="Simplified Arabic" panose="02020603050405020304" pitchFamily="18" charset="-78"/>
              </a:rPr>
              <a:t>المستشير بتقديم تلك الخدمات مباشرة </a:t>
            </a:r>
            <a:r>
              <a:rPr lang="ar-SA" sz="2400" dirty="0" smtClean="0">
                <a:latin typeface="Simplified Arabic" panose="02020603050405020304" pitchFamily="18" charset="-78"/>
                <a:cs typeface="Simplified Arabic" panose="02020603050405020304" pitchFamily="18" charset="-78"/>
              </a:rPr>
              <a:t>للمستفيد، </a:t>
            </a:r>
            <a:r>
              <a:rPr lang="ar-SA" sz="2400" dirty="0">
                <a:latin typeface="Simplified Arabic" panose="02020603050405020304" pitchFamily="18" charset="-78"/>
                <a:cs typeface="Simplified Arabic" panose="02020603050405020304" pitchFamily="18" charset="-78"/>
              </a:rPr>
              <a:t>وبهذا يكون المستشار قدم خدمة غير مباشرة للمستفيد بواسطة </a:t>
            </a:r>
            <a:r>
              <a:rPr lang="ar-SA" sz="2400" dirty="0" smtClean="0">
                <a:latin typeface="Simplified Arabic" panose="02020603050405020304" pitchFamily="18" charset="-78"/>
                <a:cs typeface="Simplified Arabic" panose="02020603050405020304" pitchFamily="18" charset="-78"/>
              </a:rPr>
              <a:t>المستشير.</a:t>
            </a:r>
            <a:endParaRPr lang="ar-SA" sz="2400" dirty="0">
              <a:latin typeface="Simplified Arabic" panose="02020603050405020304" pitchFamily="18" charset="-78"/>
              <a:cs typeface="Simplified Arabic" panose="02020603050405020304" pitchFamily="18" charset="-78"/>
            </a:endParaRPr>
          </a:p>
        </p:txBody>
      </p:sp>
      <p:sp>
        <p:nvSpPr>
          <p:cNvPr id="6" name="عنصر نائب للتذييل 5"/>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30490569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chemeClr val="accent1"/>
                </a:solidFill>
              </a:rPr>
              <a:t>نماذج العمليات الاستشارية</a:t>
            </a:r>
            <a:endParaRPr lang="ar-SA" b="1" dirty="0">
              <a:solidFill>
                <a:schemeClr val="accent1"/>
              </a:solidFill>
            </a:endParaRPr>
          </a:p>
        </p:txBody>
      </p:sp>
      <p:sp>
        <p:nvSpPr>
          <p:cNvPr id="3" name="عنصر نائب للمحتوى 2"/>
          <p:cNvSpPr>
            <a:spLocks noGrp="1"/>
          </p:cNvSpPr>
          <p:nvPr>
            <p:ph idx="1"/>
          </p:nvPr>
        </p:nvSpPr>
        <p:spPr/>
        <p:txBody>
          <a:bodyPr>
            <a:normAutofit fontScale="77500" lnSpcReduction="20000"/>
          </a:bodyPr>
          <a:lstStyle/>
          <a:p>
            <a:pPr lvl="0" algn="just">
              <a:lnSpc>
                <a:spcPct val="150000"/>
              </a:lnSpc>
            </a:pPr>
            <a:r>
              <a:rPr lang="ar-SA" sz="3100" dirty="0">
                <a:latin typeface="Simplified Arabic" panose="02020603050405020304" pitchFamily="18" charset="-78"/>
                <a:cs typeface="Simplified Arabic" panose="02020603050405020304" pitchFamily="18" charset="-78"/>
              </a:rPr>
              <a:t>نماذج من العمليات الاستشارية المستخدمة في المجال التربوي : </a:t>
            </a:r>
          </a:p>
          <a:p>
            <a:pPr marL="457200" indent="-457200" algn="just">
              <a:lnSpc>
                <a:spcPct val="150000"/>
              </a:lnSpc>
              <a:buFont typeface="+mj-lt"/>
              <a:buAutoNum type="arabicPeriod"/>
            </a:pPr>
            <a:r>
              <a:rPr lang="ar-SA" sz="3100" b="1" dirty="0" smtClean="0">
                <a:solidFill>
                  <a:schemeClr val="accent1"/>
                </a:solidFill>
                <a:latin typeface="Simplified Arabic" panose="02020603050405020304" pitchFamily="18" charset="-78"/>
                <a:cs typeface="Simplified Arabic" panose="02020603050405020304" pitchFamily="18" charset="-78"/>
              </a:rPr>
              <a:t>النموذج الثلاثي : </a:t>
            </a:r>
            <a:endParaRPr lang="en-US" sz="3100" b="1" dirty="0" smtClean="0">
              <a:solidFill>
                <a:schemeClr val="accent1"/>
              </a:solidFill>
              <a:latin typeface="Simplified Arabic" panose="02020603050405020304" pitchFamily="18" charset="-78"/>
              <a:cs typeface="Simplified Arabic" panose="02020603050405020304" pitchFamily="18" charset="-78"/>
            </a:endParaRPr>
          </a:p>
          <a:p>
            <a:pPr algn="just">
              <a:lnSpc>
                <a:spcPct val="150000"/>
              </a:lnSpc>
            </a:pPr>
            <a:r>
              <a:rPr lang="ar-SA" sz="3100" dirty="0" smtClean="0">
                <a:latin typeface="Simplified Arabic" panose="02020603050405020304" pitchFamily="18" charset="-78"/>
                <a:cs typeface="Simplified Arabic" panose="02020603050405020304" pitchFamily="18" charset="-78"/>
              </a:rPr>
              <a:t>يعرف النموذج الثلاثي بأنه: نموذج استشارة كلاسيكي نشأت عنه العديد من نماذج الاستشارة. والذي طور من قَبل </a:t>
            </a:r>
            <a:r>
              <a:rPr lang="en-US" sz="3100" dirty="0" smtClean="0">
                <a:latin typeface="Simplified Arabic" panose="02020603050405020304" pitchFamily="18" charset="-78"/>
                <a:cs typeface="Simplified Arabic" panose="02020603050405020304" pitchFamily="18" charset="-78"/>
              </a:rPr>
              <a:t>( </a:t>
            </a:r>
            <a:r>
              <a:rPr lang="en-GB" sz="3100" dirty="0" smtClean="0">
                <a:latin typeface="Simplified Arabic" panose="02020603050405020304" pitchFamily="18" charset="-78"/>
                <a:cs typeface="Simplified Arabic" panose="02020603050405020304" pitchFamily="18" charset="-78"/>
              </a:rPr>
              <a:t>Tharp and Wetzel,1969</a:t>
            </a:r>
            <a:r>
              <a:rPr lang="en-US" sz="3100" dirty="0" smtClean="0">
                <a:latin typeface="Simplified Arabic" panose="02020603050405020304" pitchFamily="18" charset="-78"/>
                <a:cs typeface="Simplified Arabic" panose="02020603050405020304" pitchFamily="18" charset="-78"/>
              </a:rPr>
              <a:t>)</a:t>
            </a:r>
            <a:r>
              <a:rPr lang="ar-SA" sz="3100" dirty="0" smtClean="0">
                <a:latin typeface="Simplified Arabic" panose="02020603050405020304" pitchFamily="18" charset="-78"/>
                <a:cs typeface="Simplified Arabic" panose="02020603050405020304" pitchFamily="18" charset="-78"/>
              </a:rPr>
              <a:t>. يشتمل هذا النموذج علي ثلاثة عناصر ( المستشار ، المستشير، المستفيد ). وفي هذه النماذج لا يتم تقديم الاستشارة مباشرة. وإنما  تنتقل الخدمة من المستشار إلى المستفيد عن طريق المستشير. </a:t>
            </a:r>
            <a:endParaRPr lang="en-US" sz="3100" dirty="0" smtClean="0">
              <a:latin typeface="Simplified Arabic" panose="02020603050405020304" pitchFamily="18" charset="-78"/>
              <a:cs typeface="Simplified Arabic" panose="02020603050405020304" pitchFamily="18" charset="-78"/>
            </a:endParaRPr>
          </a:p>
          <a:p>
            <a:r>
              <a:rPr lang="ar-SA" b="1" dirty="0" smtClean="0"/>
              <a:t> </a:t>
            </a:r>
            <a:endParaRPr lang="en-US" b="1" dirty="0" smtClean="0"/>
          </a:p>
          <a:p>
            <a:r>
              <a:rPr lang="ar-SA" b="1" dirty="0" smtClean="0"/>
              <a:t> </a:t>
            </a:r>
            <a:endParaRPr lang="en-US" b="1" dirty="0" smtClean="0"/>
          </a:p>
          <a:p>
            <a:pPr marL="0" indent="0">
              <a:buNone/>
            </a:pPr>
            <a:endParaRPr lang="ar-SA" dirty="0"/>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9687318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chemeClr val="accent1"/>
                </a:solidFill>
                <a:latin typeface="Simplified Arabic" panose="02020603050405020304" pitchFamily="18" charset="-78"/>
                <a:cs typeface="Simplified Arabic" panose="02020603050405020304" pitchFamily="18" charset="-78"/>
              </a:rPr>
              <a:t>ثانياً: نموذج </a:t>
            </a:r>
            <a:r>
              <a:rPr lang="ar-SA" b="1" dirty="0" err="1" smtClean="0">
                <a:solidFill>
                  <a:schemeClr val="accent1"/>
                </a:solidFill>
                <a:latin typeface="Simplified Arabic" panose="02020603050405020304" pitchFamily="18" charset="-78"/>
                <a:cs typeface="Simplified Arabic" panose="02020603050405020304" pitchFamily="18" charset="-78"/>
              </a:rPr>
              <a:t>ستيفنس</a:t>
            </a:r>
            <a:r>
              <a:rPr lang="ar-SA" b="1" dirty="0" smtClean="0">
                <a:solidFill>
                  <a:schemeClr val="accent1"/>
                </a:solidFill>
                <a:latin typeface="Simplified Arabic" panose="02020603050405020304" pitchFamily="18" charset="-78"/>
                <a:cs typeface="Simplified Arabic" panose="02020603050405020304" pitchFamily="18" charset="-78"/>
              </a:rPr>
              <a:t> الأنظمة</a:t>
            </a:r>
            <a:endParaRPr lang="ar-SA" b="1" dirty="0">
              <a:solidFill>
                <a:schemeClr val="accent1"/>
              </a:solidFill>
            </a:endParaRPr>
          </a:p>
        </p:txBody>
      </p:sp>
      <p:sp>
        <p:nvSpPr>
          <p:cNvPr id="3" name="عنصر نائب للمحتوى 2"/>
          <p:cNvSpPr>
            <a:spLocks noGrp="1"/>
          </p:cNvSpPr>
          <p:nvPr>
            <p:ph idx="1"/>
          </p:nvPr>
        </p:nvSpPr>
        <p:spPr>
          <a:xfrm>
            <a:off x="1097280" y="1845733"/>
            <a:ext cx="10058400" cy="4500475"/>
          </a:xfrm>
        </p:spPr>
        <p:txBody>
          <a:bodyPr>
            <a:noAutofit/>
          </a:bodyPr>
          <a:lstStyle/>
          <a:p>
            <a:pPr marL="0" lvl="0" indent="0" algn="just">
              <a:lnSpc>
                <a:spcPct val="170000"/>
              </a:lnSpc>
              <a:buNone/>
            </a:pPr>
            <a:r>
              <a:rPr lang="ar-SA" sz="2400" dirty="0" smtClean="0">
                <a:latin typeface="Simplified Arabic" panose="02020603050405020304" pitchFamily="18" charset="-78"/>
                <a:cs typeface="Simplified Arabic" panose="02020603050405020304" pitchFamily="18" charset="-78"/>
              </a:rPr>
              <a:t>يعتبر نموذج </a:t>
            </a:r>
            <a:r>
              <a:rPr lang="ar-SA" sz="2400" dirty="0">
                <a:latin typeface="Simplified Arabic" panose="02020603050405020304" pitchFamily="18" charset="-78"/>
                <a:cs typeface="Simplified Arabic" panose="02020603050405020304" pitchFamily="18" charset="-78"/>
              </a:rPr>
              <a:t>الأنظمة المطور من قبل </a:t>
            </a:r>
            <a:r>
              <a:rPr lang="ar-SA" sz="2400" dirty="0" smtClean="0">
                <a:latin typeface="Simplified Arabic" panose="02020603050405020304" pitchFamily="18" charset="-78"/>
                <a:cs typeface="Simplified Arabic" panose="02020603050405020304" pitchFamily="18" charset="-78"/>
              </a:rPr>
              <a:t>(</a:t>
            </a:r>
            <a:r>
              <a:rPr lang="en-US" sz="2400" dirty="0">
                <a:latin typeface="Simplified Arabic" panose="02020603050405020304" pitchFamily="18" charset="-78"/>
                <a:cs typeface="Simplified Arabic" panose="02020603050405020304" pitchFamily="18" charset="-78"/>
              </a:rPr>
              <a:t>Stephns,1977</a:t>
            </a:r>
            <a:r>
              <a:rPr lang="ar-SA" sz="2400" dirty="0">
                <a:latin typeface="Simplified Arabic" panose="02020603050405020304" pitchFamily="18" charset="-78"/>
                <a:cs typeface="Simplified Arabic" panose="02020603050405020304" pitchFamily="18" charset="-78"/>
              </a:rPr>
              <a:t> ) هو امتداد لطريقته التوجيهية في </a:t>
            </a:r>
            <a:r>
              <a:rPr lang="ar-SA" sz="2400" dirty="0" smtClean="0">
                <a:latin typeface="Simplified Arabic" panose="02020603050405020304" pitchFamily="18" charset="-78"/>
                <a:cs typeface="Simplified Arabic" panose="02020603050405020304" pitchFamily="18" charset="-78"/>
              </a:rPr>
              <a:t>التعليم. </a:t>
            </a:r>
            <a:r>
              <a:rPr lang="ar-SA" sz="2400" dirty="0">
                <a:latin typeface="Simplified Arabic" panose="02020603050405020304" pitchFamily="18" charset="-78"/>
                <a:cs typeface="Simplified Arabic" panose="02020603050405020304" pitchFamily="18" charset="-78"/>
              </a:rPr>
              <a:t>ويتكون النموذج من خمس مراحل : </a:t>
            </a:r>
            <a:endParaRPr lang="en-US" sz="2400" dirty="0">
              <a:latin typeface="Simplified Arabic" panose="02020603050405020304" pitchFamily="18" charset="-78"/>
              <a:cs typeface="Simplified Arabic" panose="02020603050405020304" pitchFamily="18" charset="-78"/>
            </a:endParaRPr>
          </a:p>
          <a:p>
            <a:pPr marL="0" lvl="0" indent="0">
              <a:buNone/>
            </a:pPr>
            <a:r>
              <a:rPr lang="ar-SA" sz="2400" dirty="0" smtClean="0">
                <a:latin typeface="Simplified Arabic" panose="02020603050405020304" pitchFamily="18" charset="-78"/>
                <a:cs typeface="Simplified Arabic" panose="02020603050405020304" pitchFamily="18" charset="-78"/>
              </a:rPr>
              <a:t>ذلك </a:t>
            </a:r>
            <a:r>
              <a:rPr lang="ar-SA" sz="2400" dirty="0">
                <a:latin typeface="Simplified Arabic" panose="02020603050405020304" pitchFamily="18" charset="-78"/>
                <a:cs typeface="Simplified Arabic" panose="02020603050405020304" pitchFamily="18" charset="-78"/>
              </a:rPr>
              <a:t>يتم تخطيط التدخل وجمع البيانات الإضافية لمقارنة آثار التدخل. وفي حالة  عدم فعالية خطة المعالجة ، يتم </a:t>
            </a:r>
            <a:r>
              <a:rPr lang="ar-SA" sz="2400" dirty="0" smtClean="0">
                <a:latin typeface="Simplified Arabic" panose="02020603050405020304" pitchFamily="18" charset="-78"/>
                <a:cs typeface="Simplified Arabic" panose="02020603050405020304" pitchFamily="18" charset="-78"/>
              </a:rPr>
              <a:t>إجراء التقييم </a:t>
            </a:r>
            <a:r>
              <a:rPr lang="ar-SA" sz="2400" dirty="0">
                <a:latin typeface="Simplified Arabic" panose="02020603050405020304" pitchFamily="18" charset="-78"/>
                <a:cs typeface="Simplified Arabic" panose="02020603050405020304" pitchFamily="18" charset="-78"/>
              </a:rPr>
              <a:t>، المراقبة ، جمع البيانات .</a:t>
            </a:r>
            <a:endParaRPr lang="en-US" sz="2400" dirty="0">
              <a:latin typeface="Simplified Arabic" panose="02020603050405020304" pitchFamily="18" charset="-78"/>
              <a:cs typeface="Simplified Arabic" panose="02020603050405020304" pitchFamily="18" charset="-78"/>
            </a:endParaRPr>
          </a:p>
          <a:p>
            <a:pPr marL="0" lvl="0" indent="0">
              <a:buNone/>
            </a:pPr>
            <a:r>
              <a:rPr lang="ar-SA" sz="2400" dirty="0">
                <a:latin typeface="Simplified Arabic" panose="02020603050405020304" pitchFamily="18" charset="-78"/>
                <a:cs typeface="Simplified Arabic" panose="02020603050405020304" pitchFamily="18" charset="-78"/>
              </a:rPr>
              <a:t>تفصيل الأهداف ، وتحديد المشكلة .</a:t>
            </a:r>
            <a:endParaRPr lang="en-US" sz="2400" dirty="0">
              <a:latin typeface="Simplified Arabic" panose="02020603050405020304" pitchFamily="18" charset="-78"/>
              <a:cs typeface="Simplified Arabic" panose="02020603050405020304" pitchFamily="18" charset="-78"/>
            </a:endParaRPr>
          </a:p>
          <a:p>
            <a:pPr marL="0" lvl="0" indent="0">
              <a:buNone/>
            </a:pPr>
            <a:r>
              <a:rPr lang="ar-SA" sz="2400" dirty="0">
                <a:latin typeface="Simplified Arabic" panose="02020603050405020304" pitchFamily="18" charset="-78"/>
                <a:cs typeface="Simplified Arabic" panose="02020603050405020304" pitchFamily="18" charset="-78"/>
              </a:rPr>
              <a:t>التخطيط ، إيجاد طرق لحل المشكلة .</a:t>
            </a:r>
            <a:endParaRPr lang="en-US" sz="2400" dirty="0">
              <a:latin typeface="Simplified Arabic" panose="02020603050405020304" pitchFamily="18" charset="-78"/>
              <a:cs typeface="Simplified Arabic" panose="02020603050405020304" pitchFamily="18" charset="-78"/>
            </a:endParaRPr>
          </a:p>
          <a:p>
            <a:pPr marL="0" lvl="0" indent="0">
              <a:buNone/>
            </a:pPr>
            <a:r>
              <a:rPr lang="ar-SA" sz="2400" dirty="0">
                <a:latin typeface="Simplified Arabic" panose="02020603050405020304" pitchFamily="18" charset="-78"/>
                <a:cs typeface="Simplified Arabic" panose="02020603050405020304" pitchFamily="18" charset="-78"/>
              </a:rPr>
              <a:t>تنفيذ الخطة ، وقياس التقدم .</a:t>
            </a:r>
            <a:endParaRPr lang="en-US" sz="2400" dirty="0">
              <a:latin typeface="Simplified Arabic" panose="02020603050405020304" pitchFamily="18" charset="-78"/>
              <a:cs typeface="Simplified Arabic" panose="02020603050405020304" pitchFamily="18" charset="-78"/>
            </a:endParaRPr>
          </a:p>
          <a:p>
            <a:pPr marL="0" lvl="0" indent="0">
              <a:buNone/>
            </a:pPr>
            <a:r>
              <a:rPr lang="ar-SA" sz="2400" dirty="0">
                <a:latin typeface="Simplified Arabic" panose="02020603050405020304" pitchFamily="18" charset="-78"/>
                <a:cs typeface="Simplified Arabic" panose="02020603050405020304" pitchFamily="18" charset="-78"/>
              </a:rPr>
              <a:t>التقييم، وتحليل البيانات . </a:t>
            </a:r>
            <a:r>
              <a:rPr lang="ar-SA" sz="2400" b="1" dirty="0" smtClean="0"/>
              <a:t> </a:t>
            </a:r>
            <a:endParaRPr lang="en-US" sz="2400" b="1" dirty="0"/>
          </a:p>
          <a:p>
            <a:endParaRPr lang="ar-SA" sz="2400" dirty="0"/>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3055209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lstStyle/>
          <a:p>
            <a:pPr algn="ctr"/>
            <a:r>
              <a:rPr lang="ar-SA" b="1" dirty="0" smtClean="0">
                <a:solidFill>
                  <a:schemeClr val="accent1"/>
                </a:solidFill>
                <a:latin typeface="Simplified Arabic" panose="02020603050405020304" pitchFamily="18" charset="-78"/>
                <a:cs typeface="Simplified Arabic" panose="02020603050405020304" pitchFamily="18" charset="-78"/>
              </a:rPr>
              <a:t>مقدمة</a:t>
            </a:r>
            <a:endParaRPr lang="ar-SA" b="1" dirty="0">
              <a:solidFill>
                <a:schemeClr val="accent1"/>
              </a:solidFill>
              <a:latin typeface="Simplified Arabic" panose="02020603050405020304" pitchFamily="18" charset="-78"/>
              <a:cs typeface="Simplified Arabic" panose="02020603050405020304" pitchFamily="18" charset="-78"/>
            </a:endParaRPr>
          </a:p>
        </p:txBody>
      </p:sp>
      <p:sp>
        <p:nvSpPr>
          <p:cNvPr id="6" name="عنصر نائب للمحتوى 5"/>
          <p:cNvSpPr>
            <a:spLocks noGrp="1"/>
          </p:cNvSpPr>
          <p:nvPr>
            <p:ph idx="1"/>
          </p:nvPr>
        </p:nvSpPr>
        <p:spPr/>
        <p:txBody>
          <a:bodyPr>
            <a:noAutofit/>
          </a:bodyPr>
          <a:lstStyle/>
          <a:p>
            <a:pPr algn="just">
              <a:lnSpc>
                <a:spcPct val="150000"/>
              </a:lnSpc>
            </a:pPr>
            <a:r>
              <a:rPr lang="ar-SA" sz="2400" dirty="0">
                <a:latin typeface="Simplified Arabic" panose="02020603050405020304" pitchFamily="18" charset="-78"/>
                <a:cs typeface="Simplified Arabic" panose="02020603050405020304" pitchFamily="18" charset="-78"/>
              </a:rPr>
              <a:t> بدأت الاستشارة والعمل الجماعي منذ العصور الماضية، وذلك من </a:t>
            </a:r>
            <a:r>
              <a:rPr lang="ar-SA" sz="2400" dirty="0" smtClean="0">
                <a:latin typeface="Simplified Arabic" panose="02020603050405020304" pitchFamily="18" charset="-78"/>
                <a:cs typeface="Simplified Arabic" panose="02020603050405020304" pitchFamily="18" charset="-78"/>
              </a:rPr>
              <a:t>خلال:</a:t>
            </a:r>
          </a:p>
          <a:p>
            <a:pPr algn="just">
              <a:lnSpc>
                <a:spcPct val="150000"/>
              </a:lnSpc>
            </a:pPr>
            <a:r>
              <a:rPr lang="ar-SA" sz="2400" dirty="0" smtClean="0">
                <a:latin typeface="Simplified Arabic" panose="02020603050405020304" pitchFamily="18" charset="-78"/>
                <a:cs typeface="Simplified Arabic" panose="02020603050405020304" pitchFamily="18" charset="-78"/>
              </a:rPr>
              <a:t>1. </a:t>
            </a:r>
            <a:r>
              <a:rPr lang="ar-SA" sz="2400" dirty="0">
                <a:latin typeface="Simplified Arabic" panose="02020603050405020304" pitchFamily="18" charset="-78"/>
                <a:cs typeface="Simplified Arabic" panose="02020603050405020304" pitchFamily="18" charset="-78"/>
              </a:rPr>
              <a:t>تكوين المجموعات وتبادل الأفكار </a:t>
            </a:r>
            <a:r>
              <a:rPr lang="ar-SA" sz="2400" dirty="0" smtClean="0">
                <a:latin typeface="Simplified Arabic" panose="02020603050405020304" pitchFamily="18" charset="-78"/>
                <a:cs typeface="Simplified Arabic" panose="02020603050405020304" pitchFamily="18" charset="-78"/>
              </a:rPr>
              <a:t>والمقترحات </a:t>
            </a:r>
            <a:r>
              <a:rPr lang="ar-SA" sz="2400" dirty="0">
                <a:latin typeface="Simplified Arabic" panose="02020603050405020304" pitchFamily="18" charset="-78"/>
                <a:cs typeface="Simplified Arabic" panose="02020603050405020304" pitchFamily="18" charset="-78"/>
              </a:rPr>
              <a:t>التي ساهمت في تنمية مهارات التواصل والعمل </a:t>
            </a:r>
            <a:r>
              <a:rPr lang="ar-SA" sz="2400" dirty="0" smtClean="0">
                <a:latin typeface="Simplified Arabic" panose="02020603050405020304" pitchFamily="18" charset="-78"/>
                <a:cs typeface="Simplified Arabic" panose="02020603050405020304" pitchFamily="18" charset="-78"/>
              </a:rPr>
              <a:t>الجماعي</a:t>
            </a:r>
          </a:p>
          <a:p>
            <a:pPr algn="just">
              <a:lnSpc>
                <a:spcPct val="150000"/>
              </a:lnSpc>
            </a:pPr>
            <a:r>
              <a:rPr lang="ar-SA" sz="2400" dirty="0" smtClean="0">
                <a:latin typeface="Simplified Arabic" panose="02020603050405020304" pitchFamily="18" charset="-78"/>
                <a:cs typeface="Simplified Arabic" panose="02020603050405020304" pitchFamily="18" charset="-78"/>
              </a:rPr>
              <a:t>2. وقد </a:t>
            </a:r>
            <a:r>
              <a:rPr lang="ar-SA" sz="2400" dirty="0">
                <a:latin typeface="Simplified Arabic" panose="02020603050405020304" pitchFamily="18" charset="-78"/>
                <a:cs typeface="Simplified Arabic" panose="02020603050405020304" pitchFamily="18" charset="-78"/>
              </a:rPr>
              <a:t>ازدادت أهمية مثل هذه المهارات مع مرور الوقت وتصاعد تعقيدات ومتطلبات </a:t>
            </a:r>
            <a:r>
              <a:rPr lang="ar-SA" sz="2400" dirty="0" smtClean="0">
                <a:latin typeface="Simplified Arabic" panose="02020603050405020304" pitchFamily="18" charset="-78"/>
                <a:cs typeface="Simplified Arabic" panose="02020603050405020304" pitchFamily="18" charset="-78"/>
              </a:rPr>
              <a:t>البيئة. </a:t>
            </a:r>
            <a:r>
              <a:rPr lang="ar-SA" sz="2400" dirty="0">
                <a:latin typeface="Simplified Arabic" panose="02020603050405020304" pitchFamily="18" charset="-78"/>
                <a:cs typeface="Simplified Arabic" panose="02020603050405020304" pitchFamily="18" charset="-78"/>
              </a:rPr>
              <a:t>مما استوجب علي أعضاء المجتمع أن يتفاعلوا بموضوعية  ويؤدوا </a:t>
            </a:r>
            <a:r>
              <a:rPr lang="ar-SA" sz="2400" dirty="0" smtClean="0">
                <a:latin typeface="Simplified Arabic" panose="02020603050405020304" pitchFamily="18" charset="-78"/>
                <a:cs typeface="Simplified Arabic" panose="02020603050405020304" pitchFamily="18" charset="-78"/>
              </a:rPr>
              <a:t>عملاً جماعياً مشتركاً </a:t>
            </a:r>
            <a:r>
              <a:rPr lang="ar-SA" sz="2400" dirty="0">
                <a:latin typeface="Simplified Arabic" panose="02020603050405020304" pitchFamily="18" charset="-78"/>
                <a:cs typeface="Simplified Arabic" panose="02020603050405020304" pitchFamily="18" charset="-78"/>
              </a:rPr>
              <a:t>يستند علي التفاعل التعاوني والتبادلي .   </a:t>
            </a:r>
            <a:endParaRPr lang="en-US" sz="2400" dirty="0">
              <a:latin typeface="Simplified Arabic" panose="02020603050405020304" pitchFamily="18" charset="-78"/>
              <a:cs typeface="Simplified Arabic" panose="02020603050405020304" pitchFamily="18" charset="-78"/>
            </a:endParaRPr>
          </a:p>
        </p:txBody>
      </p:sp>
      <p:sp>
        <p:nvSpPr>
          <p:cNvPr id="9" name="عنصر نائب للتذييل 8"/>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6312457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chemeClr val="accent1"/>
                </a:solidFill>
                <a:latin typeface="Simplified Arabic" panose="02020603050405020304" pitchFamily="18" charset="-78"/>
                <a:cs typeface="Simplified Arabic" panose="02020603050405020304" pitchFamily="18" charset="-78"/>
              </a:rPr>
              <a:t>نموذج </a:t>
            </a:r>
            <a:r>
              <a:rPr lang="ar-SA" b="1" dirty="0" err="1" smtClean="0">
                <a:solidFill>
                  <a:schemeClr val="accent1"/>
                </a:solidFill>
                <a:latin typeface="Simplified Arabic" panose="02020603050405020304" pitchFamily="18" charset="-78"/>
                <a:cs typeface="Simplified Arabic" panose="02020603050405020304" pitchFamily="18" charset="-78"/>
              </a:rPr>
              <a:t>ستيفنس</a:t>
            </a:r>
            <a:r>
              <a:rPr lang="ar-SA" b="1" dirty="0" smtClean="0">
                <a:solidFill>
                  <a:schemeClr val="accent1"/>
                </a:solidFill>
                <a:latin typeface="Simplified Arabic" panose="02020603050405020304" pitchFamily="18" charset="-78"/>
                <a:cs typeface="Simplified Arabic" panose="02020603050405020304" pitchFamily="18" charset="-78"/>
              </a:rPr>
              <a:t> الأنظمة</a:t>
            </a:r>
            <a:endParaRPr lang="ar-SA" b="1" dirty="0">
              <a:solidFill>
                <a:schemeClr val="accent1"/>
              </a:solidFill>
            </a:endParaRPr>
          </a:p>
        </p:txBody>
      </p:sp>
      <p:sp>
        <p:nvSpPr>
          <p:cNvPr id="3" name="عنصر نائب للمحتوى 2"/>
          <p:cNvSpPr>
            <a:spLocks noGrp="1"/>
          </p:cNvSpPr>
          <p:nvPr>
            <p:ph idx="1"/>
          </p:nvPr>
        </p:nvSpPr>
        <p:spPr>
          <a:xfrm>
            <a:off x="1097280" y="1845733"/>
            <a:ext cx="10058400" cy="4500475"/>
          </a:xfrm>
        </p:spPr>
        <p:txBody>
          <a:bodyPr>
            <a:noAutofit/>
          </a:bodyPr>
          <a:lstStyle/>
          <a:p>
            <a:pPr marL="0" lvl="0" indent="0" algn="just">
              <a:lnSpc>
                <a:spcPct val="170000"/>
              </a:lnSpc>
              <a:buNone/>
            </a:pPr>
            <a:r>
              <a:rPr lang="ar-SA" sz="2400" dirty="0" smtClean="0">
                <a:latin typeface="Simplified Arabic" panose="02020603050405020304" pitchFamily="18" charset="-78"/>
                <a:cs typeface="Simplified Arabic" panose="02020603050405020304" pitchFamily="18" charset="-78"/>
              </a:rPr>
              <a:t>يتم </a:t>
            </a:r>
            <a:r>
              <a:rPr lang="ar-SA" sz="2400" dirty="0">
                <a:latin typeface="Simplified Arabic" panose="02020603050405020304" pitchFamily="18" charset="-78"/>
                <a:cs typeface="Simplified Arabic" panose="02020603050405020304" pitchFamily="18" charset="-78"/>
              </a:rPr>
              <a:t>جمع البيانات حول سلوكيات المستفيد، </a:t>
            </a:r>
            <a:r>
              <a:rPr lang="ar-SA" sz="2400" dirty="0" smtClean="0">
                <a:latin typeface="Simplified Arabic" panose="02020603050405020304" pitchFamily="18" charset="-78"/>
                <a:cs typeface="Simplified Arabic" panose="02020603050405020304" pitchFamily="18" charset="-78"/>
              </a:rPr>
              <a:t>بعد المزيد </a:t>
            </a:r>
            <a:r>
              <a:rPr lang="ar-SA" sz="2400" dirty="0">
                <a:latin typeface="Simplified Arabic" panose="02020603050405020304" pitchFamily="18" charset="-78"/>
                <a:cs typeface="Simplified Arabic" panose="02020603050405020304" pitchFamily="18" charset="-78"/>
              </a:rPr>
              <a:t>من التقييم </a:t>
            </a:r>
            <a:r>
              <a:rPr lang="ar-SA" sz="2400" dirty="0" smtClean="0">
                <a:latin typeface="Simplified Arabic" panose="02020603050405020304" pitchFamily="18" charset="-78"/>
                <a:cs typeface="Simplified Arabic" panose="02020603050405020304" pitchFamily="18" charset="-78"/>
              </a:rPr>
              <a:t>بأن </a:t>
            </a:r>
            <a:r>
              <a:rPr lang="ar-SA" sz="2400" dirty="0">
                <a:latin typeface="Simplified Arabic" panose="02020603050405020304" pitchFamily="18" charset="-78"/>
                <a:cs typeface="Simplified Arabic" panose="02020603050405020304" pitchFamily="18" charset="-78"/>
              </a:rPr>
              <a:t>يقوم المستشار بمساعدة المستشير لإجراء تقييم </a:t>
            </a:r>
            <a:r>
              <a:rPr lang="ar-SA" sz="2400" dirty="0" smtClean="0">
                <a:latin typeface="Simplified Arabic" panose="02020603050405020304" pitchFamily="18" charset="-78"/>
                <a:cs typeface="Simplified Arabic" panose="02020603050405020304" pitchFamily="18" charset="-78"/>
              </a:rPr>
              <a:t>معياري </a:t>
            </a:r>
            <a:r>
              <a:rPr lang="ar-SA" sz="2400" dirty="0">
                <a:latin typeface="Simplified Arabic" panose="02020603050405020304" pitchFamily="18" charset="-78"/>
                <a:cs typeface="Simplified Arabic" panose="02020603050405020304" pitchFamily="18" charset="-78"/>
              </a:rPr>
              <a:t>المرجع </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وهذا من شانه أن يجعل المستشير جزء لا يتجزأ من البرنامج ويكسبه </a:t>
            </a:r>
            <a:r>
              <a:rPr lang="ar-SA" sz="2400" dirty="0" smtClean="0">
                <a:latin typeface="Simplified Arabic" panose="02020603050405020304" pitchFamily="18" charset="-78"/>
                <a:cs typeface="Simplified Arabic" panose="02020603050405020304" pitchFamily="18" charset="-78"/>
              </a:rPr>
              <a:t>مهارات استخدامها بعد مغادرة المستشار .</a:t>
            </a:r>
            <a:endParaRPr lang="en-US" sz="2400" dirty="0">
              <a:latin typeface="Simplified Arabic" panose="02020603050405020304" pitchFamily="18" charset="-78"/>
              <a:cs typeface="Simplified Arabic" panose="02020603050405020304" pitchFamily="18" charset="-78"/>
            </a:endParaRPr>
          </a:p>
          <a:p>
            <a:r>
              <a:rPr lang="ar-SA" sz="2400" b="1" dirty="0"/>
              <a:t> </a:t>
            </a:r>
            <a:endParaRPr lang="en-US" sz="2400" b="1" dirty="0"/>
          </a:p>
          <a:p>
            <a:endParaRPr lang="ar-SA" sz="2400" dirty="0"/>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187054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chemeClr val="accent1"/>
                </a:solidFill>
              </a:rPr>
              <a:t>ثالثاً: نموذج </a:t>
            </a:r>
            <a:r>
              <a:rPr lang="ar-SA" b="1" dirty="0">
                <a:solidFill>
                  <a:schemeClr val="accent1"/>
                </a:solidFill>
              </a:rPr>
              <a:t>اللجنة الاستشارية  </a:t>
            </a:r>
            <a:endParaRPr lang="ar-SA" dirty="0">
              <a:solidFill>
                <a:schemeClr val="accent1"/>
              </a:solidFill>
            </a:endParaRPr>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يعتبر </a:t>
            </a:r>
            <a:r>
              <a:rPr lang="ar-SA" sz="2400" dirty="0">
                <a:latin typeface="Simplified Arabic" panose="02020603050405020304" pitchFamily="18" charset="-78"/>
                <a:cs typeface="Simplified Arabic" panose="02020603050405020304" pitchFamily="18" charset="-78"/>
              </a:rPr>
              <a:t>نموذج اللجنة الاستشارية طريقة بديلة للاستشارة حيث يتكون من مجموعة الأفراد العاملين والمتخصصون في مجال التربية </a:t>
            </a:r>
            <a:r>
              <a:rPr lang="ar-SA" sz="2400" dirty="0" smtClean="0">
                <a:latin typeface="Simplified Arabic" panose="02020603050405020304" pitchFamily="18" charset="-78"/>
                <a:cs typeface="Simplified Arabic" panose="02020603050405020304" pitchFamily="18" charset="-78"/>
              </a:rPr>
              <a:t>الخاصة. بحيث </a:t>
            </a:r>
            <a:r>
              <a:rPr lang="ar-SA" sz="2400" dirty="0">
                <a:latin typeface="Simplified Arabic" panose="02020603050405020304" pitchFamily="18" charset="-78"/>
                <a:cs typeface="Simplified Arabic" panose="02020603050405020304" pitchFamily="18" charset="-78"/>
              </a:rPr>
              <a:t>تجتمع اللجنة من وقت لآخر حسب الحاجة لدراسة الإحالات و تقييم المشاكل و وضع خطط تطويرية  وتقييم نتائج تلك الخطط والبرامج، و يظل المستشار </a:t>
            </a:r>
            <a:r>
              <a:rPr lang="ar-SA" sz="2400" dirty="0" smtClean="0">
                <a:latin typeface="Simplified Arabic" panose="02020603050405020304" pitchFamily="18" charset="-78"/>
                <a:cs typeface="Simplified Arabic" panose="02020603050405020304" pitchFamily="18" charset="-78"/>
              </a:rPr>
              <a:t>متواجداً </a:t>
            </a:r>
            <a:r>
              <a:rPr lang="ar-SA" sz="2400" dirty="0">
                <a:latin typeface="Simplified Arabic" panose="02020603050405020304" pitchFamily="18" charset="-78"/>
                <a:cs typeface="Simplified Arabic" panose="02020603050405020304" pitchFamily="18" charset="-78"/>
              </a:rPr>
              <a:t>لمساعدة اللجنة حسب الحاجة.</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تعتبر لجنة الاستشارة طريقة مألوفة للعاملين في مجال التربية الخاصة ممن يمتلكون الخبرة في جوانب التقييم والإحالة وإعداد البرامج وحل المشكلات التي تعترض المجال التربوي.  </a:t>
            </a:r>
            <a:endParaRPr lang="en-US" sz="2400" dirty="0">
              <a:latin typeface="Simplified Arabic" panose="02020603050405020304" pitchFamily="18" charset="-78"/>
              <a:cs typeface="Simplified Arabic" panose="02020603050405020304" pitchFamily="18" charset="-78"/>
            </a:endParaRPr>
          </a:p>
          <a:p>
            <a:endParaRPr lang="ar-SA" dirty="0"/>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507982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رابعاً: نموذج الاستشارة </a:t>
            </a:r>
            <a:r>
              <a:rPr lang="ar-SA" b="1" dirty="0" smtClean="0">
                <a:solidFill>
                  <a:schemeClr val="accent1"/>
                </a:solidFill>
                <a:latin typeface="Simplified Arabic" panose="02020603050405020304" pitchFamily="18" charset="-78"/>
                <a:cs typeface="Simplified Arabic" panose="02020603050405020304" pitchFamily="18" charset="-78"/>
              </a:rPr>
              <a:t>الجماعية</a:t>
            </a:r>
            <a:endParaRPr lang="ar-SA" b="1" dirty="0">
              <a:solidFill>
                <a:schemeClr val="accent1"/>
              </a:solidFill>
            </a:endParaRPr>
          </a:p>
        </p:txBody>
      </p:sp>
      <p:sp>
        <p:nvSpPr>
          <p:cNvPr id="3" name="عنصر نائب للمحتوى 2"/>
          <p:cNvSpPr>
            <a:spLocks noGrp="1"/>
          </p:cNvSpPr>
          <p:nvPr>
            <p:ph idx="1"/>
          </p:nvPr>
        </p:nvSpPr>
        <p:spPr/>
        <p:txBody>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يظهر </a:t>
            </a:r>
            <a:r>
              <a:rPr lang="ar-SA" sz="2400" dirty="0">
                <a:latin typeface="Simplified Arabic" panose="02020603050405020304" pitchFamily="18" charset="-78"/>
                <a:cs typeface="Simplified Arabic" panose="02020603050405020304" pitchFamily="18" charset="-78"/>
              </a:rPr>
              <a:t>مفهوم الاستشارة الجماعية كنموذج يكون فيه المستشار والمستشير شركاء في الاستشارة من خلال التعرف علي المشاكل و تخطيط استراتيجيات التدخل وتنفيذ التوصيات من خلال العمل </a:t>
            </a:r>
            <a:r>
              <a:rPr lang="ar-SA" sz="2400" dirty="0" smtClean="0">
                <a:latin typeface="Simplified Arabic" panose="02020603050405020304" pitchFamily="18" charset="-78"/>
                <a:cs typeface="Simplified Arabic" panose="02020603050405020304" pitchFamily="18" charset="-78"/>
              </a:rPr>
              <a:t>الجماعي. </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 </a:t>
            </a:r>
            <a:endParaRPr lang="en-US" sz="2400" dirty="0">
              <a:latin typeface="Simplified Arabic" panose="02020603050405020304" pitchFamily="18" charset="-78"/>
              <a:cs typeface="Simplified Arabic" panose="02020603050405020304" pitchFamily="18" charset="-78"/>
            </a:endParaRPr>
          </a:p>
          <a:p>
            <a:pPr algn="just">
              <a:lnSpc>
                <a:spcPct val="150000"/>
              </a:lnSpc>
            </a:pPr>
            <a:r>
              <a:rPr lang="ar-SA" sz="2400" dirty="0">
                <a:latin typeface="Simplified Arabic" panose="02020603050405020304" pitchFamily="18" charset="-78"/>
                <a:cs typeface="Simplified Arabic" panose="02020603050405020304" pitchFamily="18" charset="-78"/>
              </a:rPr>
              <a:t>    أن النماذج الرئيسية </a:t>
            </a:r>
            <a:r>
              <a:rPr lang="ar-SA" sz="2400" dirty="0" smtClean="0">
                <a:latin typeface="Simplified Arabic" panose="02020603050405020304" pitchFamily="18" charset="-78"/>
                <a:cs typeface="Simplified Arabic" panose="02020603050405020304" pitchFamily="18" charset="-78"/>
              </a:rPr>
              <a:t>في </a:t>
            </a:r>
            <a:r>
              <a:rPr lang="ar-SA" sz="2400" dirty="0">
                <a:latin typeface="Simplified Arabic" panose="02020603050405020304" pitchFamily="18" charset="-78"/>
                <a:cs typeface="Simplified Arabic" panose="02020603050405020304" pitchFamily="18" charset="-78"/>
              </a:rPr>
              <a:t>الاستخدام في </a:t>
            </a:r>
            <a:r>
              <a:rPr lang="ar-SA" sz="2400" dirty="0" smtClean="0">
                <a:latin typeface="Simplified Arabic" panose="02020603050405020304" pitchFamily="18" charset="-78"/>
                <a:cs typeface="Simplified Arabic" panose="02020603050405020304" pitchFamily="18" charset="-78"/>
              </a:rPr>
              <a:t>الاستشارة، </a:t>
            </a:r>
            <a:r>
              <a:rPr lang="ar-SA" sz="2400" dirty="0">
                <a:latin typeface="Simplified Arabic" panose="02020603050405020304" pitchFamily="18" charset="-78"/>
                <a:cs typeface="Simplified Arabic" panose="02020603050405020304" pitchFamily="18" charset="-78"/>
              </a:rPr>
              <a:t>لديها خصائص فريدة تجعلها مفيدة في أوضاع واحتياجات </a:t>
            </a:r>
            <a:r>
              <a:rPr lang="ar-SA" sz="2400" dirty="0" smtClean="0">
                <a:latin typeface="Simplified Arabic" panose="02020603050405020304" pitchFamily="18" charset="-78"/>
                <a:cs typeface="Simplified Arabic" panose="02020603050405020304" pitchFamily="18" charset="-78"/>
              </a:rPr>
              <a:t>معينة. </a:t>
            </a:r>
            <a:r>
              <a:rPr lang="ar-SA" sz="2400" dirty="0">
                <a:latin typeface="Simplified Arabic" panose="02020603050405020304" pitchFamily="18" charset="-78"/>
                <a:cs typeface="Simplified Arabic" panose="02020603050405020304" pitchFamily="18" charset="-78"/>
              </a:rPr>
              <a:t>بالنسبة للمستشيرين </a:t>
            </a:r>
            <a:r>
              <a:rPr lang="ar-SA" sz="2400" dirty="0" smtClean="0">
                <a:latin typeface="Simplified Arabic" panose="02020603050405020304" pitchFamily="18" charset="-78"/>
                <a:cs typeface="Simplified Arabic" panose="02020603050405020304" pitchFamily="18" charset="-78"/>
              </a:rPr>
              <a:t>والمستفيدين، </a:t>
            </a:r>
            <a:r>
              <a:rPr lang="ar-SA" sz="2400" dirty="0">
                <a:latin typeface="Simplified Arabic" panose="02020603050405020304" pitchFamily="18" charset="-78"/>
                <a:cs typeface="Simplified Arabic" panose="02020603050405020304" pitchFamily="18" charset="-78"/>
              </a:rPr>
              <a:t>فكل نموذج من هذه النماذج له من جوانب القوة والقصور التي تميز أحدهما عن الآخر.  </a:t>
            </a:r>
            <a:endParaRPr lang="en-US" sz="2400" dirty="0">
              <a:latin typeface="Simplified Arabic" panose="02020603050405020304" pitchFamily="18" charset="-78"/>
              <a:cs typeface="Simplified Arabic" panose="02020603050405020304" pitchFamily="18" charset="-78"/>
            </a:endParaRPr>
          </a:p>
          <a:p>
            <a:endParaRPr lang="ar-SA" dirty="0"/>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6216652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chemeClr val="accent1"/>
                </a:solidFill>
              </a:rPr>
              <a:t>خامساً: نموذج </a:t>
            </a:r>
            <a:r>
              <a:rPr lang="ar-SA" b="1" dirty="0">
                <a:solidFill>
                  <a:schemeClr val="accent1"/>
                </a:solidFill>
              </a:rPr>
              <a:t>المعلم المستشار </a:t>
            </a:r>
            <a:br>
              <a:rPr lang="ar-SA" b="1" dirty="0">
                <a:solidFill>
                  <a:schemeClr val="accent1"/>
                </a:solidFill>
              </a:rPr>
            </a:br>
            <a:endParaRPr lang="ar-SA" b="1" dirty="0">
              <a:solidFill>
                <a:schemeClr val="accent1"/>
              </a:solidFill>
            </a:endParaRPr>
          </a:p>
        </p:txBody>
      </p:sp>
      <p:sp>
        <p:nvSpPr>
          <p:cNvPr id="3" name="عنصر نائب للمحتوى 2"/>
          <p:cNvSpPr>
            <a:spLocks noGrp="1"/>
          </p:cNvSpPr>
          <p:nvPr>
            <p:ph idx="1"/>
          </p:nvPr>
        </p:nvSpPr>
        <p:spPr/>
        <p:txBody>
          <a:bodyPr>
            <a:normAutofit/>
          </a:bodyPr>
          <a:lstStyle/>
          <a:p>
            <a:endParaRPr lang="ar-SA" dirty="0">
              <a:solidFill>
                <a:srgbClr val="FF0000"/>
              </a:solidFill>
            </a:endParaRPr>
          </a:p>
          <a:p>
            <a:endParaRPr lang="ar-SA" sz="2800" dirty="0">
              <a:solidFill>
                <a:schemeClr val="tx1"/>
              </a:solidFill>
            </a:endParaRPr>
          </a:p>
          <a:p>
            <a:r>
              <a:rPr lang="ar-SA" sz="2800" dirty="0" smtClean="0">
                <a:solidFill>
                  <a:schemeClr val="tx1"/>
                </a:solidFill>
              </a:rPr>
              <a:t>يشترك </a:t>
            </a:r>
            <a:r>
              <a:rPr lang="ar-SA" sz="2800" dirty="0">
                <a:solidFill>
                  <a:schemeClr val="tx1"/>
                </a:solidFill>
              </a:rPr>
              <a:t>فيه عدد من المتخصصين وفي الغالب </a:t>
            </a:r>
            <a:r>
              <a:rPr lang="ar-SA" sz="2800" dirty="0" smtClean="0">
                <a:solidFill>
                  <a:schemeClr val="tx1"/>
                </a:solidFill>
              </a:rPr>
              <a:t>أن </a:t>
            </a:r>
            <a:r>
              <a:rPr lang="ar-SA" sz="2800" dirty="0">
                <a:solidFill>
                  <a:schemeClr val="tx1"/>
                </a:solidFill>
              </a:rPr>
              <a:t>هؤلاء المعلمين يتنقلون بين المدارس.</a:t>
            </a:r>
          </a:p>
          <a:p>
            <a:endParaRPr lang="ar-SA" sz="2800" dirty="0">
              <a:solidFill>
                <a:schemeClr val="tx1"/>
              </a:solidFill>
            </a:endParaRPr>
          </a:p>
          <a:p>
            <a:endParaRPr lang="ar-SA" dirty="0"/>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1001302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chemeClr val="accent1"/>
                </a:solidFill>
              </a:rPr>
              <a:t>الاستشارة الجماعية </a:t>
            </a:r>
            <a:endParaRPr lang="ar-SA" dirty="0">
              <a:solidFill>
                <a:schemeClr val="accent1"/>
              </a:solidFill>
            </a:endParaRPr>
          </a:p>
        </p:txBody>
      </p:sp>
      <p:sp>
        <p:nvSpPr>
          <p:cNvPr id="3" name="عنصر نائب للمحتوى 2"/>
          <p:cNvSpPr>
            <a:spLocks noGrp="1"/>
          </p:cNvSpPr>
          <p:nvPr>
            <p:ph idx="1"/>
          </p:nvPr>
        </p:nvSpPr>
        <p:spPr>
          <a:xfrm>
            <a:off x="1075765" y="1845733"/>
            <a:ext cx="10079915" cy="4313019"/>
          </a:xfrm>
        </p:spPr>
        <p:txBody>
          <a:bodyPr>
            <a:normAutofit fontScale="92500" lnSpcReduction="20000"/>
          </a:bodyPr>
          <a:lstStyle/>
          <a:p>
            <a:pPr marL="0" indent="0">
              <a:lnSpc>
                <a:spcPct val="150000"/>
              </a:lnSpc>
              <a:buNone/>
            </a:pPr>
            <a:r>
              <a:rPr lang="ar-SA" sz="2400" dirty="0" smtClean="0">
                <a:solidFill>
                  <a:schemeClr val="tx1"/>
                </a:solidFill>
                <a:latin typeface="Simplified Arabic" panose="02020603050405020304" pitchFamily="18" charset="-78"/>
                <a:cs typeface="Simplified Arabic" panose="02020603050405020304" pitchFamily="18" charset="-78"/>
              </a:rPr>
              <a:t>"</a:t>
            </a:r>
            <a:r>
              <a:rPr lang="ar-SA" sz="2400" dirty="0">
                <a:solidFill>
                  <a:schemeClr val="tx1"/>
                </a:solidFill>
                <a:latin typeface="Simplified Arabic" panose="02020603050405020304" pitchFamily="18" charset="-78"/>
                <a:cs typeface="Simplified Arabic" panose="02020603050405020304" pitchFamily="18" charset="-78"/>
              </a:rPr>
              <a:t>تفاعل بين طرفين لخدمة طرف ثالث يتساوى فيها </a:t>
            </a:r>
            <a:r>
              <a:rPr lang="ar-SA" sz="2400" dirty="0" smtClean="0">
                <a:solidFill>
                  <a:schemeClr val="tx1"/>
                </a:solidFill>
                <a:latin typeface="Simplified Arabic" panose="02020603050405020304" pitchFamily="18" charset="-78"/>
                <a:cs typeface="Simplified Arabic" panose="02020603050405020304" pitchFamily="18" charset="-78"/>
              </a:rPr>
              <a:t>طرفاً </a:t>
            </a:r>
            <a:r>
              <a:rPr lang="ar-SA" sz="2400" dirty="0">
                <a:solidFill>
                  <a:schemeClr val="tx1"/>
                </a:solidFill>
                <a:latin typeface="Simplified Arabic" panose="02020603050405020304" pitchFamily="18" charset="-78"/>
                <a:cs typeface="Simplified Arabic" panose="02020603050405020304" pitchFamily="18" charset="-78"/>
              </a:rPr>
              <a:t>الاستشارة من حيث الشعور بملكية المشكلة وصنع القرار</a:t>
            </a:r>
            <a:r>
              <a:rPr lang="ar-SA" sz="2400" dirty="0" smtClean="0">
                <a:solidFill>
                  <a:schemeClr val="tx1"/>
                </a:solidFill>
                <a:latin typeface="Simplified Arabic" panose="02020603050405020304" pitchFamily="18" charset="-78"/>
                <a:cs typeface="Simplified Arabic" panose="02020603050405020304" pitchFamily="18" charset="-78"/>
              </a:rPr>
              <a:t>.</a:t>
            </a:r>
            <a:endParaRPr lang="ar-SA" sz="2400" dirty="0">
              <a:solidFill>
                <a:schemeClr val="tx1"/>
              </a:solidFill>
              <a:latin typeface="Simplified Arabic" panose="02020603050405020304" pitchFamily="18" charset="-78"/>
              <a:cs typeface="Simplified Arabic" panose="02020603050405020304" pitchFamily="18" charset="-78"/>
            </a:endParaRPr>
          </a:p>
          <a:p>
            <a:pPr algn="ctr">
              <a:lnSpc>
                <a:spcPct val="150000"/>
              </a:lnSpc>
            </a:pPr>
            <a:r>
              <a:rPr lang="ar-SA" sz="2400" b="1" dirty="0">
                <a:solidFill>
                  <a:schemeClr val="accent1"/>
                </a:solidFill>
                <a:latin typeface="Simplified Arabic" panose="02020603050405020304" pitchFamily="18" charset="-78"/>
                <a:cs typeface="Simplified Arabic" panose="02020603050405020304" pitchFamily="18" charset="-78"/>
              </a:rPr>
              <a:t>ميزات الاستشارة الجماعية:</a:t>
            </a:r>
          </a:p>
          <a:p>
            <a:pPr marL="457200" indent="-457200">
              <a:lnSpc>
                <a:spcPct val="150000"/>
              </a:lnSpc>
              <a:buFont typeface="+mj-lt"/>
              <a:buAutoNum type="arabicPeriod"/>
            </a:pPr>
            <a:r>
              <a:rPr lang="ar-SA" sz="2400" dirty="0" smtClean="0">
                <a:solidFill>
                  <a:schemeClr val="tx1"/>
                </a:solidFill>
                <a:latin typeface="Simplified Arabic" panose="02020603050405020304" pitchFamily="18" charset="-78"/>
                <a:cs typeface="Simplified Arabic" panose="02020603050405020304" pitchFamily="18" charset="-78"/>
              </a:rPr>
              <a:t>المشاركة </a:t>
            </a:r>
            <a:r>
              <a:rPr lang="ar-SA" sz="2400" dirty="0">
                <a:solidFill>
                  <a:schemeClr val="tx1"/>
                </a:solidFill>
                <a:latin typeface="Simplified Arabic" panose="02020603050405020304" pitchFamily="18" charset="-78"/>
                <a:cs typeface="Simplified Arabic" panose="02020603050405020304" pitchFamily="18" charset="-78"/>
              </a:rPr>
              <a:t>بالخبرات </a:t>
            </a:r>
          </a:p>
          <a:p>
            <a:pPr marL="457200" indent="-457200">
              <a:lnSpc>
                <a:spcPct val="150000"/>
              </a:lnSpc>
              <a:buFont typeface="+mj-lt"/>
              <a:buAutoNum type="arabicPeriod"/>
            </a:pPr>
            <a:r>
              <a:rPr lang="ar-SA" sz="2400" dirty="0" smtClean="0">
                <a:solidFill>
                  <a:schemeClr val="tx1"/>
                </a:solidFill>
                <a:latin typeface="Simplified Arabic" panose="02020603050405020304" pitchFamily="18" charset="-78"/>
                <a:cs typeface="Simplified Arabic" panose="02020603050405020304" pitchFamily="18" charset="-78"/>
              </a:rPr>
              <a:t>الرفع </a:t>
            </a:r>
            <a:r>
              <a:rPr lang="ar-SA" sz="2400" dirty="0">
                <a:solidFill>
                  <a:schemeClr val="tx1"/>
                </a:solidFill>
                <a:latin typeface="Simplified Arabic" panose="02020603050405020304" pitchFamily="18" charset="-78"/>
                <a:cs typeface="Simplified Arabic" panose="02020603050405020304" pitchFamily="18" charset="-78"/>
              </a:rPr>
              <a:t>من مستوى التواصل </a:t>
            </a:r>
          </a:p>
          <a:p>
            <a:pPr marL="457200" indent="-457200">
              <a:lnSpc>
                <a:spcPct val="150000"/>
              </a:lnSpc>
              <a:buFont typeface="+mj-lt"/>
              <a:buAutoNum type="arabicPeriod"/>
            </a:pPr>
            <a:r>
              <a:rPr lang="ar-SA" sz="2400" dirty="0" smtClean="0">
                <a:solidFill>
                  <a:schemeClr val="tx1"/>
                </a:solidFill>
                <a:latin typeface="Simplified Arabic" panose="02020603050405020304" pitchFamily="18" charset="-78"/>
                <a:cs typeface="Simplified Arabic" panose="02020603050405020304" pitchFamily="18" charset="-78"/>
              </a:rPr>
              <a:t> </a:t>
            </a:r>
            <a:r>
              <a:rPr lang="ar-SA" sz="2400" dirty="0">
                <a:solidFill>
                  <a:schemeClr val="tx1"/>
                </a:solidFill>
                <a:latin typeface="Simplified Arabic" panose="02020603050405020304" pitchFamily="18" charset="-78"/>
                <a:cs typeface="Simplified Arabic" panose="02020603050405020304" pitchFamily="18" charset="-78"/>
              </a:rPr>
              <a:t>توسيع نطاق المشاركة </a:t>
            </a:r>
          </a:p>
          <a:p>
            <a:pPr marL="457200" indent="-457200">
              <a:lnSpc>
                <a:spcPct val="150000"/>
              </a:lnSpc>
              <a:buFont typeface="+mj-lt"/>
              <a:buAutoNum type="arabicPeriod"/>
            </a:pPr>
            <a:r>
              <a:rPr lang="ar-SA" sz="2400" dirty="0" smtClean="0">
                <a:solidFill>
                  <a:schemeClr val="tx1"/>
                </a:solidFill>
                <a:latin typeface="Simplified Arabic" panose="02020603050405020304" pitchFamily="18" charset="-78"/>
                <a:cs typeface="Simplified Arabic" panose="02020603050405020304" pitchFamily="18" charset="-78"/>
              </a:rPr>
              <a:t>فتح </a:t>
            </a:r>
            <a:r>
              <a:rPr lang="ar-SA" sz="2400" dirty="0">
                <a:solidFill>
                  <a:schemeClr val="tx1"/>
                </a:solidFill>
                <a:latin typeface="Simplified Arabic" panose="02020603050405020304" pitchFamily="18" charset="-78"/>
                <a:cs typeface="Simplified Arabic" panose="02020603050405020304" pitchFamily="18" charset="-78"/>
              </a:rPr>
              <a:t>حدود التخصص</a:t>
            </a:r>
          </a:p>
          <a:p>
            <a:pPr marL="457200" indent="-457200">
              <a:lnSpc>
                <a:spcPct val="150000"/>
              </a:lnSpc>
              <a:buFont typeface="+mj-lt"/>
              <a:buAutoNum type="arabicPeriod"/>
            </a:pPr>
            <a:r>
              <a:rPr lang="ar-SA" sz="2400" dirty="0" smtClean="0">
                <a:solidFill>
                  <a:schemeClr val="tx1"/>
                </a:solidFill>
                <a:latin typeface="Simplified Arabic" panose="02020603050405020304" pitchFamily="18" charset="-78"/>
                <a:cs typeface="Simplified Arabic" panose="02020603050405020304" pitchFamily="18" charset="-78"/>
              </a:rPr>
              <a:t>الإبداع </a:t>
            </a:r>
            <a:r>
              <a:rPr lang="ar-SA" sz="2400" dirty="0">
                <a:solidFill>
                  <a:schemeClr val="tx1"/>
                </a:solidFill>
                <a:latin typeface="Simplified Arabic" panose="02020603050405020304" pitchFamily="18" charset="-78"/>
                <a:cs typeface="Simplified Arabic" panose="02020603050405020304" pitchFamily="18" charset="-78"/>
              </a:rPr>
              <a:t>في العمل </a:t>
            </a:r>
          </a:p>
          <a:p>
            <a:endParaRPr lang="ar-SA" dirty="0"/>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0788324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
        <p:nvSpPr>
          <p:cNvPr id="4" name="عنصر نائب للتذييل 3"/>
          <p:cNvSpPr>
            <a:spLocks noGrp="1"/>
          </p:cNvSpPr>
          <p:nvPr>
            <p:ph type="ftr" sz="quarter" idx="11"/>
          </p:nvPr>
        </p:nvSpPr>
        <p:spPr/>
        <p:txBody>
          <a:bodyPr/>
          <a:lstStyle/>
          <a:p>
            <a:endParaRPr lang="ar-SA"/>
          </a:p>
        </p:txBody>
      </p:sp>
      <p:pic>
        <p:nvPicPr>
          <p:cNvPr id="5" name="صورة 4"/>
          <p:cNvPicPr>
            <a:picLocks noChangeAspect="1"/>
          </p:cNvPicPr>
          <p:nvPr/>
        </p:nvPicPr>
        <p:blipFill>
          <a:blip r:embed="rId2"/>
          <a:stretch>
            <a:fillRect/>
          </a:stretch>
        </p:blipFill>
        <p:spPr>
          <a:xfrm>
            <a:off x="0" y="0"/>
            <a:ext cx="12192000" cy="6279776"/>
          </a:xfrm>
          <a:prstGeom prst="rect">
            <a:avLst/>
          </a:prstGeom>
        </p:spPr>
      </p:pic>
    </p:spTree>
    <p:extLst>
      <p:ext uri="{BB962C8B-B14F-4D97-AF65-F5344CB8AC3E}">
        <p14:creationId xmlns:p14="http://schemas.microsoft.com/office/powerpoint/2010/main" val="1384208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جدول 31"/>
          <p:cNvGraphicFramePr>
            <a:graphicFrameLocks noGrp="1"/>
          </p:cNvGraphicFramePr>
          <p:nvPr/>
        </p:nvGraphicFramePr>
        <p:xfrm>
          <a:off x="1952596" y="3786190"/>
          <a:ext cx="8429684" cy="857256"/>
        </p:xfrm>
        <a:graphic>
          <a:graphicData uri="http://schemas.openxmlformats.org/drawingml/2006/table">
            <a:tbl>
              <a:tblPr rtl="1" firstRow="1" bandRow="1">
                <a:tableStyleId>{E8B1032C-EA38-4F05-BA0D-38AFFFC7BED3}</a:tableStyleId>
              </a:tblPr>
              <a:tblGrid>
                <a:gridCol w="4214842"/>
                <a:gridCol w="4214842"/>
              </a:tblGrid>
              <a:tr h="857256">
                <a:tc>
                  <a:txBody>
                    <a:bodyPr/>
                    <a:lstStyle/>
                    <a:p>
                      <a:pPr rtl="1"/>
                      <a:endParaRPr lang="ar-SA" dirty="0"/>
                    </a:p>
                  </a:txBody>
                  <a:tcPr/>
                </a:tc>
                <a:tc>
                  <a:txBody>
                    <a:bodyPr/>
                    <a:lstStyle/>
                    <a:p>
                      <a:pPr rtl="1"/>
                      <a:endParaRPr lang="ar-SA" dirty="0"/>
                    </a:p>
                  </a:txBody>
                  <a:tcPr/>
                </a:tc>
              </a:tr>
            </a:tbl>
          </a:graphicData>
        </a:graphic>
      </p:graphicFrame>
      <p:pic>
        <p:nvPicPr>
          <p:cNvPr id="36866" name="Picture 2" descr="نتيجة بحث الصور عن نشاط فردي"/>
          <p:cNvPicPr>
            <a:picLocks noChangeAspect="1" noChangeArrowheads="1"/>
          </p:cNvPicPr>
          <p:nvPr/>
        </p:nvPicPr>
        <p:blipFill>
          <a:blip r:embed="rId2"/>
          <a:srcRect/>
          <a:stretch>
            <a:fillRect/>
          </a:stretch>
        </p:blipFill>
        <p:spPr bwMode="auto">
          <a:xfrm rot="10800000">
            <a:off x="5381621" y="0"/>
            <a:ext cx="5038725" cy="2990850"/>
          </a:xfrm>
          <a:prstGeom prst="rect">
            <a:avLst/>
          </a:prstGeom>
          <a:noFill/>
        </p:spPr>
      </p:pic>
      <p:sp>
        <p:nvSpPr>
          <p:cNvPr id="4" name="مربع نص 3"/>
          <p:cNvSpPr txBox="1"/>
          <p:nvPr/>
        </p:nvSpPr>
        <p:spPr>
          <a:xfrm>
            <a:off x="8215748" y="1005472"/>
            <a:ext cx="1237839" cy="923330"/>
          </a:xfrm>
          <a:prstGeom prst="rect">
            <a:avLst/>
          </a:prstGeom>
          <a:noFill/>
        </p:spPr>
        <p:txBody>
          <a:bodyPr wrap="none" rtlCol="1">
            <a:spAutoFit/>
          </a:bodyPr>
          <a:lstStyle/>
          <a:p>
            <a:pPr lvl="0"/>
            <a:r>
              <a:rPr lang="ar-SA" sz="5400" b="1" dirty="0">
                <a:solidFill>
                  <a:srgbClr val="C00000"/>
                </a:solidFill>
                <a:latin typeface="Traditional Arabic" pitchFamily="18" charset="-78"/>
                <a:cs typeface="Traditional Arabic" pitchFamily="18" charset="-78"/>
              </a:rPr>
              <a:t>نشاط</a:t>
            </a:r>
            <a:endParaRPr lang="en-US" sz="5400" dirty="0">
              <a:solidFill>
                <a:srgbClr val="C00000"/>
              </a:solidFill>
              <a:latin typeface="Traditional Arabic" pitchFamily="18" charset="-78"/>
              <a:cs typeface="Traditional Arabic" pitchFamily="18" charset="-78"/>
            </a:endParaRPr>
          </a:p>
        </p:txBody>
      </p:sp>
      <p:sp>
        <p:nvSpPr>
          <p:cNvPr id="6" name="مستطيل 5"/>
          <p:cNvSpPr/>
          <p:nvPr/>
        </p:nvSpPr>
        <p:spPr>
          <a:xfrm>
            <a:off x="2595111" y="71414"/>
            <a:ext cx="1080745" cy="369332"/>
          </a:xfrm>
          <a:prstGeom prst="rect">
            <a:avLst/>
          </a:prstGeom>
        </p:spPr>
        <p:txBody>
          <a:bodyPr wrap="none">
            <a:spAutoFit/>
          </a:bodyPr>
          <a:lstStyle/>
          <a:p>
            <a:r>
              <a:rPr lang="ar-SA" b="1" dirty="0" smtClean="0">
                <a:latin typeface="Traditional Arabic" pitchFamily="18" charset="-78"/>
                <a:cs typeface="Traditional Arabic" pitchFamily="18" charset="-78"/>
              </a:rPr>
              <a:t>الاستــــــــــــــــــشارة</a:t>
            </a:r>
            <a:endParaRPr lang="ar-SA" dirty="0">
              <a:latin typeface="Traditional Arabic" pitchFamily="18" charset="-78"/>
              <a:cs typeface="Traditional Arabic" pitchFamily="18" charset="-78"/>
            </a:endParaRPr>
          </a:p>
        </p:txBody>
      </p:sp>
      <p:pic>
        <p:nvPicPr>
          <p:cNvPr id="7" name="Picture 2" descr="نتيجة بحث الصور عن خط مستقيم"/>
          <p:cNvPicPr>
            <a:picLocks noChangeAspect="1" noChangeArrowheads="1"/>
          </p:cNvPicPr>
          <p:nvPr/>
        </p:nvPicPr>
        <p:blipFill>
          <a:blip r:embed="rId3"/>
          <a:srcRect/>
          <a:stretch>
            <a:fillRect/>
          </a:stretch>
        </p:blipFill>
        <p:spPr bwMode="auto">
          <a:xfrm>
            <a:off x="1881158" y="285728"/>
            <a:ext cx="2571768" cy="357190"/>
          </a:xfrm>
          <a:prstGeom prst="rect">
            <a:avLst/>
          </a:prstGeom>
          <a:noFill/>
        </p:spPr>
      </p:pic>
      <p:pic>
        <p:nvPicPr>
          <p:cNvPr id="13" name="Picture 2" descr="http://thumbs.dreamstime.com/z/cartoon-alarm-clock-28115617.jpg"/>
          <p:cNvPicPr>
            <a:picLocks noChangeAspect="1" noChangeArrowheads="1"/>
          </p:cNvPicPr>
          <p:nvPr/>
        </p:nvPicPr>
        <p:blipFill>
          <a:blip r:embed="rId4" cstate="print"/>
          <a:srcRect b="9092"/>
          <a:stretch>
            <a:fillRect/>
          </a:stretch>
        </p:blipFill>
        <p:spPr bwMode="auto">
          <a:xfrm>
            <a:off x="3263690" y="642918"/>
            <a:ext cx="546295" cy="500066"/>
          </a:xfrm>
          <a:prstGeom prst="rect">
            <a:avLst/>
          </a:prstGeom>
          <a:noFill/>
        </p:spPr>
      </p:pic>
      <p:cxnSp>
        <p:nvCxnSpPr>
          <p:cNvPr id="16" name="رابط مستقيم 15"/>
          <p:cNvCxnSpPr/>
          <p:nvPr/>
        </p:nvCxnSpPr>
        <p:spPr>
          <a:xfrm rot="16200000" flipH="1">
            <a:off x="2799341" y="892951"/>
            <a:ext cx="642942" cy="1"/>
          </a:xfrm>
          <a:prstGeom prst="line">
            <a:avLst/>
          </a:prstGeom>
        </p:spPr>
        <p:style>
          <a:lnRef idx="3">
            <a:schemeClr val="accent2"/>
          </a:lnRef>
          <a:fillRef idx="0">
            <a:schemeClr val="accent2"/>
          </a:fillRef>
          <a:effectRef idx="2">
            <a:schemeClr val="accent2"/>
          </a:effectRef>
          <a:fontRef idx="minor">
            <a:schemeClr val="tx1"/>
          </a:fontRef>
        </p:style>
      </p:cxnSp>
      <p:sp>
        <p:nvSpPr>
          <p:cNvPr id="17" name="مربع نص 16"/>
          <p:cNvSpPr txBox="1"/>
          <p:nvPr/>
        </p:nvSpPr>
        <p:spPr>
          <a:xfrm>
            <a:off x="2236338" y="742873"/>
            <a:ext cx="813044" cy="400110"/>
          </a:xfrm>
          <a:prstGeom prst="rect">
            <a:avLst/>
          </a:prstGeom>
          <a:noFill/>
        </p:spPr>
        <p:txBody>
          <a:bodyPr wrap="none" rtlCol="1">
            <a:spAutoFit/>
          </a:bodyPr>
          <a:lstStyle/>
          <a:p>
            <a:r>
              <a:rPr lang="ar-SA" sz="2000" b="1" dirty="0" smtClean="0">
                <a:latin typeface="Traditional Arabic" pitchFamily="18" charset="-78"/>
                <a:cs typeface="Traditional Arabic" pitchFamily="18" charset="-78"/>
              </a:rPr>
              <a:t>3 دقـيـقــة</a:t>
            </a:r>
            <a:endParaRPr lang="ar-SA" sz="2000" b="1" dirty="0">
              <a:latin typeface="Traditional Arabic" pitchFamily="18" charset="-78"/>
              <a:cs typeface="Traditional Arabic" pitchFamily="18" charset="-78"/>
            </a:endParaRPr>
          </a:p>
        </p:txBody>
      </p:sp>
      <p:sp>
        <p:nvSpPr>
          <p:cNvPr id="27" name="مربع نص 26"/>
          <p:cNvSpPr txBox="1"/>
          <p:nvPr/>
        </p:nvSpPr>
        <p:spPr>
          <a:xfrm>
            <a:off x="6738943" y="71414"/>
            <a:ext cx="543739" cy="923330"/>
          </a:xfrm>
          <a:prstGeom prst="rect">
            <a:avLst/>
          </a:prstGeom>
          <a:noFill/>
        </p:spPr>
        <p:txBody>
          <a:bodyPr wrap="none" rtlCol="1">
            <a:spAutoFit/>
          </a:bodyPr>
          <a:lstStyle/>
          <a:p>
            <a:pPr lvl="0"/>
            <a:r>
              <a:rPr lang="ar-SA" sz="5400" b="1" dirty="0" smtClean="0">
                <a:solidFill>
                  <a:srgbClr val="C00000"/>
                </a:solidFill>
                <a:latin typeface="Traditional Arabic" pitchFamily="18" charset="-78"/>
                <a:cs typeface="Traditional Arabic" pitchFamily="18" charset="-78"/>
              </a:rPr>
              <a:t>2</a:t>
            </a:r>
            <a:endParaRPr lang="en-US" sz="5400" dirty="0">
              <a:solidFill>
                <a:srgbClr val="C00000"/>
              </a:solidFill>
              <a:latin typeface="Traditional Arabic" pitchFamily="18" charset="-78"/>
              <a:cs typeface="Traditional Arabic" pitchFamily="18" charset="-78"/>
            </a:endParaRPr>
          </a:p>
        </p:txBody>
      </p:sp>
      <p:sp>
        <p:nvSpPr>
          <p:cNvPr id="28" name="مربع نص 27"/>
          <p:cNvSpPr txBox="1"/>
          <p:nvPr/>
        </p:nvSpPr>
        <p:spPr>
          <a:xfrm>
            <a:off x="1952596" y="3870756"/>
            <a:ext cx="8429684" cy="830997"/>
          </a:xfrm>
          <a:prstGeom prst="rect">
            <a:avLst/>
          </a:prstGeom>
          <a:noFill/>
        </p:spPr>
        <p:txBody>
          <a:bodyPr wrap="square" rtlCol="1">
            <a:spAutoFit/>
          </a:bodyPr>
          <a:lstStyle/>
          <a:p>
            <a:r>
              <a:rPr lang="ar-SA" sz="2400" dirty="0"/>
              <a:t>بالتعاون مع مجموعتك, برأيك هل للاستشارة الجماعية </a:t>
            </a:r>
            <a:r>
              <a:rPr lang="ar-SA" sz="2400" dirty="0" smtClean="0"/>
              <a:t>سلبيات, ناقش </a:t>
            </a:r>
            <a:r>
              <a:rPr lang="ar-SA" sz="2400" dirty="0"/>
              <a:t>ذلك مع اقتراح حلول لكل مشكلة</a:t>
            </a:r>
            <a:r>
              <a:rPr lang="ar-SA" sz="2400" dirty="0" smtClean="0"/>
              <a:t>؟</a:t>
            </a:r>
            <a:endParaRPr lang="ar-SA" sz="2400" dirty="0"/>
          </a:p>
        </p:txBody>
      </p:sp>
      <p:graphicFrame>
        <p:nvGraphicFramePr>
          <p:cNvPr id="30" name="جدول 29"/>
          <p:cNvGraphicFramePr>
            <a:graphicFrameLocks noGrp="1"/>
          </p:cNvGraphicFramePr>
          <p:nvPr/>
        </p:nvGraphicFramePr>
        <p:xfrm>
          <a:off x="1952596" y="5143512"/>
          <a:ext cx="8429684" cy="857256"/>
        </p:xfrm>
        <a:graphic>
          <a:graphicData uri="http://schemas.openxmlformats.org/drawingml/2006/table">
            <a:tbl>
              <a:tblPr rtl="1" firstRow="1" bandRow="1">
                <a:tableStyleId>{E8B1032C-EA38-4F05-BA0D-38AFFFC7BED3}</a:tableStyleId>
              </a:tblPr>
              <a:tblGrid>
                <a:gridCol w="4214842"/>
                <a:gridCol w="4214842"/>
              </a:tblGrid>
              <a:tr h="857256">
                <a:tc>
                  <a:txBody>
                    <a:bodyPr/>
                    <a:lstStyle/>
                    <a:p>
                      <a:pPr rtl="1"/>
                      <a:endParaRPr lang="ar-SA" dirty="0"/>
                    </a:p>
                  </a:txBody>
                  <a:tcPr/>
                </a:tc>
                <a:tc>
                  <a:txBody>
                    <a:bodyPr/>
                    <a:lstStyle/>
                    <a:p>
                      <a:pPr rtl="1"/>
                      <a:endParaRPr lang="ar-SA" dirty="0"/>
                    </a:p>
                  </a:txBody>
                  <a:tcPr/>
                </a:tc>
              </a:tr>
            </a:tbl>
          </a:graphicData>
        </a:graphic>
      </p:graphicFrame>
      <p:sp>
        <p:nvSpPr>
          <p:cNvPr id="2" name="عنصر نائب للتذييل 1"/>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159961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1000" fill="hold"/>
                                        <p:tgtEl>
                                          <p:spTgt spid="28"/>
                                        </p:tgtEl>
                                        <p:attrNameLst>
                                          <p:attrName>ppt_x</p:attrName>
                                        </p:attrNameLst>
                                      </p:cBhvr>
                                      <p:tavLst>
                                        <p:tav tm="0">
                                          <p:val>
                                            <p:strVal val="#ppt_x"/>
                                          </p:val>
                                        </p:tav>
                                        <p:tav tm="100000">
                                          <p:val>
                                            <p:strVal val="#ppt_x"/>
                                          </p:val>
                                        </p:tav>
                                      </p:tavLst>
                                    </p:anim>
                                    <p:anim calcmode="lin" valueType="num">
                                      <p:cBhvr additive="base">
                                        <p:cTn id="8"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جدول 31"/>
          <p:cNvGraphicFramePr>
            <a:graphicFrameLocks noGrp="1"/>
          </p:cNvGraphicFramePr>
          <p:nvPr>
            <p:extLst>
              <p:ext uri="{D42A27DB-BD31-4B8C-83A1-F6EECF244321}">
                <p14:modId xmlns:p14="http://schemas.microsoft.com/office/powerpoint/2010/main" val="4240740448"/>
              </p:ext>
            </p:extLst>
          </p:nvPr>
        </p:nvGraphicFramePr>
        <p:xfrm>
          <a:off x="1952596" y="3786190"/>
          <a:ext cx="8429684" cy="857256"/>
        </p:xfrm>
        <a:graphic>
          <a:graphicData uri="http://schemas.openxmlformats.org/drawingml/2006/table">
            <a:tbl>
              <a:tblPr rtl="1" firstRow="1" bandRow="1">
                <a:tableStyleId>{E8B1032C-EA38-4F05-BA0D-38AFFFC7BED3}</a:tableStyleId>
              </a:tblPr>
              <a:tblGrid>
                <a:gridCol w="6159904"/>
                <a:gridCol w="2269780"/>
              </a:tblGrid>
              <a:tr h="857256">
                <a:tc>
                  <a:txBody>
                    <a:bodyPr/>
                    <a:lstStyle/>
                    <a:p>
                      <a:pPr rtl="1"/>
                      <a:endParaRPr lang="ar-SA" dirty="0"/>
                    </a:p>
                  </a:txBody>
                  <a:tcPr/>
                </a:tc>
                <a:tc>
                  <a:txBody>
                    <a:bodyPr/>
                    <a:lstStyle/>
                    <a:p>
                      <a:pPr rtl="1"/>
                      <a:endParaRPr lang="ar-SA" dirty="0"/>
                    </a:p>
                  </a:txBody>
                  <a:tcPr/>
                </a:tc>
              </a:tr>
            </a:tbl>
          </a:graphicData>
        </a:graphic>
      </p:graphicFrame>
      <p:pic>
        <p:nvPicPr>
          <p:cNvPr id="36866" name="Picture 2" descr="نتيجة بحث الصور عن نشاط فردي"/>
          <p:cNvPicPr>
            <a:picLocks noChangeAspect="1" noChangeArrowheads="1"/>
          </p:cNvPicPr>
          <p:nvPr/>
        </p:nvPicPr>
        <p:blipFill>
          <a:blip r:embed="rId2"/>
          <a:srcRect/>
          <a:stretch>
            <a:fillRect/>
          </a:stretch>
        </p:blipFill>
        <p:spPr bwMode="auto">
          <a:xfrm rot="10800000">
            <a:off x="5381621" y="0"/>
            <a:ext cx="5038725" cy="2990850"/>
          </a:xfrm>
          <a:prstGeom prst="rect">
            <a:avLst/>
          </a:prstGeom>
          <a:noFill/>
        </p:spPr>
      </p:pic>
      <p:sp>
        <p:nvSpPr>
          <p:cNvPr id="4" name="مربع نص 3"/>
          <p:cNvSpPr txBox="1"/>
          <p:nvPr/>
        </p:nvSpPr>
        <p:spPr>
          <a:xfrm>
            <a:off x="8215748" y="1005472"/>
            <a:ext cx="1237839" cy="923330"/>
          </a:xfrm>
          <a:prstGeom prst="rect">
            <a:avLst/>
          </a:prstGeom>
          <a:noFill/>
        </p:spPr>
        <p:txBody>
          <a:bodyPr wrap="none" rtlCol="1">
            <a:spAutoFit/>
          </a:bodyPr>
          <a:lstStyle/>
          <a:p>
            <a:pPr lvl="0"/>
            <a:r>
              <a:rPr lang="ar-SA" sz="5400" b="1" dirty="0">
                <a:solidFill>
                  <a:srgbClr val="C00000"/>
                </a:solidFill>
                <a:latin typeface="Traditional Arabic" pitchFamily="18" charset="-78"/>
                <a:cs typeface="Traditional Arabic" pitchFamily="18" charset="-78"/>
              </a:rPr>
              <a:t>نشاط</a:t>
            </a:r>
            <a:endParaRPr lang="en-US" sz="5400" dirty="0">
              <a:solidFill>
                <a:srgbClr val="C00000"/>
              </a:solidFill>
              <a:latin typeface="Traditional Arabic" pitchFamily="18" charset="-78"/>
              <a:cs typeface="Traditional Arabic" pitchFamily="18" charset="-78"/>
            </a:endParaRPr>
          </a:p>
        </p:txBody>
      </p:sp>
      <p:sp>
        <p:nvSpPr>
          <p:cNvPr id="6" name="مستطيل 5"/>
          <p:cNvSpPr/>
          <p:nvPr/>
        </p:nvSpPr>
        <p:spPr>
          <a:xfrm>
            <a:off x="2595111" y="71414"/>
            <a:ext cx="1080745" cy="369332"/>
          </a:xfrm>
          <a:prstGeom prst="rect">
            <a:avLst/>
          </a:prstGeom>
        </p:spPr>
        <p:txBody>
          <a:bodyPr wrap="none">
            <a:spAutoFit/>
          </a:bodyPr>
          <a:lstStyle/>
          <a:p>
            <a:r>
              <a:rPr lang="ar-SA" b="1" dirty="0" smtClean="0">
                <a:latin typeface="Traditional Arabic" pitchFamily="18" charset="-78"/>
                <a:cs typeface="Traditional Arabic" pitchFamily="18" charset="-78"/>
              </a:rPr>
              <a:t>الاستــــــــــــــــــشارة</a:t>
            </a:r>
            <a:endParaRPr lang="ar-SA" dirty="0">
              <a:latin typeface="Traditional Arabic" pitchFamily="18" charset="-78"/>
              <a:cs typeface="Traditional Arabic" pitchFamily="18" charset="-78"/>
            </a:endParaRPr>
          </a:p>
        </p:txBody>
      </p:sp>
      <p:pic>
        <p:nvPicPr>
          <p:cNvPr id="7" name="Picture 2" descr="نتيجة بحث الصور عن خط مستقيم"/>
          <p:cNvPicPr>
            <a:picLocks noChangeAspect="1" noChangeArrowheads="1"/>
          </p:cNvPicPr>
          <p:nvPr/>
        </p:nvPicPr>
        <p:blipFill>
          <a:blip r:embed="rId3"/>
          <a:srcRect/>
          <a:stretch>
            <a:fillRect/>
          </a:stretch>
        </p:blipFill>
        <p:spPr bwMode="auto">
          <a:xfrm>
            <a:off x="1881158" y="285728"/>
            <a:ext cx="2571768" cy="357190"/>
          </a:xfrm>
          <a:prstGeom prst="rect">
            <a:avLst/>
          </a:prstGeom>
          <a:noFill/>
        </p:spPr>
      </p:pic>
      <p:pic>
        <p:nvPicPr>
          <p:cNvPr id="13" name="Picture 2" descr="http://thumbs.dreamstime.com/z/cartoon-alarm-clock-28115617.jpg"/>
          <p:cNvPicPr>
            <a:picLocks noChangeAspect="1" noChangeArrowheads="1"/>
          </p:cNvPicPr>
          <p:nvPr/>
        </p:nvPicPr>
        <p:blipFill>
          <a:blip r:embed="rId4" cstate="print"/>
          <a:srcRect b="9092"/>
          <a:stretch>
            <a:fillRect/>
          </a:stretch>
        </p:blipFill>
        <p:spPr bwMode="auto">
          <a:xfrm>
            <a:off x="3263690" y="642918"/>
            <a:ext cx="546295" cy="500066"/>
          </a:xfrm>
          <a:prstGeom prst="rect">
            <a:avLst/>
          </a:prstGeom>
          <a:noFill/>
        </p:spPr>
      </p:pic>
      <p:cxnSp>
        <p:nvCxnSpPr>
          <p:cNvPr id="16" name="رابط مستقيم 15"/>
          <p:cNvCxnSpPr/>
          <p:nvPr/>
        </p:nvCxnSpPr>
        <p:spPr>
          <a:xfrm rot="16200000" flipH="1">
            <a:off x="2799341" y="892951"/>
            <a:ext cx="642942" cy="1"/>
          </a:xfrm>
          <a:prstGeom prst="line">
            <a:avLst/>
          </a:prstGeom>
        </p:spPr>
        <p:style>
          <a:lnRef idx="3">
            <a:schemeClr val="accent2"/>
          </a:lnRef>
          <a:fillRef idx="0">
            <a:schemeClr val="accent2"/>
          </a:fillRef>
          <a:effectRef idx="2">
            <a:schemeClr val="accent2"/>
          </a:effectRef>
          <a:fontRef idx="minor">
            <a:schemeClr val="tx1"/>
          </a:fontRef>
        </p:style>
      </p:cxnSp>
      <p:sp>
        <p:nvSpPr>
          <p:cNvPr id="17" name="مربع نص 16"/>
          <p:cNvSpPr txBox="1"/>
          <p:nvPr/>
        </p:nvSpPr>
        <p:spPr>
          <a:xfrm>
            <a:off x="2236338" y="742873"/>
            <a:ext cx="813044" cy="400110"/>
          </a:xfrm>
          <a:prstGeom prst="rect">
            <a:avLst/>
          </a:prstGeom>
          <a:noFill/>
        </p:spPr>
        <p:txBody>
          <a:bodyPr wrap="none" rtlCol="1">
            <a:spAutoFit/>
          </a:bodyPr>
          <a:lstStyle/>
          <a:p>
            <a:r>
              <a:rPr lang="ar-SA" sz="2000" b="1" dirty="0" smtClean="0">
                <a:latin typeface="Traditional Arabic" pitchFamily="18" charset="-78"/>
                <a:cs typeface="Traditional Arabic" pitchFamily="18" charset="-78"/>
              </a:rPr>
              <a:t>5 دقـيـقــة</a:t>
            </a:r>
            <a:endParaRPr lang="ar-SA" sz="2000" b="1" dirty="0">
              <a:latin typeface="Traditional Arabic" pitchFamily="18" charset="-78"/>
              <a:cs typeface="Traditional Arabic" pitchFamily="18" charset="-78"/>
            </a:endParaRPr>
          </a:p>
        </p:txBody>
      </p:sp>
      <p:sp>
        <p:nvSpPr>
          <p:cNvPr id="27" name="مربع نص 26"/>
          <p:cNvSpPr txBox="1"/>
          <p:nvPr/>
        </p:nvSpPr>
        <p:spPr>
          <a:xfrm>
            <a:off x="6738943" y="71414"/>
            <a:ext cx="543739" cy="923330"/>
          </a:xfrm>
          <a:prstGeom prst="rect">
            <a:avLst/>
          </a:prstGeom>
          <a:noFill/>
        </p:spPr>
        <p:txBody>
          <a:bodyPr wrap="none" rtlCol="1">
            <a:spAutoFit/>
          </a:bodyPr>
          <a:lstStyle/>
          <a:p>
            <a:pPr lvl="0"/>
            <a:r>
              <a:rPr lang="ar-SA" sz="5400" b="1" dirty="0" smtClean="0">
                <a:solidFill>
                  <a:srgbClr val="C00000"/>
                </a:solidFill>
                <a:latin typeface="Traditional Arabic" pitchFamily="18" charset="-78"/>
                <a:cs typeface="Traditional Arabic" pitchFamily="18" charset="-78"/>
              </a:rPr>
              <a:t>3</a:t>
            </a:r>
            <a:endParaRPr lang="en-US" sz="5400" dirty="0">
              <a:solidFill>
                <a:srgbClr val="C00000"/>
              </a:solidFill>
              <a:latin typeface="Traditional Arabic" pitchFamily="18" charset="-78"/>
              <a:cs typeface="Traditional Arabic" pitchFamily="18" charset="-78"/>
            </a:endParaRPr>
          </a:p>
        </p:txBody>
      </p:sp>
      <p:sp>
        <p:nvSpPr>
          <p:cNvPr id="28" name="مربع نص 27"/>
          <p:cNvSpPr txBox="1"/>
          <p:nvPr/>
        </p:nvSpPr>
        <p:spPr>
          <a:xfrm>
            <a:off x="1779618" y="3977351"/>
            <a:ext cx="8415259" cy="461665"/>
          </a:xfrm>
          <a:prstGeom prst="rect">
            <a:avLst/>
          </a:prstGeom>
          <a:noFill/>
        </p:spPr>
        <p:txBody>
          <a:bodyPr wrap="square" rtlCol="1">
            <a:spAutoFit/>
          </a:bodyPr>
          <a:lstStyle/>
          <a:p>
            <a:r>
              <a:rPr lang="ar-SA" sz="2400" dirty="0" smtClean="0"/>
              <a:t>ارسم في خارطة ذهنية الفروق بين نماذج الاستشارة السابقة؟  (نشاط جماعي) </a:t>
            </a:r>
            <a:endParaRPr lang="ar-SA" sz="2400" dirty="0"/>
          </a:p>
        </p:txBody>
      </p:sp>
      <p:graphicFrame>
        <p:nvGraphicFramePr>
          <p:cNvPr id="30" name="جدول 29"/>
          <p:cNvGraphicFramePr>
            <a:graphicFrameLocks noGrp="1"/>
          </p:cNvGraphicFramePr>
          <p:nvPr>
            <p:extLst>
              <p:ext uri="{D42A27DB-BD31-4B8C-83A1-F6EECF244321}">
                <p14:modId xmlns:p14="http://schemas.microsoft.com/office/powerpoint/2010/main" val="929454895"/>
              </p:ext>
            </p:extLst>
          </p:nvPr>
        </p:nvGraphicFramePr>
        <p:xfrm>
          <a:off x="1952596" y="5143512"/>
          <a:ext cx="8429684" cy="857256"/>
        </p:xfrm>
        <a:graphic>
          <a:graphicData uri="http://schemas.openxmlformats.org/drawingml/2006/table">
            <a:tbl>
              <a:tblPr rtl="1" firstRow="1" bandRow="1">
                <a:tableStyleId>{E8B1032C-EA38-4F05-BA0D-38AFFFC7BED3}</a:tableStyleId>
              </a:tblPr>
              <a:tblGrid>
                <a:gridCol w="6213692"/>
                <a:gridCol w="2215992"/>
              </a:tblGrid>
              <a:tr h="85725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400" b="0" dirty="0" smtClean="0">
                          <a:latin typeface="Simplified Arabic" panose="02020603050405020304" pitchFamily="18" charset="-78"/>
                          <a:cs typeface="+mn-cs"/>
                        </a:rPr>
                        <a:t>أي النماذج تفضل استخدامها مع الحالات</a:t>
                      </a:r>
                      <a:r>
                        <a:rPr lang="ar-SA" sz="2400" b="0" baseline="0" dirty="0" smtClean="0">
                          <a:latin typeface="Simplified Arabic" panose="02020603050405020304" pitchFamily="18" charset="-78"/>
                          <a:cs typeface="+mn-cs"/>
                        </a:rPr>
                        <a:t> </a:t>
                      </a:r>
                      <a:r>
                        <a:rPr lang="ar-SA" sz="2400" b="0" dirty="0" smtClean="0">
                          <a:latin typeface="Simplified Arabic" panose="02020603050405020304" pitchFamily="18" charset="-78"/>
                          <a:cs typeface="+mn-cs"/>
                        </a:rPr>
                        <a:t>في مسارك الدقيق</a:t>
                      </a:r>
                    </a:p>
                    <a:p>
                      <a:pPr rtl="1"/>
                      <a:endParaRPr lang="ar-SA" sz="2400" b="0" dirty="0">
                        <a:cs typeface="+mn-cs"/>
                      </a:endParaRPr>
                    </a:p>
                  </a:txBody>
                  <a:tcPr/>
                </a:tc>
                <a:tc>
                  <a:txBody>
                    <a:bodyPr/>
                    <a:lstStyle/>
                    <a:p>
                      <a:pPr rtl="1"/>
                      <a:r>
                        <a:rPr lang="ar-SA" sz="2400" b="0" dirty="0" smtClean="0">
                          <a:cs typeface="+mn-cs"/>
                        </a:rPr>
                        <a:t>(نشاط</a:t>
                      </a:r>
                      <a:r>
                        <a:rPr lang="ar-SA" sz="2400" b="0" baseline="0" dirty="0" smtClean="0">
                          <a:cs typeface="+mn-cs"/>
                        </a:rPr>
                        <a:t> فردي)</a:t>
                      </a:r>
                      <a:endParaRPr lang="ar-SA" sz="2400" b="0" dirty="0">
                        <a:cs typeface="+mn-cs"/>
                      </a:endParaRPr>
                    </a:p>
                  </a:txBody>
                  <a:tcPr/>
                </a:tc>
              </a:tr>
            </a:tbl>
          </a:graphicData>
        </a:graphic>
      </p:graphicFrame>
      <p:sp>
        <p:nvSpPr>
          <p:cNvPr id="2" name="عنصر نائب للتذييل 1"/>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115019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1000" fill="hold"/>
                                        <p:tgtEl>
                                          <p:spTgt spid="28"/>
                                        </p:tgtEl>
                                        <p:attrNameLst>
                                          <p:attrName>ppt_x</p:attrName>
                                        </p:attrNameLst>
                                      </p:cBhvr>
                                      <p:tavLst>
                                        <p:tav tm="0">
                                          <p:val>
                                            <p:strVal val="#ppt_x"/>
                                          </p:val>
                                        </p:tav>
                                        <p:tav tm="100000">
                                          <p:val>
                                            <p:strVal val="#ppt_x"/>
                                          </p:val>
                                        </p:tav>
                                      </p:tavLst>
                                    </p:anim>
                                    <p:anim calcmode="lin" valueType="num">
                                      <p:cBhvr additive="base">
                                        <p:cTn id="8"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تاريخ الاستشارة والعمل الجماعي </a:t>
            </a:r>
            <a:endParaRPr lang="ar-SA"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a:latin typeface="Simplified Arabic" panose="02020603050405020304" pitchFamily="18" charset="-78"/>
                <a:cs typeface="Simplified Arabic" panose="02020603050405020304" pitchFamily="18" charset="-78"/>
              </a:rPr>
              <a:t>وقد ظهرت الاستشارة في مجال الخدمات الإنسانية والاجتماعية في الولايات المتحدة الأمريكية أوائل القرن </a:t>
            </a:r>
            <a:r>
              <a:rPr lang="ar-SA" sz="2400" dirty="0" smtClean="0">
                <a:latin typeface="Simplified Arabic" panose="02020603050405020304" pitchFamily="18" charset="-78"/>
                <a:cs typeface="Simplified Arabic" panose="02020603050405020304" pitchFamily="18" charset="-78"/>
              </a:rPr>
              <a:t>العشرين، </a:t>
            </a:r>
            <a:r>
              <a:rPr lang="ar-SA" sz="2400" dirty="0">
                <a:latin typeface="Simplified Arabic" panose="02020603050405020304" pitchFamily="18" charset="-78"/>
                <a:cs typeface="Simplified Arabic" panose="02020603050405020304" pitchFamily="18" charset="-78"/>
              </a:rPr>
              <a:t>عندما أصبحت أعداد المهاجرين الأوروبيين الكبيرة في حاجة ماسة إلى المساعدة من الوكالات المتخصصة التي كانت تعاني نقصاً واضحاً في أعداد المهنيين. ولهذا استخدمت هذه الوكالات أسلوب الاستشارة من خلال الاستعانة بخدمات مساعدين من خارج الوكالة </a:t>
            </a:r>
            <a:r>
              <a:rPr lang="ar-SA" sz="2400" dirty="0" smtClean="0">
                <a:latin typeface="Simplified Arabic" panose="02020603050405020304" pitchFamily="18" charset="-78"/>
                <a:cs typeface="Simplified Arabic" panose="02020603050405020304" pitchFamily="18" charset="-78"/>
              </a:rPr>
              <a:t>المعنية؛ </a:t>
            </a:r>
            <a:r>
              <a:rPr lang="ar-SA" sz="2400" dirty="0">
                <a:latin typeface="Simplified Arabic" panose="02020603050405020304" pitchFamily="18" charset="-78"/>
                <a:cs typeface="Simplified Arabic" panose="02020603050405020304" pitchFamily="18" charset="-78"/>
              </a:rPr>
              <a:t>لتقديم الخدمات تحت قيادة وتوجيه الخبراء المتخصصين في </a:t>
            </a:r>
            <a:r>
              <a:rPr lang="ar-SA" sz="2400" dirty="0" smtClean="0">
                <a:latin typeface="Simplified Arabic" panose="02020603050405020304" pitchFamily="18" charset="-78"/>
                <a:cs typeface="Simplified Arabic" panose="02020603050405020304" pitchFamily="18" charset="-78"/>
              </a:rPr>
              <a:t>الوكالة.</a:t>
            </a:r>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4030110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chemeClr val="accent1"/>
                </a:solidFill>
                <a:latin typeface="Simplified Arabic" panose="02020603050405020304" pitchFamily="18" charset="-78"/>
                <a:cs typeface="Simplified Arabic" panose="02020603050405020304" pitchFamily="18" charset="-78"/>
              </a:rPr>
              <a:t>تاريخ الاستشارة والعمل الجماعي </a:t>
            </a:r>
            <a:endParaRPr lang="ar-SA"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أما </a:t>
            </a:r>
            <a:r>
              <a:rPr lang="ar-SA" sz="2400" dirty="0">
                <a:latin typeface="Simplified Arabic" panose="02020603050405020304" pitchFamily="18" charset="-78"/>
                <a:cs typeface="Simplified Arabic" panose="02020603050405020304" pitchFamily="18" charset="-78"/>
              </a:rPr>
              <a:t>في </a:t>
            </a:r>
            <a:r>
              <a:rPr lang="ar-SA" sz="2400" dirty="0" smtClean="0">
                <a:latin typeface="Simplified Arabic" panose="02020603050405020304" pitchFamily="18" charset="-78"/>
                <a:cs typeface="Simplified Arabic" panose="02020603050405020304" pitchFamily="18" charset="-78"/>
              </a:rPr>
              <a:t>المجال </a:t>
            </a:r>
            <a:r>
              <a:rPr lang="ar-SA" sz="2400" dirty="0">
                <a:latin typeface="Simplified Arabic" panose="02020603050405020304" pitchFamily="18" charset="-78"/>
                <a:cs typeface="Simplified Arabic" panose="02020603050405020304" pitchFamily="18" charset="-78"/>
              </a:rPr>
              <a:t>التربوي فقد استخدمت الاستشارة كأسلوب لتقديم الخدمة التربوية في المدارس في أواخر ستينيات القـرن الماضي وأوائل سبعينياته (</a:t>
            </a:r>
            <a:r>
              <a:rPr lang="ar-SA" sz="2400" dirty="0" smtClean="0">
                <a:latin typeface="Simplified Arabic" panose="02020603050405020304" pitchFamily="18" charset="-78"/>
                <a:cs typeface="Simplified Arabic" panose="02020603050405020304" pitchFamily="18" charset="-78"/>
              </a:rPr>
              <a:t>1988</a:t>
            </a:r>
            <a:r>
              <a:rPr lang="en-US" sz="2400" dirty="0" smtClean="0">
                <a:latin typeface="Simplified Arabic" panose="02020603050405020304" pitchFamily="18" charset="-78"/>
                <a:cs typeface="Simplified Arabic" panose="02020603050405020304" pitchFamily="18" charset="-78"/>
              </a:rPr>
              <a:t>.(</a:t>
            </a:r>
            <a:r>
              <a:rPr lang="ar-SA" sz="2400" dirty="0" smtClean="0">
                <a:latin typeface="Simplified Arabic" panose="02020603050405020304" pitchFamily="18" charset="-78"/>
                <a:cs typeface="Simplified Arabic" panose="02020603050405020304" pitchFamily="18" charset="-78"/>
              </a:rPr>
              <a:t> وقد </a:t>
            </a:r>
            <a:r>
              <a:rPr lang="ar-SA" sz="2400" dirty="0">
                <a:latin typeface="Simplified Arabic" panose="02020603050405020304" pitchFamily="18" charset="-78"/>
                <a:cs typeface="Simplified Arabic" panose="02020603050405020304" pitchFamily="18" charset="-78"/>
              </a:rPr>
              <a:t>نمت الاستشارة في مجال التربية الخاصة وأخذت في الانتشار يوماً بعد آخـر نظراً لتطبيقات القانون </a:t>
            </a:r>
            <a:r>
              <a:rPr lang="ar-SA" sz="2400" dirty="0" smtClean="0">
                <a:latin typeface="Simplified Arabic" panose="02020603050405020304" pitchFamily="18" charset="-78"/>
                <a:cs typeface="Simplified Arabic" panose="02020603050405020304" pitchFamily="18" charset="-78"/>
              </a:rPr>
              <a:t>العام ( ٩٤ </a:t>
            </a:r>
            <a:r>
              <a:rPr lang="ar-SA" sz="2400" dirty="0">
                <a:latin typeface="Simplified Arabic" panose="02020603050405020304" pitchFamily="18" charset="-78"/>
                <a:cs typeface="Simplified Arabic" panose="02020603050405020304" pitchFamily="18" charset="-78"/>
              </a:rPr>
              <a:t>-١٤٢ ) قانون التربية والتعليم لجميع الأطفال المعوقين </a:t>
            </a:r>
            <a:r>
              <a:rPr lang="ar-SA" sz="2400" dirty="0" smtClean="0">
                <a:latin typeface="Simplified Arabic" panose="02020603050405020304" pitchFamily="18" charset="-78"/>
                <a:cs typeface="Simplified Arabic" panose="02020603050405020304" pitchFamily="18" charset="-78"/>
              </a:rPr>
              <a:t>ونسخته </a:t>
            </a:r>
            <a:r>
              <a:rPr lang="ar-SA" sz="2400" dirty="0">
                <a:latin typeface="Simplified Arabic" panose="02020603050405020304" pitchFamily="18" charset="-78"/>
                <a:cs typeface="Simplified Arabic" panose="02020603050405020304" pitchFamily="18" charset="-78"/>
              </a:rPr>
              <a:t>الحديثة والمعروفة بقانون التربية للأفراد المعوقين </a:t>
            </a:r>
            <a:r>
              <a:rPr lang="ar-SA" sz="2400" dirty="0" smtClean="0">
                <a:latin typeface="Simplified Arabic" panose="02020603050405020304" pitchFamily="18" charset="-78"/>
                <a:cs typeface="Simplified Arabic" panose="02020603050405020304" pitchFamily="18" charset="-78"/>
              </a:rPr>
              <a:t>المطـور(</a:t>
            </a:r>
            <a:r>
              <a:rPr lang="en-US" sz="2400" dirty="0" smtClean="0">
                <a:latin typeface="Simplified Arabic" panose="02020603050405020304" pitchFamily="18" charset="-78"/>
                <a:cs typeface="Simplified Arabic" panose="02020603050405020304" pitchFamily="18" charset="-78"/>
              </a:rPr>
              <a:t>IDEA</a:t>
            </a:r>
            <a:r>
              <a:rPr lang="ar-SA" sz="2400" dirty="0" smtClean="0">
                <a:latin typeface="Simplified Arabic" panose="02020603050405020304" pitchFamily="18" charset="-78"/>
                <a:cs typeface="Simplified Arabic" panose="02020603050405020304" pitchFamily="18" charset="-78"/>
              </a:rPr>
              <a:t>) في </a:t>
            </a:r>
            <a:r>
              <a:rPr lang="ar-SA" sz="2400" dirty="0">
                <a:latin typeface="Simplified Arabic" panose="02020603050405020304" pitchFamily="18" charset="-78"/>
                <a:cs typeface="Simplified Arabic" panose="02020603050405020304" pitchFamily="18" charset="-78"/>
              </a:rPr>
              <a:t>عام ٢٠٠٤ ،وما صاحبها من عمليات تسهيل دمج التلاميذ ذوي الاحتياجات التربوية الخاصة مع </a:t>
            </a:r>
            <a:r>
              <a:rPr lang="ar-SA" sz="2400" dirty="0" smtClean="0">
                <a:latin typeface="Simplified Arabic" panose="02020603050405020304" pitchFamily="18" charset="-78"/>
                <a:cs typeface="Simplified Arabic" panose="02020603050405020304" pitchFamily="18" charset="-78"/>
              </a:rPr>
              <a:t>أقرانهم </a:t>
            </a:r>
            <a:r>
              <a:rPr lang="ar-SA" sz="2400" dirty="0">
                <a:latin typeface="Simplified Arabic" panose="02020603050405020304" pitchFamily="18" charset="-78"/>
                <a:cs typeface="Simplified Arabic" panose="02020603050405020304" pitchFamily="18" charset="-78"/>
              </a:rPr>
              <a:t>العاديين في مدارس التعليم </a:t>
            </a:r>
            <a:r>
              <a:rPr lang="ar-SA" sz="2400" dirty="0" smtClean="0">
                <a:latin typeface="Simplified Arabic" panose="02020603050405020304" pitchFamily="18" charset="-78"/>
                <a:cs typeface="Simplified Arabic" panose="02020603050405020304" pitchFamily="18" charset="-78"/>
              </a:rPr>
              <a:t>العام وأن </a:t>
            </a:r>
            <a:r>
              <a:rPr lang="ar-SA" sz="2400" dirty="0">
                <a:latin typeface="Simplified Arabic" panose="02020603050405020304" pitchFamily="18" charset="-78"/>
                <a:cs typeface="Simplified Arabic" panose="02020603050405020304" pitchFamily="18" charset="-78"/>
              </a:rPr>
              <a:t>يحققوا </a:t>
            </a:r>
            <a:r>
              <a:rPr lang="ar-SA" sz="2400" dirty="0" smtClean="0">
                <a:latin typeface="Simplified Arabic" panose="02020603050405020304" pitchFamily="18" charset="-78"/>
                <a:cs typeface="Simplified Arabic" panose="02020603050405020304" pitchFamily="18" charset="-78"/>
              </a:rPr>
              <a:t>تقدماً </a:t>
            </a:r>
            <a:r>
              <a:rPr lang="ar-SA" sz="2400" dirty="0">
                <a:latin typeface="Simplified Arabic" panose="02020603050405020304" pitchFamily="18" charset="-78"/>
                <a:cs typeface="Simplified Arabic" panose="02020603050405020304" pitchFamily="18" charset="-78"/>
              </a:rPr>
              <a:t>في مناهج التعليم العـام </a:t>
            </a:r>
            <a:r>
              <a:rPr lang="ar-SA" sz="2400" dirty="0" smtClean="0">
                <a:latin typeface="Simplified Arabic" panose="02020603050405020304" pitchFamily="18" charset="-78"/>
                <a:cs typeface="Simplified Arabic" panose="02020603050405020304" pitchFamily="18" charset="-78"/>
              </a:rPr>
              <a:t>أسـوة بأقرانهم العاديين. </a:t>
            </a:r>
            <a:endParaRPr lang="ar-SA" sz="2400" dirty="0">
              <a:latin typeface="Simplified Arabic" panose="02020603050405020304" pitchFamily="18" charset="-78"/>
              <a:cs typeface="Simplified Arabic" panose="02020603050405020304" pitchFamily="18" charset="-78"/>
            </a:endParaRPr>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1540621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algn="just">
              <a:lnSpc>
                <a:spcPct val="150000"/>
              </a:lnSpc>
            </a:pPr>
            <a:r>
              <a:rPr lang="ar-SA" sz="2400" dirty="0">
                <a:latin typeface="Simplified Arabic" panose="02020603050405020304" pitchFamily="18" charset="-78"/>
                <a:cs typeface="Simplified Arabic" panose="02020603050405020304" pitchFamily="18" charset="-78"/>
              </a:rPr>
              <a:t>وقد استخدم التربويون في تلك الفترة نموذج الخبير </a:t>
            </a:r>
            <a:r>
              <a:rPr lang="en-US" sz="2400" dirty="0">
                <a:latin typeface="Simplified Arabic" panose="02020603050405020304" pitchFamily="18" charset="-78"/>
                <a:cs typeface="Simplified Arabic" panose="02020603050405020304" pitchFamily="18" charset="-78"/>
              </a:rPr>
              <a:t>model expert ) </a:t>
            </a:r>
            <a:r>
              <a:rPr lang="ar-SA" sz="2400" dirty="0" smtClean="0">
                <a:latin typeface="Simplified Arabic" panose="02020603050405020304" pitchFamily="18" charset="-78"/>
                <a:cs typeface="Simplified Arabic" panose="02020603050405020304" pitchFamily="18" charset="-78"/>
              </a:rPr>
              <a:t> الاستشارة </a:t>
            </a:r>
            <a:r>
              <a:rPr lang="ar-SA" sz="2400" dirty="0">
                <a:latin typeface="Simplified Arabic" panose="02020603050405020304" pitchFamily="18" charset="-78"/>
                <a:cs typeface="Simplified Arabic" panose="02020603050405020304" pitchFamily="18" charset="-78"/>
              </a:rPr>
              <a:t>التخصصية) حيث يضطلع </a:t>
            </a:r>
            <a:r>
              <a:rPr lang="ar-SA" sz="2400" dirty="0" smtClean="0">
                <a:latin typeface="Simplified Arabic" panose="02020603050405020304" pitchFamily="18" charset="-78"/>
                <a:cs typeface="Simplified Arabic" panose="02020603050405020304" pitchFamily="18" charset="-78"/>
              </a:rPr>
              <a:t>هذا </a:t>
            </a:r>
            <a:r>
              <a:rPr lang="ar-SA" sz="2400" dirty="0">
                <a:latin typeface="Simplified Arabic" panose="02020603050405020304" pitchFamily="18" charset="-78"/>
                <a:cs typeface="Simplified Arabic" panose="02020603050405020304" pitchFamily="18" charset="-78"/>
              </a:rPr>
              <a:t>النـوع من الاستشارة خبير متخصص يعكف على تحليل </a:t>
            </a:r>
            <a:r>
              <a:rPr lang="ar-SA" sz="2400" dirty="0" smtClean="0">
                <a:latin typeface="Simplified Arabic" panose="02020603050405020304" pitchFamily="18" charset="-78"/>
                <a:cs typeface="Simplified Arabic" panose="02020603050405020304" pitchFamily="18" charset="-78"/>
              </a:rPr>
              <a:t>المشكلة، </a:t>
            </a:r>
            <a:r>
              <a:rPr lang="ar-SA" sz="2400" dirty="0">
                <a:latin typeface="Simplified Arabic" panose="02020603050405020304" pitchFamily="18" charset="-78"/>
                <a:cs typeface="Simplified Arabic" panose="02020603050405020304" pitchFamily="18" charset="-78"/>
              </a:rPr>
              <a:t>وتقييم البدائل المتاحة والوصفات اللازمة ويقترح ما يلزم أن يقوم به المعلم. </a:t>
            </a:r>
            <a:endParaRPr lang="ar-SA" sz="2400" dirty="0" smtClean="0">
              <a:latin typeface="Simplified Arabic" panose="02020603050405020304" pitchFamily="18" charset="-78"/>
              <a:cs typeface="Simplified Arabic" panose="02020603050405020304" pitchFamily="18" charset="-78"/>
            </a:endParaRPr>
          </a:p>
          <a:p>
            <a:pPr marL="0" indent="0" algn="just">
              <a:lnSpc>
                <a:spcPct val="150000"/>
              </a:lnSpc>
              <a:buNone/>
            </a:pPr>
            <a:endParaRPr lang="ar-SA" sz="2400" dirty="0">
              <a:latin typeface="Simplified Arabic" panose="02020603050405020304" pitchFamily="18" charset="-78"/>
              <a:cs typeface="Simplified Arabic" panose="02020603050405020304" pitchFamily="18" charset="-78"/>
            </a:endParaRPr>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2144285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تتمتع الدول المتقدمة في مجال التربية الخاصة كالولايات المتحدة الأمريكية بوجود قوانين وتشريعات تضمن للمعاقين التعليم الذي يتلاءم واحتياجات كل تلميذ في الأوساط التي تضمن أكبر قدر ممكن من نموه في جميع جوانب النمو كالاجتماعية والأكاديمية والنفسية. وقد أدى هذا إلى ظهور البدائل التربوية التي تقدم من خلالها الخدمة لكل تلميذ بناءً على ما تفتضيه احتياجاته الفردية. </a:t>
            </a:r>
          </a:p>
          <a:p>
            <a:pPr algn="just">
              <a:lnSpc>
                <a:spcPct val="150000"/>
              </a:lnSpc>
            </a:pPr>
            <a:r>
              <a:rPr lang="ar-SA" sz="2400" dirty="0" smtClean="0">
                <a:latin typeface="Simplified Arabic" panose="02020603050405020304" pitchFamily="18" charset="-78"/>
                <a:cs typeface="Simplified Arabic" panose="02020603050405020304" pitchFamily="18" charset="-78"/>
              </a:rPr>
              <a:t>فالتلميذ يتلقى الخدمة في المكان الذي لا يحد من نموه في أي من النواحي المذكورة بأي شكل من الأشكال، كما أدى هذا إلى ظهور أنواع من أساليب تقديم الخدمات بالتدرج من أكثر الأوضاع دمجاً للتلاميذ المعنيين إلى أقلها دمجاً لهم.</a:t>
            </a:r>
          </a:p>
          <a:p>
            <a:endParaRPr lang="ar-SA" dirty="0">
              <a:latin typeface="Simplified Arabic" panose="02020603050405020304" pitchFamily="18" charset="-78"/>
              <a:cs typeface="Simplified Arabic" panose="02020603050405020304" pitchFamily="18" charset="-78"/>
            </a:endParaRPr>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4260064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2513" y="1845734"/>
            <a:ext cx="10577015" cy="4023360"/>
          </a:xfrm>
        </p:spPr>
        <p:txBody>
          <a:bodyPr>
            <a:normAutofit/>
          </a:bodyPr>
          <a:lstStyle/>
          <a:p>
            <a:pPr algn="just">
              <a:lnSpc>
                <a:spcPct val="150000"/>
              </a:lnSpc>
            </a:pPr>
            <a:r>
              <a:rPr lang="ar-SA" sz="2400" dirty="0" smtClean="0">
                <a:latin typeface="Simplified Arabic" panose="02020603050405020304" pitchFamily="18" charset="-78"/>
                <a:cs typeface="Simplified Arabic" panose="02020603050405020304" pitchFamily="18" charset="-78"/>
              </a:rPr>
              <a:t>ويؤكد المتخصصون في مجال التربية الخاصة على ضرورة توفر جميع البدائل التربوية لهؤلاء التلاميذ فاحتياجات التلميذ هي التي يجب أن تحدد المكان الذي تقدم فيه الخدمة الخاصة وكذلك أسلوب تلك الخدمة. </a:t>
            </a:r>
          </a:p>
          <a:p>
            <a:pPr algn="just">
              <a:lnSpc>
                <a:spcPct val="150000"/>
              </a:lnSpc>
            </a:pPr>
            <a:r>
              <a:rPr lang="ar-SA" sz="2400" dirty="0" smtClean="0">
                <a:latin typeface="Simplified Arabic" panose="02020603050405020304" pitchFamily="18" charset="-78"/>
                <a:cs typeface="Simplified Arabic" panose="02020603050405020304" pitchFamily="18" charset="-78"/>
              </a:rPr>
              <a:t>كما أعطت القوانين الوالدين حق الشراكة مع المؤسسات التربوية في صنع القرارات المتعلقة بتربية وتعليم التلاميذ الذين لديهم احتياجات تربوية خاصة.</a:t>
            </a:r>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3829458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lnSpc>
                <a:spcPct val="150000"/>
              </a:lnSpc>
            </a:pPr>
            <a:r>
              <a:rPr lang="ar-SA" sz="2400" dirty="0">
                <a:latin typeface="Simplified Arabic" panose="02020603050405020304" pitchFamily="18" charset="-78"/>
                <a:cs typeface="Simplified Arabic" panose="02020603050405020304" pitchFamily="18" charset="-78"/>
              </a:rPr>
              <a:t>ولتحقيق هذا المنطلق ظهرت أساليب جديدة لتقديم الخدمات مثل </a:t>
            </a:r>
            <a:r>
              <a:rPr lang="ar-SA" sz="2400" b="1" dirty="0">
                <a:solidFill>
                  <a:schemeClr val="accent1"/>
                </a:solidFill>
                <a:latin typeface="Simplified Arabic" panose="02020603050405020304" pitchFamily="18" charset="-78"/>
                <a:cs typeface="Simplified Arabic" panose="02020603050405020304" pitchFamily="18" charset="-78"/>
              </a:rPr>
              <a:t>الاستشارة </a:t>
            </a:r>
            <a:r>
              <a:rPr lang="ar-SA" sz="2400" b="1" dirty="0" smtClean="0">
                <a:solidFill>
                  <a:schemeClr val="accent1"/>
                </a:solidFill>
                <a:latin typeface="Simplified Arabic" panose="02020603050405020304" pitchFamily="18" charset="-78"/>
                <a:cs typeface="Simplified Arabic" panose="02020603050405020304" pitchFamily="18" charset="-78"/>
              </a:rPr>
              <a:t>(</a:t>
            </a:r>
            <a:r>
              <a:rPr lang="en-US" sz="2400" b="1" dirty="0" smtClean="0">
                <a:solidFill>
                  <a:schemeClr val="accent1"/>
                </a:solidFill>
                <a:latin typeface="Simplified Arabic" panose="02020603050405020304" pitchFamily="18" charset="-78"/>
                <a:cs typeface="Simplified Arabic" panose="02020603050405020304" pitchFamily="18" charset="-78"/>
              </a:rPr>
              <a:t>Consolation</a:t>
            </a:r>
            <a:r>
              <a:rPr lang="ar-SA" sz="2400" b="1" dirty="0" smtClean="0">
                <a:solidFill>
                  <a:schemeClr val="accent1"/>
                </a:solidFill>
                <a:latin typeface="Simplified Arabic" panose="02020603050405020304" pitchFamily="18" charset="-78"/>
                <a:cs typeface="Simplified Arabic" panose="02020603050405020304" pitchFamily="18" charset="-78"/>
              </a:rPr>
              <a:t>) والعمل الجماعي(</a:t>
            </a:r>
            <a:r>
              <a:rPr lang="en-US" sz="2400" b="1" dirty="0" smtClean="0">
                <a:solidFill>
                  <a:schemeClr val="accent1"/>
                </a:solidFill>
                <a:latin typeface="Simplified Arabic" panose="02020603050405020304" pitchFamily="18" charset="-78"/>
                <a:cs typeface="Simplified Arabic" panose="02020603050405020304" pitchFamily="18" charset="-78"/>
              </a:rPr>
              <a:t>Collaboration</a:t>
            </a:r>
            <a:r>
              <a:rPr lang="ar-SA" sz="2400" b="1" dirty="0" smtClean="0">
                <a:solidFill>
                  <a:schemeClr val="accent1"/>
                </a:solidFill>
                <a:latin typeface="Simplified Arabic" panose="02020603050405020304" pitchFamily="18" charset="-78"/>
                <a:cs typeface="Simplified Arabic" panose="02020603050405020304" pitchFamily="18" charset="-78"/>
              </a:rPr>
              <a:t>)</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لتكون آليات فاعلة في خدمة التلاميذ الذين لديهم احتياجات تربوية خاصة في أقل البيئات تقييداً، ولتتيح الفرصة للتفاعل بين جميع الأطراف المعنية بالتلميذ كالأسرة والمعلمين والمختصين.</a:t>
            </a:r>
          </a:p>
          <a:p>
            <a:endParaRPr lang="ar-SA" dirty="0"/>
          </a:p>
        </p:txBody>
      </p:sp>
      <p:sp>
        <p:nvSpPr>
          <p:cNvPr id="4" name="عنصر نائب للتذييل 3"/>
          <p:cNvSpPr>
            <a:spLocks noGrp="1"/>
          </p:cNvSpPr>
          <p:nvPr>
            <p:ph type="ftr" sz="quarter" idx="11"/>
          </p:nvPr>
        </p:nvSpPr>
        <p:spPr/>
        <p:txBody>
          <a:bodyPr/>
          <a:lstStyle/>
          <a:p>
            <a:endParaRPr lang="ar-SA"/>
          </a:p>
        </p:txBody>
      </p:sp>
    </p:spTree>
    <p:extLst>
      <p:ext uri="{BB962C8B-B14F-4D97-AF65-F5344CB8AC3E}">
        <p14:creationId xmlns:p14="http://schemas.microsoft.com/office/powerpoint/2010/main" val="1862200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2519</TotalTime>
  <Words>2169</Words>
  <Application>Microsoft Office PowerPoint</Application>
  <PresentationFormat>ملء الشاشة</PresentationFormat>
  <Paragraphs>138</Paragraphs>
  <Slides>37</Slides>
  <Notes>3</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37</vt:i4>
      </vt:variant>
    </vt:vector>
  </HeadingPairs>
  <TitlesOfParts>
    <vt:vector size="45" baseType="lpstr">
      <vt:lpstr>Arial</vt:lpstr>
      <vt:lpstr>Calibri</vt:lpstr>
      <vt:lpstr>Calibri Light</vt:lpstr>
      <vt:lpstr>DecoType Naskh Special</vt:lpstr>
      <vt:lpstr>Simplified Arabic</vt:lpstr>
      <vt:lpstr>Times New Roman</vt:lpstr>
      <vt:lpstr>Traditional Arabic</vt:lpstr>
      <vt:lpstr>أثر رجعي</vt:lpstr>
      <vt:lpstr>المحاضرة الأولى: الاستشارة الجزء الأول </vt:lpstr>
      <vt:lpstr>الأجندة</vt:lpstr>
      <vt:lpstr>مقدمة</vt:lpstr>
      <vt:lpstr>تاريخ الاستشارة والعمل الجماعي </vt:lpstr>
      <vt:lpstr>تاريخ الاستشارة والعمل الجماعي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تاريخ الاستشارة والعمل الجماعي </vt:lpstr>
      <vt:lpstr>الاستشارة قبل عام 1970م </vt:lpstr>
      <vt:lpstr>الاستشارة قبل عام 1970م</vt:lpstr>
      <vt:lpstr>الاستشارة قبل عام 1970م</vt:lpstr>
      <vt:lpstr>الاستشارة بعد عام  1970م</vt:lpstr>
      <vt:lpstr>الاستشارة بعد عام  1970م </vt:lpstr>
      <vt:lpstr>الاستشارة بعد عام  1970م </vt:lpstr>
      <vt:lpstr>الاستشارة بعد عام  1970م </vt:lpstr>
      <vt:lpstr>الاستشارة بعد عام  1970م </vt:lpstr>
      <vt:lpstr>الاستشارة  Consultation</vt:lpstr>
      <vt:lpstr>الاستشارة  Consultation</vt:lpstr>
      <vt:lpstr>عناصر الاستشارة</vt:lpstr>
      <vt:lpstr>عناصر الاستشارة</vt:lpstr>
      <vt:lpstr>عناصر الاستشارة</vt:lpstr>
      <vt:lpstr>عرض تقديمي في PowerPoint</vt:lpstr>
      <vt:lpstr>طرق الاستشارة Models Consultation </vt:lpstr>
      <vt:lpstr>نماذج العمليات الاستشارية</vt:lpstr>
      <vt:lpstr>ثانياً: نموذج ستيفنس الأنظمة</vt:lpstr>
      <vt:lpstr>نموذج ستيفنس الأنظمة</vt:lpstr>
      <vt:lpstr>ثالثاً: نموذج اللجنة الاستشارية  </vt:lpstr>
      <vt:lpstr>رابعاً: نموذج الاستشارة الجماعية</vt:lpstr>
      <vt:lpstr>خامساً: نموذج المعلم المستشار  </vt:lpstr>
      <vt:lpstr>الاستشارة الجماعية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الاستشارة </dc:title>
  <dc:creator>وداد</dc:creator>
  <cp:lastModifiedBy>وداد</cp:lastModifiedBy>
  <cp:revision>65</cp:revision>
  <cp:lastPrinted>2017-02-11T19:41:40Z</cp:lastPrinted>
  <dcterms:created xsi:type="dcterms:W3CDTF">2017-02-08T18:07:52Z</dcterms:created>
  <dcterms:modified xsi:type="dcterms:W3CDTF">2017-02-18T15:13:25Z</dcterms:modified>
</cp:coreProperties>
</file>