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99A"/>
    <a:srgbClr val="D20C7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5" d="100"/>
          <a:sy n="85" d="100"/>
        </p:scale>
        <p:origin x="-7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02/07/1434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1B8ABB09-4A1D-463E-8065-109CC2B7EFAA}" type="datetimeFigureOut">
              <a:rPr lang="ar-SA" smtClean="0"/>
              <a:pPr/>
              <a:t>02/07/1434</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B8ABB09-4A1D-463E-8065-109CC2B7EFAA}" type="datetimeFigureOut">
              <a:rPr lang="ar-SA" smtClean="0"/>
              <a:pPr/>
              <a:t>02/07/1434</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1285860"/>
            <a:ext cx="7772400" cy="3286148"/>
          </a:xfrm>
        </p:spPr>
        <p:txBody>
          <a:bodyPr>
            <a:noAutofit/>
          </a:bodyPr>
          <a:lstStyle/>
          <a:p>
            <a:pPr algn="ctr"/>
            <a:r>
              <a:rPr lang="ar-SA" sz="11500" dirty="0" smtClean="0">
                <a:solidFill>
                  <a:schemeClr val="accent4">
                    <a:lumMod val="60000"/>
                    <a:lumOff val="40000"/>
                  </a:schemeClr>
                </a:solidFill>
                <a:cs typeface="AL-Mateen" pitchFamily="2" charset="-78"/>
              </a:rPr>
              <a:t>المجامع النصرانية</a:t>
            </a:r>
          </a:p>
          <a:p>
            <a:pPr algn="ctr"/>
            <a:endParaRPr lang="ar-SA" sz="7200" dirty="0">
              <a:cs typeface="AL-Matee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6600" dirty="0" smtClean="0">
                <a:solidFill>
                  <a:schemeClr val="accent2">
                    <a:lumMod val="60000"/>
                    <a:lumOff val="40000"/>
                  </a:schemeClr>
                </a:solidFill>
                <a:cs typeface="AL-Mateen" pitchFamily="2" charset="-78"/>
              </a:rPr>
              <a:t>عدد الحاضرين ومذاهبهم</a:t>
            </a:r>
          </a:p>
          <a:p>
            <a:pPr algn="ctr"/>
            <a:endParaRPr lang="ar-SA" sz="3200" dirty="0" smtClean="0">
              <a:solidFill>
                <a:schemeClr val="accent2">
                  <a:lumMod val="60000"/>
                  <a:lumOff val="40000"/>
                </a:schemeClr>
              </a:solidFill>
              <a:cs typeface="AL-Mateen" pitchFamily="2" charset="-78"/>
            </a:endParaRPr>
          </a:p>
          <a:p>
            <a:pPr marL="446088" indent="-265113" algn="justLow">
              <a:buFontTx/>
              <a:buChar char="-"/>
            </a:pPr>
            <a:r>
              <a:rPr lang="ar-SA" sz="4400" dirty="0" smtClean="0">
                <a:solidFill>
                  <a:schemeClr val="accent3">
                    <a:lumMod val="40000"/>
                    <a:lumOff val="60000"/>
                  </a:schemeClr>
                </a:solidFill>
                <a:cs typeface="Simplified Arabic" pitchFamily="2" charset="-78"/>
              </a:rPr>
              <a:t>اختلف كلام النصارى في ذكر عدد المجتمعين.</a:t>
            </a:r>
          </a:p>
          <a:p>
            <a:pPr marL="446088" indent="-265113" algn="justLow">
              <a:buFontTx/>
              <a:buChar char="-"/>
            </a:pPr>
            <a:r>
              <a:rPr lang="ar-SA" sz="4400" dirty="0" smtClean="0">
                <a:solidFill>
                  <a:schemeClr val="accent3">
                    <a:lumMod val="40000"/>
                    <a:lumOff val="60000"/>
                  </a:schemeClr>
                </a:solidFill>
                <a:cs typeface="Simplified Arabic" pitchFamily="2" charset="-78"/>
              </a:rPr>
              <a:t>أما مذاهب الحاضرين فكانت متباينة تبايناً شديدا.</a:t>
            </a:r>
          </a:p>
          <a:p>
            <a:pPr algn="ctr"/>
            <a:endParaRPr lang="ar-SA" sz="2400" dirty="0" smtClean="0">
              <a:solidFill>
                <a:schemeClr val="tx2">
                  <a:lumMod val="75000"/>
                </a:schemeClr>
              </a:solidFill>
              <a:cs typeface="AL-Mateen"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iterate type="lt">
                                    <p:tmPct val="10000"/>
                                  </p:iterate>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6600" dirty="0" smtClean="0">
                <a:solidFill>
                  <a:schemeClr val="accent6">
                    <a:lumMod val="60000"/>
                    <a:lumOff val="40000"/>
                  </a:schemeClr>
                </a:solidFill>
                <a:cs typeface="AL-Mateen" pitchFamily="2" charset="-78"/>
              </a:rPr>
              <a:t>قرارات المجمع</a:t>
            </a:r>
          </a:p>
          <a:p>
            <a:pPr marL="446088" indent="-265113" algn="justLow">
              <a:buFontTx/>
              <a:buChar char="-"/>
            </a:pPr>
            <a:r>
              <a:rPr lang="ar-SA" sz="3600" dirty="0" smtClean="0">
                <a:solidFill>
                  <a:schemeClr val="accent4">
                    <a:lumMod val="60000"/>
                    <a:lumOff val="40000"/>
                  </a:schemeClr>
                </a:solidFill>
                <a:cs typeface="Simplified Arabic" pitchFamily="2" charset="-78"/>
              </a:rPr>
              <a:t>تقرير </a:t>
            </a:r>
            <a:r>
              <a:rPr lang="ar-SA" sz="3600" dirty="0" err="1" smtClean="0">
                <a:solidFill>
                  <a:schemeClr val="accent4">
                    <a:lumMod val="60000"/>
                    <a:lumOff val="40000"/>
                  </a:schemeClr>
                </a:solidFill>
                <a:cs typeface="Simplified Arabic" pitchFamily="2" charset="-78"/>
              </a:rPr>
              <a:t>ألوهية</a:t>
            </a:r>
            <a:r>
              <a:rPr lang="ar-SA" sz="3600" dirty="0" smtClean="0">
                <a:solidFill>
                  <a:schemeClr val="accent4">
                    <a:lumMod val="60000"/>
                    <a:lumOff val="40000"/>
                  </a:schemeClr>
                </a:solidFill>
                <a:cs typeface="Simplified Arabic" pitchFamily="2" charset="-78"/>
              </a:rPr>
              <a:t> المسيح – عليه السلام – وأنه ابن الله – في زعمهم – أي: من ذات الله، وأنه مساو لله جل وعلا، وأنه مولود منه غير مخلوق – تعالى الله عن قولهم – </a:t>
            </a:r>
          </a:p>
          <a:p>
            <a:pPr marL="446088" indent="-265113" algn="justLow">
              <a:buFontTx/>
              <a:buChar char="-"/>
            </a:pPr>
            <a:r>
              <a:rPr lang="ar-SA" sz="3600" dirty="0" smtClean="0">
                <a:solidFill>
                  <a:schemeClr val="accent4">
                    <a:lumMod val="60000"/>
                    <a:lumOff val="40000"/>
                  </a:schemeClr>
                </a:solidFill>
                <a:cs typeface="Simplified Arabic" pitchFamily="2" charset="-78"/>
              </a:rPr>
              <a:t>أن هذا الإله تجسد بصورة البشر لخلاص الناس ثم ارتفع إلى السماء بعد قيامته من الموت.</a:t>
            </a:r>
          </a:p>
          <a:p>
            <a:pPr marL="446088" indent="-265113" algn="justLow">
              <a:buFontTx/>
              <a:buChar char="-"/>
            </a:pPr>
            <a:r>
              <a:rPr lang="ar-SA" sz="3600" dirty="0" smtClean="0">
                <a:solidFill>
                  <a:schemeClr val="accent4">
                    <a:lumMod val="60000"/>
                    <a:lumOff val="40000"/>
                  </a:schemeClr>
                </a:solidFill>
                <a:cs typeface="Simplified Arabic" pitchFamily="2" charset="-78"/>
              </a:rPr>
              <a:t>لعن ”</a:t>
            </a:r>
            <a:r>
              <a:rPr lang="ar-SA" sz="3600" dirty="0" err="1" smtClean="0">
                <a:solidFill>
                  <a:schemeClr val="accent4">
                    <a:lumMod val="60000"/>
                    <a:lumOff val="40000"/>
                  </a:schemeClr>
                </a:solidFill>
                <a:cs typeface="Simplified Arabic" pitchFamily="2" charset="-78"/>
              </a:rPr>
              <a:t>آريوس</a:t>
            </a:r>
            <a:r>
              <a:rPr lang="ar-SA" sz="3600" dirty="0" smtClean="0">
                <a:solidFill>
                  <a:schemeClr val="accent4">
                    <a:lumMod val="60000"/>
                    <a:lumOff val="40000"/>
                  </a:schemeClr>
                </a:solidFill>
                <a:cs typeface="Simplified Arabic" pitchFamily="2" charset="-78"/>
              </a:rPr>
              <a:t>“ ومشايعيه وحرق كتبه.</a:t>
            </a:r>
          </a:p>
          <a:p>
            <a:pPr algn="ctr"/>
            <a:endParaRPr lang="ar-SA" sz="2400" dirty="0" smtClean="0">
              <a:solidFill>
                <a:schemeClr val="tx2">
                  <a:lumMod val="75000"/>
                </a:schemeClr>
              </a:solidFill>
              <a:cs typeface="AL-Mateen"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6600" dirty="0" smtClean="0">
                <a:solidFill>
                  <a:srgbClr val="00B050"/>
                </a:solidFill>
                <a:cs typeface="AL-Mateen" pitchFamily="2" charset="-78"/>
              </a:rPr>
              <a:t>نتيجة</a:t>
            </a:r>
          </a:p>
          <a:p>
            <a:pPr marL="446088" indent="-265113" algn="justLow"/>
            <a:endParaRPr lang="ar-SA" sz="3600" dirty="0" smtClean="0">
              <a:solidFill>
                <a:schemeClr val="accent6">
                  <a:lumMod val="60000"/>
                  <a:lumOff val="40000"/>
                </a:schemeClr>
              </a:solidFill>
              <a:cs typeface="Simplified Arabic" pitchFamily="2" charset="-78"/>
            </a:endParaRPr>
          </a:p>
          <a:p>
            <a:pPr marL="446088" indent="-265113" algn="justLow">
              <a:buFontTx/>
              <a:buChar char="-"/>
            </a:pPr>
            <a:r>
              <a:rPr lang="ar-SA" sz="4400" dirty="0" smtClean="0">
                <a:solidFill>
                  <a:srgbClr val="FFFF00"/>
                </a:solidFill>
                <a:cs typeface="Simplified Arabic" pitchFamily="2" charset="-78"/>
              </a:rPr>
              <a:t>انتصار القائلين </a:t>
            </a:r>
            <a:r>
              <a:rPr lang="ar-SA" sz="4400" dirty="0" err="1" smtClean="0">
                <a:solidFill>
                  <a:srgbClr val="FFFF00"/>
                </a:solidFill>
                <a:cs typeface="Simplified Arabic" pitchFamily="2" charset="-78"/>
              </a:rPr>
              <a:t>بألوهية</a:t>
            </a:r>
            <a:r>
              <a:rPr lang="ar-SA" sz="4400" dirty="0" smtClean="0">
                <a:solidFill>
                  <a:srgbClr val="FFFF00"/>
                </a:solidFill>
                <a:cs typeface="Simplified Arabic" pitchFamily="2" charset="-78"/>
              </a:rPr>
              <a:t> المسيح </a:t>
            </a:r>
            <a:br>
              <a:rPr lang="ar-SA" sz="4400" dirty="0" smtClean="0">
                <a:solidFill>
                  <a:srgbClr val="FFFF00"/>
                </a:solidFill>
                <a:cs typeface="Simplified Arabic" pitchFamily="2" charset="-78"/>
              </a:rPr>
            </a:br>
            <a:r>
              <a:rPr lang="ar-SA" sz="4400" dirty="0" smtClean="0">
                <a:solidFill>
                  <a:srgbClr val="FFFF00"/>
                </a:solidFill>
                <a:cs typeface="Simplified Arabic" pitchFamily="2" charset="-78"/>
              </a:rPr>
              <a:t>– عليه السلام –</a:t>
            </a:r>
          </a:p>
          <a:p>
            <a:pPr marL="446088" indent="-265113" algn="justLow"/>
            <a:endParaRPr lang="ar-SA" sz="4400" dirty="0" smtClean="0">
              <a:solidFill>
                <a:schemeClr val="accent6">
                  <a:lumMod val="60000"/>
                  <a:lumOff val="40000"/>
                </a:schemeClr>
              </a:solidFill>
              <a:cs typeface="Simplified Arabic" pitchFamily="2" charset="-78"/>
            </a:endParaRPr>
          </a:p>
          <a:p>
            <a:pPr marL="446088" indent="-265113" algn="justLow"/>
            <a:endParaRPr lang="ar-SA" sz="3600" dirty="0" smtClean="0">
              <a:solidFill>
                <a:schemeClr val="accent6">
                  <a:lumMod val="60000"/>
                  <a:lumOff val="40000"/>
                </a:schemeClr>
              </a:solidFill>
              <a:cs typeface="Simplified Arabic" pitchFamily="2" charset="-78"/>
            </a:endParaRPr>
          </a:p>
          <a:p>
            <a:pPr algn="ctr"/>
            <a:endParaRPr lang="ar-SA" sz="2400" dirty="0" smtClean="0">
              <a:solidFill>
                <a:schemeClr val="tx2">
                  <a:lumMod val="75000"/>
                </a:schemeClr>
              </a:solidFill>
              <a:cs typeface="AL-Mateen"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2" end="2"/>
                                            </p:txEl>
                                          </p:spTgt>
                                        </p:tgtEl>
                                        <p:attrNameLst>
                                          <p:attrName>ppt_w</p:attrName>
                                        </p:attrNameLst>
                                      </p:cBhvr>
                                    </p:anim>
                                    <p:anim by="(#ppt_w*0.50)" calcmode="lin" valueType="num">
                                      <p:cBhvr>
                                        <p:cTn id="16" dur="500" decel="50000" autoRev="1" fill="hold">
                                          <p:stCondLst>
                                            <p:cond delay="0"/>
                                          </p:stCondLst>
                                        </p:cTn>
                                        <p:tgtEl>
                                          <p:spTgt spid="3">
                                            <p:txEl>
                                              <p:pRg st="2" end="2"/>
                                            </p:txEl>
                                          </p:spTgt>
                                        </p:tgtEl>
                                        <p:attrNameLst>
                                          <p:attrName>ppt_x</p:attrName>
                                        </p:attrNameLst>
                                      </p:cBhvr>
                                    </p:anim>
                                    <p:anim from="(-#ppt_h/2)" to="(#ppt_y)" calcmode="lin" valueType="num">
                                      <p:cBhvr>
                                        <p:cTn id="17" dur="1000" fill="hold">
                                          <p:stCondLst>
                                            <p:cond delay="0"/>
                                          </p:stCondLst>
                                        </p:cTn>
                                        <p:tgtEl>
                                          <p:spTgt spid="3">
                                            <p:txEl>
                                              <p:pRg st="2" end="2"/>
                                            </p:txEl>
                                          </p:spTgt>
                                        </p:tgtEl>
                                        <p:attrNameLst>
                                          <p:attrName>ppt_y</p:attrName>
                                        </p:attrNameLst>
                                      </p:cBhvr>
                                    </p:anim>
                                    <p:animRot by="21600000">
                                      <p:cBhvr>
                                        <p:cTn id="18"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85786" y="500042"/>
            <a:ext cx="7772400" cy="1714512"/>
          </a:xfrm>
        </p:spPr>
        <p:txBody>
          <a:bodyPr>
            <a:noAutofit/>
          </a:bodyPr>
          <a:lstStyle/>
          <a:p>
            <a:pPr algn="ctr"/>
            <a:r>
              <a:rPr lang="ar-SA" sz="6600" dirty="0" smtClean="0">
                <a:solidFill>
                  <a:srgbClr val="FF0000"/>
                </a:solidFill>
                <a:cs typeface="AL-Mateen" pitchFamily="2" charset="-78"/>
              </a:rPr>
              <a:t>مواقف المجتمعين من القرار</a:t>
            </a:r>
            <a:endParaRPr lang="ar-SA" sz="3600" dirty="0" smtClean="0">
              <a:solidFill>
                <a:schemeClr val="accent6">
                  <a:lumMod val="60000"/>
                  <a:lumOff val="40000"/>
                </a:schemeClr>
              </a:solidFill>
              <a:cs typeface="Simplified Arabic" pitchFamily="2" charset="-78"/>
            </a:endParaRPr>
          </a:p>
          <a:p>
            <a:pPr algn="ctr"/>
            <a:endParaRPr lang="ar-SA" sz="2400" dirty="0" smtClean="0">
              <a:solidFill>
                <a:schemeClr val="tx2">
                  <a:lumMod val="75000"/>
                </a:schemeClr>
              </a:solidFill>
              <a:cs typeface="AL-Mateen" pitchFamily="2" charset="-78"/>
            </a:endParaRPr>
          </a:p>
        </p:txBody>
      </p:sp>
      <p:grpSp>
        <p:nvGrpSpPr>
          <p:cNvPr id="12" name="مجموعة 11"/>
          <p:cNvGrpSpPr/>
          <p:nvPr/>
        </p:nvGrpSpPr>
        <p:grpSpPr>
          <a:xfrm>
            <a:off x="2355834" y="2071678"/>
            <a:ext cx="5073686" cy="1571636"/>
            <a:chOff x="2355834" y="2071678"/>
            <a:chExt cx="5073686" cy="1571636"/>
          </a:xfrm>
        </p:grpSpPr>
        <p:cxnSp>
          <p:nvCxnSpPr>
            <p:cNvPr id="7" name="رابط مستقيم 6"/>
            <p:cNvCxnSpPr/>
            <p:nvPr/>
          </p:nvCxnSpPr>
          <p:spPr>
            <a:xfrm rot="5400000">
              <a:off x="4251323" y="2463793"/>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a:off x="7035817" y="3249611"/>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1965307" y="3249611"/>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a:off x="2355834" y="2857496"/>
              <a:ext cx="5072098"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مستطيل مستدير الزوايا 12"/>
          <p:cNvSpPr/>
          <p:nvPr/>
        </p:nvSpPr>
        <p:spPr>
          <a:xfrm>
            <a:off x="6357950" y="3643314"/>
            <a:ext cx="2071702" cy="20002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accent6">
                    <a:lumMod val="40000"/>
                    <a:lumOff val="60000"/>
                  </a:schemeClr>
                </a:solidFill>
                <a:cs typeface="Simplified Arabic" pitchFamily="2" charset="-78"/>
              </a:rPr>
              <a:t>أظهروا القول </a:t>
            </a:r>
            <a:r>
              <a:rPr lang="ar-SA" sz="2000" b="1" dirty="0" err="1" smtClean="0">
                <a:solidFill>
                  <a:schemeClr val="accent6">
                    <a:lumMod val="40000"/>
                    <a:lumOff val="60000"/>
                  </a:schemeClr>
                </a:solidFill>
                <a:cs typeface="Simplified Arabic" pitchFamily="2" charset="-78"/>
              </a:rPr>
              <a:t>بألوهية</a:t>
            </a:r>
            <a:r>
              <a:rPr lang="ar-SA" sz="2000" b="1" dirty="0" smtClean="0">
                <a:solidFill>
                  <a:schemeClr val="accent6">
                    <a:lumMod val="40000"/>
                    <a:lumOff val="60000"/>
                  </a:schemeClr>
                </a:solidFill>
                <a:cs typeface="Simplified Arabic" pitchFamily="2" charset="-78"/>
              </a:rPr>
              <a:t> المسيح ووقعوا عليه</a:t>
            </a:r>
          </a:p>
          <a:p>
            <a:pPr algn="ctr"/>
            <a:r>
              <a:rPr lang="ar-SA" sz="2000" b="1" dirty="0" smtClean="0">
                <a:solidFill>
                  <a:schemeClr val="accent6">
                    <a:lumMod val="40000"/>
                    <a:lumOff val="60000"/>
                  </a:schemeClr>
                </a:solidFill>
                <a:cs typeface="Simplified Arabic" pitchFamily="2" charset="-78"/>
              </a:rPr>
              <a:t>(318) أسقفاً</a:t>
            </a:r>
            <a:endParaRPr lang="ar-SA" sz="2000" b="1" dirty="0">
              <a:solidFill>
                <a:schemeClr val="accent6">
                  <a:lumMod val="40000"/>
                  <a:lumOff val="60000"/>
                </a:schemeClr>
              </a:solidFill>
              <a:cs typeface="Simplified Arabic" pitchFamily="2" charset="-78"/>
            </a:endParaRPr>
          </a:p>
        </p:txBody>
      </p:sp>
      <p:sp>
        <p:nvSpPr>
          <p:cNvPr id="14" name="مستطيل مستدير الزوايا 13"/>
          <p:cNvSpPr/>
          <p:nvPr/>
        </p:nvSpPr>
        <p:spPr>
          <a:xfrm>
            <a:off x="1410455" y="3643314"/>
            <a:ext cx="1857388" cy="20002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accent6">
                    <a:lumMod val="40000"/>
                    <a:lumOff val="60000"/>
                  </a:schemeClr>
                </a:solidFill>
                <a:cs typeface="Simplified Arabic" pitchFamily="2" charset="-78"/>
              </a:rPr>
              <a:t>رفض التوقيع (</a:t>
            </a:r>
            <a:r>
              <a:rPr lang="ar-SA" sz="2000" b="1" dirty="0" err="1" smtClean="0">
                <a:solidFill>
                  <a:schemeClr val="accent6">
                    <a:lumMod val="40000"/>
                    <a:lumOff val="60000"/>
                  </a:schemeClr>
                </a:solidFill>
                <a:cs typeface="Simplified Arabic" pitchFamily="2" charset="-78"/>
              </a:rPr>
              <a:t>بوسابيوس</a:t>
            </a:r>
            <a:r>
              <a:rPr lang="ar-SA" sz="2000" b="1" dirty="0" smtClean="0">
                <a:solidFill>
                  <a:schemeClr val="accent6">
                    <a:lumMod val="40000"/>
                    <a:lumOff val="60000"/>
                  </a:schemeClr>
                </a:solidFill>
                <a:cs typeface="Simplified Arabic" pitchFamily="2" charset="-78"/>
              </a:rPr>
              <a:t>)</a:t>
            </a:r>
          </a:p>
          <a:p>
            <a:pPr algn="ctr"/>
            <a:r>
              <a:rPr lang="ar-SA" sz="2000" b="1" dirty="0" smtClean="0">
                <a:solidFill>
                  <a:schemeClr val="accent6">
                    <a:lumMod val="40000"/>
                    <a:lumOff val="60000"/>
                  </a:schemeClr>
                </a:solidFill>
                <a:cs typeface="Simplified Arabic" pitchFamily="2" charset="-78"/>
              </a:rPr>
              <a:t>وآخر</a:t>
            </a:r>
            <a:endParaRPr lang="ar-SA" sz="2000" b="1" dirty="0">
              <a:solidFill>
                <a:schemeClr val="accent6">
                  <a:lumMod val="40000"/>
                  <a:lumOff val="60000"/>
                </a:schemeClr>
              </a:solidFill>
              <a:cs typeface="Simplified Arabic"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4"/>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2"/>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359952"/>
          </a:xfrm>
        </p:spPr>
        <p:txBody>
          <a:bodyPr>
            <a:normAutofit/>
          </a:bodyPr>
          <a:lstStyle/>
          <a:p>
            <a:pPr algn="justLow">
              <a:buNone/>
            </a:pPr>
            <a:r>
              <a:rPr lang="ar-SA" sz="3600" dirty="0" smtClean="0">
                <a:solidFill>
                  <a:schemeClr val="accent4">
                    <a:lumMod val="40000"/>
                    <a:lumOff val="60000"/>
                  </a:schemeClr>
                </a:solidFill>
              </a:rPr>
              <a:t>تراجع الإمبراطور عن هذا القرار فيما بعد، وانعقاد مجمع صور سنة 334م وقرر فيه إعادة ”</a:t>
            </a:r>
            <a:r>
              <a:rPr lang="ar-SA" sz="3600" dirty="0" err="1" smtClean="0">
                <a:solidFill>
                  <a:schemeClr val="accent4">
                    <a:lumMod val="40000"/>
                    <a:lumOff val="60000"/>
                  </a:schemeClr>
                </a:solidFill>
              </a:rPr>
              <a:t>آريوس</a:t>
            </a:r>
            <a:r>
              <a:rPr lang="ar-SA" sz="3600" dirty="0" smtClean="0">
                <a:solidFill>
                  <a:schemeClr val="accent4">
                    <a:lumMod val="40000"/>
                    <a:lumOff val="60000"/>
                  </a:schemeClr>
                </a:solidFill>
              </a:rPr>
              <a:t>“ إلى الكنيسة، وخلع ”</a:t>
            </a:r>
            <a:r>
              <a:rPr lang="ar-SA" sz="3600" dirty="0" err="1" smtClean="0">
                <a:solidFill>
                  <a:schemeClr val="accent4">
                    <a:lumMod val="40000"/>
                    <a:lumOff val="60000"/>
                  </a:schemeClr>
                </a:solidFill>
              </a:rPr>
              <a:t>أثناسيوس</a:t>
            </a:r>
            <a:r>
              <a:rPr lang="ar-SA" sz="3600" dirty="0" smtClean="0">
                <a:solidFill>
                  <a:schemeClr val="accent4">
                    <a:lumMod val="40000"/>
                    <a:lumOff val="60000"/>
                  </a:schemeClr>
                </a:solidFill>
              </a:rPr>
              <a:t>“ وتعميد الإمبراطور نفسه.</a:t>
            </a:r>
            <a:endParaRPr lang="ar-SA" sz="3600" dirty="0">
              <a:solidFill>
                <a:schemeClr val="accent4">
                  <a:lumMod val="40000"/>
                  <a:lumOff val="6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359952"/>
          </a:xfrm>
        </p:spPr>
        <p:txBody>
          <a:bodyPr>
            <a:normAutofit/>
          </a:bodyPr>
          <a:lstStyle/>
          <a:p>
            <a:pPr algn="justLow">
              <a:buFontTx/>
              <a:buChar char="-"/>
            </a:pPr>
            <a:r>
              <a:rPr lang="ar-SA" sz="3600" dirty="0" smtClean="0">
                <a:cs typeface="Simplified Arabic" pitchFamily="2" charset="-78"/>
              </a:rPr>
              <a:t>كان هذا المجمع ألعوبة بيد الإمبراطور الوثني.</a:t>
            </a:r>
          </a:p>
          <a:p>
            <a:pPr algn="justLow">
              <a:buFontTx/>
              <a:buChar char="-"/>
            </a:pPr>
            <a:r>
              <a:rPr lang="ar-SA" sz="3600" dirty="0" smtClean="0">
                <a:cs typeface="Simplified Arabic" pitchFamily="2" charset="-78"/>
              </a:rPr>
              <a:t>لم يكن المجتمعون يعتمدون على نصوص متفق عليها مقبولة لدى الجميع.</a:t>
            </a:r>
          </a:p>
          <a:p>
            <a:pPr algn="justLow">
              <a:buFontTx/>
              <a:buChar char="-"/>
            </a:pPr>
            <a:r>
              <a:rPr lang="ar-SA" sz="3600" dirty="0" smtClean="0">
                <a:cs typeface="Simplified Arabic" pitchFamily="2" charset="-78"/>
              </a:rPr>
              <a:t>الاعتماد على تصوراتهم فقط.</a:t>
            </a:r>
            <a:endParaRPr lang="ar-SA" sz="3600" dirty="0">
              <a:cs typeface="Simplified Arabic"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359952"/>
          </a:xfrm>
        </p:spPr>
        <p:txBody>
          <a:bodyPr>
            <a:noAutofit/>
          </a:bodyPr>
          <a:lstStyle/>
          <a:p>
            <a:pPr algn="ctr">
              <a:buNone/>
            </a:pPr>
            <a:endParaRPr lang="ar-SA" sz="4400" dirty="0" smtClean="0">
              <a:solidFill>
                <a:srgbClr val="FFFF00"/>
              </a:solidFill>
              <a:latin typeface="Monotype Koufi" pitchFamily="2" charset="-78"/>
              <a:ea typeface="Monotype Koufi" pitchFamily="2" charset="-78"/>
              <a:cs typeface="Monotype Koufi" pitchFamily="2" charset="-78"/>
            </a:endParaRPr>
          </a:p>
          <a:p>
            <a:pPr algn="ctr">
              <a:buNone/>
            </a:pPr>
            <a:r>
              <a:rPr lang="ar-SA" sz="5400" dirty="0" smtClean="0">
                <a:solidFill>
                  <a:srgbClr val="FFFF00"/>
                </a:solidFill>
                <a:latin typeface="Monotype Koufi" pitchFamily="2" charset="-78"/>
                <a:ea typeface="Monotype Koufi" pitchFamily="2" charset="-78"/>
                <a:cs typeface="Monotype Koufi" pitchFamily="2" charset="-78"/>
              </a:rPr>
              <a:t>مجمع القسطنطينية سنة 381</a:t>
            </a:r>
          </a:p>
          <a:p>
            <a:pPr algn="ctr">
              <a:buNone/>
            </a:pPr>
            <a:r>
              <a:rPr lang="ar-SA" sz="5400" dirty="0" smtClean="0">
                <a:solidFill>
                  <a:srgbClr val="FFFF00"/>
                </a:solidFill>
                <a:latin typeface="Monotype Koufi" pitchFamily="2" charset="-78"/>
                <a:ea typeface="Monotype Koufi" pitchFamily="2" charset="-78"/>
                <a:cs typeface="Monotype Koufi" pitchFamily="2" charset="-78"/>
              </a:rPr>
              <a:t>”</a:t>
            </a:r>
            <a:r>
              <a:rPr lang="ar-SA" sz="5400" dirty="0" err="1" smtClean="0">
                <a:solidFill>
                  <a:srgbClr val="FFFF00"/>
                </a:solidFill>
                <a:latin typeface="Monotype Koufi" pitchFamily="2" charset="-78"/>
                <a:ea typeface="Monotype Koufi" pitchFamily="2" charset="-78"/>
                <a:cs typeface="Monotype Koufi" pitchFamily="2" charset="-78"/>
              </a:rPr>
              <a:t>ثيودسيوس</a:t>
            </a:r>
            <a:r>
              <a:rPr lang="ar-SA" sz="5400" dirty="0" smtClean="0">
                <a:solidFill>
                  <a:srgbClr val="FFFF00"/>
                </a:solidFill>
                <a:latin typeface="Monotype Koufi" pitchFamily="2" charset="-78"/>
                <a:ea typeface="Monotype Koufi" pitchFamily="2" charset="-78"/>
                <a:cs typeface="Monotype Koufi" pitchFamily="2" charset="-78"/>
              </a:rPr>
              <a:t>“</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p:spPr>
        <p:txBody>
          <a:bodyPr>
            <a:noAutofit/>
          </a:bodyPr>
          <a:lstStyle/>
          <a:p>
            <a:pPr>
              <a:buFontTx/>
              <a:buChar char="-"/>
            </a:pPr>
            <a:r>
              <a:rPr lang="ar-SA" sz="4000" dirty="0" smtClean="0">
                <a:solidFill>
                  <a:srgbClr val="FF0000"/>
                </a:solidFill>
                <a:latin typeface="Monotype Koufi" pitchFamily="2" charset="-78"/>
                <a:ea typeface="Monotype Koufi" pitchFamily="2" charset="-78"/>
                <a:cs typeface="AL-Mateen" pitchFamily="2" charset="-78"/>
              </a:rPr>
              <a:t>مواجهة دعوات كانت منتشرة بين الكنائس:</a:t>
            </a:r>
          </a:p>
          <a:p>
            <a:pPr>
              <a:buFont typeface="Arial" pitchFamily="34" charset="0"/>
              <a:buChar char="•"/>
            </a:pPr>
            <a:r>
              <a:rPr lang="ar-SA" sz="4000" dirty="0" smtClean="0">
                <a:solidFill>
                  <a:srgbClr val="FFFF00"/>
                </a:solidFill>
                <a:latin typeface="Monotype Koufi" pitchFamily="2" charset="-78"/>
                <a:ea typeface="Monotype Koufi" pitchFamily="2" charset="-78"/>
                <a:cs typeface="Simplified Arabic" pitchFamily="2" charset="-78"/>
              </a:rPr>
              <a:t>دعوة ”</a:t>
            </a:r>
            <a:r>
              <a:rPr lang="ar-SA" sz="4000" dirty="0" err="1" smtClean="0">
                <a:solidFill>
                  <a:srgbClr val="FFFF00"/>
                </a:solidFill>
                <a:latin typeface="Monotype Koufi" pitchFamily="2" charset="-78"/>
                <a:ea typeface="Monotype Koufi" pitchFamily="2" charset="-78"/>
                <a:cs typeface="Simplified Arabic" pitchFamily="2" charset="-78"/>
              </a:rPr>
              <a:t>صابيليوس</a:t>
            </a:r>
            <a:r>
              <a:rPr lang="ar-SA" sz="4000" dirty="0" smtClean="0">
                <a:solidFill>
                  <a:srgbClr val="FFFF00"/>
                </a:solidFill>
                <a:latin typeface="Monotype Koufi" pitchFamily="2" charset="-78"/>
                <a:ea typeface="Monotype Koufi" pitchFamily="2" charset="-78"/>
                <a:cs typeface="Simplified Arabic" pitchFamily="2" charset="-78"/>
              </a:rPr>
              <a:t>“ الذي كان ينكر وجود </a:t>
            </a:r>
            <a:r>
              <a:rPr lang="ar-SA" sz="4000" dirty="0" err="1" smtClean="0">
                <a:solidFill>
                  <a:srgbClr val="FFFF00"/>
                </a:solidFill>
                <a:latin typeface="Monotype Koufi" pitchFamily="2" charset="-78"/>
                <a:ea typeface="Monotype Koufi" pitchFamily="2" charset="-78"/>
                <a:cs typeface="Simplified Arabic" pitchFamily="2" charset="-78"/>
              </a:rPr>
              <a:t>الأقانيم</a:t>
            </a:r>
            <a:r>
              <a:rPr lang="ar-SA" sz="4000" dirty="0" smtClean="0">
                <a:solidFill>
                  <a:srgbClr val="FFFF00"/>
                </a:solidFill>
                <a:latin typeface="Monotype Koufi" pitchFamily="2" charset="-78"/>
                <a:ea typeface="Monotype Koufi" pitchFamily="2" charset="-78"/>
                <a:cs typeface="Simplified Arabic" pitchFamily="2" charset="-78"/>
              </a:rPr>
              <a:t> الثلاثة.</a:t>
            </a:r>
          </a:p>
          <a:p>
            <a:pPr>
              <a:buFont typeface="Arial" pitchFamily="34" charset="0"/>
              <a:buChar char="•"/>
            </a:pPr>
            <a:r>
              <a:rPr lang="ar-SA" sz="4000" dirty="0" smtClean="0">
                <a:solidFill>
                  <a:srgbClr val="FFFF00"/>
                </a:solidFill>
                <a:latin typeface="Monotype Koufi" pitchFamily="2" charset="-78"/>
                <a:ea typeface="Monotype Koufi" pitchFamily="2" charset="-78"/>
                <a:cs typeface="Simplified Arabic" pitchFamily="2" charset="-78"/>
              </a:rPr>
              <a:t>دعوة ”</a:t>
            </a:r>
            <a:r>
              <a:rPr lang="ar-SA" sz="4000" dirty="0" err="1" smtClean="0">
                <a:solidFill>
                  <a:srgbClr val="FFFF00"/>
                </a:solidFill>
                <a:latin typeface="Monotype Koufi" pitchFamily="2" charset="-78"/>
                <a:ea typeface="Monotype Koufi" pitchFamily="2" charset="-78"/>
                <a:cs typeface="Simplified Arabic" pitchFamily="2" charset="-78"/>
              </a:rPr>
              <a:t>مقدونيوس</a:t>
            </a:r>
            <a:r>
              <a:rPr lang="ar-SA" sz="4000" dirty="0" smtClean="0">
                <a:solidFill>
                  <a:srgbClr val="FFFF00"/>
                </a:solidFill>
                <a:latin typeface="Monotype Koufi" pitchFamily="2" charset="-78"/>
                <a:ea typeface="Monotype Koufi" pitchFamily="2" charset="-78"/>
                <a:cs typeface="Simplified Arabic" pitchFamily="2" charset="-78"/>
              </a:rPr>
              <a:t>“ الذي </a:t>
            </a:r>
            <a:r>
              <a:rPr lang="ar-SA" sz="4000" dirty="0" err="1" smtClean="0">
                <a:solidFill>
                  <a:srgbClr val="FFFF00"/>
                </a:solidFill>
                <a:latin typeface="Monotype Koufi" pitchFamily="2" charset="-78"/>
                <a:ea typeface="Monotype Koufi" pitchFamily="2" charset="-78"/>
                <a:cs typeface="Simplified Arabic" pitchFamily="2" charset="-78"/>
              </a:rPr>
              <a:t>نادى</a:t>
            </a:r>
            <a:r>
              <a:rPr lang="ar-SA" sz="4000" dirty="0" smtClean="0">
                <a:solidFill>
                  <a:srgbClr val="FFFF00"/>
                </a:solidFill>
                <a:latin typeface="Monotype Koufi" pitchFamily="2" charset="-78"/>
                <a:ea typeface="Monotype Koufi" pitchFamily="2" charset="-78"/>
                <a:cs typeface="Simplified Arabic" pitchFamily="2" charset="-78"/>
              </a:rPr>
              <a:t> بأن الروح المقدس مخلوق وليس إله.</a:t>
            </a:r>
          </a:p>
          <a:p>
            <a:pPr>
              <a:buFont typeface="Arial" pitchFamily="34" charset="0"/>
              <a:buChar char="•"/>
            </a:pPr>
            <a:r>
              <a:rPr lang="ar-SA" sz="4000" dirty="0" smtClean="0">
                <a:solidFill>
                  <a:srgbClr val="FFFF00"/>
                </a:solidFill>
                <a:latin typeface="Monotype Koufi" pitchFamily="2" charset="-78"/>
                <a:ea typeface="Monotype Koufi" pitchFamily="2" charset="-78"/>
                <a:cs typeface="Simplified Arabic" pitchFamily="2" charset="-78"/>
              </a:rPr>
              <a:t>دعوة ”</a:t>
            </a:r>
            <a:r>
              <a:rPr lang="ar-SA" sz="4000" dirty="0" err="1" smtClean="0">
                <a:solidFill>
                  <a:srgbClr val="FFFF00"/>
                </a:solidFill>
                <a:latin typeface="Monotype Koufi" pitchFamily="2" charset="-78"/>
                <a:ea typeface="Monotype Koufi" pitchFamily="2" charset="-78"/>
                <a:cs typeface="Simplified Arabic" pitchFamily="2" charset="-78"/>
              </a:rPr>
              <a:t>أبوليناريوس</a:t>
            </a:r>
            <a:r>
              <a:rPr lang="ar-SA" sz="4000" dirty="0" smtClean="0">
                <a:solidFill>
                  <a:srgbClr val="FFFF00"/>
                </a:solidFill>
                <a:latin typeface="Monotype Koufi" pitchFamily="2" charset="-78"/>
                <a:ea typeface="Monotype Koufi" pitchFamily="2" charset="-78"/>
                <a:cs typeface="Simplified Arabic" pitchFamily="2" charset="-78"/>
              </a:rPr>
              <a:t>“ الذي أنكر وجود نفس بشرية في المسيح.</a:t>
            </a:r>
          </a:p>
          <a:p>
            <a:pPr>
              <a:buFont typeface="Arial" pitchFamily="34" charset="0"/>
              <a:buChar char="•"/>
            </a:pPr>
            <a:r>
              <a:rPr lang="ar-SA" sz="4000" dirty="0" smtClean="0">
                <a:solidFill>
                  <a:srgbClr val="FFFF00"/>
                </a:solidFill>
                <a:latin typeface="Monotype Koufi" pitchFamily="2" charset="-78"/>
                <a:ea typeface="Monotype Koufi" pitchFamily="2" charset="-78"/>
                <a:cs typeface="Simplified Arabic" pitchFamily="2" charset="-78"/>
              </a:rPr>
              <a:t>حضر المجمع (150) أسقفاً قرروا فيه </a:t>
            </a:r>
            <a:r>
              <a:rPr lang="ar-SA" sz="4000" dirty="0" err="1" smtClean="0">
                <a:solidFill>
                  <a:srgbClr val="FFFF00"/>
                </a:solidFill>
                <a:latin typeface="Monotype Koufi" pitchFamily="2" charset="-78"/>
                <a:ea typeface="Monotype Koufi" pitchFamily="2" charset="-78"/>
                <a:cs typeface="Simplified Arabic" pitchFamily="2" charset="-78"/>
              </a:rPr>
              <a:t>ألوهية</a:t>
            </a:r>
            <a:r>
              <a:rPr lang="ar-SA" sz="4000" dirty="0" smtClean="0">
                <a:solidFill>
                  <a:srgbClr val="FFFF00"/>
                </a:solidFill>
                <a:latin typeface="Monotype Koufi" pitchFamily="2" charset="-78"/>
                <a:ea typeface="Monotype Koufi" pitchFamily="2" charset="-78"/>
                <a:cs typeface="Simplified Arabic" pitchFamily="2" charset="-78"/>
              </a:rPr>
              <a:t> المسيح ولعن وطرد من يخالف ذلك.</a:t>
            </a:r>
            <a:endParaRPr lang="ar-SA" sz="4000" dirty="0" smtClean="0">
              <a:solidFill>
                <a:srgbClr val="FFFF00"/>
              </a:solidFill>
              <a:latin typeface="Monotype Koufi" pitchFamily="2" charset="-78"/>
              <a:ea typeface="Monotype Koufi" pitchFamily="2" charset="-78"/>
              <a:cs typeface="AL-Mateen"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p:spPr>
        <p:txBody>
          <a:bodyPr>
            <a:noAutofit/>
          </a:bodyPr>
          <a:lstStyle/>
          <a:p>
            <a:pPr algn="ctr">
              <a:buNone/>
            </a:pPr>
            <a:endParaRPr lang="ar-SA" sz="5400" dirty="0" smtClean="0">
              <a:solidFill>
                <a:srgbClr val="FFFF00"/>
              </a:solidFill>
              <a:latin typeface="Monotype Koufi" pitchFamily="2" charset="-78"/>
              <a:ea typeface="Monotype Koufi" pitchFamily="2" charset="-78"/>
              <a:cs typeface="AL-Mateen" pitchFamily="2" charset="-78"/>
            </a:endParaRPr>
          </a:p>
          <a:p>
            <a:pPr algn="ctr">
              <a:buNone/>
            </a:pPr>
            <a:r>
              <a:rPr lang="ar-SA" sz="5400" dirty="0" smtClean="0">
                <a:solidFill>
                  <a:srgbClr val="FFFF00"/>
                </a:solidFill>
                <a:latin typeface="Monotype Koufi" pitchFamily="2" charset="-78"/>
                <a:ea typeface="Monotype Koufi" pitchFamily="2" charset="-78"/>
                <a:cs typeface="AL-Mateen" pitchFamily="2" charset="-78"/>
              </a:rPr>
              <a:t>مجمع </a:t>
            </a:r>
            <a:r>
              <a:rPr lang="ar-SA" sz="5400" dirty="0" err="1" smtClean="0">
                <a:solidFill>
                  <a:srgbClr val="FFFF00"/>
                </a:solidFill>
                <a:latin typeface="Monotype Koufi" pitchFamily="2" charset="-78"/>
                <a:ea typeface="Monotype Koufi" pitchFamily="2" charset="-78"/>
                <a:cs typeface="AL-Mateen" pitchFamily="2" charset="-78"/>
              </a:rPr>
              <a:t>أفسس</a:t>
            </a:r>
            <a:r>
              <a:rPr lang="ar-SA" sz="5400" dirty="0" smtClean="0">
                <a:solidFill>
                  <a:srgbClr val="FFFF00"/>
                </a:solidFill>
                <a:latin typeface="Monotype Koufi" pitchFamily="2" charset="-78"/>
                <a:ea typeface="Monotype Koufi" pitchFamily="2" charset="-78"/>
                <a:cs typeface="AL-Mateen" pitchFamily="2" charset="-78"/>
              </a:rPr>
              <a:t> سنة 431م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FontTx/>
              <a:buChar char="-"/>
            </a:pP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انعقد لمواجهة قول ”</a:t>
            </a:r>
            <a:r>
              <a:rPr lang="ar-SA" sz="4000" dirty="0" err="1" smtClean="0">
                <a:solidFill>
                  <a:schemeClr val="accent2">
                    <a:lumMod val="60000"/>
                    <a:lumOff val="40000"/>
                  </a:schemeClr>
                </a:solidFill>
                <a:latin typeface="Monotype Koufi" pitchFamily="2" charset="-78"/>
                <a:ea typeface="Monotype Koufi" pitchFamily="2" charset="-78"/>
                <a:cs typeface="Traditional Arabic" pitchFamily="2" charset="-78"/>
              </a:rPr>
              <a:t>نسطور</a:t>
            </a: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 [القول بأن المسيح له </a:t>
            </a:r>
            <a:r>
              <a:rPr lang="ar-SA" sz="4000" dirty="0" err="1" smtClean="0">
                <a:solidFill>
                  <a:schemeClr val="accent2">
                    <a:lumMod val="60000"/>
                    <a:lumOff val="40000"/>
                  </a:schemeClr>
                </a:solidFill>
                <a:latin typeface="Monotype Koufi" pitchFamily="2" charset="-78"/>
                <a:ea typeface="Monotype Koufi" pitchFamily="2" charset="-78"/>
                <a:cs typeface="Traditional Arabic" pitchFamily="2" charset="-78"/>
              </a:rPr>
              <a:t>طبيعتان</a:t>
            </a: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 إلهية وإنسانية، وأن مريم والدة الإنسان لا الإله].</a:t>
            </a:r>
          </a:p>
          <a:p>
            <a:pPr>
              <a:buFontTx/>
              <a:buChar char="-"/>
            </a:pP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حضره (160) أسقفاً، وقرروا فيه: أن المسيح إله وإنسان ذو طبيعة واحدة </a:t>
            </a:r>
            <a:r>
              <a:rPr lang="ar-SA" sz="4000" dirty="0" err="1" smtClean="0">
                <a:solidFill>
                  <a:schemeClr val="accent2">
                    <a:lumMod val="60000"/>
                    <a:lumOff val="40000"/>
                  </a:schemeClr>
                </a:solidFill>
                <a:latin typeface="Monotype Koufi" pitchFamily="2" charset="-78"/>
                <a:ea typeface="Monotype Koufi" pitchFamily="2" charset="-78"/>
                <a:cs typeface="Traditional Arabic" pitchFamily="2" charset="-78"/>
              </a:rPr>
              <a:t>وأقنوم</a:t>
            </a: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 واحد وأن مريم أم إلههم، وحكم على </a:t>
            </a:r>
            <a:r>
              <a:rPr lang="ar-SA" sz="4000" dirty="0" err="1" smtClean="0">
                <a:solidFill>
                  <a:schemeClr val="accent2">
                    <a:lumMod val="60000"/>
                    <a:lumOff val="40000"/>
                  </a:schemeClr>
                </a:solidFill>
                <a:latin typeface="Monotype Koufi" pitchFamily="2" charset="-78"/>
                <a:ea typeface="Monotype Koufi" pitchFamily="2" charset="-78"/>
                <a:cs typeface="Traditional Arabic" pitchFamily="2" charset="-78"/>
              </a:rPr>
              <a:t>نسطور</a:t>
            </a:r>
            <a:r>
              <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rPr>
              <a:t> بالطرد من الكنيسة.</a:t>
            </a: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r>
              <a:rPr lang="ar-SA" sz="5400" dirty="0" smtClean="0">
                <a:solidFill>
                  <a:schemeClr val="accent2"/>
                </a:solidFill>
                <a:latin typeface="Monotype Koufi" pitchFamily="2" charset="-78"/>
                <a:ea typeface="Monotype Koufi" pitchFamily="2" charset="-78"/>
                <a:cs typeface="AL-Mateen" pitchFamily="2" charset="-78"/>
              </a:rPr>
              <a:t>مجمع </a:t>
            </a:r>
            <a:r>
              <a:rPr lang="ar-SA" sz="5400" dirty="0" err="1" smtClean="0">
                <a:solidFill>
                  <a:schemeClr val="accent2"/>
                </a:solidFill>
                <a:latin typeface="Monotype Koufi" pitchFamily="2" charset="-78"/>
                <a:ea typeface="Monotype Koufi" pitchFamily="2" charset="-78"/>
                <a:cs typeface="AL-Mateen" pitchFamily="2" charset="-78"/>
              </a:rPr>
              <a:t>خلقيدونية</a:t>
            </a:r>
            <a:r>
              <a:rPr lang="ar-SA" sz="5400" dirty="0" smtClean="0">
                <a:solidFill>
                  <a:schemeClr val="accent2"/>
                </a:solidFill>
                <a:latin typeface="Monotype Koufi" pitchFamily="2" charset="-78"/>
                <a:ea typeface="Monotype Koufi" pitchFamily="2" charset="-78"/>
                <a:cs typeface="AL-Mateen" pitchFamily="2" charset="-78"/>
              </a:rPr>
              <a:t> سنة 451م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Font typeface="Arial" pitchFamily="34" charset="0"/>
              <a:buChar char="•"/>
            </a:pPr>
            <a:r>
              <a:rPr lang="ar-SA" sz="4000" dirty="0" smtClean="0">
                <a:solidFill>
                  <a:schemeClr val="accent6">
                    <a:lumMod val="60000"/>
                    <a:lumOff val="40000"/>
                  </a:schemeClr>
                </a:solidFill>
                <a:latin typeface="Monotype Koufi" pitchFamily="2" charset="-78"/>
                <a:ea typeface="Monotype Koufi" pitchFamily="2" charset="-78"/>
                <a:cs typeface="Traditional Arabic" pitchFamily="2" charset="-78"/>
              </a:rPr>
              <a:t>عودة البحث في طبيعة المسيح.</a:t>
            </a:r>
          </a:p>
          <a:p>
            <a:pPr>
              <a:buFont typeface="Arial" pitchFamily="34" charset="0"/>
              <a:buChar char="•"/>
            </a:pPr>
            <a:r>
              <a:rPr lang="ar-SA" sz="4000" dirty="0" smtClean="0">
                <a:solidFill>
                  <a:schemeClr val="accent6">
                    <a:lumMod val="60000"/>
                    <a:lumOff val="40000"/>
                  </a:schemeClr>
                </a:solidFill>
                <a:latin typeface="Monotype Koufi" pitchFamily="2" charset="-78"/>
                <a:ea typeface="Monotype Koufi" pitchFamily="2" charset="-78"/>
                <a:cs typeface="Traditional Arabic" pitchFamily="2" charset="-78"/>
              </a:rPr>
              <a:t>قرار المجمع.</a:t>
            </a:r>
          </a:p>
          <a:p>
            <a:pPr>
              <a:buFont typeface="Arial" pitchFamily="34" charset="0"/>
              <a:buChar char="•"/>
            </a:pPr>
            <a:r>
              <a:rPr lang="ar-SA" sz="4000" dirty="0" smtClean="0">
                <a:solidFill>
                  <a:schemeClr val="accent6">
                    <a:lumMod val="60000"/>
                    <a:lumOff val="40000"/>
                  </a:schemeClr>
                </a:solidFill>
                <a:latin typeface="Monotype Koufi" pitchFamily="2" charset="-78"/>
                <a:ea typeface="Monotype Koufi" pitchFamily="2" charset="-78"/>
                <a:cs typeface="Traditional Arabic" pitchFamily="2" charset="-78"/>
              </a:rPr>
              <a:t>أن المسيح له </a:t>
            </a:r>
            <a:r>
              <a:rPr lang="ar-SA" sz="4000" dirty="0" err="1" smtClean="0">
                <a:solidFill>
                  <a:schemeClr val="accent6">
                    <a:lumMod val="60000"/>
                    <a:lumOff val="40000"/>
                  </a:schemeClr>
                </a:solidFill>
                <a:latin typeface="Monotype Koufi" pitchFamily="2" charset="-78"/>
                <a:ea typeface="Monotype Koufi" pitchFamily="2" charset="-78"/>
                <a:cs typeface="Traditional Arabic" pitchFamily="2" charset="-78"/>
              </a:rPr>
              <a:t>طبيعتان</a:t>
            </a:r>
            <a:r>
              <a:rPr lang="ar-SA" sz="4000" dirty="0" smtClean="0">
                <a:solidFill>
                  <a:schemeClr val="accent6">
                    <a:lumMod val="60000"/>
                    <a:lumOff val="40000"/>
                  </a:schemeClr>
                </a:solidFill>
                <a:latin typeface="Monotype Koufi" pitchFamily="2" charset="-78"/>
                <a:ea typeface="Monotype Koufi" pitchFamily="2" charset="-78"/>
                <a:cs typeface="Traditional Arabic" pitchFamily="2" charset="-78"/>
              </a:rPr>
              <a:t> إلهية وبشرية بلا اختلاط ولا تحول ولا انقسام ولا انفصال.</a:t>
            </a:r>
          </a:p>
          <a:p>
            <a:pPr>
              <a:buFont typeface="Arial" pitchFamily="34" charset="0"/>
              <a:buChar char="•"/>
            </a:pPr>
            <a:r>
              <a:rPr lang="ar-SA" sz="4000" dirty="0" smtClean="0">
                <a:solidFill>
                  <a:schemeClr val="accent6">
                    <a:lumMod val="60000"/>
                    <a:lumOff val="40000"/>
                  </a:schemeClr>
                </a:solidFill>
                <a:latin typeface="Monotype Koufi" pitchFamily="2" charset="-78"/>
                <a:ea typeface="Monotype Koufi" pitchFamily="2" charset="-78"/>
                <a:cs typeface="Traditional Arabic" pitchFamily="2" charset="-78"/>
              </a:rPr>
              <a:t>اختلاف مواقف الكنائس حول هذا القرار ما بين مؤيد ومعارض.</a:t>
            </a: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1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1"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28"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5" end="5"/>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5"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1000132"/>
          </a:xfrm>
        </p:spPr>
        <p:txBody>
          <a:bodyPr>
            <a:noAutofit/>
          </a:bodyPr>
          <a:lstStyle/>
          <a:p>
            <a:pPr algn="ctr"/>
            <a:endParaRPr lang="ar-SA" sz="7200" dirty="0" smtClean="0">
              <a:cs typeface="AL-Mateen" pitchFamily="2" charset="-78"/>
            </a:endParaRPr>
          </a:p>
          <a:p>
            <a:pPr algn="ctr"/>
            <a:r>
              <a:rPr lang="ar-SA" sz="7200" dirty="0" smtClean="0">
                <a:cs typeface="AL-Mateen" pitchFamily="2" charset="-78"/>
              </a:rPr>
              <a:t>تعريفها:</a:t>
            </a:r>
            <a:endParaRPr lang="ar-SA" sz="7200" dirty="0">
              <a:cs typeface="AL-Mateen" pitchFamily="2" charset="-78"/>
            </a:endParaRPr>
          </a:p>
        </p:txBody>
      </p:sp>
      <p:sp>
        <p:nvSpPr>
          <p:cNvPr id="4" name="عنوان فرعي 2"/>
          <p:cNvSpPr txBox="1">
            <a:spLocks/>
          </p:cNvSpPr>
          <p:nvPr/>
        </p:nvSpPr>
        <p:spPr>
          <a:xfrm>
            <a:off x="857224" y="2000240"/>
            <a:ext cx="7772400" cy="3643338"/>
          </a:xfrm>
          <a:prstGeom prst="rect">
            <a:avLst/>
          </a:prstGeom>
        </p:spPr>
        <p:txBody>
          <a:bodyPr vert="horz" lIns="100584" tIns="45720" anchor="b">
            <a:noAutofit/>
          </a:bodyPr>
          <a:lstStyle/>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r>
              <a:rPr lang="ar-SA" sz="6000" dirty="0" smtClean="0">
                <a:solidFill>
                  <a:srgbClr val="FFFF00"/>
                </a:solidFill>
                <a:cs typeface="Traditional Arabic" pitchFamily="2" charset="-78"/>
              </a:rPr>
              <a:t>هي: هيئات </a:t>
            </a:r>
            <a:r>
              <a:rPr lang="ar-SA" sz="6000" dirty="0" err="1" smtClean="0">
                <a:solidFill>
                  <a:srgbClr val="FFFF00"/>
                </a:solidFill>
                <a:cs typeface="Traditional Arabic" pitchFamily="2" charset="-78"/>
              </a:rPr>
              <a:t>شوريَّة</a:t>
            </a:r>
            <a:r>
              <a:rPr lang="ar-SA" sz="6000" dirty="0" smtClean="0">
                <a:solidFill>
                  <a:srgbClr val="FFFF00"/>
                </a:solidFill>
                <a:cs typeface="Traditional Arabic" pitchFamily="2" charset="-78"/>
              </a:rPr>
              <a:t> في الكنيسة تبحث في الأمور المتعلقة بالديانة النصرانية وأحوال الكنائس</a:t>
            </a:r>
          </a:p>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endParaRPr kumimoji="0" lang="ar-SA" sz="6000" b="0" i="0" u="none" strike="noStrike" kern="1200" cap="none" spc="0" normalizeH="0" baseline="0" noProof="0" dirty="0" smtClean="0">
              <a:ln>
                <a:noFill/>
              </a:ln>
              <a:solidFill>
                <a:schemeClr val="tx1"/>
              </a:solidFill>
              <a:effectLst/>
              <a:uLnTx/>
              <a:uFillTx/>
              <a:cs typeface="Traditional Arabic"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iterate type="wd">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r>
              <a:rPr lang="ar-SA" sz="5400" dirty="0" smtClean="0">
                <a:solidFill>
                  <a:schemeClr val="tx2">
                    <a:lumMod val="75000"/>
                  </a:schemeClr>
                </a:solidFill>
                <a:latin typeface="Monotype Koufi" pitchFamily="2" charset="-78"/>
                <a:ea typeface="Monotype Koufi" pitchFamily="2" charset="-78"/>
                <a:cs typeface="AL-Mateen" pitchFamily="2" charset="-78"/>
              </a:rPr>
              <a:t>المجمع السابع سنة 754، 787م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المراد </a:t>
            </a:r>
            <a:r>
              <a:rPr lang="ar-SA" sz="4000" dirty="0" err="1" smtClean="0">
                <a:solidFill>
                  <a:srgbClr val="92D050"/>
                </a:solidFill>
                <a:latin typeface="Monotype Koufi" pitchFamily="2" charset="-78"/>
                <a:ea typeface="Monotype Koufi" pitchFamily="2" charset="-78"/>
                <a:cs typeface="Traditional Arabic" pitchFamily="2" charset="-78"/>
              </a:rPr>
              <a:t>به</a:t>
            </a:r>
            <a:r>
              <a:rPr lang="ar-SA" sz="4000" dirty="0" smtClean="0">
                <a:solidFill>
                  <a:srgbClr val="92D050"/>
                </a:solidFill>
                <a:latin typeface="Monotype Koufi" pitchFamily="2" charset="-78"/>
                <a:ea typeface="Monotype Koufi" pitchFamily="2" charset="-78"/>
                <a:cs typeface="Traditional Arabic" pitchFamily="2" charset="-78"/>
              </a:rPr>
              <a:t>: مجمعان.</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انعقد المجمع الأول بدعوة من </a:t>
            </a:r>
            <a:r>
              <a:rPr lang="ar-SA" sz="4000" dirty="0" err="1" smtClean="0">
                <a:solidFill>
                  <a:srgbClr val="92D050"/>
                </a:solidFill>
                <a:latin typeface="Monotype Koufi" pitchFamily="2" charset="-78"/>
                <a:ea typeface="Monotype Koufi" pitchFamily="2" charset="-78"/>
                <a:cs typeface="Traditional Arabic" pitchFamily="2" charset="-78"/>
              </a:rPr>
              <a:t>قسطنطين</a:t>
            </a:r>
            <a:r>
              <a:rPr lang="ar-SA" sz="4000" dirty="0" smtClean="0">
                <a:solidFill>
                  <a:srgbClr val="92D050"/>
                </a:solidFill>
                <a:latin typeface="Monotype Koufi" pitchFamily="2" charset="-78"/>
                <a:ea typeface="Monotype Koufi" pitchFamily="2" charset="-78"/>
                <a:cs typeface="Traditional Arabic" pitchFamily="2" charset="-78"/>
              </a:rPr>
              <a:t> الخامس.</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سبب انعقاده: لبحث موضوع الصور والتماثيل وما يقدم لها من تقديس وعبادة.</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قرر المجمع لعن كل من يصور المسيح أو أمه أو آباء الكنيسة.</a:t>
            </a: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1" end="1"/>
                                            </p:txEl>
                                          </p:spTgt>
                                        </p:tgtEl>
                                        <p:attrNameLst>
                                          <p:attrName>ppt_w</p:attrName>
                                        </p:attrNameLst>
                                      </p:cBhvr>
                                    </p:anim>
                                    <p:anim by="(#ppt_w*0.50)" calcmode="lin" valueType="num">
                                      <p:cBhvr>
                                        <p:cTn id="8" dur="500" decel="50000" autoRev="1" fill="hold">
                                          <p:stCondLst>
                                            <p:cond delay="0"/>
                                          </p:stCondLst>
                                        </p:cTn>
                                        <p:tgtEl>
                                          <p:spTgt spid="3">
                                            <p:txEl>
                                              <p:pRg st="1" end="1"/>
                                            </p:txEl>
                                          </p:spTgt>
                                        </p:tgtEl>
                                        <p:attrNameLst>
                                          <p:attrName>ppt_x</p:attrName>
                                        </p:attrNameLst>
                                      </p:cBhvr>
                                    </p:anim>
                                    <p:anim from="(-#ppt_h/2)" to="(#ppt_y)" calcmode="lin" valueType="num">
                                      <p:cBhvr>
                                        <p:cTn id="9" dur="1000" fill="hold">
                                          <p:stCondLst>
                                            <p:cond delay="0"/>
                                          </p:stCondLst>
                                        </p:cTn>
                                        <p:tgtEl>
                                          <p:spTgt spid="3">
                                            <p:txEl>
                                              <p:pRg st="1" end="1"/>
                                            </p:txEl>
                                          </p:spTgt>
                                        </p:tgtEl>
                                        <p:attrNameLst>
                                          <p:attrName>ppt_y</p:attrName>
                                        </p:attrNameLst>
                                      </p:cBhvr>
                                    </p:anim>
                                    <p:animRot by="21600000">
                                      <p:cBhvr>
                                        <p:cTn id="10" dur="1000" fill="hold">
                                          <p:stCondLst>
                                            <p:cond delay="0"/>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3" end="3"/>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3" end="3"/>
                                            </p:txEl>
                                          </p:spTgt>
                                        </p:tgtEl>
                                        <p:attrNameLst>
                                          <p:attrName>ppt_w</p:attrName>
                                        </p:attrNameLst>
                                      </p:cBhvr>
                                    </p:anim>
                                    <p:anim by="(#ppt_w*0.50)" calcmode="lin" valueType="num">
                                      <p:cBhvr>
                                        <p:cTn id="16" dur="500" decel="50000" autoRev="1" fill="hold">
                                          <p:stCondLst>
                                            <p:cond delay="0"/>
                                          </p:stCondLst>
                                        </p:cTn>
                                        <p:tgtEl>
                                          <p:spTgt spid="3">
                                            <p:txEl>
                                              <p:pRg st="3" end="3"/>
                                            </p:txEl>
                                          </p:spTgt>
                                        </p:tgtEl>
                                        <p:attrNameLst>
                                          <p:attrName>ppt_x</p:attrName>
                                        </p:attrNameLst>
                                      </p:cBhvr>
                                    </p:anim>
                                    <p:anim from="(-#ppt_h/2)" to="(#ppt_y)" calcmode="lin" valueType="num">
                                      <p:cBhvr>
                                        <p:cTn id="17" dur="1000" fill="hold">
                                          <p:stCondLst>
                                            <p:cond delay="0"/>
                                          </p:stCondLst>
                                        </p:cTn>
                                        <p:tgtEl>
                                          <p:spTgt spid="3">
                                            <p:txEl>
                                              <p:pRg st="3" end="3"/>
                                            </p:txEl>
                                          </p:spTgt>
                                        </p:tgtEl>
                                        <p:attrNameLst>
                                          <p:attrName>ppt_y</p:attrName>
                                        </p:attrNameLst>
                                      </p:cBhvr>
                                    </p:anim>
                                    <p:animRot by="21600000">
                                      <p:cBhvr>
                                        <p:cTn id="18" dur="1000" fill="hold">
                                          <p:stCondLst>
                                            <p:cond delay="0"/>
                                          </p:stCondLst>
                                        </p:cTn>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4" end="4"/>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4" end="4"/>
                                            </p:txEl>
                                          </p:spTgt>
                                        </p:tgtEl>
                                        <p:attrNameLst>
                                          <p:attrName>ppt_w</p:attrName>
                                        </p:attrNameLst>
                                      </p:cBhvr>
                                    </p:anim>
                                    <p:anim by="(#ppt_w*0.50)" calcmode="lin" valueType="num">
                                      <p:cBhvr>
                                        <p:cTn id="24" dur="500" decel="50000" autoRev="1" fill="hold">
                                          <p:stCondLst>
                                            <p:cond delay="0"/>
                                          </p:stCondLst>
                                        </p:cTn>
                                        <p:tgtEl>
                                          <p:spTgt spid="3">
                                            <p:txEl>
                                              <p:pRg st="4" end="4"/>
                                            </p:txEl>
                                          </p:spTgt>
                                        </p:tgtEl>
                                        <p:attrNameLst>
                                          <p:attrName>ppt_x</p:attrName>
                                        </p:attrNameLst>
                                      </p:cBhvr>
                                    </p:anim>
                                    <p:anim from="(-#ppt_h/2)" to="(#ppt_y)" calcmode="lin" valueType="num">
                                      <p:cBhvr>
                                        <p:cTn id="25" dur="1000" fill="hold">
                                          <p:stCondLst>
                                            <p:cond delay="0"/>
                                          </p:stCondLst>
                                        </p:cTn>
                                        <p:tgtEl>
                                          <p:spTgt spid="3">
                                            <p:txEl>
                                              <p:pRg st="4" end="4"/>
                                            </p:txEl>
                                          </p:spTgt>
                                        </p:tgtEl>
                                        <p:attrNameLst>
                                          <p:attrName>ppt_y</p:attrName>
                                        </p:attrNameLst>
                                      </p:cBhvr>
                                    </p:anim>
                                    <p:animRot by="21600000">
                                      <p:cBhvr>
                                        <p:cTn id="26" dur="1000" fill="hold">
                                          <p:stCondLst>
                                            <p:cond delay="0"/>
                                          </p:stCondLst>
                                        </p:cTn>
                                        <p:tgtEl>
                                          <p:spTgt spid="3">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5" end="5"/>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5" end="5"/>
                                            </p:txEl>
                                          </p:spTgt>
                                        </p:tgtEl>
                                        <p:attrNameLst>
                                          <p:attrName>ppt_w</p:attrName>
                                        </p:attrNameLst>
                                      </p:cBhvr>
                                    </p:anim>
                                    <p:anim by="(#ppt_w*0.50)" calcmode="lin" valueType="num">
                                      <p:cBhvr>
                                        <p:cTn id="32" dur="500" decel="50000" autoRev="1" fill="hold">
                                          <p:stCondLst>
                                            <p:cond delay="0"/>
                                          </p:stCondLst>
                                        </p:cTn>
                                        <p:tgtEl>
                                          <p:spTgt spid="3">
                                            <p:txEl>
                                              <p:pRg st="5" end="5"/>
                                            </p:txEl>
                                          </p:spTgt>
                                        </p:tgtEl>
                                        <p:attrNameLst>
                                          <p:attrName>ppt_x</p:attrName>
                                        </p:attrNameLst>
                                      </p:cBhvr>
                                    </p:anim>
                                    <p:anim from="(-#ppt_h/2)" to="(#ppt_y)" calcmode="lin" valueType="num">
                                      <p:cBhvr>
                                        <p:cTn id="33" dur="1000" fill="hold">
                                          <p:stCondLst>
                                            <p:cond delay="0"/>
                                          </p:stCondLst>
                                        </p:cTn>
                                        <p:tgtEl>
                                          <p:spTgt spid="3">
                                            <p:txEl>
                                              <p:pRg st="5" end="5"/>
                                            </p:txEl>
                                          </p:spTgt>
                                        </p:tgtEl>
                                        <p:attrNameLst>
                                          <p:attrName>ppt_y</p:attrName>
                                        </p:attrNameLst>
                                      </p:cBhvr>
                                    </p:anim>
                                    <p:animRot by="21600000">
                                      <p:cBhvr>
                                        <p:cTn id="34" dur="1000" fill="hold">
                                          <p:stCondLst>
                                            <p:cond delay="0"/>
                                          </p:stCondLst>
                                        </p:cTn>
                                        <p:tgtEl>
                                          <p:spTgt spid="3">
                                            <p:txEl>
                                              <p:pRg st="5" end="5"/>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6" end="6"/>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6" end="6"/>
                                            </p:txEl>
                                          </p:spTgt>
                                        </p:tgtEl>
                                        <p:attrNameLst>
                                          <p:attrName>ppt_w</p:attrName>
                                        </p:attrNameLst>
                                      </p:cBhvr>
                                    </p:anim>
                                    <p:anim by="(#ppt_w*0.50)" calcmode="lin" valueType="num">
                                      <p:cBhvr>
                                        <p:cTn id="40" dur="500" decel="50000" autoRev="1" fill="hold">
                                          <p:stCondLst>
                                            <p:cond delay="0"/>
                                          </p:stCondLst>
                                        </p:cTn>
                                        <p:tgtEl>
                                          <p:spTgt spid="3">
                                            <p:txEl>
                                              <p:pRg st="6" end="6"/>
                                            </p:txEl>
                                          </p:spTgt>
                                        </p:tgtEl>
                                        <p:attrNameLst>
                                          <p:attrName>ppt_x</p:attrName>
                                        </p:attrNameLst>
                                      </p:cBhvr>
                                    </p:anim>
                                    <p:anim from="(-#ppt_h/2)" to="(#ppt_y)" calcmode="lin" valueType="num">
                                      <p:cBhvr>
                                        <p:cTn id="41" dur="1000" fill="hold">
                                          <p:stCondLst>
                                            <p:cond delay="0"/>
                                          </p:stCondLst>
                                        </p:cTn>
                                        <p:tgtEl>
                                          <p:spTgt spid="3">
                                            <p:txEl>
                                              <p:pRg st="6" end="6"/>
                                            </p:txEl>
                                          </p:spTgt>
                                        </p:tgtEl>
                                        <p:attrNameLst>
                                          <p:attrName>ppt_y</p:attrName>
                                        </p:attrNameLst>
                                      </p:cBhvr>
                                    </p:anim>
                                    <p:animRot by="21600000">
                                      <p:cBhvr>
                                        <p:cTn id="42"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انعقد المجمع الثاني بعد وفاة </a:t>
            </a:r>
            <a:r>
              <a:rPr lang="ar-SA" sz="4000" dirty="0" err="1" smtClean="0">
                <a:solidFill>
                  <a:srgbClr val="92D050"/>
                </a:solidFill>
                <a:latin typeface="Monotype Koufi" pitchFamily="2" charset="-78"/>
                <a:ea typeface="Monotype Koufi" pitchFamily="2" charset="-78"/>
                <a:cs typeface="Traditional Arabic" pitchFamily="2" charset="-78"/>
              </a:rPr>
              <a:t>قسطنطين</a:t>
            </a:r>
            <a:r>
              <a:rPr lang="ar-SA" sz="4000" dirty="0" smtClean="0">
                <a:solidFill>
                  <a:srgbClr val="92D050"/>
                </a:solidFill>
                <a:latin typeface="Monotype Koufi" pitchFamily="2" charset="-78"/>
                <a:ea typeface="Monotype Koufi" pitchFamily="2" charset="-78"/>
                <a:cs typeface="Traditional Arabic" pitchFamily="2" charset="-78"/>
              </a:rPr>
              <a:t> الخامس، وتولي زوجته ”</a:t>
            </a:r>
            <a:r>
              <a:rPr lang="ar-SA" sz="4000" dirty="0" err="1" smtClean="0">
                <a:solidFill>
                  <a:srgbClr val="92D050"/>
                </a:solidFill>
                <a:latin typeface="Monotype Koufi" pitchFamily="2" charset="-78"/>
                <a:ea typeface="Monotype Koufi" pitchFamily="2" charset="-78"/>
                <a:cs typeface="Traditional Arabic" pitchFamily="2" charset="-78"/>
              </a:rPr>
              <a:t>إيريني</a:t>
            </a:r>
            <a:r>
              <a:rPr lang="ar-SA" sz="4000" dirty="0" smtClean="0">
                <a:solidFill>
                  <a:srgbClr val="92D050"/>
                </a:solidFill>
                <a:latin typeface="Monotype Koufi" pitchFamily="2" charset="-78"/>
                <a:ea typeface="Monotype Koufi" pitchFamily="2" charset="-78"/>
                <a:cs typeface="Traditional Arabic" pitchFamily="2" charset="-78"/>
              </a:rPr>
              <a:t>“.</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حضره (350) أسقفاً.</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قرر المجتمعون: وجوب تعليق الصور والتماثيل للمسيح وأمه وقديسيهم وكذلك الملائكة، وتقديم صنوف التكريم.</a:t>
            </a:r>
          </a:p>
          <a:p>
            <a:pPr>
              <a:buFontTx/>
              <a:buChar char="-"/>
            </a:pPr>
            <a:r>
              <a:rPr lang="ar-SA" sz="4000" dirty="0" smtClean="0">
                <a:solidFill>
                  <a:srgbClr val="92D050"/>
                </a:solidFill>
                <a:latin typeface="Monotype Koufi" pitchFamily="2" charset="-78"/>
                <a:ea typeface="Monotype Koufi" pitchFamily="2" charset="-78"/>
                <a:cs typeface="Traditional Arabic" pitchFamily="2" charset="-78"/>
              </a:rPr>
              <a:t>لعن كل من لا يكرّم تلك الصور والتماثيل.</a:t>
            </a: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10000"/>
                                  </p:iterate>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iterate type="wd">
                                    <p:tmPct val="10000"/>
                                  </p:iterate>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iterate type="wd">
                                    <p:tmPct val="10000"/>
                                  </p:iterate>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r>
              <a:rPr lang="ar-SA" sz="5400" dirty="0" smtClean="0">
                <a:solidFill>
                  <a:schemeClr val="tx2">
                    <a:lumMod val="75000"/>
                  </a:schemeClr>
                </a:solidFill>
                <a:latin typeface="Monotype Koufi" pitchFamily="2" charset="-78"/>
                <a:ea typeface="Monotype Koufi" pitchFamily="2" charset="-78"/>
                <a:cs typeface="AL-Mateen" pitchFamily="2" charset="-78"/>
              </a:rPr>
              <a:t>المجمع الثامن سنة 869م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FontTx/>
              <a:buChar char="-"/>
            </a:pPr>
            <a:r>
              <a:rPr lang="ar-SA" sz="3600" dirty="0" smtClean="0">
                <a:solidFill>
                  <a:srgbClr val="FFFF00"/>
                </a:solidFill>
                <a:latin typeface="Monotype Koufi" pitchFamily="2" charset="-78"/>
                <a:ea typeface="Monotype Koufi" pitchFamily="2" charset="-78"/>
                <a:cs typeface="Simplified Arabic" pitchFamily="2" charset="-78"/>
              </a:rPr>
              <a:t>سبب انعقاده: الخلاف بين كنيسة القسطنطينية وكنيسة روما في الروح القدسي هل انبثق من الأب فقط (قول كنيسة القسطنطينية) أم من الأب والابن معاً (قول كنيسة روما).</a:t>
            </a:r>
          </a:p>
          <a:p>
            <a:pPr>
              <a:buFontTx/>
              <a:buChar char="-"/>
            </a:pPr>
            <a:r>
              <a:rPr lang="ar-SA" sz="3600" dirty="0" smtClean="0">
                <a:solidFill>
                  <a:srgbClr val="FFFF00"/>
                </a:solidFill>
                <a:latin typeface="Monotype Koufi" pitchFamily="2" charset="-78"/>
                <a:ea typeface="Monotype Koufi" pitchFamily="2" charset="-78"/>
                <a:cs typeface="Simplified Arabic" pitchFamily="2" charset="-78"/>
              </a:rPr>
              <a:t>قرر المجمع قول كنيسة روما.</a:t>
            </a:r>
          </a:p>
          <a:p>
            <a:pPr>
              <a:buFontTx/>
              <a:buChar char="-"/>
            </a:pPr>
            <a:r>
              <a:rPr lang="ar-SA" sz="3600" dirty="0" smtClean="0">
                <a:solidFill>
                  <a:srgbClr val="FFFF00"/>
                </a:solidFill>
                <a:latin typeface="Monotype Koufi" pitchFamily="2" charset="-78"/>
                <a:ea typeface="Monotype Koufi" pitchFamily="2" charset="-78"/>
                <a:cs typeface="Simplified Arabic" pitchFamily="2" charset="-78"/>
              </a:rPr>
              <a:t>لم يوافق على ذلك بطريرك القسطنطينية ومن كان معه وعقدوا لذلك مجمعاً سنة 879.</a:t>
            </a: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txBox="1">
            <a:spLocks/>
          </p:cNvSpPr>
          <p:nvPr/>
        </p:nvSpPr>
        <p:spPr>
          <a:xfrm>
            <a:off x="785786" y="500042"/>
            <a:ext cx="7772400" cy="2143140"/>
          </a:xfrm>
          <a:prstGeom prst="rect">
            <a:avLst/>
          </a:prstGeom>
        </p:spPr>
        <p:txBody>
          <a:bodyPr vert="horz">
            <a:noAutofit/>
          </a:bodyPr>
          <a:lstStyle/>
          <a:p>
            <a:pPr marL="411480" marR="0" lvl="0" indent="-342900" algn="ctr" defTabSz="914400" rtl="1" eaLnBrk="1" fontAlgn="auto" latinLnBrk="0" hangingPunct="1">
              <a:lnSpc>
                <a:spcPct val="100000"/>
              </a:lnSpc>
              <a:spcBef>
                <a:spcPts val="700"/>
              </a:spcBef>
              <a:spcAft>
                <a:spcPts val="0"/>
              </a:spcAft>
              <a:buClr>
                <a:schemeClr val="tx2"/>
              </a:buClr>
              <a:buSzPct val="95000"/>
              <a:tabLst/>
              <a:defRPr/>
            </a:pPr>
            <a:r>
              <a:rPr kumimoji="0" lang="ar-SA" sz="6600" b="0" i="0" u="none" strike="noStrike" kern="1200" cap="none" spc="0" normalizeH="0" baseline="0" noProof="0" dirty="0" smtClean="0">
                <a:ln>
                  <a:noFill/>
                </a:ln>
                <a:solidFill>
                  <a:srgbClr val="FF0000"/>
                </a:solidFill>
                <a:effectLst/>
                <a:uLnTx/>
                <a:uFillTx/>
                <a:latin typeface="+mn-lt"/>
                <a:ea typeface="+mn-ea"/>
                <a:cs typeface="AL-Mateen" pitchFamily="2" charset="-78"/>
              </a:rPr>
              <a:t>من آثار المجمع الثامن:</a:t>
            </a:r>
          </a:p>
          <a:p>
            <a:pPr marL="411480" marR="0" lvl="0" indent="-342900" algn="ctr" defTabSz="914400" rtl="1" eaLnBrk="1" fontAlgn="auto" latinLnBrk="0" hangingPunct="1">
              <a:lnSpc>
                <a:spcPct val="100000"/>
              </a:lnSpc>
              <a:spcBef>
                <a:spcPts val="700"/>
              </a:spcBef>
              <a:spcAft>
                <a:spcPts val="0"/>
              </a:spcAft>
              <a:buClr>
                <a:schemeClr val="tx2"/>
              </a:buClr>
              <a:buSzPct val="95000"/>
              <a:tabLst/>
              <a:defRPr/>
            </a:pPr>
            <a:r>
              <a:rPr lang="ar-SA" sz="4800" dirty="0" smtClean="0">
                <a:solidFill>
                  <a:srgbClr val="FFFF00"/>
                </a:solidFill>
                <a:cs typeface="AL-Mateen" pitchFamily="2" charset="-78"/>
              </a:rPr>
              <a:t>انقسام الكنيسة إلى </a:t>
            </a:r>
            <a:endParaRPr kumimoji="0" lang="ar-SA" sz="2400" b="0" i="0" u="none" strike="noStrike" kern="1200" cap="none" spc="0" normalizeH="0" baseline="0" noProof="0" dirty="0" smtClean="0">
              <a:ln>
                <a:noFill/>
              </a:ln>
              <a:solidFill>
                <a:srgbClr val="FFFF00"/>
              </a:solidFill>
              <a:effectLst/>
              <a:uLnTx/>
              <a:uFillTx/>
              <a:latin typeface="+mn-lt"/>
              <a:ea typeface="+mn-ea"/>
              <a:cs typeface="Simplified Arabic" pitchFamily="2" charset="-78"/>
            </a:endParaRPr>
          </a:p>
          <a:p>
            <a:pPr marL="411480" marR="0" lvl="0" indent="-342900" algn="ctr" defTabSz="914400" rtl="1" eaLnBrk="1" fontAlgn="auto" latinLnBrk="0" hangingPunct="1">
              <a:lnSpc>
                <a:spcPct val="100000"/>
              </a:lnSpc>
              <a:spcBef>
                <a:spcPts val="700"/>
              </a:spcBef>
              <a:spcAft>
                <a:spcPts val="0"/>
              </a:spcAft>
              <a:buClr>
                <a:schemeClr val="tx2"/>
              </a:buClr>
              <a:buSzPct val="95000"/>
              <a:buFont typeface="Wingdings"/>
              <a:buChar char=""/>
              <a:tabLst/>
              <a:defRPr/>
            </a:pPr>
            <a:endParaRPr kumimoji="0" lang="ar-SA" sz="2400" b="0" i="0" u="none" strike="noStrike" kern="1200" cap="none" spc="0" normalizeH="0" baseline="0" noProof="0" dirty="0" smtClean="0">
              <a:ln>
                <a:noFill/>
              </a:ln>
              <a:solidFill>
                <a:schemeClr val="tx2">
                  <a:lumMod val="75000"/>
                </a:schemeClr>
              </a:solidFill>
              <a:effectLst/>
              <a:uLnTx/>
              <a:uFillTx/>
              <a:latin typeface="+mn-lt"/>
              <a:ea typeface="+mn-ea"/>
              <a:cs typeface="AL-Mateen" pitchFamily="2" charset="-78"/>
            </a:endParaRPr>
          </a:p>
        </p:txBody>
      </p:sp>
      <p:grpSp>
        <p:nvGrpSpPr>
          <p:cNvPr id="5" name="مجموعة 4"/>
          <p:cNvGrpSpPr/>
          <p:nvPr/>
        </p:nvGrpSpPr>
        <p:grpSpPr>
          <a:xfrm>
            <a:off x="2355834" y="2357430"/>
            <a:ext cx="5073686" cy="1571636"/>
            <a:chOff x="2355834" y="2071678"/>
            <a:chExt cx="5073686" cy="1571636"/>
          </a:xfrm>
        </p:grpSpPr>
        <p:cxnSp>
          <p:nvCxnSpPr>
            <p:cNvPr id="6" name="رابط مستقيم 5"/>
            <p:cNvCxnSpPr/>
            <p:nvPr/>
          </p:nvCxnSpPr>
          <p:spPr>
            <a:xfrm rot="5400000">
              <a:off x="4251323" y="2463793"/>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a:off x="7035817" y="3249611"/>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a:off x="1965307" y="3249611"/>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2355834" y="2857496"/>
              <a:ext cx="5072098"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مستطيل مستدير الزوايا 9"/>
          <p:cNvSpPr/>
          <p:nvPr/>
        </p:nvSpPr>
        <p:spPr>
          <a:xfrm>
            <a:off x="6500826" y="3929066"/>
            <a:ext cx="1928826" cy="171451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accent6">
                    <a:lumMod val="40000"/>
                    <a:lumOff val="60000"/>
                  </a:schemeClr>
                </a:solidFill>
                <a:cs typeface="Simplified Arabic" pitchFamily="2" charset="-78"/>
              </a:rPr>
              <a:t>غربيّة</a:t>
            </a:r>
          </a:p>
          <a:p>
            <a:pPr algn="ctr"/>
            <a:r>
              <a:rPr lang="ar-SA" sz="2000" b="1" dirty="0" smtClean="0">
                <a:solidFill>
                  <a:schemeClr val="accent6">
                    <a:lumMod val="40000"/>
                    <a:lumOff val="60000"/>
                  </a:schemeClr>
                </a:solidFill>
                <a:cs typeface="Simplified Arabic" pitchFamily="2" charset="-78"/>
              </a:rPr>
              <a:t>(الكاثوليك)</a:t>
            </a:r>
            <a:endParaRPr lang="ar-SA" sz="2000" b="1" dirty="0">
              <a:solidFill>
                <a:schemeClr val="accent6">
                  <a:lumMod val="40000"/>
                  <a:lumOff val="60000"/>
                </a:schemeClr>
              </a:solidFill>
              <a:cs typeface="Simplified Arabic" pitchFamily="2" charset="-78"/>
            </a:endParaRPr>
          </a:p>
        </p:txBody>
      </p:sp>
      <p:sp>
        <p:nvSpPr>
          <p:cNvPr id="11" name="مستطيل مستدير الزوايا 10"/>
          <p:cNvSpPr/>
          <p:nvPr/>
        </p:nvSpPr>
        <p:spPr>
          <a:xfrm>
            <a:off x="1410455" y="3929066"/>
            <a:ext cx="1857388" cy="164307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accent6">
                    <a:lumMod val="40000"/>
                    <a:lumOff val="60000"/>
                  </a:schemeClr>
                </a:solidFill>
                <a:cs typeface="Simplified Arabic" pitchFamily="2" charset="-78"/>
              </a:rPr>
              <a:t>شرقيّة</a:t>
            </a:r>
          </a:p>
          <a:p>
            <a:pPr algn="ctr"/>
            <a:r>
              <a:rPr lang="ar-SA" sz="2000" b="1" dirty="0" smtClean="0">
                <a:solidFill>
                  <a:schemeClr val="accent6">
                    <a:lumMod val="40000"/>
                    <a:lumOff val="60000"/>
                  </a:schemeClr>
                </a:solidFill>
                <a:cs typeface="Simplified Arabic" pitchFamily="2" charset="-78"/>
              </a:rPr>
              <a:t>(الأرثوذكس)</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0" fill="hold"/>
                                        <p:tgtEl>
                                          <p:spTgt spid="5"/>
                                        </p:tgtEl>
                                        <p:attrNameLst>
                                          <p:attrName>ppt_w</p:attrName>
                                        </p:attrNameLst>
                                      </p:cBhvr>
                                      <p:tavLst>
                                        <p:tav tm="0" fmla="#ppt_w*sin(2.5*pi*$)">
                                          <p:val>
                                            <p:fltVal val="0"/>
                                          </p:val>
                                        </p:tav>
                                        <p:tav tm="100000">
                                          <p:val>
                                            <p:fltVal val="1"/>
                                          </p:val>
                                        </p:tav>
                                      </p:tavLst>
                                    </p:anim>
                                    <p:anim calcmode="lin" valueType="num">
                                      <p:cBhvr>
                                        <p:cTn id="14"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0" fill="hold"/>
                                        <p:tgtEl>
                                          <p:spTgt spid="10"/>
                                        </p:tgtEl>
                                        <p:attrNameLst>
                                          <p:attrName>ppt_w</p:attrName>
                                        </p:attrNameLst>
                                      </p:cBhvr>
                                      <p:tavLst>
                                        <p:tav tm="0" fmla="#ppt_w*sin(2.5*pi*$)">
                                          <p:val>
                                            <p:fltVal val="0"/>
                                          </p:val>
                                        </p:tav>
                                        <p:tav tm="100000">
                                          <p:val>
                                            <p:fltVal val="1"/>
                                          </p:val>
                                        </p:tav>
                                      </p:tavLst>
                                    </p:anim>
                                    <p:anim calcmode="lin" valueType="num">
                                      <p:cBhvr>
                                        <p:cTn id="20" dur="5000" fill="hold"/>
                                        <p:tgtEl>
                                          <p:spTgt spid="10"/>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0" fill="hold"/>
                                        <p:tgtEl>
                                          <p:spTgt spid="11"/>
                                        </p:tgtEl>
                                        <p:attrNameLst>
                                          <p:attrName>ppt_w</p:attrName>
                                        </p:attrNameLst>
                                      </p:cBhvr>
                                      <p:tavLst>
                                        <p:tav tm="0" fmla="#ppt_w*sin(2.5*pi*$)">
                                          <p:val>
                                            <p:fltVal val="0"/>
                                          </p:val>
                                        </p:tav>
                                        <p:tav tm="100000">
                                          <p:val>
                                            <p:fltVal val="1"/>
                                          </p:val>
                                        </p:tav>
                                      </p:tavLst>
                                    </p:anim>
                                    <p:anim calcmode="lin" valueType="num">
                                      <p:cBhvr>
                                        <p:cTn id="24"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endParaRPr lang="ar-SA" sz="2800" dirty="0" smtClean="0">
              <a:solidFill>
                <a:schemeClr val="tx2">
                  <a:lumMod val="75000"/>
                </a:schemeClr>
              </a:solidFill>
              <a:latin typeface="Monotype Koufi" pitchFamily="2" charset="-78"/>
              <a:ea typeface="Monotype Koufi" pitchFamily="2" charset="-78"/>
              <a:cs typeface="AL-Mateen" pitchFamily="2" charset="-78"/>
            </a:endParaRPr>
          </a:p>
          <a:p>
            <a:pPr algn="ctr">
              <a:buNone/>
            </a:pPr>
            <a:r>
              <a:rPr lang="ar-SA" sz="5400" dirty="0" smtClean="0">
                <a:solidFill>
                  <a:schemeClr val="tx2">
                    <a:lumMod val="75000"/>
                  </a:schemeClr>
                </a:solidFill>
                <a:latin typeface="Monotype Koufi" pitchFamily="2" charset="-78"/>
                <a:ea typeface="Monotype Koufi" pitchFamily="2" charset="-78"/>
                <a:cs typeface="AL-Mateen" pitchFamily="2" charset="-78"/>
              </a:rPr>
              <a:t>المجمع الثاني عشر سنة 1215م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None/>
            </a:pPr>
            <a:endParaRPr lang="ar-SA" sz="2400" dirty="0" smtClean="0">
              <a:solidFill>
                <a:srgbClr val="FFFF00"/>
              </a:solidFill>
              <a:latin typeface="Monotype Koufi" pitchFamily="2" charset="-78"/>
              <a:ea typeface="Monotype Koufi" pitchFamily="2" charset="-78"/>
              <a:cs typeface="Simplified Arabic" pitchFamily="2" charset="-78"/>
            </a:endParaRPr>
          </a:p>
          <a:p>
            <a:pPr>
              <a:buFontTx/>
              <a:buChar char="-"/>
            </a:pPr>
            <a:r>
              <a:rPr lang="ar-SA" sz="3600" dirty="0" smtClean="0">
                <a:solidFill>
                  <a:srgbClr val="FFFF00"/>
                </a:solidFill>
                <a:latin typeface="Monotype Koufi" pitchFamily="2" charset="-78"/>
                <a:ea typeface="Monotype Koufi" pitchFamily="2" charset="-78"/>
                <a:cs typeface="Simplified Arabic" pitchFamily="2" charset="-78"/>
              </a:rPr>
              <a:t>تقرر فيه أن العشاء الرباني يتحوّل إلى جسد ودم المسيح، وأن الكنيسة الكاثوليكية تملك حق الفقراء وتمنحه لمن تشاء.</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10000"/>
                                  </p:iterate>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p:cTn id="15"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endParaRPr lang="ar-SA" sz="2800" dirty="0" smtClean="0">
              <a:solidFill>
                <a:schemeClr val="tx2">
                  <a:lumMod val="75000"/>
                </a:schemeClr>
              </a:solidFill>
              <a:latin typeface="Monotype Koufi" pitchFamily="2" charset="-78"/>
              <a:ea typeface="Monotype Koufi" pitchFamily="2" charset="-78"/>
              <a:cs typeface="AL-Mateen" pitchFamily="2" charset="-78"/>
            </a:endParaRPr>
          </a:p>
          <a:p>
            <a:pPr algn="ctr">
              <a:buNone/>
            </a:pPr>
            <a:r>
              <a:rPr lang="ar-SA" sz="5400" dirty="0" smtClean="0">
                <a:solidFill>
                  <a:srgbClr val="FFFF00"/>
                </a:solidFill>
                <a:latin typeface="Monotype Koufi" pitchFamily="2" charset="-78"/>
                <a:ea typeface="Monotype Koufi" pitchFamily="2" charset="-78"/>
                <a:cs typeface="AL-Mateen" pitchFamily="2" charset="-78"/>
              </a:rPr>
              <a:t>مجمع روما عام 1769م</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a:p>
            <a:pPr>
              <a:buNone/>
            </a:pPr>
            <a:endParaRPr lang="ar-SA" sz="2400" dirty="0" smtClean="0">
              <a:solidFill>
                <a:srgbClr val="FFFF00"/>
              </a:solidFill>
              <a:latin typeface="Monotype Koufi" pitchFamily="2" charset="-78"/>
              <a:ea typeface="Monotype Koufi" pitchFamily="2" charset="-78"/>
              <a:cs typeface="Simplified Arabic" pitchFamily="2" charset="-78"/>
            </a:endParaRPr>
          </a:p>
          <a:p>
            <a:pPr>
              <a:buFontTx/>
              <a:buChar char="-"/>
            </a:pPr>
            <a:r>
              <a:rPr lang="ar-SA" sz="3600" dirty="0" smtClean="0">
                <a:solidFill>
                  <a:srgbClr val="FF0000"/>
                </a:solidFill>
                <a:latin typeface="Monotype Koufi" pitchFamily="2" charset="-78"/>
                <a:ea typeface="Monotype Koufi" pitchFamily="2" charset="-78"/>
                <a:cs typeface="Simplified Arabic" pitchFamily="2" charset="-78"/>
              </a:rPr>
              <a:t>تقرر فيه عصمة البابا في روما</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2" end="2"/>
                                            </p:txEl>
                                          </p:spTgt>
                                        </p:tgtEl>
                                        <p:attrNameLst>
                                          <p:attrName>ppt_w</p:attrName>
                                        </p:attrNameLst>
                                      </p:cBhvr>
                                    </p:anim>
                                    <p:anim by="(#ppt_w*0.50)" calcmode="lin" valueType="num">
                                      <p:cBhvr>
                                        <p:cTn id="8" dur="500" decel="50000" autoRev="1" fill="hold">
                                          <p:stCondLst>
                                            <p:cond delay="0"/>
                                          </p:stCondLst>
                                        </p:cTn>
                                        <p:tgtEl>
                                          <p:spTgt spid="4">
                                            <p:txEl>
                                              <p:pRg st="2" end="2"/>
                                            </p:txEl>
                                          </p:spTgt>
                                        </p:tgtEl>
                                        <p:attrNameLst>
                                          <p:attrName>ppt_x</p:attrName>
                                        </p:attrNameLst>
                                      </p:cBhvr>
                                    </p:anim>
                                    <p:anim from="(-#ppt_h/2)" to="(#ppt_y)" calcmode="lin" valueType="num">
                                      <p:cBhvr>
                                        <p:cTn id="9" dur="1000" fill="hold">
                                          <p:stCondLst>
                                            <p:cond delay="0"/>
                                          </p:stCondLst>
                                        </p:cTn>
                                        <p:tgtEl>
                                          <p:spTgt spid="4">
                                            <p:txEl>
                                              <p:pRg st="2" end="2"/>
                                            </p:txEl>
                                          </p:spTgt>
                                        </p:tgtEl>
                                        <p:attrNameLst>
                                          <p:attrName>ppt_y</p:attrName>
                                        </p:attrNameLst>
                                      </p:cBhvr>
                                    </p:anim>
                                    <p:animRot by="21600000">
                                      <p:cBhvr>
                                        <p:cTn id="10" dur="1000" fill="hold">
                                          <p:stCondLst>
                                            <p:cond delay="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xEl>
                                              <p:pRg st="5" end="5"/>
                                            </p:txEl>
                                          </p:spTgt>
                                        </p:tgtEl>
                                        <p:attrNameLst>
                                          <p:attrName>style.visibility</p:attrName>
                                        </p:attrNameLst>
                                      </p:cBhvr>
                                      <p:to>
                                        <p:strVal val="visible"/>
                                      </p:to>
                                    </p:set>
                                    <p:anim by="(-#ppt_w*2)" calcmode="lin" valueType="num">
                                      <p:cBhvr rctx="PPT">
                                        <p:cTn id="15" dur="500" autoRev="1" fill="hold">
                                          <p:stCondLst>
                                            <p:cond delay="0"/>
                                          </p:stCondLst>
                                        </p:cTn>
                                        <p:tgtEl>
                                          <p:spTgt spid="4">
                                            <p:txEl>
                                              <p:pRg st="5" end="5"/>
                                            </p:txEl>
                                          </p:spTgt>
                                        </p:tgtEl>
                                        <p:attrNameLst>
                                          <p:attrName>ppt_w</p:attrName>
                                        </p:attrNameLst>
                                      </p:cBhvr>
                                    </p:anim>
                                    <p:anim by="(#ppt_w*0.50)" calcmode="lin" valueType="num">
                                      <p:cBhvr>
                                        <p:cTn id="16" dur="500" decel="50000" autoRev="1" fill="hold">
                                          <p:stCondLst>
                                            <p:cond delay="0"/>
                                          </p:stCondLst>
                                        </p:cTn>
                                        <p:tgtEl>
                                          <p:spTgt spid="4">
                                            <p:txEl>
                                              <p:pRg st="5" end="5"/>
                                            </p:txEl>
                                          </p:spTgt>
                                        </p:tgtEl>
                                        <p:attrNameLst>
                                          <p:attrName>ppt_x</p:attrName>
                                        </p:attrNameLst>
                                      </p:cBhvr>
                                    </p:anim>
                                    <p:anim from="(-#ppt_h/2)" to="(#ppt_y)" calcmode="lin" valueType="num">
                                      <p:cBhvr>
                                        <p:cTn id="17" dur="1000" fill="hold">
                                          <p:stCondLst>
                                            <p:cond delay="0"/>
                                          </p:stCondLst>
                                        </p:cTn>
                                        <p:tgtEl>
                                          <p:spTgt spid="4">
                                            <p:txEl>
                                              <p:pRg st="5" end="5"/>
                                            </p:txEl>
                                          </p:spTgt>
                                        </p:tgtEl>
                                        <p:attrNameLst>
                                          <p:attrName>ppt_y</p:attrName>
                                        </p:attrNameLst>
                                      </p:cBhvr>
                                    </p:anim>
                                    <p:animRot by="21600000">
                                      <p:cBhvr>
                                        <p:cTn id="18" dur="1000" fill="hold">
                                          <p:stCondLst>
                                            <p:cond delay="0"/>
                                          </p:stCondLst>
                                        </p:cTn>
                                        <p:tgtEl>
                                          <p:spTgt spid="4">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أن النصارى لا يملكون أدلة صحيحة على </a:t>
            </a:r>
            <a:r>
              <a:rPr lang="ar-SA" sz="3200" dirty="0" err="1" smtClean="0">
                <a:solidFill>
                  <a:srgbClr val="FF0000"/>
                </a:solidFill>
                <a:latin typeface="Monotype Koufi" pitchFamily="2" charset="-78"/>
                <a:ea typeface="Monotype Koufi" pitchFamily="2" charset="-78"/>
                <a:cs typeface="Simplified Arabic" pitchFamily="2" charset="-78"/>
              </a:rPr>
              <a:t>دعاويهم</a:t>
            </a:r>
            <a:r>
              <a:rPr lang="ar-SA" sz="3200" dirty="0" smtClean="0">
                <a:solidFill>
                  <a:srgbClr val="FF0000"/>
                </a:solidFill>
                <a:latin typeface="Monotype Koufi" pitchFamily="2" charset="-78"/>
                <a:ea typeface="Monotype Koufi" pitchFamily="2" charset="-78"/>
                <a:cs typeface="Simplified Arabic" pitchFamily="2" charset="-78"/>
              </a:rPr>
              <a:t>.</a:t>
            </a: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لم تكن المجامع هيئات </a:t>
            </a:r>
            <a:r>
              <a:rPr lang="ar-SA" sz="3200" dirty="0" err="1" smtClean="0">
                <a:solidFill>
                  <a:srgbClr val="FF0000"/>
                </a:solidFill>
                <a:latin typeface="Monotype Koufi" pitchFamily="2" charset="-78"/>
                <a:ea typeface="Monotype Koufi" pitchFamily="2" charset="-78"/>
                <a:cs typeface="Simplified Arabic" pitchFamily="2" charset="-78"/>
              </a:rPr>
              <a:t>شورية</a:t>
            </a:r>
            <a:r>
              <a:rPr lang="ar-SA" sz="3200" dirty="0" smtClean="0">
                <a:solidFill>
                  <a:srgbClr val="FF0000"/>
                </a:solidFill>
                <a:latin typeface="Monotype Koufi" pitchFamily="2" charset="-78"/>
                <a:ea typeface="Monotype Koufi" pitchFamily="2" charset="-78"/>
                <a:cs typeface="Simplified Arabic" pitchFamily="2" charset="-78"/>
              </a:rPr>
              <a:t>، وإنما تعقد لفرض رأي بقوة السلطان أو قوة الكنيسة.</a:t>
            </a: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أن المجامع كانت أداة بيد الأباطرة الرومان.</a:t>
            </a: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أن المجامع كانت من أعظم أسباب الفرقة وزيادة الاختلاف.</a:t>
            </a: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أثر المجامع في صياغة العقيدة النصرانية في الإله والمسيح.</a:t>
            </a:r>
          </a:p>
          <a:p>
            <a:pPr>
              <a:buFontTx/>
              <a:buChar char="-"/>
            </a:pPr>
            <a:r>
              <a:rPr lang="ar-SA" sz="3200" dirty="0" smtClean="0">
                <a:solidFill>
                  <a:srgbClr val="FF0000"/>
                </a:solidFill>
                <a:latin typeface="Monotype Koufi" pitchFamily="2" charset="-78"/>
                <a:ea typeface="Monotype Koufi" pitchFamily="2" charset="-78"/>
                <a:cs typeface="Simplified Arabic" pitchFamily="2" charset="-78"/>
              </a:rPr>
              <a:t>أن المجامع هي المصدر الحقيقي للديانة النصرانية المحرّفة.</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anim calcmode="lin" valueType="num">
                                      <p:cBhvr>
                                        <p:cTn id="16" dur="2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iterate type="wd">
                                    <p:tmPct val="10000"/>
                                  </p:iterate>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2000"/>
                                        <p:tgtEl>
                                          <p:spTgt spid="4">
                                            <p:txEl>
                                              <p:pRg st="3" end="3"/>
                                            </p:txEl>
                                          </p:spTgt>
                                        </p:tgtEl>
                                      </p:cBhvr>
                                    </p:animEffect>
                                    <p:anim calcmode="lin" valueType="num">
                                      <p:cBhvr>
                                        <p:cTn id="24" dur="2000" fill="hold"/>
                                        <p:tgtEl>
                                          <p:spTgt spid="4">
                                            <p:txEl>
                                              <p:pRg st="3" end="3"/>
                                            </p:txEl>
                                          </p:spTgt>
                                        </p:tgtEl>
                                        <p:attrNameLst>
                                          <p:attrName>style.rotation</p:attrName>
                                        </p:attrNameLst>
                                      </p:cBhvr>
                                      <p:tavLst>
                                        <p:tav tm="0">
                                          <p:val>
                                            <p:fltVal val="720"/>
                                          </p:val>
                                        </p:tav>
                                        <p:tav tm="100000">
                                          <p:val>
                                            <p:fltVal val="0"/>
                                          </p:val>
                                        </p:tav>
                                      </p:tavLst>
                                    </p:anim>
                                    <p:anim calcmode="lin" valueType="num">
                                      <p:cBhvr>
                                        <p:cTn id="25"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6" dur="2000" fill="hold"/>
                                        <p:tgtEl>
                                          <p:spTgt spid="4">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iterate type="wd">
                                    <p:tmPct val="10000"/>
                                  </p:iterate>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2000"/>
                                        <p:tgtEl>
                                          <p:spTgt spid="4">
                                            <p:txEl>
                                              <p:pRg st="4" end="4"/>
                                            </p:txEl>
                                          </p:spTgt>
                                        </p:tgtEl>
                                      </p:cBhvr>
                                    </p:animEffect>
                                    <p:anim calcmode="lin" valueType="num">
                                      <p:cBhvr>
                                        <p:cTn id="32" dur="2000" fill="hold"/>
                                        <p:tgtEl>
                                          <p:spTgt spid="4">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4">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iterate type="wd">
                                    <p:tmPct val="10000"/>
                                  </p:iterate>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2000"/>
                                        <p:tgtEl>
                                          <p:spTgt spid="4">
                                            <p:txEl>
                                              <p:pRg st="5" end="5"/>
                                            </p:txEl>
                                          </p:spTgt>
                                        </p:tgtEl>
                                      </p:cBhvr>
                                    </p:animEffect>
                                    <p:anim calcmode="lin" valueType="num">
                                      <p:cBhvr>
                                        <p:cTn id="40" dur="2000" fill="hold"/>
                                        <p:tgtEl>
                                          <p:spTgt spid="4">
                                            <p:txEl>
                                              <p:pRg st="5" end="5"/>
                                            </p:txEl>
                                          </p:spTgt>
                                        </p:tgtEl>
                                        <p:attrNameLst>
                                          <p:attrName>style.rotation</p:attrName>
                                        </p:attrNameLst>
                                      </p:cBhvr>
                                      <p:tavLst>
                                        <p:tav tm="0">
                                          <p:val>
                                            <p:fltVal val="720"/>
                                          </p:val>
                                        </p:tav>
                                        <p:tav tm="100000">
                                          <p:val>
                                            <p:fltVal val="0"/>
                                          </p:val>
                                        </p:tav>
                                      </p:tavLst>
                                    </p:anim>
                                    <p:anim calcmode="lin" valueType="num">
                                      <p:cBhvr>
                                        <p:cTn id="41"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2" dur="2000" fill="hold"/>
                                        <p:tgtEl>
                                          <p:spTgt spid="4">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iterate type="wd">
                                    <p:tmPct val="10000"/>
                                  </p:iterate>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2000"/>
                                        <p:tgtEl>
                                          <p:spTgt spid="4">
                                            <p:txEl>
                                              <p:pRg st="6" end="6"/>
                                            </p:txEl>
                                          </p:spTgt>
                                        </p:tgtEl>
                                      </p:cBhvr>
                                    </p:animEffect>
                                    <p:anim calcmode="lin" valueType="num">
                                      <p:cBhvr>
                                        <p:cTn id="48" dur="2000" fill="hold"/>
                                        <p:tgtEl>
                                          <p:spTgt spid="4">
                                            <p:txEl>
                                              <p:pRg st="6" end="6"/>
                                            </p:txEl>
                                          </p:spTgt>
                                        </p:tgtEl>
                                        <p:attrNameLst>
                                          <p:attrName>style.rotation</p:attrName>
                                        </p:attrNameLst>
                                      </p:cBhvr>
                                      <p:tavLst>
                                        <p:tav tm="0">
                                          <p:val>
                                            <p:fltVal val="720"/>
                                          </p:val>
                                        </p:tav>
                                        <p:tav tm="100000">
                                          <p:val>
                                            <p:fltVal val="0"/>
                                          </p:val>
                                        </p:tav>
                                      </p:tavLst>
                                    </p:anim>
                                    <p:anim calcmode="lin" valueType="num">
                                      <p:cBhvr>
                                        <p:cTn id="49" dur="2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0" dur="2000" fill="hold"/>
                                        <p:tgtEl>
                                          <p:spTgt spid="4">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071538" y="1357298"/>
            <a:ext cx="7572428" cy="4500594"/>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3800" dirty="0" smtClean="0">
                <a:latin typeface="Monotype Koufi" pitchFamily="2" charset="-78"/>
                <a:ea typeface="Monotype Koufi" pitchFamily="2" charset="-78"/>
                <a:cs typeface="Monotype Koufi" pitchFamily="2" charset="-78"/>
              </a:rPr>
              <a:t>عقيدة النصارى</a:t>
            </a:r>
            <a:endParaRPr lang="ar-SA" sz="13800" dirty="0">
              <a:latin typeface="Monotype Koufi" pitchFamily="2" charset="-78"/>
              <a:ea typeface="Monotype Koufi" pitchFamily="2" charset="-78"/>
              <a:cs typeface="Monotype Koufi" pitchFamily="2"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071546"/>
            <a:ext cx="7772400" cy="5284014"/>
          </a:xfrm>
        </p:spPr>
        <p:txBody>
          <a:bodyPr>
            <a:normAutofit/>
          </a:bodyPr>
          <a:lstStyle/>
          <a:p>
            <a:pPr>
              <a:buFontTx/>
              <a:buChar char="-"/>
            </a:pPr>
            <a:endParaRPr lang="ar-SA" sz="3200" dirty="0" smtClean="0">
              <a:solidFill>
                <a:srgbClr val="FFFF00"/>
              </a:solidFill>
            </a:endParaRPr>
          </a:p>
          <a:p>
            <a:pPr>
              <a:buFontTx/>
              <a:buChar char="-"/>
            </a:pPr>
            <a:r>
              <a:rPr lang="ar-SA" sz="3200" dirty="0" smtClean="0">
                <a:solidFill>
                  <a:srgbClr val="FFFF00"/>
                </a:solidFill>
              </a:rPr>
              <a:t>ابتداء تحريفها من دخول بولس (</a:t>
            </a:r>
            <a:r>
              <a:rPr lang="ar-SA" sz="3200" dirty="0" err="1" smtClean="0">
                <a:solidFill>
                  <a:srgbClr val="FFFF00"/>
                </a:solidFill>
              </a:rPr>
              <a:t>شاؤول</a:t>
            </a:r>
            <a:r>
              <a:rPr lang="ar-SA" sz="3200" dirty="0" smtClean="0">
                <a:solidFill>
                  <a:srgbClr val="FFFF00"/>
                </a:solidFill>
              </a:rPr>
              <a:t> اليهودي) هذه الديانة بعد رفع المسيح </a:t>
            </a:r>
            <a:br>
              <a:rPr lang="ar-SA" sz="3200" dirty="0" smtClean="0">
                <a:solidFill>
                  <a:srgbClr val="FFFF00"/>
                </a:solidFill>
              </a:rPr>
            </a:br>
            <a:r>
              <a:rPr lang="ar-SA" sz="3200" dirty="0" smtClean="0">
                <a:solidFill>
                  <a:srgbClr val="FFFF00"/>
                </a:solidFill>
              </a:rPr>
              <a:t>– عليه السلام - .</a:t>
            </a:r>
          </a:p>
          <a:p>
            <a:pPr>
              <a:buFontTx/>
              <a:buChar char="-"/>
            </a:pPr>
            <a:r>
              <a:rPr lang="ar-SA" sz="3200" dirty="0" smtClean="0">
                <a:solidFill>
                  <a:srgbClr val="FFFF00"/>
                </a:solidFill>
              </a:rPr>
              <a:t>لم تقرر هذه الديانة المحرفة على ما هي عليه في الوقت الحاضر إلا بعد انصرام ما يقارب خمسة قرون من رفع المسيح.</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071546"/>
            <a:ext cx="7772400" cy="4929222"/>
          </a:xfrm>
        </p:spPr>
        <p:txBody>
          <a:bodyPr>
            <a:noAutofit/>
          </a:bodyPr>
          <a:lstStyle/>
          <a:p>
            <a:pPr algn="ctr">
              <a:buNone/>
            </a:pPr>
            <a:r>
              <a:rPr lang="ar-SA" sz="23900" dirty="0" smtClean="0">
                <a:solidFill>
                  <a:srgbClr val="00B0F0"/>
                </a:solidFill>
                <a:cs typeface="AL-Mateen" pitchFamily="2" charset="-78"/>
              </a:rPr>
              <a:t>التثليث</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1000132"/>
          </a:xfrm>
        </p:spPr>
        <p:txBody>
          <a:bodyPr>
            <a:noAutofit/>
          </a:bodyPr>
          <a:lstStyle/>
          <a:p>
            <a:pPr algn="ctr"/>
            <a:endParaRPr lang="ar-SA" sz="7200" dirty="0" smtClean="0">
              <a:cs typeface="AL-Mateen" pitchFamily="2" charset="-78"/>
            </a:endParaRPr>
          </a:p>
          <a:p>
            <a:pPr algn="ctr"/>
            <a:r>
              <a:rPr lang="ar-SA" sz="7200" dirty="0" smtClean="0">
                <a:cs typeface="AL-Mateen" pitchFamily="2" charset="-78"/>
              </a:rPr>
              <a:t>أنــواعـهــــا</a:t>
            </a:r>
            <a:endParaRPr lang="ar-SA" sz="7200" dirty="0">
              <a:cs typeface="AL-Mateen" pitchFamily="2" charset="-78"/>
            </a:endParaRPr>
          </a:p>
        </p:txBody>
      </p:sp>
      <p:grpSp>
        <p:nvGrpSpPr>
          <p:cNvPr id="13" name="مجموعة 12"/>
          <p:cNvGrpSpPr/>
          <p:nvPr/>
        </p:nvGrpSpPr>
        <p:grpSpPr>
          <a:xfrm>
            <a:off x="2058044" y="1703855"/>
            <a:ext cx="5800104" cy="1725145"/>
            <a:chOff x="1722120" y="1571612"/>
            <a:chExt cx="5800104" cy="1725145"/>
          </a:xfrm>
        </p:grpSpPr>
        <p:grpSp>
          <p:nvGrpSpPr>
            <p:cNvPr id="9" name="مجموعة 8"/>
            <p:cNvGrpSpPr/>
            <p:nvPr/>
          </p:nvGrpSpPr>
          <p:grpSpPr>
            <a:xfrm>
              <a:off x="1735746" y="1571612"/>
              <a:ext cx="5786478" cy="940121"/>
              <a:chOff x="1735746" y="1858158"/>
              <a:chExt cx="5786478" cy="940121"/>
            </a:xfrm>
          </p:grpSpPr>
          <p:cxnSp>
            <p:nvCxnSpPr>
              <p:cNvPr id="6" name="رابط مستقيم 5"/>
              <p:cNvCxnSpPr/>
              <p:nvPr/>
            </p:nvCxnSpPr>
            <p:spPr>
              <a:xfrm rot="5400000">
                <a:off x="4250529" y="2321711"/>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a:off x="1735746" y="2796691"/>
                <a:ext cx="5786478"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1" name="رابط مستقيم 10"/>
            <p:cNvCxnSpPr/>
            <p:nvPr/>
          </p:nvCxnSpPr>
          <p:spPr>
            <a:xfrm rot="5400000">
              <a:off x="7108049" y="2893215"/>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a:off x="1330005" y="2903054"/>
              <a:ext cx="785818"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عنوان فرعي 2"/>
          <p:cNvSpPr txBox="1">
            <a:spLocks/>
          </p:cNvSpPr>
          <p:nvPr/>
        </p:nvSpPr>
        <p:spPr>
          <a:xfrm>
            <a:off x="6786578" y="3429000"/>
            <a:ext cx="1928826" cy="2286016"/>
          </a:xfrm>
          <a:prstGeom prst="rect">
            <a:avLst/>
          </a:prstGeom>
        </p:spPr>
        <p:txBody>
          <a:bodyPr vert="horz" lIns="100584" tIns="45720" anchor="b">
            <a:noAutofit/>
          </a:bodyPr>
          <a:lstStyle/>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endParaRPr kumimoji="0" lang="ar-SA" sz="7200" b="0" i="0" u="none" strike="noStrike" kern="1200" cap="none" spc="0" normalizeH="0" baseline="0" noProof="0" dirty="0" smtClean="0">
              <a:ln>
                <a:noFill/>
              </a:ln>
              <a:solidFill>
                <a:schemeClr val="tx1"/>
              </a:solidFill>
              <a:effectLst/>
              <a:uLnTx/>
              <a:uFillTx/>
              <a:latin typeface="+mn-lt"/>
              <a:ea typeface="+mn-ea"/>
              <a:cs typeface="AL-Mateen" pitchFamily="2" charset="-78"/>
            </a:endParaRPr>
          </a:p>
          <a:p>
            <a:pPr algn="ctr">
              <a:buClr>
                <a:schemeClr val="tx2"/>
              </a:buClr>
              <a:buSzPct val="95000"/>
            </a:pPr>
            <a:r>
              <a:rPr lang="ar-SA" sz="4400" b="1" dirty="0" smtClean="0">
                <a:cs typeface="Simplified Arabic" pitchFamily="2" charset="-78"/>
              </a:rPr>
              <a:t>مجامع محليّة</a:t>
            </a:r>
          </a:p>
          <a:p>
            <a:pPr algn="ctr">
              <a:buClr>
                <a:schemeClr val="tx2"/>
              </a:buClr>
              <a:buSzPct val="95000"/>
            </a:pPr>
            <a:endParaRPr lang="ar-SA" sz="3200" b="1" dirty="0" smtClean="0">
              <a:cs typeface="Simplified Arabic" pitchFamily="2" charset="-78"/>
            </a:endParaRPr>
          </a:p>
        </p:txBody>
      </p:sp>
      <p:sp>
        <p:nvSpPr>
          <p:cNvPr id="15" name="عنوان فرعي 2"/>
          <p:cNvSpPr txBox="1">
            <a:spLocks/>
          </p:cNvSpPr>
          <p:nvPr/>
        </p:nvSpPr>
        <p:spPr>
          <a:xfrm>
            <a:off x="1071538" y="3429000"/>
            <a:ext cx="2857520" cy="2286016"/>
          </a:xfrm>
          <a:prstGeom prst="rect">
            <a:avLst/>
          </a:prstGeom>
        </p:spPr>
        <p:txBody>
          <a:bodyPr vert="horz" lIns="100584" tIns="45720" anchor="b">
            <a:noAutofit/>
          </a:bodyPr>
          <a:lstStyle/>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endParaRPr kumimoji="0" lang="ar-SA" sz="7200" b="0" i="0" u="none" strike="noStrike" kern="1200" cap="none" spc="0" normalizeH="0" baseline="0" noProof="0" dirty="0" smtClean="0">
              <a:ln>
                <a:noFill/>
              </a:ln>
              <a:solidFill>
                <a:schemeClr val="tx1"/>
              </a:solidFill>
              <a:effectLst/>
              <a:uLnTx/>
              <a:uFillTx/>
              <a:latin typeface="+mn-lt"/>
              <a:ea typeface="+mn-ea"/>
              <a:cs typeface="AL-Mateen" pitchFamily="2" charset="-78"/>
            </a:endParaRPr>
          </a:p>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r>
              <a:rPr kumimoji="0" lang="ar-SA" sz="4400" b="1" i="0" u="none" strike="noStrike" kern="1200" cap="none" spc="0" normalizeH="0" baseline="0" noProof="0" dirty="0" smtClean="0">
                <a:ln>
                  <a:noFill/>
                </a:ln>
                <a:solidFill>
                  <a:schemeClr val="tx1"/>
                </a:solidFill>
                <a:effectLst/>
                <a:uLnTx/>
                <a:uFillTx/>
                <a:cs typeface="Simplified Arabic" pitchFamily="2" charset="-78"/>
              </a:rPr>
              <a:t>مجامع عالمية (</a:t>
            </a:r>
            <a:r>
              <a:rPr kumimoji="0" lang="ar-SA" sz="4400" b="1" i="0" u="none" strike="noStrike" kern="1200" cap="none" spc="0" normalizeH="0" baseline="0" noProof="0" dirty="0" err="1" smtClean="0">
                <a:ln>
                  <a:noFill/>
                </a:ln>
                <a:solidFill>
                  <a:schemeClr val="tx1"/>
                </a:solidFill>
                <a:effectLst/>
                <a:uLnTx/>
                <a:uFillTx/>
                <a:cs typeface="Simplified Arabic" pitchFamily="2" charset="-78"/>
              </a:rPr>
              <a:t>مسكونيّة</a:t>
            </a:r>
            <a:r>
              <a:rPr kumimoji="0" lang="ar-SA" sz="4400" b="1" i="0" u="none" strike="noStrike" kern="1200" cap="none" spc="0" normalizeH="0" baseline="0" noProof="0" dirty="0" smtClean="0">
                <a:ln>
                  <a:noFill/>
                </a:ln>
                <a:solidFill>
                  <a:schemeClr val="tx1"/>
                </a:solidFill>
                <a:effectLst/>
                <a:uLnTx/>
                <a:uFillTx/>
                <a:cs typeface="Simplified Arabic" pitchFamily="2" charset="-78"/>
              </a:rPr>
              <a:t>)</a:t>
            </a:r>
          </a:p>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endParaRPr kumimoji="0" lang="ar-SA" sz="3200" b="0" i="0" u="none" strike="noStrike" kern="1200" cap="none" spc="0" normalizeH="0" baseline="0" noProof="0" dirty="0">
              <a:ln>
                <a:noFill/>
              </a:ln>
              <a:solidFill>
                <a:schemeClr val="tx1"/>
              </a:solidFill>
              <a:effectLst/>
              <a:uLnTx/>
              <a:uFillTx/>
              <a:cs typeface="Simplified Arabic"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Scale>
                                      <p:cBhvr>
                                        <p:cTn id="2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
                                        </p:tgtEl>
                                        <p:attrNameLst>
                                          <p:attrName>ppt_x</p:attrName>
                                          <p:attrName>ppt_y</p:attrName>
                                        </p:attrNameLst>
                                      </p:cBhvr>
                                    </p:animMotion>
                                    <p:animEffect transition="in" filter="fade">
                                      <p:cBhvr>
                                        <p:cTn id="23" dur="1000"/>
                                        <p:tgtEl>
                                          <p:spTgt spid="14"/>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Scale>
                                      <p:cBhvr>
                                        <p:cTn id="26"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5"/>
                                        </p:tgtEl>
                                        <p:attrNameLst>
                                          <p:attrName>ppt_x</p:attrName>
                                          <p:attrName>ppt_y</p:attrName>
                                        </p:attrNameLst>
                                      </p:cBhvr>
                                    </p:animMotion>
                                    <p:animEffect transition="in" filter="fade">
                                      <p:cBhvr>
                                        <p:cTn id="2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2" y="928670"/>
            <a:ext cx="7772400" cy="914400"/>
          </a:xfrm>
        </p:spPr>
        <p:txBody>
          <a:bodyPr/>
          <a:lstStyle/>
          <a:p>
            <a:pPr algn="ctr"/>
            <a:r>
              <a:rPr lang="ar-SA" sz="4800" dirty="0" smtClean="0">
                <a:solidFill>
                  <a:srgbClr val="FFFF00"/>
                </a:solidFill>
                <a:latin typeface="Monotype Koufi" pitchFamily="2" charset="-78"/>
                <a:ea typeface="Monotype Koufi" pitchFamily="2" charset="-78"/>
                <a:cs typeface="Monotype Koufi" pitchFamily="2" charset="-78"/>
              </a:rPr>
              <a:t>المراد </a:t>
            </a:r>
            <a:r>
              <a:rPr lang="ar-SA" sz="4800" dirty="0" err="1" smtClean="0">
                <a:solidFill>
                  <a:srgbClr val="FFFF00"/>
                </a:solidFill>
                <a:latin typeface="Monotype Koufi" pitchFamily="2" charset="-78"/>
                <a:ea typeface="Monotype Koufi" pitchFamily="2" charset="-78"/>
                <a:cs typeface="Monotype Koufi" pitchFamily="2" charset="-78"/>
              </a:rPr>
              <a:t>به</a:t>
            </a:r>
            <a:r>
              <a:rPr lang="ar-SA" sz="4800" dirty="0" smtClean="0">
                <a:solidFill>
                  <a:srgbClr val="FFFF00"/>
                </a:solidFill>
                <a:latin typeface="Monotype Koufi" pitchFamily="2" charset="-78"/>
                <a:ea typeface="Monotype Koufi" pitchFamily="2" charset="-78"/>
                <a:cs typeface="Monotype Koufi" pitchFamily="2" charset="-78"/>
              </a:rPr>
              <a:t>:</a:t>
            </a:r>
            <a:endParaRPr lang="ar-SA" sz="4800" dirty="0">
              <a:solidFill>
                <a:srgbClr val="FFFF0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1142976" y="2357430"/>
            <a:ext cx="7129458" cy="3002762"/>
          </a:xfrm>
        </p:spPr>
        <p:txBody>
          <a:bodyPr>
            <a:normAutofit/>
          </a:bodyPr>
          <a:lstStyle/>
          <a:p>
            <a:pPr marL="3175" indent="-3175">
              <a:buNone/>
            </a:pPr>
            <a:r>
              <a:rPr lang="ar-SA" sz="4000" b="1" dirty="0" smtClean="0">
                <a:cs typeface="Simplified Arabic" pitchFamily="2" charset="-78"/>
              </a:rPr>
              <a:t>إله واحد (الأب والابن والروح القدس)، جوهر (ذات) واحد متساوين في القدرة والمجد</a:t>
            </a:r>
            <a:endParaRPr lang="ar-SA" sz="4000" b="1" dirty="0">
              <a:cs typeface="Simplified Arabic"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285728"/>
            <a:ext cx="8115328" cy="6143668"/>
          </a:xfrm>
        </p:spPr>
        <p:txBody>
          <a:bodyPr>
            <a:noAutofit/>
          </a:bodyPr>
          <a:lstStyle/>
          <a:p>
            <a:pPr algn="ctr">
              <a:buNone/>
            </a:pPr>
            <a:r>
              <a:rPr lang="ar-SA" sz="4800" dirty="0" smtClean="0">
                <a:solidFill>
                  <a:srgbClr val="FF0000"/>
                </a:solidFill>
                <a:latin typeface="Monotype Koufi" pitchFamily="2" charset="-78"/>
                <a:ea typeface="Monotype Koufi" pitchFamily="2" charset="-78"/>
                <a:cs typeface="AL-Mateen" pitchFamily="2" charset="-78"/>
              </a:rPr>
              <a:t>تفسير عقيدة التثليث عند النصارى</a:t>
            </a:r>
          </a:p>
          <a:p>
            <a:pPr>
              <a:buNone/>
            </a:pPr>
            <a:r>
              <a:rPr lang="ar-SA" sz="3200" dirty="0" smtClean="0">
                <a:solidFill>
                  <a:srgbClr val="FFFF00"/>
                </a:solidFill>
                <a:latin typeface="Monotype Koufi" pitchFamily="2" charset="-78"/>
                <a:ea typeface="Monotype Koufi" pitchFamily="2" charset="-78"/>
                <a:cs typeface="Simplified Arabic" pitchFamily="2" charset="-78"/>
              </a:rPr>
              <a:t>إن تعليم الثالوث يتضمن:</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وحدانية الله.</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لا هدت الأب والابن والروح القدس.</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أن الأب والابن والروح القدس </a:t>
            </a:r>
            <a:r>
              <a:rPr lang="ar-SA" sz="2800" dirty="0" err="1" smtClean="0">
                <a:solidFill>
                  <a:schemeClr val="accent4">
                    <a:lumMod val="60000"/>
                    <a:lumOff val="40000"/>
                  </a:schemeClr>
                </a:solidFill>
                <a:latin typeface="Monotype Koufi" pitchFamily="2" charset="-78"/>
                <a:ea typeface="Monotype Koufi" pitchFamily="2" charset="-78"/>
                <a:cs typeface="Simplified Arabic" pitchFamily="2" charset="-78"/>
              </a:rPr>
              <a:t>أقانيم</a:t>
            </a: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 يمتاز كل منهم عن الآخر من الأزل وإلى الأبد.</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أنهم واحد في الجوهر متساوون في القدرة والمجد.</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أن بين </a:t>
            </a:r>
            <a:r>
              <a:rPr lang="ar-SA" sz="2800" dirty="0" err="1" smtClean="0">
                <a:solidFill>
                  <a:schemeClr val="accent4">
                    <a:lumMod val="60000"/>
                    <a:lumOff val="40000"/>
                  </a:schemeClr>
                </a:solidFill>
                <a:latin typeface="Monotype Koufi" pitchFamily="2" charset="-78"/>
                <a:ea typeface="Monotype Koufi" pitchFamily="2" charset="-78"/>
                <a:cs typeface="Simplified Arabic" pitchFamily="2" charset="-78"/>
              </a:rPr>
              <a:t>أقانيم</a:t>
            </a: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 الثالوث تمييزاً أيضاً في الوظائف والعمل.</a:t>
            </a:r>
          </a:p>
          <a:p>
            <a:pPr marL="546100" indent="-449263">
              <a:buAutoNum type="arabicParenR"/>
            </a:pPr>
            <a:r>
              <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rPr>
              <a:t>أن بعض الأعمال تنسب في الكتاب المقدس إلى الأب والابن والروح القدس، وبعض الأعمال تنسب إلى الأب، وبعضها تنسب إلى الابن وبعضها تنسب إلى الروح القدس.</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800" decel="100000"/>
                                        <p:tgtEl>
                                          <p:spTgt spid="7">
                                            <p:txEl>
                                              <p:pRg st="0" end="0"/>
                                            </p:txEl>
                                          </p:spTgt>
                                        </p:tgtEl>
                                      </p:cBhvr>
                                    </p:animEffect>
                                    <p:anim calcmode="lin" valueType="num">
                                      <p:cBhvr>
                                        <p:cTn id="8" dur="8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800" decel="100000"/>
                                        <p:tgtEl>
                                          <p:spTgt spid="7">
                                            <p:txEl>
                                              <p:pRg st="1" end="1"/>
                                            </p:txEl>
                                          </p:spTgt>
                                        </p:tgtEl>
                                      </p:cBhvr>
                                    </p:animEffect>
                                    <p:anim calcmode="lin" valueType="num">
                                      <p:cBhvr>
                                        <p:cTn id="18" dur="800" decel="100000" fill="hold"/>
                                        <p:tgtEl>
                                          <p:spTgt spid="7">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7">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7">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800" decel="100000"/>
                                        <p:tgtEl>
                                          <p:spTgt spid="7">
                                            <p:txEl>
                                              <p:pRg st="2" end="2"/>
                                            </p:txEl>
                                          </p:spTgt>
                                        </p:tgtEl>
                                      </p:cBhvr>
                                    </p:animEffect>
                                    <p:anim calcmode="lin" valueType="num">
                                      <p:cBhvr>
                                        <p:cTn id="28" dur="800" decel="100000" fill="hold"/>
                                        <p:tgtEl>
                                          <p:spTgt spid="7">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7">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7">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800" decel="100000"/>
                                        <p:tgtEl>
                                          <p:spTgt spid="7">
                                            <p:txEl>
                                              <p:pRg st="3" end="3"/>
                                            </p:txEl>
                                          </p:spTgt>
                                        </p:tgtEl>
                                      </p:cBhvr>
                                    </p:animEffect>
                                    <p:anim calcmode="lin" valueType="num">
                                      <p:cBhvr>
                                        <p:cTn id="38" dur="8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fade">
                                      <p:cBhvr>
                                        <p:cTn id="47" dur="800" decel="100000"/>
                                        <p:tgtEl>
                                          <p:spTgt spid="7">
                                            <p:txEl>
                                              <p:pRg st="4" end="4"/>
                                            </p:txEl>
                                          </p:spTgt>
                                        </p:tgtEl>
                                      </p:cBhvr>
                                    </p:animEffect>
                                    <p:anim calcmode="lin" valueType="num">
                                      <p:cBhvr>
                                        <p:cTn id="48" dur="800" decel="100000" fill="hold"/>
                                        <p:tgtEl>
                                          <p:spTgt spid="7">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7">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7">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7">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Effect transition="in" filter="fade">
                                      <p:cBhvr>
                                        <p:cTn id="57" dur="800" decel="100000"/>
                                        <p:tgtEl>
                                          <p:spTgt spid="7">
                                            <p:txEl>
                                              <p:pRg st="5" end="5"/>
                                            </p:txEl>
                                          </p:spTgt>
                                        </p:tgtEl>
                                      </p:cBhvr>
                                    </p:animEffect>
                                    <p:anim calcmode="lin" valueType="num">
                                      <p:cBhvr>
                                        <p:cTn id="58" dur="800" decel="100000" fill="hold"/>
                                        <p:tgtEl>
                                          <p:spTgt spid="7">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7">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7">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7">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7">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animEffect transition="in" filter="fade">
                                      <p:cBhvr>
                                        <p:cTn id="67" dur="800" decel="100000"/>
                                        <p:tgtEl>
                                          <p:spTgt spid="7">
                                            <p:txEl>
                                              <p:pRg st="6" end="6"/>
                                            </p:txEl>
                                          </p:spTgt>
                                        </p:tgtEl>
                                      </p:cBhvr>
                                    </p:animEffect>
                                    <p:anim calcmode="lin" valueType="num">
                                      <p:cBhvr>
                                        <p:cTn id="68" dur="800" decel="100000" fill="hold"/>
                                        <p:tgtEl>
                                          <p:spTgt spid="7">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7">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7">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7">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7">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7">
                                            <p:txEl>
                                              <p:pRg st="7" end="7"/>
                                            </p:txEl>
                                          </p:spTgt>
                                        </p:tgtEl>
                                        <p:attrNameLst>
                                          <p:attrName>style.visibility</p:attrName>
                                        </p:attrNameLst>
                                      </p:cBhvr>
                                      <p:to>
                                        <p:strVal val="visible"/>
                                      </p:to>
                                    </p:set>
                                    <p:animEffect transition="in" filter="fade">
                                      <p:cBhvr>
                                        <p:cTn id="77" dur="800" decel="100000"/>
                                        <p:tgtEl>
                                          <p:spTgt spid="7">
                                            <p:txEl>
                                              <p:pRg st="7" end="7"/>
                                            </p:txEl>
                                          </p:spTgt>
                                        </p:tgtEl>
                                      </p:cBhvr>
                                    </p:animEffect>
                                    <p:anim calcmode="lin" valueType="num">
                                      <p:cBhvr>
                                        <p:cTn id="78" dur="800" decel="100000" fill="hold"/>
                                        <p:tgtEl>
                                          <p:spTgt spid="7">
                                            <p:txEl>
                                              <p:pRg st="7" end="7"/>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7">
                                            <p:txEl>
                                              <p:pRg st="7" end="7"/>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7">
                                            <p:txEl>
                                              <p:pRg st="7" end="7"/>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7">
                                            <p:txEl>
                                              <p:pRg st="7" end="7"/>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7">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285728"/>
            <a:ext cx="8115328" cy="6143668"/>
          </a:xfrm>
        </p:spPr>
        <p:txBody>
          <a:bodyPr>
            <a:noAutofit/>
          </a:bodyPr>
          <a:lstStyle/>
          <a:p>
            <a:pPr marL="546100" indent="-449263">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marL="3175" indent="-3175" algn="justLow">
              <a:buNone/>
            </a:pPr>
            <a:r>
              <a:rPr lang="ar-SA" sz="3600" dirty="0" smtClean="0">
                <a:solidFill>
                  <a:schemeClr val="tx2">
                    <a:lumMod val="50000"/>
                  </a:schemeClr>
                </a:solidFill>
                <a:latin typeface="Monotype Koufi" pitchFamily="2" charset="-78"/>
                <a:ea typeface="Monotype Koufi" pitchFamily="2" charset="-78"/>
                <a:cs typeface="Simplified Arabic" pitchFamily="2" charset="-78"/>
              </a:rPr>
              <a:t>إن وحدانية الله وحدانية حقيقية، وكذلك تثليثه، فهو واحد حقيقي، وهو في الوقت نفسه ثلاثة حقيقية، حيث يتميز كل واحد من هؤلاء الثلاثة بأعمال ومميزات ليست من مميزات الآخر، وهم في نفس الوقت واحد في جوهرهم أي أن لهم </a:t>
            </a:r>
            <a:r>
              <a:rPr lang="ar-SA" sz="3600" dirty="0" err="1" smtClean="0">
                <a:solidFill>
                  <a:schemeClr val="tx2">
                    <a:lumMod val="50000"/>
                  </a:schemeClr>
                </a:solidFill>
                <a:latin typeface="Monotype Koufi" pitchFamily="2" charset="-78"/>
                <a:ea typeface="Monotype Koufi" pitchFamily="2" charset="-78"/>
                <a:cs typeface="Simplified Arabic" pitchFamily="2" charset="-78"/>
              </a:rPr>
              <a:t>ذاتاً</a:t>
            </a:r>
            <a:r>
              <a:rPr lang="ar-SA" sz="3600" dirty="0" smtClean="0">
                <a:solidFill>
                  <a:schemeClr val="tx2">
                    <a:lumMod val="50000"/>
                  </a:schemeClr>
                </a:solidFill>
                <a:latin typeface="Monotype Koufi" pitchFamily="2" charset="-78"/>
                <a:ea typeface="Monotype Koufi" pitchFamily="2" charset="-78"/>
                <a:cs typeface="Simplified Arabic" pitchFamily="2" charset="-78"/>
              </a:rPr>
              <a:t> واحدة وهم متساوون في قدرتهم ومجدهم، ووجودهم لم يسبق أحد منهم أحد منهم الآخر.</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285728"/>
            <a:ext cx="8115328" cy="6143668"/>
          </a:xfrm>
        </p:spPr>
        <p:txBody>
          <a:bodyPr>
            <a:noAutofit/>
          </a:bodyPr>
          <a:lstStyle/>
          <a:p>
            <a:pPr marL="184150" indent="-3175">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a:p>
            <a:pPr marL="184150" indent="-3175">
              <a:buNone/>
            </a:pPr>
            <a:r>
              <a:rPr lang="ar-SA" sz="3600" dirty="0" smtClean="0">
                <a:solidFill>
                  <a:srgbClr val="FF0000"/>
                </a:solidFill>
                <a:latin typeface="Monotype Koufi" pitchFamily="2" charset="-78"/>
                <a:ea typeface="Monotype Koufi" pitchFamily="2" charset="-78"/>
                <a:cs typeface="Simplified Arabic" pitchFamily="2" charset="-78"/>
              </a:rPr>
              <a:t>{يَا أَهْلَ الْكِتَابِ لاَ تَغْلُواْ فِي دِينِكُمْ وَلاَ تَقُولُواْ عَلَى اللّهِ إِلاَّ الْحَقِّ إِنَّمَا الْمَسِيحُ عِيسَى ابْنُ مَرْيَمَ رَسُولُ اللّهِ وَكَلِمَتُهُ أَلْقَاهَا إِلَى مَرْيَمَ وَرُوحٌ مِّنْهُ فَآمِنُواْ بِاللّهِ وَرُسُلِهِ وَلاَ تَقُولُواْ ثَلاَثَةٌ انتَهُواْ خَيْراً لَّكُمْ إِنَّمَا اللّهُ إِلَـهٌ وَاحِدٌ سُبْحَانَهُ أَن يَكُونَ لَهُ وَلَدٌ} النساء: 171</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500"/>
                                  </p:iterate>
                                  <p:childTnLst>
                                    <p:set>
                                      <p:cBhvr>
                                        <p:cTn id="6" dur="1" fill="hold">
                                          <p:stCondLst>
                                            <p:cond delay="0"/>
                                          </p:stCondLst>
                                        </p:cTn>
                                        <p:tgtEl>
                                          <p:spTgt spid="7">
                                            <p:txEl>
                                              <p:pRg st="2" end="2"/>
                                            </p:txEl>
                                          </p:spTgt>
                                        </p:tgtEl>
                                        <p:attrNameLst>
                                          <p:attrName>style.visibility</p:attrName>
                                        </p:attrNameLst>
                                      </p:cBhvr>
                                      <p:to>
                                        <p:strVal val="visible"/>
                                      </p:to>
                                    </p:set>
                                    <p:anim to="" calcmode="lin" valueType="num">
                                      <p:cBhvr>
                                        <p:cTn id="7" dur="1" fill="hold"/>
                                        <p:tgtEl>
                                          <p:spTgt spid="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642918"/>
            <a:ext cx="8115328" cy="857256"/>
          </a:xfrm>
        </p:spPr>
        <p:txBody>
          <a:bodyPr>
            <a:noAutofit/>
          </a:bodyPr>
          <a:lstStyle/>
          <a:p>
            <a:pPr marL="184150" indent="-3175" algn="ctr">
              <a:buNone/>
            </a:pPr>
            <a:r>
              <a:rPr lang="ar-SA" sz="4400" dirty="0" smtClean="0">
                <a:solidFill>
                  <a:srgbClr val="FFFF00"/>
                </a:solidFill>
                <a:latin typeface="Monotype Koufi" pitchFamily="2" charset="-78"/>
                <a:ea typeface="Monotype Koufi" pitchFamily="2" charset="-78"/>
                <a:cs typeface="AL-Mateen" pitchFamily="2" charset="-78"/>
              </a:rPr>
              <a:t>استدلالات النصارى على التثليث:</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2071678"/>
            <a:ext cx="8115328" cy="2928958"/>
          </a:xfrm>
          <a:prstGeom prst="rect">
            <a:avLst/>
          </a:prstGeom>
        </p:spPr>
        <p:txBody>
          <a:bodyPr vert="horz">
            <a:noAutofit/>
          </a:bodyPr>
          <a:lstStyle/>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200" b="0" i="0" u="none" strike="noStrike" kern="1200" cap="none" spc="0" normalizeH="0" baseline="0" noProof="0" dirty="0" smtClean="0">
                <a:ln>
                  <a:noFill/>
                </a:ln>
                <a:solidFill>
                  <a:srgbClr val="00B0F0"/>
                </a:solidFill>
                <a:effectLst/>
                <a:uLnTx/>
                <a:uFillTx/>
                <a:latin typeface="Monotype Koufi" pitchFamily="2" charset="-78"/>
                <a:ea typeface="Monotype Koufi" pitchFamily="2" charset="-78"/>
                <a:cs typeface="Simplified Arabic" pitchFamily="2" charset="-78"/>
              </a:rPr>
              <a:t>أن الله ورد اسمه بالعبرية (</a:t>
            </a:r>
            <a:r>
              <a:rPr kumimoji="0" lang="ar-SA" sz="3200" b="0" i="0" u="none" strike="noStrike" kern="1200" cap="none" spc="0" normalizeH="0" baseline="0" noProof="0" dirty="0" err="1" smtClean="0">
                <a:ln>
                  <a:noFill/>
                </a:ln>
                <a:solidFill>
                  <a:srgbClr val="00B0F0"/>
                </a:solidFill>
                <a:effectLst/>
                <a:uLnTx/>
                <a:uFillTx/>
                <a:latin typeface="Monotype Koufi" pitchFamily="2" charset="-78"/>
                <a:ea typeface="Monotype Koufi" pitchFamily="2" charset="-78"/>
                <a:cs typeface="Simplified Arabic" pitchFamily="2" charset="-78"/>
              </a:rPr>
              <a:t>ألوهيم</a:t>
            </a:r>
            <a:r>
              <a:rPr kumimoji="0" lang="ar-SA" sz="3200" b="0" i="0" u="none" strike="noStrike" kern="1200" cap="none" spc="0" normalizeH="0" baseline="0" noProof="0" dirty="0" smtClean="0">
                <a:ln>
                  <a:noFill/>
                </a:ln>
                <a:solidFill>
                  <a:srgbClr val="00B0F0"/>
                </a:solidFill>
                <a:effectLst/>
                <a:uLnTx/>
                <a:uFillTx/>
                <a:latin typeface="Monotype Koufi" pitchFamily="2" charset="-78"/>
                <a:ea typeface="Monotype Koufi" pitchFamily="2" charset="-78"/>
                <a:cs typeface="Simplified Arabic" pitchFamily="2" charset="-78"/>
              </a:rPr>
              <a:t>) الذي يدل على الجميع، وأنه استخدم صيغة الجمع في التحدث عن نفسه.</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lang="ar-SA" sz="3200" dirty="0" smtClean="0">
                <a:solidFill>
                  <a:srgbClr val="00B0F0"/>
                </a:solidFill>
                <a:latin typeface="Monotype Koufi" pitchFamily="2" charset="-78"/>
                <a:ea typeface="Monotype Koufi" pitchFamily="2" charset="-78"/>
                <a:cs typeface="Simplified Arabic" pitchFamily="2" charset="-78"/>
              </a:rPr>
              <a:t>ألفاظ الصورة الموضوعة للمعمودية.</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200" b="0" i="0" u="none" strike="noStrike" kern="1200" cap="none" spc="0" normalizeH="0" baseline="0" noProof="0" dirty="0" smtClean="0">
                <a:ln>
                  <a:noFill/>
                </a:ln>
                <a:solidFill>
                  <a:srgbClr val="00B0F0"/>
                </a:solidFill>
                <a:effectLst/>
                <a:uLnTx/>
                <a:uFillTx/>
                <a:latin typeface="Monotype Koufi" pitchFamily="2" charset="-78"/>
                <a:ea typeface="Monotype Koufi" pitchFamily="2" charset="-78"/>
                <a:cs typeface="Simplified Arabic" pitchFamily="2" charset="-78"/>
              </a:rPr>
              <a:t>الأحوال</a:t>
            </a:r>
            <a:r>
              <a:rPr kumimoji="0" lang="ar-SA" sz="3200" b="0" i="0" u="none" strike="noStrike" kern="1200" cap="none" spc="0" normalizeH="0" noProof="0" dirty="0" smtClean="0">
                <a:ln>
                  <a:noFill/>
                </a:ln>
                <a:solidFill>
                  <a:srgbClr val="00B0F0"/>
                </a:solidFill>
                <a:effectLst/>
                <a:uLnTx/>
                <a:uFillTx/>
                <a:latin typeface="Monotype Koufi" pitchFamily="2" charset="-78"/>
                <a:ea typeface="Monotype Koufi" pitchFamily="2" charset="-78"/>
                <a:cs typeface="Simplified Arabic" pitchFamily="2" charset="-78"/>
              </a:rPr>
              <a:t> التي واكبت تعميد المسيح.</a:t>
            </a:r>
            <a:endParaRPr kumimoji="0" lang="ar-SA" sz="3200" b="0" i="0" u="none" strike="noStrike" kern="1200" cap="none" spc="0" normalizeH="0" baseline="0" noProof="0" dirty="0" smtClean="0">
              <a:ln>
                <a:noFill/>
              </a:ln>
              <a:solidFill>
                <a:srgbClr val="00B0F0"/>
              </a:solidFill>
              <a:effectLst/>
              <a:uLnTx/>
              <a:uFillTx/>
              <a:latin typeface="Monotype Koufi" pitchFamily="2" charset="-78"/>
              <a:ea typeface="Monotype Koufi" pitchFamily="2" charset="-78"/>
              <a:cs typeface="Simplified Arabic" pitchFamily="2" charset="-78"/>
            </a:endParaRPr>
          </a:p>
          <a:p>
            <a:pPr marL="184150" marR="0" lvl="0" indent="-3175" algn="r" defTabSz="914400" rtl="1" eaLnBrk="1" fontAlgn="auto" latinLnBrk="0" hangingPunct="1">
              <a:lnSpc>
                <a:spcPct val="100000"/>
              </a:lnSpc>
              <a:spcBef>
                <a:spcPts val="700"/>
              </a:spcBef>
              <a:spcAft>
                <a:spcPts val="0"/>
              </a:spcAft>
              <a:buClr>
                <a:schemeClr val="tx2"/>
              </a:buClr>
              <a:buSzPct val="95000"/>
              <a:buFont typeface="Wingdings"/>
              <a:buNone/>
              <a:tabLst/>
              <a:defRPr/>
            </a:pPr>
            <a:endParaRPr kumimoji="0" lang="ar-SA" sz="36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642918"/>
            <a:ext cx="8115328" cy="857256"/>
          </a:xfrm>
        </p:spPr>
        <p:txBody>
          <a:bodyPr>
            <a:noAutofit/>
          </a:bodyPr>
          <a:lstStyle/>
          <a:p>
            <a:pPr marL="184150" indent="-3175" algn="ctr">
              <a:buNone/>
            </a:pPr>
            <a:r>
              <a:rPr lang="ar-SA" sz="4400" dirty="0" smtClean="0">
                <a:solidFill>
                  <a:srgbClr val="00B0F0"/>
                </a:solidFill>
                <a:latin typeface="Monotype Koufi" pitchFamily="2" charset="-78"/>
                <a:ea typeface="Monotype Koufi" pitchFamily="2" charset="-78"/>
                <a:cs typeface="AL-Mateen" pitchFamily="2" charset="-78"/>
              </a:rPr>
              <a:t>إبطال ونقض ما استدلوا </a:t>
            </a:r>
            <a:r>
              <a:rPr lang="ar-SA" sz="4400" dirty="0" err="1" smtClean="0">
                <a:solidFill>
                  <a:srgbClr val="00B0F0"/>
                </a:solidFill>
                <a:latin typeface="Monotype Koufi" pitchFamily="2" charset="-78"/>
                <a:ea typeface="Monotype Koufi" pitchFamily="2" charset="-78"/>
                <a:cs typeface="AL-Mateen" pitchFamily="2" charset="-78"/>
              </a:rPr>
              <a:t>به</a:t>
            </a:r>
            <a:r>
              <a:rPr lang="ar-SA" sz="4400" dirty="0" smtClean="0">
                <a:solidFill>
                  <a:srgbClr val="00B0F0"/>
                </a:solidFill>
                <a:latin typeface="Monotype Koufi" pitchFamily="2" charset="-78"/>
                <a:ea typeface="Monotype Koufi" pitchFamily="2" charset="-78"/>
                <a:cs typeface="AL-Mateen" pitchFamily="2" charset="-78"/>
              </a:rPr>
              <a:t> على التثليث</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1500174"/>
            <a:ext cx="8115328" cy="5000660"/>
          </a:xfrm>
          <a:prstGeom prst="rect">
            <a:avLst/>
          </a:prstGeom>
        </p:spPr>
        <p:txBody>
          <a:bodyPr vert="horz">
            <a:noAutofit/>
          </a:bodyPr>
          <a:lstStyle/>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lang="ar-SA" sz="3200" dirty="0" smtClean="0">
                <a:solidFill>
                  <a:srgbClr val="FFFF00"/>
                </a:solidFill>
                <a:latin typeface="Monotype Koufi" pitchFamily="2" charset="-78"/>
                <a:ea typeface="Monotype Koufi" pitchFamily="2" charset="-78"/>
                <a:cs typeface="Simplified Arabic" pitchFamily="2" charset="-78"/>
              </a:rPr>
              <a:t>نص التوراة على أن الله واحد.</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200" b="0" i="0" u="none" strike="noStrike" kern="1200" cap="none" spc="0" normalizeH="0" baseline="0" noProof="0" dirty="0" smtClean="0">
                <a:ln>
                  <a:noFill/>
                </a:ln>
                <a:solidFill>
                  <a:srgbClr val="FFFF00"/>
                </a:solidFill>
                <a:effectLst/>
                <a:uLnTx/>
                <a:uFillTx/>
                <a:latin typeface="Monotype Koufi" pitchFamily="2" charset="-78"/>
                <a:ea typeface="Monotype Koufi" pitchFamily="2" charset="-78"/>
                <a:cs typeface="Simplified Arabic" pitchFamily="2" charset="-78"/>
              </a:rPr>
              <a:t>أن</a:t>
            </a:r>
            <a:r>
              <a:rPr kumimoji="0" lang="ar-SA" sz="3200" b="0" i="0" u="none" strike="noStrike" kern="1200" cap="none" spc="0" normalizeH="0" noProof="0" dirty="0" smtClean="0">
                <a:ln>
                  <a:noFill/>
                </a:ln>
                <a:solidFill>
                  <a:srgbClr val="FFFF00"/>
                </a:solidFill>
                <a:effectLst/>
                <a:uLnTx/>
                <a:uFillTx/>
                <a:latin typeface="Monotype Koufi" pitchFamily="2" charset="-78"/>
                <a:ea typeface="Monotype Koufi" pitchFamily="2" charset="-78"/>
                <a:cs typeface="Simplified Arabic" pitchFamily="2" charset="-78"/>
              </a:rPr>
              <a:t> اليهود المخاطبين بالتوراة لم يفهموا ما فهمه النصارى ولم يعلموا </a:t>
            </a:r>
            <a:r>
              <a:rPr kumimoji="0" lang="ar-SA" sz="3200" b="0" i="0" u="none" strike="noStrike" kern="1200" cap="none" spc="0" normalizeH="0" noProof="0" dirty="0" err="1" smtClean="0">
                <a:ln>
                  <a:noFill/>
                </a:ln>
                <a:solidFill>
                  <a:srgbClr val="FFFF00"/>
                </a:solidFill>
                <a:effectLst/>
                <a:uLnTx/>
                <a:uFillTx/>
                <a:latin typeface="Monotype Koufi" pitchFamily="2" charset="-78"/>
                <a:ea typeface="Monotype Koufi" pitchFamily="2" charset="-78"/>
                <a:cs typeface="Simplified Arabic" pitchFamily="2" charset="-78"/>
              </a:rPr>
              <a:t>به</a:t>
            </a:r>
            <a:r>
              <a:rPr kumimoji="0" lang="ar-SA" sz="3200" b="0" i="0" u="none" strike="noStrike" kern="1200" cap="none" spc="0" normalizeH="0" noProof="0" dirty="0" smtClean="0">
                <a:ln>
                  <a:noFill/>
                </a:ln>
                <a:solidFill>
                  <a:srgbClr val="FFFF00"/>
                </a:solidFill>
                <a:effectLst/>
                <a:uLnTx/>
                <a:uFillTx/>
                <a:latin typeface="Monotype Koufi" pitchFamily="2" charset="-78"/>
                <a:ea typeface="Monotype Koufi" pitchFamily="2" charset="-78"/>
                <a:cs typeface="Simplified Arabic" pitchFamily="2" charset="-78"/>
              </a:rPr>
              <a:t>.</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lang="ar-SA" sz="3200" baseline="0" dirty="0" smtClean="0">
                <a:solidFill>
                  <a:srgbClr val="FFFF00"/>
                </a:solidFill>
                <a:latin typeface="Monotype Koufi" pitchFamily="2" charset="-78"/>
                <a:ea typeface="Monotype Koufi" pitchFamily="2" charset="-78"/>
                <a:cs typeface="Simplified Arabic" pitchFamily="2" charset="-78"/>
              </a:rPr>
              <a:t>أن</a:t>
            </a:r>
            <a:r>
              <a:rPr lang="ar-SA" sz="3200" dirty="0" smtClean="0">
                <a:solidFill>
                  <a:srgbClr val="FFFF00"/>
                </a:solidFill>
                <a:latin typeface="Monotype Koufi" pitchFamily="2" charset="-78"/>
                <a:ea typeface="Monotype Koufi" pitchFamily="2" charset="-78"/>
                <a:cs typeface="Simplified Arabic" pitchFamily="2" charset="-78"/>
              </a:rPr>
              <a:t> كلمة (</a:t>
            </a:r>
            <a:r>
              <a:rPr lang="ar-SA" sz="3200" dirty="0" err="1" smtClean="0">
                <a:solidFill>
                  <a:srgbClr val="FFFF00"/>
                </a:solidFill>
                <a:latin typeface="Monotype Koufi" pitchFamily="2" charset="-78"/>
                <a:ea typeface="Monotype Koufi" pitchFamily="2" charset="-78"/>
                <a:cs typeface="Simplified Arabic" pitchFamily="2" charset="-78"/>
              </a:rPr>
              <a:t>ألوهيم</a:t>
            </a:r>
            <a:r>
              <a:rPr lang="ar-SA" sz="3200" dirty="0" smtClean="0">
                <a:solidFill>
                  <a:srgbClr val="FFFF00"/>
                </a:solidFill>
                <a:latin typeface="Monotype Koufi" pitchFamily="2" charset="-78"/>
                <a:ea typeface="Monotype Koufi" pitchFamily="2" charset="-78"/>
                <a:cs typeface="Simplified Arabic" pitchFamily="2" charset="-78"/>
              </a:rPr>
              <a:t>) يقابلها في التوراة الحالية (يهوه).</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200" b="0" i="0" u="none" strike="noStrike" kern="1200" cap="none" spc="0" normalizeH="0" baseline="0" noProof="0" dirty="0" smtClean="0">
                <a:ln>
                  <a:noFill/>
                </a:ln>
                <a:solidFill>
                  <a:srgbClr val="FFFF00"/>
                </a:solidFill>
                <a:effectLst/>
                <a:uLnTx/>
                <a:uFillTx/>
                <a:latin typeface="Monotype Koufi" pitchFamily="2" charset="-78"/>
                <a:ea typeface="Monotype Koufi" pitchFamily="2" charset="-78"/>
                <a:cs typeface="Simplified Arabic" pitchFamily="2" charset="-78"/>
              </a:rPr>
              <a:t>أن</a:t>
            </a:r>
            <a:r>
              <a:rPr kumimoji="0" lang="ar-SA" sz="3200" b="0" i="0" u="none" strike="noStrike" kern="1200" cap="none" spc="0" normalizeH="0" noProof="0" dirty="0" smtClean="0">
                <a:ln>
                  <a:noFill/>
                </a:ln>
                <a:solidFill>
                  <a:srgbClr val="FFFF00"/>
                </a:solidFill>
                <a:effectLst/>
                <a:uLnTx/>
                <a:uFillTx/>
                <a:latin typeface="Monotype Koufi" pitchFamily="2" charset="-78"/>
                <a:ea typeface="Monotype Koufi" pitchFamily="2" charset="-78"/>
                <a:cs typeface="Simplified Arabic" pitchFamily="2" charset="-78"/>
              </a:rPr>
              <a:t> استخدام لفظ الجمع </a:t>
            </a:r>
            <a:r>
              <a:rPr lang="ar-SA" sz="3200" dirty="0" smtClean="0">
                <a:solidFill>
                  <a:srgbClr val="FFFF00"/>
                </a:solidFill>
                <a:latin typeface="Monotype Koufi" pitchFamily="2" charset="-78"/>
                <a:ea typeface="Monotype Koufi" pitchFamily="2" charset="-78"/>
                <a:cs typeface="Simplified Arabic" pitchFamily="2" charset="-78"/>
              </a:rPr>
              <a:t>من باب التعظيم والتفخيم.</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200" b="0" i="0" u="none" strike="noStrike" kern="1200" cap="none" spc="0" normalizeH="0" baseline="0" noProof="0" dirty="0" smtClean="0">
                <a:ln>
                  <a:noFill/>
                </a:ln>
                <a:solidFill>
                  <a:srgbClr val="FFFF00"/>
                </a:solidFill>
                <a:effectLst/>
                <a:uLnTx/>
                <a:uFillTx/>
                <a:latin typeface="Monotype Koufi" pitchFamily="2" charset="-78"/>
                <a:ea typeface="Monotype Koufi" pitchFamily="2" charset="-78"/>
                <a:cs typeface="Simplified Arabic" pitchFamily="2" charset="-78"/>
              </a:rPr>
              <a:t>أن</a:t>
            </a:r>
            <a:r>
              <a:rPr kumimoji="0" lang="ar-SA" sz="3200" b="0" i="0" u="none" strike="noStrike" kern="1200" cap="none" spc="0" normalizeH="0" noProof="0" dirty="0" smtClean="0">
                <a:ln>
                  <a:noFill/>
                </a:ln>
                <a:solidFill>
                  <a:srgbClr val="FFFF00"/>
                </a:solidFill>
                <a:effectLst/>
                <a:uLnTx/>
                <a:uFillTx/>
                <a:latin typeface="Monotype Koufi" pitchFamily="2" charset="-78"/>
                <a:ea typeface="Monotype Koufi" pitchFamily="2" charset="-78"/>
                <a:cs typeface="Simplified Arabic" pitchFamily="2" charset="-78"/>
              </a:rPr>
              <a:t> لفظ </a:t>
            </a:r>
            <a:r>
              <a:rPr kumimoji="0" lang="ar-SA" sz="3200" b="0" i="0" u="none" strike="noStrike" kern="1200" cap="none" spc="0" normalizeH="0" noProof="0" dirty="0" err="1" smtClean="0">
                <a:ln>
                  <a:noFill/>
                </a:ln>
                <a:solidFill>
                  <a:srgbClr val="FFFF00"/>
                </a:solidFill>
                <a:effectLst/>
                <a:uLnTx/>
                <a:uFillTx/>
                <a:latin typeface="Monotype Koufi" pitchFamily="2" charset="-78"/>
                <a:ea typeface="Monotype Koufi" pitchFamily="2" charset="-78"/>
                <a:cs typeface="Simplified Arabic" pitchFamily="2" charset="-78"/>
              </a:rPr>
              <a:t>المعهودية</a:t>
            </a:r>
            <a:r>
              <a:rPr kumimoji="0" lang="ar-SA" sz="3200" b="0" i="0" u="none" strike="noStrike" kern="1200" cap="none" spc="0" normalizeH="0" noProof="0" dirty="0" smtClean="0">
                <a:ln>
                  <a:noFill/>
                </a:ln>
                <a:solidFill>
                  <a:srgbClr val="FFFF00"/>
                </a:solidFill>
                <a:effectLst/>
                <a:uLnTx/>
                <a:uFillTx/>
                <a:latin typeface="Monotype Koufi" pitchFamily="2" charset="-78"/>
                <a:ea typeface="Monotype Koufi" pitchFamily="2" charset="-78"/>
                <a:cs typeface="Simplified Arabic" pitchFamily="2" charset="-78"/>
              </a:rPr>
              <a:t> لا يعني أكثر من طلب الإيمان بهؤلاء الثلاثة.</a:t>
            </a:r>
          </a:p>
          <a:p>
            <a:pPr marL="449263" marR="0" lvl="0" indent="-363538" algn="r" defTabSz="914400" rtl="1" eaLnBrk="1" fontAlgn="auto" latinLnBrk="0" hangingPunct="1">
              <a:lnSpc>
                <a:spcPct val="100000"/>
              </a:lnSpc>
              <a:spcBef>
                <a:spcPts val="700"/>
              </a:spcBef>
              <a:spcAft>
                <a:spcPts val="0"/>
              </a:spcAft>
              <a:buClr>
                <a:schemeClr val="tx2"/>
              </a:buClr>
              <a:buSzPct val="95000"/>
              <a:buFontTx/>
              <a:buChar char="-"/>
              <a:tabLst/>
              <a:defRPr/>
            </a:pPr>
            <a:r>
              <a:rPr lang="ar-SA" sz="3200" baseline="0" dirty="0" smtClean="0">
                <a:solidFill>
                  <a:srgbClr val="FFFF00"/>
                </a:solidFill>
                <a:latin typeface="Monotype Koufi" pitchFamily="2" charset="-78"/>
                <a:ea typeface="Monotype Koufi" pitchFamily="2" charset="-78"/>
                <a:cs typeface="Simplified Arabic" pitchFamily="2" charset="-78"/>
              </a:rPr>
              <a:t>على</a:t>
            </a:r>
            <a:r>
              <a:rPr lang="ar-SA" sz="3200" dirty="0" smtClean="0">
                <a:solidFill>
                  <a:srgbClr val="FFFF00"/>
                </a:solidFill>
                <a:latin typeface="Monotype Koufi" pitchFamily="2" charset="-78"/>
                <a:ea typeface="Monotype Koufi" pitchFamily="2" charset="-78"/>
                <a:cs typeface="Simplified Arabic" pitchFamily="2" charset="-78"/>
              </a:rPr>
              <a:t> فرض صحة الرواية فهي تدل على ثلاثة، فأين لهم أن هؤلاء الثلاثة واحد ؟!</a:t>
            </a:r>
            <a:endParaRPr kumimoji="0" lang="ar-SA" sz="3600" b="0" i="0" u="none" strike="noStrike" kern="1200" cap="none" spc="0" normalizeH="0" baseline="0" noProof="0" dirty="0" smtClean="0">
              <a:ln>
                <a:noFill/>
              </a:ln>
              <a:solidFill>
                <a:srgbClr val="FFFF00"/>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642918"/>
            <a:ext cx="8115328" cy="1571636"/>
          </a:xfrm>
        </p:spPr>
        <p:txBody>
          <a:bodyPr>
            <a:noAutofit/>
          </a:bodyPr>
          <a:lstStyle/>
          <a:p>
            <a:pPr marL="184150" indent="-3175" algn="ctr">
              <a:buNone/>
            </a:pPr>
            <a:r>
              <a:rPr lang="ar-SA" sz="4000" dirty="0" smtClean="0">
                <a:solidFill>
                  <a:schemeClr val="accent6">
                    <a:lumMod val="60000"/>
                    <a:lumOff val="40000"/>
                  </a:schemeClr>
                </a:solidFill>
                <a:latin typeface="Monotype Koufi" pitchFamily="2" charset="-78"/>
                <a:ea typeface="Monotype Koufi" pitchFamily="2" charset="-78"/>
                <a:cs typeface="Monotype Koufi" pitchFamily="2" charset="-78"/>
              </a:rPr>
              <a:t>أدلة إثبات الوحدانية وإبطال التثليث من العهد القديم الأناجيل</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2357430"/>
            <a:ext cx="8115328" cy="3429024"/>
          </a:xfrm>
          <a:prstGeom prst="rect">
            <a:avLst/>
          </a:prstGeom>
        </p:spPr>
        <p:txBody>
          <a:bodyPr vert="horz">
            <a:noAutofit/>
          </a:bodyPr>
          <a:lstStyle/>
          <a:p>
            <a:pPr marL="3175" marR="0" lvl="0" indent="-3175" algn="r" defTabSz="914400" rtl="1" eaLnBrk="1" fontAlgn="auto" latinLnBrk="0" hangingPunct="1">
              <a:lnSpc>
                <a:spcPct val="100000"/>
              </a:lnSpc>
              <a:spcBef>
                <a:spcPts val="700"/>
              </a:spcBef>
              <a:spcAft>
                <a:spcPts val="0"/>
              </a:spcAft>
              <a:buClr>
                <a:schemeClr val="tx2"/>
              </a:buClr>
              <a:buSzPct val="95000"/>
              <a:tabLst/>
              <a:defRPr/>
            </a:pPr>
            <a:r>
              <a:rPr lang="ar-SA" sz="3200" dirty="0" smtClean="0">
                <a:solidFill>
                  <a:schemeClr val="accent4">
                    <a:lumMod val="60000"/>
                    <a:lumOff val="40000"/>
                  </a:schemeClr>
                </a:solidFill>
                <a:latin typeface="Monotype Koufi" pitchFamily="2" charset="-78"/>
                <a:ea typeface="Monotype Koufi" pitchFamily="2" charset="-78"/>
                <a:cs typeface="Simplified Arabic" pitchFamily="2" charset="-78"/>
              </a:rPr>
              <a:t>في سفر التثنية: (4/35): [إنك قد رأيت لتعلم أن الرب هو الإله ليس آخر سواه].</a:t>
            </a:r>
          </a:p>
          <a:p>
            <a:pPr marL="3175" marR="0" lvl="0" indent="-3175" algn="r" defTabSz="914400" rtl="1" eaLnBrk="1" fontAlgn="auto" latinLnBrk="0" hangingPunct="1">
              <a:lnSpc>
                <a:spcPct val="100000"/>
              </a:lnSpc>
              <a:spcBef>
                <a:spcPts val="700"/>
              </a:spcBef>
              <a:spcAft>
                <a:spcPts val="0"/>
              </a:spcAft>
              <a:buClr>
                <a:schemeClr val="tx2"/>
              </a:buClr>
              <a:buSzPct val="95000"/>
              <a:tabLst/>
              <a:defRPr/>
            </a:pPr>
            <a:r>
              <a:rPr lang="ar-SA" sz="3200" dirty="0" smtClean="0">
                <a:solidFill>
                  <a:schemeClr val="accent4">
                    <a:lumMod val="60000"/>
                    <a:lumOff val="40000"/>
                  </a:schemeClr>
                </a:solidFill>
                <a:latin typeface="Monotype Koufi" pitchFamily="2" charset="-78"/>
                <a:ea typeface="Monotype Koufi" pitchFamily="2" charset="-78"/>
                <a:cs typeface="Simplified Arabic" pitchFamily="2" charset="-78"/>
              </a:rPr>
              <a:t>في إنجيل يوحنا: (17/3) أن المسيح قال في آخر أيامه ”وهذه هي الحياة الأبدية أن يعرفوك أنت الإله الحقيقي وحدك، ويسوغ المسيح الذي أرسلته“. </a:t>
            </a:r>
            <a:endParaRPr kumimoji="0" lang="ar-SA" sz="3600" b="0" i="0" u="none" strike="noStrike" kern="1200" cap="none" spc="0" normalizeH="0" baseline="0" noProof="0" dirty="0" smtClean="0">
              <a:ln>
                <a:noFill/>
              </a:ln>
              <a:solidFill>
                <a:schemeClr val="accent4">
                  <a:lumMod val="60000"/>
                  <a:lumOff val="40000"/>
                </a:schemeClr>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decel="50000" fill="hold">
                                          <p:stCondLst>
                                            <p:cond delay="0"/>
                                          </p:stCondLst>
                                        </p:cTn>
                                        <p:tgtEl>
                                          <p:spTgt spid="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iterate type="wd">
                                    <p:tmPct val="10000"/>
                                  </p:iterate>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style.rotation</p:attrName>
                                        </p:attrNameLst>
                                      </p:cBhvr>
                                      <p:tavLst>
                                        <p:tav tm="0">
                                          <p:val>
                                            <p:fltVal val="720"/>
                                          </p:val>
                                        </p:tav>
                                        <p:tav tm="100000">
                                          <p:val>
                                            <p:fltVal val="0"/>
                                          </p:val>
                                        </p:tav>
                                      </p:tavLst>
                                    </p:anim>
                                    <p:anim calcmode="lin" valueType="num">
                                      <p:cBhvr>
                                        <p:cTn id="21" dur="2000" fill="hold"/>
                                        <p:tgtEl>
                                          <p:spTgt spid="3"/>
                                        </p:tgtEl>
                                        <p:attrNameLst>
                                          <p:attrName>ppt_h</p:attrName>
                                        </p:attrNameLst>
                                      </p:cBhvr>
                                      <p:tavLst>
                                        <p:tav tm="0">
                                          <p:val>
                                            <p:fltVal val="0"/>
                                          </p:val>
                                        </p:tav>
                                        <p:tav tm="100000">
                                          <p:val>
                                            <p:strVal val="#ppt_h"/>
                                          </p:val>
                                        </p:tav>
                                      </p:tavLst>
                                    </p:anim>
                                    <p:anim calcmode="lin" valueType="num">
                                      <p:cBhvr>
                                        <p:cTn id="22"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3357586"/>
          </a:xfrm>
        </p:spPr>
        <p:txBody>
          <a:bodyPr>
            <a:noAutofit/>
          </a:bodyPr>
          <a:lstStyle/>
          <a:p>
            <a:pPr marL="184150" indent="-3175" algn="ctr">
              <a:buNone/>
            </a:pPr>
            <a:endParaRPr lang="ar-SA" sz="6600" dirty="0" smtClean="0">
              <a:solidFill>
                <a:schemeClr val="accent4">
                  <a:lumMod val="60000"/>
                  <a:lumOff val="40000"/>
                </a:schemeClr>
              </a:solidFill>
              <a:latin typeface="Monotype Koufi" pitchFamily="2" charset="-78"/>
              <a:ea typeface="Monotype Koufi" pitchFamily="2" charset="-78"/>
              <a:cs typeface="Monotype Koufi" pitchFamily="2" charset="-78"/>
            </a:endParaRPr>
          </a:p>
          <a:p>
            <a:pPr marL="184150" indent="-3175" algn="ctr">
              <a:buNone/>
            </a:pPr>
            <a:r>
              <a:rPr lang="ar-SA" sz="9600" dirty="0" smtClean="0">
                <a:solidFill>
                  <a:schemeClr val="accent4">
                    <a:lumMod val="60000"/>
                    <a:lumOff val="40000"/>
                  </a:schemeClr>
                </a:solidFill>
                <a:latin typeface="Monotype Koufi" pitchFamily="2" charset="-78"/>
                <a:ea typeface="Monotype Koufi" pitchFamily="2" charset="-78"/>
                <a:cs typeface="Monotype Koufi" pitchFamily="2" charset="-78"/>
              </a:rPr>
              <a:t>الاتحاد: (التجسد)</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1357322"/>
          </a:xfrm>
        </p:spPr>
        <p:txBody>
          <a:bodyPr>
            <a:noAutofit/>
          </a:bodyPr>
          <a:lstStyle/>
          <a:p>
            <a:pPr marL="184150" indent="-3175" algn="ctr">
              <a:buNone/>
            </a:pPr>
            <a:r>
              <a:rPr lang="ar-SA" sz="6600" dirty="0" smtClean="0">
                <a:solidFill>
                  <a:schemeClr val="accent4">
                    <a:lumMod val="60000"/>
                    <a:lumOff val="40000"/>
                  </a:schemeClr>
                </a:solidFill>
                <a:latin typeface="Monotype Koufi" pitchFamily="2" charset="-78"/>
                <a:ea typeface="Monotype Koufi" pitchFamily="2" charset="-78"/>
                <a:cs typeface="Monotype Koufi" pitchFamily="2" charset="-78"/>
              </a:rPr>
              <a:t>المراد </a:t>
            </a:r>
            <a:r>
              <a:rPr lang="ar-SA" sz="6600" dirty="0" err="1" smtClean="0">
                <a:solidFill>
                  <a:schemeClr val="accent4">
                    <a:lumMod val="60000"/>
                    <a:lumOff val="40000"/>
                  </a:schemeClr>
                </a:solidFill>
                <a:latin typeface="Monotype Koufi" pitchFamily="2" charset="-78"/>
                <a:ea typeface="Monotype Koufi" pitchFamily="2" charset="-78"/>
                <a:cs typeface="Monotype Koufi" pitchFamily="2" charset="-78"/>
              </a:rPr>
              <a:t>به</a:t>
            </a:r>
            <a:r>
              <a:rPr lang="ar-SA" sz="6600" dirty="0" smtClean="0">
                <a:solidFill>
                  <a:schemeClr val="accent4">
                    <a:lumMod val="60000"/>
                    <a:lumOff val="40000"/>
                  </a:schemeClr>
                </a:solidFill>
                <a:latin typeface="Monotype Koufi" pitchFamily="2" charset="-78"/>
                <a:ea typeface="Monotype Koufi" pitchFamily="2" charset="-78"/>
                <a:cs typeface="Monotype Koufi" pitchFamily="2" charset="-78"/>
              </a:rPr>
              <a:t>:</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2357430"/>
            <a:ext cx="8115328" cy="3429024"/>
          </a:xfrm>
          <a:prstGeom prst="rect">
            <a:avLst/>
          </a:prstGeom>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4000" dirty="0" smtClean="0">
                <a:solidFill>
                  <a:srgbClr val="FF0000"/>
                </a:solidFill>
                <a:latin typeface="Monotype Koufi" pitchFamily="2" charset="-78"/>
                <a:ea typeface="Monotype Koufi" pitchFamily="2" charset="-78"/>
                <a:cs typeface="Simplified Arabic" pitchFamily="2" charset="-78"/>
              </a:rPr>
              <a:t>هو: أن الله – تبارك وتعالى – اتخذ جسد المسيح له صورة، وحلّ بين الناس بصورة إنسان هو: المسيح – تعالى الله عما يقولون - </a:t>
            </a:r>
            <a:endParaRPr kumimoji="0" lang="ar-SA" sz="44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by="(-#ppt_w*2)" calcmode="lin" valueType="num">
                                      <p:cBhvr rctx="PPT">
                                        <p:cTn id="13" dur="500" autoRev="1" fill="hold">
                                          <p:stCondLst>
                                            <p:cond delay="0"/>
                                          </p:stCondLst>
                                        </p:cTn>
                                        <p:tgtEl>
                                          <p:spTgt spid="3"/>
                                        </p:tgtEl>
                                        <p:attrNameLst>
                                          <p:attrName>ppt_w</p:attrName>
                                        </p:attrNameLst>
                                      </p:cBhvr>
                                    </p:anim>
                                    <p:anim by="(#ppt_w*0.50)" calcmode="lin" valueType="num">
                                      <p:cBhvr>
                                        <p:cTn id="14" dur="500" decel="50000" autoRev="1" fill="hold">
                                          <p:stCondLst>
                                            <p:cond delay="0"/>
                                          </p:stCondLst>
                                        </p:cTn>
                                        <p:tgtEl>
                                          <p:spTgt spid="3"/>
                                        </p:tgtEl>
                                        <p:attrNameLst>
                                          <p:attrName>ppt_x</p:attrName>
                                        </p:attrNameLst>
                                      </p:cBhvr>
                                    </p:anim>
                                    <p:anim from="(-#ppt_h/2)" to="(#ppt_y)" calcmode="lin" valueType="num">
                                      <p:cBhvr>
                                        <p:cTn id="15" dur="1000" fill="hold">
                                          <p:stCondLst>
                                            <p:cond delay="0"/>
                                          </p:stCondLst>
                                        </p:cTn>
                                        <p:tgtEl>
                                          <p:spTgt spid="3"/>
                                        </p:tgtEl>
                                        <p:attrNameLst>
                                          <p:attrName>ppt_y</p:attrName>
                                        </p:attrNameLst>
                                      </p:cBhvr>
                                    </p:anim>
                                    <p:animRot by="21600000">
                                      <p:cBhvr>
                                        <p:cTn id="16"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1357322"/>
          </a:xfrm>
        </p:spPr>
        <p:txBody>
          <a:bodyPr>
            <a:noAutofit/>
          </a:bodyPr>
          <a:lstStyle/>
          <a:p>
            <a:pPr marL="184150" indent="-3175" algn="ctr">
              <a:buNone/>
            </a:pPr>
            <a:r>
              <a:rPr lang="ar-SA" sz="6600" dirty="0" smtClean="0">
                <a:solidFill>
                  <a:schemeClr val="accent6">
                    <a:lumMod val="60000"/>
                    <a:lumOff val="40000"/>
                  </a:schemeClr>
                </a:solidFill>
                <a:latin typeface="Monotype Koufi" pitchFamily="2" charset="-78"/>
                <a:ea typeface="Monotype Koufi" pitchFamily="2" charset="-78"/>
                <a:cs typeface="Monotype Koufi" pitchFamily="2" charset="-78"/>
              </a:rPr>
              <a:t>أدلتهم:</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2357430"/>
            <a:ext cx="8115328" cy="3429024"/>
          </a:xfrm>
          <a:prstGeom prst="rect">
            <a:avLst/>
          </a:prstGeom>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4000" dirty="0" smtClean="0">
                <a:solidFill>
                  <a:srgbClr val="F3399A"/>
                </a:solidFill>
                <a:latin typeface="Monotype Koufi" pitchFamily="2" charset="-78"/>
                <a:ea typeface="Monotype Koufi" pitchFamily="2" charset="-78"/>
                <a:cs typeface="Simplified Arabic" pitchFamily="2" charset="-78"/>
              </a:rPr>
              <a:t>- في إنجيل ”يوحنا“: (1/1 – 14): في البدء كان الكلمة والكلمة عند الله، وكان الكلمة الله... والكلمة صار جسداً وحلّ بيننا).</a:t>
            </a:r>
            <a:endParaRPr kumimoji="0" lang="ar-SA" sz="4400" b="0" i="0" u="none" strike="noStrike" kern="1200" cap="none" spc="0" normalizeH="0" baseline="0" noProof="0" dirty="0" smtClean="0">
              <a:ln>
                <a:noFill/>
              </a:ln>
              <a:solidFill>
                <a:srgbClr val="F3399A"/>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7">
                                            <p:txEl>
                                              <p:pRg st="0" end="0"/>
                                            </p:txEl>
                                          </p:spTgt>
                                        </p:tgtEl>
                                        <p:attrNameLst>
                                          <p:attrName>ppt_w</p:attrName>
                                        </p:attrNameLst>
                                      </p:cBhvr>
                                    </p:anim>
                                    <p:anim by="(#ppt_w*0.50)" calcmode="lin" valueType="num">
                                      <p:cBhvr>
                                        <p:cTn id="8" dur="500" decel="50000" autoRev="1" fill="hold">
                                          <p:stCondLst>
                                            <p:cond delay="0"/>
                                          </p:stCondLst>
                                        </p:cTn>
                                        <p:tgtEl>
                                          <p:spTgt spid="7">
                                            <p:txEl>
                                              <p:pRg st="0" end="0"/>
                                            </p:txEl>
                                          </p:spTgt>
                                        </p:tgtEl>
                                        <p:attrNameLst>
                                          <p:attrName>ppt_x</p:attrName>
                                        </p:attrNameLst>
                                      </p:cBhvr>
                                    </p:anim>
                                    <p:anim from="(-#ppt_h/2)" to="(#ppt_y)" calcmode="lin" valueType="num">
                                      <p:cBhvr>
                                        <p:cTn id="9" dur="1000" fill="hold">
                                          <p:stCondLst>
                                            <p:cond delay="0"/>
                                          </p:stCondLst>
                                        </p:cTn>
                                        <p:tgtEl>
                                          <p:spTgt spid="7">
                                            <p:txEl>
                                              <p:pRg st="0" end="0"/>
                                            </p:txEl>
                                          </p:spTgt>
                                        </p:tgtEl>
                                        <p:attrNameLst>
                                          <p:attrName>ppt_y</p:attrName>
                                        </p:attrNameLst>
                                      </p:cBhvr>
                                    </p:anim>
                                    <p:animRot by="21600000">
                                      <p:cBhvr>
                                        <p:cTn id="10" dur="1000" fill="hold">
                                          <p:stCondLst>
                                            <p:cond delay="0"/>
                                          </p:stCondLst>
                                        </p:cTn>
                                        <p:tgtEl>
                                          <p:spTgt spid="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r"/>
            <a:r>
              <a:rPr lang="ar-SA" sz="4000" dirty="0" smtClean="0">
                <a:solidFill>
                  <a:srgbClr val="FFFF00"/>
                </a:solidFill>
                <a:cs typeface="AL-Mateen" pitchFamily="2" charset="-78"/>
              </a:rPr>
              <a:t>-أول المجامع: </a:t>
            </a:r>
          </a:p>
          <a:p>
            <a:pPr algn="r"/>
            <a:r>
              <a:rPr lang="ar-SA" sz="4000" dirty="0" smtClean="0">
                <a:solidFill>
                  <a:srgbClr val="FF0000"/>
                </a:solidFill>
                <a:cs typeface="Simplified Arabic" pitchFamily="2" charset="-78"/>
              </a:rPr>
              <a:t>كان مجمع أورشليم الذي عقد في أيام الحواريين من أجل النظر في حكم إلزام غير اليهود بالشريعة الموسوية.</a:t>
            </a:r>
          </a:p>
          <a:p>
            <a:pPr algn="r">
              <a:buFontTx/>
              <a:buChar char="-"/>
            </a:pPr>
            <a:r>
              <a:rPr lang="ar-SA" sz="4000" dirty="0" smtClean="0">
                <a:solidFill>
                  <a:srgbClr val="FF0000"/>
                </a:solidFill>
                <a:cs typeface="Simplified Arabic" pitchFamily="2" charset="-78"/>
              </a:rPr>
              <a:t>من قرارات أول مجمع: لا إلزام بالختان ولا بالشريعة الموسوية.</a:t>
            </a:r>
          </a:p>
          <a:p>
            <a:pPr algn="r">
              <a:buFontTx/>
              <a:buChar char="-"/>
            </a:pPr>
            <a:r>
              <a:rPr lang="ar-SA" sz="4000" dirty="0" smtClean="0">
                <a:solidFill>
                  <a:srgbClr val="FF0000"/>
                </a:solidFill>
                <a:cs typeface="Simplified Arabic" pitchFamily="2" charset="-78"/>
              </a:rPr>
              <a:t>الامتناع عن الذبح للأصنام </a:t>
            </a:r>
            <a:r>
              <a:rPr lang="ar-SA" sz="4000" dirty="0" err="1" smtClean="0">
                <a:solidFill>
                  <a:srgbClr val="FF0000"/>
                </a:solidFill>
                <a:cs typeface="Simplified Arabic" pitchFamily="2" charset="-78"/>
              </a:rPr>
              <a:t>والزنى</a:t>
            </a:r>
            <a:r>
              <a:rPr lang="ar-SA" sz="4000" dirty="0" smtClean="0">
                <a:solidFill>
                  <a:srgbClr val="FF0000"/>
                </a:solidFill>
                <a:cs typeface="Simplified Arabic" pitchFamily="2" charset="-78"/>
              </a:rPr>
              <a:t> وأكل المخنوق والدم.</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1143008"/>
          </a:xfrm>
        </p:spPr>
        <p:txBody>
          <a:bodyPr>
            <a:noAutofit/>
          </a:bodyPr>
          <a:lstStyle/>
          <a:p>
            <a:pPr marL="184150" indent="-3175" algn="ctr">
              <a:buNone/>
            </a:pPr>
            <a:r>
              <a:rPr lang="ar-SA" sz="6000" dirty="0" smtClean="0">
                <a:solidFill>
                  <a:srgbClr val="FFFF00"/>
                </a:solidFill>
                <a:latin typeface="Monotype Koufi" pitchFamily="2" charset="-78"/>
                <a:ea typeface="Monotype Koufi" pitchFamily="2" charset="-78"/>
                <a:cs typeface="Monotype Koufi" pitchFamily="2" charset="-78"/>
              </a:rPr>
              <a:t>الرد عليهم:</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
        <p:nvSpPr>
          <p:cNvPr id="3" name="عنصر نائب للمحتوى 2"/>
          <p:cNvSpPr txBox="1">
            <a:spLocks/>
          </p:cNvSpPr>
          <p:nvPr/>
        </p:nvSpPr>
        <p:spPr>
          <a:xfrm>
            <a:off x="642910" y="1928802"/>
            <a:ext cx="8115328" cy="3857652"/>
          </a:xfrm>
          <a:prstGeom prst="rect">
            <a:avLst/>
          </a:prstGeom>
        </p:spPr>
        <p:txBody>
          <a:bodyPr vert="horz">
            <a:noAutofit/>
          </a:bodyPr>
          <a:lstStyle/>
          <a:p>
            <a:pPr marL="365125" marR="0" lvl="0" indent="-365125" algn="justLow" defTabSz="914400" rtl="1" eaLnBrk="1" fontAlgn="auto" latinLnBrk="0" hangingPunct="1">
              <a:lnSpc>
                <a:spcPct val="100000"/>
              </a:lnSpc>
              <a:spcBef>
                <a:spcPts val="700"/>
              </a:spcBef>
              <a:spcAft>
                <a:spcPts val="0"/>
              </a:spcAft>
              <a:buClr>
                <a:schemeClr val="tx2"/>
              </a:buClr>
              <a:buSzPct val="95000"/>
              <a:buFontTx/>
              <a:buChar char="-"/>
              <a:tabLst/>
              <a:defRPr/>
            </a:pPr>
            <a:r>
              <a:rPr lang="ar-SA" sz="3600" dirty="0" smtClean="0">
                <a:solidFill>
                  <a:srgbClr val="FF0000"/>
                </a:solidFill>
                <a:latin typeface="Monotype Koufi" pitchFamily="2" charset="-78"/>
                <a:ea typeface="Monotype Koufi" pitchFamily="2" charset="-78"/>
                <a:cs typeface="Simplified Arabic" pitchFamily="2" charset="-78"/>
              </a:rPr>
              <a:t>أنها تعني أن الله قد تقمّص هيئة المنطقة أو هيئة الجنين ودخل في بطن مريم....</a:t>
            </a:r>
          </a:p>
          <a:p>
            <a:pPr marL="365125" marR="0" lvl="0" indent="-365125" algn="justLow"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6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rPr>
              <a:t>أن دعواهم إنما هي مبرر للصلب ثم الفداء.</a:t>
            </a:r>
          </a:p>
          <a:p>
            <a:pPr marL="365125" marR="0" lvl="0" indent="-365125" algn="justLow" defTabSz="914400" rtl="1" eaLnBrk="1" fontAlgn="auto" latinLnBrk="0" hangingPunct="1">
              <a:lnSpc>
                <a:spcPct val="100000"/>
              </a:lnSpc>
              <a:spcBef>
                <a:spcPts val="700"/>
              </a:spcBef>
              <a:spcAft>
                <a:spcPts val="0"/>
              </a:spcAft>
              <a:buClr>
                <a:schemeClr val="tx2"/>
              </a:buClr>
              <a:buSzPct val="95000"/>
              <a:buFontTx/>
              <a:buChar char="-"/>
              <a:tabLst/>
              <a:defRPr/>
            </a:pPr>
            <a:r>
              <a:rPr lang="ar-SA" sz="3600" dirty="0" smtClean="0">
                <a:solidFill>
                  <a:srgbClr val="FF0000"/>
                </a:solidFill>
                <a:latin typeface="Monotype Koufi" pitchFamily="2" charset="-78"/>
                <a:ea typeface="Monotype Koufi" pitchFamily="2" charset="-78"/>
                <a:cs typeface="Simplified Arabic" pitchFamily="2" charset="-78"/>
              </a:rPr>
              <a:t>أنها من مخترعات النصارى التي لا دليل عليها.</a:t>
            </a:r>
          </a:p>
          <a:p>
            <a:pPr marL="365125" marR="0" lvl="0" indent="-365125" algn="justLow" defTabSz="914400" rtl="1" eaLnBrk="1" fontAlgn="auto" latinLnBrk="0" hangingPunct="1">
              <a:lnSpc>
                <a:spcPct val="100000"/>
              </a:lnSpc>
              <a:spcBef>
                <a:spcPts val="700"/>
              </a:spcBef>
              <a:spcAft>
                <a:spcPts val="0"/>
              </a:spcAft>
              <a:buClr>
                <a:schemeClr val="tx2"/>
              </a:buClr>
              <a:buSzPct val="95000"/>
              <a:buFontTx/>
              <a:buChar char="-"/>
              <a:tabLst/>
              <a:defRPr/>
            </a:pPr>
            <a:r>
              <a:rPr kumimoji="0" lang="ar-SA" sz="36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rPr>
              <a:t>أن النص المذكور لا ثقة فيه</a:t>
            </a:r>
            <a:r>
              <a:rPr kumimoji="0" lang="ar-SA" sz="3600" b="0" i="0" u="none" strike="noStrike" kern="1200" cap="none" spc="0" normalizeH="0" noProof="0" dirty="0" smtClean="0">
                <a:ln>
                  <a:noFill/>
                </a:ln>
                <a:solidFill>
                  <a:srgbClr val="FF0000"/>
                </a:solidFill>
                <a:effectLst/>
                <a:uLnTx/>
                <a:uFillTx/>
                <a:latin typeface="Monotype Koufi" pitchFamily="2" charset="-78"/>
                <a:ea typeface="Monotype Koufi" pitchFamily="2" charset="-78"/>
                <a:cs typeface="Simplified Arabic" pitchFamily="2" charset="-78"/>
              </a:rPr>
              <a:t> لعدم وجود سند يثبت صحة إنجيل يوحنا ثم هو مضطرب لفظاً ومعنى.</a:t>
            </a:r>
            <a:endParaRPr kumimoji="0" lang="ar-SA" sz="40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iterate type="wd">
                                    <p:tmPct val="10000"/>
                                  </p:iterate>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style.rotation</p:attrName>
                                        </p:attrNameLst>
                                      </p:cBhvr>
                                      <p:tavLst>
                                        <p:tav tm="0">
                                          <p:val>
                                            <p:fltVal val="720"/>
                                          </p:val>
                                        </p:tav>
                                        <p:tav tm="100000">
                                          <p:val>
                                            <p:fltVal val="0"/>
                                          </p:val>
                                        </p:tav>
                                      </p:tavLst>
                                    </p:anim>
                                    <p:anim calcmode="lin" valueType="num">
                                      <p:cBhvr>
                                        <p:cTn id="15" dur="2000" fill="hold"/>
                                        <p:tgtEl>
                                          <p:spTgt spid="3"/>
                                        </p:tgtEl>
                                        <p:attrNameLst>
                                          <p:attrName>ppt_h</p:attrName>
                                        </p:attrNameLst>
                                      </p:cBhvr>
                                      <p:tavLst>
                                        <p:tav tm="0">
                                          <p:val>
                                            <p:fltVal val="0"/>
                                          </p:val>
                                        </p:tav>
                                        <p:tav tm="100000">
                                          <p:val>
                                            <p:strVal val="#ppt_h"/>
                                          </p:val>
                                        </p:tav>
                                      </p:tavLst>
                                    </p:anim>
                                    <p:anim calcmode="lin" valueType="num">
                                      <p:cBhvr>
                                        <p:cTn id="16"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4143404"/>
          </a:xfrm>
        </p:spPr>
        <p:txBody>
          <a:bodyPr>
            <a:noAutofit/>
          </a:bodyPr>
          <a:lstStyle/>
          <a:p>
            <a:pPr marL="184150" indent="-3175" algn="ctr">
              <a:buNone/>
            </a:pPr>
            <a:endParaRPr lang="ar-SA" sz="6000" dirty="0" smtClean="0">
              <a:solidFill>
                <a:srgbClr val="FFFF00"/>
              </a:solidFill>
              <a:latin typeface="Monotype Koufi" pitchFamily="2" charset="-78"/>
              <a:ea typeface="Monotype Koufi" pitchFamily="2" charset="-78"/>
              <a:cs typeface="Monotype Koufi" pitchFamily="2" charset="-78"/>
            </a:endParaRPr>
          </a:p>
          <a:p>
            <a:pPr marL="184150" indent="-3175" algn="ctr">
              <a:buNone/>
            </a:pPr>
            <a:r>
              <a:rPr lang="ar-SA" sz="11500" dirty="0" smtClean="0">
                <a:solidFill>
                  <a:srgbClr val="FFFF00"/>
                </a:solidFill>
                <a:latin typeface="Monotype Koufi" pitchFamily="2" charset="-78"/>
                <a:ea typeface="Monotype Koufi" pitchFamily="2" charset="-78"/>
                <a:cs typeface="PT Bold Dusky" pitchFamily="2" charset="-78"/>
              </a:rPr>
              <a:t>الصلب والفداء</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4143404"/>
          </a:xfrm>
        </p:spPr>
        <p:txBody>
          <a:bodyPr>
            <a:noAutofit/>
          </a:bodyPr>
          <a:lstStyle/>
          <a:p>
            <a:pPr marL="184150" indent="-3175" algn="ctr">
              <a:buNone/>
            </a:pPr>
            <a:endParaRPr lang="ar-SA" sz="6000" dirty="0" smtClean="0">
              <a:solidFill>
                <a:srgbClr val="FFFF00"/>
              </a:solidFill>
              <a:latin typeface="Monotype Koufi" pitchFamily="2" charset="-78"/>
              <a:ea typeface="Monotype Koufi" pitchFamily="2" charset="-78"/>
              <a:cs typeface="Monotype Koufi" pitchFamily="2" charset="-78"/>
            </a:endParaRPr>
          </a:p>
          <a:p>
            <a:pPr marL="184150" indent="-3175" algn="ctr">
              <a:buNone/>
            </a:pPr>
            <a:r>
              <a:rPr lang="ar-SA" sz="6600" dirty="0" smtClean="0">
                <a:solidFill>
                  <a:srgbClr val="FF0000"/>
                </a:solidFill>
                <a:latin typeface="Monotype Koufi" pitchFamily="2" charset="-78"/>
                <a:ea typeface="Monotype Koufi" pitchFamily="2" charset="-78"/>
                <a:cs typeface="PT Bold Dusky" pitchFamily="2" charset="-78"/>
              </a:rPr>
              <a:t>الصلب، هو: التعليق على خشبة الصليب</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iterate type="wd">
                                    <p:tmPct val="10000"/>
                                  </p:iterate>
                                  <p:childTnLst>
                                    <p:set>
                                      <p:cBhvr>
                                        <p:cTn id="6" dur="1" fill="hold">
                                          <p:stCondLst>
                                            <p:cond delay="0"/>
                                          </p:stCondLst>
                                        </p:cTn>
                                        <p:tgtEl>
                                          <p:spTgt spid="7">
                                            <p:txEl>
                                              <p:pRg st="1" end="1"/>
                                            </p:txEl>
                                          </p:spTgt>
                                        </p:tgtEl>
                                        <p:attrNameLst>
                                          <p:attrName>style.visibility</p:attrName>
                                        </p:attrNameLst>
                                      </p:cBhvr>
                                      <p:to>
                                        <p:strVal val="visible"/>
                                      </p:to>
                                    </p:set>
                                    <p:animEffect transition="in" filter="slide(fromBottom)">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5357850"/>
          </a:xfrm>
        </p:spPr>
        <p:txBody>
          <a:bodyPr>
            <a:noAutofit/>
          </a:bodyPr>
          <a:lstStyle/>
          <a:p>
            <a:pPr marL="3175" indent="-3175" algn="ctr">
              <a:buNone/>
            </a:pPr>
            <a:r>
              <a:rPr lang="ar-SA" sz="5200" dirty="0" smtClean="0">
                <a:solidFill>
                  <a:srgbClr val="FF0000"/>
                </a:solidFill>
                <a:latin typeface="Monotype Koufi" pitchFamily="2" charset="-78"/>
                <a:ea typeface="Monotype Koufi" pitchFamily="2" charset="-78"/>
                <a:cs typeface="Simplified Arabic" pitchFamily="2" charset="-78"/>
              </a:rPr>
              <a:t>[وإذا كان على إنسان خطيئة حقها الموت فقتل وعلّقته على خشبة فلا تبت جثته على الخشبة بل تدفنها في ذلك اليوم، لأن المعلق ملعون من الله]</a:t>
            </a:r>
          </a:p>
          <a:p>
            <a:pPr marL="3175" indent="-3175" algn="ctr">
              <a:buNone/>
            </a:pPr>
            <a:r>
              <a:rPr lang="ar-SA" sz="5200" dirty="0" smtClean="0">
                <a:solidFill>
                  <a:srgbClr val="FF0000"/>
                </a:solidFill>
                <a:latin typeface="Monotype Koufi" pitchFamily="2" charset="-78"/>
                <a:ea typeface="Monotype Koufi" pitchFamily="2" charset="-78"/>
                <a:cs typeface="Simplified Arabic" pitchFamily="2" charset="-78"/>
              </a:rPr>
              <a:t>سفر التثنية: (21/22)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7">
                                            <p:txEl>
                                              <p:pRg st="0" end="0"/>
                                            </p:txEl>
                                          </p:spTgt>
                                        </p:tgtEl>
                                        <p:attrNameLst>
                                          <p:attrName>ppt_w</p:attrName>
                                        </p:attrNameLst>
                                      </p:cBhvr>
                                    </p:anim>
                                    <p:anim by="(#ppt_w*0.50)" calcmode="lin" valueType="num">
                                      <p:cBhvr>
                                        <p:cTn id="8" dur="500" decel="50000" autoRev="1" fill="hold">
                                          <p:stCondLst>
                                            <p:cond delay="0"/>
                                          </p:stCondLst>
                                        </p:cTn>
                                        <p:tgtEl>
                                          <p:spTgt spid="7">
                                            <p:txEl>
                                              <p:pRg st="0" end="0"/>
                                            </p:txEl>
                                          </p:spTgt>
                                        </p:tgtEl>
                                        <p:attrNameLst>
                                          <p:attrName>ppt_x</p:attrName>
                                        </p:attrNameLst>
                                      </p:cBhvr>
                                    </p:anim>
                                    <p:anim from="(-#ppt_h/2)" to="(#ppt_y)" calcmode="lin" valueType="num">
                                      <p:cBhvr>
                                        <p:cTn id="9" dur="1000" fill="hold">
                                          <p:stCondLst>
                                            <p:cond delay="0"/>
                                          </p:stCondLst>
                                        </p:cTn>
                                        <p:tgtEl>
                                          <p:spTgt spid="7">
                                            <p:txEl>
                                              <p:pRg st="0" end="0"/>
                                            </p:txEl>
                                          </p:spTgt>
                                        </p:tgtEl>
                                        <p:attrNameLst>
                                          <p:attrName>ppt_y</p:attrName>
                                        </p:attrNameLst>
                                      </p:cBhvr>
                                    </p:anim>
                                    <p:animRot by="21600000">
                                      <p:cBhvr>
                                        <p:cTn id="10" dur="1000" fill="hold">
                                          <p:stCondLst>
                                            <p:cond delay="0"/>
                                          </p:stCondLst>
                                        </p:cTn>
                                        <p:tgtEl>
                                          <p:spTgt spid="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7">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7">
                                            <p:txEl>
                                              <p:pRg st="1" end="1"/>
                                            </p:txEl>
                                          </p:spTgt>
                                        </p:tgtEl>
                                        <p:attrNameLst>
                                          <p:attrName>ppt_w</p:attrName>
                                        </p:attrNameLst>
                                      </p:cBhvr>
                                    </p:anim>
                                    <p:anim by="(#ppt_w*0.50)" calcmode="lin" valueType="num">
                                      <p:cBhvr>
                                        <p:cTn id="16" dur="500" decel="50000" autoRev="1" fill="hold">
                                          <p:stCondLst>
                                            <p:cond delay="0"/>
                                          </p:stCondLst>
                                        </p:cTn>
                                        <p:tgtEl>
                                          <p:spTgt spid="7">
                                            <p:txEl>
                                              <p:pRg st="1" end="1"/>
                                            </p:txEl>
                                          </p:spTgt>
                                        </p:tgtEl>
                                        <p:attrNameLst>
                                          <p:attrName>ppt_x</p:attrName>
                                        </p:attrNameLst>
                                      </p:cBhvr>
                                    </p:anim>
                                    <p:anim from="(-#ppt_h/2)" to="(#ppt_y)" calcmode="lin" valueType="num">
                                      <p:cBhvr>
                                        <p:cTn id="17" dur="1000" fill="hold">
                                          <p:stCondLst>
                                            <p:cond delay="0"/>
                                          </p:stCondLst>
                                        </p:cTn>
                                        <p:tgtEl>
                                          <p:spTgt spid="7">
                                            <p:txEl>
                                              <p:pRg st="1" end="1"/>
                                            </p:txEl>
                                          </p:spTgt>
                                        </p:tgtEl>
                                        <p:attrNameLst>
                                          <p:attrName>ppt_y</p:attrName>
                                        </p:attrNameLst>
                                      </p:cBhvr>
                                    </p:anim>
                                    <p:animRot by="21600000">
                                      <p:cBhvr>
                                        <p:cTn id="18" dur="1000" fill="hold">
                                          <p:stCondLst>
                                            <p:cond delay="0"/>
                                          </p:stCondLst>
                                        </p:cTn>
                                        <p:tgtEl>
                                          <p:spTgt spid="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642910" y="785794"/>
            <a:ext cx="8115328" cy="5357850"/>
          </a:xfrm>
        </p:spPr>
        <p:txBody>
          <a:bodyPr>
            <a:noAutofit/>
          </a:bodyPr>
          <a:lstStyle/>
          <a:p>
            <a:pPr marL="3175" indent="-3175" algn="ctr">
              <a:buNone/>
            </a:pPr>
            <a:endParaRPr lang="ar-SA" sz="3600" dirty="0" smtClean="0">
              <a:solidFill>
                <a:srgbClr val="FFFF00"/>
              </a:solidFill>
              <a:latin typeface="Monotype Koufi" pitchFamily="2" charset="-78"/>
              <a:ea typeface="Monotype Koufi" pitchFamily="2" charset="-78"/>
              <a:cs typeface="AL-Mateen" pitchFamily="2" charset="-78"/>
            </a:endParaRPr>
          </a:p>
          <a:p>
            <a:pPr marL="3175" indent="-3175" algn="ctr">
              <a:buNone/>
            </a:pPr>
            <a:r>
              <a:rPr lang="ar-SA" sz="5200" dirty="0" smtClean="0">
                <a:solidFill>
                  <a:srgbClr val="FFFF00"/>
                </a:solidFill>
                <a:latin typeface="Monotype Koufi" pitchFamily="2" charset="-78"/>
                <a:ea typeface="Monotype Koufi" pitchFamily="2" charset="-78"/>
                <a:cs typeface="AL-Mateen" pitchFamily="2" charset="-78"/>
              </a:rPr>
              <a:t>لماذا صلب المسيح – في زعمهم -؟!</a:t>
            </a:r>
          </a:p>
          <a:p>
            <a:pPr marL="3175" indent="-3175" algn="ctr">
              <a:buNone/>
            </a:pPr>
            <a:endParaRPr lang="ar-SA" sz="5200" dirty="0" smtClean="0">
              <a:solidFill>
                <a:srgbClr val="FFFF00"/>
              </a:solidFill>
              <a:latin typeface="Monotype Koufi" pitchFamily="2" charset="-78"/>
              <a:ea typeface="Monotype Koufi" pitchFamily="2" charset="-78"/>
              <a:cs typeface="AL-Mateen" pitchFamily="2" charset="-78"/>
            </a:endParaRPr>
          </a:p>
          <a:p>
            <a:pPr marL="3175" indent="-3175" algn="ctr">
              <a:buNone/>
            </a:pPr>
            <a:r>
              <a:rPr lang="ar-SA" sz="6000" b="1" smtClean="0">
                <a:solidFill>
                  <a:schemeClr val="tx2">
                    <a:lumMod val="75000"/>
                  </a:schemeClr>
                </a:solidFill>
                <a:latin typeface="Monotype Koufi" pitchFamily="2" charset="-78"/>
                <a:ea typeface="Monotype Koufi" pitchFamily="2" charset="-78"/>
                <a:cs typeface="Traditional Arabic" pitchFamily="2" charset="-78"/>
              </a:rPr>
              <a:t>صلب </a:t>
            </a:r>
            <a:r>
              <a:rPr lang="ar-SA" sz="6000" b="1" smtClean="0">
                <a:solidFill>
                  <a:schemeClr val="tx2">
                    <a:lumMod val="75000"/>
                  </a:schemeClr>
                </a:solidFill>
                <a:latin typeface="Monotype Koufi" pitchFamily="2" charset="-78"/>
                <a:ea typeface="Monotype Koufi" pitchFamily="2" charset="-78"/>
                <a:cs typeface="Traditional Arabic" pitchFamily="2" charset="-78"/>
              </a:rPr>
              <a:t>فداءً </a:t>
            </a:r>
            <a:r>
              <a:rPr lang="ar-SA" sz="6000" b="1" dirty="0" smtClean="0">
                <a:solidFill>
                  <a:schemeClr val="tx2">
                    <a:lumMod val="75000"/>
                  </a:schemeClr>
                </a:solidFill>
                <a:latin typeface="Monotype Koufi" pitchFamily="2" charset="-78"/>
                <a:ea typeface="Monotype Koufi" pitchFamily="2" charset="-78"/>
                <a:cs typeface="Traditional Arabic" pitchFamily="2" charset="-78"/>
              </a:rPr>
              <a:t>للبشر لتخليصهم من خطيئة أبيهم آدم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p:cTn id="15"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3" end="3"/>
                                            </p:txEl>
                                          </p:spTgt>
                                        </p:tgtEl>
                                        <p:attrNameLst>
                                          <p:attrName>ppt_h</p:attrName>
                                        </p:attrNameLst>
                                      </p:cBhvr>
                                      <p:tavLst>
                                        <p:tav tm="0">
                                          <p:val>
                                            <p:fltVal val="0"/>
                                          </p:val>
                                        </p:tav>
                                        <p:tav tm="100000">
                                          <p:val>
                                            <p:strVal val="#ppt_h"/>
                                          </p:val>
                                        </p:tav>
                                      </p:tavLst>
                                    </p:anim>
                                    <p:anim calcmode="lin" valueType="num">
                                      <p:cBhvr>
                                        <p:cTn id="17" dur="500" fill="hold"/>
                                        <p:tgtEl>
                                          <p:spTgt spid="7">
                                            <p:txEl>
                                              <p:pRg st="3" end="3"/>
                                            </p:txEl>
                                          </p:spTgt>
                                        </p:tgtEl>
                                        <p:attrNameLst>
                                          <p:attrName>style.rotation</p:attrName>
                                        </p:attrNameLst>
                                      </p:cBhvr>
                                      <p:tavLst>
                                        <p:tav tm="0">
                                          <p:val>
                                            <p:fltVal val="360"/>
                                          </p:val>
                                        </p:tav>
                                        <p:tav tm="100000">
                                          <p:val>
                                            <p:fltVal val="0"/>
                                          </p:val>
                                        </p:tav>
                                      </p:tavLst>
                                    </p:anim>
                                    <p:animEffect transition="in" filter="fade">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9600" dirty="0" smtClean="0">
                <a:solidFill>
                  <a:srgbClr val="FFFF00"/>
                </a:solidFill>
                <a:cs typeface="AL-Mateen" pitchFamily="2" charset="-78"/>
              </a:rPr>
              <a:t>أهم المجامع </a:t>
            </a:r>
            <a:r>
              <a:rPr lang="ar-SA" sz="9600" dirty="0" err="1" smtClean="0">
                <a:solidFill>
                  <a:srgbClr val="FFFF00"/>
                </a:solidFill>
                <a:cs typeface="AL-Mateen" pitchFamily="2" charset="-78"/>
              </a:rPr>
              <a:t>المسكونيّة</a:t>
            </a:r>
            <a:endParaRPr lang="ar-SA" sz="9600" dirty="0" smtClean="0">
              <a:solidFill>
                <a:srgbClr val="FFFF00"/>
              </a:solidFill>
              <a:cs typeface="AL-Mateen" pitchFamily="2" charset="-78"/>
            </a:endParaRPr>
          </a:p>
          <a:p>
            <a:pPr algn="ctr"/>
            <a:endParaRPr lang="ar-SA" sz="9600" dirty="0" smtClean="0">
              <a:solidFill>
                <a:srgbClr val="FFFF00"/>
              </a:solidFill>
              <a:cs typeface="AL-Mateen" pitchFamily="2" charset="-78"/>
            </a:endParaRPr>
          </a:p>
          <a:p>
            <a:pPr algn="ctr"/>
            <a:endParaRPr lang="ar-SA" sz="4800" dirty="0" smtClean="0">
              <a:solidFill>
                <a:srgbClr val="FFFF00"/>
              </a:solidFill>
              <a:cs typeface="AL-Mateen"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9600" dirty="0" smtClean="0">
                <a:solidFill>
                  <a:srgbClr val="FFFF00"/>
                </a:solidFill>
                <a:cs typeface="AL-Mateen" pitchFamily="2" charset="-78"/>
              </a:rPr>
              <a:t>مجمع </a:t>
            </a:r>
            <a:r>
              <a:rPr lang="ar-SA" sz="9600" dirty="0" err="1" smtClean="0">
                <a:solidFill>
                  <a:srgbClr val="FFFF00"/>
                </a:solidFill>
                <a:cs typeface="AL-Mateen" pitchFamily="2" charset="-78"/>
              </a:rPr>
              <a:t>نيقيه</a:t>
            </a:r>
            <a:r>
              <a:rPr lang="ar-SA" sz="9600" dirty="0" smtClean="0">
                <a:solidFill>
                  <a:srgbClr val="FFFF00"/>
                </a:solidFill>
                <a:cs typeface="AL-Mateen" pitchFamily="2" charset="-78"/>
              </a:rPr>
              <a:t> سنة 325م</a:t>
            </a:r>
          </a:p>
          <a:p>
            <a:pPr algn="ctr"/>
            <a:endParaRPr lang="ar-SA" sz="9600" dirty="0" smtClean="0">
              <a:solidFill>
                <a:srgbClr val="FFFF00"/>
              </a:solidFill>
              <a:cs typeface="AL-Mateen" pitchFamily="2" charset="-78"/>
            </a:endParaRPr>
          </a:p>
          <a:p>
            <a:pPr algn="ctr"/>
            <a:endParaRPr lang="ar-SA" sz="4800" dirty="0" smtClean="0">
              <a:solidFill>
                <a:srgbClr val="FFFF00"/>
              </a:solidFill>
              <a:cs typeface="AL-Mateen"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9600" dirty="0" smtClean="0">
                <a:solidFill>
                  <a:schemeClr val="tx2">
                    <a:lumMod val="75000"/>
                  </a:schemeClr>
                </a:solidFill>
                <a:cs typeface="AL-Mateen" pitchFamily="2" charset="-78"/>
              </a:rPr>
              <a:t>سبب انعقاده:</a:t>
            </a:r>
          </a:p>
          <a:p>
            <a:pPr algn="ctr"/>
            <a:endParaRPr lang="ar-SA" sz="4400" dirty="0" smtClean="0">
              <a:solidFill>
                <a:schemeClr val="tx2">
                  <a:lumMod val="75000"/>
                </a:schemeClr>
              </a:solidFill>
              <a:cs typeface="AL-Mateen" pitchFamily="2" charset="-78"/>
            </a:endParaRPr>
          </a:p>
          <a:p>
            <a:pPr algn="r"/>
            <a:r>
              <a:rPr lang="ar-SA" sz="6000" dirty="0" smtClean="0">
                <a:solidFill>
                  <a:schemeClr val="accent6">
                    <a:lumMod val="40000"/>
                    <a:lumOff val="60000"/>
                  </a:schemeClr>
                </a:solidFill>
                <a:cs typeface="Traditional Arabic" pitchFamily="2" charset="-78"/>
              </a:rPr>
              <a:t>التعارض والاختلاف العقدي الموجود في الكنيسة تلك الأزمان</a:t>
            </a:r>
            <a:endParaRPr lang="ar-SA" sz="8000" dirty="0" smtClean="0">
              <a:solidFill>
                <a:schemeClr val="accent6">
                  <a:lumMod val="40000"/>
                  <a:lumOff val="60000"/>
                </a:schemeClr>
              </a:solidFill>
              <a:cs typeface="AL-Mateen" pitchFamily="2" charset="-78"/>
            </a:endParaRPr>
          </a:p>
          <a:p>
            <a:pPr algn="ctr"/>
            <a:endParaRPr lang="ar-SA" sz="4800" dirty="0" smtClean="0">
              <a:solidFill>
                <a:srgbClr val="FFFF00"/>
              </a:solidFill>
              <a:cs typeface="AL-Mateen" pitchFamily="2" charset="-78"/>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5400" dirty="0" smtClean="0">
                <a:solidFill>
                  <a:schemeClr val="tx2">
                    <a:lumMod val="75000"/>
                  </a:schemeClr>
                </a:solidFill>
                <a:cs typeface="AL-Mateen" pitchFamily="2" charset="-78"/>
              </a:rPr>
              <a:t>أبرز وجوه الاختلاف</a:t>
            </a:r>
          </a:p>
          <a:p>
            <a:pPr algn="ctr"/>
            <a:endParaRPr lang="ar-SA" sz="2400" dirty="0" smtClean="0">
              <a:solidFill>
                <a:schemeClr val="tx2">
                  <a:lumMod val="75000"/>
                </a:schemeClr>
              </a:solidFill>
              <a:cs typeface="AL-Mateen" pitchFamily="2" charset="-78"/>
            </a:endParaRPr>
          </a:p>
          <a:p>
            <a:pPr algn="r"/>
            <a:r>
              <a:rPr lang="ar-SA" sz="4800" dirty="0" smtClean="0">
                <a:solidFill>
                  <a:srgbClr val="FF0000"/>
                </a:solidFill>
                <a:cs typeface="Traditional Arabic" pitchFamily="2" charset="-78"/>
              </a:rPr>
              <a:t>الخلاف والتعارض بين دعوة كنيسة </a:t>
            </a:r>
            <a:r>
              <a:rPr lang="ar-SA" sz="4800" dirty="0" err="1" smtClean="0">
                <a:solidFill>
                  <a:srgbClr val="FF0000"/>
                </a:solidFill>
                <a:cs typeface="Traditional Arabic" pitchFamily="2" charset="-78"/>
              </a:rPr>
              <a:t>الاسكندرية</a:t>
            </a:r>
            <a:r>
              <a:rPr lang="ar-SA" sz="4800" dirty="0" smtClean="0">
                <a:solidFill>
                  <a:srgbClr val="FF0000"/>
                </a:solidFill>
                <a:cs typeface="Traditional Arabic" pitchFamily="2" charset="-78"/>
              </a:rPr>
              <a:t> التي كانت تنادي </a:t>
            </a:r>
            <a:r>
              <a:rPr lang="ar-SA" sz="4800" dirty="0" err="1" smtClean="0">
                <a:solidFill>
                  <a:srgbClr val="FF0000"/>
                </a:solidFill>
                <a:cs typeface="Traditional Arabic" pitchFamily="2" charset="-78"/>
              </a:rPr>
              <a:t>بألوهية</a:t>
            </a:r>
            <a:r>
              <a:rPr lang="ar-SA" sz="4800" dirty="0" smtClean="0">
                <a:solidFill>
                  <a:srgbClr val="FF0000"/>
                </a:solidFill>
                <a:cs typeface="Traditional Arabic" pitchFamily="2" charset="-78"/>
              </a:rPr>
              <a:t> المسيح، وبين دعوة ”</a:t>
            </a:r>
            <a:r>
              <a:rPr lang="ar-SA" sz="4800" dirty="0" err="1" smtClean="0">
                <a:solidFill>
                  <a:srgbClr val="FF0000"/>
                </a:solidFill>
                <a:cs typeface="Traditional Arabic" pitchFamily="2" charset="-78"/>
              </a:rPr>
              <a:t>آريوس</a:t>
            </a:r>
            <a:r>
              <a:rPr lang="ar-SA" sz="4800" dirty="0" smtClean="0">
                <a:solidFill>
                  <a:srgbClr val="FF0000"/>
                </a:solidFill>
                <a:cs typeface="Traditional Arabic" pitchFamily="2" charset="-78"/>
              </a:rPr>
              <a:t>“ الذي ينادي بأن الله إله واحد، غير مولود، أزلي، أما الابن فهو ليس أزليا، وغير مولود من الأب، وإنما ولد كسائر الخلق</a:t>
            </a:r>
            <a:endParaRPr lang="ar-SA" sz="6600" dirty="0" smtClean="0">
              <a:solidFill>
                <a:srgbClr val="FF0000"/>
              </a:solidFill>
              <a:cs typeface="AL-Mateen" pitchFamily="2" charset="-78"/>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2" end="2"/>
                                            </p:txEl>
                                          </p:spTgt>
                                        </p:tgtEl>
                                        <p:attrNameLst>
                                          <p:attrName>ppt_w</p:attrName>
                                        </p:attrNameLst>
                                      </p:cBhvr>
                                    </p:anim>
                                    <p:anim by="(#ppt_w*0.50)" calcmode="lin" valueType="num">
                                      <p:cBhvr>
                                        <p:cTn id="16" dur="500" decel="50000" autoRev="1" fill="hold">
                                          <p:stCondLst>
                                            <p:cond delay="0"/>
                                          </p:stCondLst>
                                        </p:cTn>
                                        <p:tgtEl>
                                          <p:spTgt spid="3">
                                            <p:txEl>
                                              <p:pRg st="2" end="2"/>
                                            </p:txEl>
                                          </p:spTgt>
                                        </p:tgtEl>
                                        <p:attrNameLst>
                                          <p:attrName>ppt_x</p:attrName>
                                        </p:attrNameLst>
                                      </p:cBhvr>
                                    </p:anim>
                                    <p:anim from="(-#ppt_h/2)" to="(#ppt_y)" calcmode="lin" valueType="num">
                                      <p:cBhvr>
                                        <p:cTn id="17" dur="1000" fill="hold">
                                          <p:stCondLst>
                                            <p:cond delay="0"/>
                                          </p:stCondLst>
                                        </p:cTn>
                                        <p:tgtEl>
                                          <p:spTgt spid="3">
                                            <p:txEl>
                                              <p:pRg st="2" end="2"/>
                                            </p:txEl>
                                          </p:spTgt>
                                        </p:tgtEl>
                                        <p:attrNameLst>
                                          <p:attrName>ppt_y</p:attrName>
                                        </p:attrNameLst>
                                      </p:cBhvr>
                                    </p:anim>
                                    <p:animRot by="21600000">
                                      <p:cBhvr>
                                        <p:cTn id="18"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8000" dirty="0" smtClean="0">
                <a:solidFill>
                  <a:schemeClr val="accent2">
                    <a:lumMod val="60000"/>
                    <a:lumOff val="40000"/>
                  </a:schemeClr>
                </a:solidFill>
                <a:cs typeface="AL-Mateen" pitchFamily="2" charset="-78"/>
              </a:rPr>
              <a:t>موقف الإمبراطور ”</a:t>
            </a:r>
            <a:r>
              <a:rPr lang="ar-SA" sz="8000" dirty="0" err="1" smtClean="0">
                <a:solidFill>
                  <a:schemeClr val="accent2">
                    <a:lumMod val="60000"/>
                    <a:lumOff val="40000"/>
                  </a:schemeClr>
                </a:solidFill>
                <a:cs typeface="AL-Mateen" pitchFamily="2" charset="-78"/>
              </a:rPr>
              <a:t>قسطنطين</a:t>
            </a:r>
            <a:r>
              <a:rPr lang="ar-SA" sz="8000" dirty="0" smtClean="0">
                <a:solidFill>
                  <a:schemeClr val="accent2">
                    <a:lumMod val="60000"/>
                    <a:lumOff val="40000"/>
                  </a:schemeClr>
                </a:solidFill>
                <a:cs typeface="AL-Mateen" pitchFamily="2" charset="-78"/>
              </a:rPr>
              <a:t>“ من اختلافهم</a:t>
            </a:r>
          </a:p>
          <a:p>
            <a:pPr algn="ctr"/>
            <a:endParaRPr lang="ar-SA" sz="8000" dirty="0" smtClean="0">
              <a:solidFill>
                <a:schemeClr val="accent2">
                  <a:lumMod val="60000"/>
                  <a:lumOff val="40000"/>
                </a:schemeClr>
              </a:solidFill>
              <a:cs typeface="AL-Mateen" pitchFamily="2" charset="-78"/>
            </a:endParaRPr>
          </a:p>
          <a:p>
            <a:pPr algn="ctr"/>
            <a:endParaRPr lang="ar-SA" sz="2400" dirty="0" smtClean="0">
              <a:solidFill>
                <a:schemeClr val="tx2">
                  <a:lumMod val="75000"/>
                </a:schemeClr>
              </a:solidFill>
              <a:cs typeface="AL-Mateen"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100</TotalTime>
  <Words>1315</Words>
  <PresentationFormat>عرض على الشاشة (3:4)‏</PresentationFormat>
  <Paragraphs>163</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حركة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المراد به:</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xp</cp:lastModifiedBy>
  <cp:revision>67</cp:revision>
  <dcterms:modified xsi:type="dcterms:W3CDTF">2013-05-11T11:29:01Z</dcterms:modified>
</cp:coreProperties>
</file>