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86" r:id="rId2"/>
    <p:sldId id="256" r:id="rId3"/>
    <p:sldId id="382" r:id="rId4"/>
    <p:sldId id="383" r:id="rId5"/>
    <p:sldId id="384" r:id="rId6"/>
    <p:sldId id="387" r:id="rId7"/>
    <p:sldId id="388" r:id="rId8"/>
    <p:sldId id="389" r:id="rId9"/>
    <p:sldId id="390" r:id="rId10"/>
    <p:sldId id="391" r:id="rId11"/>
    <p:sldId id="392" r:id="rId12"/>
    <p:sldId id="393" r:id="rId13"/>
    <p:sldId id="394" r:id="rId14"/>
    <p:sldId id="395" r:id="rId15"/>
    <p:sldId id="397" r:id="rId16"/>
    <p:sldId id="398" r:id="rId17"/>
    <p:sldId id="399" r:id="rId18"/>
    <p:sldId id="405" r:id="rId19"/>
    <p:sldId id="406"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0FC4E"/>
    <a:srgbClr val="3FB4D9"/>
    <a:srgbClr val="D6F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varScale="1">
        <p:scale>
          <a:sx n="65" d="100"/>
          <a:sy n="65" d="100"/>
        </p:scale>
        <p:origin x="-1310" y="-77"/>
      </p:cViewPr>
      <p:guideLst>
        <p:guide orient="horz" pos="2160"/>
        <p:guide pos="2880"/>
      </p:guideLst>
    </p:cSldViewPr>
  </p:slideViewPr>
  <p:outlineViewPr>
    <p:cViewPr>
      <p:scale>
        <a:sx n="33" d="100"/>
        <a:sy n="33" d="100"/>
      </p:scale>
      <p:origin x="0" y="37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64F13B-4F18-4C8C-8587-EF07CA9CCFAA}" type="datetimeFigureOut">
              <a:rPr lang="ar-SA" smtClean="0"/>
              <a:pPr/>
              <a:t>20/12/36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FFB03B-5E1F-4FBE-AEB0-F91D7898CE60}" type="slidenum">
              <a:rPr lang="ar-SA" smtClean="0"/>
              <a:pPr/>
              <a:t>‹#›</a:t>
            </a:fld>
            <a:endParaRPr lang="ar-SA"/>
          </a:p>
        </p:txBody>
      </p:sp>
    </p:spTree>
    <p:extLst>
      <p:ext uri="{BB962C8B-B14F-4D97-AF65-F5344CB8AC3E}">
        <p14:creationId xmlns:p14="http://schemas.microsoft.com/office/powerpoint/2010/main" val="4971364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564E8DA-6947-44D7-8ABC-7E6C4DD9D9FE}" type="datetimeFigureOut">
              <a:rPr lang="ar-SA" smtClean="0"/>
              <a:pPr/>
              <a:t>20/12/36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564E8DA-6947-44D7-8ABC-7E6C4DD9D9FE}" type="datetimeFigureOut">
              <a:rPr lang="ar-SA" smtClean="0"/>
              <a:pPr/>
              <a:t>20/12/36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564E8DA-6947-44D7-8ABC-7E6C4DD9D9FE}" type="datetimeFigureOut">
              <a:rPr lang="ar-SA" smtClean="0"/>
              <a:pPr/>
              <a:t>20/12/36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64E8DA-6947-44D7-8ABC-7E6C4DD9D9FE}" type="datetimeFigureOut">
              <a:rPr lang="ar-SA" smtClean="0"/>
              <a:pPr/>
              <a:t>20/12/36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564E8DA-6947-44D7-8ABC-7E6C4DD9D9FE}" type="datetimeFigureOut">
              <a:rPr lang="ar-SA" smtClean="0"/>
              <a:pPr/>
              <a:t>20/12/36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564E8DA-6947-44D7-8ABC-7E6C4DD9D9FE}" type="datetimeFigureOut">
              <a:rPr lang="ar-SA" smtClean="0"/>
              <a:pPr/>
              <a:t>20/12/36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417A04-5485-4876-A624-1C0CF259DD02}"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64E8DA-6947-44D7-8ABC-7E6C4DD9D9FE}" type="datetimeFigureOut">
              <a:rPr lang="ar-SA" smtClean="0"/>
              <a:pPr/>
              <a:t>20/12/36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417A04-5485-4876-A624-1C0CF259DD0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dirty="0"/>
          </a:p>
        </p:txBody>
      </p:sp>
      <p:pic>
        <p:nvPicPr>
          <p:cNvPr id="1026" name="Picture 2" descr="http://www.arabbusinessreview.com/sites/default/files/styles/slideshow/public/social_and_emotional_learning_and_its_role_in_collaborative_problem_solving.png?itok=o-MrRG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498467" y="3861048"/>
            <a:ext cx="4752528" cy="1877437"/>
          </a:xfrm>
          <a:prstGeom prst="rect">
            <a:avLst/>
          </a:prstGeom>
          <a:noFill/>
        </p:spPr>
        <p:txBody>
          <a:bodyPr wrap="square" rtlCol="1">
            <a:spAutoFit/>
          </a:bodyPr>
          <a:lstStyle/>
          <a:p>
            <a:pPr algn="ctr"/>
            <a:r>
              <a:rPr lang="ar-SA" sz="4400"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المشكلات الاجتماعية </a:t>
            </a:r>
          </a:p>
          <a:p>
            <a:pPr algn="ctr"/>
            <a:endParaRPr lang="ar-SA" sz="4400" dirty="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a:r>
              <a:rPr lang="ar-SA" sz="2800"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وفاء بنت محمد العيسى</a:t>
            </a:r>
            <a:endParaRPr lang="ar-SA" sz="2800" dirty="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26078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88640"/>
            <a:ext cx="7920880" cy="6858000"/>
          </a:xfrm>
        </p:spPr>
        <p:txBody>
          <a:bodyPr>
            <a:noAutofit/>
          </a:bodyPr>
          <a:lstStyle/>
          <a:p>
            <a:pPr>
              <a:buNone/>
            </a:pPr>
            <a:r>
              <a:rPr lang="ar-SA" sz="3600" dirty="0" smtClean="0">
                <a:solidFill>
                  <a:srgbClr val="FF0000"/>
                </a:solidFill>
                <a:effectLst>
                  <a:glow rad="63500">
                    <a:schemeClr val="accent3">
                      <a:satMod val="175000"/>
                      <a:alpha val="40000"/>
                    </a:schemeClr>
                  </a:glow>
                  <a:outerShdw blurRad="38100" dist="38100" dir="2700000" algn="tl">
                    <a:srgbClr val="000000">
                      <a:alpha val="43137"/>
                    </a:srgbClr>
                  </a:outerShdw>
                </a:effectLst>
                <a:cs typeface="DecoType Naskh" pitchFamily="2" charset="-78"/>
              </a:rPr>
              <a:t>حكم التشبه ..</a:t>
            </a:r>
            <a:endParaRPr lang="en-US" sz="3600" dirty="0" smtClean="0">
              <a:solidFill>
                <a:srgbClr val="FF0000"/>
              </a:solidFill>
              <a:effectLst>
                <a:glow rad="63500">
                  <a:schemeClr val="accent3">
                    <a:satMod val="175000"/>
                    <a:alpha val="40000"/>
                  </a:schemeClr>
                </a:glow>
                <a:outerShdw blurRad="38100" dist="38100" dir="2700000" algn="tl">
                  <a:srgbClr val="000000">
                    <a:alpha val="43137"/>
                  </a:srgbClr>
                </a:outerShdw>
              </a:effectLst>
              <a:cs typeface="DecoType Naskh" pitchFamily="2" charset="-78"/>
            </a:endParaRPr>
          </a:p>
          <a:p>
            <a:pPr algn="r"/>
            <a:r>
              <a:rPr lang="ar-SA" sz="2000" b="0" dirty="0" smtClean="0">
                <a:cs typeface="DecoType Naskh" pitchFamily="2" charset="-78"/>
              </a:rPr>
              <a:t>كل حالة من أحوال التشبه لها حكم يعرض على النصوص وعلى قواعد </a:t>
            </a:r>
            <a:r>
              <a:rPr lang="ar-SA" sz="2000" b="0" dirty="0" err="1" smtClean="0">
                <a:cs typeface="DecoType Naskh" pitchFamily="2" charset="-78"/>
              </a:rPr>
              <a:t>الشرع</a:t>
            </a:r>
            <a:r>
              <a:rPr lang="ar-SA" sz="2000" b="0" dirty="0" smtClean="0">
                <a:cs typeface="DecoType Naskh" pitchFamily="2" charset="-78"/>
              </a:rPr>
              <a:t> من قِبَل أهل العلم والفقه في الدين, ولكن هناك بعض الأحكام العامة التي تنتظم جميع أنواع التشبه في الجملة، لا على جهة التفصيل، على النحو التالي:</a:t>
            </a:r>
          </a:p>
          <a:p>
            <a:pPr algn="r"/>
            <a:endParaRPr lang="en-US" sz="2000" b="0" dirty="0" smtClean="0">
              <a:cs typeface="DecoType Naskh" pitchFamily="2" charset="-78"/>
            </a:endParaRPr>
          </a:p>
          <a:p>
            <a:pPr algn="r"/>
            <a:r>
              <a:rPr lang="ar-SA" sz="2000" dirty="0" smtClean="0">
                <a:solidFill>
                  <a:srgbClr val="0070C0"/>
                </a:solidFill>
                <a:cs typeface="DecoType Naskh" pitchFamily="2" charset="-78"/>
              </a:rPr>
              <a:t>أولاً: </a:t>
            </a:r>
            <a:r>
              <a:rPr lang="ar-SA" sz="2000" dirty="0" smtClean="0">
                <a:cs typeface="DecoType Naskh" pitchFamily="2" charset="-78"/>
              </a:rPr>
              <a:t>منها ما هو شرك أو كفر</a:t>
            </a:r>
            <a:r>
              <a:rPr lang="ar-SA" sz="2000" b="0" dirty="0" smtClean="0">
                <a:cs typeface="DecoType Naskh" pitchFamily="2" charset="-78"/>
              </a:rPr>
              <a:t>، كالتشبه في العقائد والعبادات، وكالتشبه باليهود والنصارى والمجوس فيما يخل بالتوحيد والعقيدة، كالتعطيل والإلحاد والحلول, وتقديس الأشخاص من الأنبياء والصالحين وعبادتهم ودعائهم من دون الله، وكتحكيم الشرائع والنظم البشرية.</a:t>
            </a:r>
          </a:p>
          <a:p>
            <a:pPr algn="r"/>
            <a:endParaRPr lang="en-US" sz="2000" b="0" dirty="0" smtClean="0">
              <a:cs typeface="DecoType Naskh" pitchFamily="2" charset="-78"/>
            </a:endParaRPr>
          </a:p>
          <a:p>
            <a:pPr algn="r"/>
            <a:r>
              <a:rPr lang="ar-SA" sz="2000" dirty="0" smtClean="0">
                <a:solidFill>
                  <a:srgbClr val="0070C0"/>
                </a:solidFill>
                <a:cs typeface="DecoType Naskh" pitchFamily="2" charset="-78"/>
              </a:rPr>
              <a:t>ثانيًا: </a:t>
            </a:r>
            <a:r>
              <a:rPr lang="ar-SA" sz="2000" dirty="0" smtClean="0">
                <a:cs typeface="DecoType Naskh" pitchFamily="2" charset="-78"/>
              </a:rPr>
              <a:t>منها ما هو معصية وفسق</a:t>
            </a:r>
            <a:r>
              <a:rPr lang="ar-SA" sz="2000" b="0" dirty="0" smtClean="0">
                <a:cs typeface="DecoType Naskh" pitchFamily="2" charset="-78"/>
              </a:rPr>
              <a:t>، كتقليد الكفار في عاداتهم، كالأكل والشرب باليد الشمال، </a:t>
            </a:r>
            <a:r>
              <a:rPr lang="ar-SA" sz="2000" b="0" dirty="0" err="1" smtClean="0">
                <a:cs typeface="DecoType Naskh" pitchFamily="2" charset="-78"/>
              </a:rPr>
              <a:t>والتختم</a:t>
            </a:r>
            <a:r>
              <a:rPr lang="ar-SA" sz="2000" b="0" dirty="0" smtClean="0">
                <a:cs typeface="DecoType Naskh" pitchFamily="2" charset="-78"/>
              </a:rPr>
              <a:t> بالذهب، والتحلي </a:t>
            </a:r>
            <a:r>
              <a:rPr lang="ar-SA" sz="2000" b="0" dirty="0" err="1" smtClean="0">
                <a:cs typeface="DecoType Naskh" pitchFamily="2" charset="-78"/>
              </a:rPr>
              <a:t>به</a:t>
            </a:r>
            <a:r>
              <a:rPr lang="ar-SA" sz="2000" b="0" dirty="0" smtClean="0">
                <a:cs typeface="DecoType Naskh" pitchFamily="2" charset="-78"/>
              </a:rPr>
              <a:t> للرجال، وحلق اللحى، وتشبه النساء بالرجال، وتشبه الرجال بالنساء، ونحو ذلك.</a:t>
            </a:r>
          </a:p>
          <a:p>
            <a:pPr algn="r"/>
            <a:endParaRPr lang="en-US" sz="2000" b="0" dirty="0" smtClean="0">
              <a:cs typeface="DecoType Naskh" pitchFamily="2" charset="-78"/>
            </a:endParaRPr>
          </a:p>
          <a:p>
            <a:pPr algn="r"/>
            <a:r>
              <a:rPr lang="ar-SA" sz="2000" dirty="0" smtClean="0">
                <a:solidFill>
                  <a:srgbClr val="0070C0"/>
                </a:solidFill>
                <a:cs typeface="DecoType Naskh" pitchFamily="2" charset="-78"/>
              </a:rPr>
              <a:t>ثالثًا: </a:t>
            </a:r>
            <a:r>
              <a:rPr lang="ar-SA" sz="2000" dirty="0" smtClean="0">
                <a:cs typeface="DecoType Naskh" pitchFamily="2" charset="-78"/>
              </a:rPr>
              <a:t>ما هو مكروه</a:t>
            </a:r>
            <a:r>
              <a:rPr lang="ar-SA" sz="2000" b="0" dirty="0" smtClean="0">
                <a:cs typeface="DecoType Naskh" pitchFamily="2" charset="-78"/>
              </a:rPr>
              <a:t>، وهو ما تردد الحكم فيه بين الإباحة والتحريم، على سبيل عدم الوضوح في الحكم، فهذا دَفْعًا لوقوع المسلمين في التشبه، يبقى حكمه مكروهًا.</a:t>
            </a:r>
          </a:p>
          <a:p>
            <a:pPr algn="r"/>
            <a:endParaRPr lang="en-US" sz="2000" b="0" dirty="0" smtClean="0">
              <a:cs typeface="DecoType Naskh" pitchFamily="2" charset="-78"/>
            </a:endParaRPr>
          </a:p>
          <a:p>
            <a:pPr algn="r"/>
            <a:r>
              <a:rPr lang="ar-SA" sz="2000" dirty="0" smtClean="0">
                <a:solidFill>
                  <a:srgbClr val="0070C0"/>
                </a:solidFill>
                <a:cs typeface="DecoType Naskh" pitchFamily="2" charset="-78"/>
              </a:rPr>
              <a:t>رابعًا: </a:t>
            </a:r>
            <a:r>
              <a:rPr lang="ar-SA" sz="2000" dirty="0" smtClean="0">
                <a:cs typeface="DecoType Naskh" pitchFamily="2" charset="-78"/>
              </a:rPr>
              <a:t>ما هو مباح، </a:t>
            </a:r>
            <a:r>
              <a:rPr lang="ar-SA" sz="2000" b="0" dirty="0" smtClean="0">
                <a:cs typeface="DecoType Naskh" pitchFamily="2" charset="-78"/>
              </a:rPr>
              <a:t>وهو ما ليس فيه سمة تخصهم وتميزهم عن المسلمين الصالحين، وما لا يجر إلى مفسدة كبرى على المسلمين أو إلى منفعة للكفار تؤدي إلى الصغار للمسلمين، ونحو ذلك. ومن المباح: الإنتاج المادي البحت والعلوم الدنيوية البحتة” </a:t>
            </a:r>
            <a:endParaRPr lang="en-US" sz="2000" b="0" dirty="0" smtClean="0">
              <a:cs typeface="DecoType Naskh" pitchFamily="2" charset="-78"/>
            </a:endParaRPr>
          </a:p>
          <a:p>
            <a:pPr algn="r">
              <a:buNone/>
            </a:pPr>
            <a:endParaRPr lang="en-US" sz="1800" dirty="0"/>
          </a:p>
        </p:txBody>
      </p:sp>
    </p:spTree>
    <p:extLst>
      <p:ext uri="{BB962C8B-B14F-4D97-AF65-F5344CB8AC3E}">
        <p14:creationId xmlns:p14="http://schemas.microsoft.com/office/powerpoint/2010/main" val="35437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259632" y="2708920"/>
            <a:ext cx="7570088" cy="1446550"/>
          </a:xfrm>
          <a:prstGeom prst="rect">
            <a:avLst/>
          </a:prstGeom>
          <a:solidFill>
            <a:schemeClr val="bg1">
              <a:alpha val="7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defTabSz="914400" rtl="1" eaLnBrk="1" fontAlgn="base" latinLnBrk="0" hangingPunct="1">
              <a:lnSpc>
                <a:spcPct val="100000"/>
              </a:lnSpc>
              <a:spcBef>
                <a:spcPct val="0"/>
              </a:spcBef>
              <a:spcAft>
                <a:spcPct val="0"/>
              </a:spcAft>
              <a:buClr>
                <a:srgbClr val="FF0000"/>
              </a:buClr>
              <a:buSzTx/>
              <a:buFont typeface="Arial" pitchFamily="34" charset="0"/>
              <a:buChar char="•"/>
              <a:tabLst/>
            </a:pPr>
            <a:r>
              <a:rPr kumimoji="0" lang="ar-SA" sz="44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DecoType Naskh" pitchFamily="2" charset="-78"/>
              </a:rPr>
              <a:t>و فيما يلي بعضاً من مظاهر التشبه بغير المسلمين ... </a:t>
            </a:r>
            <a:endParaRPr kumimoji="0" lang="ar-SA" sz="5400" b="1" i="0" u="none" strike="noStrike" cap="none" normalizeH="0" baseline="0" dirty="0" smtClean="0">
              <a:ln>
                <a:noFill/>
              </a:ln>
              <a:solidFill>
                <a:schemeClr val="tx1"/>
              </a:solidFill>
              <a:effectLst>
                <a:outerShdw blurRad="38100" dist="38100" dir="2700000" algn="tl">
                  <a:srgbClr val="000000">
                    <a:alpha val="43137"/>
                  </a:srgbClr>
                </a:outerShdw>
              </a:effectLst>
              <a:cs typeface="DecoType Naskh" pitchFamily="2" charset="-78"/>
            </a:endParaRPr>
          </a:p>
        </p:txBody>
      </p:sp>
    </p:spTree>
    <p:extLst>
      <p:ext uri="{BB962C8B-B14F-4D97-AF65-F5344CB8AC3E}">
        <p14:creationId xmlns:p14="http://schemas.microsoft.com/office/powerpoint/2010/main" val="308469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err="1" smtClean="0">
                <a:solidFill>
                  <a:srgbClr val="FF0000"/>
                </a:solidFill>
                <a:cs typeface="DecoType Naskh" pitchFamily="2" charset="-78"/>
              </a:rPr>
              <a:t>عبدة</a:t>
            </a:r>
            <a:r>
              <a:rPr lang="ar-SA" sz="4800" b="1" dirty="0" smtClean="0">
                <a:solidFill>
                  <a:srgbClr val="FF0000"/>
                </a:solidFill>
                <a:cs typeface="DecoType Naskh" pitchFamily="2" charset="-78"/>
              </a:rPr>
              <a:t> الشياطين</a:t>
            </a:r>
            <a:endParaRPr lang="en-US" sz="4800" b="1" dirty="0" smtClean="0">
              <a:solidFill>
                <a:srgbClr val="FF0000"/>
              </a:solidFill>
              <a:cs typeface="DecoType Naskh" pitchFamily="2" charset="-78"/>
            </a:endParaRPr>
          </a:p>
        </p:txBody>
      </p:sp>
      <p:sp>
        <p:nvSpPr>
          <p:cNvPr id="3" name="Content Placeholder 2"/>
          <p:cNvSpPr>
            <a:spLocks noGrp="1"/>
          </p:cNvSpPr>
          <p:nvPr>
            <p:ph idx="1"/>
          </p:nvPr>
        </p:nvSpPr>
        <p:spPr>
          <a:xfrm>
            <a:off x="0" y="1556792"/>
            <a:ext cx="9144000" cy="1776264"/>
          </a:xfrm>
        </p:spPr>
        <p:txBody>
          <a:bodyPr>
            <a:noAutofit/>
          </a:bodyPr>
          <a:lstStyle/>
          <a:p>
            <a:pPr algn="r"/>
            <a:r>
              <a:rPr lang="ar-SA" b="0" dirty="0" smtClean="0">
                <a:cs typeface="DecoType Naskh" pitchFamily="2" charset="-78"/>
              </a:rPr>
              <a:t>قوم اتخذوا من إبليس ( لعنه الله ) معبوداً ، ونصبـوه إلهاً يتقربون</a:t>
            </a:r>
            <a:r>
              <a:rPr lang="en-US" b="0" dirty="0" smtClean="0">
                <a:cs typeface="DecoType Naskh" pitchFamily="2" charset="-78"/>
              </a:rPr>
              <a:t> </a:t>
            </a:r>
            <a:r>
              <a:rPr lang="ar-SA" b="0" dirty="0" smtClean="0">
                <a:cs typeface="DecoType Naskh" pitchFamily="2" charset="-78"/>
              </a:rPr>
              <a:t> إليه بأنواع القرب ، واخترعوا لهم طقوساً وترَّهات سموها عبادات</a:t>
            </a:r>
            <a:r>
              <a:rPr lang="en-US" b="0" dirty="0" smtClean="0">
                <a:cs typeface="DecoType Naskh" pitchFamily="2" charset="-78"/>
              </a:rPr>
              <a:t> </a:t>
            </a:r>
            <a:r>
              <a:rPr lang="ar-SA" b="0" dirty="0" smtClean="0">
                <a:cs typeface="DecoType Naskh" pitchFamily="2" charset="-78"/>
              </a:rPr>
              <a:t> يخطبون </a:t>
            </a:r>
            <a:r>
              <a:rPr lang="ar-SA" b="0" dirty="0" err="1" smtClean="0">
                <a:cs typeface="DecoType Naskh" pitchFamily="2" charset="-78"/>
              </a:rPr>
              <a:t>بها</a:t>
            </a:r>
            <a:r>
              <a:rPr lang="ar-SA" b="0" dirty="0" smtClean="0">
                <a:cs typeface="DecoType Naskh" pitchFamily="2" charset="-78"/>
              </a:rPr>
              <a:t> وُدَّه ، ويطلبون رضاه</a:t>
            </a:r>
          </a:p>
          <a:p>
            <a:pPr algn="r"/>
            <a:r>
              <a:rPr lang="ar-SA" b="0" dirty="0" smtClean="0">
                <a:solidFill>
                  <a:srgbClr val="FFC000"/>
                </a:solidFill>
                <a:cs typeface="DecoType Naskh" pitchFamily="2" charset="-78"/>
              </a:rPr>
              <a:t>فسلفتهم في الحياة :</a:t>
            </a:r>
          </a:p>
          <a:p>
            <a:pPr algn="r"/>
            <a:r>
              <a:rPr lang="ar-SA" b="0" dirty="0" smtClean="0">
                <a:cs typeface="DecoType Naskh" pitchFamily="2" charset="-78"/>
              </a:rPr>
              <a:t>عبـاد الشيطان قوم لا يؤمنون بالله ، ولا بالآخرة ، ولا بالجزاء</a:t>
            </a:r>
            <a:r>
              <a:rPr lang="en-US" b="0" dirty="0" smtClean="0">
                <a:cs typeface="DecoType Naskh" pitchFamily="2" charset="-78"/>
              </a:rPr>
              <a:t> </a:t>
            </a:r>
            <a:r>
              <a:rPr lang="ar-SA" b="0" dirty="0" smtClean="0">
                <a:cs typeface="DecoType Naskh" pitchFamily="2" charset="-78"/>
              </a:rPr>
              <a:t>والجنة والنـار</a:t>
            </a:r>
            <a:r>
              <a:rPr lang="en-US" b="0" dirty="0" smtClean="0">
                <a:cs typeface="DecoType Naskh" pitchFamily="2" charset="-78"/>
              </a:rPr>
              <a:t> .</a:t>
            </a:r>
            <a:br>
              <a:rPr lang="en-US" b="0" dirty="0" smtClean="0">
                <a:cs typeface="DecoType Naskh" pitchFamily="2" charset="-78"/>
              </a:rPr>
            </a:br>
            <a:r>
              <a:rPr lang="ar-SA" b="0" dirty="0" smtClean="0">
                <a:cs typeface="DecoType Naskh" pitchFamily="2" charset="-78"/>
              </a:rPr>
              <a:t> </a:t>
            </a:r>
            <a:r>
              <a:rPr lang="ar-SA" b="0" dirty="0" smtClean="0">
                <a:cs typeface="DecoType Naskh" pitchFamily="2" charset="-78"/>
              </a:rPr>
              <a:t>     </a:t>
            </a:r>
            <a:r>
              <a:rPr lang="ar-SA" b="0" dirty="0" smtClean="0">
                <a:cs typeface="DecoType Naskh" pitchFamily="2" charset="-78"/>
              </a:rPr>
              <a:t>ولذلك فقاعـدتهم الأساسية هي : التمتع بأقصى قدر من الملذات قبل</a:t>
            </a:r>
            <a:r>
              <a:rPr lang="en-US" b="0" dirty="0" smtClean="0">
                <a:cs typeface="DecoType Naskh" pitchFamily="2" charset="-78"/>
              </a:rPr>
              <a:t> </a:t>
            </a:r>
            <a:r>
              <a:rPr lang="ar-SA" b="0" dirty="0" smtClean="0">
                <a:cs typeface="DecoType Naskh" pitchFamily="2" charset="-78"/>
              </a:rPr>
              <a:t> الممات كما يقول اليهودي " لافي " في كتابه ( الشيـطان يريدك</a:t>
            </a:r>
            <a:r>
              <a:rPr lang="en-US" b="0" dirty="0" smtClean="0">
                <a:cs typeface="DecoType Naskh" pitchFamily="2" charset="-78"/>
              </a:rPr>
              <a:t>  Satan wants you </a:t>
            </a:r>
            <a:r>
              <a:rPr lang="ar-SA" b="0" dirty="0" smtClean="0">
                <a:cs typeface="DecoType Naskh" pitchFamily="2" charset="-78"/>
              </a:rPr>
              <a:t>) </a:t>
            </a:r>
            <a:r>
              <a:rPr lang="ar-SA" b="0" u="sng" dirty="0" smtClean="0">
                <a:solidFill>
                  <a:srgbClr val="FF0000"/>
                </a:solidFill>
                <a:cs typeface="DecoType Naskh" pitchFamily="2" charset="-78"/>
              </a:rPr>
              <a:t> ”الحياة هي الملذات والشهوات ، والموت</a:t>
            </a:r>
            <a:r>
              <a:rPr lang="en-US" b="0" u="sng" dirty="0" smtClean="0">
                <a:solidFill>
                  <a:srgbClr val="FF0000"/>
                </a:solidFill>
                <a:cs typeface="DecoType Naskh" pitchFamily="2" charset="-78"/>
              </a:rPr>
              <a:t> </a:t>
            </a:r>
            <a:r>
              <a:rPr lang="ar-SA" b="0" u="sng" dirty="0" smtClean="0">
                <a:solidFill>
                  <a:srgbClr val="FF0000"/>
                </a:solidFill>
                <a:cs typeface="DecoType Naskh" pitchFamily="2" charset="-78"/>
              </a:rPr>
              <a:t>هو الذي سيحرمنا منها ، لذا اغتنم هذه الفرصة الآن للاستمتاع بهذه</a:t>
            </a:r>
            <a:r>
              <a:rPr lang="en-US" b="0" u="sng" dirty="0" smtClean="0">
                <a:solidFill>
                  <a:srgbClr val="FF0000"/>
                </a:solidFill>
                <a:cs typeface="DecoType Naskh" pitchFamily="2" charset="-78"/>
              </a:rPr>
              <a:t> </a:t>
            </a:r>
            <a:r>
              <a:rPr lang="ar-SA" b="0" u="sng" dirty="0" smtClean="0">
                <a:solidFill>
                  <a:srgbClr val="FF0000"/>
                </a:solidFill>
                <a:cs typeface="DecoType Naskh" pitchFamily="2" charset="-78"/>
              </a:rPr>
              <a:t>الحياة ، فلا حياة بعدها ولا جنة ولا نار ، فالعذاب والنعيم هنا</a:t>
            </a:r>
            <a:r>
              <a:rPr lang="ar-SA" b="0" dirty="0" smtClean="0">
                <a:cs typeface="DecoType Naskh" pitchFamily="2" charset="-78"/>
              </a:rPr>
              <a:t>“</a:t>
            </a:r>
            <a:r>
              <a:rPr lang="en-US" b="0" dirty="0" smtClean="0">
                <a:cs typeface="DecoType Naskh" pitchFamily="2" charset="-78"/>
              </a:rPr>
              <a:t>.</a:t>
            </a:r>
          </a:p>
          <a:p>
            <a:pPr algn="r"/>
            <a:endParaRPr lang="en-US" b="0" dirty="0">
              <a:cs typeface="DecoType Naskh" pitchFamily="2" charset="-78"/>
            </a:endParaRPr>
          </a:p>
        </p:txBody>
      </p:sp>
    </p:spTree>
    <p:extLst>
      <p:ext uri="{BB962C8B-B14F-4D97-AF65-F5344CB8AC3E}">
        <p14:creationId xmlns:p14="http://schemas.microsoft.com/office/powerpoint/2010/main" val="40356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71480"/>
            <a:ext cx="7678608" cy="3816424"/>
          </a:xfrm>
        </p:spPr>
        <p:txBody>
          <a:bodyPr>
            <a:noAutofit/>
          </a:bodyPr>
          <a:lstStyle/>
          <a:p>
            <a:pPr algn="r"/>
            <a:endParaRPr lang="ar-SA" sz="2800" dirty="0" smtClean="0">
              <a:solidFill>
                <a:srgbClr val="FFC000"/>
              </a:solidFill>
              <a:cs typeface="DecoType Naskh" pitchFamily="2" charset="-78"/>
            </a:endParaRPr>
          </a:p>
          <a:p>
            <a:pPr algn="r"/>
            <a:endParaRPr lang="ar-SA" sz="2800" dirty="0" smtClean="0">
              <a:solidFill>
                <a:srgbClr val="FFC000"/>
              </a:solidFill>
              <a:cs typeface="DecoType Naskh" pitchFamily="2" charset="-78"/>
            </a:endParaRPr>
          </a:p>
          <a:p>
            <a:pPr algn="r"/>
            <a:r>
              <a:rPr lang="ar-SA" sz="2800" dirty="0" smtClean="0">
                <a:solidFill>
                  <a:srgbClr val="FFC000"/>
                </a:solidFill>
                <a:cs typeface="DecoType Naskh" pitchFamily="2" charset="-78"/>
              </a:rPr>
              <a:t>الأعياد:</a:t>
            </a:r>
          </a:p>
          <a:p>
            <a:pPr algn="r">
              <a:buNone/>
            </a:pPr>
            <a:r>
              <a:rPr lang="ar-SA" sz="2800" b="0" dirty="0" smtClean="0">
                <a:cs typeface="DecoType Naskh" pitchFamily="2" charset="-78"/>
              </a:rPr>
              <a:t>   عنـدهم عدة أعياد في السنة أشهرها عيد كل القديسين أو </a:t>
            </a:r>
            <a:r>
              <a:rPr lang="ar-SA" sz="2800" b="0" dirty="0" err="1" smtClean="0">
                <a:cs typeface="DecoType Naskh" pitchFamily="2" charset="-78"/>
              </a:rPr>
              <a:t>الهالوين</a:t>
            </a:r>
            <a:r>
              <a:rPr lang="en-US" sz="2800" b="0" dirty="0" smtClean="0">
                <a:cs typeface="DecoType Naskh" pitchFamily="2" charset="-78"/>
              </a:rPr>
              <a:t> (Halloween )</a:t>
            </a:r>
            <a:r>
              <a:rPr lang="ar-SA" sz="2800" b="0" dirty="0" smtClean="0">
                <a:cs typeface="DecoType Naskh" pitchFamily="2" charset="-78"/>
              </a:rPr>
              <a:t>ويزعمون أنه يوم يسهل فيه الاتصال بالأرواح</a:t>
            </a:r>
            <a:r>
              <a:rPr lang="en-US" sz="2800" b="0" dirty="0" smtClean="0">
                <a:cs typeface="DecoType Naskh" pitchFamily="2" charset="-78"/>
              </a:rPr>
              <a:t> </a:t>
            </a:r>
            <a:r>
              <a:rPr lang="ar-SA" sz="2800" b="0" dirty="0" smtClean="0">
                <a:cs typeface="DecoType Naskh" pitchFamily="2" charset="-78"/>
              </a:rPr>
              <a:t> التي تطلق في هذه الليلة</a:t>
            </a:r>
            <a:r>
              <a:rPr lang="en-US" sz="2800" b="0" dirty="0" smtClean="0">
                <a:cs typeface="DecoType Naskh" pitchFamily="2" charset="-78"/>
              </a:rPr>
              <a:t> . </a:t>
            </a:r>
            <a:endParaRPr lang="ar-SA" sz="2800" b="0" dirty="0" smtClean="0">
              <a:cs typeface="DecoType Naskh" pitchFamily="2" charset="-78"/>
            </a:endParaRPr>
          </a:p>
          <a:p>
            <a:pPr algn="r">
              <a:buNone/>
            </a:pPr>
            <a:endParaRPr lang="ar-SA" sz="2800" b="0" dirty="0" smtClean="0">
              <a:cs typeface="DecoType Naskh" pitchFamily="2" charset="-78"/>
            </a:endParaRPr>
          </a:p>
          <a:p>
            <a:pPr algn="r"/>
            <a:r>
              <a:rPr lang="ar-SA" sz="2800" dirty="0" smtClean="0">
                <a:solidFill>
                  <a:srgbClr val="FFC000"/>
                </a:solidFill>
                <a:cs typeface="DecoType Naskh" pitchFamily="2" charset="-78"/>
              </a:rPr>
              <a:t>طقوس وعبادات:</a:t>
            </a:r>
          </a:p>
          <a:p>
            <a:pPr algn="r">
              <a:buNone/>
            </a:pPr>
            <a:r>
              <a:rPr lang="ar-SA" sz="2800" b="0" dirty="0" smtClean="0">
                <a:cs typeface="DecoType Naskh" pitchFamily="2" charset="-78"/>
              </a:rPr>
              <a:t>    طقوس دموية يخرج فيها هؤلاء عن الآدمية إلى حالة لا توصف</a:t>
            </a:r>
            <a:r>
              <a:rPr lang="en-US" sz="2800" b="0" dirty="0" smtClean="0">
                <a:cs typeface="DecoType Naskh" pitchFamily="2" charset="-78"/>
              </a:rPr>
              <a:t> </a:t>
            </a:r>
            <a:r>
              <a:rPr lang="ar-SA" sz="2800" b="0" dirty="0" smtClean="0">
                <a:cs typeface="DecoType Naskh" pitchFamily="2" charset="-78"/>
              </a:rPr>
              <a:t>إلا بأنها فعلاً شيطانية ، والتي لعل أدناها شرب الدم الآدمي المأخوذ</a:t>
            </a:r>
            <a:r>
              <a:rPr lang="en-US" sz="2800" b="0" dirty="0" smtClean="0">
                <a:cs typeface="DecoType Naskh" pitchFamily="2" charset="-78"/>
              </a:rPr>
              <a:t> </a:t>
            </a:r>
            <a:r>
              <a:rPr lang="ar-SA" sz="2800" b="0" dirty="0" smtClean="0">
                <a:cs typeface="DecoType Naskh" pitchFamily="2" charset="-78"/>
              </a:rPr>
              <a:t>من جروح الأعضاء ، وليس أعلاها تقديم القرابين البشرية</a:t>
            </a:r>
            <a:r>
              <a:rPr lang="en-US" sz="2800" b="0" dirty="0" smtClean="0">
                <a:cs typeface="DecoType Naskh" pitchFamily="2" charset="-78"/>
              </a:rPr>
              <a:t> " </a:t>
            </a:r>
            <a:r>
              <a:rPr lang="ar-SA" sz="2800" b="0" dirty="0" smtClean="0">
                <a:cs typeface="DecoType Naskh" pitchFamily="2" charset="-78"/>
              </a:rPr>
              <a:t>وخاصة من الأطفال " بعد تعذيبهم بجرح أجسامهم والـكي بالنار ،</a:t>
            </a:r>
            <a:r>
              <a:rPr lang="en-US" sz="2800" b="0" dirty="0" smtClean="0">
                <a:cs typeface="DecoType Naskh" pitchFamily="2" charset="-78"/>
              </a:rPr>
              <a:t> </a:t>
            </a:r>
            <a:r>
              <a:rPr lang="ar-SA" sz="2800" b="0" dirty="0" smtClean="0">
                <a:cs typeface="DecoType Naskh" pitchFamily="2" charset="-78"/>
              </a:rPr>
              <a:t>ثم ذبحهم تقرباً لإبليس ..</a:t>
            </a:r>
            <a:endParaRPr lang="en-US" sz="2800" b="0" dirty="0" smtClean="0">
              <a:cs typeface="DecoType Naskh" pitchFamily="2" charset="-78"/>
            </a:endParaRPr>
          </a:p>
          <a:p>
            <a:pPr algn="r">
              <a:buNone/>
            </a:pPr>
            <a:endParaRPr lang="ar-SA" sz="2800" b="0" dirty="0" smtClean="0">
              <a:cs typeface="DecoType Naskh" pitchFamily="2" charset="-78"/>
            </a:endParaRPr>
          </a:p>
          <a:p>
            <a:pPr algn="r">
              <a:buNone/>
            </a:pPr>
            <a:endParaRPr lang="en-US" sz="2800" b="0" dirty="0">
              <a:cs typeface="DecoType Naskh" pitchFamily="2" charset="-78"/>
            </a:endParaRPr>
          </a:p>
        </p:txBody>
      </p:sp>
      <p:pic>
        <p:nvPicPr>
          <p:cNvPr id="1026" name="Picture 2" descr="C:\Users\user\Desktop\L4-IT\سلم 102\17470.imgcache.jpg"/>
          <p:cNvPicPr>
            <a:picLocks noChangeAspect="1" noChangeArrowheads="1"/>
          </p:cNvPicPr>
          <p:nvPr/>
        </p:nvPicPr>
        <p:blipFill>
          <a:blip r:embed="rId2"/>
          <a:srcRect/>
          <a:stretch>
            <a:fillRect/>
          </a:stretch>
        </p:blipFill>
        <p:spPr bwMode="auto">
          <a:xfrm>
            <a:off x="1500166" y="214290"/>
            <a:ext cx="3643338" cy="1821669"/>
          </a:xfrm>
          <a:prstGeom prst="rect">
            <a:avLst/>
          </a:prstGeom>
          <a:noFill/>
        </p:spPr>
      </p:pic>
    </p:spTree>
    <p:extLst>
      <p:ext uri="{BB962C8B-B14F-4D97-AF65-F5344CB8AC3E}">
        <p14:creationId xmlns:p14="http://schemas.microsoft.com/office/powerpoint/2010/main" val="4157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ox(in)">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404664"/>
            <a:ext cx="7678608" cy="3816424"/>
          </a:xfrm>
        </p:spPr>
        <p:txBody>
          <a:bodyPr>
            <a:noAutofit/>
          </a:bodyPr>
          <a:lstStyle/>
          <a:p>
            <a:pPr algn="r"/>
            <a:r>
              <a:rPr lang="ar-SA" sz="2800" dirty="0" smtClean="0">
                <a:solidFill>
                  <a:srgbClr val="FFC000"/>
                </a:solidFill>
                <a:cs typeface="DecoType Naskh" pitchFamily="2" charset="-78"/>
              </a:rPr>
              <a:t>الرموز الشيطانية:</a:t>
            </a:r>
          </a:p>
          <a:p>
            <a:pPr algn="r">
              <a:buNone/>
            </a:pPr>
            <a:r>
              <a:rPr lang="ar-SA" sz="2800" b="0" dirty="0" smtClean="0">
                <a:cs typeface="DecoType Naskh" pitchFamily="2" charset="-78"/>
              </a:rPr>
              <a:t> من الصعب ترجمة  جميع الكتابات أو الرموز السحرية</a:t>
            </a:r>
            <a:r>
              <a:rPr lang="en-US" sz="2800" b="0" dirty="0" smtClean="0">
                <a:cs typeface="DecoType Naskh" pitchFamily="2" charset="-78"/>
              </a:rPr>
              <a:t> </a:t>
            </a:r>
            <a:r>
              <a:rPr lang="ar-SA" sz="2800" b="0" dirty="0" smtClean="0">
                <a:cs typeface="DecoType Naskh" pitchFamily="2" charset="-78"/>
              </a:rPr>
              <a:t>التي يستخدمها عباد الشيطان ، لأن هذا يحتاج إلى سحرة كبار لا يعرفها سواهم , ولكننا</a:t>
            </a:r>
            <a:r>
              <a:rPr lang="en-US" sz="2800" b="0" dirty="0" smtClean="0">
                <a:cs typeface="DecoType Naskh" pitchFamily="2" charset="-78"/>
              </a:rPr>
              <a:t> </a:t>
            </a:r>
            <a:r>
              <a:rPr lang="ar-SA" sz="2800" b="0" dirty="0" smtClean="0">
                <a:cs typeface="DecoType Naskh" pitchFamily="2" charset="-78"/>
              </a:rPr>
              <a:t>سنلقي الضوء على المشهور منها:</a:t>
            </a:r>
          </a:p>
          <a:p>
            <a:pPr algn="r">
              <a:buNone/>
            </a:pPr>
            <a:r>
              <a:rPr lang="ar-SA" sz="2800" b="0" dirty="0" smtClean="0">
                <a:cs typeface="DecoType Naskh" pitchFamily="2" charset="-78"/>
              </a:rPr>
              <a:t>- </a:t>
            </a:r>
            <a:r>
              <a:rPr lang="ar-SA" sz="2800" b="0" dirty="0" smtClean="0">
                <a:solidFill>
                  <a:schemeClr val="accent1"/>
                </a:solidFill>
                <a:cs typeface="DecoType Naskh" pitchFamily="2" charset="-78"/>
              </a:rPr>
              <a:t>الهلال والنجمة</a:t>
            </a:r>
            <a:r>
              <a:rPr lang="en-US" sz="2800" b="0" dirty="0" smtClean="0">
                <a:solidFill>
                  <a:schemeClr val="accent1"/>
                </a:solidFill>
                <a:cs typeface="DecoType Naskh" pitchFamily="2" charset="-78"/>
              </a:rPr>
              <a:t> </a:t>
            </a:r>
            <a:r>
              <a:rPr lang="ar-SA" sz="2800" b="0" dirty="0" smtClean="0">
                <a:solidFill>
                  <a:schemeClr val="accent1"/>
                </a:solidFill>
                <a:cs typeface="DecoType Naskh" pitchFamily="2" charset="-78"/>
              </a:rPr>
              <a:t>: </a:t>
            </a:r>
            <a:endParaRPr lang="en-US" sz="2800" b="0" dirty="0" smtClean="0">
              <a:solidFill>
                <a:schemeClr val="accent1"/>
              </a:solidFill>
              <a:cs typeface="DecoType Naskh" pitchFamily="2" charset="-78"/>
            </a:endParaRPr>
          </a:p>
          <a:p>
            <a:pPr algn="r">
              <a:buNone/>
            </a:pPr>
            <a:r>
              <a:rPr lang="ar-SA" sz="2800" b="0" dirty="0" smtClean="0">
                <a:cs typeface="DecoType Naskh" pitchFamily="2" charset="-78"/>
              </a:rPr>
              <a:t>شعار مشترك بين </a:t>
            </a:r>
            <a:r>
              <a:rPr lang="ar-SA" sz="2800" b="0" dirty="0" err="1" smtClean="0">
                <a:cs typeface="DecoType Naskh" pitchFamily="2" charset="-78"/>
              </a:rPr>
              <a:t>الماسونية</a:t>
            </a:r>
            <a:r>
              <a:rPr lang="ar-SA" sz="2800" b="0" dirty="0" smtClean="0">
                <a:cs typeface="DecoType Naskh" pitchFamily="2" charset="-78"/>
              </a:rPr>
              <a:t> وعباد الشيطان ، وهو</a:t>
            </a:r>
            <a:r>
              <a:rPr lang="en-US" sz="2800" b="0" dirty="0" smtClean="0">
                <a:cs typeface="DecoType Naskh" pitchFamily="2" charset="-78"/>
              </a:rPr>
              <a:t> </a:t>
            </a:r>
            <a:r>
              <a:rPr lang="ar-SA" sz="2800" b="0" dirty="0" smtClean="0">
                <a:cs typeface="DecoType Naskh" pitchFamily="2" charset="-78"/>
              </a:rPr>
              <a:t>يمثل آلهة القمر (ديانا) وإلهة الحب</a:t>
            </a:r>
            <a:r>
              <a:rPr lang="en-US" sz="2800" b="0" dirty="0" smtClean="0">
                <a:cs typeface="DecoType Naskh" pitchFamily="2" charset="-78"/>
              </a:rPr>
              <a:t> )</a:t>
            </a:r>
            <a:r>
              <a:rPr lang="ar-SA" sz="2800" b="0" dirty="0" smtClean="0">
                <a:cs typeface="DecoType Naskh" pitchFamily="2" charset="-78"/>
              </a:rPr>
              <a:t>فينوس</a:t>
            </a:r>
            <a:r>
              <a:rPr lang="en-US" sz="2800" b="0" dirty="0" smtClean="0">
                <a:cs typeface="DecoType Naskh" pitchFamily="2" charset="-78"/>
              </a:rPr>
              <a:t>(</a:t>
            </a:r>
            <a:r>
              <a:rPr lang="ar-SA" sz="2800" b="0" dirty="0" smtClean="0">
                <a:cs typeface="DecoType Naskh" pitchFamily="2" charset="-78"/>
              </a:rPr>
              <a:t>.</a:t>
            </a:r>
            <a:endParaRPr lang="en-US" sz="2800" b="0" dirty="0" smtClean="0">
              <a:cs typeface="DecoType Naskh" pitchFamily="2" charset="-78"/>
            </a:endParaRPr>
          </a:p>
          <a:p>
            <a:pPr algn="r">
              <a:buNone/>
            </a:pPr>
            <a:r>
              <a:rPr lang="ar-SA" sz="2800" b="0" dirty="0" smtClean="0">
                <a:cs typeface="DecoType Naskh" pitchFamily="2" charset="-78"/>
              </a:rPr>
              <a:t>- </a:t>
            </a:r>
            <a:r>
              <a:rPr lang="ar-SA" sz="2800" b="0" dirty="0" smtClean="0">
                <a:solidFill>
                  <a:schemeClr val="accent1"/>
                </a:solidFill>
                <a:cs typeface="DecoType Naskh" pitchFamily="2" charset="-78"/>
              </a:rPr>
              <a:t>المذبح:</a:t>
            </a:r>
            <a:r>
              <a:rPr lang="en-US" sz="2800" b="0" dirty="0" smtClean="0">
                <a:cs typeface="DecoType Naskh" pitchFamily="2" charset="-78"/>
              </a:rPr>
              <a:t/>
            </a:r>
            <a:br>
              <a:rPr lang="en-US" sz="2800" b="0" dirty="0" smtClean="0">
                <a:cs typeface="DecoType Naskh" pitchFamily="2" charset="-78"/>
              </a:rPr>
            </a:br>
            <a:r>
              <a:rPr lang="ar-SA" sz="2800" b="0" dirty="0" smtClean="0">
                <a:cs typeface="DecoType Naskh" pitchFamily="2" charset="-78"/>
              </a:rPr>
              <a:t>ويبنى عادة من الرخام أو الجرانيت ، تتوسطه حفرة على</a:t>
            </a:r>
            <a:r>
              <a:rPr lang="en-US" sz="2800" b="0" dirty="0" smtClean="0">
                <a:cs typeface="DecoType Naskh" pitchFamily="2" charset="-78"/>
              </a:rPr>
              <a:t> </a:t>
            </a:r>
            <a:r>
              <a:rPr lang="ar-SA" sz="2800" b="0" dirty="0" smtClean="0">
                <a:cs typeface="DecoType Naskh" pitchFamily="2" charset="-78"/>
              </a:rPr>
              <a:t>شكل نجمة خماسية وحولها دائرة وهناك أدوات تكون عـادة على</a:t>
            </a:r>
            <a:r>
              <a:rPr lang="en-US" sz="2800" b="0" dirty="0" smtClean="0">
                <a:cs typeface="DecoType Naskh" pitchFamily="2" charset="-78"/>
              </a:rPr>
              <a:t> </a:t>
            </a:r>
            <a:r>
              <a:rPr lang="ar-SA" sz="2800" b="0" dirty="0" smtClean="0">
                <a:cs typeface="DecoType Naskh" pitchFamily="2" charset="-78"/>
              </a:rPr>
              <a:t>المذبح مثل : خنجر أو سيف ذو مقبض أسود نقشت على شفرته</a:t>
            </a:r>
            <a:r>
              <a:rPr lang="en-US" sz="2800" b="0" dirty="0" smtClean="0">
                <a:cs typeface="DecoType Naskh" pitchFamily="2" charset="-78"/>
              </a:rPr>
              <a:t> </a:t>
            </a:r>
            <a:r>
              <a:rPr lang="ar-SA" sz="2800" b="0" dirty="0" smtClean="0">
                <a:cs typeface="DecoType Naskh" pitchFamily="2" charset="-78"/>
              </a:rPr>
              <a:t>آيـات شيطانية ، شموع سوداء ، أسياخ من حديد للتعذيب ، وكأس من الفضة لشرب الدماء . أما الرموز التي على المذبح فتختلف</a:t>
            </a:r>
            <a:r>
              <a:rPr lang="en-US" sz="2800" b="0" dirty="0" smtClean="0">
                <a:cs typeface="DecoType Naskh" pitchFamily="2" charset="-78"/>
              </a:rPr>
              <a:t> </a:t>
            </a:r>
            <a:r>
              <a:rPr lang="ar-SA" sz="2800" b="0" dirty="0" smtClean="0">
                <a:cs typeface="DecoType Naskh" pitchFamily="2" charset="-78"/>
              </a:rPr>
              <a:t>باختـلاف الفرقة الشيطانية</a:t>
            </a:r>
            <a:r>
              <a:rPr lang="en-US" sz="2800" b="0" dirty="0" smtClean="0">
                <a:cs typeface="DecoType Naskh" pitchFamily="2" charset="-78"/>
              </a:rPr>
              <a:t>. </a:t>
            </a:r>
            <a:endParaRPr lang="ar-SA" sz="2800" b="0" dirty="0" smtClean="0">
              <a:cs typeface="DecoType Naskh" pitchFamily="2" charset="-78"/>
            </a:endParaRPr>
          </a:p>
          <a:p>
            <a:pPr algn="r">
              <a:buNone/>
            </a:pPr>
            <a:endParaRPr lang="en-US" sz="2800" b="0" dirty="0">
              <a:cs typeface="DecoType Naskh" pitchFamily="2" charset="-78"/>
            </a:endParaRPr>
          </a:p>
        </p:txBody>
      </p:sp>
      <p:pic>
        <p:nvPicPr>
          <p:cNvPr id="4" name="صورة 3" descr="17468.imgcache.jpg"/>
          <p:cNvPicPr>
            <a:picLocks noChangeAspect="1"/>
          </p:cNvPicPr>
          <p:nvPr/>
        </p:nvPicPr>
        <p:blipFill>
          <a:blip r:embed="rId2"/>
          <a:stretch>
            <a:fillRect/>
          </a:stretch>
        </p:blipFill>
        <p:spPr>
          <a:xfrm>
            <a:off x="1500166" y="214290"/>
            <a:ext cx="3143272" cy="732989"/>
          </a:xfrm>
          <a:prstGeom prst="rect">
            <a:avLst/>
          </a:prstGeom>
        </p:spPr>
      </p:pic>
    </p:spTree>
    <p:extLst>
      <p:ext uri="{BB962C8B-B14F-4D97-AF65-F5344CB8AC3E}">
        <p14:creationId xmlns:p14="http://schemas.microsoft.com/office/powerpoint/2010/main" val="1647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تأثر الشباب الإسلامي بالتقاليد الغربية</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259632" y="2348880"/>
            <a:ext cx="7371750" cy="1776264"/>
          </a:xfrm>
        </p:spPr>
        <p:txBody>
          <a:bodyPr>
            <a:noAutofit/>
          </a:bodyPr>
          <a:lstStyle/>
          <a:p>
            <a:pPr>
              <a:buNone/>
            </a:pPr>
            <a:r>
              <a:rPr lang="ar-SA" sz="3200" dirty="0" smtClean="0">
                <a:cs typeface="DecoType Naskh" pitchFamily="2" charset="-78"/>
              </a:rPr>
              <a:t>عن أبي سعيد </a:t>
            </a:r>
            <a:r>
              <a:rPr lang="ar-SA" sz="3200" dirty="0" err="1" smtClean="0">
                <a:cs typeface="DecoType Naskh" pitchFamily="2" charset="-78"/>
              </a:rPr>
              <a:t>الخدري</a:t>
            </a:r>
            <a:r>
              <a:rPr lang="ar-SA" sz="3200" dirty="0" smtClean="0">
                <a:cs typeface="DecoType Naskh" pitchFamily="2" charset="-78"/>
              </a:rPr>
              <a:t>، رضي الله عنه، أن النبي – صلى الله عليه وسلم – قال</a:t>
            </a:r>
            <a:r>
              <a:rPr lang="ar-SA" sz="3200" u="sng" dirty="0" smtClean="0">
                <a:cs typeface="DecoType Naskh" pitchFamily="2" charset="-78"/>
              </a:rPr>
              <a:t>: لتتبعن سنن من كان قبلكم، شبرا بشبر وذراعا بذراع، حتى لو سلكوا جحر ضب لسلكتموه. قلنا: يا رسول الله! اليهود والنصارى؟ قال: فمن؟!! </a:t>
            </a:r>
            <a:r>
              <a:rPr lang="ar-SA" sz="3200" dirty="0" smtClean="0">
                <a:cs typeface="DecoType Naskh" pitchFamily="2" charset="-78"/>
              </a:rPr>
              <a:t> </a:t>
            </a:r>
            <a:endParaRPr lang="en-US" sz="3200" dirty="0" smtClean="0">
              <a:cs typeface="DecoType Naskh" pitchFamily="2" charset="-78"/>
            </a:endParaRPr>
          </a:p>
          <a:p>
            <a:endParaRPr lang="en-US" sz="3200" dirty="0">
              <a:cs typeface="DecoType Naskh" pitchFamily="2" charset="-78"/>
            </a:endParaRPr>
          </a:p>
        </p:txBody>
      </p:sp>
    </p:spTree>
    <p:extLst>
      <p:ext uri="{BB962C8B-B14F-4D97-AF65-F5344CB8AC3E}">
        <p14:creationId xmlns:p14="http://schemas.microsoft.com/office/powerpoint/2010/main" val="3038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390576" cy="3888432"/>
          </a:xfrm>
        </p:spPr>
        <p:txBody>
          <a:bodyPr>
            <a:noAutofit/>
          </a:bodyPr>
          <a:lstStyle/>
          <a:p>
            <a:pPr algn="r"/>
            <a:r>
              <a:rPr lang="ar-SA" sz="2800" dirty="0" smtClean="0">
                <a:solidFill>
                  <a:schemeClr val="tx2"/>
                </a:solidFill>
                <a:cs typeface="DecoType Naskh" pitchFamily="2" charset="-78"/>
              </a:rPr>
              <a:t>إعطاء أسماء أجنبية للمحالات التجارية: </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تصدم المتجول بالشارع، وتجعله يشعر بأنه في بيئة غربية غير البيئة العربية التي يحيا فيها</a:t>
            </a:r>
            <a:r>
              <a:rPr lang="en-US" sz="2800" b="0" dirty="0" smtClean="0">
                <a:cs typeface="DecoType Naskh" pitchFamily="2" charset="-78"/>
              </a:rPr>
              <a:t>!!!</a:t>
            </a:r>
          </a:p>
          <a:p>
            <a:pPr algn="r"/>
            <a:r>
              <a:rPr lang="ar-SA" sz="2800" dirty="0" smtClean="0">
                <a:solidFill>
                  <a:schemeClr val="tx2"/>
                </a:solidFill>
                <a:cs typeface="DecoType Naskh" pitchFamily="2" charset="-78"/>
              </a:rPr>
              <a:t>لباس المرأة العربية المحاكي للغرب:</a:t>
            </a:r>
          </a:p>
          <a:p>
            <a:pPr algn="r"/>
            <a:r>
              <a:rPr lang="ar-SA" sz="2800" dirty="0" smtClean="0">
                <a:solidFill>
                  <a:schemeClr val="tx2"/>
                </a:solidFill>
                <a:cs typeface="DecoType Naskh" pitchFamily="2" charset="-78"/>
              </a:rPr>
              <a:t>أثناء الحوار:</a:t>
            </a:r>
          </a:p>
          <a:p>
            <a:pPr algn="r">
              <a:buNone/>
            </a:pPr>
            <a:r>
              <a:rPr lang="ar-SA" sz="2800" b="0" dirty="0" smtClean="0">
                <a:cs typeface="DecoType Naskh" pitchFamily="2" charset="-78"/>
              </a:rPr>
              <a:t>يحاولون إقحام كلمة باللغة الإنجليزية أثناء الحديث </a:t>
            </a:r>
          </a:p>
          <a:p>
            <a:pPr algn="r"/>
            <a:r>
              <a:rPr lang="ar-SA" sz="2800" dirty="0" smtClean="0">
                <a:solidFill>
                  <a:schemeClr val="tx2"/>
                </a:solidFill>
                <a:cs typeface="DecoType Naskh" pitchFamily="2" charset="-78"/>
              </a:rPr>
              <a:t>وفي التفكير والسلوك:</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   عدم  الاهتمام بالمعاملات لارتباطها بالربا أم لا</a:t>
            </a:r>
          </a:p>
          <a:p>
            <a:pPr algn="r">
              <a:buFont typeface="Arial" pitchFamily="34" charset="0"/>
              <a:buChar char="•"/>
            </a:pPr>
            <a:r>
              <a:rPr lang="ar-SA" sz="2800" dirty="0" smtClean="0">
                <a:solidFill>
                  <a:schemeClr val="tx2"/>
                </a:solidFill>
                <a:cs typeface="DecoType Naskh" pitchFamily="2" charset="-78"/>
              </a:rPr>
              <a:t>في المأكل والمشرب:</a:t>
            </a:r>
            <a:endParaRPr lang="en-US" sz="2800" dirty="0" smtClean="0">
              <a:solidFill>
                <a:schemeClr val="tx2"/>
              </a:solidFill>
              <a:cs typeface="DecoType Naskh" pitchFamily="2" charset="-78"/>
            </a:endParaRPr>
          </a:p>
          <a:p>
            <a:pPr algn="r">
              <a:buNone/>
            </a:pPr>
            <a:r>
              <a:rPr lang="ar-SA" sz="2800" b="0" dirty="0" smtClean="0">
                <a:cs typeface="DecoType Naskh" pitchFamily="2" charset="-78"/>
              </a:rPr>
              <a:t>    انتشرت في شوارعنا ثقافة محلات تقديم الوجبات السريعة والسندوتشات والتي يمشي الناس يأكلونها في الشارع. أو يجلسون في تلك المحال فيأكلون على أنغام الموسيقى الصاخبة والأغاني الهابطة</a:t>
            </a:r>
            <a:r>
              <a:rPr lang="en-US" sz="2800" b="0" dirty="0" smtClean="0">
                <a:cs typeface="DecoType Naskh" pitchFamily="2" charset="-78"/>
              </a:rPr>
              <a:t>. </a:t>
            </a:r>
            <a:br>
              <a:rPr lang="en-US" sz="2800" b="0" dirty="0" smtClean="0">
                <a:cs typeface="DecoType Naskh" pitchFamily="2" charset="-78"/>
              </a:rPr>
            </a:br>
            <a:endParaRPr lang="en-US" sz="2800" b="0" dirty="0">
              <a:cs typeface="DecoType Naskh" pitchFamily="2" charset="-78"/>
            </a:endParaRPr>
          </a:p>
        </p:txBody>
      </p:sp>
      <p:pic>
        <p:nvPicPr>
          <p:cNvPr id="4" name="صورة 3" descr="mylanguage.jpg"/>
          <p:cNvPicPr>
            <a:picLocks noChangeAspect="1"/>
          </p:cNvPicPr>
          <p:nvPr/>
        </p:nvPicPr>
        <p:blipFill>
          <a:blip r:embed="rId2" cstate="print"/>
          <a:stretch>
            <a:fillRect/>
          </a:stretch>
        </p:blipFill>
        <p:spPr>
          <a:xfrm rot="20229557">
            <a:off x="457755" y="1725301"/>
            <a:ext cx="2240937" cy="1707135"/>
          </a:xfrm>
          <a:prstGeom prst="rect">
            <a:avLst/>
          </a:prstGeom>
        </p:spPr>
      </p:pic>
    </p:spTree>
    <p:extLst>
      <p:ext uri="{BB962C8B-B14F-4D97-AF65-F5344CB8AC3E}">
        <p14:creationId xmlns:p14="http://schemas.microsoft.com/office/powerpoint/2010/main" val="36127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390576" cy="3888432"/>
          </a:xfrm>
        </p:spPr>
        <p:txBody>
          <a:bodyPr>
            <a:noAutofit/>
          </a:bodyPr>
          <a:lstStyle/>
          <a:p>
            <a:pPr algn="r"/>
            <a:r>
              <a:rPr lang="ar-SA" sz="2800" dirty="0" smtClean="0">
                <a:solidFill>
                  <a:schemeClr val="tx2"/>
                </a:solidFill>
                <a:cs typeface="DecoType Naskh" pitchFamily="2" charset="-78"/>
              </a:rPr>
              <a:t>تقليد الشباب الغربي المنحرف في لباسهم المتفسخ والرضا بشذوذ المظهر ومن صور ذلك</a:t>
            </a:r>
            <a:r>
              <a:rPr lang="en-US" sz="2800" dirty="0" smtClean="0">
                <a:solidFill>
                  <a:schemeClr val="tx2"/>
                </a:solidFill>
                <a:cs typeface="DecoType Naskh" pitchFamily="2" charset="-78"/>
              </a:rPr>
              <a:t>:-</a:t>
            </a:r>
            <a:endParaRPr lang="ar-SA" sz="2800" b="0" dirty="0" smtClean="0">
              <a:cs typeface="DecoType Naskh" pitchFamily="2" charset="-78"/>
            </a:endParaRPr>
          </a:p>
          <a:p>
            <a:pPr algn="r">
              <a:buFontTx/>
              <a:buChar char="-"/>
            </a:pPr>
            <a:r>
              <a:rPr lang="ar-SA" sz="2800" b="0" dirty="0" err="1" smtClean="0">
                <a:cs typeface="DecoType Naskh" pitchFamily="2" charset="-78"/>
              </a:rPr>
              <a:t>قصات</a:t>
            </a:r>
            <a:r>
              <a:rPr lang="ar-SA" sz="2800" b="0" dirty="0" smtClean="0">
                <a:cs typeface="DecoType Naskh" pitchFamily="2" charset="-78"/>
              </a:rPr>
              <a:t> الشعر الغربية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القمصان الواسعة والسراويل القصيرة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كتابة الكلمات الأجنبية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لبس السلاسل الذهبية</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تقليد أبطال الأفلام</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 تقليد حركات اللاعبين.</a:t>
            </a:r>
          </a:p>
          <a:p>
            <a:pPr algn="r">
              <a:buFontTx/>
              <a:buChar char="-"/>
            </a:pPr>
            <a:r>
              <a:rPr lang="ar-SA" sz="2800" b="0" dirty="0" smtClean="0">
                <a:cs typeface="DecoType Naskh" pitchFamily="2" charset="-78"/>
              </a:rPr>
              <a:t>تقليد الشباب الغربي في أعيادهم</a:t>
            </a:r>
          </a:p>
          <a:p>
            <a:pPr algn="r">
              <a:buFontTx/>
              <a:buChar char="-"/>
            </a:pPr>
            <a:r>
              <a:rPr lang="ar-SA" sz="2800" b="0" dirty="0" smtClean="0">
                <a:cs typeface="DecoType Naskh" pitchFamily="2" charset="-78"/>
              </a:rPr>
              <a:t>السرعة </a:t>
            </a:r>
            <a:r>
              <a:rPr lang="ar-SA" sz="2800" b="0" dirty="0" err="1" smtClean="0">
                <a:cs typeface="DecoType Naskh" pitchFamily="2" charset="-78"/>
              </a:rPr>
              <a:t>الجنونية</a:t>
            </a:r>
            <a:r>
              <a:rPr lang="ar-SA" sz="2800" b="0" dirty="0" smtClean="0">
                <a:cs typeface="DecoType Naskh" pitchFamily="2" charset="-78"/>
              </a:rPr>
              <a:t> بالسيارات</a:t>
            </a:r>
            <a:r>
              <a:rPr lang="en-US" sz="2800" b="0" dirty="0" smtClean="0">
                <a:cs typeface="DecoType Naskh" pitchFamily="2" charset="-78"/>
              </a:rPr>
              <a:t>.</a:t>
            </a:r>
            <a:endParaRPr lang="ar-SA" sz="2800" b="0" dirty="0" smtClean="0">
              <a:cs typeface="DecoType Naskh" pitchFamily="2" charset="-78"/>
            </a:endParaRPr>
          </a:p>
          <a:p>
            <a:pPr algn="r">
              <a:buFontTx/>
              <a:buChar char="-"/>
            </a:pPr>
            <a:r>
              <a:rPr lang="ar-SA" sz="2800" b="0" dirty="0" smtClean="0">
                <a:cs typeface="DecoType Naskh" pitchFamily="2" charset="-78"/>
              </a:rPr>
              <a:t>تربية الكلاب</a:t>
            </a:r>
            <a:r>
              <a:rPr lang="en-US" sz="2800" b="0" dirty="0" smtClean="0">
                <a:cs typeface="DecoType Naskh" pitchFamily="2" charset="-78"/>
              </a:rPr>
              <a:t>.</a:t>
            </a:r>
          </a:p>
        </p:txBody>
      </p:sp>
      <p:pic>
        <p:nvPicPr>
          <p:cNvPr id="4" name="صورة 3" descr="10042810-4bd7fa08be27d.jpg"/>
          <p:cNvPicPr>
            <a:picLocks noChangeAspect="1"/>
          </p:cNvPicPr>
          <p:nvPr/>
        </p:nvPicPr>
        <p:blipFill>
          <a:blip r:embed="rId2"/>
          <a:stretch>
            <a:fillRect/>
          </a:stretch>
        </p:blipFill>
        <p:spPr>
          <a:xfrm rot="20066654">
            <a:off x="1853746" y="2306485"/>
            <a:ext cx="2317055" cy="2495945"/>
          </a:xfrm>
          <a:prstGeom prst="rect">
            <a:avLst/>
          </a:prstGeom>
        </p:spPr>
      </p:pic>
    </p:spTree>
    <p:extLst>
      <p:ext uri="{BB962C8B-B14F-4D97-AF65-F5344CB8AC3E}">
        <p14:creationId xmlns:p14="http://schemas.microsoft.com/office/powerpoint/2010/main" val="412886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7498080" cy="1143000"/>
          </a:xfrm>
        </p:spPr>
        <p:txBody>
          <a:bodyPr anchor="ctr">
            <a:normAutofit/>
          </a:bodyPr>
          <a:lstStyle/>
          <a:p>
            <a:pPr>
              <a:defRPr/>
            </a:pPr>
            <a:r>
              <a:rPr lang="ar-SA" sz="4800" b="1" dirty="0" smtClean="0">
                <a:solidFill>
                  <a:srgbClr val="FF0000"/>
                </a:solidFill>
                <a:cs typeface="DecoType Naskh" pitchFamily="2" charset="-78"/>
              </a:rPr>
              <a:t>الاحتفال بأعيادهم</a:t>
            </a:r>
            <a:endParaRPr lang="en-US" sz="4800" b="1" dirty="0" smtClean="0">
              <a:solidFill>
                <a:srgbClr val="FF0000"/>
              </a:solidFill>
              <a:cs typeface="DecoType Naskh" pitchFamily="2" charset="-78"/>
            </a:endParaRPr>
          </a:p>
        </p:txBody>
      </p:sp>
      <p:sp>
        <p:nvSpPr>
          <p:cNvPr id="4" name="Content Placeholder 3"/>
          <p:cNvSpPr>
            <a:spLocks noGrp="1"/>
          </p:cNvSpPr>
          <p:nvPr>
            <p:ph idx="1"/>
          </p:nvPr>
        </p:nvSpPr>
        <p:spPr>
          <a:xfrm>
            <a:off x="1331640" y="1412776"/>
            <a:ext cx="7371750" cy="1776264"/>
          </a:xfrm>
        </p:spPr>
        <p:txBody>
          <a:bodyPr>
            <a:noAutofit/>
          </a:bodyPr>
          <a:lstStyle/>
          <a:p>
            <a:pPr algn="r"/>
            <a:r>
              <a:rPr lang="ar-SA" sz="2800" dirty="0" smtClean="0">
                <a:solidFill>
                  <a:schemeClr val="tx2"/>
                </a:solidFill>
                <a:cs typeface="DecoType Naskh" pitchFamily="2" charset="-78"/>
              </a:rPr>
              <a:t>عيد رأس السنة:</a:t>
            </a:r>
          </a:p>
          <a:p>
            <a:pPr algn="r">
              <a:buNone/>
            </a:pPr>
            <a:r>
              <a:rPr lang="ar-SA" sz="2800" dirty="0" smtClean="0">
                <a:cs typeface="DecoType Naskh" pitchFamily="2" charset="-78"/>
              </a:rPr>
              <a:t> ومن مظاهر مشاركتهم فيه:</a:t>
            </a:r>
          </a:p>
          <a:p>
            <a:pPr algn="r">
              <a:buFontTx/>
              <a:buChar char="-"/>
            </a:pPr>
            <a:r>
              <a:rPr lang="ar-SA" sz="2800" b="0" dirty="0" smtClean="0">
                <a:cs typeface="DecoType Naskh" pitchFamily="2" charset="-78"/>
              </a:rPr>
              <a:t>الذهاب إلى أماكن الاحتفال..</a:t>
            </a:r>
          </a:p>
          <a:p>
            <a:pPr algn="r">
              <a:buFontTx/>
              <a:buChar char="-"/>
            </a:pPr>
            <a:r>
              <a:rPr lang="ar-SA" sz="2800" b="0" dirty="0" smtClean="0">
                <a:cs typeface="DecoType Naskh" pitchFamily="2" charset="-78"/>
              </a:rPr>
              <a:t>التهنئة وتبادل الهدايا .. </a:t>
            </a:r>
          </a:p>
          <a:p>
            <a:pPr algn="r">
              <a:buFontTx/>
              <a:buChar char="-"/>
            </a:pPr>
            <a:r>
              <a:rPr lang="en-US" sz="2800" b="0" dirty="0" smtClean="0">
                <a:cs typeface="DecoType Naskh" pitchFamily="2" charset="-78"/>
              </a:rPr>
              <a:t> </a:t>
            </a:r>
            <a:r>
              <a:rPr lang="ar-SA" sz="2800" b="0" dirty="0" smtClean="0">
                <a:cs typeface="DecoType Naskh" pitchFamily="2" charset="-78"/>
              </a:rPr>
              <a:t>شراء الألبسة الجديدة للأطفال</a:t>
            </a:r>
          </a:p>
          <a:p>
            <a:pPr algn="r">
              <a:buFontTx/>
              <a:buChar char="-"/>
            </a:pPr>
            <a:r>
              <a:rPr lang="ar-SA" sz="2800" b="0" dirty="0" smtClean="0">
                <a:cs typeface="DecoType Naskh" pitchFamily="2" charset="-78"/>
              </a:rPr>
              <a:t>صنع الحلويات وبيعها.</a:t>
            </a:r>
          </a:p>
          <a:p>
            <a:pPr algn="r">
              <a:buFontTx/>
              <a:buChar char="-"/>
            </a:pPr>
            <a:r>
              <a:rPr lang="en-US" sz="2800" b="0" dirty="0" smtClean="0">
                <a:cs typeface="DecoType Naskh" pitchFamily="2" charset="-78"/>
              </a:rPr>
              <a:t> </a:t>
            </a:r>
            <a:r>
              <a:rPr lang="ar-SA" sz="2800" b="0" dirty="0" smtClean="0">
                <a:cs typeface="DecoType Naskh" pitchFamily="2" charset="-78"/>
              </a:rPr>
              <a:t>التشبه </a:t>
            </a:r>
            <a:r>
              <a:rPr lang="ar-SA" sz="2800" b="0" dirty="0" err="1" smtClean="0">
                <a:cs typeface="DecoType Naskh" pitchFamily="2" charset="-78"/>
              </a:rPr>
              <a:t>بـ</a:t>
            </a:r>
            <a:r>
              <a:rPr lang="ar-SA" sz="2800" b="0" dirty="0" smtClean="0">
                <a:cs typeface="DecoType Naskh" pitchFamily="2" charset="-78"/>
              </a:rPr>
              <a:t> "البابا </a:t>
            </a:r>
            <a:r>
              <a:rPr lang="ar-SA" sz="2800" b="0" dirty="0" err="1" smtClean="0">
                <a:cs typeface="DecoType Naskh" pitchFamily="2" charset="-78"/>
              </a:rPr>
              <a:t>نويل</a:t>
            </a:r>
            <a:r>
              <a:rPr lang="ar-SA" sz="2800" b="0" dirty="0" smtClean="0">
                <a:cs typeface="DecoType Naskh" pitchFamily="2" charset="-78"/>
              </a:rPr>
              <a:t>“</a:t>
            </a:r>
            <a:r>
              <a:rPr lang="en-US" sz="2800" dirty="0" smtClean="0">
                <a:cs typeface="DecoType Naskh" pitchFamily="2" charset="-78"/>
              </a:rPr>
              <a:t/>
            </a:r>
            <a:br>
              <a:rPr lang="en-US"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endParaRPr lang="ar-SA" sz="2800" dirty="0" smtClean="0">
              <a:cs typeface="DecoType Naskh" pitchFamily="2" charset="-78"/>
            </a:endParaRPr>
          </a:p>
          <a:p>
            <a:pPr algn="r">
              <a:buNone/>
            </a:pPr>
            <a:r>
              <a:rPr lang="ar-SA" sz="2800" dirty="0" smtClean="0">
                <a:cs typeface="DecoType Naskh" pitchFamily="2" charset="-78"/>
              </a:rPr>
              <a:t> </a:t>
            </a:r>
            <a:endParaRPr lang="en-US" sz="2800" dirty="0" smtClean="0">
              <a:cs typeface="DecoType Naskh" pitchFamily="2" charset="-78"/>
            </a:endParaRPr>
          </a:p>
          <a:p>
            <a:pPr algn="r"/>
            <a:endParaRPr lang="en-US" sz="2800" dirty="0">
              <a:cs typeface="DecoType Naskh" pitchFamily="2" charset="-78"/>
            </a:endParaRPr>
          </a:p>
        </p:txBody>
      </p:sp>
      <p:pic>
        <p:nvPicPr>
          <p:cNvPr id="5122" name="Picture 2" descr="http://www.arrifinu.net/wp-content/uploads/2010/12/36273_1587992975720_1112683636_31420128_599041_n.jpg"/>
          <p:cNvPicPr>
            <a:picLocks noChangeAspect="1" noChangeArrowheads="1"/>
          </p:cNvPicPr>
          <p:nvPr/>
        </p:nvPicPr>
        <p:blipFill>
          <a:blip r:embed="rId2"/>
          <a:srcRect/>
          <a:stretch>
            <a:fillRect/>
          </a:stretch>
        </p:blipFill>
        <p:spPr bwMode="auto">
          <a:xfrm>
            <a:off x="1643042" y="1571612"/>
            <a:ext cx="2809895" cy="4214842"/>
          </a:xfrm>
          <a:prstGeom prst="rect">
            <a:avLst/>
          </a:prstGeom>
          <a:noFill/>
        </p:spPr>
      </p:pic>
    </p:spTree>
    <p:extLst>
      <p:ext uri="{BB962C8B-B14F-4D97-AF65-F5344CB8AC3E}">
        <p14:creationId xmlns:p14="http://schemas.microsoft.com/office/powerpoint/2010/main" val="1266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linds(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15616" y="332656"/>
            <a:ext cx="7659782" cy="1776264"/>
          </a:xfrm>
        </p:spPr>
        <p:txBody>
          <a:bodyPr>
            <a:noAutofit/>
          </a:bodyPr>
          <a:lstStyle/>
          <a:p>
            <a:pPr algn="r"/>
            <a:r>
              <a:rPr lang="ar-SA" sz="2800" dirty="0" smtClean="0">
                <a:solidFill>
                  <a:schemeClr val="tx2"/>
                </a:solidFill>
                <a:cs typeface="DecoType Naskh" pitchFamily="2" charset="-78"/>
              </a:rPr>
              <a:t>عيد الحب:</a:t>
            </a:r>
          </a:p>
          <a:p>
            <a:pPr algn="r">
              <a:buNone/>
            </a:pPr>
            <a:r>
              <a:rPr lang="ar-SA" sz="2800" dirty="0" smtClean="0">
                <a:cs typeface="DecoType Naskh" pitchFamily="2" charset="-78"/>
              </a:rPr>
              <a:t> ومن مظاهر مشاركتهم فيه:</a:t>
            </a:r>
          </a:p>
          <a:p>
            <a:pPr algn="r">
              <a:buFontTx/>
              <a:buChar char="-"/>
            </a:pPr>
            <a:r>
              <a:rPr lang="ar-SA" b="0" dirty="0" smtClean="0">
                <a:cs typeface="DecoType Naskh" pitchFamily="2" charset="-78"/>
              </a:rPr>
              <a:t> ارتفع سعر الورود في هذا اليوم بشكل جنوني فبلغ ثمن الوردة الواحدة ( 10 دولارات) بعد أن كان لا يتجاوز دولار وربع </a:t>
            </a:r>
          </a:p>
          <a:p>
            <a:pPr algn="r">
              <a:buFontTx/>
              <a:buChar char="-"/>
            </a:pPr>
            <a:r>
              <a:rPr lang="ar-SA" b="0" dirty="0" smtClean="0">
                <a:cs typeface="DecoType Naskh" pitchFamily="2" charset="-78"/>
              </a:rPr>
              <a:t>وتنافست محلات الهدايا والكروت في تصميم كروت وهدايا لهذه المناسبة </a:t>
            </a:r>
          </a:p>
          <a:p>
            <a:pPr algn="r">
              <a:buFontTx/>
              <a:buChar char="-"/>
            </a:pPr>
            <a:r>
              <a:rPr lang="en-US" b="0" dirty="0" smtClean="0">
                <a:cs typeface="DecoType Naskh" pitchFamily="2" charset="-78"/>
              </a:rPr>
              <a:t> </a:t>
            </a:r>
            <a:r>
              <a:rPr lang="ar-SA" b="0" dirty="0" smtClean="0">
                <a:cs typeface="DecoType Naskh" pitchFamily="2" charset="-78"/>
              </a:rPr>
              <a:t>وقامت بعض العائلات بتعليق الورود الحمراء على نوافذ المنزل في ذلك اليوم, وانتشر تبادلها بين الكثير.</a:t>
            </a:r>
          </a:p>
          <a:p>
            <a:pPr algn="r">
              <a:buFontTx/>
              <a:buChar char="-"/>
            </a:pPr>
            <a:r>
              <a:rPr lang="ar-SA" b="0" dirty="0" smtClean="0">
                <a:cs typeface="DecoType Naskh" pitchFamily="2" charset="-78"/>
              </a:rPr>
              <a:t>بعض دول الخليج نظمت العديد من المراكز التجارية والفنادق احتفالات خاصة بمناسبة عيد الحب ، فاكتست غالبية المحلات والمجمعات التجارية باللون الأحمر وانتشرت البالونات والألعاب والدمى في أحد المطاعم الخليجية الفاخرة</a:t>
            </a:r>
          </a:p>
          <a:p>
            <a:pPr algn="r">
              <a:buFontTx/>
              <a:buChar char="-"/>
            </a:pPr>
            <a:r>
              <a:rPr lang="en-US" sz="2800" dirty="0" smtClean="0"/>
              <a:t> </a:t>
            </a:r>
            <a:r>
              <a:rPr lang="ar-SA" b="0" dirty="0" smtClean="0">
                <a:cs typeface="DecoType Naskh" pitchFamily="2" charset="-78"/>
              </a:rPr>
              <a:t>لبس أي لباس أحمر اللون</a:t>
            </a:r>
          </a:p>
          <a:p>
            <a:pPr algn="r">
              <a:buFontTx/>
              <a:buChar char="-"/>
            </a:pPr>
            <a:r>
              <a:rPr lang="en-US" b="0" dirty="0" smtClean="0">
                <a:cs typeface="DecoType Naskh" pitchFamily="2" charset="-78"/>
              </a:rPr>
              <a:t> </a:t>
            </a:r>
            <a:r>
              <a:rPr lang="ar-SA" b="0" dirty="0" smtClean="0">
                <a:cs typeface="DecoType Naskh" pitchFamily="2" charset="-78"/>
              </a:rPr>
              <a:t>نقش الأسماء والقلوب على اليدين والحروف الأولى من الأسماء</a:t>
            </a:r>
          </a:p>
          <a:p>
            <a:pPr algn="r">
              <a:buNone/>
            </a:pPr>
            <a:r>
              <a:rPr lang="en-US" sz="2800" dirty="0" smtClean="0">
                <a:cs typeface="DecoType Naskh" pitchFamily="2" charset="-78"/>
              </a:rPr>
              <a:t/>
            </a:r>
            <a:br>
              <a:rPr lang="en-US"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r>
              <a:rPr lang="ar-SA" sz="2800" dirty="0" smtClean="0">
                <a:cs typeface="DecoType Naskh" pitchFamily="2" charset="-78"/>
              </a:rPr>
              <a:t/>
            </a:r>
            <a:br>
              <a:rPr lang="ar-SA" sz="2800" dirty="0" smtClean="0">
                <a:cs typeface="DecoType Naskh" pitchFamily="2" charset="-78"/>
              </a:rPr>
            </a:br>
            <a:endParaRPr lang="ar-SA" sz="2800" dirty="0" smtClean="0">
              <a:cs typeface="DecoType Naskh" pitchFamily="2" charset="-78"/>
            </a:endParaRPr>
          </a:p>
          <a:p>
            <a:pPr algn="r">
              <a:buNone/>
            </a:pPr>
            <a:r>
              <a:rPr lang="ar-SA" sz="2800" dirty="0" smtClean="0">
                <a:cs typeface="DecoType Naskh" pitchFamily="2" charset="-78"/>
              </a:rPr>
              <a:t> </a:t>
            </a:r>
            <a:endParaRPr lang="en-US" sz="2800" dirty="0" smtClean="0">
              <a:cs typeface="DecoType Naskh" pitchFamily="2" charset="-78"/>
            </a:endParaRPr>
          </a:p>
          <a:p>
            <a:pPr algn="r"/>
            <a:endParaRPr lang="en-US" sz="2800" dirty="0">
              <a:cs typeface="DecoType Naskh" pitchFamily="2" charset="-78"/>
            </a:endParaRPr>
          </a:p>
        </p:txBody>
      </p:sp>
    </p:spTree>
    <p:extLst>
      <p:ext uri="{BB962C8B-B14F-4D97-AF65-F5344CB8AC3E}">
        <p14:creationId xmlns:p14="http://schemas.microsoft.com/office/powerpoint/2010/main" val="73290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696" y="1988840"/>
            <a:ext cx="5468144" cy="1584176"/>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sz="6600" b="1" dirty="0" smtClean="0">
                <a:ln/>
                <a:solidFill>
                  <a:srgbClr val="008000"/>
                </a:solidFill>
                <a:latin typeface="Sakkal Majalla" pitchFamily="2" charset="-78"/>
                <a:cs typeface="Sakkal Majalla" pitchFamily="2" charset="-78"/>
              </a:rPr>
              <a:t>الأمن </a:t>
            </a:r>
            <a:r>
              <a:rPr lang="ar-SA" sz="6600" b="1" dirty="0" smtClean="0">
                <a:ln/>
                <a:solidFill>
                  <a:srgbClr val="008000"/>
                </a:solidFill>
                <a:latin typeface="Sakkal Majalla" pitchFamily="2" charset="-78"/>
                <a:cs typeface="Sakkal Majalla" pitchFamily="2" charset="-78"/>
              </a:rPr>
              <a:t>الفكري</a:t>
            </a:r>
            <a:endParaRPr lang="ar-SA" sz="6600" b="1" dirty="0">
              <a:ln/>
              <a:solidFill>
                <a:srgbClr val="008000"/>
              </a:solidFill>
              <a:latin typeface="Sakkal Majalla" pitchFamily="2" charset="-78"/>
              <a:cs typeface="Sakkal Majalla" pitchFamily="2" charset="-78"/>
            </a:endParaRPr>
          </a:p>
        </p:txBody>
      </p:sp>
      <p:sp>
        <p:nvSpPr>
          <p:cNvPr id="4" name="عنوان فرعي 3"/>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92D050"/>
                </a:solidFill>
                <a:latin typeface="Sakkal Majalla" panose="02000000000000000000" pitchFamily="2" charset="-78"/>
                <a:cs typeface="Sakkal Majalla" panose="02000000000000000000" pitchFamily="2" charset="-78"/>
              </a:rPr>
              <a:t>المراد بالأمن الفكري</a:t>
            </a:r>
            <a:endParaRPr lang="en-US" dirty="0">
              <a:solidFill>
                <a:srgbClr val="92D05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p:txBody>
          <a:bodyPr>
            <a:normAutofit/>
          </a:bodyPr>
          <a:lstStyle/>
          <a:p>
            <a:r>
              <a:rPr lang="ar-SA" sz="3600" baseline="30000" dirty="0">
                <a:latin typeface="Sakkal Majalla" panose="02000000000000000000" pitchFamily="2" charset="-78"/>
                <a:cs typeface="Sakkal Majalla" panose="02000000000000000000" pitchFamily="2" charset="-78"/>
              </a:rPr>
              <a:t>نظرًا لحداثة مصطلح الأمن الفكري فقد اختلفت عبارات الباحثين ووجهات نظرهم في </a:t>
            </a:r>
            <a:r>
              <a:rPr lang="ar-SA" sz="3600" baseline="30000" dirty="0" smtClean="0">
                <a:latin typeface="Sakkal Majalla" panose="02000000000000000000" pitchFamily="2" charset="-78"/>
                <a:cs typeface="Sakkal Majalla" panose="02000000000000000000" pitchFamily="2" charset="-78"/>
              </a:rPr>
              <a:t>تحديده، </a:t>
            </a:r>
            <a:r>
              <a:rPr lang="ar-SA" sz="3600" baseline="30000" dirty="0">
                <a:latin typeface="Sakkal Majalla" panose="02000000000000000000" pitchFamily="2" charset="-78"/>
                <a:cs typeface="Sakkal Majalla" panose="02000000000000000000" pitchFamily="2" charset="-78"/>
              </a:rPr>
              <a:t>وضبط مفهومه</a:t>
            </a:r>
            <a:r>
              <a:rPr lang="en-US" sz="3600" baseline="30000" dirty="0">
                <a:latin typeface="Sakkal Majalla" panose="02000000000000000000" pitchFamily="2" charset="-78"/>
                <a:cs typeface="Sakkal Majalla" panose="02000000000000000000" pitchFamily="2" charset="-78"/>
              </a:rPr>
              <a:t>.</a:t>
            </a:r>
          </a:p>
          <a:p>
            <a:pPr lvl="0"/>
            <a:r>
              <a:rPr lang="ar-SA" sz="3600" baseline="30000" dirty="0" smtClean="0">
                <a:latin typeface="Sakkal Majalla" panose="02000000000000000000" pitchFamily="2" charset="-78"/>
                <a:cs typeface="Sakkal Majalla" panose="02000000000000000000" pitchFamily="2" charset="-78"/>
              </a:rPr>
              <a:t>"</a:t>
            </a:r>
            <a:r>
              <a:rPr lang="ar-SA" sz="3600" baseline="30000" dirty="0">
                <a:latin typeface="Sakkal Majalla" panose="02000000000000000000" pitchFamily="2" charset="-78"/>
                <a:cs typeface="Sakkal Majalla" panose="02000000000000000000" pitchFamily="2" charset="-78"/>
              </a:rPr>
              <a:t>الأمن الفكري هو أن يعيش الناس في بلدانهم وأوطانهم وبين مجتمعاتهم آمنين مطمئنين على مكونات أصالتهم، وثقافتهم النوعية ومنظومتهم الفكرية</a:t>
            </a:r>
            <a:r>
              <a:rPr lang="ar-SA" sz="3600" baseline="30000" dirty="0" smtClean="0">
                <a:latin typeface="Sakkal Majalla" panose="02000000000000000000" pitchFamily="2" charset="-78"/>
                <a:cs typeface="Sakkal Majalla" panose="02000000000000000000" pitchFamily="2" charset="-78"/>
              </a:rPr>
              <a:t>".</a:t>
            </a:r>
            <a:endParaRPr lang="en-US" sz="3600" baseline="30000" dirty="0">
              <a:latin typeface="Sakkal Majalla" panose="02000000000000000000" pitchFamily="2" charset="-78"/>
              <a:cs typeface="Sakkal Majalla" panose="02000000000000000000" pitchFamily="2" charset="-78"/>
            </a:endParaRPr>
          </a:p>
          <a:p>
            <a:pPr lvl="0"/>
            <a:r>
              <a:rPr lang="en-US" sz="3600" baseline="30000" dirty="0">
                <a:latin typeface="Sakkal Majalla" panose="02000000000000000000" pitchFamily="2" charset="-78"/>
                <a:cs typeface="Sakkal Majalla" panose="02000000000000000000" pitchFamily="2" charset="-78"/>
              </a:rPr>
              <a:t>"</a:t>
            </a:r>
            <a:r>
              <a:rPr lang="ar-SA" sz="3600" baseline="30000" dirty="0">
                <a:latin typeface="Sakkal Majalla" panose="02000000000000000000" pitchFamily="2" charset="-78"/>
                <a:cs typeface="Sakkal Majalla" panose="02000000000000000000" pitchFamily="2" charset="-78"/>
              </a:rPr>
              <a:t>أن يعيش المسلمون في بلادهم آمنين على مكونات أصالتهم وثقافتهم النوعية ومنظومتهم الفكرية المنبثقة من الكتاب </a:t>
            </a:r>
            <a:r>
              <a:rPr lang="ar-SA" sz="3600" baseline="30000" dirty="0" smtClean="0">
                <a:latin typeface="Sakkal Majalla" panose="02000000000000000000" pitchFamily="2" charset="-78"/>
                <a:cs typeface="Sakkal Majalla" panose="02000000000000000000" pitchFamily="2" charset="-78"/>
              </a:rPr>
              <a:t>والسنَّة</a:t>
            </a:r>
            <a:r>
              <a:rPr lang="en-US" sz="3600" baseline="30000" dirty="0">
                <a:latin typeface="Sakkal Majalla" panose="02000000000000000000" pitchFamily="2" charset="-78"/>
                <a:cs typeface="Sakkal Majalla" panose="02000000000000000000" pitchFamily="2" charset="-78"/>
              </a:rPr>
              <a:t> "</a:t>
            </a:r>
            <a:r>
              <a:rPr lang="ar-SA" sz="3600" baseline="30000" dirty="0" smtClean="0">
                <a:latin typeface="Sakkal Majalla" panose="02000000000000000000" pitchFamily="2" charset="-78"/>
                <a:cs typeface="Sakkal Majalla" panose="02000000000000000000" pitchFamily="2" charset="-78"/>
              </a:rPr>
              <a:t>.</a:t>
            </a:r>
            <a:endParaRPr lang="en-US" sz="3600" baseline="30000" dirty="0">
              <a:latin typeface="Sakkal Majalla" panose="02000000000000000000" pitchFamily="2" charset="-78"/>
              <a:cs typeface="Sakkal Majalla" panose="02000000000000000000" pitchFamily="2" charset="-78"/>
            </a:endParaRPr>
          </a:p>
          <a:p>
            <a:pPr lvl="0"/>
            <a:r>
              <a:rPr lang="ar-SA" sz="3600" baseline="30000" dirty="0">
                <a:latin typeface="Sakkal Majalla" panose="02000000000000000000" pitchFamily="2" charset="-78"/>
                <a:cs typeface="Sakkal Majalla" panose="02000000000000000000" pitchFamily="2" charset="-78"/>
              </a:rPr>
              <a:t>إنه سلامة فكر الإنسان وعقله وفهمه من الانحراف والخروج عن الوسطية، والاعتدال، في فهمه للأمور الدينية، والسياسية، وتصوره للكون بما يؤول به إلى الغلو </a:t>
            </a:r>
            <a:r>
              <a:rPr lang="ar-SA" sz="3600" baseline="30000" dirty="0" err="1">
                <a:latin typeface="Sakkal Majalla" panose="02000000000000000000" pitchFamily="2" charset="-78"/>
                <a:cs typeface="Sakkal Majalla" panose="02000000000000000000" pitchFamily="2" charset="-78"/>
              </a:rPr>
              <a:t>والتنطع</a:t>
            </a:r>
            <a:r>
              <a:rPr lang="ar-SA" sz="3600" baseline="30000" dirty="0">
                <a:latin typeface="Sakkal Majalla" panose="02000000000000000000" pitchFamily="2" charset="-78"/>
                <a:cs typeface="Sakkal Majalla" panose="02000000000000000000" pitchFamily="2" charset="-78"/>
              </a:rPr>
              <a:t>، أو إلى الإلحاد والعلمنة الشاملة</a:t>
            </a:r>
            <a:r>
              <a:rPr lang="ar-SA" sz="3600" baseline="30000" dirty="0" smtClean="0">
                <a:latin typeface="Sakkal Majalla" panose="02000000000000000000" pitchFamily="2" charset="-78"/>
                <a:cs typeface="Sakkal Majalla" panose="02000000000000000000" pitchFamily="2" charset="-78"/>
              </a:rPr>
              <a:t>".</a:t>
            </a:r>
            <a:endParaRPr lang="en-US" sz="3600" baseline="30000" dirty="0">
              <a:latin typeface="Sakkal Majalla" panose="02000000000000000000" pitchFamily="2" charset="-78"/>
              <a:cs typeface="Sakkal Majalla" panose="02000000000000000000" pitchFamily="2" charset="-78"/>
            </a:endParaRPr>
          </a:p>
          <a:p>
            <a:pPr lvl="0"/>
            <a:r>
              <a:rPr lang="en-US" sz="3600" baseline="30000" dirty="0">
                <a:latin typeface="Sakkal Majalla" panose="02000000000000000000" pitchFamily="2" charset="-78"/>
                <a:cs typeface="Sakkal Majalla" panose="02000000000000000000" pitchFamily="2" charset="-78"/>
              </a:rPr>
              <a:t> </a:t>
            </a:r>
            <a:r>
              <a:rPr lang="ar-SA" sz="3600" baseline="30000" dirty="0">
                <a:latin typeface="Sakkal Majalla" panose="02000000000000000000" pitchFamily="2" charset="-78"/>
                <a:cs typeface="Sakkal Majalla" panose="02000000000000000000" pitchFamily="2" charset="-78"/>
              </a:rPr>
              <a:t>الاطمئنان إلى سلامة الفكر من الانحراف الذي يشكل تهديدًا للأمن </a:t>
            </a:r>
            <a:r>
              <a:rPr lang="ar-SA" sz="3600" baseline="30000" dirty="0" smtClean="0">
                <a:latin typeface="Sakkal Majalla" panose="02000000000000000000" pitchFamily="2" charset="-78"/>
                <a:cs typeface="Sakkal Majalla" panose="02000000000000000000" pitchFamily="2" charset="-78"/>
              </a:rPr>
              <a:t>الوطني</a:t>
            </a:r>
            <a:endParaRPr lang="en-US" sz="3600" baseline="30000" dirty="0" smtClean="0">
              <a:latin typeface="Sakkal Majalla" panose="02000000000000000000" pitchFamily="2" charset="-78"/>
              <a:cs typeface="Sakkal Majalla" panose="02000000000000000000" pitchFamily="2" charset="-78"/>
            </a:endParaRPr>
          </a:p>
          <a:p>
            <a:pPr marL="0" lvl="0" indent="0">
              <a:buNone/>
            </a:pPr>
            <a:r>
              <a:rPr lang="ar-SA" sz="3600" baseline="30000" dirty="0" smtClean="0">
                <a:latin typeface="Sakkal Majalla" panose="02000000000000000000" pitchFamily="2" charset="-78"/>
                <a:cs typeface="Sakkal Majalla" panose="02000000000000000000" pitchFamily="2" charset="-78"/>
              </a:rPr>
              <a:t>أو </a:t>
            </a:r>
            <a:r>
              <a:rPr lang="ar-SA" sz="3600" baseline="30000" dirty="0">
                <a:latin typeface="Sakkal Majalla" panose="02000000000000000000" pitchFamily="2" charset="-78"/>
                <a:cs typeface="Sakkal Majalla" panose="02000000000000000000" pitchFamily="2" charset="-78"/>
              </a:rPr>
              <a:t>أحد مقوماته الفكرية، والعقدية، والثقافية، والأخلاقية، </a:t>
            </a:r>
            <a:r>
              <a:rPr lang="ar-SA" sz="3600" baseline="30000" dirty="0" smtClean="0">
                <a:latin typeface="Sakkal Majalla" panose="02000000000000000000" pitchFamily="2" charset="-78"/>
                <a:cs typeface="Sakkal Majalla" panose="02000000000000000000" pitchFamily="2" charset="-78"/>
              </a:rPr>
              <a:t>والأمنية».</a:t>
            </a:r>
            <a:endParaRPr lang="en-US" sz="3600" baseline="30000" dirty="0">
              <a:latin typeface="Sakkal Majalla" panose="02000000000000000000" pitchFamily="2" charset="-78"/>
              <a:cs typeface="Sakkal Majalla" panose="02000000000000000000" pitchFamily="2" charset="-78"/>
            </a:endParaRPr>
          </a:p>
          <a:p>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8856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FF00"/>
                </a:solidFill>
                <a:latin typeface="Sakkal Majalla" panose="02000000000000000000" pitchFamily="2" charset="-78"/>
                <a:cs typeface="Sakkal Majalla" panose="02000000000000000000" pitchFamily="2" charset="-78"/>
              </a:rPr>
              <a:t>مفهوم الأمن الفكري</a:t>
            </a:r>
            <a:endParaRPr lang="en-US" dirty="0">
              <a:solidFill>
                <a:srgbClr val="FFFF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p:txBody>
          <a:bodyPr>
            <a:normAutofit/>
          </a:bodyPr>
          <a:lstStyle/>
          <a:p>
            <a:r>
              <a:rPr lang="ar-SA" sz="4000" baseline="30000" dirty="0" smtClean="0">
                <a:latin typeface="Sakkal Majalla" panose="02000000000000000000" pitchFamily="2" charset="-78"/>
                <a:cs typeface="Sakkal Majalla" panose="02000000000000000000" pitchFamily="2" charset="-78"/>
              </a:rPr>
              <a:t>إذا </a:t>
            </a:r>
            <a:r>
              <a:rPr lang="ar-SA" sz="4000" baseline="30000" dirty="0">
                <a:latin typeface="Sakkal Majalla" panose="02000000000000000000" pitchFamily="2" charset="-78"/>
                <a:cs typeface="Sakkal Majalla" panose="02000000000000000000" pitchFamily="2" charset="-78"/>
              </a:rPr>
              <a:t>أخذنا في الحسبان مفهوم الفكر من حيث شموله لنظر العقل، ومعقولاته، فإنه يمكننا أن نعرِّف الأمن الفكري بأنه</a:t>
            </a:r>
            <a:r>
              <a:rPr lang="en-US" sz="4000" baseline="30000" dirty="0">
                <a:latin typeface="Sakkal Majalla" panose="02000000000000000000" pitchFamily="2" charset="-78"/>
                <a:cs typeface="Sakkal Majalla" panose="02000000000000000000" pitchFamily="2" charset="-78"/>
              </a:rPr>
              <a:t>:</a:t>
            </a:r>
          </a:p>
          <a:p>
            <a:r>
              <a:rPr lang="ar-SA" sz="4000" baseline="30000" dirty="0">
                <a:latin typeface="Sakkal Majalla" panose="02000000000000000000" pitchFamily="2" charset="-78"/>
                <a:cs typeface="Sakkal Majalla" panose="02000000000000000000" pitchFamily="2" charset="-78"/>
              </a:rPr>
              <a:t>الحال التي يكون فيها العقل سالمًا من الميل عن الاستقامة عند تأمله، وأن تكون ثمرة ذلك التأمل متفقة مع منهج الإسلام على وفق فهم السلف الصالح، وأن يكون المجتمع المسلم آمنًا على مكونات أصالته، وثقافته المنبثقة من الكتاب والسنَّة</a:t>
            </a:r>
            <a:r>
              <a:rPr lang="en-US" sz="4000" baseline="30000" dirty="0">
                <a:latin typeface="Sakkal Majalla" panose="02000000000000000000" pitchFamily="2" charset="-78"/>
                <a:cs typeface="Sakkal Majalla" panose="02000000000000000000" pitchFamily="2" charset="-78"/>
              </a:rPr>
              <a:t>.</a:t>
            </a:r>
          </a:p>
          <a:p>
            <a:r>
              <a:rPr lang="ar-SA" sz="4000" baseline="30000" dirty="0">
                <a:latin typeface="Sakkal Majalla" panose="02000000000000000000" pitchFamily="2" charset="-78"/>
                <a:cs typeface="Sakkal Majalla" panose="02000000000000000000" pitchFamily="2" charset="-78"/>
              </a:rPr>
              <a:t>     فبهذا التعريف يكون الأمن الفكري شامل للفعل الذي تقوم به النفس عند حركتها في المعقولات، والموضوعات التي أنتجها العقل البشري، وكذلك شام لفكر الفرد ومكونات فكر المجتمع، وأن الأمن الفكري لا يتحقق إلا </a:t>
            </a:r>
            <a:r>
              <a:rPr lang="ar-SA" sz="4000" baseline="30000" dirty="0" smtClean="0">
                <a:latin typeface="Sakkal Majalla" panose="02000000000000000000" pitchFamily="2" charset="-78"/>
                <a:cs typeface="Sakkal Majalla" panose="02000000000000000000" pitchFamily="2" charset="-78"/>
              </a:rPr>
              <a:t>بالالتزام</a:t>
            </a:r>
          </a:p>
          <a:p>
            <a:pPr marL="0" indent="0">
              <a:buNone/>
            </a:pPr>
            <a:r>
              <a:rPr lang="ar-SA" sz="4000" baseline="30000" dirty="0" smtClean="0">
                <a:latin typeface="Sakkal Majalla" panose="02000000000000000000" pitchFamily="2" charset="-78"/>
                <a:cs typeface="Sakkal Majalla" panose="02000000000000000000" pitchFamily="2" charset="-78"/>
              </a:rPr>
              <a:t> </a:t>
            </a:r>
            <a:r>
              <a:rPr lang="ar-SA" sz="4000" baseline="30000" dirty="0">
                <a:latin typeface="Sakkal Majalla" panose="02000000000000000000" pitchFamily="2" charset="-78"/>
                <a:cs typeface="Sakkal Majalla" panose="02000000000000000000" pitchFamily="2" charset="-78"/>
              </a:rPr>
              <a:t>بمنهج الإسلام على وفق فهم السلف الصالح</a:t>
            </a:r>
            <a:r>
              <a:rPr lang="en-US" sz="4000" baseline="30000" dirty="0" smtClean="0">
                <a:latin typeface="Sakkal Majalla" panose="02000000000000000000" pitchFamily="2" charset="-78"/>
                <a:cs typeface="Sakkal Majalla" panose="02000000000000000000" pitchFamily="2" charset="-78"/>
              </a:rPr>
              <a:t>.</a:t>
            </a:r>
            <a:endParaRPr lang="en-US" sz="40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554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8000"/>
                </a:solidFill>
                <a:latin typeface="Sakkal Majalla" panose="02000000000000000000" pitchFamily="2" charset="-78"/>
                <a:cs typeface="Sakkal Majalla" panose="02000000000000000000" pitchFamily="2" charset="-78"/>
              </a:rPr>
              <a:t>أهمية الأمن الفكري وأثره</a:t>
            </a:r>
            <a:endParaRPr lang="en-US" dirty="0">
              <a:solidFill>
                <a:srgbClr val="0080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p:txBody>
          <a:bodyPr>
            <a:normAutofit fontScale="92500" lnSpcReduction="10000"/>
          </a:bodyPr>
          <a:lstStyle/>
          <a:p>
            <a:pPr algn="justLow"/>
            <a:r>
              <a:rPr lang="ar-SA" dirty="0">
                <a:latin typeface="Sakkal Majalla" panose="02000000000000000000" pitchFamily="2" charset="-78"/>
                <a:cs typeface="Sakkal Majalla" panose="02000000000000000000" pitchFamily="2" charset="-78"/>
              </a:rPr>
              <a:t>ربط الفكر بالأمن في مفهوم (الأمن الفكري) يجعلنا أمام مصطلح من المصطلحات المهمة في هذا العصر خاصة مع ما يشهده العالم من تطور وتقدم، كان له الأثر الإيجابي والسلبي في بناء العلاقات والتواصل مع الأفكار والمعارف المختلفة</a:t>
            </a:r>
            <a:r>
              <a:rPr lang="ar-SA" dirty="0" smtClean="0">
                <a:latin typeface="Sakkal Majalla" panose="02000000000000000000" pitchFamily="2" charset="-78"/>
                <a:cs typeface="Sakkal Majalla" panose="02000000000000000000" pitchFamily="2" charset="-78"/>
              </a:rPr>
              <a:t>.</a:t>
            </a:r>
          </a:p>
          <a:p>
            <a:pPr algn="justLow"/>
            <a:r>
              <a:rPr lang="ar-SA" dirty="0" smtClean="0">
                <a:latin typeface="Sakkal Majalla" panose="02000000000000000000" pitchFamily="2" charset="-78"/>
                <a:cs typeface="Sakkal Majalla" panose="02000000000000000000" pitchFamily="2" charset="-78"/>
              </a:rPr>
              <a:t>الأمن </a:t>
            </a:r>
            <a:r>
              <a:rPr lang="ar-SA" dirty="0">
                <a:latin typeface="Sakkal Majalla" panose="02000000000000000000" pitchFamily="2" charset="-78"/>
                <a:cs typeface="Sakkal Majalla" panose="02000000000000000000" pitchFamily="2" charset="-78"/>
              </a:rPr>
              <a:t>الفكري تعبير دقيق يصوّر لنا غاية الاهتمام بفكر الإنسان، وحمايته من منهجي الإفراط والتفريط، أو قُل الغلو والانحراف، فالأمن الفكري كفيل بإذن الله بحفظ فكر الفرد المسلم وحمايته، وجعله في جادة الوسطية والاعتدال</a:t>
            </a:r>
            <a:r>
              <a:rPr lang="ar-SA" dirty="0" smtClean="0">
                <a:latin typeface="Sakkal Majalla" panose="02000000000000000000" pitchFamily="2" charset="-78"/>
                <a:cs typeface="Sakkal Majalla" panose="02000000000000000000" pitchFamily="2" charset="-78"/>
              </a:rPr>
              <a:t>.</a:t>
            </a:r>
          </a:p>
          <a:p>
            <a:pPr algn="justLow"/>
            <a:r>
              <a:rPr lang="en-US" dirty="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وفي المقابل فالخلل في الأمنِ الفكريّ طريقٌ إلى الخللِ في الجانب السلوكيّ </a:t>
            </a:r>
            <a:r>
              <a:rPr lang="ar-SA" dirty="0" smtClean="0">
                <a:latin typeface="Sakkal Majalla" panose="02000000000000000000" pitchFamily="2" charset="-78"/>
                <a:cs typeface="Sakkal Majalla" panose="02000000000000000000" pitchFamily="2" charset="-78"/>
              </a:rPr>
              <a:t>والاجتماعيّ</a:t>
            </a:r>
            <a:r>
              <a:rPr lang="ar-SA" dirty="0" smtClean="0">
                <a:latin typeface="Sakkal Majalla" panose="02000000000000000000" pitchFamily="2" charset="-78"/>
                <a:cs typeface="Sakkal Majalla" panose="02000000000000000000" pitchFamily="2" charset="-78"/>
              </a:rPr>
              <a:t>.</a:t>
            </a:r>
            <a:endParaRPr lang="ar-SA"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13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ar-SA" dirty="0" smtClean="0">
                <a:cs typeface="PT Bold Dusky" panose="02010400000000000000" pitchFamily="2" charset="-78"/>
              </a:rPr>
              <a:t>مثال للانحراف الفكري</a:t>
            </a:r>
            <a:endParaRPr lang="ar-SA" dirty="0">
              <a:cs typeface="PT Bold Dusky" panose="02010400000000000000" pitchFamily="2" charset="-78"/>
            </a:endParaRPr>
          </a:p>
        </p:txBody>
      </p:sp>
      <p:sp>
        <p:nvSpPr>
          <p:cNvPr id="3" name="عنصر نائب للمحتوى 2"/>
          <p:cNvSpPr>
            <a:spLocks noGrp="1"/>
          </p:cNvSpPr>
          <p:nvPr>
            <p:ph idx="1"/>
          </p:nvPr>
        </p:nvSpPr>
        <p:spPr>
          <a:xfrm>
            <a:off x="457200" y="3284984"/>
            <a:ext cx="8229600" cy="2841179"/>
          </a:xfrm>
        </p:spPr>
        <p:txBody>
          <a:bodyPr>
            <a:normAutofit/>
          </a:bodyPr>
          <a:lstStyle/>
          <a:p>
            <a:pPr algn="ctr"/>
            <a:r>
              <a:rPr lang="ar-SA" sz="8000"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التشبه</a:t>
            </a:r>
            <a:endParaRPr lang="ar-SA" sz="8000" dirty="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426820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4"/>
          <p:cNvSpPr txBox="1">
            <a:spLocks/>
          </p:cNvSpPr>
          <p:nvPr/>
        </p:nvSpPr>
        <p:spPr>
          <a:xfrm>
            <a:off x="1259632" y="2204864"/>
            <a:ext cx="7498080" cy="1143000"/>
          </a:xfrm>
          <a:prstGeom prst="rect">
            <a:avLst/>
          </a:prstGeom>
        </p:spPr>
        <p:txBody>
          <a:bodyPr anchor="ctr">
            <a:noAutofit/>
          </a:bodyPr>
          <a:lstStyle>
            <a:extLst/>
          </a:lstStyle>
          <a:p>
            <a:pPr algn="ctr"/>
            <a:endParaRPr lang="ar-SA" sz="4400" b="1" dirty="0" smtClean="0">
              <a:solidFill>
                <a:srgbClr val="92D050"/>
              </a:solidFill>
              <a:effectLst>
                <a:outerShdw blurRad="38100" dist="38100" dir="2700000" algn="tl">
                  <a:srgbClr val="000000">
                    <a:alpha val="43137"/>
                  </a:srgbClr>
                </a:outerShdw>
              </a:effectLst>
              <a:cs typeface="DecoType Naskh" pitchFamily="2" charset="-78"/>
            </a:endParaRPr>
          </a:p>
          <a:p>
            <a:pPr algn="ctr"/>
            <a:r>
              <a:rPr lang="ar-SA" sz="4400" b="1" dirty="0" smtClean="0">
                <a:solidFill>
                  <a:schemeClr val="tx2"/>
                </a:solidFill>
                <a:effectLst>
                  <a:outerShdw blurRad="38100" dist="38100" dir="2700000" algn="tl">
                    <a:srgbClr val="000000">
                      <a:alpha val="43137"/>
                    </a:srgbClr>
                  </a:outerShdw>
                </a:effectLst>
                <a:cs typeface="DecoType Naskh" pitchFamily="2" charset="-78"/>
              </a:rPr>
              <a:t>يقول الله تعالى في كتابه الكريم:</a:t>
            </a:r>
          </a:p>
          <a:p>
            <a:pPr algn="ctr"/>
            <a:endParaRPr lang="ar-SA" sz="4000" dirty="0" smtClean="0"/>
          </a:p>
          <a:p>
            <a:pPr algn="ctr"/>
            <a:r>
              <a:rPr lang="ar-SA" sz="4000" b="1" dirty="0" smtClean="0">
                <a:effectLst>
                  <a:outerShdw blurRad="38100" dist="38100" dir="2700000" algn="tl">
                    <a:srgbClr val="000000">
                      <a:alpha val="43137"/>
                    </a:srgbClr>
                  </a:outerShdw>
                </a:effectLst>
              </a:rPr>
              <a:t>  </a:t>
            </a:r>
            <a:r>
              <a:rPr lang="ar-SA" sz="4000" dirty="0" smtClean="0">
                <a:effectLst>
                  <a:outerShdw blurRad="38100" dist="38100" dir="2700000" algn="tl">
                    <a:srgbClr val="000000">
                      <a:alpha val="43137"/>
                    </a:srgbClr>
                  </a:outerShdw>
                </a:effectLst>
                <a:cs typeface="DecoType Naskh" pitchFamily="2" charset="-78"/>
              </a:rPr>
              <a:t>قال تعالى :(يَا أَيُّهَا الّذِينَ آمَنُواْ اتّقُواْ اللّهَ حَقّ تُقَاتِهِ وَلاَ تَمُوتُنّ إِلاّ وَأَنْتُمْ مّسْلِمُونَ)</a:t>
            </a:r>
          </a:p>
        </p:txBody>
      </p:sp>
    </p:spTree>
    <p:extLst>
      <p:ext uri="{BB962C8B-B14F-4D97-AF65-F5344CB8AC3E}">
        <p14:creationId xmlns:p14="http://schemas.microsoft.com/office/powerpoint/2010/main" val="23459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1556792"/>
            <a:ext cx="7128792" cy="2568352"/>
          </a:xfrm>
        </p:spPr>
        <p:txBody>
          <a:bodyPr>
            <a:noAutofit/>
          </a:bodyPr>
          <a:lstStyle/>
          <a:p>
            <a:pPr algn="justLow"/>
            <a:r>
              <a:rPr lang="ar-SA" sz="3200" dirty="0" smtClean="0">
                <a:cs typeface="DecoType Naskh" pitchFamily="2" charset="-78"/>
              </a:rPr>
              <a:t>كتب الله على عباده </a:t>
            </a:r>
            <a:r>
              <a:rPr lang="ar-SA" sz="3200" u="sng" dirty="0" smtClean="0">
                <a:cs typeface="DecoType Naskh" pitchFamily="2" charset="-78"/>
              </a:rPr>
              <a:t>أن  كل أمة تستبدل الضلال بالهدى وتتخلى عن خصائصها وتخجل من مبادئها </a:t>
            </a:r>
            <a:r>
              <a:rPr lang="ar-SA" sz="3200" dirty="0" smtClean="0">
                <a:cs typeface="DecoType Naskh" pitchFamily="2" charset="-78"/>
              </a:rPr>
              <a:t>أنها </a:t>
            </a:r>
            <a:r>
              <a:rPr lang="ar-SA" sz="3200" dirty="0" smtClean="0">
                <a:solidFill>
                  <a:srgbClr val="FF0000"/>
                </a:solidFill>
                <a:cs typeface="DecoType Naskh" pitchFamily="2" charset="-78"/>
              </a:rPr>
              <a:t>أمة لا تزال في انحطاط وتلاش واضمحلال في فكرها وقوتها وسلوكها</a:t>
            </a:r>
          </a:p>
          <a:p>
            <a:pPr algn="justLow"/>
            <a:r>
              <a:rPr lang="ar-SA" sz="3200" dirty="0" smtClean="0">
                <a:cs typeface="DecoType Naskh" pitchFamily="2" charset="-78"/>
              </a:rPr>
              <a:t> فقد وقع عدد غير قليل من المسلمين اليوم في مشابهة أعداء الله من اليهود والنصارى وغيرهم, إما في المعتقدات أو في العبادات أو تلقفوا بعض المذاهب الهدامة من الغرب ليستقوا منها مناهج عملية يسيرون عليها في حياتهم...</a:t>
            </a:r>
            <a:endParaRPr lang="en-US" sz="3200" dirty="0">
              <a:cs typeface="DecoType Naskh" pitchFamily="2" charset="-78"/>
            </a:endParaRPr>
          </a:p>
        </p:txBody>
      </p:sp>
    </p:spTree>
    <p:extLst>
      <p:ext uri="{BB962C8B-B14F-4D97-AF65-F5344CB8AC3E}">
        <p14:creationId xmlns:p14="http://schemas.microsoft.com/office/powerpoint/2010/main" val="1609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908720"/>
            <a:ext cx="6382464" cy="3936504"/>
          </a:xfrm>
        </p:spPr>
        <p:txBody>
          <a:bodyPr>
            <a:noAutofit/>
          </a:bodyPr>
          <a:lstStyle/>
          <a:p>
            <a:pPr algn="justLow">
              <a:buNone/>
            </a:pPr>
            <a:r>
              <a:rPr lang="ar-SA" sz="4000" dirty="0" smtClean="0">
                <a:solidFill>
                  <a:srgbClr val="FF0000"/>
                </a:solidFill>
                <a:cs typeface="DecoType Naskh" pitchFamily="2" charset="-78"/>
              </a:rPr>
              <a:t>و تعريف التشبه..</a:t>
            </a:r>
            <a:endParaRPr lang="en-US" sz="4000" dirty="0" smtClean="0">
              <a:solidFill>
                <a:srgbClr val="FF0000"/>
              </a:solidFill>
              <a:cs typeface="DecoType Naskh" pitchFamily="2" charset="-78"/>
            </a:endParaRPr>
          </a:p>
          <a:p>
            <a:pPr algn="justLow"/>
            <a:r>
              <a:rPr lang="ar-SA" sz="4000" dirty="0" smtClean="0">
                <a:cs typeface="DecoType Naskh" pitchFamily="2" charset="-78"/>
              </a:rPr>
              <a:t>'هو </a:t>
            </a:r>
            <a:r>
              <a:rPr lang="ar-SA" sz="4000" dirty="0" smtClean="0">
                <a:cs typeface="DecoType Naskh" pitchFamily="2" charset="-78"/>
              </a:rPr>
              <a:t>تمثل المسلم بالكفار في عقائدهم أو عباداتهم أو أخلاقهم أو فيما يختصون به من عادات، أو خضوعه لهم بشكل من الأشكال'.</a:t>
            </a:r>
            <a:endParaRPr lang="en-US" sz="4000" dirty="0" smtClean="0">
              <a:cs typeface="DecoType Naskh" pitchFamily="2" charset="-78"/>
            </a:endParaRPr>
          </a:p>
          <a:p>
            <a:pPr lvl="0" algn="justLow"/>
            <a:endParaRPr lang="en-US" sz="4000" dirty="0" smtClean="0"/>
          </a:p>
          <a:p>
            <a:pPr algn="justLow"/>
            <a:endParaRPr lang="en-US" sz="4000" dirty="0"/>
          </a:p>
        </p:txBody>
      </p:sp>
    </p:spTree>
    <p:extLst>
      <p:ext uri="{BB962C8B-B14F-4D97-AF65-F5344CB8AC3E}">
        <p14:creationId xmlns:p14="http://schemas.microsoft.com/office/powerpoint/2010/main" val="47108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1082</Words>
  <Application>Microsoft Office PowerPoint</Application>
  <PresentationFormat>عرض على الشاشة (3:4)‏</PresentationFormat>
  <Paragraphs>97</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سمة Office</vt:lpstr>
      <vt:lpstr>عرض تقديمي في PowerPoint</vt:lpstr>
      <vt:lpstr>الأمن الفكري</vt:lpstr>
      <vt:lpstr>المراد بالأمن الفكري</vt:lpstr>
      <vt:lpstr>مفهوم الأمن الفكري</vt:lpstr>
      <vt:lpstr>أهمية الأمن الفكري وأثره</vt:lpstr>
      <vt:lpstr>مثال للانحراف الفكري</vt:lpstr>
      <vt:lpstr>عرض تقديمي في PowerPoint</vt:lpstr>
      <vt:lpstr>عرض تقديمي في PowerPoint</vt:lpstr>
      <vt:lpstr>عرض تقديمي في PowerPoint</vt:lpstr>
      <vt:lpstr>عرض تقديمي في PowerPoint</vt:lpstr>
      <vt:lpstr>و فيما يلي بعضاً من مظاهر التشبه بغير المسلمين ... </vt:lpstr>
      <vt:lpstr>عبدة الشياطين</vt:lpstr>
      <vt:lpstr>عرض تقديمي في PowerPoint</vt:lpstr>
      <vt:lpstr>عرض تقديمي في PowerPoint</vt:lpstr>
      <vt:lpstr>تأثر الشباب الإسلامي بالتقاليد الغربية</vt:lpstr>
      <vt:lpstr>عرض تقديمي في PowerPoint</vt:lpstr>
      <vt:lpstr>عرض تقديمي في PowerPoint</vt:lpstr>
      <vt:lpstr>الاحتفال بأعيادهم</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ساره</dc:creator>
  <cp:lastModifiedBy>وفاء بنت محمد العيسى</cp:lastModifiedBy>
  <cp:revision>26</cp:revision>
  <dcterms:created xsi:type="dcterms:W3CDTF">2013-06-03T14:27:21Z</dcterms:created>
  <dcterms:modified xsi:type="dcterms:W3CDTF">2015-10-03T19:19:52Z</dcterms:modified>
</cp:coreProperties>
</file>