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74" r:id="rId3"/>
    <p:sldId id="257" r:id="rId4"/>
    <p:sldId id="258" r:id="rId5"/>
    <p:sldId id="259" r:id="rId6"/>
    <p:sldId id="260" r:id="rId7"/>
    <p:sldId id="303" r:id="rId8"/>
    <p:sldId id="269" r:id="rId9"/>
    <p:sldId id="270" r:id="rId10"/>
    <p:sldId id="271" r:id="rId11"/>
    <p:sldId id="273" r:id="rId12"/>
    <p:sldId id="280" r:id="rId13"/>
    <p:sldId id="272" r:id="rId14"/>
    <p:sldId id="281" r:id="rId15"/>
    <p:sldId id="277" r:id="rId16"/>
    <p:sldId id="276" r:id="rId17"/>
    <p:sldId id="301" r:id="rId18"/>
    <p:sldId id="302" r:id="rId19"/>
    <p:sldId id="290" r:id="rId20"/>
    <p:sldId id="296" r:id="rId21"/>
    <p:sldId id="292" r:id="rId22"/>
    <p:sldId id="293" r:id="rId23"/>
    <p:sldId id="297" r:id="rId24"/>
    <p:sldId id="298" r:id="rId25"/>
    <p:sldId id="294" r:id="rId26"/>
    <p:sldId id="295" r:id="rId27"/>
    <p:sldId id="284" r:id="rId28"/>
    <p:sldId id="287" r:id="rId29"/>
    <p:sldId id="288" r:id="rId30"/>
    <p:sldId id="289" r:id="rId31"/>
    <p:sldId id="261" r:id="rId32"/>
    <p:sldId id="262" r:id="rId33"/>
    <p:sldId id="263" r:id="rId34"/>
    <p:sldId id="264" r:id="rId35"/>
    <p:sldId id="299" r:id="rId36"/>
    <p:sldId id="300" r:id="rId37"/>
    <p:sldId id="265" r:id="rId38"/>
    <p:sldId id="266" r:id="rId39"/>
    <p:sldId id="278" r:id="rId40"/>
    <p:sldId id="291" r:id="rId41"/>
    <p:sldId id="282" r:id="rId42"/>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C0165F"/>
    <a:srgbClr val="FF0066"/>
    <a:srgbClr val="E5497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A2D8F1-3BC8-4655-973C-8903DBDFACC9}" type="doc">
      <dgm:prSet loTypeId="urn:microsoft.com/office/officeart/2005/8/layout/orgChart1" loCatId="hierarchy" qsTypeId="urn:microsoft.com/office/officeart/2005/8/quickstyle/3d2" qsCatId="3D" csTypeId="urn:microsoft.com/office/officeart/2005/8/colors/accent5_4" csCatId="accent5" phldr="1"/>
      <dgm:spPr/>
      <dgm:t>
        <a:bodyPr/>
        <a:lstStyle/>
        <a:p>
          <a:pPr rtl="1"/>
          <a:endParaRPr lang="ar-SA"/>
        </a:p>
      </dgm:t>
    </dgm:pt>
    <dgm:pt modelId="{26E53D8C-DFEF-41D6-B524-641408DBCC41}">
      <dgm:prSet phldrT="[نص]" custT="1"/>
      <dgm:spPr/>
      <dgm:t>
        <a:bodyPr/>
        <a:lstStyle/>
        <a:p>
          <a:pPr rtl="1"/>
          <a:r>
            <a:rPr lang="ar-SA" sz="2400" b="1" dirty="0" smtClean="0">
              <a:solidFill>
                <a:schemeClr val="tx2">
                  <a:lumMod val="50000"/>
                </a:schemeClr>
              </a:solidFill>
              <a:cs typeface="Traditional Arabic" pitchFamily="2" charset="-78"/>
            </a:rPr>
            <a:t>حكمة تحريم الاختلاط</a:t>
          </a:r>
          <a:endParaRPr lang="ar-SA" sz="2400" b="1" dirty="0">
            <a:solidFill>
              <a:schemeClr val="tx2">
                <a:lumMod val="50000"/>
              </a:schemeClr>
            </a:solidFill>
            <a:cs typeface="Traditional Arabic" pitchFamily="2" charset="-78"/>
          </a:endParaRPr>
        </a:p>
      </dgm:t>
    </dgm:pt>
    <dgm:pt modelId="{1B067534-E9FD-4326-A21C-05A197B58DC3}" type="parTrans" cxnId="{C66DD628-2AE8-485A-BBC5-66AD6214A47D}">
      <dgm:prSet/>
      <dgm:spPr/>
      <dgm:t>
        <a:bodyPr/>
        <a:lstStyle/>
        <a:p>
          <a:pPr rtl="1"/>
          <a:endParaRPr lang="ar-SA"/>
        </a:p>
      </dgm:t>
    </dgm:pt>
    <dgm:pt modelId="{2E2CDC7E-316D-40E9-93FF-14DB2EC2E3AD}" type="sibTrans" cxnId="{C66DD628-2AE8-485A-BBC5-66AD6214A47D}">
      <dgm:prSet/>
      <dgm:spPr/>
      <dgm:t>
        <a:bodyPr/>
        <a:lstStyle/>
        <a:p>
          <a:pPr rtl="1"/>
          <a:endParaRPr lang="ar-SA"/>
        </a:p>
      </dgm:t>
    </dgm:pt>
    <dgm:pt modelId="{9C0F40EB-4D15-4FBF-B3AB-E6B1F798E256}">
      <dgm:prSet phldrT="[نص]" custT="1"/>
      <dgm:spPr/>
      <dgm:t>
        <a:bodyPr/>
        <a:lstStyle/>
        <a:p>
          <a:pPr rtl="1"/>
          <a:r>
            <a:rPr lang="ar-SA" sz="2000" b="1" dirty="0" smtClean="0">
              <a:solidFill>
                <a:schemeClr val="bg1"/>
              </a:solidFill>
              <a:cs typeface="Traditional Arabic" pitchFamily="2" charset="-78"/>
            </a:rPr>
            <a:t>حفظ الأعراض، والبقاء على الحياء</a:t>
          </a:r>
          <a:endParaRPr lang="ar-SA" sz="2000" b="1" dirty="0">
            <a:solidFill>
              <a:schemeClr val="bg1"/>
            </a:solidFill>
            <a:cs typeface="Traditional Arabic" pitchFamily="2" charset="-78"/>
          </a:endParaRPr>
        </a:p>
      </dgm:t>
    </dgm:pt>
    <dgm:pt modelId="{7F5552EE-1EDE-40D0-8DAD-FA4FE5B92154}" type="parTrans" cxnId="{B07B8B9A-F3FB-4D62-9E17-60D61E63FF10}">
      <dgm:prSet/>
      <dgm:spPr/>
      <dgm:t>
        <a:bodyPr/>
        <a:lstStyle/>
        <a:p>
          <a:pPr rtl="1"/>
          <a:endParaRPr lang="ar-SA" dirty="0"/>
        </a:p>
      </dgm:t>
    </dgm:pt>
    <dgm:pt modelId="{7165B745-28F8-4358-A8C3-E19D9D0115B8}" type="sibTrans" cxnId="{B07B8B9A-F3FB-4D62-9E17-60D61E63FF10}">
      <dgm:prSet/>
      <dgm:spPr/>
      <dgm:t>
        <a:bodyPr/>
        <a:lstStyle/>
        <a:p>
          <a:pPr rtl="1"/>
          <a:endParaRPr lang="ar-SA"/>
        </a:p>
      </dgm:t>
    </dgm:pt>
    <dgm:pt modelId="{A5951537-2E69-4801-B8E1-993EE7C08010}">
      <dgm:prSet phldrT="[نص]" custT="1"/>
      <dgm:spPr/>
      <dgm:t>
        <a:bodyPr/>
        <a:lstStyle/>
        <a:p>
          <a:pPr rtl="1"/>
          <a:r>
            <a:rPr lang="ar-SA" sz="2000" b="1" dirty="0" smtClean="0">
              <a:solidFill>
                <a:schemeClr val="bg1"/>
              </a:solidFill>
              <a:cs typeface="Traditional Arabic" pitchFamily="2" charset="-78"/>
            </a:rPr>
            <a:t>سد باب الفتنة، ومنع وقوع الفواحش</a:t>
          </a:r>
          <a:endParaRPr lang="ar-SA" sz="2000" b="1" dirty="0">
            <a:solidFill>
              <a:schemeClr val="bg1"/>
            </a:solidFill>
            <a:cs typeface="Traditional Arabic" pitchFamily="2" charset="-78"/>
          </a:endParaRPr>
        </a:p>
      </dgm:t>
    </dgm:pt>
    <dgm:pt modelId="{3B2C90F7-DB63-4BD2-8424-BD31A7A46B94}" type="parTrans" cxnId="{9FD2DF40-FDB1-4316-9761-5FDA211DD6AE}">
      <dgm:prSet/>
      <dgm:spPr/>
      <dgm:t>
        <a:bodyPr/>
        <a:lstStyle/>
        <a:p>
          <a:pPr rtl="1"/>
          <a:endParaRPr lang="ar-SA" dirty="0"/>
        </a:p>
      </dgm:t>
    </dgm:pt>
    <dgm:pt modelId="{781A1726-5D50-43F8-834A-35478DBE889D}" type="sibTrans" cxnId="{9FD2DF40-FDB1-4316-9761-5FDA211DD6AE}">
      <dgm:prSet/>
      <dgm:spPr/>
      <dgm:t>
        <a:bodyPr/>
        <a:lstStyle/>
        <a:p>
          <a:pPr rtl="1"/>
          <a:endParaRPr lang="ar-SA"/>
        </a:p>
      </dgm:t>
    </dgm:pt>
    <dgm:pt modelId="{C16CB095-6CD3-4D7D-B558-907DEF4C1A5E}">
      <dgm:prSet custT="1"/>
      <dgm:spPr/>
      <dgm:t>
        <a:bodyPr/>
        <a:lstStyle/>
        <a:p>
          <a:pPr rtl="1"/>
          <a:r>
            <a:rPr lang="ar-SA" sz="2000" b="1" dirty="0" smtClean="0">
              <a:solidFill>
                <a:schemeClr val="bg1"/>
              </a:solidFill>
              <a:cs typeface="Traditional Arabic" pitchFamily="2" charset="-78"/>
            </a:rPr>
            <a:t>تحقيق</a:t>
          </a:r>
          <a:r>
            <a:rPr lang="ar-SA" sz="2000" b="1" baseline="0" dirty="0" smtClean="0">
              <a:solidFill>
                <a:schemeClr val="bg1"/>
              </a:solidFill>
              <a:cs typeface="Traditional Arabic" pitchFamily="2" charset="-78"/>
            </a:rPr>
            <a:t> الطمأنينة، والسلامة العقلية والنفسية والصحية</a:t>
          </a:r>
          <a:endParaRPr lang="ar-SA" sz="2000" b="1" dirty="0">
            <a:solidFill>
              <a:schemeClr val="bg1"/>
            </a:solidFill>
            <a:cs typeface="Traditional Arabic" pitchFamily="2" charset="-78"/>
          </a:endParaRPr>
        </a:p>
      </dgm:t>
    </dgm:pt>
    <dgm:pt modelId="{BF453C13-A24D-43AB-B852-C04C971F475B}" type="parTrans" cxnId="{6AE59959-3BEB-4D48-93D8-683DACE078EF}">
      <dgm:prSet/>
      <dgm:spPr/>
      <dgm:t>
        <a:bodyPr/>
        <a:lstStyle/>
        <a:p>
          <a:pPr rtl="1"/>
          <a:endParaRPr lang="ar-SA" dirty="0"/>
        </a:p>
      </dgm:t>
    </dgm:pt>
    <dgm:pt modelId="{D57C8406-1AB7-4475-AD0B-55E861289FBE}" type="sibTrans" cxnId="{6AE59959-3BEB-4D48-93D8-683DACE078EF}">
      <dgm:prSet/>
      <dgm:spPr/>
      <dgm:t>
        <a:bodyPr/>
        <a:lstStyle/>
        <a:p>
          <a:pPr rtl="1"/>
          <a:endParaRPr lang="ar-SA"/>
        </a:p>
      </dgm:t>
    </dgm:pt>
    <dgm:pt modelId="{FD4880FB-C116-4D88-ABF0-46AB6BF42196}">
      <dgm:prSet custT="1"/>
      <dgm:spPr/>
      <dgm:t>
        <a:bodyPr/>
        <a:lstStyle/>
        <a:p>
          <a:pPr rtl="1"/>
          <a:r>
            <a:rPr lang="ar-SA" sz="2000" b="1" dirty="0" smtClean="0">
              <a:solidFill>
                <a:schemeClr val="bg1"/>
              </a:solidFill>
              <a:cs typeface="Traditional Arabic" pitchFamily="2" charset="-78"/>
            </a:rPr>
            <a:t>المحافظة على تماسك الأسرة</a:t>
          </a:r>
          <a:endParaRPr lang="ar-SA" sz="2000" b="1" dirty="0">
            <a:solidFill>
              <a:schemeClr val="bg1"/>
            </a:solidFill>
            <a:cs typeface="Traditional Arabic" pitchFamily="2" charset="-78"/>
          </a:endParaRPr>
        </a:p>
      </dgm:t>
    </dgm:pt>
    <dgm:pt modelId="{6F59E197-6F2D-4EEB-9CEF-A578442B5B29}" type="parTrans" cxnId="{4A4A4722-494D-43E2-B998-0A2602DC78D0}">
      <dgm:prSet/>
      <dgm:spPr/>
      <dgm:t>
        <a:bodyPr/>
        <a:lstStyle/>
        <a:p>
          <a:pPr rtl="1"/>
          <a:endParaRPr lang="ar-SA" dirty="0"/>
        </a:p>
      </dgm:t>
    </dgm:pt>
    <dgm:pt modelId="{60277C77-2476-4AD7-A25A-9F0341EF8770}" type="sibTrans" cxnId="{4A4A4722-494D-43E2-B998-0A2602DC78D0}">
      <dgm:prSet/>
      <dgm:spPr/>
      <dgm:t>
        <a:bodyPr/>
        <a:lstStyle/>
        <a:p>
          <a:pPr rtl="1"/>
          <a:endParaRPr lang="ar-SA"/>
        </a:p>
      </dgm:t>
    </dgm:pt>
    <dgm:pt modelId="{2A46ED8F-701D-4ED0-86AB-17A2695F56A9}" type="pres">
      <dgm:prSet presAssocID="{ADA2D8F1-3BC8-4655-973C-8903DBDFACC9}" presName="hierChild1" presStyleCnt="0">
        <dgm:presLayoutVars>
          <dgm:orgChart val="1"/>
          <dgm:chPref val="1"/>
          <dgm:dir/>
          <dgm:animOne val="branch"/>
          <dgm:animLvl val="lvl"/>
          <dgm:resizeHandles/>
        </dgm:presLayoutVars>
      </dgm:prSet>
      <dgm:spPr/>
      <dgm:t>
        <a:bodyPr/>
        <a:lstStyle/>
        <a:p>
          <a:pPr rtl="1"/>
          <a:endParaRPr lang="ar-SA"/>
        </a:p>
      </dgm:t>
    </dgm:pt>
    <dgm:pt modelId="{957A7289-EBF0-416D-BBBB-DE24DE74ECB7}" type="pres">
      <dgm:prSet presAssocID="{26E53D8C-DFEF-41D6-B524-641408DBCC41}" presName="hierRoot1" presStyleCnt="0">
        <dgm:presLayoutVars>
          <dgm:hierBranch val="init"/>
        </dgm:presLayoutVars>
      </dgm:prSet>
      <dgm:spPr/>
      <dgm:t>
        <a:bodyPr/>
        <a:lstStyle/>
        <a:p>
          <a:pPr rtl="1"/>
          <a:endParaRPr lang="ar-SA"/>
        </a:p>
      </dgm:t>
    </dgm:pt>
    <dgm:pt modelId="{F5B416A1-E013-42CE-A2A8-FFA99DD244E2}" type="pres">
      <dgm:prSet presAssocID="{26E53D8C-DFEF-41D6-B524-641408DBCC41}" presName="rootComposite1" presStyleCnt="0"/>
      <dgm:spPr/>
      <dgm:t>
        <a:bodyPr/>
        <a:lstStyle/>
        <a:p>
          <a:pPr rtl="1"/>
          <a:endParaRPr lang="ar-SA"/>
        </a:p>
      </dgm:t>
    </dgm:pt>
    <dgm:pt modelId="{2D7C62EA-142F-4093-8CA3-CA2387D4EBFC}" type="pres">
      <dgm:prSet presAssocID="{26E53D8C-DFEF-41D6-B524-641408DBCC41}" presName="rootText1" presStyleLbl="node0" presStyleIdx="0" presStyleCnt="1" custScaleX="224658">
        <dgm:presLayoutVars>
          <dgm:chPref val="3"/>
        </dgm:presLayoutVars>
      </dgm:prSet>
      <dgm:spPr/>
      <dgm:t>
        <a:bodyPr/>
        <a:lstStyle/>
        <a:p>
          <a:pPr rtl="1"/>
          <a:endParaRPr lang="ar-SA"/>
        </a:p>
      </dgm:t>
    </dgm:pt>
    <dgm:pt modelId="{40A6A951-3AE6-4F0D-AE9C-E4A39A45B59D}" type="pres">
      <dgm:prSet presAssocID="{26E53D8C-DFEF-41D6-B524-641408DBCC41}" presName="rootConnector1" presStyleLbl="node1" presStyleIdx="0" presStyleCnt="0"/>
      <dgm:spPr/>
      <dgm:t>
        <a:bodyPr/>
        <a:lstStyle/>
        <a:p>
          <a:pPr rtl="1"/>
          <a:endParaRPr lang="ar-SA"/>
        </a:p>
      </dgm:t>
    </dgm:pt>
    <dgm:pt modelId="{859F6A9F-64EC-420F-A5FA-768CFE574095}" type="pres">
      <dgm:prSet presAssocID="{26E53D8C-DFEF-41D6-B524-641408DBCC41}" presName="hierChild2" presStyleCnt="0"/>
      <dgm:spPr/>
      <dgm:t>
        <a:bodyPr/>
        <a:lstStyle/>
        <a:p>
          <a:pPr rtl="1"/>
          <a:endParaRPr lang="ar-SA"/>
        </a:p>
      </dgm:t>
    </dgm:pt>
    <dgm:pt modelId="{1AA39DF9-2279-468C-BF60-88CB7B9E19C4}" type="pres">
      <dgm:prSet presAssocID="{6F59E197-6F2D-4EEB-9CEF-A578442B5B29}" presName="Name37" presStyleLbl="parChTrans1D2" presStyleIdx="0" presStyleCnt="4"/>
      <dgm:spPr/>
      <dgm:t>
        <a:bodyPr/>
        <a:lstStyle/>
        <a:p>
          <a:pPr rtl="1"/>
          <a:endParaRPr lang="ar-SA"/>
        </a:p>
      </dgm:t>
    </dgm:pt>
    <dgm:pt modelId="{9276A3AE-9DAB-43BB-A85B-DE87124890B3}" type="pres">
      <dgm:prSet presAssocID="{FD4880FB-C116-4D88-ABF0-46AB6BF42196}" presName="hierRoot2" presStyleCnt="0">
        <dgm:presLayoutVars>
          <dgm:hierBranch val="init"/>
        </dgm:presLayoutVars>
      </dgm:prSet>
      <dgm:spPr/>
      <dgm:t>
        <a:bodyPr/>
        <a:lstStyle/>
        <a:p>
          <a:pPr rtl="1"/>
          <a:endParaRPr lang="ar-SA"/>
        </a:p>
      </dgm:t>
    </dgm:pt>
    <dgm:pt modelId="{36ABA597-35DB-43F4-BAA3-1AE93430F9B9}" type="pres">
      <dgm:prSet presAssocID="{FD4880FB-C116-4D88-ABF0-46AB6BF42196}" presName="rootComposite" presStyleCnt="0"/>
      <dgm:spPr/>
      <dgm:t>
        <a:bodyPr/>
        <a:lstStyle/>
        <a:p>
          <a:pPr rtl="1"/>
          <a:endParaRPr lang="ar-SA"/>
        </a:p>
      </dgm:t>
    </dgm:pt>
    <dgm:pt modelId="{7153CB20-D7EC-41E4-BD98-2FE3ACBD89F5}" type="pres">
      <dgm:prSet presAssocID="{FD4880FB-C116-4D88-ABF0-46AB6BF42196}" presName="rootText" presStyleLbl="node2" presStyleIdx="0" presStyleCnt="4" custScaleY="159937">
        <dgm:presLayoutVars>
          <dgm:chPref val="3"/>
        </dgm:presLayoutVars>
      </dgm:prSet>
      <dgm:spPr/>
      <dgm:t>
        <a:bodyPr/>
        <a:lstStyle/>
        <a:p>
          <a:pPr rtl="1"/>
          <a:endParaRPr lang="ar-SA"/>
        </a:p>
      </dgm:t>
    </dgm:pt>
    <dgm:pt modelId="{5A7F3364-D4CB-47C1-9845-21113671ACCD}" type="pres">
      <dgm:prSet presAssocID="{FD4880FB-C116-4D88-ABF0-46AB6BF42196}" presName="rootConnector" presStyleLbl="node2" presStyleIdx="0" presStyleCnt="4"/>
      <dgm:spPr/>
      <dgm:t>
        <a:bodyPr/>
        <a:lstStyle/>
        <a:p>
          <a:pPr rtl="1"/>
          <a:endParaRPr lang="ar-SA"/>
        </a:p>
      </dgm:t>
    </dgm:pt>
    <dgm:pt modelId="{136D3DC9-DA32-448B-A45D-18CD4E12335B}" type="pres">
      <dgm:prSet presAssocID="{FD4880FB-C116-4D88-ABF0-46AB6BF42196}" presName="hierChild4" presStyleCnt="0"/>
      <dgm:spPr/>
      <dgm:t>
        <a:bodyPr/>
        <a:lstStyle/>
        <a:p>
          <a:pPr rtl="1"/>
          <a:endParaRPr lang="ar-SA"/>
        </a:p>
      </dgm:t>
    </dgm:pt>
    <dgm:pt modelId="{A51A9B53-C583-4A0D-83AE-9F8BA63220F0}" type="pres">
      <dgm:prSet presAssocID="{FD4880FB-C116-4D88-ABF0-46AB6BF42196}" presName="hierChild5" presStyleCnt="0"/>
      <dgm:spPr/>
      <dgm:t>
        <a:bodyPr/>
        <a:lstStyle/>
        <a:p>
          <a:pPr rtl="1"/>
          <a:endParaRPr lang="ar-SA"/>
        </a:p>
      </dgm:t>
    </dgm:pt>
    <dgm:pt modelId="{B4F4EF65-4D0F-48E2-869A-F3D177608696}" type="pres">
      <dgm:prSet presAssocID="{BF453C13-A24D-43AB-B852-C04C971F475B}" presName="Name37" presStyleLbl="parChTrans1D2" presStyleIdx="1" presStyleCnt="4"/>
      <dgm:spPr/>
      <dgm:t>
        <a:bodyPr/>
        <a:lstStyle/>
        <a:p>
          <a:pPr rtl="1"/>
          <a:endParaRPr lang="ar-SA"/>
        </a:p>
      </dgm:t>
    </dgm:pt>
    <dgm:pt modelId="{F0B070A3-A887-4D75-9190-EE43B9D4DE1A}" type="pres">
      <dgm:prSet presAssocID="{C16CB095-6CD3-4D7D-B558-907DEF4C1A5E}" presName="hierRoot2" presStyleCnt="0">
        <dgm:presLayoutVars>
          <dgm:hierBranch val="init"/>
        </dgm:presLayoutVars>
      </dgm:prSet>
      <dgm:spPr/>
      <dgm:t>
        <a:bodyPr/>
        <a:lstStyle/>
        <a:p>
          <a:pPr rtl="1"/>
          <a:endParaRPr lang="ar-SA"/>
        </a:p>
      </dgm:t>
    </dgm:pt>
    <dgm:pt modelId="{1689B057-2D99-41FF-85B8-9E757205D0C2}" type="pres">
      <dgm:prSet presAssocID="{C16CB095-6CD3-4D7D-B558-907DEF4C1A5E}" presName="rootComposite" presStyleCnt="0"/>
      <dgm:spPr/>
      <dgm:t>
        <a:bodyPr/>
        <a:lstStyle/>
        <a:p>
          <a:pPr rtl="1"/>
          <a:endParaRPr lang="ar-SA"/>
        </a:p>
      </dgm:t>
    </dgm:pt>
    <dgm:pt modelId="{BAEF409F-2202-4E63-A2AC-8F615D1DF213}" type="pres">
      <dgm:prSet presAssocID="{C16CB095-6CD3-4D7D-B558-907DEF4C1A5E}" presName="rootText" presStyleLbl="node2" presStyleIdx="1" presStyleCnt="4" custScaleY="169464">
        <dgm:presLayoutVars>
          <dgm:chPref val="3"/>
        </dgm:presLayoutVars>
      </dgm:prSet>
      <dgm:spPr/>
      <dgm:t>
        <a:bodyPr/>
        <a:lstStyle/>
        <a:p>
          <a:pPr rtl="1"/>
          <a:endParaRPr lang="ar-SA"/>
        </a:p>
      </dgm:t>
    </dgm:pt>
    <dgm:pt modelId="{DCBFCBBF-0C11-4E92-8EF0-7CDBD787BCDF}" type="pres">
      <dgm:prSet presAssocID="{C16CB095-6CD3-4D7D-B558-907DEF4C1A5E}" presName="rootConnector" presStyleLbl="node2" presStyleIdx="1" presStyleCnt="4"/>
      <dgm:spPr/>
      <dgm:t>
        <a:bodyPr/>
        <a:lstStyle/>
        <a:p>
          <a:pPr rtl="1"/>
          <a:endParaRPr lang="ar-SA"/>
        </a:p>
      </dgm:t>
    </dgm:pt>
    <dgm:pt modelId="{48FDE791-3903-401B-BE44-7E82F861DB6C}" type="pres">
      <dgm:prSet presAssocID="{C16CB095-6CD3-4D7D-B558-907DEF4C1A5E}" presName="hierChild4" presStyleCnt="0"/>
      <dgm:spPr/>
      <dgm:t>
        <a:bodyPr/>
        <a:lstStyle/>
        <a:p>
          <a:pPr rtl="1"/>
          <a:endParaRPr lang="ar-SA"/>
        </a:p>
      </dgm:t>
    </dgm:pt>
    <dgm:pt modelId="{C51CC78C-CA13-4656-854D-94CAFD6D54AD}" type="pres">
      <dgm:prSet presAssocID="{C16CB095-6CD3-4D7D-B558-907DEF4C1A5E}" presName="hierChild5" presStyleCnt="0"/>
      <dgm:spPr/>
      <dgm:t>
        <a:bodyPr/>
        <a:lstStyle/>
        <a:p>
          <a:pPr rtl="1"/>
          <a:endParaRPr lang="ar-SA"/>
        </a:p>
      </dgm:t>
    </dgm:pt>
    <dgm:pt modelId="{9E3305D2-1FA4-4FB6-8F84-5F889610B3DA}" type="pres">
      <dgm:prSet presAssocID="{7F5552EE-1EDE-40D0-8DAD-FA4FE5B92154}" presName="Name37" presStyleLbl="parChTrans1D2" presStyleIdx="2" presStyleCnt="4"/>
      <dgm:spPr/>
      <dgm:t>
        <a:bodyPr/>
        <a:lstStyle/>
        <a:p>
          <a:pPr rtl="1"/>
          <a:endParaRPr lang="ar-SA"/>
        </a:p>
      </dgm:t>
    </dgm:pt>
    <dgm:pt modelId="{3A2C6359-2C74-430F-84EC-D9F45E158A3A}" type="pres">
      <dgm:prSet presAssocID="{9C0F40EB-4D15-4FBF-B3AB-E6B1F798E256}" presName="hierRoot2" presStyleCnt="0">
        <dgm:presLayoutVars>
          <dgm:hierBranch val="init"/>
        </dgm:presLayoutVars>
      </dgm:prSet>
      <dgm:spPr/>
      <dgm:t>
        <a:bodyPr/>
        <a:lstStyle/>
        <a:p>
          <a:pPr rtl="1"/>
          <a:endParaRPr lang="ar-SA"/>
        </a:p>
      </dgm:t>
    </dgm:pt>
    <dgm:pt modelId="{FBD77382-D3CE-49CE-9BF6-C33CF0E0FCB3}" type="pres">
      <dgm:prSet presAssocID="{9C0F40EB-4D15-4FBF-B3AB-E6B1F798E256}" presName="rootComposite" presStyleCnt="0"/>
      <dgm:spPr/>
      <dgm:t>
        <a:bodyPr/>
        <a:lstStyle/>
        <a:p>
          <a:pPr rtl="1"/>
          <a:endParaRPr lang="ar-SA"/>
        </a:p>
      </dgm:t>
    </dgm:pt>
    <dgm:pt modelId="{A2A83AAF-7FE5-4B02-897E-1D8D7B1A4D77}" type="pres">
      <dgm:prSet presAssocID="{9C0F40EB-4D15-4FBF-B3AB-E6B1F798E256}" presName="rootText" presStyleLbl="node2" presStyleIdx="2" presStyleCnt="4" custScaleY="164701">
        <dgm:presLayoutVars>
          <dgm:chPref val="3"/>
        </dgm:presLayoutVars>
      </dgm:prSet>
      <dgm:spPr/>
      <dgm:t>
        <a:bodyPr/>
        <a:lstStyle/>
        <a:p>
          <a:pPr rtl="1"/>
          <a:endParaRPr lang="ar-SA"/>
        </a:p>
      </dgm:t>
    </dgm:pt>
    <dgm:pt modelId="{2FFD83E1-4939-4356-A3DF-5279A62DE206}" type="pres">
      <dgm:prSet presAssocID="{9C0F40EB-4D15-4FBF-B3AB-E6B1F798E256}" presName="rootConnector" presStyleLbl="node2" presStyleIdx="2" presStyleCnt="4"/>
      <dgm:spPr/>
      <dgm:t>
        <a:bodyPr/>
        <a:lstStyle/>
        <a:p>
          <a:pPr rtl="1"/>
          <a:endParaRPr lang="ar-SA"/>
        </a:p>
      </dgm:t>
    </dgm:pt>
    <dgm:pt modelId="{56AB46C1-C8D5-4226-BFA7-D77A17DFD35C}" type="pres">
      <dgm:prSet presAssocID="{9C0F40EB-4D15-4FBF-B3AB-E6B1F798E256}" presName="hierChild4" presStyleCnt="0"/>
      <dgm:spPr/>
      <dgm:t>
        <a:bodyPr/>
        <a:lstStyle/>
        <a:p>
          <a:pPr rtl="1"/>
          <a:endParaRPr lang="ar-SA"/>
        </a:p>
      </dgm:t>
    </dgm:pt>
    <dgm:pt modelId="{0FE98B83-E2DA-452D-9480-BFC962DFEE63}" type="pres">
      <dgm:prSet presAssocID="{9C0F40EB-4D15-4FBF-B3AB-E6B1F798E256}" presName="hierChild5" presStyleCnt="0"/>
      <dgm:spPr/>
      <dgm:t>
        <a:bodyPr/>
        <a:lstStyle/>
        <a:p>
          <a:pPr rtl="1"/>
          <a:endParaRPr lang="ar-SA"/>
        </a:p>
      </dgm:t>
    </dgm:pt>
    <dgm:pt modelId="{D48F013A-430E-4DDE-A216-3B76ABF78FB2}" type="pres">
      <dgm:prSet presAssocID="{3B2C90F7-DB63-4BD2-8424-BD31A7A46B94}" presName="Name37" presStyleLbl="parChTrans1D2" presStyleIdx="3" presStyleCnt="4"/>
      <dgm:spPr/>
      <dgm:t>
        <a:bodyPr/>
        <a:lstStyle/>
        <a:p>
          <a:pPr rtl="1"/>
          <a:endParaRPr lang="ar-SA"/>
        </a:p>
      </dgm:t>
    </dgm:pt>
    <dgm:pt modelId="{AEB7DCAF-B6F5-4979-8427-ADE0BA81FFD1}" type="pres">
      <dgm:prSet presAssocID="{A5951537-2E69-4801-B8E1-993EE7C08010}" presName="hierRoot2" presStyleCnt="0">
        <dgm:presLayoutVars>
          <dgm:hierBranch val="init"/>
        </dgm:presLayoutVars>
      </dgm:prSet>
      <dgm:spPr/>
      <dgm:t>
        <a:bodyPr/>
        <a:lstStyle/>
        <a:p>
          <a:pPr rtl="1"/>
          <a:endParaRPr lang="ar-SA"/>
        </a:p>
      </dgm:t>
    </dgm:pt>
    <dgm:pt modelId="{DA14819E-150D-4303-A8FD-FC0DD2488BC1}" type="pres">
      <dgm:prSet presAssocID="{A5951537-2E69-4801-B8E1-993EE7C08010}" presName="rootComposite" presStyleCnt="0"/>
      <dgm:spPr/>
      <dgm:t>
        <a:bodyPr/>
        <a:lstStyle/>
        <a:p>
          <a:pPr rtl="1"/>
          <a:endParaRPr lang="ar-SA"/>
        </a:p>
      </dgm:t>
    </dgm:pt>
    <dgm:pt modelId="{2ADA2C39-2BD9-4FFB-85E5-674955EE5C9C}" type="pres">
      <dgm:prSet presAssocID="{A5951537-2E69-4801-B8E1-993EE7C08010}" presName="rootText" presStyleLbl="node2" presStyleIdx="3" presStyleCnt="4" custScaleY="169464">
        <dgm:presLayoutVars>
          <dgm:chPref val="3"/>
        </dgm:presLayoutVars>
      </dgm:prSet>
      <dgm:spPr/>
      <dgm:t>
        <a:bodyPr/>
        <a:lstStyle/>
        <a:p>
          <a:pPr rtl="1"/>
          <a:endParaRPr lang="ar-SA"/>
        </a:p>
      </dgm:t>
    </dgm:pt>
    <dgm:pt modelId="{BAA9D3D4-C95B-425A-B9C8-23223A115A8D}" type="pres">
      <dgm:prSet presAssocID="{A5951537-2E69-4801-B8E1-993EE7C08010}" presName="rootConnector" presStyleLbl="node2" presStyleIdx="3" presStyleCnt="4"/>
      <dgm:spPr/>
      <dgm:t>
        <a:bodyPr/>
        <a:lstStyle/>
        <a:p>
          <a:pPr rtl="1"/>
          <a:endParaRPr lang="ar-SA"/>
        </a:p>
      </dgm:t>
    </dgm:pt>
    <dgm:pt modelId="{151D9446-A277-40E9-82AD-2FD4543160D9}" type="pres">
      <dgm:prSet presAssocID="{A5951537-2E69-4801-B8E1-993EE7C08010}" presName="hierChild4" presStyleCnt="0"/>
      <dgm:spPr/>
      <dgm:t>
        <a:bodyPr/>
        <a:lstStyle/>
        <a:p>
          <a:pPr rtl="1"/>
          <a:endParaRPr lang="ar-SA"/>
        </a:p>
      </dgm:t>
    </dgm:pt>
    <dgm:pt modelId="{0A2593EC-3F48-4BBA-87D3-FA52AB609058}" type="pres">
      <dgm:prSet presAssocID="{A5951537-2E69-4801-B8E1-993EE7C08010}" presName="hierChild5" presStyleCnt="0"/>
      <dgm:spPr/>
      <dgm:t>
        <a:bodyPr/>
        <a:lstStyle/>
        <a:p>
          <a:pPr rtl="1"/>
          <a:endParaRPr lang="ar-SA"/>
        </a:p>
      </dgm:t>
    </dgm:pt>
    <dgm:pt modelId="{C5EC4FE6-62D8-4906-BD4F-8D2055265C25}" type="pres">
      <dgm:prSet presAssocID="{26E53D8C-DFEF-41D6-B524-641408DBCC41}" presName="hierChild3" presStyleCnt="0"/>
      <dgm:spPr/>
      <dgm:t>
        <a:bodyPr/>
        <a:lstStyle/>
        <a:p>
          <a:pPr rtl="1"/>
          <a:endParaRPr lang="ar-SA"/>
        </a:p>
      </dgm:t>
    </dgm:pt>
  </dgm:ptLst>
  <dgm:cxnLst>
    <dgm:cxn modelId="{C251A268-E5C7-4E02-9FDD-B8CA4A434CC9}" type="presOf" srcId="{9C0F40EB-4D15-4FBF-B3AB-E6B1F798E256}" destId="{A2A83AAF-7FE5-4B02-897E-1D8D7B1A4D77}" srcOrd="0" destOrd="0" presId="urn:microsoft.com/office/officeart/2005/8/layout/orgChart1"/>
    <dgm:cxn modelId="{B967CACC-E4FF-4634-B9E4-1795C626E3E9}" type="presOf" srcId="{26E53D8C-DFEF-41D6-B524-641408DBCC41}" destId="{2D7C62EA-142F-4093-8CA3-CA2387D4EBFC}" srcOrd="0" destOrd="0" presId="urn:microsoft.com/office/officeart/2005/8/layout/orgChart1"/>
    <dgm:cxn modelId="{2E009213-BCB1-4A9A-867D-983824A78065}" type="presOf" srcId="{C16CB095-6CD3-4D7D-B558-907DEF4C1A5E}" destId="{DCBFCBBF-0C11-4E92-8EF0-7CDBD787BCDF}" srcOrd="1" destOrd="0" presId="urn:microsoft.com/office/officeart/2005/8/layout/orgChart1"/>
    <dgm:cxn modelId="{B07B8B9A-F3FB-4D62-9E17-60D61E63FF10}" srcId="{26E53D8C-DFEF-41D6-B524-641408DBCC41}" destId="{9C0F40EB-4D15-4FBF-B3AB-E6B1F798E256}" srcOrd="2" destOrd="0" parTransId="{7F5552EE-1EDE-40D0-8DAD-FA4FE5B92154}" sibTransId="{7165B745-28F8-4358-A8C3-E19D9D0115B8}"/>
    <dgm:cxn modelId="{C3D0DDFB-BFDF-47F7-BEF1-535B4A61B72F}" type="presOf" srcId="{A5951537-2E69-4801-B8E1-993EE7C08010}" destId="{2ADA2C39-2BD9-4FFB-85E5-674955EE5C9C}" srcOrd="0" destOrd="0" presId="urn:microsoft.com/office/officeart/2005/8/layout/orgChart1"/>
    <dgm:cxn modelId="{0C046BBE-29EB-4CF2-99D1-2EFBC0C5B855}" type="presOf" srcId="{6F59E197-6F2D-4EEB-9CEF-A578442B5B29}" destId="{1AA39DF9-2279-468C-BF60-88CB7B9E19C4}" srcOrd="0" destOrd="0" presId="urn:microsoft.com/office/officeart/2005/8/layout/orgChart1"/>
    <dgm:cxn modelId="{AE68B482-E28D-41B5-B196-112715541B2E}" type="presOf" srcId="{3B2C90F7-DB63-4BD2-8424-BD31A7A46B94}" destId="{D48F013A-430E-4DDE-A216-3B76ABF78FB2}" srcOrd="0" destOrd="0" presId="urn:microsoft.com/office/officeart/2005/8/layout/orgChart1"/>
    <dgm:cxn modelId="{FFB3B063-23E5-446A-BBD7-1DAC9CA04583}" type="presOf" srcId="{FD4880FB-C116-4D88-ABF0-46AB6BF42196}" destId="{7153CB20-D7EC-41E4-BD98-2FE3ACBD89F5}" srcOrd="0" destOrd="0" presId="urn:microsoft.com/office/officeart/2005/8/layout/orgChart1"/>
    <dgm:cxn modelId="{9F3BA389-B0E0-48D4-8934-717240DE537F}" type="presOf" srcId="{7F5552EE-1EDE-40D0-8DAD-FA4FE5B92154}" destId="{9E3305D2-1FA4-4FB6-8F84-5F889610B3DA}" srcOrd="0" destOrd="0" presId="urn:microsoft.com/office/officeart/2005/8/layout/orgChart1"/>
    <dgm:cxn modelId="{55284D63-1A97-4698-BE7E-56EE916A4140}" type="presOf" srcId="{26E53D8C-DFEF-41D6-B524-641408DBCC41}" destId="{40A6A951-3AE6-4F0D-AE9C-E4A39A45B59D}" srcOrd="1" destOrd="0" presId="urn:microsoft.com/office/officeart/2005/8/layout/orgChart1"/>
    <dgm:cxn modelId="{0925B1C4-29D0-4A56-92ED-0610857E1889}" type="presOf" srcId="{A5951537-2E69-4801-B8E1-993EE7C08010}" destId="{BAA9D3D4-C95B-425A-B9C8-23223A115A8D}" srcOrd="1" destOrd="0" presId="urn:microsoft.com/office/officeart/2005/8/layout/orgChart1"/>
    <dgm:cxn modelId="{4A4A4722-494D-43E2-B998-0A2602DC78D0}" srcId="{26E53D8C-DFEF-41D6-B524-641408DBCC41}" destId="{FD4880FB-C116-4D88-ABF0-46AB6BF42196}" srcOrd="0" destOrd="0" parTransId="{6F59E197-6F2D-4EEB-9CEF-A578442B5B29}" sibTransId="{60277C77-2476-4AD7-A25A-9F0341EF8770}"/>
    <dgm:cxn modelId="{6AE59959-3BEB-4D48-93D8-683DACE078EF}" srcId="{26E53D8C-DFEF-41D6-B524-641408DBCC41}" destId="{C16CB095-6CD3-4D7D-B558-907DEF4C1A5E}" srcOrd="1" destOrd="0" parTransId="{BF453C13-A24D-43AB-B852-C04C971F475B}" sibTransId="{D57C8406-1AB7-4475-AD0B-55E861289FBE}"/>
    <dgm:cxn modelId="{36AABCA9-4F3F-4C06-856D-84DED6ACBFA4}" type="presOf" srcId="{ADA2D8F1-3BC8-4655-973C-8903DBDFACC9}" destId="{2A46ED8F-701D-4ED0-86AB-17A2695F56A9}" srcOrd="0" destOrd="0" presId="urn:microsoft.com/office/officeart/2005/8/layout/orgChart1"/>
    <dgm:cxn modelId="{DD879EEB-CEA6-4AF1-B659-163C1C3CDA78}" type="presOf" srcId="{BF453C13-A24D-43AB-B852-C04C971F475B}" destId="{B4F4EF65-4D0F-48E2-869A-F3D177608696}" srcOrd="0" destOrd="0" presId="urn:microsoft.com/office/officeart/2005/8/layout/orgChart1"/>
    <dgm:cxn modelId="{B6FD6E70-83EB-4EF7-B23A-3B4FFB85363A}" type="presOf" srcId="{9C0F40EB-4D15-4FBF-B3AB-E6B1F798E256}" destId="{2FFD83E1-4939-4356-A3DF-5279A62DE206}" srcOrd="1" destOrd="0" presId="urn:microsoft.com/office/officeart/2005/8/layout/orgChart1"/>
    <dgm:cxn modelId="{C77B6D44-0FAB-469E-9C9C-E6EFBA2FBF58}" type="presOf" srcId="{C16CB095-6CD3-4D7D-B558-907DEF4C1A5E}" destId="{BAEF409F-2202-4E63-A2AC-8F615D1DF213}" srcOrd="0" destOrd="0" presId="urn:microsoft.com/office/officeart/2005/8/layout/orgChart1"/>
    <dgm:cxn modelId="{9FD2DF40-FDB1-4316-9761-5FDA211DD6AE}" srcId="{26E53D8C-DFEF-41D6-B524-641408DBCC41}" destId="{A5951537-2E69-4801-B8E1-993EE7C08010}" srcOrd="3" destOrd="0" parTransId="{3B2C90F7-DB63-4BD2-8424-BD31A7A46B94}" sibTransId="{781A1726-5D50-43F8-834A-35478DBE889D}"/>
    <dgm:cxn modelId="{C66DD628-2AE8-485A-BBC5-66AD6214A47D}" srcId="{ADA2D8F1-3BC8-4655-973C-8903DBDFACC9}" destId="{26E53D8C-DFEF-41D6-B524-641408DBCC41}" srcOrd="0" destOrd="0" parTransId="{1B067534-E9FD-4326-A21C-05A197B58DC3}" sibTransId="{2E2CDC7E-316D-40E9-93FF-14DB2EC2E3AD}"/>
    <dgm:cxn modelId="{707A9B54-4CD4-4898-8F69-67F80953F2D9}" type="presOf" srcId="{FD4880FB-C116-4D88-ABF0-46AB6BF42196}" destId="{5A7F3364-D4CB-47C1-9845-21113671ACCD}" srcOrd="1" destOrd="0" presId="urn:microsoft.com/office/officeart/2005/8/layout/orgChart1"/>
    <dgm:cxn modelId="{28CC05AF-733F-4629-A36B-2745ECEBC134}" type="presParOf" srcId="{2A46ED8F-701D-4ED0-86AB-17A2695F56A9}" destId="{957A7289-EBF0-416D-BBBB-DE24DE74ECB7}" srcOrd="0" destOrd="0" presId="urn:microsoft.com/office/officeart/2005/8/layout/orgChart1"/>
    <dgm:cxn modelId="{F4C5E9A7-F8CD-4168-BDD3-D9577594986D}" type="presParOf" srcId="{957A7289-EBF0-416D-BBBB-DE24DE74ECB7}" destId="{F5B416A1-E013-42CE-A2A8-FFA99DD244E2}" srcOrd="0" destOrd="0" presId="urn:microsoft.com/office/officeart/2005/8/layout/orgChart1"/>
    <dgm:cxn modelId="{33AB7C01-DBFC-4C6C-962B-637DFD1DF435}" type="presParOf" srcId="{F5B416A1-E013-42CE-A2A8-FFA99DD244E2}" destId="{2D7C62EA-142F-4093-8CA3-CA2387D4EBFC}" srcOrd="0" destOrd="0" presId="urn:microsoft.com/office/officeart/2005/8/layout/orgChart1"/>
    <dgm:cxn modelId="{F2EC4D30-0944-4A81-BE4A-2078E72243B5}" type="presParOf" srcId="{F5B416A1-E013-42CE-A2A8-FFA99DD244E2}" destId="{40A6A951-3AE6-4F0D-AE9C-E4A39A45B59D}" srcOrd="1" destOrd="0" presId="urn:microsoft.com/office/officeart/2005/8/layout/orgChart1"/>
    <dgm:cxn modelId="{26B24D9F-6ACC-4769-80E6-7C9605FEAEBE}" type="presParOf" srcId="{957A7289-EBF0-416D-BBBB-DE24DE74ECB7}" destId="{859F6A9F-64EC-420F-A5FA-768CFE574095}" srcOrd="1" destOrd="0" presId="urn:microsoft.com/office/officeart/2005/8/layout/orgChart1"/>
    <dgm:cxn modelId="{5B904A82-B299-4A94-89CE-E5CBB3C98369}" type="presParOf" srcId="{859F6A9F-64EC-420F-A5FA-768CFE574095}" destId="{1AA39DF9-2279-468C-BF60-88CB7B9E19C4}" srcOrd="0" destOrd="0" presId="urn:microsoft.com/office/officeart/2005/8/layout/orgChart1"/>
    <dgm:cxn modelId="{13B75345-5924-47F9-8CA0-819D65491DAA}" type="presParOf" srcId="{859F6A9F-64EC-420F-A5FA-768CFE574095}" destId="{9276A3AE-9DAB-43BB-A85B-DE87124890B3}" srcOrd="1" destOrd="0" presId="urn:microsoft.com/office/officeart/2005/8/layout/orgChart1"/>
    <dgm:cxn modelId="{E97C9DDA-E9BF-496B-8B0D-E5EE92FE250A}" type="presParOf" srcId="{9276A3AE-9DAB-43BB-A85B-DE87124890B3}" destId="{36ABA597-35DB-43F4-BAA3-1AE93430F9B9}" srcOrd="0" destOrd="0" presId="urn:microsoft.com/office/officeart/2005/8/layout/orgChart1"/>
    <dgm:cxn modelId="{6998C602-2A93-4C32-A07A-22602E25F2A8}" type="presParOf" srcId="{36ABA597-35DB-43F4-BAA3-1AE93430F9B9}" destId="{7153CB20-D7EC-41E4-BD98-2FE3ACBD89F5}" srcOrd="0" destOrd="0" presId="urn:microsoft.com/office/officeart/2005/8/layout/orgChart1"/>
    <dgm:cxn modelId="{047FD6B5-8995-498B-BFD8-07EC1D65D424}" type="presParOf" srcId="{36ABA597-35DB-43F4-BAA3-1AE93430F9B9}" destId="{5A7F3364-D4CB-47C1-9845-21113671ACCD}" srcOrd="1" destOrd="0" presId="urn:microsoft.com/office/officeart/2005/8/layout/orgChart1"/>
    <dgm:cxn modelId="{38DF886E-CDA8-4345-BC1B-17A6C9E58D89}" type="presParOf" srcId="{9276A3AE-9DAB-43BB-A85B-DE87124890B3}" destId="{136D3DC9-DA32-448B-A45D-18CD4E12335B}" srcOrd="1" destOrd="0" presId="urn:microsoft.com/office/officeart/2005/8/layout/orgChart1"/>
    <dgm:cxn modelId="{F3F523B1-E73E-4047-9E81-BE630C8A1167}" type="presParOf" srcId="{9276A3AE-9DAB-43BB-A85B-DE87124890B3}" destId="{A51A9B53-C583-4A0D-83AE-9F8BA63220F0}" srcOrd="2" destOrd="0" presId="urn:microsoft.com/office/officeart/2005/8/layout/orgChart1"/>
    <dgm:cxn modelId="{0207E010-5E5C-4C26-9FAB-A56DE4E5523F}" type="presParOf" srcId="{859F6A9F-64EC-420F-A5FA-768CFE574095}" destId="{B4F4EF65-4D0F-48E2-869A-F3D177608696}" srcOrd="2" destOrd="0" presId="urn:microsoft.com/office/officeart/2005/8/layout/orgChart1"/>
    <dgm:cxn modelId="{06778DB7-1D98-45F4-B592-1A68F8484041}" type="presParOf" srcId="{859F6A9F-64EC-420F-A5FA-768CFE574095}" destId="{F0B070A3-A887-4D75-9190-EE43B9D4DE1A}" srcOrd="3" destOrd="0" presId="urn:microsoft.com/office/officeart/2005/8/layout/orgChart1"/>
    <dgm:cxn modelId="{6DCC0F4A-C9E9-4FAF-BE50-159E01DB8071}" type="presParOf" srcId="{F0B070A3-A887-4D75-9190-EE43B9D4DE1A}" destId="{1689B057-2D99-41FF-85B8-9E757205D0C2}" srcOrd="0" destOrd="0" presId="urn:microsoft.com/office/officeart/2005/8/layout/orgChart1"/>
    <dgm:cxn modelId="{29B6584E-7A30-46CF-83D6-BB5676DBC7A2}" type="presParOf" srcId="{1689B057-2D99-41FF-85B8-9E757205D0C2}" destId="{BAEF409F-2202-4E63-A2AC-8F615D1DF213}" srcOrd="0" destOrd="0" presId="urn:microsoft.com/office/officeart/2005/8/layout/orgChart1"/>
    <dgm:cxn modelId="{BF943753-D729-4069-8C40-CC781068646D}" type="presParOf" srcId="{1689B057-2D99-41FF-85B8-9E757205D0C2}" destId="{DCBFCBBF-0C11-4E92-8EF0-7CDBD787BCDF}" srcOrd="1" destOrd="0" presId="urn:microsoft.com/office/officeart/2005/8/layout/orgChart1"/>
    <dgm:cxn modelId="{92318C5D-BB0D-49C0-807E-939BB34EF46C}" type="presParOf" srcId="{F0B070A3-A887-4D75-9190-EE43B9D4DE1A}" destId="{48FDE791-3903-401B-BE44-7E82F861DB6C}" srcOrd="1" destOrd="0" presId="urn:microsoft.com/office/officeart/2005/8/layout/orgChart1"/>
    <dgm:cxn modelId="{137B27E7-DDEB-4872-BF12-BEFAB156D3D9}" type="presParOf" srcId="{F0B070A3-A887-4D75-9190-EE43B9D4DE1A}" destId="{C51CC78C-CA13-4656-854D-94CAFD6D54AD}" srcOrd="2" destOrd="0" presId="urn:microsoft.com/office/officeart/2005/8/layout/orgChart1"/>
    <dgm:cxn modelId="{248AD71B-5C34-414C-9F2A-7A7D73FA2D25}" type="presParOf" srcId="{859F6A9F-64EC-420F-A5FA-768CFE574095}" destId="{9E3305D2-1FA4-4FB6-8F84-5F889610B3DA}" srcOrd="4" destOrd="0" presId="urn:microsoft.com/office/officeart/2005/8/layout/orgChart1"/>
    <dgm:cxn modelId="{6C42D739-F10B-48FC-922E-AEA7992F5456}" type="presParOf" srcId="{859F6A9F-64EC-420F-A5FA-768CFE574095}" destId="{3A2C6359-2C74-430F-84EC-D9F45E158A3A}" srcOrd="5" destOrd="0" presId="urn:microsoft.com/office/officeart/2005/8/layout/orgChart1"/>
    <dgm:cxn modelId="{1497DF4B-44A3-43EE-855B-6530430A547B}" type="presParOf" srcId="{3A2C6359-2C74-430F-84EC-D9F45E158A3A}" destId="{FBD77382-D3CE-49CE-9BF6-C33CF0E0FCB3}" srcOrd="0" destOrd="0" presId="urn:microsoft.com/office/officeart/2005/8/layout/orgChart1"/>
    <dgm:cxn modelId="{4A5DF4B3-59F9-4887-9669-764FB0547E9E}" type="presParOf" srcId="{FBD77382-D3CE-49CE-9BF6-C33CF0E0FCB3}" destId="{A2A83AAF-7FE5-4B02-897E-1D8D7B1A4D77}" srcOrd="0" destOrd="0" presId="urn:microsoft.com/office/officeart/2005/8/layout/orgChart1"/>
    <dgm:cxn modelId="{B5AE2C7D-A80C-4208-8A51-8999B6AD76F4}" type="presParOf" srcId="{FBD77382-D3CE-49CE-9BF6-C33CF0E0FCB3}" destId="{2FFD83E1-4939-4356-A3DF-5279A62DE206}" srcOrd="1" destOrd="0" presId="urn:microsoft.com/office/officeart/2005/8/layout/orgChart1"/>
    <dgm:cxn modelId="{9047EE72-3302-478E-AE96-FAAF8D551CDD}" type="presParOf" srcId="{3A2C6359-2C74-430F-84EC-D9F45E158A3A}" destId="{56AB46C1-C8D5-4226-BFA7-D77A17DFD35C}" srcOrd="1" destOrd="0" presId="urn:microsoft.com/office/officeart/2005/8/layout/orgChart1"/>
    <dgm:cxn modelId="{DBA94942-1B5C-463F-ABBE-86D8BDA03978}" type="presParOf" srcId="{3A2C6359-2C74-430F-84EC-D9F45E158A3A}" destId="{0FE98B83-E2DA-452D-9480-BFC962DFEE63}" srcOrd="2" destOrd="0" presId="urn:microsoft.com/office/officeart/2005/8/layout/orgChart1"/>
    <dgm:cxn modelId="{ED8D85E1-CD2F-49AF-B077-09A1A941CE93}" type="presParOf" srcId="{859F6A9F-64EC-420F-A5FA-768CFE574095}" destId="{D48F013A-430E-4DDE-A216-3B76ABF78FB2}" srcOrd="6" destOrd="0" presId="urn:microsoft.com/office/officeart/2005/8/layout/orgChart1"/>
    <dgm:cxn modelId="{F734F4D4-97DE-46B1-B7E9-4FAB827601B4}" type="presParOf" srcId="{859F6A9F-64EC-420F-A5FA-768CFE574095}" destId="{AEB7DCAF-B6F5-4979-8427-ADE0BA81FFD1}" srcOrd="7" destOrd="0" presId="urn:microsoft.com/office/officeart/2005/8/layout/orgChart1"/>
    <dgm:cxn modelId="{BDE2350E-E7E5-4981-B91B-EA8A25912941}" type="presParOf" srcId="{AEB7DCAF-B6F5-4979-8427-ADE0BA81FFD1}" destId="{DA14819E-150D-4303-A8FD-FC0DD2488BC1}" srcOrd="0" destOrd="0" presId="urn:microsoft.com/office/officeart/2005/8/layout/orgChart1"/>
    <dgm:cxn modelId="{E9AF83B6-06CF-4BF0-96F8-81D02158C04B}" type="presParOf" srcId="{DA14819E-150D-4303-A8FD-FC0DD2488BC1}" destId="{2ADA2C39-2BD9-4FFB-85E5-674955EE5C9C}" srcOrd="0" destOrd="0" presId="urn:microsoft.com/office/officeart/2005/8/layout/orgChart1"/>
    <dgm:cxn modelId="{F9C1F646-AE3E-4919-8B95-D431975CFD8D}" type="presParOf" srcId="{DA14819E-150D-4303-A8FD-FC0DD2488BC1}" destId="{BAA9D3D4-C95B-425A-B9C8-23223A115A8D}" srcOrd="1" destOrd="0" presId="urn:microsoft.com/office/officeart/2005/8/layout/orgChart1"/>
    <dgm:cxn modelId="{617F840E-4E58-4274-A4C0-3517DC9D0918}" type="presParOf" srcId="{AEB7DCAF-B6F5-4979-8427-ADE0BA81FFD1}" destId="{151D9446-A277-40E9-82AD-2FD4543160D9}" srcOrd="1" destOrd="0" presId="urn:microsoft.com/office/officeart/2005/8/layout/orgChart1"/>
    <dgm:cxn modelId="{06BA202F-BEAA-4160-9BB9-9C8F1D69AAD0}" type="presParOf" srcId="{AEB7DCAF-B6F5-4979-8427-ADE0BA81FFD1}" destId="{0A2593EC-3F48-4BBA-87D3-FA52AB609058}" srcOrd="2" destOrd="0" presId="urn:microsoft.com/office/officeart/2005/8/layout/orgChart1"/>
    <dgm:cxn modelId="{B8494CF6-185C-4405-A6B4-A05B95B2BFA0}" type="presParOf" srcId="{957A7289-EBF0-416D-BBBB-DE24DE74ECB7}" destId="{C5EC4FE6-62D8-4906-BD4F-8D2055265C2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F013A-430E-4DDE-A216-3B76ABF78FB2}">
      <dsp:nvSpPr>
        <dsp:cNvPr id="0" name=""/>
        <dsp:cNvSpPr/>
      </dsp:nvSpPr>
      <dsp:spPr>
        <a:xfrm>
          <a:off x="3869537" y="1249211"/>
          <a:ext cx="3030645" cy="350653"/>
        </a:xfrm>
        <a:custGeom>
          <a:avLst/>
          <a:gdLst/>
          <a:ahLst/>
          <a:cxnLst/>
          <a:rect l="0" t="0" r="0" b="0"/>
          <a:pathLst>
            <a:path>
              <a:moveTo>
                <a:pt x="0" y="0"/>
              </a:moveTo>
              <a:lnTo>
                <a:pt x="0" y="175326"/>
              </a:lnTo>
              <a:lnTo>
                <a:pt x="3030645" y="175326"/>
              </a:lnTo>
              <a:lnTo>
                <a:pt x="3030645" y="350653"/>
              </a:lnTo>
            </a:path>
          </a:pathLst>
        </a:custGeom>
        <a:noFill/>
        <a:ln w="25400" cap="flat" cmpd="sng" algn="ctr">
          <a:solidFill>
            <a:schemeClr val="accent5">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E3305D2-1FA4-4FB6-8F84-5F889610B3DA}">
      <dsp:nvSpPr>
        <dsp:cNvPr id="0" name=""/>
        <dsp:cNvSpPr/>
      </dsp:nvSpPr>
      <dsp:spPr>
        <a:xfrm>
          <a:off x="3869537" y="1249211"/>
          <a:ext cx="1010215" cy="350653"/>
        </a:xfrm>
        <a:custGeom>
          <a:avLst/>
          <a:gdLst/>
          <a:ahLst/>
          <a:cxnLst/>
          <a:rect l="0" t="0" r="0" b="0"/>
          <a:pathLst>
            <a:path>
              <a:moveTo>
                <a:pt x="0" y="0"/>
              </a:moveTo>
              <a:lnTo>
                <a:pt x="0" y="175326"/>
              </a:lnTo>
              <a:lnTo>
                <a:pt x="1010215" y="175326"/>
              </a:lnTo>
              <a:lnTo>
                <a:pt x="1010215" y="350653"/>
              </a:lnTo>
            </a:path>
          </a:pathLst>
        </a:custGeom>
        <a:noFill/>
        <a:ln w="25400" cap="flat" cmpd="sng" algn="ctr">
          <a:solidFill>
            <a:schemeClr val="accent5">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4F4EF65-4D0F-48E2-869A-F3D177608696}">
      <dsp:nvSpPr>
        <dsp:cNvPr id="0" name=""/>
        <dsp:cNvSpPr/>
      </dsp:nvSpPr>
      <dsp:spPr>
        <a:xfrm>
          <a:off x="2859321" y="1249211"/>
          <a:ext cx="1010215" cy="350653"/>
        </a:xfrm>
        <a:custGeom>
          <a:avLst/>
          <a:gdLst/>
          <a:ahLst/>
          <a:cxnLst/>
          <a:rect l="0" t="0" r="0" b="0"/>
          <a:pathLst>
            <a:path>
              <a:moveTo>
                <a:pt x="1010215" y="0"/>
              </a:moveTo>
              <a:lnTo>
                <a:pt x="1010215" y="175326"/>
              </a:lnTo>
              <a:lnTo>
                <a:pt x="0" y="175326"/>
              </a:lnTo>
              <a:lnTo>
                <a:pt x="0" y="350653"/>
              </a:lnTo>
            </a:path>
          </a:pathLst>
        </a:custGeom>
        <a:noFill/>
        <a:ln w="25400" cap="flat" cmpd="sng" algn="ctr">
          <a:solidFill>
            <a:schemeClr val="accent5">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AA39DF9-2279-468C-BF60-88CB7B9E19C4}">
      <dsp:nvSpPr>
        <dsp:cNvPr id="0" name=""/>
        <dsp:cNvSpPr/>
      </dsp:nvSpPr>
      <dsp:spPr>
        <a:xfrm>
          <a:off x="838891" y="1249211"/>
          <a:ext cx="3030645" cy="350653"/>
        </a:xfrm>
        <a:custGeom>
          <a:avLst/>
          <a:gdLst/>
          <a:ahLst/>
          <a:cxnLst/>
          <a:rect l="0" t="0" r="0" b="0"/>
          <a:pathLst>
            <a:path>
              <a:moveTo>
                <a:pt x="3030645" y="0"/>
              </a:moveTo>
              <a:lnTo>
                <a:pt x="3030645" y="175326"/>
              </a:lnTo>
              <a:lnTo>
                <a:pt x="0" y="175326"/>
              </a:lnTo>
              <a:lnTo>
                <a:pt x="0" y="350653"/>
              </a:lnTo>
            </a:path>
          </a:pathLst>
        </a:custGeom>
        <a:noFill/>
        <a:ln w="25400" cap="flat" cmpd="sng" algn="ctr">
          <a:solidFill>
            <a:schemeClr val="accent5">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D7C62EA-142F-4093-8CA3-CA2387D4EBFC}">
      <dsp:nvSpPr>
        <dsp:cNvPr id="0" name=""/>
        <dsp:cNvSpPr/>
      </dsp:nvSpPr>
      <dsp:spPr>
        <a:xfrm>
          <a:off x="1993893" y="414323"/>
          <a:ext cx="3751287" cy="834888"/>
        </a:xfrm>
        <a:prstGeom prst="rect">
          <a:avLst/>
        </a:prstGeom>
        <a:gradFill rotWithShape="0">
          <a:gsLst>
            <a:gs pos="0">
              <a:schemeClr val="accent5">
                <a:shade val="60000"/>
                <a:hueOff val="0"/>
                <a:satOff val="0"/>
                <a:lumOff val="0"/>
                <a:alphaOff val="0"/>
                <a:shade val="51000"/>
                <a:satMod val="130000"/>
              </a:schemeClr>
            </a:gs>
            <a:gs pos="80000">
              <a:schemeClr val="accent5">
                <a:shade val="60000"/>
                <a:hueOff val="0"/>
                <a:satOff val="0"/>
                <a:lumOff val="0"/>
                <a:alphaOff val="0"/>
                <a:shade val="93000"/>
                <a:satMod val="130000"/>
              </a:schemeClr>
            </a:gs>
            <a:gs pos="100000">
              <a:schemeClr val="accent5">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SA" sz="2400" b="1" kern="1200" dirty="0" smtClean="0">
              <a:solidFill>
                <a:schemeClr val="tx2">
                  <a:lumMod val="50000"/>
                </a:schemeClr>
              </a:solidFill>
              <a:cs typeface="Traditional Arabic" pitchFamily="2" charset="-78"/>
            </a:rPr>
            <a:t>حكمة تحريم الاختلاط</a:t>
          </a:r>
          <a:endParaRPr lang="ar-SA" sz="2400" b="1" kern="1200" dirty="0">
            <a:solidFill>
              <a:schemeClr val="tx2">
                <a:lumMod val="50000"/>
              </a:schemeClr>
            </a:solidFill>
            <a:cs typeface="Traditional Arabic" pitchFamily="2" charset="-78"/>
          </a:endParaRPr>
        </a:p>
      </dsp:txBody>
      <dsp:txXfrm>
        <a:off x="1993893" y="414323"/>
        <a:ext cx="3751287" cy="834888"/>
      </dsp:txXfrm>
    </dsp:sp>
    <dsp:sp modelId="{7153CB20-D7EC-41E4-BD98-2FE3ACBD89F5}">
      <dsp:nvSpPr>
        <dsp:cNvPr id="0" name=""/>
        <dsp:cNvSpPr/>
      </dsp:nvSpPr>
      <dsp:spPr>
        <a:xfrm>
          <a:off x="4003" y="1599865"/>
          <a:ext cx="1669777" cy="1335295"/>
        </a:xfrm>
        <a:prstGeom prst="rect">
          <a:avLst/>
        </a:prstGeom>
        <a:gradFill rotWithShape="0">
          <a:gsLst>
            <a:gs pos="0">
              <a:schemeClr val="accent5">
                <a:shade val="80000"/>
                <a:hueOff val="0"/>
                <a:satOff val="0"/>
                <a:lumOff val="0"/>
                <a:alphaOff val="0"/>
                <a:shade val="51000"/>
                <a:satMod val="130000"/>
              </a:schemeClr>
            </a:gs>
            <a:gs pos="80000">
              <a:schemeClr val="accent5">
                <a:shade val="80000"/>
                <a:hueOff val="0"/>
                <a:satOff val="0"/>
                <a:lumOff val="0"/>
                <a:alphaOff val="0"/>
                <a:shade val="93000"/>
                <a:satMod val="130000"/>
              </a:schemeClr>
            </a:gs>
            <a:gs pos="100000">
              <a:schemeClr val="accent5">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SA" sz="2000" b="1" kern="1200" dirty="0" smtClean="0">
              <a:solidFill>
                <a:schemeClr val="bg1"/>
              </a:solidFill>
              <a:cs typeface="Traditional Arabic" pitchFamily="2" charset="-78"/>
            </a:rPr>
            <a:t>المحافظة على تماسك الأسرة</a:t>
          </a:r>
          <a:endParaRPr lang="ar-SA" sz="2000" b="1" kern="1200" dirty="0">
            <a:solidFill>
              <a:schemeClr val="bg1"/>
            </a:solidFill>
            <a:cs typeface="Traditional Arabic" pitchFamily="2" charset="-78"/>
          </a:endParaRPr>
        </a:p>
      </dsp:txBody>
      <dsp:txXfrm>
        <a:off x="4003" y="1599865"/>
        <a:ext cx="1669777" cy="1335295"/>
      </dsp:txXfrm>
    </dsp:sp>
    <dsp:sp modelId="{BAEF409F-2202-4E63-A2AC-8F615D1DF213}">
      <dsp:nvSpPr>
        <dsp:cNvPr id="0" name=""/>
        <dsp:cNvSpPr/>
      </dsp:nvSpPr>
      <dsp:spPr>
        <a:xfrm>
          <a:off x="2024433" y="1599865"/>
          <a:ext cx="1669777" cy="1414835"/>
        </a:xfrm>
        <a:prstGeom prst="rect">
          <a:avLst/>
        </a:prstGeom>
        <a:gradFill rotWithShape="0">
          <a:gsLst>
            <a:gs pos="0">
              <a:schemeClr val="accent5">
                <a:shade val="80000"/>
                <a:hueOff val="0"/>
                <a:satOff val="0"/>
                <a:lumOff val="0"/>
                <a:alphaOff val="0"/>
                <a:shade val="51000"/>
                <a:satMod val="130000"/>
              </a:schemeClr>
            </a:gs>
            <a:gs pos="80000">
              <a:schemeClr val="accent5">
                <a:shade val="80000"/>
                <a:hueOff val="0"/>
                <a:satOff val="0"/>
                <a:lumOff val="0"/>
                <a:alphaOff val="0"/>
                <a:shade val="93000"/>
                <a:satMod val="130000"/>
              </a:schemeClr>
            </a:gs>
            <a:gs pos="100000">
              <a:schemeClr val="accent5">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SA" sz="2000" b="1" kern="1200" dirty="0" smtClean="0">
              <a:solidFill>
                <a:schemeClr val="bg1"/>
              </a:solidFill>
              <a:cs typeface="Traditional Arabic" pitchFamily="2" charset="-78"/>
            </a:rPr>
            <a:t>تحقيق</a:t>
          </a:r>
          <a:r>
            <a:rPr lang="ar-SA" sz="2000" b="1" kern="1200" baseline="0" dirty="0" smtClean="0">
              <a:solidFill>
                <a:schemeClr val="bg1"/>
              </a:solidFill>
              <a:cs typeface="Traditional Arabic" pitchFamily="2" charset="-78"/>
            </a:rPr>
            <a:t> الطمأنينة، والسلامة العقلية والنفسية والصحية</a:t>
          </a:r>
          <a:endParaRPr lang="ar-SA" sz="2000" b="1" kern="1200" dirty="0">
            <a:solidFill>
              <a:schemeClr val="bg1"/>
            </a:solidFill>
            <a:cs typeface="Traditional Arabic" pitchFamily="2" charset="-78"/>
          </a:endParaRPr>
        </a:p>
      </dsp:txBody>
      <dsp:txXfrm>
        <a:off x="2024433" y="1599865"/>
        <a:ext cx="1669777" cy="1414835"/>
      </dsp:txXfrm>
    </dsp:sp>
    <dsp:sp modelId="{A2A83AAF-7FE5-4B02-897E-1D8D7B1A4D77}">
      <dsp:nvSpPr>
        <dsp:cNvPr id="0" name=""/>
        <dsp:cNvSpPr/>
      </dsp:nvSpPr>
      <dsp:spPr>
        <a:xfrm>
          <a:off x="4044863" y="1599865"/>
          <a:ext cx="1669777" cy="1375069"/>
        </a:xfrm>
        <a:prstGeom prst="rect">
          <a:avLst/>
        </a:prstGeom>
        <a:gradFill rotWithShape="0">
          <a:gsLst>
            <a:gs pos="0">
              <a:schemeClr val="accent5">
                <a:shade val="80000"/>
                <a:hueOff val="0"/>
                <a:satOff val="0"/>
                <a:lumOff val="0"/>
                <a:alphaOff val="0"/>
                <a:shade val="51000"/>
                <a:satMod val="130000"/>
              </a:schemeClr>
            </a:gs>
            <a:gs pos="80000">
              <a:schemeClr val="accent5">
                <a:shade val="80000"/>
                <a:hueOff val="0"/>
                <a:satOff val="0"/>
                <a:lumOff val="0"/>
                <a:alphaOff val="0"/>
                <a:shade val="93000"/>
                <a:satMod val="130000"/>
              </a:schemeClr>
            </a:gs>
            <a:gs pos="100000">
              <a:schemeClr val="accent5">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SA" sz="2000" b="1" kern="1200" dirty="0" smtClean="0">
              <a:solidFill>
                <a:schemeClr val="bg1"/>
              </a:solidFill>
              <a:cs typeface="Traditional Arabic" pitchFamily="2" charset="-78"/>
            </a:rPr>
            <a:t>حفظ الأعراض، والبقاء على الحياء</a:t>
          </a:r>
          <a:endParaRPr lang="ar-SA" sz="2000" b="1" kern="1200" dirty="0">
            <a:solidFill>
              <a:schemeClr val="bg1"/>
            </a:solidFill>
            <a:cs typeface="Traditional Arabic" pitchFamily="2" charset="-78"/>
          </a:endParaRPr>
        </a:p>
      </dsp:txBody>
      <dsp:txXfrm>
        <a:off x="4044863" y="1599865"/>
        <a:ext cx="1669777" cy="1375069"/>
      </dsp:txXfrm>
    </dsp:sp>
    <dsp:sp modelId="{2ADA2C39-2BD9-4FFB-85E5-674955EE5C9C}">
      <dsp:nvSpPr>
        <dsp:cNvPr id="0" name=""/>
        <dsp:cNvSpPr/>
      </dsp:nvSpPr>
      <dsp:spPr>
        <a:xfrm>
          <a:off x="6065293" y="1599865"/>
          <a:ext cx="1669777" cy="1414835"/>
        </a:xfrm>
        <a:prstGeom prst="rect">
          <a:avLst/>
        </a:prstGeom>
        <a:gradFill rotWithShape="0">
          <a:gsLst>
            <a:gs pos="0">
              <a:schemeClr val="accent5">
                <a:shade val="80000"/>
                <a:hueOff val="0"/>
                <a:satOff val="0"/>
                <a:lumOff val="0"/>
                <a:alphaOff val="0"/>
                <a:shade val="51000"/>
                <a:satMod val="130000"/>
              </a:schemeClr>
            </a:gs>
            <a:gs pos="80000">
              <a:schemeClr val="accent5">
                <a:shade val="80000"/>
                <a:hueOff val="0"/>
                <a:satOff val="0"/>
                <a:lumOff val="0"/>
                <a:alphaOff val="0"/>
                <a:shade val="93000"/>
                <a:satMod val="130000"/>
              </a:schemeClr>
            </a:gs>
            <a:gs pos="100000">
              <a:schemeClr val="accent5">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SA" sz="2000" b="1" kern="1200" dirty="0" smtClean="0">
              <a:solidFill>
                <a:schemeClr val="bg1"/>
              </a:solidFill>
              <a:cs typeface="Traditional Arabic" pitchFamily="2" charset="-78"/>
            </a:rPr>
            <a:t>سد باب الفتنة، ومنع وقوع الفواحش</a:t>
          </a:r>
          <a:endParaRPr lang="ar-SA" sz="2000" b="1" kern="1200" dirty="0">
            <a:solidFill>
              <a:schemeClr val="bg1"/>
            </a:solidFill>
            <a:cs typeface="Traditional Arabic" pitchFamily="2" charset="-78"/>
          </a:endParaRPr>
        </a:p>
      </dsp:txBody>
      <dsp:txXfrm>
        <a:off x="6065293" y="1599865"/>
        <a:ext cx="1669777" cy="141483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lvl1pPr>
              <a:defRPr/>
            </a:lvl1pPr>
          </a:lstStyle>
          <a:p>
            <a:pPr>
              <a:defRPr/>
            </a:pPr>
            <a:fld id="{776163A8-4ED0-4A25-804E-17E718E01DD9}" type="datetimeFigureOut">
              <a:rPr lang="ar-SA"/>
              <a:pPr>
                <a:defRPr/>
              </a:pPr>
              <a:t>04/05/36</a:t>
            </a:fld>
            <a:endParaRPr lang="ar-SA" dirty="0"/>
          </a:p>
        </p:txBody>
      </p:sp>
      <p:sp>
        <p:nvSpPr>
          <p:cNvPr id="5" name="عنصر نائب للتذييل 4"/>
          <p:cNvSpPr>
            <a:spLocks noGrp="1"/>
          </p:cNvSpPr>
          <p:nvPr>
            <p:ph type="ftr" sz="quarter" idx="11"/>
          </p:nvPr>
        </p:nvSpPr>
        <p:spPr/>
        <p:txBody>
          <a:bodyPr/>
          <a:lstStyle>
            <a:lvl1pPr>
              <a:defRPr/>
            </a:lvl1pPr>
          </a:lstStyle>
          <a:p>
            <a:pPr>
              <a:defRPr/>
            </a:pPr>
            <a:endParaRPr lang="ar-SA" dirty="0"/>
          </a:p>
        </p:txBody>
      </p:sp>
      <p:sp>
        <p:nvSpPr>
          <p:cNvPr id="6" name="عنصر نائب لرقم الشريحة 5"/>
          <p:cNvSpPr>
            <a:spLocks noGrp="1"/>
          </p:cNvSpPr>
          <p:nvPr>
            <p:ph type="sldNum" sz="quarter" idx="12"/>
          </p:nvPr>
        </p:nvSpPr>
        <p:spPr/>
        <p:txBody>
          <a:bodyPr/>
          <a:lstStyle>
            <a:lvl1pPr>
              <a:defRPr/>
            </a:lvl1pPr>
          </a:lstStyle>
          <a:p>
            <a:pPr>
              <a:defRPr/>
            </a:pPr>
            <a:fld id="{4F65FA20-C099-4BD6-8BC1-65BED164D142}" type="slidenum">
              <a:rPr lang="ar-SA"/>
              <a:pPr>
                <a:defRPr/>
              </a:pPr>
              <a:t>‹#›</a:t>
            </a:fld>
            <a:endParaRPr lang="ar-S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68F2C6DC-4B33-4C7C-BF3E-BFD3A1A646E7}" type="datetimeFigureOut">
              <a:rPr lang="ar-SA"/>
              <a:pPr>
                <a:defRPr/>
              </a:pPr>
              <a:t>04/05/36</a:t>
            </a:fld>
            <a:endParaRPr lang="ar-SA" dirty="0"/>
          </a:p>
        </p:txBody>
      </p:sp>
      <p:sp>
        <p:nvSpPr>
          <p:cNvPr id="5" name="عنصر نائب للتذييل 4"/>
          <p:cNvSpPr>
            <a:spLocks noGrp="1"/>
          </p:cNvSpPr>
          <p:nvPr>
            <p:ph type="ftr" sz="quarter" idx="11"/>
          </p:nvPr>
        </p:nvSpPr>
        <p:spPr/>
        <p:txBody>
          <a:bodyPr/>
          <a:lstStyle>
            <a:lvl1pPr>
              <a:defRPr/>
            </a:lvl1pPr>
          </a:lstStyle>
          <a:p>
            <a:pPr>
              <a:defRPr/>
            </a:pPr>
            <a:endParaRPr lang="ar-SA" dirty="0"/>
          </a:p>
        </p:txBody>
      </p:sp>
      <p:sp>
        <p:nvSpPr>
          <p:cNvPr id="6" name="عنصر نائب لرقم الشريحة 5"/>
          <p:cNvSpPr>
            <a:spLocks noGrp="1"/>
          </p:cNvSpPr>
          <p:nvPr>
            <p:ph type="sldNum" sz="quarter" idx="12"/>
          </p:nvPr>
        </p:nvSpPr>
        <p:spPr/>
        <p:txBody>
          <a:bodyPr/>
          <a:lstStyle>
            <a:lvl1pPr>
              <a:defRPr/>
            </a:lvl1pPr>
          </a:lstStyle>
          <a:p>
            <a:pPr>
              <a:defRPr/>
            </a:pPr>
            <a:fld id="{B80412F7-6E23-46C8-A08B-74648325BEE2}" type="slidenum">
              <a:rPr lang="ar-SA"/>
              <a:pPr>
                <a:defRPr/>
              </a:pPr>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34551715-AC2E-4199-BEB8-AEAB777007B5}" type="datetimeFigureOut">
              <a:rPr lang="ar-SA"/>
              <a:pPr>
                <a:defRPr/>
              </a:pPr>
              <a:t>04/05/36</a:t>
            </a:fld>
            <a:endParaRPr lang="ar-SA" dirty="0"/>
          </a:p>
        </p:txBody>
      </p:sp>
      <p:sp>
        <p:nvSpPr>
          <p:cNvPr id="5" name="عنصر نائب للتذييل 4"/>
          <p:cNvSpPr>
            <a:spLocks noGrp="1"/>
          </p:cNvSpPr>
          <p:nvPr>
            <p:ph type="ftr" sz="quarter" idx="11"/>
          </p:nvPr>
        </p:nvSpPr>
        <p:spPr/>
        <p:txBody>
          <a:bodyPr/>
          <a:lstStyle>
            <a:lvl1pPr>
              <a:defRPr/>
            </a:lvl1pPr>
          </a:lstStyle>
          <a:p>
            <a:pPr>
              <a:defRPr/>
            </a:pPr>
            <a:endParaRPr lang="ar-SA" dirty="0"/>
          </a:p>
        </p:txBody>
      </p:sp>
      <p:sp>
        <p:nvSpPr>
          <p:cNvPr id="6" name="عنصر نائب لرقم الشريحة 5"/>
          <p:cNvSpPr>
            <a:spLocks noGrp="1"/>
          </p:cNvSpPr>
          <p:nvPr>
            <p:ph type="sldNum" sz="quarter" idx="12"/>
          </p:nvPr>
        </p:nvSpPr>
        <p:spPr/>
        <p:txBody>
          <a:bodyPr/>
          <a:lstStyle>
            <a:lvl1pPr>
              <a:defRPr/>
            </a:lvl1pPr>
          </a:lstStyle>
          <a:p>
            <a:pPr>
              <a:defRPr/>
            </a:pPr>
            <a:fld id="{28D02439-2C20-4387-BF22-B2D59B105035}" type="slidenum">
              <a:rPr lang="ar-SA"/>
              <a:pPr>
                <a:defRPr/>
              </a:pPr>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1B77DB12-BF3E-4579-A47C-E7BCB6CA0670}" type="datetimeFigureOut">
              <a:rPr lang="ar-SA"/>
              <a:pPr>
                <a:defRPr/>
              </a:pPr>
              <a:t>04/05/36</a:t>
            </a:fld>
            <a:endParaRPr lang="ar-SA" dirty="0"/>
          </a:p>
        </p:txBody>
      </p:sp>
      <p:sp>
        <p:nvSpPr>
          <p:cNvPr id="5" name="عنصر نائب للتذييل 4"/>
          <p:cNvSpPr>
            <a:spLocks noGrp="1"/>
          </p:cNvSpPr>
          <p:nvPr>
            <p:ph type="ftr" sz="quarter" idx="11"/>
          </p:nvPr>
        </p:nvSpPr>
        <p:spPr/>
        <p:txBody>
          <a:bodyPr/>
          <a:lstStyle>
            <a:lvl1pPr>
              <a:defRPr/>
            </a:lvl1pPr>
          </a:lstStyle>
          <a:p>
            <a:pPr>
              <a:defRPr/>
            </a:pPr>
            <a:endParaRPr lang="ar-SA" dirty="0"/>
          </a:p>
        </p:txBody>
      </p:sp>
      <p:sp>
        <p:nvSpPr>
          <p:cNvPr id="6" name="عنصر نائب لرقم الشريحة 5"/>
          <p:cNvSpPr>
            <a:spLocks noGrp="1"/>
          </p:cNvSpPr>
          <p:nvPr>
            <p:ph type="sldNum" sz="quarter" idx="12"/>
          </p:nvPr>
        </p:nvSpPr>
        <p:spPr/>
        <p:txBody>
          <a:bodyPr/>
          <a:lstStyle>
            <a:lvl1pPr>
              <a:defRPr/>
            </a:lvl1pPr>
          </a:lstStyle>
          <a:p>
            <a:pPr>
              <a:defRPr/>
            </a:pPr>
            <a:fld id="{E00B3F39-D91F-435A-825B-93E828D6B456}" type="slidenum">
              <a:rPr lang="ar-SA"/>
              <a:pPr>
                <a:defRPr/>
              </a:pPr>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7E9CF645-3DC6-4A97-84A6-CD49C4D3942C}" type="datetimeFigureOut">
              <a:rPr lang="ar-SA"/>
              <a:pPr>
                <a:defRPr/>
              </a:pPr>
              <a:t>04/05/36</a:t>
            </a:fld>
            <a:endParaRPr lang="ar-SA" dirty="0"/>
          </a:p>
        </p:txBody>
      </p:sp>
      <p:sp>
        <p:nvSpPr>
          <p:cNvPr id="5" name="عنصر نائب للتذييل 4"/>
          <p:cNvSpPr>
            <a:spLocks noGrp="1"/>
          </p:cNvSpPr>
          <p:nvPr>
            <p:ph type="ftr" sz="quarter" idx="11"/>
          </p:nvPr>
        </p:nvSpPr>
        <p:spPr/>
        <p:txBody>
          <a:bodyPr/>
          <a:lstStyle>
            <a:lvl1pPr>
              <a:defRPr/>
            </a:lvl1pPr>
          </a:lstStyle>
          <a:p>
            <a:pPr>
              <a:defRPr/>
            </a:pPr>
            <a:endParaRPr lang="ar-SA" dirty="0"/>
          </a:p>
        </p:txBody>
      </p:sp>
      <p:sp>
        <p:nvSpPr>
          <p:cNvPr id="6" name="عنصر نائب لرقم الشريحة 5"/>
          <p:cNvSpPr>
            <a:spLocks noGrp="1"/>
          </p:cNvSpPr>
          <p:nvPr>
            <p:ph type="sldNum" sz="quarter" idx="12"/>
          </p:nvPr>
        </p:nvSpPr>
        <p:spPr/>
        <p:txBody>
          <a:bodyPr/>
          <a:lstStyle>
            <a:lvl1pPr>
              <a:defRPr/>
            </a:lvl1pPr>
          </a:lstStyle>
          <a:p>
            <a:pPr>
              <a:defRPr/>
            </a:pPr>
            <a:fld id="{296539EE-6B5C-46D7-B63E-71F2745CEAB5}" type="slidenum">
              <a:rPr lang="ar-SA"/>
              <a:pPr>
                <a:defRPr/>
              </a:pPr>
              <a:t>‹#›</a:t>
            </a:fld>
            <a:endParaRPr lang="ar-S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3"/>
          <p:cNvSpPr>
            <a:spLocks noGrp="1"/>
          </p:cNvSpPr>
          <p:nvPr>
            <p:ph type="dt" sz="half" idx="10"/>
          </p:nvPr>
        </p:nvSpPr>
        <p:spPr/>
        <p:txBody>
          <a:bodyPr/>
          <a:lstStyle>
            <a:lvl1pPr>
              <a:defRPr/>
            </a:lvl1pPr>
          </a:lstStyle>
          <a:p>
            <a:pPr>
              <a:defRPr/>
            </a:pPr>
            <a:fld id="{5B45326F-1700-4A97-8118-82364E5AEC2A}" type="datetimeFigureOut">
              <a:rPr lang="ar-SA"/>
              <a:pPr>
                <a:defRPr/>
              </a:pPr>
              <a:t>04/05/36</a:t>
            </a:fld>
            <a:endParaRPr lang="ar-SA" dirty="0"/>
          </a:p>
        </p:txBody>
      </p:sp>
      <p:sp>
        <p:nvSpPr>
          <p:cNvPr id="6" name="عنصر نائب للتذييل 4"/>
          <p:cNvSpPr>
            <a:spLocks noGrp="1"/>
          </p:cNvSpPr>
          <p:nvPr>
            <p:ph type="ftr" sz="quarter" idx="11"/>
          </p:nvPr>
        </p:nvSpPr>
        <p:spPr/>
        <p:txBody>
          <a:bodyPr/>
          <a:lstStyle>
            <a:lvl1pPr>
              <a:defRPr/>
            </a:lvl1pPr>
          </a:lstStyle>
          <a:p>
            <a:pPr>
              <a:defRPr/>
            </a:pPr>
            <a:endParaRPr lang="ar-SA" dirty="0"/>
          </a:p>
        </p:txBody>
      </p:sp>
      <p:sp>
        <p:nvSpPr>
          <p:cNvPr id="7" name="عنصر نائب لرقم الشريحة 5"/>
          <p:cNvSpPr>
            <a:spLocks noGrp="1"/>
          </p:cNvSpPr>
          <p:nvPr>
            <p:ph type="sldNum" sz="quarter" idx="12"/>
          </p:nvPr>
        </p:nvSpPr>
        <p:spPr/>
        <p:txBody>
          <a:bodyPr/>
          <a:lstStyle>
            <a:lvl1pPr>
              <a:defRPr/>
            </a:lvl1pPr>
          </a:lstStyle>
          <a:p>
            <a:pPr>
              <a:defRPr/>
            </a:pPr>
            <a:fld id="{D861336A-A227-436A-8CFA-90A97EAD9320}" type="slidenum">
              <a:rPr lang="ar-SA"/>
              <a:pPr>
                <a:defRPr/>
              </a:pPr>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3"/>
          <p:cNvSpPr>
            <a:spLocks noGrp="1"/>
          </p:cNvSpPr>
          <p:nvPr>
            <p:ph type="dt" sz="half" idx="10"/>
          </p:nvPr>
        </p:nvSpPr>
        <p:spPr/>
        <p:txBody>
          <a:bodyPr/>
          <a:lstStyle>
            <a:lvl1pPr>
              <a:defRPr/>
            </a:lvl1pPr>
          </a:lstStyle>
          <a:p>
            <a:pPr>
              <a:defRPr/>
            </a:pPr>
            <a:fld id="{00BF96DC-4139-454D-9453-C2149CE3F552}" type="datetimeFigureOut">
              <a:rPr lang="ar-SA"/>
              <a:pPr>
                <a:defRPr/>
              </a:pPr>
              <a:t>04/05/36</a:t>
            </a:fld>
            <a:endParaRPr lang="ar-SA" dirty="0"/>
          </a:p>
        </p:txBody>
      </p:sp>
      <p:sp>
        <p:nvSpPr>
          <p:cNvPr id="8" name="عنصر نائب للتذييل 4"/>
          <p:cNvSpPr>
            <a:spLocks noGrp="1"/>
          </p:cNvSpPr>
          <p:nvPr>
            <p:ph type="ftr" sz="quarter" idx="11"/>
          </p:nvPr>
        </p:nvSpPr>
        <p:spPr/>
        <p:txBody>
          <a:bodyPr/>
          <a:lstStyle>
            <a:lvl1pPr>
              <a:defRPr/>
            </a:lvl1pPr>
          </a:lstStyle>
          <a:p>
            <a:pPr>
              <a:defRPr/>
            </a:pPr>
            <a:endParaRPr lang="ar-SA" dirty="0"/>
          </a:p>
        </p:txBody>
      </p:sp>
      <p:sp>
        <p:nvSpPr>
          <p:cNvPr id="9" name="عنصر نائب لرقم الشريحة 5"/>
          <p:cNvSpPr>
            <a:spLocks noGrp="1"/>
          </p:cNvSpPr>
          <p:nvPr>
            <p:ph type="sldNum" sz="quarter" idx="12"/>
          </p:nvPr>
        </p:nvSpPr>
        <p:spPr/>
        <p:txBody>
          <a:bodyPr/>
          <a:lstStyle>
            <a:lvl1pPr>
              <a:defRPr/>
            </a:lvl1pPr>
          </a:lstStyle>
          <a:p>
            <a:pPr>
              <a:defRPr/>
            </a:pPr>
            <a:fld id="{93356869-90A3-43BB-8CED-88A871EC6FE9}" type="slidenum">
              <a:rPr lang="ar-SA"/>
              <a:pPr>
                <a:defRPr/>
              </a:pPr>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3"/>
          <p:cNvSpPr>
            <a:spLocks noGrp="1"/>
          </p:cNvSpPr>
          <p:nvPr>
            <p:ph type="dt" sz="half" idx="10"/>
          </p:nvPr>
        </p:nvSpPr>
        <p:spPr/>
        <p:txBody>
          <a:bodyPr/>
          <a:lstStyle>
            <a:lvl1pPr>
              <a:defRPr/>
            </a:lvl1pPr>
          </a:lstStyle>
          <a:p>
            <a:pPr>
              <a:defRPr/>
            </a:pPr>
            <a:fld id="{5F75CB6D-0B28-4E6B-BE4E-A824CC02DDAD}" type="datetimeFigureOut">
              <a:rPr lang="ar-SA"/>
              <a:pPr>
                <a:defRPr/>
              </a:pPr>
              <a:t>04/05/36</a:t>
            </a:fld>
            <a:endParaRPr lang="ar-SA" dirty="0"/>
          </a:p>
        </p:txBody>
      </p:sp>
      <p:sp>
        <p:nvSpPr>
          <p:cNvPr id="4" name="عنصر نائب للتذييل 4"/>
          <p:cNvSpPr>
            <a:spLocks noGrp="1"/>
          </p:cNvSpPr>
          <p:nvPr>
            <p:ph type="ftr" sz="quarter" idx="11"/>
          </p:nvPr>
        </p:nvSpPr>
        <p:spPr/>
        <p:txBody>
          <a:bodyPr/>
          <a:lstStyle>
            <a:lvl1pPr>
              <a:defRPr/>
            </a:lvl1pPr>
          </a:lstStyle>
          <a:p>
            <a:pPr>
              <a:defRPr/>
            </a:pPr>
            <a:endParaRPr lang="ar-SA" dirty="0"/>
          </a:p>
        </p:txBody>
      </p:sp>
      <p:sp>
        <p:nvSpPr>
          <p:cNvPr id="5" name="عنصر نائب لرقم الشريحة 5"/>
          <p:cNvSpPr>
            <a:spLocks noGrp="1"/>
          </p:cNvSpPr>
          <p:nvPr>
            <p:ph type="sldNum" sz="quarter" idx="12"/>
          </p:nvPr>
        </p:nvSpPr>
        <p:spPr/>
        <p:txBody>
          <a:bodyPr/>
          <a:lstStyle>
            <a:lvl1pPr>
              <a:defRPr/>
            </a:lvl1pPr>
          </a:lstStyle>
          <a:p>
            <a:pPr>
              <a:defRPr/>
            </a:pPr>
            <a:fld id="{30DE8F3C-05F1-4C7A-9F96-B6DC067E1529}" type="slidenum">
              <a:rPr lang="ar-SA"/>
              <a:pPr>
                <a:defRPr/>
              </a:pPr>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36AE6240-2C21-4F12-B528-C69A7467F4FD}" type="datetimeFigureOut">
              <a:rPr lang="ar-SA"/>
              <a:pPr>
                <a:defRPr/>
              </a:pPr>
              <a:t>04/05/36</a:t>
            </a:fld>
            <a:endParaRPr lang="ar-SA" dirty="0"/>
          </a:p>
        </p:txBody>
      </p:sp>
      <p:sp>
        <p:nvSpPr>
          <p:cNvPr id="3" name="عنصر نائب للتذييل 4"/>
          <p:cNvSpPr>
            <a:spLocks noGrp="1"/>
          </p:cNvSpPr>
          <p:nvPr>
            <p:ph type="ftr" sz="quarter" idx="11"/>
          </p:nvPr>
        </p:nvSpPr>
        <p:spPr/>
        <p:txBody>
          <a:bodyPr/>
          <a:lstStyle>
            <a:lvl1pPr>
              <a:defRPr/>
            </a:lvl1pPr>
          </a:lstStyle>
          <a:p>
            <a:pPr>
              <a:defRPr/>
            </a:pPr>
            <a:endParaRPr lang="ar-SA" dirty="0"/>
          </a:p>
        </p:txBody>
      </p:sp>
      <p:sp>
        <p:nvSpPr>
          <p:cNvPr id="4" name="عنصر نائب لرقم الشريحة 5"/>
          <p:cNvSpPr>
            <a:spLocks noGrp="1"/>
          </p:cNvSpPr>
          <p:nvPr>
            <p:ph type="sldNum" sz="quarter" idx="12"/>
          </p:nvPr>
        </p:nvSpPr>
        <p:spPr/>
        <p:txBody>
          <a:bodyPr/>
          <a:lstStyle>
            <a:lvl1pPr>
              <a:defRPr/>
            </a:lvl1pPr>
          </a:lstStyle>
          <a:p>
            <a:pPr>
              <a:defRPr/>
            </a:pPr>
            <a:fld id="{A7BE4EE4-49EA-4DFA-B879-56A88DC55C00}" type="slidenum">
              <a:rPr lang="ar-SA"/>
              <a:pPr>
                <a:defRPr/>
              </a:pPr>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50E42D68-B617-453D-8E48-3427020B80A2}" type="datetimeFigureOut">
              <a:rPr lang="ar-SA"/>
              <a:pPr>
                <a:defRPr/>
              </a:pPr>
              <a:t>04/05/36</a:t>
            </a:fld>
            <a:endParaRPr lang="ar-SA" dirty="0"/>
          </a:p>
        </p:txBody>
      </p:sp>
      <p:sp>
        <p:nvSpPr>
          <p:cNvPr id="6" name="عنصر نائب للتذييل 4"/>
          <p:cNvSpPr>
            <a:spLocks noGrp="1"/>
          </p:cNvSpPr>
          <p:nvPr>
            <p:ph type="ftr" sz="quarter" idx="11"/>
          </p:nvPr>
        </p:nvSpPr>
        <p:spPr/>
        <p:txBody>
          <a:bodyPr/>
          <a:lstStyle>
            <a:lvl1pPr>
              <a:defRPr/>
            </a:lvl1pPr>
          </a:lstStyle>
          <a:p>
            <a:pPr>
              <a:defRPr/>
            </a:pPr>
            <a:endParaRPr lang="ar-SA" dirty="0"/>
          </a:p>
        </p:txBody>
      </p:sp>
      <p:sp>
        <p:nvSpPr>
          <p:cNvPr id="7" name="عنصر نائب لرقم الشريحة 5"/>
          <p:cNvSpPr>
            <a:spLocks noGrp="1"/>
          </p:cNvSpPr>
          <p:nvPr>
            <p:ph type="sldNum" sz="quarter" idx="12"/>
          </p:nvPr>
        </p:nvSpPr>
        <p:spPr/>
        <p:txBody>
          <a:bodyPr/>
          <a:lstStyle>
            <a:lvl1pPr>
              <a:defRPr/>
            </a:lvl1pPr>
          </a:lstStyle>
          <a:p>
            <a:pPr>
              <a:defRPr/>
            </a:pPr>
            <a:fld id="{CB18A3E5-263C-41CB-BE9F-A8DFA7986B57}" type="slidenum">
              <a:rPr lang="ar-SA"/>
              <a:pPr>
                <a:defRPr/>
              </a:pPr>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dirty="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5634403B-7BB7-4CAF-9AF9-E866DF9F7FF4}" type="datetimeFigureOut">
              <a:rPr lang="ar-SA"/>
              <a:pPr>
                <a:defRPr/>
              </a:pPr>
              <a:t>04/05/36</a:t>
            </a:fld>
            <a:endParaRPr lang="ar-SA" dirty="0"/>
          </a:p>
        </p:txBody>
      </p:sp>
      <p:sp>
        <p:nvSpPr>
          <p:cNvPr id="6" name="عنصر نائب للتذييل 4"/>
          <p:cNvSpPr>
            <a:spLocks noGrp="1"/>
          </p:cNvSpPr>
          <p:nvPr>
            <p:ph type="ftr" sz="quarter" idx="11"/>
          </p:nvPr>
        </p:nvSpPr>
        <p:spPr/>
        <p:txBody>
          <a:bodyPr/>
          <a:lstStyle>
            <a:lvl1pPr>
              <a:defRPr/>
            </a:lvl1pPr>
          </a:lstStyle>
          <a:p>
            <a:pPr>
              <a:defRPr/>
            </a:pPr>
            <a:endParaRPr lang="ar-SA" dirty="0"/>
          </a:p>
        </p:txBody>
      </p:sp>
      <p:sp>
        <p:nvSpPr>
          <p:cNvPr id="7" name="عنصر نائب لرقم الشريحة 5"/>
          <p:cNvSpPr>
            <a:spLocks noGrp="1"/>
          </p:cNvSpPr>
          <p:nvPr>
            <p:ph type="sldNum" sz="quarter" idx="12"/>
          </p:nvPr>
        </p:nvSpPr>
        <p:spPr/>
        <p:txBody>
          <a:bodyPr/>
          <a:lstStyle>
            <a:lvl1pPr>
              <a:defRPr/>
            </a:lvl1pPr>
          </a:lstStyle>
          <a:p>
            <a:pPr>
              <a:defRPr/>
            </a:pPr>
            <a:fld id="{94FDDDF3-6562-416D-AA75-A96BE88FF22E}" type="slidenum">
              <a:rPr lang="ar-SA"/>
              <a:pPr>
                <a:defRPr/>
              </a:pPr>
              <a:t>‹#›</a:t>
            </a:fld>
            <a:endParaRPr lang="ar-S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42B749B-1467-4523-9E9D-E9CA4CF56A9D}" type="datetimeFigureOut">
              <a:rPr lang="ar-SA"/>
              <a:pPr>
                <a:defRPr/>
              </a:pPr>
              <a:t>04/05/36</a:t>
            </a:fld>
            <a:endParaRPr lang="ar-SA" dirty="0"/>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ar-SA" dirty="0"/>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C67FD62-0B73-4FE6-AF1B-4CBF5452FC9C}" type="slidenum">
              <a:rPr lang="ar-SA"/>
              <a:pPr>
                <a:defRPr/>
              </a:pPr>
              <a:t>‹#›</a:t>
            </a:fld>
            <a:endParaRPr lang="ar-S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fontAlgn="base">
        <a:spcBef>
          <a:spcPct val="0"/>
        </a:spcBef>
        <a:spcAft>
          <a:spcPct val="0"/>
        </a:spcAft>
        <a:defRPr sz="4400" kern="1200">
          <a:solidFill>
            <a:schemeClr val="tx1"/>
          </a:solidFill>
          <a:latin typeface="+mj-lt"/>
          <a:ea typeface="+mj-ea"/>
          <a:cs typeface="+mj-cs"/>
        </a:defRPr>
      </a:lvl1pPr>
      <a:lvl2pPr algn="ctr" rtl="1" fontAlgn="base">
        <a:spcBef>
          <a:spcPct val="0"/>
        </a:spcBef>
        <a:spcAft>
          <a:spcPct val="0"/>
        </a:spcAft>
        <a:defRPr sz="4400">
          <a:solidFill>
            <a:schemeClr val="tx1"/>
          </a:solidFill>
          <a:latin typeface="Calibri" pitchFamily="34" charset="0"/>
          <a:cs typeface="Times New Roman" pitchFamily="18" charset="0"/>
        </a:defRPr>
      </a:lvl2pPr>
      <a:lvl3pPr algn="ctr" rtl="1" fontAlgn="base">
        <a:spcBef>
          <a:spcPct val="0"/>
        </a:spcBef>
        <a:spcAft>
          <a:spcPct val="0"/>
        </a:spcAft>
        <a:defRPr sz="4400">
          <a:solidFill>
            <a:schemeClr val="tx1"/>
          </a:solidFill>
          <a:latin typeface="Calibri" pitchFamily="34" charset="0"/>
          <a:cs typeface="Times New Roman" pitchFamily="18" charset="0"/>
        </a:defRPr>
      </a:lvl3pPr>
      <a:lvl4pPr algn="ctr" rtl="1" fontAlgn="base">
        <a:spcBef>
          <a:spcPct val="0"/>
        </a:spcBef>
        <a:spcAft>
          <a:spcPct val="0"/>
        </a:spcAft>
        <a:defRPr sz="4400">
          <a:solidFill>
            <a:schemeClr val="tx1"/>
          </a:solidFill>
          <a:latin typeface="Calibri" pitchFamily="34" charset="0"/>
          <a:cs typeface="Times New Roman" pitchFamily="18" charset="0"/>
        </a:defRPr>
      </a:lvl4pPr>
      <a:lvl5pPr algn="ctr" rtl="1" fontAlgn="base">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عنوان 3"/>
          <p:cNvSpPr>
            <a:spLocks noGrp="1"/>
          </p:cNvSpPr>
          <p:nvPr>
            <p:ph type="title"/>
          </p:nvPr>
        </p:nvSpPr>
        <p:spPr/>
        <p:txBody>
          <a:bodyPr/>
          <a:lstStyle/>
          <a:p>
            <a:endParaRPr lang="ar-SA" dirty="0" smtClean="0"/>
          </a:p>
        </p:txBody>
      </p:sp>
      <p:pic>
        <p:nvPicPr>
          <p:cNvPr id="5" name="عنصر نائب للمحتوى 4" descr="الواجهة.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476672"/>
            <a:ext cx="8229600" cy="1143000"/>
          </a:xfrm>
        </p:spPr>
        <p:txBody>
          <a:bodyPr rtlCol="1">
            <a:normAutofit/>
          </a:bodyPr>
          <a:lstStyle/>
          <a:p>
            <a:pPr fontAlgn="auto">
              <a:spcAft>
                <a:spcPts val="0"/>
              </a:spcAft>
              <a:defRPr/>
            </a:pPr>
            <a:r>
              <a:rPr lang="ar-SA" sz="3600" b="1" dirty="0" smtClean="0">
                <a:solidFill>
                  <a:schemeClr val="tx2">
                    <a:lumMod val="75000"/>
                  </a:schemeClr>
                </a:solidFill>
                <a:cs typeface="Traditional Arabic" pitchFamily="2" charset="-78"/>
              </a:rPr>
              <a:t>من أدلة تحريم الاختلاط</a:t>
            </a:r>
            <a:endParaRPr lang="ar-SA" sz="3600" dirty="0" smtClean="0"/>
          </a:p>
        </p:txBody>
      </p:sp>
      <p:sp>
        <p:nvSpPr>
          <p:cNvPr id="3" name="عنصر نائب للمحتوى 2"/>
          <p:cNvSpPr>
            <a:spLocks noGrp="1"/>
          </p:cNvSpPr>
          <p:nvPr>
            <p:ph idx="1"/>
          </p:nvPr>
        </p:nvSpPr>
        <p:spPr/>
        <p:txBody>
          <a:bodyPr rtlCol="1">
            <a:normAutofit/>
          </a:bodyPr>
          <a:lstStyle/>
          <a:p>
            <a:pPr fontAlgn="auto">
              <a:spcAft>
                <a:spcPts val="0"/>
              </a:spcAft>
              <a:defRPr/>
            </a:pPr>
            <a:endParaRPr lang="ar-SA" sz="2400" b="1" dirty="0" smtClean="0">
              <a:cs typeface="Traditional Arabic" pitchFamily="2" charset="-78"/>
            </a:endParaRPr>
          </a:p>
          <a:p>
            <a:pPr fontAlgn="auto">
              <a:spcAft>
                <a:spcPts val="0"/>
              </a:spcAft>
              <a:defRPr/>
            </a:pPr>
            <a:r>
              <a:rPr lang="ar-SA" sz="2400" b="1" dirty="0" smtClean="0">
                <a:solidFill>
                  <a:schemeClr val="accent5">
                    <a:lumMod val="75000"/>
                  </a:schemeClr>
                </a:solidFill>
                <a:cs typeface="Traditional Arabic" pitchFamily="2" charset="-78"/>
              </a:rPr>
              <a:t>قال تعالى: ((وَقَرْنَ فِي بُيُوتِكُنَّ وَلاَ تَبَرَّجْنَ تَبَرُّجَ الجَاهِلِيَّةِ الأُولَى وَأَقِمْنَ الصَّلاةَ وَآتِينَ الزَّكَاةَ وَأَطِعْنَ اللَّهَ وَرَسُولَهُ إِنَّمَا يُرِيدُ اللَّهُ لِيُذْهِبَ عَنكُمُ الرِّجْسَ أَهْلَ البَيْتِ وَيُطَهِّرَكُمْ تَطْهِيراً (33)))</a:t>
            </a:r>
          </a:p>
          <a:p>
            <a:pPr fontAlgn="auto">
              <a:spcAft>
                <a:spcPts val="0"/>
              </a:spcAft>
              <a:defRPr/>
            </a:pPr>
            <a:r>
              <a:rPr lang="ar-SA" sz="2400" b="1" u="sng" dirty="0" smtClean="0">
                <a:solidFill>
                  <a:schemeClr val="tx2">
                    <a:lumMod val="75000"/>
                  </a:schemeClr>
                </a:solidFill>
                <a:cs typeface="Traditional Arabic" pitchFamily="2" charset="-78"/>
              </a:rPr>
              <a:t>وجه الدلالة:</a:t>
            </a:r>
          </a:p>
          <a:p>
            <a:pPr fontAlgn="auto">
              <a:spcAft>
                <a:spcPts val="0"/>
              </a:spcAft>
              <a:buFont typeface="Arial" pitchFamily="34" charset="0"/>
              <a:buNone/>
              <a:defRPr/>
            </a:pPr>
            <a:r>
              <a:rPr lang="ar-SA" sz="2000" b="1" dirty="0" smtClean="0">
                <a:cs typeface="Traditional Arabic" pitchFamily="2" charset="-78"/>
              </a:rPr>
              <a:t>1. أن الله تعالى أمر أزواج رسول الله </a:t>
            </a:r>
            <a:r>
              <a:rPr lang="ar-SA" sz="2000" b="1" dirty="0" smtClean="0">
                <a:cs typeface="Traditional Arabic" pitchFamily="2" charset="-78"/>
                <a:sym typeface="AGA Arabesque"/>
              </a:rPr>
              <a:t></a:t>
            </a:r>
            <a:r>
              <a:rPr lang="ar-SA" sz="2000" b="1" dirty="0" smtClean="0">
                <a:cs typeface="Traditional Arabic" pitchFamily="2" charset="-78"/>
              </a:rPr>
              <a:t> الطاهرات المطهرات الطيبات بلزوم بيوتهن " وهذا أعلى درجات</a:t>
            </a:r>
          </a:p>
          <a:p>
            <a:pPr fontAlgn="auto">
              <a:spcAft>
                <a:spcPts val="0"/>
              </a:spcAft>
              <a:buFont typeface="Arial" pitchFamily="34" charset="0"/>
              <a:buNone/>
              <a:defRPr/>
            </a:pPr>
            <a:r>
              <a:rPr lang="ar-SA" sz="2000" b="1" dirty="0" smtClean="0">
                <a:cs typeface="Traditional Arabic" pitchFamily="2" charset="-78"/>
              </a:rPr>
              <a:t> الحجاب ".</a:t>
            </a:r>
            <a:endParaRPr lang="en-US" sz="2000" b="1" dirty="0" smtClean="0">
              <a:cs typeface="Traditional Arabic" pitchFamily="2" charset="-78"/>
            </a:endParaRPr>
          </a:p>
          <a:p>
            <a:pPr fontAlgn="auto">
              <a:spcAft>
                <a:spcPts val="0"/>
              </a:spcAft>
              <a:buFont typeface="Arial" pitchFamily="34" charset="0"/>
              <a:buNone/>
              <a:defRPr/>
            </a:pPr>
            <a:r>
              <a:rPr lang="ar-SA" sz="2000" b="1" dirty="0" smtClean="0">
                <a:cs typeface="Traditional Arabic" pitchFamily="2" charset="-78"/>
              </a:rPr>
              <a:t>2. وهذا الخطاب عام لغيرهن من نساء المسلمين لما هو متقرر أن العبر</a:t>
            </a:r>
            <a:r>
              <a:rPr lang="ar-EG" sz="2000" b="1" dirty="0" smtClean="0">
                <a:cs typeface="Traditional Arabic" pitchFamily="2" charset="-78"/>
              </a:rPr>
              <a:t>ة </a:t>
            </a:r>
            <a:r>
              <a:rPr lang="ar-SA" sz="2000" b="1" dirty="0" smtClean="0">
                <a:cs typeface="Traditional Arabic" pitchFamily="2" charset="-78"/>
              </a:rPr>
              <a:t>(بعموم اللفظ لا بخصوص السبب).</a:t>
            </a:r>
          </a:p>
          <a:p>
            <a:pPr fontAlgn="auto">
              <a:spcAft>
                <a:spcPts val="0"/>
              </a:spcAft>
              <a:buFont typeface="Arial" pitchFamily="34" charset="0"/>
              <a:buNone/>
              <a:defRPr/>
            </a:pPr>
            <a:r>
              <a:rPr lang="ar-SA" sz="2000" b="1" dirty="0" smtClean="0">
                <a:cs typeface="Traditional Arabic" pitchFamily="2" charset="-78"/>
              </a:rPr>
              <a:t>3. وقد سمي الله مكث المرأة في بيتها قرارا وهذا المعني من أسمى المعاني الرفيعة  ففيه استقرار لنفسها وراحة لقلبها وانشراح لصدرها.</a:t>
            </a:r>
          </a:p>
        </p:txBody>
      </p:sp>
      <p:pic>
        <p:nvPicPr>
          <p:cNvPr id="4" name="صورة 3" descr="images (5).jpg"/>
          <p:cNvPicPr>
            <a:picLocks noChangeAspect="1"/>
          </p:cNvPicPr>
          <p:nvPr/>
        </p:nvPicPr>
        <p:blipFill>
          <a:blip r:embed="rId2" cstate="print"/>
          <a:stretch>
            <a:fillRect/>
          </a:stretch>
        </p:blipFill>
        <p:spPr>
          <a:xfrm>
            <a:off x="2843808" y="4725144"/>
            <a:ext cx="2808312" cy="192747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1">
            <a:normAutofit/>
          </a:bodyPr>
          <a:lstStyle/>
          <a:p>
            <a:pPr fontAlgn="auto">
              <a:spcAft>
                <a:spcPts val="0"/>
              </a:spcAft>
              <a:defRPr/>
            </a:pPr>
            <a:r>
              <a:rPr lang="ar-SA" sz="3600" b="1" dirty="0" smtClean="0">
                <a:solidFill>
                  <a:schemeClr val="tx2">
                    <a:lumMod val="75000"/>
                  </a:schemeClr>
                </a:solidFill>
                <a:cs typeface="Traditional Arabic" pitchFamily="2" charset="-78"/>
              </a:rPr>
              <a:t>من أدلة تحريم الاختلاط</a:t>
            </a:r>
            <a:endParaRPr lang="ar-SA" sz="3600" dirty="0" smtClean="0"/>
          </a:p>
        </p:txBody>
      </p:sp>
      <p:sp>
        <p:nvSpPr>
          <p:cNvPr id="3" name="عنصر نائب للمحتوى 2"/>
          <p:cNvSpPr>
            <a:spLocks noGrp="1"/>
          </p:cNvSpPr>
          <p:nvPr>
            <p:ph idx="1"/>
          </p:nvPr>
        </p:nvSpPr>
        <p:spPr/>
        <p:txBody>
          <a:bodyPr rtlCol="1">
            <a:normAutofit/>
          </a:bodyPr>
          <a:lstStyle/>
          <a:p>
            <a:pPr algn="justLow" fontAlgn="auto">
              <a:spcAft>
                <a:spcPts val="0"/>
              </a:spcAft>
              <a:buFont typeface="Arial" pitchFamily="34" charset="0"/>
              <a:buNone/>
              <a:defRPr/>
            </a:pPr>
            <a:endParaRPr lang="ar-SA" sz="2000" b="1" dirty="0" smtClean="0">
              <a:cs typeface="Traditional Arabic" pitchFamily="2" charset="-78"/>
            </a:endParaRPr>
          </a:p>
          <a:p>
            <a:pPr algn="justLow" fontAlgn="auto">
              <a:spcAft>
                <a:spcPts val="0"/>
              </a:spcAft>
              <a:buFont typeface="Arial" pitchFamily="34" charset="0"/>
              <a:buNone/>
              <a:defRPr/>
            </a:pPr>
            <a:r>
              <a:rPr lang="ar-SA" sz="2000" b="1" dirty="0" smtClean="0">
                <a:cs typeface="Traditional Arabic" pitchFamily="2" charset="-78"/>
              </a:rPr>
              <a:t>1- أخرج الإمام أحمد عن أم حميد امرأة أبي حميد الساعد</a:t>
            </a:r>
            <a:r>
              <a:rPr lang="ar-EG" sz="2000" b="1" dirty="0" smtClean="0">
                <a:cs typeface="Traditional Arabic" pitchFamily="2" charset="-78"/>
              </a:rPr>
              <a:t>ي</a:t>
            </a:r>
            <a:r>
              <a:rPr lang="ar-SA" sz="2000" b="1" dirty="0" smtClean="0">
                <a:cs typeface="Traditional Arabic" pitchFamily="2" charset="-78"/>
              </a:rPr>
              <a:t> رضي الله عنهما:</a:t>
            </a:r>
            <a:endParaRPr lang="en-US" sz="2000" b="1" dirty="0" smtClean="0">
              <a:cs typeface="Traditional Arabic" pitchFamily="2" charset="-78"/>
            </a:endParaRPr>
          </a:p>
          <a:p>
            <a:pPr algn="justLow" fontAlgn="auto">
              <a:spcAft>
                <a:spcPts val="0"/>
              </a:spcAft>
              <a:buFont typeface="Arial" pitchFamily="34" charset="0"/>
              <a:buNone/>
              <a:defRPr/>
            </a:pPr>
            <a:r>
              <a:rPr lang="ar-EG" sz="2000" b="1" dirty="0" smtClean="0">
                <a:cs typeface="Traditional Arabic" pitchFamily="2" charset="-78"/>
              </a:rPr>
              <a:t>" </a:t>
            </a:r>
            <a:r>
              <a:rPr lang="ar-SA" sz="2000" b="1" dirty="0" smtClean="0">
                <a:cs typeface="Traditional Arabic" pitchFamily="2" charset="-78"/>
              </a:rPr>
              <a:t>أنها جاءت النبي </a:t>
            </a:r>
            <a:r>
              <a:rPr lang="ar-SA" sz="2000" b="1" dirty="0" smtClean="0">
                <a:cs typeface="Traditional Arabic" pitchFamily="2" charset="-78"/>
                <a:sym typeface="AGA Arabesque"/>
              </a:rPr>
              <a:t></a:t>
            </a:r>
            <a:r>
              <a:rPr lang="ar-SA" sz="2000" b="1" dirty="0" smtClean="0">
                <a:cs typeface="Traditional Arabic" pitchFamily="2" charset="-78"/>
              </a:rPr>
              <a:t> فقالت يا رسول الله إني أحب الصلاة معك قال قد علمت أنك تحبين الصلاة معي وصلاتك في بيتك خير من صلاتك في حجرتك وصلاتك في حجرتك خير من صلاتك في دارك وصلاتك في دارك خير من صلاتك في مسجد قومك وصلاتك في مسجد قومك خير من صلاتك في مسجدي. قال: فأمرت فبني لها مسجد في أقصي بيت من بيوتها وأظلمه فكانت تصلي فيه حتى ماتت</a:t>
            </a:r>
            <a:r>
              <a:rPr lang="ar-EG" sz="2000" b="1" dirty="0" smtClean="0">
                <a:cs typeface="Traditional Arabic" pitchFamily="2" charset="-78"/>
              </a:rPr>
              <a:t> "</a:t>
            </a:r>
            <a:r>
              <a:rPr lang="ar-SA" sz="2000" b="1" dirty="0" smtClean="0">
                <a:cs typeface="Traditional Arabic" pitchFamily="2" charset="-78"/>
              </a:rPr>
              <a:t>.</a:t>
            </a:r>
            <a:endParaRPr lang="en-US" sz="2000" b="1" dirty="0" smtClean="0">
              <a:cs typeface="Traditional Arabic" pitchFamily="2" charset="-78"/>
            </a:endParaRPr>
          </a:p>
          <a:p>
            <a:pPr algn="justLow" fontAlgn="auto">
              <a:spcAft>
                <a:spcPts val="0"/>
              </a:spcAft>
              <a:buFont typeface="Arial" pitchFamily="34" charset="0"/>
              <a:buNone/>
              <a:defRPr/>
            </a:pPr>
            <a:r>
              <a:rPr lang="ar-SA" sz="2000" b="1" dirty="0" smtClean="0">
                <a:cs typeface="Traditional Arabic" pitchFamily="2" charset="-78"/>
              </a:rPr>
              <a:t>2- وأخرج ابن خزيمة في صحيحه عن عبد الله بن مسعود عن النبي </a:t>
            </a:r>
            <a:r>
              <a:rPr lang="ar-SA" sz="2000" b="1" dirty="0" smtClean="0">
                <a:cs typeface="Traditional Arabic" pitchFamily="2" charset="-78"/>
                <a:sym typeface="AGA Arabesque"/>
              </a:rPr>
              <a:t></a:t>
            </a:r>
            <a:r>
              <a:rPr lang="ar-SA" sz="2000" b="1" dirty="0" smtClean="0">
                <a:cs typeface="Traditional Arabic" pitchFamily="2" charset="-78"/>
              </a:rPr>
              <a:t> أنه قال: </a:t>
            </a:r>
            <a:endParaRPr lang="en-US" sz="2000" b="1" dirty="0" smtClean="0">
              <a:cs typeface="Traditional Arabic" pitchFamily="2" charset="-78"/>
            </a:endParaRPr>
          </a:p>
          <a:p>
            <a:pPr algn="justLow" fontAlgn="auto">
              <a:spcAft>
                <a:spcPts val="0"/>
              </a:spcAft>
              <a:buFont typeface="Arial" pitchFamily="34" charset="0"/>
              <a:buNone/>
              <a:defRPr/>
            </a:pPr>
            <a:r>
              <a:rPr lang="ar-EG" sz="2000" b="1" dirty="0" smtClean="0">
                <a:cs typeface="Traditional Arabic" pitchFamily="2" charset="-78"/>
              </a:rPr>
              <a:t>" </a:t>
            </a:r>
            <a:r>
              <a:rPr lang="ar-SA" sz="2000" b="1" dirty="0" smtClean="0">
                <a:cs typeface="Traditional Arabic" pitchFamily="2" charset="-78"/>
              </a:rPr>
              <a:t>إن أحب صلاه المرأة إلى الله في أشد مكان من بيتها ظلمه</a:t>
            </a:r>
            <a:r>
              <a:rPr lang="ar-EG" sz="2000" b="1" dirty="0" smtClean="0">
                <a:cs typeface="Traditional Arabic" pitchFamily="2" charset="-78"/>
              </a:rPr>
              <a:t> "</a:t>
            </a:r>
            <a:r>
              <a:rPr lang="ar-SA" sz="2000" b="1" dirty="0" smtClean="0">
                <a:cs typeface="Traditional Arabic" pitchFamily="2" charset="-78"/>
              </a:rPr>
              <a:t>.</a:t>
            </a:r>
            <a:endParaRPr lang="en-US" sz="2000" b="1" dirty="0" smtClean="0">
              <a:cs typeface="Traditional Arabic" pitchFamily="2" charset="-78"/>
            </a:endParaRPr>
          </a:p>
          <a:p>
            <a:pPr algn="justLow" fontAlgn="auto">
              <a:spcAft>
                <a:spcPts val="0"/>
              </a:spcAft>
              <a:buFont typeface="Arial" pitchFamily="34" charset="0"/>
              <a:buNone/>
              <a:defRPr/>
            </a:pPr>
            <a:r>
              <a:rPr lang="ar-SA" sz="2000" b="1" u="sng" dirty="0" smtClean="0">
                <a:solidFill>
                  <a:schemeClr val="accent5">
                    <a:lumMod val="75000"/>
                  </a:schemeClr>
                </a:solidFill>
                <a:cs typeface="Traditional Arabic" pitchFamily="2" charset="-78"/>
              </a:rPr>
              <a:t>وجه الدلالة من الحديث:</a:t>
            </a:r>
            <a:endParaRPr lang="en-US" sz="2000" b="1" dirty="0" smtClean="0">
              <a:solidFill>
                <a:schemeClr val="accent5">
                  <a:lumMod val="75000"/>
                </a:schemeClr>
              </a:solidFill>
              <a:cs typeface="Traditional Arabic" pitchFamily="2" charset="-78"/>
            </a:endParaRPr>
          </a:p>
          <a:p>
            <a:pPr algn="justLow" fontAlgn="auto">
              <a:spcAft>
                <a:spcPts val="0"/>
              </a:spcAft>
              <a:buFont typeface="Arial" pitchFamily="34" charset="0"/>
              <a:buNone/>
              <a:defRPr/>
            </a:pPr>
            <a:r>
              <a:rPr lang="ar-SA" sz="2000" b="1" dirty="0" smtClean="0">
                <a:cs typeface="Traditional Arabic" pitchFamily="2" charset="-78"/>
              </a:rPr>
              <a:t>أنه إذا شرع في حقها أن تصلي في بيتها وأنه أفضل حتى من الصلاة في مسجد الرسول </a:t>
            </a:r>
            <a:r>
              <a:rPr lang="ar-SA" sz="2000" b="1" dirty="0" smtClean="0">
                <a:cs typeface="Traditional Arabic" pitchFamily="2" charset="-78"/>
                <a:sym typeface="AGA Arabesque"/>
              </a:rPr>
              <a:t></a:t>
            </a:r>
            <a:r>
              <a:rPr lang="ar-SA" sz="2000" b="1" dirty="0" smtClean="0">
                <a:cs typeface="Traditional Arabic" pitchFamily="2" charset="-78"/>
              </a:rPr>
              <a:t> بل ومع الرسول</a:t>
            </a:r>
            <a:r>
              <a:rPr lang="ar-EG" sz="2000" b="1" dirty="0" smtClean="0">
                <a:cs typeface="Traditional Arabic" pitchFamily="2" charset="-78"/>
              </a:rPr>
              <a:t>،</a:t>
            </a:r>
            <a:r>
              <a:rPr lang="ar-SA" sz="2000" b="1" dirty="0" smtClean="0">
                <a:cs typeface="Traditional Arabic" pitchFamily="2" charset="-78"/>
              </a:rPr>
              <a:t> فلئن يُمنع الاختلاط من باب أولى</a:t>
            </a:r>
            <a:r>
              <a:rPr lang="ar-EG" sz="2000" b="1" dirty="0" smtClean="0">
                <a:cs typeface="Traditional Arabic" pitchFamily="2" charset="-78"/>
              </a:rPr>
              <a:t>.</a:t>
            </a:r>
            <a:endParaRPr lang="en-US" sz="2000" b="1" dirty="0" smtClean="0">
              <a:cs typeface="Traditional Arabic" pitchFamily="2" charset="-78"/>
            </a:endParaRPr>
          </a:p>
          <a:p>
            <a:pPr algn="justLow" fontAlgn="auto">
              <a:spcAft>
                <a:spcPts val="0"/>
              </a:spcAft>
              <a:buFont typeface="Arial" pitchFamily="34" charset="0"/>
              <a:buNone/>
              <a:defRPr/>
            </a:pPr>
            <a:endParaRPr lang="en-US" sz="2000" b="1" dirty="0" smtClean="0">
              <a:cs typeface="Traditional Arabic" pitchFamily="2" charset="-78"/>
            </a:endParaRPr>
          </a:p>
        </p:txBody>
      </p:sp>
      <p:sp>
        <p:nvSpPr>
          <p:cNvPr id="7" name="مستطيل ذو زاوية واحدة مستديرة 6"/>
          <p:cNvSpPr/>
          <p:nvPr/>
        </p:nvSpPr>
        <p:spPr>
          <a:xfrm>
            <a:off x="6357938" y="1357313"/>
            <a:ext cx="2071687" cy="571500"/>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cs typeface="Traditional Arabic" pitchFamily="2" charset="-78"/>
              </a:rPr>
              <a:t>من السنة</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476672"/>
            <a:ext cx="8229600" cy="1143000"/>
          </a:xfrm>
        </p:spPr>
        <p:txBody>
          <a:bodyPr/>
          <a:lstStyle/>
          <a:p>
            <a:r>
              <a:rPr lang="ar-SA" sz="3600" b="1" dirty="0" smtClean="0">
                <a:solidFill>
                  <a:schemeClr val="accent1">
                    <a:lumMod val="75000"/>
                  </a:schemeClr>
                </a:solidFill>
                <a:latin typeface="Traditional Arabic" pitchFamily="18" charset="-78"/>
                <a:cs typeface="Traditional Arabic" pitchFamily="18" charset="-78"/>
              </a:rPr>
              <a:t>من أقوال العلماء</a:t>
            </a:r>
            <a:endParaRPr lang="ar-SA" sz="3600" b="1" dirty="0">
              <a:solidFill>
                <a:schemeClr val="accent1">
                  <a:lumMod val="75000"/>
                </a:schemeClr>
              </a:solidFill>
              <a:latin typeface="Traditional Arabic" pitchFamily="18" charset="-78"/>
              <a:cs typeface="Traditional Arabic" pitchFamily="18" charset="-78"/>
            </a:endParaRPr>
          </a:p>
        </p:txBody>
      </p:sp>
      <p:sp>
        <p:nvSpPr>
          <p:cNvPr id="3" name="عنصر نائب للمحتوى 2"/>
          <p:cNvSpPr>
            <a:spLocks noGrp="1"/>
          </p:cNvSpPr>
          <p:nvPr>
            <p:ph idx="1"/>
          </p:nvPr>
        </p:nvSpPr>
        <p:spPr>
          <a:xfrm>
            <a:off x="467544" y="1484784"/>
            <a:ext cx="8229600" cy="4525963"/>
          </a:xfrm>
        </p:spPr>
        <p:txBody>
          <a:bodyPr/>
          <a:lstStyle/>
          <a:p>
            <a:r>
              <a:rPr lang="ar-EG" sz="2400" b="1" dirty="0" smtClean="0">
                <a:solidFill>
                  <a:srgbClr val="C0165F"/>
                </a:solidFill>
                <a:latin typeface="Traditional Arabic" pitchFamily="18" charset="-78"/>
                <a:cs typeface="Traditional Arabic" pitchFamily="18" charset="-78"/>
              </a:rPr>
              <a:t>قال الشافعي رحمه الله كما في الأم:</a:t>
            </a:r>
            <a:endParaRPr lang="en-US" sz="2400" dirty="0" smtClean="0">
              <a:solidFill>
                <a:srgbClr val="C0165F"/>
              </a:solidFill>
              <a:latin typeface="Traditional Arabic" pitchFamily="18" charset="-78"/>
              <a:cs typeface="Traditional Arabic" pitchFamily="18" charset="-78"/>
            </a:endParaRPr>
          </a:p>
          <a:p>
            <a:endParaRPr lang="ar-SA" sz="2400" dirty="0" smtClean="0">
              <a:solidFill>
                <a:srgbClr val="C0165F"/>
              </a:solidFill>
              <a:latin typeface="Traditional Arabic" pitchFamily="18" charset="-78"/>
              <a:cs typeface="Traditional Arabic" pitchFamily="18" charset="-78"/>
            </a:endParaRPr>
          </a:p>
          <a:p>
            <a:endParaRPr lang="ar-SA" sz="2400" dirty="0" smtClean="0">
              <a:solidFill>
                <a:srgbClr val="C0165F"/>
              </a:solidFill>
              <a:latin typeface="Traditional Arabic" pitchFamily="18" charset="-78"/>
              <a:cs typeface="Traditional Arabic" pitchFamily="18" charset="-78"/>
            </a:endParaRPr>
          </a:p>
          <a:p>
            <a:endParaRPr lang="ar-SA" sz="2400" dirty="0" smtClean="0">
              <a:solidFill>
                <a:srgbClr val="C0165F"/>
              </a:solidFill>
              <a:latin typeface="Traditional Arabic" pitchFamily="18" charset="-78"/>
              <a:cs typeface="Traditional Arabic" pitchFamily="18" charset="-78"/>
            </a:endParaRPr>
          </a:p>
          <a:p>
            <a:endParaRPr lang="ar-SA" sz="2400" dirty="0" smtClean="0">
              <a:solidFill>
                <a:srgbClr val="C0165F"/>
              </a:solidFill>
              <a:latin typeface="Traditional Arabic" pitchFamily="18" charset="-78"/>
              <a:cs typeface="Traditional Arabic" pitchFamily="18" charset="-78"/>
            </a:endParaRPr>
          </a:p>
          <a:p>
            <a:endParaRPr lang="ar-SA" sz="2400" dirty="0" smtClean="0">
              <a:solidFill>
                <a:srgbClr val="C0165F"/>
              </a:solidFill>
              <a:latin typeface="Traditional Arabic" pitchFamily="18" charset="-78"/>
              <a:cs typeface="Traditional Arabic" pitchFamily="18" charset="-78"/>
            </a:endParaRPr>
          </a:p>
          <a:p>
            <a:endParaRPr lang="ar-SA" sz="2400" dirty="0" smtClean="0">
              <a:solidFill>
                <a:schemeClr val="tx2">
                  <a:lumMod val="75000"/>
                </a:schemeClr>
              </a:solidFill>
              <a:latin typeface="Traditional Arabic" pitchFamily="18" charset="-78"/>
              <a:cs typeface="Traditional Arabic" pitchFamily="18" charset="-78"/>
            </a:endParaRPr>
          </a:p>
          <a:p>
            <a:r>
              <a:rPr lang="ar-SA" sz="2400" b="1" dirty="0" smtClean="0">
                <a:solidFill>
                  <a:schemeClr val="tx2">
                    <a:lumMod val="75000"/>
                  </a:schemeClr>
                </a:solidFill>
                <a:latin typeface="Traditional Arabic" pitchFamily="18" charset="-78"/>
                <a:cs typeface="Traditional Arabic" pitchFamily="18" charset="-78"/>
              </a:rPr>
              <a:t>قال شيخ الإسلام بن تيمية رحمه الله في الفتاوى 297/15</a:t>
            </a:r>
            <a:r>
              <a:rPr lang="ar-EG" sz="2400" b="1" dirty="0" smtClean="0">
                <a:solidFill>
                  <a:schemeClr val="tx2">
                    <a:lumMod val="75000"/>
                  </a:schemeClr>
                </a:solidFill>
                <a:latin typeface="Traditional Arabic" pitchFamily="18" charset="-78"/>
                <a:cs typeface="Traditional Arabic" pitchFamily="18" charset="-78"/>
              </a:rPr>
              <a:t>:</a:t>
            </a:r>
            <a:endParaRPr lang="en-US" sz="2400" dirty="0" smtClean="0">
              <a:solidFill>
                <a:schemeClr val="tx2">
                  <a:lumMod val="75000"/>
                </a:schemeClr>
              </a:solidFill>
              <a:latin typeface="Traditional Arabic" pitchFamily="18" charset="-78"/>
              <a:cs typeface="Traditional Arabic" pitchFamily="18" charset="-78"/>
            </a:endParaRPr>
          </a:p>
          <a:p>
            <a:endParaRPr lang="ar-SA" sz="2400" dirty="0">
              <a:solidFill>
                <a:srgbClr val="C0165F"/>
              </a:solidFill>
              <a:latin typeface="Traditional Arabic" pitchFamily="18" charset="-78"/>
              <a:cs typeface="Traditional Arabic" pitchFamily="18" charset="-78"/>
            </a:endParaRPr>
          </a:p>
        </p:txBody>
      </p:sp>
      <p:sp>
        <p:nvSpPr>
          <p:cNvPr id="4" name="مستطيل مستدير الزوايا 3"/>
          <p:cNvSpPr/>
          <p:nvPr/>
        </p:nvSpPr>
        <p:spPr>
          <a:xfrm>
            <a:off x="3059832" y="2060848"/>
            <a:ext cx="5688632" cy="2160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ar-EG" sz="2000" b="1" dirty="0" smtClean="0">
                <a:solidFill>
                  <a:schemeClr val="accent1">
                    <a:lumMod val="40000"/>
                    <a:lumOff val="60000"/>
                  </a:schemeClr>
                </a:solidFill>
                <a:latin typeface="Traditional Arabic" pitchFamily="18" charset="-78"/>
                <a:cs typeface="Traditional Arabic" pitchFamily="18" charset="-78"/>
              </a:rPr>
              <a:t>ولا </a:t>
            </a:r>
            <a:r>
              <a:rPr lang="ar-EG" sz="2000" b="1" dirty="0">
                <a:solidFill>
                  <a:schemeClr val="accent1">
                    <a:lumMod val="40000"/>
                    <a:lumOff val="60000"/>
                  </a:schemeClr>
                </a:solidFill>
                <a:latin typeface="Traditional Arabic" pitchFamily="18" charset="-78"/>
                <a:cs typeface="Traditional Arabic" pitchFamily="18" charset="-78"/>
              </a:rPr>
              <a:t>أحب أن تدفن المرأة مع الرجل على حال وإن كان ضرورة ولا سبيل إلى غيرها كان الرجل أمامها وهي خلفه ويجعل بين الرجل والمرأة في القبر حاجز من تراب.</a:t>
            </a:r>
            <a:endParaRPr lang="en-US" sz="2000" b="1" dirty="0">
              <a:solidFill>
                <a:schemeClr val="accent1">
                  <a:lumMod val="40000"/>
                  <a:lumOff val="60000"/>
                </a:schemeClr>
              </a:solidFill>
              <a:latin typeface="Traditional Arabic" pitchFamily="18" charset="-78"/>
              <a:cs typeface="Traditional Arabic" pitchFamily="18" charset="-78"/>
            </a:endParaRPr>
          </a:p>
          <a:p>
            <a:pPr algn="justLow"/>
            <a:r>
              <a:rPr lang="ar-EG" sz="2000" b="1" dirty="0">
                <a:solidFill>
                  <a:schemeClr val="accent1">
                    <a:lumMod val="40000"/>
                    <a:lumOff val="60000"/>
                  </a:schemeClr>
                </a:solidFill>
                <a:latin typeface="Traditional Arabic" pitchFamily="18" charset="-78"/>
                <a:cs typeface="Traditional Arabic" pitchFamily="18" charset="-78"/>
              </a:rPr>
              <a:t>يا الله: هم في القبر أموات غير أحياء لا يشعر أحدهما بالآخر ولكن لا اختلاط ولا تلامس بينهما حاجز من تراب فما بال طلبة الجامعات يلصق فخذه بفخذ صديقته وهم أحياء تجري في عروقهم الشهوة ويطلب كل واحد منهما الآخر.</a:t>
            </a:r>
            <a:endParaRPr lang="ar-SA" sz="2000" b="1" dirty="0">
              <a:solidFill>
                <a:schemeClr val="accent1">
                  <a:lumMod val="40000"/>
                  <a:lumOff val="60000"/>
                </a:schemeClr>
              </a:solidFill>
              <a:latin typeface="Traditional Arabic" pitchFamily="18" charset="-78"/>
              <a:cs typeface="Traditional Arabic" pitchFamily="18" charset="-78"/>
            </a:endParaRPr>
          </a:p>
        </p:txBody>
      </p:sp>
      <p:sp>
        <p:nvSpPr>
          <p:cNvPr id="6" name="مستطيل مستدير الزوايا 5"/>
          <p:cNvSpPr/>
          <p:nvPr/>
        </p:nvSpPr>
        <p:spPr>
          <a:xfrm>
            <a:off x="899592" y="4941168"/>
            <a:ext cx="5688632" cy="165618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ar-EG" sz="2000" b="1" dirty="0">
                <a:solidFill>
                  <a:srgbClr val="E54979"/>
                </a:solidFill>
                <a:latin typeface="Traditional Arabic" pitchFamily="18" charset="-78"/>
                <a:cs typeface="Traditional Arabic" pitchFamily="18" charset="-78"/>
              </a:rPr>
              <a:t>لأن المرأة يجب أن تصان وتحفظ بما لا يجب مثله في الرجل ولهذا خصت بالاحتجاب وترك إبداء الزينة وترك التبرج فيجب في حقها الاستئثار باللباس والبيوت ما لا يجب في حق الرجل ولان ظهور النساء سبب الفتنة والرجال قوامون عليهن.</a:t>
            </a:r>
            <a:endParaRPr lang="en-US" sz="2000" b="1" dirty="0">
              <a:solidFill>
                <a:srgbClr val="E54979"/>
              </a:solidFill>
              <a:latin typeface="Traditional Arabic" pitchFamily="18" charset="-78"/>
              <a:cs typeface="Traditional Arabic" pitchFamily="18" charset="-78"/>
            </a:endParaRPr>
          </a:p>
        </p:txBody>
      </p:sp>
      <p:pic>
        <p:nvPicPr>
          <p:cNvPr id="8" name="صورة 7" descr="images (6).jpg"/>
          <p:cNvPicPr>
            <a:picLocks noChangeAspect="1"/>
          </p:cNvPicPr>
          <p:nvPr/>
        </p:nvPicPr>
        <p:blipFill>
          <a:blip r:embed="rId2" cstate="print"/>
          <a:stretch>
            <a:fillRect/>
          </a:stretch>
        </p:blipFill>
        <p:spPr>
          <a:xfrm>
            <a:off x="611560" y="2420888"/>
            <a:ext cx="2282197" cy="1369318"/>
          </a:xfrm>
          <a:prstGeom prst="rect">
            <a:avLst/>
          </a:prstGeom>
          <a:ln w="88900" cap="sq" cmpd="thickThin">
            <a:solidFill>
              <a:srgbClr val="E54979"/>
            </a:solidFill>
            <a:prstDash val="solid"/>
            <a:miter lim="800000"/>
          </a:ln>
          <a:effectLst>
            <a:innerShdw blurRad="76200">
              <a:srgbClr val="000000"/>
            </a:inn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1">
            <a:normAutofit/>
          </a:bodyPr>
          <a:lstStyle/>
          <a:p>
            <a:pPr fontAlgn="auto">
              <a:spcAft>
                <a:spcPts val="0"/>
              </a:spcAft>
              <a:defRPr/>
            </a:pPr>
            <a:r>
              <a:rPr lang="ar-SA" sz="3600" b="1" dirty="0" smtClean="0">
                <a:solidFill>
                  <a:schemeClr val="tx2">
                    <a:lumMod val="75000"/>
                  </a:schemeClr>
                </a:solidFill>
                <a:cs typeface="Traditional Arabic" pitchFamily="2" charset="-78"/>
              </a:rPr>
              <a:t>حكمة تحريم الاختلاط</a:t>
            </a:r>
            <a:endParaRPr lang="ar-SA" sz="3600" dirty="0" smtClean="0"/>
          </a:p>
        </p:txBody>
      </p:sp>
      <p:pic>
        <p:nvPicPr>
          <p:cNvPr id="5" name="عنصر نائب للمحتوى 4" descr="28552alsh3er.jpg"/>
          <p:cNvPicPr>
            <a:picLocks noGrp="1" noChangeAspect="1"/>
          </p:cNvPicPr>
          <p:nvPr>
            <p:ph idx="1"/>
          </p:nvPr>
        </p:nvPicPr>
        <p:blipFill>
          <a:blip r:embed="rId2" cstate="print"/>
          <a:stretch>
            <a:fillRect/>
          </a:stretch>
        </p:blipFill>
        <p:spPr>
          <a:xfrm>
            <a:off x="2771800" y="4483100"/>
            <a:ext cx="3390900" cy="2374900"/>
          </a:xfrm>
          <a:prstGeom prst="rect">
            <a:avLst/>
          </a:prstGeom>
          <a:ln>
            <a:noFill/>
          </a:ln>
          <a:effectLst>
            <a:softEdge rad="112500"/>
          </a:effectLst>
        </p:spPr>
      </p:pic>
      <p:graphicFrame>
        <p:nvGraphicFramePr>
          <p:cNvPr id="7" name="رسم تخطيطي 6"/>
          <p:cNvGraphicFramePr/>
          <p:nvPr/>
        </p:nvGraphicFramePr>
        <p:xfrm>
          <a:off x="1000100" y="1357298"/>
          <a:ext cx="7739074" cy="3429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548680"/>
            <a:ext cx="8229600" cy="1143000"/>
          </a:xfrm>
        </p:spPr>
        <p:txBody>
          <a:bodyPr/>
          <a:lstStyle/>
          <a:p>
            <a:r>
              <a:rPr lang="ar-SA" sz="3600" b="1" dirty="0" smtClean="0">
                <a:solidFill>
                  <a:schemeClr val="accent5">
                    <a:lumMod val="75000"/>
                  </a:schemeClr>
                </a:solidFill>
                <a:latin typeface="Traditional Arabic" pitchFamily="18" charset="-78"/>
                <a:cs typeface="Traditional Arabic" pitchFamily="18" charset="-78"/>
              </a:rPr>
              <a:t>حالات خروج المرأة وإذن الشرع فيها</a:t>
            </a:r>
            <a:endParaRPr lang="ar-SA" sz="3600" b="1" dirty="0">
              <a:solidFill>
                <a:schemeClr val="accent5">
                  <a:lumMod val="75000"/>
                </a:schemeClr>
              </a:solidFill>
              <a:latin typeface="Traditional Arabic" pitchFamily="18" charset="-78"/>
              <a:cs typeface="Traditional Arabic" pitchFamily="18" charset="-78"/>
            </a:endParaRPr>
          </a:p>
        </p:txBody>
      </p:sp>
      <p:sp>
        <p:nvSpPr>
          <p:cNvPr id="3" name="عنصر نائب للمحتوى 2"/>
          <p:cNvSpPr>
            <a:spLocks noGrp="1"/>
          </p:cNvSpPr>
          <p:nvPr>
            <p:ph idx="1"/>
          </p:nvPr>
        </p:nvSpPr>
        <p:spPr>
          <a:xfrm>
            <a:off x="467544" y="1988840"/>
            <a:ext cx="8229600" cy="4525963"/>
          </a:xfrm>
        </p:spPr>
        <p:txBody>
          <a:bodyPr/>
          <a:lstStyle/>
          <a:p>
            <a:pPr>
              <a:buNone/>
            </a:pPr>
            <a:r>
              <a:rPr lang="ar-SA" sz="2400" b="1" dirty="0" smtClean="0">
                <a:latin typeface="Traditional Arabic" pitchFamily="18" charset="-78"/>
                <a:cs typeface="Traditional Arabic" pitchFamily="18" charset="-78"/>
              </a:rPr>
              <a:t>1- خروجها لقضاء الحاجة.</a:t>
            </a:r>
            <a:endParaRPr lang="en-US" sz="2400" b="1" dirty="0" smtClean="0">
              <a:latin typeface="Traditional Arabic" pitchFamily="18" charset="-78"/>
              <a:cs typeface="Traditional Arabic" pitchFamily="18" charset="-78"/>
            </a:endParaRPr>
          </a:p>
          <a:p>
            <a:pPr>
              <a:buNone/>
            </a:pPr>
            <a:r>
              <a:rPr lang="ar-SA" sz="2400" b="1" dirty="0" smtClean="0">
                <a:latin typeface="Traditional Arabic" pitchFamily="18" charset="-78"/>
                <a:cs typeface="Traditional Arabic" pitchFamily="18" charset="-78"/>
              </a:rPr>
              <a:t>2- خروجها لصلاة الجماعة في المسجد.</a:t>
            </a:r>
            <a:endParaRPr lang="en-US" sz="2400" b="1" dirty="0" smtClean="0">
              <a:latin typeface="Traditional Arabic" pitchFamily="18" charset="-78"/>
              <a:cs typeface="Traditional Arabic" pitchFamily="18" charset="-78"/>
            </a:endParaRPr>
          </a:p>
          <a:p>
            <a:pPr>
              <a:buNone/>
            </a:pPr>
            <a:r>
              <a:rPr lang="ar-SA" sz="2400" b="1" dirty="0" smtClean="0">
                <a:latin typeface="Traditional Arabic" pitchFamily="18" charset="-78"/>
                <a:cs typeface="Traditional Arabic" pitchFamily="18" charset="-78"/>
              </a:rPr>
              <a:t>3- خروجها للعيدين.</a:t>
            </a:r>
            <a:endParaRPr lang="en-US" sz="2400" b="1" dirty="0" smtClean="0">
              <a:latin typeface="Traditional Arabic" pitchFamily="18" charset="-78"/>
              <a:cs typeface="Traditional Arabic" pitchFamily="18" charset="-78"/>
            </a:endParaRPr>
          </a:p>
          <a:p>
            <a:pPr>
              <a:buNone/>
            </a:pPr>
            <a:r>
              <a:rPr lang="ar-SA" sz="2400" b="1" dirty="0" smtClean="0">
                <a:latin typeface="Traditional Arabic" pitchFamily="18" charset="-78"/>
                <a:cs typeface="Traditional Arabic" pitchFamily="18" charset="-78"/>
              </a:rPr>
              <a:t>4- خروجها للجهاد ومداو</a:t>
            </a:r>
            <a:r>
              <a:rPr lang="ar-EG" sz="2400" b="1" dirty="0" smtClean="0">
                <a:latin typeface="Traditional Arabic" pitchFamily="18" charset="-78"/>
                <a:cs typeface="Traditional Arabic" pitchFamily="18" charset="-78"/>
              </a:rPr>
              <a:t>ة</a:t>
            </a:r>
            <a:r>
              <a:rPr lang="ar-SA" sz="2400" b="1" dirty="0" smtClean="0">
                <a:latin typeface="Traditional Arabic" pitchFamily="18" charset="-78"/>
                <a:cs typeface="Traditional Arabic" pitchFamily="18" charset="-78"/>
              </a:rPr>
              <a:t> الجرحى.</a:t>
            </a:r>
            <a:endParaRPr lang="en-US" sz="2400" b="1" dirty="0" smtClean="0">
              <a:latin typeface="Traditional Arabic" pitchFamily="18" charset="-78"/>
              <a:cs typeface="Traditional Arabic" pitchFamily="18" charset="-78"/>
            </a:endParaRPr>
          </a:p>
          <a:p>
            <a:pPr>
              <a:buNone/>
            </a:pPr>
            <a:r>
              <a:rPr lang="ar-SA" sz="2400" b="1" dirty="0" smtClean="0">
                <a:latin typeface="Traditional Arabic" pitchFamily="18" charset="-78"/>
                <a:cs typeface="Traditional Arabic" pitchFamily="18" charset="-78"/>
              </a:rPr>
              <a:t>5- خروجها للحج والعمرة.</a:t>
            </a:r>
            <a:endParaRPr lang="en-US" sz="2400" b="1" dirty="0" smtClean="0">
              <a:latin typeface="Traditional Arabic" pitchFamily="18" charset="-78"/>
              <a:cs typeface="Traditional Arabic" pitchFamily="18" charset="-78"/>
            </a:endParaRPr>
          </a:p>
          <a:p>
            <a:pPr>
              <a:buNone/>
            </a:pPr>
            <a:r>
              <a:rPr lang="ar-SA" sz="2400" b="1" dirty="0" smtClean="0">
                <a:latin typeface="Traditional Arabic" pitchFamily="18" charset="-78"/>
                <a:cs typeface="Traditional Arabic" pitchFamily="18" charset="-78"/>
              </a:rPr>
              <a:t>6- خروجها لعرس ونحوه.</a:t>
            </a:r>
            <a:endParaRPr lang="en-US" sz="2400" b="1" dirty="0" smtClean="0">
              <a:latin typeface="Traditional Arabic" pitchFamily="18" charset="-78"/>
              <a:cs typeface="Traditional Arabic" pitchFamily="18" charset="-78"/>
            </a:endParaRPr>
          </a:p>
          <a:p>
            <a:pPr>
              <a:buNone/>
            </a:pPr>
            <a:r>
              <a:rPr lang="ar-SA" sz="2400" b="1" dirty="0" smtClean="0">
                <a:latin typeface="Traditional Arabic" pitchFamily="18" charset="-78"/>
                <a:cs typeface="Traditional Arabic" pitchFamily="18" charset="-78"/>
              </a:rPr>
              <a:t>7- خروجها لتعلم دينها وما يلزمها.</a:t>
            </a:r>
            <a:endParaRPr lang="en-US" sz="2400" b="1" dirty="0" smtClean="0">
              <a:latin typeface="Traditional Arabic" pitchFamily="18" charset="-78"/>
              <a:cs typeface="Traditional Arabic" pitchFamily="18" charset="-78"/>
            </a:endParaRPr>
          </a:p>
          <a:p>
            <a:pPr>
              <a:buNone/>
            </a:pPr>
            <a:endParaRPr lang="ar-SA" sz="2400" b="1" dirty="0">
              <a:latin typeface="Traditional Arabic" pitchFamily="18" charset="-78"/>
              <a:cs typeface="Traditional Arabic" pitchFamily="18" charset="-78"/>
            </a:endParaRPr>
          </a:p>
        </p:txBody>
      </p:sp>
      <p:pic>
        <p:nvPicPr>
          <p:cNvPr id="5" name="صورة 4" descr="77dd31d6a08a1fe88c017ebf3dd85408.jpg"/>
          <p:cNvPicPr>
            <a:picLocks noChangeAspect="1"/>
          </p:cNvPicPr>
          <p:nvPr/>
        </p:nvPicPr>
        <p:blipFill>
          <a:blip r:embed="rId2" cstate="print"/>
          <a:stretch>
            <a:fillRect/>
          </a:stretch>
        </p:blipFill>
        <p:spPr>
          <a:xfrm>
            <a:off x="971600" y="1916832"/>
            <a:ext cx="2381250" cy="3672408"/>
          </a:xfrm>
          <a:prstGeom prst="roundRect">
            <a:avLst>
              <a:gd name="adj" fmla="val 8594"/>
            </a:avLst>
          </a:prstGeom>
          <a:solidFill>
            <a:srgbClr val="FFFFFF">
              <a:shade val="85000"/>
            </a:srgbClr>
          </a:solidFill>
          <a:ln>
            <a:solidFill>
              <a:srgbClr val="E54979"/>
            </a:solidFill>
          </a:ln>
          <a:effectLst>
            <a:reflection blurRad="12700" stA="38000" endPos="28000" dist="5000" dir="5400000" sy="-100000" algn="bl" rotWithShape="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z="3600" b="1" dirty="0" smtClean="0">
                <a:solidFill>
                  <a:schemeClr val="tx2">
                    <a:lumMod val="75000"/>
                  </a:schemeClr>
                </a:solidFill>
                <a:latin typeface="Traditional Arabic" pitchFamily="18" charset="-78"/>
                <a:cs typeface="Traditional Arabic" pitchFamily="18" charset="-78"/>
              </a:rPr>
              <a:t>الاختلاط في العمل</a:t>
            </a:r>
            <a:endParaRPr lang="ar-SA" sz="3600" dirty="0"/>
          </a:p>
        </p:txBody>
      </p:sp>
      <p:sp>
        <p:nvSpPr>
          <p:cNvPr id="5" name="مستطيل مستدير الزوايا 4"/>
          <p:cNvSpPr/>
          <p:nvPr/>
        </p:nvSpPr>
        <p:spPr>
          <a:xfrm>
            <a:off x="4716016" y="5589240"/>
            <a:ext cx="4032448" cy="720080"/>
          </a:xfrm>
          <a:prstGeom prst="roundRect">
            <a:avLst/>
          </a:prstGeom>
          <a:gradFill flip="none" rotWithShape="1">
            <a:gsLst>
              <a:gs pos="0">
                <a:srgbClr val="E54979">
                  <a:tint val="66000"/>
                  <a:satMod val="160000"/>
                </a:srgbClr>
              </a:gs>
              <a:gs pos="50000">
                <a:srgbClr val="E54979">
                  <a:tint val="44500"/>
                  <a:satMod val="160000"/>
                </a:srgbClr>
              </a:gs>
              <a:gs pos="100000">
                <a:srgbClr val="E54979">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2">
                    <a:lumMod val="75000"/>
                  </a:schemeClr>
                </a:solidFill>
                <a:latin typeface="Traditional Arabic" pitchFamily="18" charset="-78"/>
                <a:cs typeface="Traditional Arabic" pitchFamily="18" charset="-78"/>
              </a:rPr>
              <a:t>ضوابط خروج المرأة للعمل</a:t>
            </a:r>
            <a:endParaRPr lang="ar-SA" sz="2400" b="1" dirty="0">
              <a:solidFill>
                <a:schemeClr val="tx2">
                  <a:lumMod val="75000"/>
                </a:schemeClr>
              </a:solidFill>
              <a:latin typeface="Traditional Arabic" pitchFamily="18" charset="-78"/>
              <a:cs typeface="Traditional Arabic" pitchFamily="18" charset="-78"/>
            </a:endParaRPr>
          </a:p>
        </p:txBody>
      </p:sp>
      <p:pic>
        <p:nvPicPr>
          <p:cNvPr id="7" name="عنصر نائب للمحتوى 6" descr="_1_~1-ت.jpg"/>
          <p:cNvPicPr>
            <a:picLocks noGrp="1" noChangeAspect="1"/>
          </p:cNvPicPr>
          <p:nvPr>
            <p:ph idx="1"/>
          </p:nvPr>
        </p:nvPicPr>
        <p:blipFill>
          <a:blip r:embed="rId2" cstate="print"/>
          <a:stretch>
            <a:fillRect/>
          </a:stretch>
        </p:blipFill>
        <p:spPr>
          <a:xfrm>
            <a:off x="2627784" y="1412776"/>
            <a:ext cx="4126254" cy="3721993"/>
          </a:xfrm>
          <a:prstGeom prst="rect">
            <a:avLst/>
          </a:prstGeom>
          <a:ln w="228600" cap="sq" cmpd="thickThin">
            <a:solidFill>
              <a:srgbClr val="E54979"/>
            </a:solidFill>
            <a:prstDash val="solid"/>
            <a:miter lim="800000"/>
          </a:ln>
          <a:effectLst>
            <a:innerShdw blurRad="76200">
              <a:srgbClr val="000000"/>
            </a:inn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548680"/>
            <a:ext cx="8229600" cy="1143000"/>
          </a:xfrm>
        </p:spPr>
        <p:txBody>
          <a:bodyPr/>
          <a:lstStyle/>
          <a:p>
            <a:r>
              <a:rPr lang="ar-SA" sz="3600" b="1" dirty="0" smtClean="0">
                <a:solidFill>
                  <a:schemeClr val="tx2">
                    <a:lumMod val="75000"/>
                  </a:schemeClr>
                </a:solidFill>
                <a:latin typeface="Traditional Arabic" pitchFamily="18" charset="-78"/>
                <a:cs typeface="Traditional Arabic" pitchFamily="18" charset="-78"/>
              </a:rPr>
              <a:t>الاختلاط في التعليم</a:t>
            </a:r>
            <a:endParaRPr lang="ar-SA" sz="3600" b="1" dirty="0">
              <a:solidFill>
                <a:schemeClr val="tx2">
                  <a:lumMod val="75000"/>
                </a:schemeClr>
              </a:solidFill>
              <a:latin typeface="Traditional Arabic" pitchFamily="18" charset="-78"/>
              <a:cs typeface="Traditional Arabic" pitchFamily="18" charset="-78"/>
            </a:endParaRPr>
          </a:p>
        </p:txBody>
      </p:sp>
      <p:pic>
        <p:nvPicPr>
          <p:cNvPr id="4" name="عنصر نائب للمحتوى 3" descr="809061432104356.jpg"/>
          <p:cNvPicPr>
            <a:picLocks noGrp="1" noChangeAspect="1"/>
          </p:cNvPicPr>
          <p:nvPr>
            <p:ph idx="1"/>
          </p:nvPr>
        </p:nvPicPr>
        <p:blipFill>
          <a:blip r:embed="rId2" cstate="print"/>
          <a:stretch>
            <a:fillRect/>
          </a:stretch>
        </p:blipFill>
        <p:spPr>
          <a:xfrm>
            <a:off x="2483768" y="1412776"/>
            <a:ext cx="4106740" cy="30937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مستطيل مستدير الزوايا 4"/>
          <p:cNvSpPr/>
          <p:nvPr/>
        </p:nvSpPr>
        <p:spPr>
          <a:xfrm>
            <a:off x="4644008" y="4869160"/>
            <a:ext cx="4032448" cy="720080"/>
          </a:xfrm>
          <a:prstGeom prst="roundRect">
            <a:avLst/>
          </a:prstGeom>
          <a:solidFill>
            <a:srgbClr val="E5497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bg1"/>
                </a:solidFill>
                <a:latin typeface="Traditional Arabic" pitchFamily="18" charset="-78"/>
                <a:cs typeface="Traditional Arabic" pitchFamily="18" charset="-78"/>
              </a:rPr>
              <a:t>انتشار مدارس الجنس الواحد في الغرب</a:t>
            </a:r>
            <a:endParaRPr lang="ar-SA" sz="2400" b="1" dirty="0">
              <a:solidFill>
                <a:schemeClr val="bg1"/>
              </a:solidFill>
              <a:latin typeface="Traditional Arabic" pitchFamily="18" charset="-78"/>
              <a:cs typeface="Traditional Arabic" pitchFamily="18" charset="-78"/>
            </a:endParaRPr>
          </a:p>
        </p:txBody>
      </p:sp>
      <p:sp>
        <p:nvSpPr>
          <p:cNvPr id="6" name="مستطيل مستدير الزوايا 5"/>
          <p:cNvSpPr/>
          <p:nvPr/>
        </p:nvSpPr>
        <p:spPr>
          <a:xfrm>
            <a:off x="971600" y="5661248"/>
            <a:ext cx="4032448"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FF0066"/>
                </a:solidFill>
                <a:latin typeface="Traditional Arabic" pitchFamily="18" charset="-78"/>
                <a:cs typeface="Traditional Arabic" pitchFamily="18" charset="-78"/>
              </a:rPr>
              <a:t>الفروق بين الجنسين وأثرها على التعليم</a:t>
            </a:r>
            <a:endParaRPr lang="ar-SA" sz="2400" b="1" dirty="0">
              <a:solidFill>
                <a:srgbClr val="FF0066"/>
              </a:solidFill>
              <a:latin typeface="Traditional Arabic" pitchFamily="18" charset="-78"/>
              <a:cs typeface="Traditional Arabic" pitchFamily="18" charset="-7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692696"/>
            <a:ext cx="8229600" cy="1143000"/>
          </a:xfrm>
        </p:spPr>
        <p:txBody>
          <a:bodyPr/>
          <a:lstStyle/>
          <a:p>
            <a:r>
              <a:rPr lang="ar-SA" sz="3600" b="1" dirty="0" smtClean="0">
                <a:solidFill>
                  <a:schemeClr val="accent5">
                    <a:lumMod val="75000"/>
                  </a:schemeClr>
                </a:solidFill>
                <a:latin typeface="Traditional Arabic" pitchFamily="18" charset="-78"/>
                <a:cs typeface="Traditional Arabic" pitchFamily="18" charset="-78"/>
              </a:rPr>
              <a:t>{ وَلَيْسَ الذَّكَرُ كَالْأُنْثَى }</a:t>
            </a:r>
            <a:endParaRPr lang="ar-SA" sz="3600" dirty="0">
              <a:solidFill>
                <a:schemeClr val="accent5">
                  <a:lumMod val="75000"/>
                </a:schemeClr>
              </a:solidFill>
              <a:latin typeface="Traditional Arabic" pitchFamily="18" charset="-78"/>
              <a:cs typeface="Traditional Arabic" pitchFamily="18" charset="-78"/>
            </a:endParaRPr>
          </a:p>
        </p:txBody>
      </p:sp>
      <p:sp>
        <p:nvSpPr>
          <p:cNvPr id="5" name="عنصر نائب للمحتوى 4"/>
          <p:cNvSpPr>
            <a:spLocks noGrp="1"/>
          </p:cNvSpPr>
          <p:nvPr>
            <p:ph idx="1"/>
          </p:nvPr>
        </p:nvSpPr>
        <p:spPr>
          <a:xfrm>
            <a:off x="467544" y="4077072"/>
            <a:ext cx="8229600" cy="4525963"/>
          </a:xfrm>
        </p:spPr>
        <p:txBody>
          <a:bodyPr/>
          <a:lstStyle/>
          <a:p>
            <a:pPr algn="justLow"/>
            <a:r>
              <a:rPr lang="ar-SA" sz="2800" b="1" dirty="0" smtClean="0">
                <a:solidFill>
                  <a:srgbClr val="FF0066"/>
                </a:solidFill>
                <a:latin typeface="Traditional Arabic" pitchFamily="18" charset="-78"/>
                <a:cs typeface="Traditional Arabic" pitchFamily="18" charset="-78"/>
              </a:rPr>
              <a:t>اختلاف معدلات </a:t>
            </a:r>
            <a:r>
              <a:rPr lang="ar-SA" sz="2800" b="1" dirty="0" err="1" smtClean="0">
                <a:solidFill>
                  <a:srgbClr val="FF0066"/>
                </a:solidFill>
                <a:latin typeface="Traditional Arabic" pitchFamily="18" charset="-78"/>
                <a:cs typeface="Traditional Arabic" pitchFamily="18" charset="-78"/>
              </a:rPr>
              <a:t>الهرمونات</a:t>
            </a:r>
            <a:r>
              <a:rPr lang="ar-SA" sz="2800" b="1" dirty="0" smtClean="0">
                <a:solidFill>
                  <a:srgbClr val="FF0066"/>
                </a:solidFill>
                <a:latin typeface="Traditional Arabic" pitchFamily="18" charset="-78"/>
                <a:cs typeface="Traditional Arabic" pitchFamily="18" charset="-78"/>
              </a:rPr>
              <a:t> له أثره على السلوك وطريقة التعلم المتبعة مع كل جنس:</a:t>
            </a:r>
          </a:p>
          <a:p>
            <a:pPr algn="justLow"/>
            <a:r>
              <a:rPr lang="ar-SA" sz="2400" b="1" dirty="0" smtClean="0">
                <a:latin typeface="Traditional Arabic" pitchFamily="18" charset="-78"/>
                <a:cs typeface="Traditional Arabic" pitchFamily="18" charset="-78"/>
              </a:rPr>
              <a:t>مثلا انخفاض معدل هرمون </a:t>
            </a:r>
            <a:r>
              <a:rPr lang="ar-SA" sz="2400" b="1" dirty="0" err="1" smtClean="0">
                <a:latin typeface="Traditional Arabic" pitchFamily="18" charset="-78"/>
                <a:cs typeface="Traditional Arabic" pitchFamily="18" charset="-78"/>
              </a:rPr>
              <a:t>السيروتونين</a:t>
            </a:r>
            <a:r>
              <a:rPr lang="ar-SA" sz="2400" b="1" dirty="0" smtClean="0">
                <a:latin typeface="Traditional Arabic" pitchFamily="18" charset="-78"/>
                <a:cs typeface="Traditional Arabic" pitchFamily="18" charset="-78"/>
              </a:rPr>
              <a:t>، وارتفاع عمليات التمثيل لدى الذكور بسبب تصرفات تلقائية تدل على الملل لاسيما إذا حصر الطالب في مكان ضيق كدرج وكرسي، وتلك التصرفات التلقائية تسبب بالمقابل تشتيتا لانتباه البنات، كما أن تلك الخاصية تدفع المعلمين للانشغال بالأولاد </a:t>
            </a:r>
            <a:r>
              <a:rPr lang="ar-SA" sz="2400" b="1" dirty="0" err="1" smtClean="0">
                <a:latin typeface="Traditional Arabic" pitchFamily="18" charset="-78"/>
                <a:cs typeface="Traditional Arabic" pitchFamily="18" charset="-78"/>
              </a:rPr>
              <a:t>واسكاتهم</a:t>
            </a:r>
            <a:r>
              <a:rPr lang="ar-SA" sz="2400" b="1" dirty="0" smtClean="0">
                <a:latin typeface="Traditional Arabic" pitchFamily="18" charset="-78"/>
                <a:cs typeface="Traditional Arabic" pitchFamily="18" charset="-78"/>
              </a:rPr>
              <a:t>، وهذا بدوره يشوش على البنات.</a:t>
            </a:r>
            <a:endParaRPr lang="ar-SA" sz="2400" b="1" dirty="0">
              <a:latin typeface="Traditional Arabic" pitchFamily="18" charset="-78"/>
              <a:cs typeface="Traditional Arabic" pitchFamily="18" charset="-78"/>
            </a:endParaRPr>
          </a:p>
        </p:txBody>
      </p:sp>
      <p:pic>
        <p:nvPicPr>
          <p:cNvPr id="7" name="صورة 6" descr="hormones.jpg"/>
          <p:cNvPicPr>
            <a:picLocks noChangeAspect="1"/>
          </p:cNvPicPr>
          <p:nvPr/>
        </p:nvPicPr>
        <p:blipFill>
          <a:blip r:embed="rId2" cstate="print"/>
          <a:stretch>
            <a:fillRect/>
          </a:stretch>
        </p:blipFill>
        <p:spPr>
          <a:xfrm>
            <a:off x="2915816" y="1628800"/>
            <a:ext cx="3212075" cy="2409056"/>
          </a:xfrm>
          <a:prstGeom prst="rect">
            <a:avLst/>
          </a:prstGeom>
          <a:ln>
            <a:noFill/>
          </a:ln>
          <a:effectLst>
            <a:softEdge rad="112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z="3600" b="1" dirty="0" smtClean="0">
                <a:solidFill>
                  <a:srgbClr val="002060"/>
                </a:solidFill>
                <a:latin typeface="Traditional Arabic" pitchFamily="18" charset="-78"/>
                <a:cs typeface="Traditional Arabic" pitchFamily="18" charset="-78"/>
              </a:rPr>
              <a:t>{ وَلَيْسَ الذَّكَرُ كَالْأُنْثَى }</a:t>
            </a:r>
            <a:endParaRPr lang="ar-SA" sz="3600" dirty="0">
              <a:solidFill>
                <a:srgbClr val="002060"/>
              </a:solidFill>
            </a:endParaRPr>
          </a:p>
        </p:txBody>
      </p:sp>
      <p:pic>
        <p:nvPicPr>
          <p:cNvPr id="5" name="عنصر نائب للمحتوى 4" descr="6670.png"/>
          <p:cNvPicPr>
            <a:picLocks noGrp="1" noChangeAspect="1"/>
          </p:cNvPicPr>
          <p:nvPr>
            <p:ph idx="1"/>
          </p:nvPr>
        </p:nvPicPr>
        <p:blipFill>
          <a:blip r:embed="rId2" cstate="print"/>
          <a:stretch>
            <a:fillRect/>
          </a:stretch>
        </p:blipFill>
        <p:spPr>
          <a:xfrm>
            <a:off x="6300192" y="1916832"/>
            <a:ext cx="2520280" cy="4104456"/>
          </a:xfrm>
          <a:ln w="28575">
            <a:solidFill>
              <a:schemeClr val="accent5">
                <a:lumMod val="75000"/>
              </a:schemeClr>
            </a:solidFill>
          </a:ln>
        </p:spPr>
      </p:pic>
      <p:pic>
        <p:nvPicPr>
          <p:cNvPr id="4" name="عنصر نائب للمحتوى 3" descr="3242_01206645236.jpg"/>
          <p:cNvPicPr>
            <a:picLocks noChangeAspect="1"/>
          </p:cNvPicPr>
          <p:nvPr/>
        </p:nvPicPr>
        <p:blipFill>
          <a:blip r:embed="rId3" cstate="print"/>
          <a:stretch>
            <a:fillRect/>
          </a:stretch>
        </p:blipFill>
        <p:spPr bwMode="auto">
          <a:xfrm>
            <a:off x="323528" y="1988840"/>
            <a:ext cx="2376264" cy="4104456"/>
          </a:xfrm>
          <a:prstGeom prst="rect">
            <a:avLst/>
          </a:prstGeom>
          <a:noFill/>
          <a:ln w="28575">
            <a:solidFill>
              <a:srgbClr val="E54979"/>
            </a:solidFill>
            <a:miter lim="800000"/>
            <a:headEnd/>
            <a:tailEnd/>
          </a:ln>
        </p:spPr>
      </p:pic>
      <p:sp>
        <p:nvSpPr>
          <p:cNvPr id="6" name="مربع نص 5"/>
          <p:cNvSpPr txBox="1"/>
          <p:nvPr/>
        </p:nvSpPr>
        <p:spPr>
          <a:xfrm>
            <a:off x="2699792" y="1268760"/>
            <a:ext cx="3600400" cy="5324535"/>
          </a:xfrm>
          <a:prstGeom prst="rect">
            <a:avLst/>
          </a:prstGeom>
          <a:solidFill>
            <a:schemeClr val="accent2">
              <a:lumMod val="20000"/>
              <a:lumOff val="80000"/>
            </a:schemeClr>
          </a:solidFill>
          <a:ln w="19050">
            <a:solidFill>
              <a:srgbClr val="990099"/>
            </a:solidFill>
          </a:ln>
        </p:spPr>
        <p:txBody>
          <a:bodyPr wrap="square" rtlCol="1">
            <a:spAutoFit/>
          </a:bodyPr>
          <a:lstStyle/>
          <a:p>
            <a:r>
              <a:rPr lang="ar-SA" sz="2000" b="1" dirty="0" smtClean="0">
                <a:solidFill>
                  <a:schemeClr val="accent4">
                    <a:lumMod val="75000"/>
                  </a:schemeClr>
                </a:solidFill>
                <a:latin typeface="Traditional Arabic" pitchFamily="18" charset="-78"/>
                <a:cs typeface="Traditional Arabic" pitchFamily="18" charset="-78"/>
              </a:rPr>
              <a:t>من آثار الفروق الدماغية بين الجنسين على العملية التعليمية:</a:t>
            </a:r>
          </a:p>
          <a:p>
            <a:endParaRPr lang="ar-SA" sz="2000" b="1" dirty="0" smtClean="0">
              <a:latin typeface="Traditional Arabic" pitchFamily="18" charset="-78"/>
              <a:cs typeface="Traditional Arabic" pitchFamily="18" charset="-78"/>
            </a:endParaRPr>
          </a:p>
          <a:p>
            <a:r>
              <a:rPr lang="ar-SA" sz="2000" b="1" dirty="0" smtClean="0">
                <a:solidFill>
                  <a:srgbClr val="FF0066"/>
                </a:solidFill>
                <a:latin typeface="Traditional Arabic" pitchFamily="18" charset="-78"/>
                <a:cs typeface="Traditional Arabic" pitchFamily="18" charset="-78"/>
              </a:rPr>
              <a:t>المنطق والاستدلال:</a:t>
            </a:r>
          </a:p>
          <a:p>
            <a:r>
              <a:rPr lang="ar-SA" sz="2000" b="1" dirty="0" smtClean="0">
                <a:solidFill>
                  <a:srgbClr val="990099"/>
                </a:solidFill>
                <a:latin typeface="Traditional Arabic" pitchFamily="18" charset="-78"/>
                <a:cs typeface="Traditional Arabic" pitchFamily="18" charset="-78"/>
              </a:rPr>
              <a:t>لما كانت البنات أقدر على الإنصات والانتباه للتفاصيل، فإنهن لا يحتجن لاستعمال أساليب السيطرة للتحكم في مسار الحوار لا </a:t>
            </a:r>
            <a:r>
              <a:rPr lang="ar-SA" sz="2000" b="1" dirty="0" err="1" smtClean="0">
                <a:solidFill>
                  <a:srgbClr val="990099"/>
                </a:solidFill>
                <a:latin typeface="Traditional Arabic" pitchFamily="18" charset="-78"/>
                <a:cs typeface="Traditional Arabic" pitchFamily="18" charset="-78"/>
              </a:rPr>
              <a:t>سيما</a:t>
            </a:r>
            <a:r>
              <a:rPr lang="ar-SA" sz="2000" b="1" dirty="0" smtClean="0">
                <a:solidFill>
                  <a:srgbClr val="990099"/>
                </a:solidFill>
                <a:latin typeface="Traditional Arabic" pitchFamily="18" charset="-78"/>
                <a:cs typeface="Traditional Arabic" pitchFamily="18" charset="-78"/>
              </a:rPr>
              <a:t> إن تشبعت المواضيع المطروحة، أما البنون فقد يحتاجون أحيانا للسؤال عن برهان أوضح دون كلام كثير متشعب. أما البنات فيفضلن أسلوب التدريس المتشعب أكثر من المتسلسل منطقيا.</a:t>
            </a:r>
          </a:p>
          <a:p>
            <a:endParaRPr lang="ar-SA" sz="2000" b="1" dirty="0" smtClean="0">
              <a:latin typeface="Traditional Arabic" pitchFamily="18" charset="-78"/>
              <a:cs typeface="Traditional Arabic" pitchFamily="18" charset="-78"/>
            </a:endParaRPr>
          </a:p>
          <a:p>
            <a:r>
              <a:rPr lang="ar-SA" sz="2000" b="1" dirty="0" smtClean="0">
                <a:solidFill>
                  <a:srgbClr val="C0165F"/>
                </a:solidFill>
                <a:latin typeface="Traditional Arabic" pitchFamily="18" charset="-78"/>
                <a:cs typeface="Traditional Arabic" pitchFamily="18" charset="-78"/>
              </a:rPr>
              <a:t>استخدام المكان:</a:t>
            </a:r>
          </a:p>
          <a:p>
            <a:r>
              <a:rPr lang="ar-SA" sz="2000" b="1" dirty="0" smtClean="0">
                <a:solidFill>
                  <a:srgbClr val="002060"/>
                </a:solidFill>
                <a:latin typeface="Traditional Arabic" pitchFamily="18" charset="-78"/>
                <a:cs typeface="Traditional Arabic" pitchFamily="18" charset="-78"/>
              </a:rPr>
              <a:t>يميل البنون لاستعمال مساحات أوسع، ولاسيما عند صغر أعمارهم، فإذا وضع ولد وبنت على طاولة فالغالب أن الولد سيتجاوز مكانه ويشغل جزءا من مكان البنت وليس العكس.</a:t>
            </a:r>
            <a:endParaRPr lang="ar-SA" sz="2000" b="1" dirty="0">
              <a:solidFill>
                <a:srgbClr val="002060"/>
              </a:solidFill>
              <a:latin typeface="Traditional Arabic" pitchFamily="18" charset="-78"/>
              <a:cs typeface="Traditional Arabic" pitchFamily="18" charset="-7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548680"/>
            <a:ext cx="8229600" cy="1143000"/>
          </a:xfrm>
        </p:spPr>
        <p:txBody>
          <a:bodyPr/>
          <a:lstStyle/>
          <a:p>
            <a:r>
              <a:rPr lang="ar-SA" sz="3600" b="1" dirty="0" smtClean="0">
                <a:solidFill>
                  <a:schemeClr val="accent1">
                    <a:lumMod val="75000"/>
                  </a:schemeClr>
                </a:solidFill>
                <a:latin typeface="Traditional Arabic" pitchFamily="18" charset="-78"/>
                <a:cs typeface="Traditional Arabic" pitchFamily="18" charset="-78"/>
              </a:rPr>
              <a:t>الغرب يتراجع عن التعليم المختلط</a:t>
            </a:r>
            <a:endParaRPr lang="ar-SA" sz="3600" b="1" dirty="0">
              <a:solidFill>
                <a:schemeClr val="accent1">
                  <a:lumMod val="75000"/>
                </a:schemeClr>
              </a:solidFill>
              <a:latin typeface="Traditional Arabic" pitchFamily="18" charset="-78"/>
              <a:cs typeface="Traditional Arabic" pitchFamily="18" charset="-78"/>
            </a:endParaRPr>
          </a:p>
        </p:txBody>
      </p:sp>
      <p:sp>
        <p:nvSpPr>
          <p:cNvPr id="4" name="وسيلة شرح بيضاوية 3"/>
          <p:cNvSpPr/>
          <p:nvPr/>
        </p:nvSpPr>
        <p:spPr>
          <a:xfrm>
            <a:off x="4427984" y="2204864"/>
            <a:ext cx="4067944" cy="1728192"/>
          </a:xfrm>
          <a:prstGeom prst="wedgeEllipseCallou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3200" dirty="0" smtClean="0">
                <a:latin typeface="Traditional Arabic" pitchFamily="18" charset="-78"/>
                <a:cs typeface="Traditional Arabic" pitchFamily="18" charset="-78"/>
              </a:rPr>
              <a:t>التعليق على مقطع فيديو (صوت المقاعد)</a:t>
            </a:r>
            <a:endParaRPr lang="ar-SA" sz="3200" dirty="0">
              <a:latin typeface="Traditional Arabic" pitchFamily="18" charset="-78"/>
              <a:cs typeface="Traditional Arabic" pitchFamily="18" charset="-78"/>
            </a:endParaRPr>
          </a:p>
        </p:txBody>
      </p:sp>
      <p:sp>
        <p:nvSpPr>
          <p:cNvPr id="6" name="عنصر نائب للمحتوى 5"/>
          <p:cNvSpPr>
            <a:spLocks noGrp="1"/>
          </p:cNvSpPr>
          <p:nvPr>
            <p:ph idx="1"/>
          </p:nvPr>
        </p:nvSpPr>
        <p:spPr/>
        <p:txBody>
          <a:bodyPr/>
          <a:lstStyle/>
          <a:p>
            <a:endParaRPr lang="ar-S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620688"/>
            <a:ext cx="8229600" cy="1143000"/>
          </a:xfrm>
        </p:spPr>
        <p:txBody>
          <a:bodyPr/>
          <a:lstStyle/>
          <a:p>
            <a:r>
              <a:rPr lang="ar-SA" sz="4000" b="1" dirty="0" smtClean="0">
                <a:solidFill>
                  <a:schemeClr val="accent5">
                    <a:lumMod val="75000"/>
                  </a:schemeClr>
                </a:solidFill>
                <a:latin typeface="Traditional Arabic" pitchFamily="18" charset="-78"/>
                <a:cs typeface="Traditional Arabic" pitchFamily="18" charset="-78"/>
              </a:rPr>
              <a:t>محاور الدورة</a:t>
            </a:r>
            <a:endParaRPr lang="ar-SA" sz="4000" b="1" dirty="0">
              <a:solidFill>
                <a:schemeClr val="accent5">
                  <a:lumMod val="75000"/>
                </a:schemeClr>
              </a:solidFill>
              <a:latin typeface="Traditional Arabic" pitchFamily="18" charset="-78"/>
              <a:cs typeface="Traditional Arabic" pitchFamily="18" charset="-78"/>
            </a:endParaRPr>
          </a:p>
        </p:txBody>
      </p:sp>
      <p:sp>
        <p:nvSpPr>
          <p:cNvPr id="3" name="عنصر نائب للمحتوى 2"/>
          <p:cNvSpPr>
            <a:spLocks noGrp="1"/>
          </p:cNvSpPr>
          <p:nvPr>
            <p:ph idx="1"/>
          </p:nvPr>
        </p:nvSpPr>
        <p:spPr>
          <a:xfrm>
            <a:off x="467544" y="1844824"/>
            <a:ext cx="8229600" cy="4525963"/>
          </a:xfrm>
        </p:spPr>
        <p:txBody>
          <a:bodyPr/>
          <a:lstStyle/>
          <a:p>
            <a:r>
              <a:rPr lang="ar-SA" sz="2400" b="1" dirty="0" smtClean="0">
                <a:solidFill>
                  <a:srgbClr val="C0165F"/>
                </a:solidFill>
                <a:latin typeface="Traditional Arabic" pitchFamily="18" charset="-78"/>
                <a:cs typeface="Traditional Arabic" pitchFamily="18" charset="-78"/>
              </a:rPr>
              <a:t>مفهوم الاختلاط، ونظريات حوله، والرد عليها.</a:t>
            </a:r>
            <a:endParaRPr lang="en-US" sz="2400" b="1" dirty="0" smtClean="0">
              <a:solidFill>
                <a:srgbClr val="C0165F"/>
              </a:solidFill>
              <a:latin typeface="Traditional Arabic" pitchFamily="18" charset="-78"/>
              <a:cs typeface="Traditional Arabic" pitchFamily="18" charset="-78"/>
            </a:endParaRPr>
          </a:p>
          <a:p>
            <a:r>
              <a:rPr lang="ar-SA" sz="2400" b="1" dirty="0" smtClean="0">
                <a:solidFill>
                  <a:srgbClr val="C0165F"/>
                </a:solidFill>
                <a:latin typeface="Traditional Arabic" pitchFamily="18" charset="-78"/>
                <a:cs typeface="Traditional Arabic" pitchFamily="18" charset="-78"/>
              </a:rPr>
              <a:t>توضيح صور الاختلاط المنتشرة في المجتمع الإسلامي، ومقترحات للحد منها.</a:t>
            </a:r>
            <a:endParaRPr lang="en-US" sz="2400" b="1" dirty="0" smtClean="0">
              <a:solidFill>
                <a:srgbClr val="C0165F"/>
              </a:solidFill>
              <a:latin typeface="Traditional Arabic" pitchFamily="18" charset="-78"/>
              <a:cs typeface="Traditional Arabic" pitchFamily="18" charset="-78"/>
            </a:endParaRPr>
          </a:p>
          <a:p>
            <a:r>
              <a:rPr lang="ar-SA" sz="2400" b="1" dirty="0" smtClean="0">
                <a:solidFill>
                  <a:srgbClr val="C0165F"/>
                </a:solidFill>
                <a:latin typeface="Traditional Arabic" pitchFamily="18" charset="-78"/>
                <a:cs typeface="Traditional Arabic" pitchFamily="18" charset="-78"/>
              </a:rPr>
              <a:t>أدلة تحريم الاختلاط البينة الواضحة، وآراء العلماء في الاختلاط.</a:t>
            </a:r>
            <a:endParaRPr lang="en-US" sz="2400" b="1" dirty="0" smtClean="0">
              <a:solidFill>
                <a:srgbClr val="C0165F"/>
              </a:solidFill>
              <a:latin typeface="Traditional Arabic" pitchFamily="18" charset="-78"/>
              <a:cs typeface="Traditional Arabic" pitchFamily="18" charset="-78"/>
            </a:endParaRPr>
          </a:p>
          <a:p>
            <a:r>
              <a:rPr lang="ar-SA" sz="2400" b="1" dirty="0" smtClean="0">
                <a:solidFill>
                  <a:srgbClr val="C0165F"/>
                </a:solidFill>
                <a:latin typeface="Traditional Arabic" pitchFamily="18" charset="-78"/>
                <a:cs typeface="Traditional Arabic" pitchFamily="18" charset="-78"/>
              </a:rPr>
              <a:t>الحكمة من تحريم الاختلاط، وأسباب التحذير منه.</a:t>
            </a:r>
            <a:endParaRPr lang="en-US" sz="2400" b="1" dirty="0" smtClean="0">
              <a:solidFill>
                <a:srgbClr val="C0165F"/>
              </a:solidFill>
              <a:latin typeface="Traditional Arabic" pitchFamily="18" charset="-78"/>
              <a:cs typeface="Traditional Arabic" pitchFamily="18" charset="-78"/>
            </a:endParaRPr>
          </a:p>
          <a:p>
            <a:r>
              <a:rPr lang="ar-SA" sz="2400" b="1" dirty="0" smtClean="0">
                <a:solidFill>
                  <a:srgbClr val="C0165F"/>
                </a:solidFill>
                <a:latin typeface="Traditional Arabic" pitchFamily="18" charset="-78"/>
                <a:cs typeface="Traditional Arabic" pitchFamily="18" charset="-78"/>
              </a:rPr>
              <a:t>أرقام ناطقة، وحقائق شاهدة.</a:t>
            </a:r>
            <a:endParaRPr lang="en-US" sz="2400" b="1" dirty="0" smtClean="0">
              <a:solidFill>
                <a:srgbClr val="C0165F"/>
              </a:solidFill>
              <a:latin typeface="Traditional Arabic" pitchFamily="18" charset="-78"/>
              <a:cs typeface="Traditional Arabic" pitchFamily="18" charset="-78"/>
            </a:endParaRPr>
          </a:p>
          <a:p>
            <a:r>
              <a:rPr lang="ar-SA" sz="2400" b="1" dirty="0" smtClean="0">
                <a:solidFill>
                  <a:srgbClr val="C0165F"/>
                </a:solidFill>
                <a:latin typeface="Traditional Arabic" pitchFamily="18" charset="-78"/>
                <a:cs typeface="Traditional Arabic" pitchFamily="18" charset="-78"/>
              </a:rPr>
              <a:t>ماذا قال أعداء الإسلام عن الاختلاط؟</a:t>
            </a:r>
            <a:endParaRPr lang="en-US" sz="2400" b="1" dirty="0" smtClean="0">
              <a:solidFill>
                <a:srgbClr val="C0165F"/>
              </a:solidFill>
              <a:latin typeface="Traditional Arabic" pitchFamily="18" charset="-78"/>
              <a:cs typeface="Traditional Arabic" pitchFamily="18" charset="-78"/>
            </a:endParaRPr>
          </a:p>
          <a:p>
            <a:r>
              <a:rPr lang="ar-SA" sz="2400" b="1" dirty="0" smtClean="0">
                <a:solidFill>
                  <a:srgbClr val="C0165F"/>
                </a:solidFill>
                <a:latin typeface="Traditional Arabic" pitchFamily="18" charset="-78"/>
                <a:cs typeface="Traditional Arabic" pitchFamily="18" charset="-78"/>
              </a:rPr>
              <a:t>آثار الاختلاط، وأضراره على الفرد والمجتمع.</a:t>
            </a:r>
            <a:endParaRPr lang="en-US" sz="2400" b="1" dirty="0" smtClean="0">
              <a:solidFill>
                <a:srgbClr val="C0165F"/>
              </a:solidFill>
              <a:latin typeface="Traditional Arabic" pitchFamily="18" charset="-78"/>
              <a:cs typeface="Traditional Arabic" pitchFamily="18" charset="-78"/>
            </a:endParaRPr>
          </a:p>
          <a:p>
            <a:r>
              <a:rPr lang="ar-SA" sz="2400" b="1" dirty="0" smtClean="0">
                <a:solidFill>
                  <a:srgbClr val="C0165F"/>
                </a:solidFill>
                <a:latin typeface="Traditional Arabic" pitchFamily="18" charset="-78"/>
                <a:cs typeface="Traditional Arabic" pitchFamily="18" charset="-78"/>
              </a:rPr>
              <a:t>ما دورك في مواجهة موجة الاختلاط العارمة؟</a:t>
            </a:r>
            <a:endParaRPr lang="en-US" sz="2400" b="1" dirty="0" smtClean="0">
              <a:solidFill>
                <a:srgbClr val="C0165F"/>
              </a:solidFill>
              <a:latin typeface="Traditional Arabic" pitchFamily="18" charset="-78"/>
              <a:cs typeface="Traditional Arabic" pitchFamily="18" charset="-78"/>
            </a:endParaRPr>
          </a:p>
          <a:p>
            <a:endParaRPr lang="ar-SA" sz="2400" b="1" dirty="0">
              <a:solidFill>
                <a:srgbClr val="C0165F"/>
              </a:solidFill>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rot="2358307">
            <a:off x="-1476672" y="2204864"/>
            <a:ext cx="8229600" cy="1143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SA"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itchFamily="18" charset="-78"/>
                <a:cs typeface="Traditional Arabic" pitchFamily="18" charset="-78"/>
              </a:rPr>
              <a:t>وحقائق شاهدة</a:t>
            </a:r>
            <a:endParaRPr lang="ar-SA"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itchFamily="18" charset="-78"/>
              <a:cs typeface="Traditional Arabic" pitchFamily="18" charset="-78"/>
            </a:endParaRPr>
          </a:p>
        </p:txBody>
      </p:sp>
      <p:sp>
        <p:nvSpPr>
          <p:cNvPr id="3" name="عنصر نائب للمحتوى 2"/>
          <p:cNvSpPr>
            <a:spLocks noGrp="1"/>
          </p:cNvSpPr>
          <p:nvPr>
            <p:ph idx="1"/>
          </p:nvPr>
        </p:nvSpPr>
        <p:spPr>
          <a:xfrm>
            <a:off x="0" y="3861048"/>
            <a:ext cx="8229600" cy="4525963"/>
          </a:xfrm>
        </p:spPr>
        <p:txBody>
          <a:bodyPr/>
          <a:lstStyle/>
          <a:p>
            <a:endParaRPr lang="ar-SA" dirty="0"/>
          </a:p>
        </p:txBody>
      </p:sp>
      <p:pic>
        <p:nvPicPr>
          <p:cNvPr id="4" name="صورة 3" descr="5706c552fe2809af12e908b35cc927c8.png"/>
          <p:cNvPicPr>
            <a:picLocks noChangeAspect="1"/>
          </p:cNvPicPr>
          <p:nvPr/>
        </p:nvPicPr>
        <p:blipFill>
          <a:blip r:embed="rId2" cstate="print"/>
          <a:stretch>
            <a:fillRect/>
          </a:stretch>
        </p:blipFill>
        <p:spPr>
          <a:xfrm>
            <a:off x="2411760" y="1988840"/>
            <a:ext cx="4464496" cy="4464496"/>
          </a:xfrm>
          <a:prstGeom prst="rect">
            <a:avLst/>
          </a:prstGeom>
        </p:spPr>
      </p:pic>
      <p:sp>
        <p:nvSpPr>
          <p:cNvPr id="5" name="مستطيل 4"/>
          <p:cNvSpPr/>
          <p:nvPr/>
        </p:nvSpPr>
        <p:spPr>
          <a:xfrm>
            <a:off x="1051535" y="2780928"/>
            <a:ext cx="1566455" cy="1569660"/>
          </a:xfrm>
          <a:prstGeom prst="rect">
            <a:avLst/>
          </a:prstGeom>
          <a:noFill/>
        </p:spPr>
        <p:txBody>
          <a:bodyPr wrap="none" lIns="91440" tIns="45720" rIns="91440" bIns="45720">
            <a:spAutoFit/>
          </a:bodyPr>
          <a:lstStyle/>
          <a:p>
            <a:pPr algn="ctr"/>
            <a:r>
              <a:rPr lang="ar-SA" sz="9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10</a:t>
            </a:r>
            <a:endParaRPr lang="ar-SA" sz="9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مستطيل 5"/>
          <p:cNvSpPr/>
          <p:nvPr/>
        </p:nvSpPr>
        <p:spPr>
          <a:xfrm>
            <a:off x="6804248" y="3429000"/>
            <a:ext cx="1566455" cy="156966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ar-SA" sz="9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70</a:t>
            </a:r>
            <a:endParaRPr lang="ar-SA" sz="9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مستطيل 6"/>
          <p:cNvSpPr/>
          <p:nvPr/>
        </p:nvSpPr>
        <p:spPr>
          <a:xfrm>
            <a:off x="2771799" y="1196752"/>
            <a:ext cx="1566455" cy="1569660"/>
          </a:xfrm>
          <a:prstGeom prst="rect">
            <a:avLst/>
          </a:prstGeom>
          <a:noFill/>
        </p:spPr>
        <p:txBody>
          <a:bodyPr wrap="none" lIns="91440" tIns="45720" rIns="91440" bIns="45720">
            <a:spAutoFit/>
          </a:bodyPr>
          <a:lstStyle/>
          <a:p>
            <a:pPr algn="ctr"/>
            <a:r>
              <a:rPr lang="ar-SA" sz="9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90</a:t>
            </a:r>
            <a:endParaRPr lang="ar-SA" sz="9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عنوان 1"/>
          <p:cNvSpPr txBox="1">
            <a:spLocks/>
          </p:cNvSpPr>
          <p:nvPr/>
        </p:nvSpPr>
        <p:spPr bwMode="auto">
          <a:xfrm>
            <a:off x="1187624" y="692696"/>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4400" b="1" i="0" u="none" strike="noStrike" kern="1200" cap="none" spc="0" normalizeH="0" baseline="0" noProof="0" dirty="0" smtClean="0">
                <a:ln>
                  <a:noFill/>
                </a:ln>
                <a:solidFill>
                  <a:schemeClr val="accent1">
                    <a:lumMod val="75000"/>
                  </a:schemeClr>
                </a:solidFill>
                <a:effectLst/>
                <a:uLnTx/>
                <a:uFillTx/>
                <a:latin typeface="Traditional Arabic" pitchFamily="18" charset="-78"/>
                <a:ea typeface="+mj-ea"/>
                <a:cs typeface="Traditional Arabic" pitchFamily="18" charset="-78"/>
              </a:rPr>
              <a:t>أرقام</a:t>
            </a:r>
            <a:r>
              <a:rPr kumimoji="0" lang="ar-SA" sz="4400" b="1" i="0" u="none" strike="noStrike" kern="1200" cap="none" spc="0" normalizeH="0" noProof="0" dirty="0" smtClean="0">
                <a:ln>
                  <a:noFill/>
                </a:ln>
                <a:solidFill>
                  <a:schemeClr val="accent1">
                    <a:lumMod val="75000"/>
                  </a:schemeClr>
                </a:solidFill>
                <a:effectLst/>
                <a:uLnTx/>
                <a:uFillTx/>
                <a:latin typeface="Traditional Arabic" pitchFamily="18" charset="-78"/>
                <a:ea typeface="+mj-ea"/>
                <a:cs typeface="Traditional Arabic" pitchFamily="18" charset="-78"/>
              </a:rPr>
              <a:t> ناطقة</a:t>
            </a:r>
            <a:endParaRPr kumimoji="0" lang="ar-SA" sz="4400" b="1" i="0" u="none" strike="noStrike" kern="1200" cap="none" spc="0" normalizeH="0" baseline="0" noProof="0" dirty="0">
              <a:ln>
                <a:noFill/>
              </a:ln>
              <a:solidFill>
                <a:schemeClr val="accent1">
                  <a:lumMod val="75000"/>
                </a:schemeClr>
              </a:solidFill>
              <a:effectLst/>
              <a:uLnTx/>
              <a:uFillTx/>
              <a:latin typeface="Traditional Arabic" pitchFamily="18" charset="-78"/>
              <a:ea typeface="+mj-ea"/>
              <a:cs typeface="Traditional Arabic" pitchFamily="18" charset="-7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620688"/>
            <a:ext cx="8229600" cy="1143000"/>
          </a:xfrm>
        </p:spPr>
        <p:txBody>
          <a:bodyPr/>
          <a:lstStyle/>
          <a:p>
            <a:r>
              <a:rPr lang="ar-SA" sz="3200" b="1" dirty="0" smtClean="0">
                <a:solidFill>
                  <a:schemeClr val="accent1">
                    <a:lumMod val="75000"/>
                  </a:schemeClr>
                </a:solidFill>
                <a:latin typeface="Traditional Arabic" pitchFamily="18" charset="-78"/>
                <a:cs typeface="Traditional Arabic" pitchFamily="18" charset="-78"/>
              </a:rPr>
              <a:t>الثمار المُرَّة ... لتجنيد المرأة واختلاطها بالرجال في الوظائف والتعليم</a:t>
            </a:r>
            <a:endParaRPr lang="ar-SA" sz="3200" b="1" dirty="0">
              <a:solidFill>
                <a:schemeClr val="accent1">
                  <a:lumMod val="75000"/>
                </a:schemeClr>
              </a:solidFill>
              <a:latin typeface="Traditional Arabic" pitchFamily="18" charset="-78"/>
              <a:cs typeface="Traditional Arabic" pitchFamily="18" charset="-78"/>
            </a:endParaRPr>
          </a:p>
        </p:txBody>
      </p:sp>
      <p:sp>
        <p:nvSpPr>
          <p:cNvPr id="3" name="عنصر نائب للمحتوى 2"/>
          <p:cNvSpPr>
            <a:spLocks noGrp="1"/>
          </p:cNvSpPr>
          <p:nvPr>
            <p:ph idx="1"/>
          </p:nvPr>
        </p:nvSpPr>
        <p:spPr/>
        <p:txBody>
          <a:bodyPr/>
          <a:lstStyle/>
          <a:p>
            <a:pPr>
              <a:buNone/>
            </a:pPr>
            <a:r>
              <a:rPr lang="ar-SA" sz="2800" b="1" dirty="0" smtClean="0">
                <a:solidFill>
                  <a:srgbClr val="FF0066"/>
                </a:solidFill>
                <a:latin typeface="Traditional Arabic" pitchFamily="18" charset="-78"/>
                <a:cs typeface="Traditional Arabic" pitchFamily="18" charset="-78"/>
              </a:rPr>
              <a:t>اختلاط في المدارس والجامعات</a:t>
            </a:r>
            <a:endParaRPr lang="en-US" sz="2800" b="1" dirty="0" smtClean="0">
              <a:solidFill>
                <a:srgbClr val="FF0066"/>
              </a:solidFill>
              <a:latin typeface="Traditional Arabic" pitchFamily="18" charset="-78"/>
              <a:cs typeface="Traditional Arabic" pitchFamily="18" charset="-78"/>
            </a:endParaRPr>
          </a:p>
          <a:p>
            <a:r>
              <a:rPr lang="ar-SA" sz="2400" b="1" dirty="0" smtClean="0">
                <a:latin typeface="Traditional Arabic" pitchFamily="18" charset="-78"/>
                <a:cs typeface="Traditional Arabic" pitchFamily="18" charset="-78"/>
              </a:rPr>
              <a:t>بناتنا مسلمات طاهرات.. وبناتهم أمهات قبل الزواج:-</a:t>
            </a:r>
            <a:endParaRPr lang="en-US" sz="2400" b="1" dirty="0" smtClean="0">
              <a:latin typeface="Traditional Arabic" pitchFamily="18" charset="-78"/>
              <a:cs typeface="Traditional Arabic" pitchFamily="18" charset="-78"/>
            </a:endParaRPr>
          </a:p>
          <a:p>
            <a:pPr>
              <a:buNone/>
            </a:pPr>
            <a:endParaRPr lang="ar-SA" sz="2400" b="1" dirty="0" smtClean="0">
              <a:latin typeface="Traditional Arabic" pitchFamily="18" charset="-78"/>
              <a:cs typeface="Traditional Arabic" pitchFamily="18" charset="-78"/>
            </a:endParaRPr>
          </a:p>
          <a:p>
            <a:pPr>
              <a:buNone/>
            </a:pPr>
            <a:endParaRPr lang="ar-SA" sz="2400" b="1" dirty="0" smtClean="0">
              <a:latin typeface="Traditional Arabic" pitchFamily="18" charset="-78"/>
              <a:cs typeface="Traditional Arabic" pitchFamily="18" charset="-78"/>
            </a:endParaRPr>
          </a:p>
          <a:p>
            <a:pPr>
              <a:buNone/>
            </a:pPr>
            <a:r>
              <a:rPr lang="ar-SA" sz="2400" b="1" dirty="0" smtClean="0">
                <a:latin typeface="Traditional Arabic" pitchFamily="18" charset="-78"/>
                <a:cs typeface="Traditional Arabic" pitchFamily="18" charset="-78"/>
              </a:rPr>
              <a:t>صرحت الإنجليزية </a:t>
            </a:r>
            <a:r>
              <a:rPr lang="ar-SA" sz="2400" b="1" dirty="0" err="1" smtClean="0">
                <a:latin typeface="Traditional Arabic" pitchFamily="18" charset="-78"/>
                <a:cs typeface="Traditional Arabic" pitchFamily="18" charset="-78"/>
              </a:rPr>
              <a:t>راشيل</a:t>
            </a:r>
            <a:r>
              <a:rPr lang="ar-SA" sz="2400" b="1" dirty="0" smtClean="0">
                <a:latin typeface="Traditional Arabic" pitchFamily="18" charset="-78"/>
                <a:cs typeface="Traditional Arabic" pitchFamily="18" charset="-78"/>
              </a:rPr>
              <a:t> </a:t>
            </a:r>
            <a:r>
              <a:rPr lang="ar-SA" sz="2400" b="1" dirty="0" err="1" smtClean="0">
                <a:latin typeface="Traditional Arabic" pitchFamily="18" charset="-78"/>
                <a:cs typeface="Traditional Arabic" pitchFamily="18" charset="-78"/>
              </a:rPr>
              <a:t>بريتشرد</a:t>
            </a:r>
            <a:r>
              <a:rPr lang="ar-SA" sz="2400" b="1" dirty="0" smtClean="0">
                <a:latin typeface="Traditional Arabic" pitchFamily="18" charset="-78"/>
                <a:cs typeface="Traditional Arabic" pitchFamily="18" charset="-78"/>
              </a:rPr>
              <a:t> في ندوة عقدت في لندن بعنوان "واقع المرأة في الغرب" بإحصائيات ذكرت فيها مخاطر الاختلاط وعدم فصل الطلاب عن الطالبات، وذكرت النتائج التالية:-</a:t>
            </a:r>
            <a:endParaRPr lang="en-US" sz="2400" b="1" dirty="0" smtClean="0">
              <a:latin typeface="Traditional Arabic" pitchFamily="18" charset="-78"/>
              <a:cs typeface="Traditional Arabic" pitchFamily="18" charset="-78"/>
            </a:endParaRPr>
          </a:p>
          <a:p>
            <a:pPr lvl="0"/>
            <a:r>
              <a:rPr lang="ar-SA" sz="2400" b="1" dirty="0" smtClean="0">
                <a:latin typeface="Traditional Arabic" pitchFamily="18" charset="-78"/>
                <a:cs typeface="Traditional Arabic" pitchFamily="18" charset="-78"/>
              </a:rPr>
              <a:t>نسبة المراهقات الحوامل في المدارس البريطانية المختلطة 75%.</a:t>
            </a:r>
            <a:endParaRPr lang="en-US" sz="2400" b="1" dirty="0" smtClean="0">
              <a:latin typeface="Traditional Arabic" pitchFamily="18" charset="-78"/>
              <a:cs typeface="Traditional Arabic" pitchFamily="18" charset="-78"/>
            </a:endParaRPr>
          </a:p>
          <a:p>
            <a:pPr lvl="0"/>
            <a:r>
              <a:rPr lang="ar-SA" sz="2400" b="1" dirty="0" smtClean="0">
                <a:latin typeface="Traditional Arabic" pitchFamily="18" charset="-78"/>
                <a:cs typeface="Traditional Arabic" pitchFamily="18" charset="-78"/>
              </a:rPr>
              <a:t>نسبة المراهقات الحوامل في المدارس البريطانية غير المختلطة 5%.</a:t>
            </a:r>
            <a:endParaRPr lang="en-US" sz="2400" b="1" dirty="0" smtClean="0">
              <a:latin typeface="Traditional Arabic" pitchFamily="18" charset="-78"/>
              <a:cs typeface="Traditional Arabic" pitchFamily="18" charset="-78"/>
            </a:endParaRPr>
          </a:p>
          <a:p>
            <a:pPr lvl="0"/>
            <a:r>
              <a:rPr lang="ar-SA" sz="2400" b="1" dirty="0" smtClean="0">
                <a:latin typeface="Traditional Arabic" pitchFamily="18" charset="-78"/>
                <a:cs typeface="Traditional Arabic" pitchFamily="18" charset="-78"/>
              </a:rPr>
              <a:t>نسبة المراهقات الحوامل في المدارس الإسلامية التي تمنع الاختلاط صفر%.</a:t>
            </a:r>
            <a:endParaRPr lang="ar-SA" sz="2400" b="1" dirty="0">
              <a:latin typeface="Traditional Arabic" pitchFamily="18" charset="-78"/>
              <a:cs typeface="Traditional Arabic" pitchFamily="18" charset="-78"/>
            </a:endParaRPr>
          </a:p>
        </p:txBody>
      </p:sp>
      <p:sp>
        <p:nvSpPr>
          <p:cNvPr id="4" name="مخطط انسيابي: بيانات 3"/>
          <p:cNvSpPr/>
          <p:nvPr/>
        </p:nvSpPr>
        <p:spPr>
          <a:xfrm>
            <a:off x="6156176" y="2636912"/>
            <a:ext cx="2448272" cy="72008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latin typeface="Traditional Arabic" pitchFamily="18" charset="-78"/>
                <a:cs typeface="Traditional Arabic" pitchFamily="18" charset="-78"/>
              </a:rPr>
              <a:t>بريطانيا</a:t>
            </a:r>
            <a:endParaRPr lang="ar-SA" sz="2800" b="1" dirty="0">
              <a:latin typeface="Traditional Arabic" pitchFamily="18" charset="-78"/>
              <a:cs typeface="Traditional Arabic" pitchFamily="18" charset="-78"/>
            </a:endParaRPr>
          </a:p>
        </p:txBody>
      </p:sp>
      <p:pic>
        <p:nvPicPr>
          <p:cNvPr id="5" name="صورة 4" descr="09-10-09-1136194949.jpg"/>
          <p:cNvPicPr>
            <a:picLocks noChangeAspect="1"/>
          </p:cNvPicPr>
          <p:nvPr/>
        </p:nvPicPr>
        <p:blipFill>
          <a:blip r:embed="rId2" cstate="print"/>
          <a:stretch>
            <a:fillRect/>
          </a:stretch>
        </p:blipFill>
        <p:spPr>
          <a:xfrm>
            <a:off x="755576" y="1484784"/>
            <a:ext cx="1944216" cy="955906"/>
          </a:xfrm>
          <a:prstGeom prst="rect">
            <a:avLst/>
          </a:prstGeom>
          <a:ln>
            <a:noFill/>
          </a:ln>
          <a:effectLst>
            <a:softEdge rad="1125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692696"/>
            <a:ext cx="8229600" cy="1143000"/>
          </a:xfrm>
        </p:spPr>
        <p:txBody>
          <a:bodyPr/>
          <a:lstStyle/>
          <a:p>
            <a:r>
              <a:rPr lang="ar-SA" sz="3200" b="1" dirty="0" smtClean="0">
                <a:solidFill>
                  <a:schemeClr val="accent1">
                    <a:lumMod val="75000"/>
                  </a:schemeClr>
                </a:solidFill>
                <a:latin typeface="Traditional Arabic" pitchFamily="18" charset="-78"/>
                <a:cs typeface="Traditional Arabic" pitchFamily="18" charset="-78"/>
              </a:rPr>
              <a:t>الثمار المُرَّة ... لتجنيد المرأة واختلاطها بالرجال في الوظائف والتعليم</a:t>
            </a:r>
            <a:endParaRPr lang="ar-SA" sz="3200" dirty="0"/>
          </a:p>
        </p:txBody>
      </p:sp>
      <p:sp>
        <p:nvSpPr>
          <p:cNvPr id="3" name="عنصر نائب للمحتوى 2"/>
          <p:cNvSpPr>
            <a:spLocks noGrp="1"/>
          </p:cNvSpPr>
          <p:nvPr>
            <p:ph idx="1"/>
          </p:nvPr>
        </p:nvSpPr>
        <p:spPr>
          <a:xfrm>
            <a:off x="539552" y="2332037"/>
            <a:ext cx="8229600" cy="4525963"/>
          </a:xfrm>
        </p:spPr>
        <p:txBody>
          <a:bodyPr/>
          <a:lstStyle/>
          <a:p>
            <a:pPr algn="justLow"/>
            <a:r>
              <a:rPr lang="ar-SA" sz="2400" b="1" dirty="0" smtClean="0">
                <a:latin typeface="Traditional Arabic" pitchFamily="18" charset="-78"/>
                <a:cs typeface="Traditional Arabic" pitchFamily="18" charset="-78"/>
              </a:rPr>
              <a:t>ورد في دراسة أعدها البروفيسور "ميري كاكووس أستاذ علم النفس بجامعة كاليفورنيا، ذكر فيها ما يلي:</a:t>
            </a:r>
            <a:endParaRPr lang="en-US" sz="2400" b="1" dirty="0" smtClean="0">
              <a:latin typeface="Traditional Arabic" pitchFamily="18" charset="-78"/>
              <a:cs typeface="Traditional Arabic" pitchFamily="18" charset="-78"/>
            </a:endParaRPr>
          </a:p>
          <a:p>
            <a:pPr lvl="0" algn="justLow"/>
            <a:r>
              <a:rPr lang="ar-SA" sz="2400" b="1" dirty="0" smtClean="0">
                <a:latin typeface="Traditional Arabic" pitchFamily="18" charset="-78"/>
                <a:cs typeface="Traditional Arabic" pitchFamily="18" charset="-78"/>
              </a:rPr>
              <a:t>أن طالبة من كل خمس طالبات في الجامعة يتعرضن للاغتصاب، وأن 51% من حالات الاغتصاب كانت لفتيات عذارى.</a:t>
            </a:r>
            <a:endParaRPr lang="en-US" sz="2400" b="1" dirty="0" smtClean="0">
              <a:latin typeface="Traditional Arabic" pitchFamily="18" charset="-78"/>
              <a:cs typeface="Traditional Arabic" pitchFamily="18" charset="-78"/>
            </a:endParaRPr>
          </a:p>
          <a:p>
            <a:pPr lvl="0" algn="justLow"/>
            <a:r>
              <a:rPr lang="ar-SA" sz="2400" b="1" dirty="0" smtClean="0">
                <a:latin typeface="Traditional Arabic" pitchFamily="18" charset="-78"/>
                <a:cs typeface="Traditional Arabic" pitchFamily="18" charset="-78"/>
              </a:rPr>
              <a:t>وأن مراهقة من بين خمس مراهقات، ومراهق من بين كل ثمانية مراهقين تم اغتصابهم أثناء الدراسة الثانوية.</a:t>
            </a:r>
            <a:endParaRPr lang="en-US" sz="2400" b="1" dirty="0" smtClean="0">
              <a:latin typeface="Traditional Arabic" pitchFamily="18" charset="-78"/>
              <a:cs typeface="Traditional Arabic" pitchFamily="18" charset="-78"/>
            </a:endParaRPr>
          </a:p>
          <a:p>
            <a:pPr algn="justLow"/>
            <a:r>
              <a:rPr lang="ar-SA" sz="2400" b="1" dirty="0" smtClean="0">
                <a:latin typeface="Traditional Arabic" pitchFamily="18" charset="-78"/>
                <a:cs typeface="Traditional Arabic" pitchFamily="18" charset="-78"/>
              </a:rPr>
              <a:t>أن 21% من النساء تعرضن للاغتصاب قبل بلوغهن الرابعة عشرة وهذه الإحصائيات لا تمثل النسب </a:t>
            </a:r>
            <a:r>
              <a:rPr lang="ar-SA" sz="2400" b="1" dirty="0" err="1" smtClean="0">
                <a:latin typeface="Traditional Arabic" pitchFamily="18" charset="-78"/>
                <a:cs typeface="Traditional Arabic" pitchFamily="18" charset="-78"/>
              </a:rPr>
              <a:t>الحقيقية</a:t>
            </a:r>
            <a:r>
              <a:rPr lang="ar-SA" sz="2400" b="1" dirty="0" smtClean="0">
                <a:latin typeface="Traditional Arabic" pitchFamily="18" charset="-78"/>
                <a:cs typeface="Traditional Arabic" pitchFamily="18" charset="-78"/>
              </a:rPr>
              <a:t>، لأن 10% فقط من النساء والفتيات اللاتي يتعرضن للاغتصاب يتقدمن بالشكوى إلى الشرطة.</a:t>
            </a:r>
            <a:endParaRPr lang="ar-SA" sz="2400" b="1" dirty="0">
              <a:latin typeface="Traditional Arabic" pitchFamily="18" charset="-78"/>
              <a:cs typeface="Traditional Arabic" pitchFamily="18" charset="-78"/>
            </a:endParaRPr>
          </a:p>
        </p:txBody>
      </p:sp>
      <p:sp>
        <p:nvSpPr>
          <p:cNvPr id="4" name="مخطط انسيابي: بيانات 3"/>
          <p:cNvSpPr/>
          <p:nvPr/>
        </p:nvSpPr>
        <p:spPr>
          <a:xfrm>
            <a:off x="6156176" y="1484784"/>
            <a:ext cx="2448272" cy="720080"/>
          </a:xfrm>
          <a:prstGeom prst="flowChartInputOutput">
            <a:avLst/>
          </a:prstGeom>
          <a:solidFill>
            <a:srgbClr val="C0165F"/>
          </a:solidFill>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800" b="1" dirty="0" smtClean="0">
                <a:solidFill>
                  <a:schemeClr val="bg1"/>
                </a:solidFill>
                <a:latin typeface="Traditional Arabic" pitchFamily="18" charset="-78"/>
                <a:cs typeface="Traditional Arabic" pitchFamily="18" charset="-78"/>
              </a:rPr>
              <a:t>أمريكا</a:t>
            </a:r>
            <a:endParaRPr lang="ar-SA" sz="2800" b="1" dirty="0">
              <a:solidFill>
                <a:schemeClr val="bg1"/>
              </a:solidFill>
              <a:latin typeface="Traditional Arabic" pitchFamily="18" charset="-78"/>
              <a:cs typeface="Traditional Arabic" pitchFamily="18" charset="-78"/>
            </a:endParaRPr>
          </a:p>
        </p:txBody>
      </p:sp>
      <p:pic>
        <p:nvPicPr>
          <p:cNvPr id="5" name="صورة 4" descr="90e4737aec.jpg"/>
          <p:cNvPicPr>
            <a:picLocks noChangeAspect="1"/>
          </p:cNvPicPr>
          <p:nvPr/>
        </p:nvPicPr>
        <p:blipFill>
          <a:blip r:embed="rId2" cstate="print"/>
          <a:stretch>
            <a:fillRect/>
          </a:stretch>
        </p:blipFill>
        <p:spPr>
          <a:xfrm>
            <a:off x="539552" y="1430524"/>
            <a:ext cx="1296144" cy="972108"/>
          </a:xfrm>
          <a:prstGeom prst="rect">
            <a:avLst/>
          </a:prstGeom>
          <a:ln>
            <a:noFill/>
          </a:ln>
          <a:effectLst>
            <a:softEdge rad="11250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1196752"/>
            <a:ext cx="8229600" cy="1143000"/>
          </a:xfrm>
        </p:spPr>
        <p:txBody>
          <a:bodyPr/>
          <a:lstStyle/>
          <a:p>
            <a:r>
              <a:rPr lang="ar-SA" sz="3600" b="1" dirty="0" smtClean="0">
                <a:solidFill>
                  <a:srgbClr val="00B0F0"/>
                </a:solidFill>
                <a:latin typeface="Traditional Arabic" pitchFamily="18" charset="-78"/>
                <a:cs typeface="Traditional Arabic" pitchFamily="18" charset="-78"/>
              </a:rPr>
              <a:t>لا لتجنيد النساء.. لا للاختلاط في المكاتب.. </a:t>
            </a:r>
            <a:r>
              <a:rPr lang="en-US" sz="3600" b="1" dirty="0" smtClean="0">
                <a:solidFill>
                  <a:srgbClr val="00B0F0"/>
                </a:solidFill>
                <a:latin typeface="Traditional Arabic" pitchFamily="18" charset="-78"/>
                <a:cs typeface="Traditional Arabic" pitchFamily="18" charset="-78"/>
              </a:rPr>
              <a:t/>
            </a:r>
            <a:br>
              <a:rPr lang="en-US" sz="3600" b="1" dirty="0" smtClean="0">
                <a:solidFill>
                  <a:srgbClr val="00B0F0"/>
                </a:solidFill>
                <a:latin typeface="Traditional Arabic" pitchFamily="18" charset="-78"/>
                <a:cs typeface="Traditional Arabic" pitchFamily="18" charset="-78"/>
              </a:rPr>
            </a:br>
            <a:r>
              <a:rPr lang="ar-SA" sz="3600" b="1" dirty="0" smtClean="0">
                <a:solidFill>
                  <a:srgbClr val="00B0F0"/>
                </a:solidFill>
                <a:latin typeface="Traditional Arabic" pitchFamily="18" charset="-78"/>
                <a:cs typeface="Traditional Arabic" pitchFamily="18" charset="-78"/>
              </a:rPr>
              <a:t>السعيد من اتعظ بغيره!!</a:t>
            </a:r>
            <a:r>
              <a:rPr lang="en-US" sz="3600" b="1" dirty="0" smtClean="0">
                <a:solidFill>
                  <a:srgbClr val="00B0F0"/>
                </a:solidFill>
                <a:latin typeface="Traditional Arabic" pitchFamily="18" charset="-78"/>
                <a:cs typeface="Traditional Arabic" pitchFamily="18" charset="-78"/>
              </a:rPr>
              <a:t/>
            </a:r>
            <a:br>
              <a:rPr lang="en-US" sz="3600" b="1" dirty="0" smtClean="0">
                <a:solidFill>
                  <a:srgbClr val="00B0F0"/>
                </a:solidFill>
                <a:latin typeface="Traditional Arabic" pitchFamily="18" charset="-78"/>
                <a:cs typeface="Traditional Arabic" pitchFamily="18" charset="-78"/>
              </a:rPr>
            </a:br>
            <a:endParaRPr lang="ar-SA" sz="3600" b="1" dirty="0">
              <a:solidFill>
                <a:srgbClr val="00B0F0"/>
              </a:solidFill>
              <a:latin typeface="Traditional Arabic" pitchFamily="18" charset="-78"/>
              <a:cs typeface="Traditional Arabic" pitchFamily="18" charset="-78"/>
            </a:endParaRPr>
          </a:p>
        </p:txBody>
      </p:sp>
      <p:sp>
        <p:nvSpPr>
          <p:cNvPr id="3" name="عنصر نائب للمحتوى 2"/>
          <p:cNvSpPr>
            <a:spLocks noGrp="1"/>
          </p:cNvSpPr>
          <p:nvPr>
            <p:ph idx="1"/>
          </p:nvPr>
        </p:nvSpPr>
        <p:spPr>
          <a:xfrm>
            <a:off x="467544" y="1916832"/>
            <a:ext cx="8229600" cy="4525963"/>
          </a:xfrm>
        </p:spPr>
        <p:txBody>
          <a:bodyPr/>
          <a:lstStyle/>
          <a:p>
            <a:r>
              <a:rPr lang="ar-SA" sz="2800" b="1" dirty="0" smtClean="0">
                <a:solidFill>
                  <a:srgbClr val="C0165F"/>
                </a:solidFill>
                <a:latin typeface="Traditional Arabic" pitchFamily="18" charset="-78"/>
                <a:cs typeface="Traditional Arabic" pitchFamily="18" charset="-78"/>
              </a:rPr>
              <a:t>أمريكا/ </a:t>
            </a:r>
            <a:r>
              <a:rPr lang="ar-SA" sz="2400" b="1" dirty="0" smtClean="0">
                <a:solidFill>
                  <a:schemeClr val="tx2">
                    <a:lumMod val="60000"/>
                    <a:lumOff val="40000"/>
                  </a:schemeClr>
                </a:solidFill>
                <a:latin typeface="Traditional Arabic" pitchFamily="18" charset="-78"/>
                <a:cs typeface="Traditional Arabic" pitchFamily="18" charset="-78"/>
              </a:rPr>
              <a:t>نقلت الأخبار القاهرية بتاريخ 4/6/2004م عن </a:t>
            </a:r>
            <a:r>
              <a:rPr lang="ar-SA" sz="2400" b="1" dirty="0" err="1" smtClean="0">
                <a:solidFill>
                  <a:schemeClr val="tx2">
                    <a:lumMod val="60000"/>
                    <a:lumOff val="40000"/>
                  </a:schemeClr>
                </a:solidFill>
                <a:latin typeface="Traditional Arabic" pitchFamily="18" charset="-78"/>
                <a:cs typeface="Traditional Arabic" pitchFamily="18" charset="-78"/>
              </a:rPr>
              <a:t>الواشنطن</a:t>
            </a:r>
            <a:r>
              <a:rPr lang="ar-SA" sz="2400" b="1" dirty="0" smtClean="0">
                <a:solidFill>
                  <a:schemeClr val="tx2">
                    <a:lumMod val="60000"/>
                    <a:lumOff val="40000"/>
                  </a:schemeClr>
                </a:solidFill>
                <a:latin typeface="Traditional Arabic" pitchFamily="18" charset="-78"/>
                <a:cs typeface="Traditional Arabic" pitchFamily="18" charset="-78"/>
              </a:rPr>
              <a:t> </a:t>
            </a:r>
            <a:r>
              <a:rPr lang="ar-SA" sz="2400" b="1" dirty="0" err="1" smtClean="0">
                <a:solidFill>
                  <a:schemeClr val="tx2">
                    <a:lumMod val="60000"/>
                    <a:lumOff val="40000"/>
                  </a:schemeClr>
                </a:solidFill>
                <a:latin typeface="Traditional Arabic" pitchFamily="18" charset="-78"/>
                <a:cs typeface="Traditional Arabic" pitchFamily="18" charset="-78"/>
              </a:rPr>
              <a:t>بوست</a:t>
            </a:r>
            <a:r>
              <a:rPr lang="ar-SA" sz="2400" b="1" dirty="0" smtClean="0">
                <a:solidFill>
                  <a:schemeClr val="tx2">
                    <a:lumMod val="60000"/>
                    <a:lumOff val="40000"/>
                  </a:schemeClr>
                </a:solidFill>
                <a:latin typeface="Traditional Arabic" pitchFamily="18" charset="-78"/>
                <a:cs typeface="Traditional Arabic" pitchFamily="18" charset="-78"/>
              </a:rPr>
              <a:t>:- </a:t>
            </a:r>
          </a:p>
          <a:p>
            <a:r>
              <a:rPr lang="ar-SA" sz="2400" b="1" dirty="0" smtClean="0">
                <a:latin typeface="Traditional Arabic" pitchFamily="18" charset="-78"/>
                <a:cs typeface="Traditional Arabic" pitchFamily="18" charset="-78"/>
              </a:rPr>
              <a:t>أن الاعتداءات الجنسية على المجندات الأمريكيات بنسبة 19% في الفترة 1999-2002م، وزادت نسبة الاغتصاب بنسبة 25%.</a:t>
            </a:r>
          </a:p>
          <a:p>
            <a:endParaRPr lang="en-US" sz="2400" b="1" dirty="0" smtClean="0">
              <a:latin typeface="Traditional Arabic" pitchFamily="18" charset="-78"/>
              <a:cs typeface="Traditional Arabic" pitchFamily="18" charset="-78"/>
            </a:endParaRPr>
          </a:p>
          <a:p>
            <a:r>
              <a:rPr lang="ar-SA" sz="2800" b="1" dirty="0" smtClean="0">
                <a:solidFill>
                  <a:srgbClr val="FF0066"/>
                </a:solidFill>
                <a:latin typeface="Traditional Arabic" pitchFamily="18" charset="-78"/>
                <a:cs typeface="Traditional Arabic" pitchFamily="18" charset="-78"/>
              </a:rPr>
              <a:t>الكيان الصهيوني/ </a:t>
            </a:r>
            <a:r>
              <a:rPr lang="ar-SA" sz="2400" b="1" dirty="0" smtClean="0">
                <a:latin typeface="Traditional Arabic" pitchFamily="18" charset="-78"/>
                <a:cs typeface="Traditional Arabic" pitchFamily="18" charset="-78"/>
              </a:rPr>
              <a:t>ذكرت الإذاعة العبرية بتاريخ 2/9/2003م: أن 700 جندية إسرائيلية حامل بطريقة غير شرعية.</a:t>
            </a:r>
            <a:endParaRPr lang="en-US" sz="2400" b="1" dirty="0" smtClean="0">
              <a:latin typeface="Traditional Arabic" pitchFamily="18" charset="-78"/>
              <a:cs typeface="Traditional Arabic" pitchFamily="18" charset="-78"/>
            </a:endParaRPr>
          </a:p>
          <a:p>
            <a:endParaRPr lang="ar-SA" sz="2400" b="1" dirty="0">
              <a:latin typeface="Traditional Arabic" pitchFamily="18" charset="-78"/>
              <a:cs typeface="Traditional Arabic" pitchFamily="18" charset="-78"/>
            </a:endParaRPr>
          </a:p>
        </p:txBody>
      </p:sp>
      <p:pic>
        <p:nvPicPr>
          <p:cNvPr id="4" name="صورة 3" descr="images (15).jpg"/>
          <p:cNvPicPr>
            <a:picLocks noChangeAspect="1"/>
          </p:cNvPicPr>
          <p:nvPr/>
        </p:nvPicPr>
        <p:blipFill>
          <a:blip r:embed="rId2" cstate="print"/>
          <a:stretch>
            <a:fillRect/>
          </a:stretch>
        </p:blipFill>
        <p:spPr>
          <a:xfrm>
            <a:off x="3275856" y="4581128"/>
            <a:ext cx="2533650" cy="18097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052736"/>
            <a:ext cx="8229600" cy="1143000"/>
          </a:xfrm>
        </p:spPr>
        <p:txBody>
          <a:bodyPr/>
          <a:lstStyle/>
          <a:p>
            <a:r>
              <a:rPr lang="ar-SA" sz="3600" b="1" dirty="0" smtClean="0">
                <a:solidFill>
                  <a:srgbClr val="7030A0"/>
                </a:solidFill>
                <a:latin typeface="Traditional Arabic" pitchFamily="18" charset="-78"/>
                <a:cs typeface="Traditional Arabic" pitchFamily="18" charset="-78"/>
              </a:rPr>
              <a:t>لا لتجنيد النساء.. لا للاختلاط في المكاتب.. </a:t>
            </a:r>
            <a:r>
              <a:rPr lang="en-US" sz="3600" b="1" dirty="0" smtClean="0">
                <a:solidFill>
                  <a:srgbClr val="7030A0"/>
                </a:solidFill>
                <a:latin typeface="Traditional Arabic" pitchFamily="18" charset="-78"/>
                <a:cs typeface="Traditional Arabic" pitchFamily="18" charset="-78"/>
              </a:rPr>
              <a:t/>
            </a:r>
            <a:br>
              <a:rPr lang="en-US" sz="3600" b="1" dirty="0" smtClean="0">
                <a:solidFill>
                  <a:srgbClr val="7030A0"/>
                </a:solidFill>
                <a:latin typeface="Traditional Arabic" pitchFamily="18" charset="-78"/>
                <a:cs typeface="Traditional Arabic" pitchFamily="18" charset="-78"/>
              </a:rPr>
            </a:br>
            <a:r>
              <a:rPr lang="ar-SA" sz="3600" b="1" dirty="0" smtClean="0">
                <a:solidFill>
                  <a:srgbClr val="7030A0"/>
                </a:solidFill>
                <a:latin typeface="Traditional Arabic" pitchFamily="18" charset="-78"/>
                <a:cs typeface="Traditional Arabic" pitchFamily="18" charset="-78"/>
              </a:rPr>
              <a:t>السعيد من اتعظ بغيره!!</a:t>
            </a:r>
            <a:r>
              <a:rPr lang="en-US" sz="3600" b="1" dirty="0" smtClean="0">
                <a:solidFill>
                  <a:srgbClr val="7030A0"/>
                </a:solidFill>
                <a:latin typeface="Traditional Arabic" pitchFamily="18" charset="-78"/>
                <a:cs typeface="Traditional Arabic" pitchFamily="18" charset="-78"/>
              </a:rPr>
              <a:t/>
            </a:r>
            <a:br>
              <a:rPr lang="en-US" sz="3600" b="1" dirty="0" smtClean="0">
                <a:solidFill>
                  <a:srgbClr val="7030A0"/>
                </a:solidFill>
                <a:latin typeface="Traditional Arabic" pitchFamily="18" charset="-78"/>
                <a:cs typeface="Traditional Arabic" pitchFamily="18" charset="-78"/>
              </a:rPr>
            </a:br>
            <a:endParaRPr lang="ar-SA" sz="3600" dirty="0">
              <a:solidFill>
                <a:srgbClr val="7030A0"/>
              </a:solidFill>
            </a:endParaRPr>
          </a:p>
        </p:txBody>
      </p:sp>
      <p:sp>
        <p:nvSpPr>
          <p:cNvPr id="3" name="عنصر نائب للمحتوى 2"/>
          <p:cNvSpPr>
            <a:spLocks noGrp="1"/>
          </p:cNvSpPr>
          <p:nvPr>
            <p:ph idx="1"/>
          </p:nvPr>
        </p:nvSpPr>
        <p:spPr>
          <a:xfrm>
            <a:off x="467544" y="1772816"/>
            <a:ext cx="8229600" cy="4525963"/>
          </a:xfrm>
        </p:spPr>
        <p:txBody>
          <a:bodyPr/>
          <a:lstStyle/>
          <a:p>
            <a:pPr algn="justLow"/>
            <a:r>
              <a:rPr lang="ar-SA" sz="2800" b="1" dirty="0" smtClean="0">
                <a:solidFill>
                  <a:srgbClr val="00B0F0"/>
                </a:solidFill>
                <a:latin typeface="Traditional Arabic" pitchFamily="18" charset="-78"/>
                <a:cs typeface="Traditional Arabic" pitchFamily="18" charset="-78"/>
              </a:rPr>
              <a:t>بريطانيا/ </a:t>
            </a:r>
            <a:r>
              <a:rPr lang="ar-SA" sz="2400" b="1" dirty="0" smtClean="0">
                <a:latin typeface="Traditional Arabic" pitchFamily="18" charset="-78"/>
                <a:cs typeface="Traditional Arabic" pitchFamily="18" charset="-78"/>
              </a:rPr>
              <a:t>في دراسة ميدانية وجد أن 80% من الشرطيات البريطانيات تعرضن للاعتداءات الجنسية من قبل زملائهن.</a:t>
            </a:r>
            <a:endParaRPr lang="en-US" sz="2400" b="1" dirty="0" smtClean="0">
              <a:latin typeface="Traditional Arabic" pitchFamily="18" charset="-78"/>
              <a:cs typeface="Traditional Arabic" pitchFamily="18" charset="-78"/>
            </a:endParaRPr>
          </a:p>
          <a:p>
            <a:pPr algn="justLow"/>
            <a:r>
              <a:rPr lang="ar-SA" sz="2400" b="1" dirty="0" smtClean="0">
                <a:latin typeface="Traditional Arabic" pitchFamily="18" charset="-78"/>
                <a:cs typeface="Traditional Arabic" pitchFamily="18" charset="-78"/>
              </a:rPr>
              <a:t>حتى أطفالهم أدخلوهم سوق الفاحشة.. أفٍّ لها من حضارة؟!!</a:t>
            </a:r>
            <a:endParaRPr lang="en-US" sz="2400" b="1" dirty="0" smtClean="0">
              <a:latin typeface="Traditional Arabic" pitchFamily="18" charset="-78"/>
              <a:cs typeface="Traditional Arabic" pitchFamily="18" charset="-78"/>
            </a:endParaRPr>
          </a:p>
          <a:p>
            <a:pPr algn="justLow"/>
            <a:r>
              <a:rPr lang="ar-SA" sz="2800" b="1" dirty="0" smtClean="0">
                <a:solidFill>
                  <a:srgbClr val="FF0000"/>
                </a:solidFill>
                <a:latin typeface="Traditional Arabic" pitchFamily="18" charset="-78"/>
                <a:cs typeface="Traditional Arabic" pitchFamily="18" charset="-78"/>
              </a:rPr>
              <a:t>بريطانيا/ </a:t>
            </a:r>
            <a:r>
              <a:rPr lang="ar-SA" sz="2400" b="1" dirty="0" smtClean="0">
                <a:latin typeface="Traditional Arabic" pitchFamily="18" charset="-78"/>
                <a:cs typeface="Traditional Arabic" pitchFamily="18" charset="-78"/>
              </a:rPr>
              <a:t>ذكرت الباحثة الاجتماعية (إيمار ينولد) من جامعة كارديف البريطانية أن العلاقات بين الأولاد والبنات في المرحلة الابتدائية أصبحت شائعة، وذكرت أن 20% من أطفال المرحلة الابتدائية في بريطانيا يرتبطون بمثل هذه العلاقات</a:t>
            </a:r>
            <a:r>
              <a:rPr lang="ar-SA" sz="2400" b="1" baseline="30000" dirty="0" smtClean="0">
                <a:latin typeface="Traditional Arabic" pitchFamily="18" charset="-78"/>
                <a:cs typeface="Traditional Arabic" pitchFamily="18" charset="-78"/>
              </a:rPr>
              <a:t>.</a:t>
            </a:r>
            <a:endParaRPr lang="en-US" sz="2400" b="1" dirty="0" smtClean="0">
              <a:latin typeface="Traditional Arabic" pitchFamily="18" charset="-78"/>
              <a:cs typeface="Traditional Arabic" pitchFamily="18" charset="-78"/>
            </a:endParaRPr>
          </a:p>
          <a:p>
            <a:pPr algn="justLow"/>
            <a:r>
              <a:rPr lang="ar-SA" sz="2800" b="1" dirty="0" smtClean="0">
                <a:solidFill>
                  <a:srgbClr val="E54979"/>
                </a:solidFill>
                <a:latin typeface="Traditional Arabic" pitchFamily="18" charset="-78"/>
                <a:cs typeface="Traditional Arabic" pitchFamily="18" charset="-78"/>
              </a:rPr>
              <a:t>جنوب آسيا/ </a:t>
            </a:r>
            <a:r>
              <a:rPr lang="ar-SA" sz="2400" b="1" dirty="0" smtClean="0">
                <a:latin typeface="Traditional Arabic" pitchFamily="18" charset="-78"/>
                <a:cs typeface="Traditional Arabic" pitchFamily="18" charset="-78"/>
              </a:rPr>
              <a:t>أشارت تقديرات صندوق الأمم المتحدة للطفولة (اليونسيف): </a:t>
            </a:r>
          </a:p>
          <a:p>
            <a:pPr algn="justLow"/>
            <a:r>
              <a:rPr lang="ar-SA" sz="2400" b="1" dirty="0" smtClean="0">
                <a:latin typeface="Traditional Arabic" pitchFamily="18" charset="-78"/>
                <a:cs typeface="Traditional Arabic" pitchFamily="18" charset="-78"/>
              </a:rPr>
              <a:t>أن عدد الأطفال الذين يجري استغلالهم في أعمال الدعارة يصل إلى نصف مليون طفل يومياً.</a:t>
            </a:r>
            <a:endParaRPr lang="en-US" sz="2400" b="1" dirty="0" smtClean="0">
              <a:latin typeface="Traditional Arabic" pitchFamily="18" charset="-78"/>
              <a:cs typeface="Traditional Arabic" pitchFamily="18" charset="-78"/>
            </a:endParaRPr>
          </a:p>
          <a:p>
            <a:pPr algn="justLow"/>
            <a:endParaRPr lang="ar-SA" sz="24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764704"/>
            <a:ext cx="8229600" cy="1143000"/>
          </a:xfrm>
        </p:spPr>
        <p:txBody>
          <a:bodyPr/>
          <a:lstStyle/>
          <a:p>
            <a:r>
              <a:rPr lang="ar-SA" sz="3600" b="1" dirty="0" smtClean="0">
                <a:solidFill>
                  <a:srgbClr val="00B0F0"/>
                </a:solidFill>
                <a:latin typeface="Traditional Arabic" pitchFamily="18" charset="-78"/>
                <a:cs typeface="Traditional Arabic" pitchFamily="18" charset="-78"/>
              </a:rPr>
              <a:t>بسبب الاختلاط في المكاتب وأماكن العمل</a:t>
            </a:r>
            <a:endParaRPr lang="ar-SA" sz="3600" b="1" dirty="0">
              <a:solidFill>
                <a:srgbClr val="00B0F0"/>
              </a:solidFill>
              <a:latin typeface="Traditional Arabic" pitchFamily="18" charset="-78"/>
              <a:cs typeface="Traditional Arabic" pitchFamily="18" charset="-78"/>
            </a:endParaRPr>
          </a:p>
        </p:txBody>
      </p:sp>
      <p:sp>
        <p:nvSpPr>
          <p:cNvPr id="3" name="عنصر نائب للمحتوى 2"/>
          <p:cNvSpPr>
            <a:spLocks noGrp="1"/>
          </p:cNvSpPr>
          <p:nvPr>
            <p:ph idx="1"/>
          </p:nvPr>
        </p:nvSpPr>
        <p:spPr>
          <a:xfrm>
            <a:off x="467544" y="1916832"/>
            <a:ext cx="8229600" cy="4525963"/>
          </a:xfrm>
        </p:spPr>
        <p:txBody>
          <a:bodyPr/>
          <a:lstStyle/>
          <a:p>
            <a:r>
              <a:rPr lang="ar-SA" sz="2800" b="1" dirty="0" smtClean="0">
                <a:solidFill>
                  <a:srgbClr val="E54979"/>
                </a:solidFill>
                <a:latin typeface="Traditional Arabic" pitchFamily="18" charset="-78"/>
                <a:cs typeface="Traditional Arabic" pitchFamily="18" charset="-78"/>
              </a:rPr>
              <a:t>في دراسة قامت </a:t>
            </a:r>
            <a:r>
              <a:rPr lang="ar-SA" sz="2800" b="1" dirty="0" err="1" smtClean="0">
                <a:solidFill>
                  <a:srgbClr val="E54979"/>
                </a:solidFill>
                <a:latin typeface="Traditional Arabic" pitchFamily="18" charset="-78"/>
                <a:cs typeface="Traditional Arabic" pitchFamily="18" charset="-78"/>
              </a:rPr>
              <a:t>بها</a:t>
            </a:r>
            <a:r>
              <a:rPr lang="ar-SA" sz="2800" b="1" dirty="0" smtClean="0">
                <a:solidFill>
                  <a:srgbClr val="E54979"/>
                </a:solidFill>
                <a:latin typeface="Traditional Arabic" pitchFamily="18" charset="-78"/>
                <a:cs typeface="Traditional Arabic" pitchFamily="18" charset="-78"/>
              </a:rPr>
              <a:t> صحيفة </a:t>
            </a:r>
            <a:r>
              <a:rPr lang="ar-SA" sz="2800" b="1" dirty="0" err="1" smtClean="0">
                <a:solidFill>
                  <a:srgbClr val="E54979"/>
                </a:solidFill>
                <a:latin typeface="Traditional Arabic" pitchFamily="18" charset="-78"/>
                <a:cs typeface="Traditional Arabic" pitchFamily="18" charset="-78"/>
              </a:rPr>
              <a:t>الواشنطن</a:t>
            </a:r>
            <a:r>
              <a:rPr lang="ar-SA" sz="2800" b="1" dirty="0" smtClean="0">
                <a:solidFill>
                  <a:srgbClr val="E54979"/>
                </a:solidFill>
                <a:latin typeface="Traditional Arabic" pitchFamily="18" charset="-78"/>
                <a:cs typeface="Traditional Arabic" pitchFamily="18" charset="-78"/>
              </a:rPr>
              <a:t> </a:t>
            </a:r>
            <a:r>
              <a:rPr lang="ar-SA" sz="2800" b="1" dirty="0" err="1" smtClean="0">
                <a:solidFill>
                  <a:srgbClr val="E54979"/>
                </a:solidFill>
                <a:latin typeface="Traditional Arabic" pitchFamily="18" charset="-78"/>
                <a:cs typeface="Traditional Arabic" pitchFamily="18" charset="-78"/>
              </a:rPr>
              <a:t>بوست</a:t>
            </a:r>
            <a:r>
              <a:rPr lang="ar-SA" sz="2800" b="1" dirty="0" smtClean="0">
                <a:solidFill>
                  <a:srgbClr val="E54979"/>
                </a:solidFill>
                <a:latin typeface="Traditional Arabic" pitchFamily="18" charset="-78"/>
                <a:cs typeface="Traditional Arabic" pitchFamily="18" charset="-78"/>
              </a:rPr>
              <a:t> في أوساط النساء العاملات فكانت نتائج الاستطلاع:- </a:t>
            </a:r>
          </a:p>
          <a:p>
            <a:pPr>
              <a:buNone/>
            </a:pPr>
            <a:r>
              <a:rPr lang="ar-SA" sz="2800" b="1" dirty="0" smtClean="0">
                <a:latin typeface="Traditional Arabic" pitchFamily="18" charset="-78"/>
                <a:cs typeface="Traditional Arabic" pitchFamily="18" charset="-78"/>
              </a:rPr>
              <a:t>أن 6% منهن تركن العمل بسبب مضايقات جنسية.</a:t>
            </a:r>
            <a:endParaRPr lang="ar-SA" sz="2800" b="1" dirty="0">
              <a:latin typeface="Traditional Arabic" pitchFamily="18" charset="-78"/>
              <a:cs typeface="Traditional Arabic" pitchFamily="18" charset="-78"/>
            </a:endParaRPr>
          </a:p>
        </p:txBody>
      </p:sp>
      <p:pic>
        <p:nvPicPr>
          <p:cNvPr id="4" name="صورة 3" descr="images (4).jpg"/>
          <p:cNvPicPr>
            <a:picLocks noChangeAspect="1"/>
          </p:cNvPicPr>
          <p:nvPr/>
        </p:nvPicPr>
        <p:blipFill>
          <a:blip r:embed="rId2" cstate="print"/>
          <a:stretch>
            <a:fillRect/>
          </a:stretch>
        </p:blipFill>
        <p:spPr>
          <a:xfrm>
            <a:off x="1979712" y="3861048"/>
            <a:ext cx="4978400" cy="1625600"/>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764704"/>
            <a:ext cx="8229600" cy="1143000"/>
          </a:xfrm>
        </p:spPr>
        <p:txBody>
          <a:bodyPr/>
          <a:lstStyle/>
          <a:p>
            <a:r>
              <a:rPr lang="ar-SA" sz="3600" b="1" dirty="0" smtClean="0">
                <a:solidFill>
                  <a:schemeClr val="accent5">
                    <a:lumMod val="75000"/>
                  </a:schemeClr>
                </a:solidFill>
                <a:latin typeface="Traditional Arabic" pitchFamily="18" charset="-78"/>
                <a:cs typeface="Traditional Arabic" pitchFamily="18" charset="-78"/>
              </a:rPr>
              <a:t>حصاد السائرين على درب أمريكا والغرب في تشجيع الاختلاط</a:t>
            </a:r>
            <a:endParaRPr lang="ar-SA" sz="3600" b="1" dirty="0">
              <a:solidFill>
                <a:schemeClr val="accent5">
                  <a:lumMod val="75000"/>
                </a:schemeClr>
              </a:solidFill>
              <a:latin typeface="Traditional Arabic" pitchFamily="18" charset="-78"/>
              <a:cs typeface="Traditional Arabic" pitchFamily="18" charset="-78"/>
            </a:endParaRPr>
          </a:p>
        </p:txBody>
      </p:sp>
      <p:sp>
        <p:nvSpPr>
          <p:cNvPr id="3" name="عنصر نائب للمحتوى 2"/>
          <p:cNvSpPr>
            <a:spLocks noGrp="1"/>
          </p:cNvSpPr>
          <p:nvPr>
            <p:ph idx="1"/>
          </p:nvPr>
        </p:nvSpPr>
        <p:spPr>
          <a:xfrm>
            <a:off x="467544" y="1844824"/>
            <a:ext cx="8229600" cy="4525963"/>
          </a:xfrm>
        </p:spPr>
        <p:txBody>
          <a:bodyPr/>
          <a:lstStyle/>
          <a:p>
            <a:pPr algn="justLow"/>
            <a:r>
              <a:rPr lang="ar-SA" sz="2400" b="1" dirty="0" smtClean="0">
                <a:solidFill>
                  <a:srgbClr val="FF0066"/>
                </a:solidFill>
                <a:latin typeface="Traditional Arabic" pitchFamily="18" charset="-78"/>
                <a:cs typeface="Traditional Arabic" pitchFamily="18" charset="-78"/>
              </a:rPr>
              <a:t>تؤكد الدراسات الميدانية في مصر أن 66% من الفتيات يتعرضن للعنف والمضايقات في أماكن عملهن من قبل الرجال، ويأخذ العنف والمضايقة في مجال العمل طابعاً جنسياً، ويتراوح ذلك ما بين:-</a:t>
            </a:r>
            <a:endParaRPr lang="en-US" sz="2400" b="1" dirty="0" smtClean="0">
              <a:solidFill>
                <a:srgbClr val="FF0066"/>
              </a:solidFill>
              <a:latin typeface="Traditional Arabic" pitchFamily="18" charset="-78"/>
              <a:cs typeface="Traditional Arabic" pitchFamily="18" charset="-78"/>
            </a:endParaRPr>
          </a:p>
          <a:p>
            <a:pPr lvl="0" algn="justLow"/>
            <a:r>
              <a:rPr lang="ar-SA" sz="2400" b="1" dirty="0" smtClean="0">
                <a:latin typeface="Traditional Arabic" pitchFamily="18" charset="-78"/>
                <a:cs typeface="Traditional Arabic" pitchFamily="18" charset="-78"/>
              </a:rPr>
              <a:t>المعاكسة بالكلام والألفاظ ذات المعاني الجنسية 30%.</a:t>
            </a:r>
            <a:endParaRPr lang="en-US" sz="2400" b="1" dirty="0" smtClean="0">
              <a:latin typeface="Traditional Arabic" pitchFamily="18" charset="-78"/>
              <a:cs typeface="Traditional Arabic" pitchFamily="18" charset="-78"/>
            </a:endParaRPr>
          </a:p>
          <a:p>
            <a:pPr lvl="0" algn="justLow"/>
            <a:r>
              <a:rPr lang="ar-SA" sz="2400" b="1" dirty="0" smtClean="0">
                <a:latin typeface="Traditional Arabic" pitchFamily="18" charset="-78"/>
                <a:cs typeface="Traditional Arabic" pitchFamily="18" charset="-78"/>
              </a:rPr>
              <a:t>التحرش الجنسي باللمس 17%.</a:t>
            </a:r>
            <a:endParaRPr lang="en-US" sz="2400" b="1" dirty="0" smtClean="0">
              <a:latin typeface="Traditional Arabic" pitchFamily="18" charset="-78"/>
              <a:cs typeface="Traditional Arabic" pitchFamily="18" charset="-78"/>
            </a:endParaRPr>
          </a:p>
          <a:p>
            <a:pPr lvl="0" algn="justLow"/>
            <a:r>
              <a:rPr lang="ar-SA" sz="2400" b="1" dirty="0" smtClean="0">
                <a:latin typeface="Traditional Arabic" pitchFamily="18" charset="-78"/>
                <a:cs typeface="Traditional Arabic" pitchFamily="18" charset="-78"/>
              </a:rPr>
              <a:t>الغزل غير المقبول 20%</a:t>
            </a:r>
            <a:r>
              <a:rPr lang="ar-SA" sz="2400" b="1" baseline="30000" dirty="0" smtClean="0">
                <a:latin typeface="Traditional Arabic" pitchFamily="18" charset="-78"/>
                <a:cs typeface="Traditional Arabic" pitchFamily="18" charset="-78"/>
              </a:rPr>
              <a:t>()</a:t>
            </a:r>
            <a:r>
              <a:rPr lang="ar-SA" sz="2400" b="1" dirty="0" smtClean="0">
                <a:latin typeface="Traditional Arabic" pitchFamily="18" charset="-78"/>
                <a:cs typeface="Traditional Arabic" pitchFamily="18" charset="-78"/>
              </a:rPr>
              <a:t>.</a:t>
            </a:r>
            <a:endParaRPr lang="en-US" sz="2400" b="1" dirty="0" smtClean="0">
              <a:latin typeface="Traditional Arabic" pitchFamily="18" charset="-78"/>
              <a:cs typeface="Traditional Arabic" pitchFamily="18" charset="-78"/>
            </a:endParaRPr>
          </a:p>
          <a:p>
            <a:pPr algn="justLow"/>
            <a:endParaRPr lang="ar-SA" sz="2400" b="1" dirty="0">
              <a:latin typeface="Traditional Arabic" pitchFamily="18" charset="-78"/>
              <a:cs typeface="Traditional Arabic" pitchFamily="18" charset="-78"/>
            </a:endParaRPr>
          </a:p>
        </p:txBody>
      </p:sp>
      <p:pic>
        <p:nvPicPr>
          <p:cNvPr id="5" name="صورة 4" descr="images (9).jpg"/>
          <p:cNvPicPr>
            <a:picLocks noChangeAspect="1"/>
          </p:cNvPicPr>
          <p:nvPr/>
        </p:nvPicPr>
        <p:blipFill>
          <a:blip r:embed="rId2" cstate="print"/>
          <a:stretch>
            <a:fillRect/>
          </a:stretch>
        </p:blipFill>
        <p:spPr>
          <a:xfrm>
            <a:off x="683568" y="2924944"/>
            <a:ext cx="2520280" cy="28083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700808"/>
            <a:ext cx="8229600" cy="4525963"/>
          </a:xfrm>
        </p:spPr>
        <p:txBody>
          <a:bodyPr/>
          <a:lstStyle/>
          <a:p>
            <a:pPr marL="0" lvl="0" indent="457200" algn="justLow" eaLnBrk="0" hangingPunct="0">
              <a:spcBef>
                <a:spcPct val="0"/>
              </a:spcBef>
              <a:buNone/>
              <a:tabLst>
                <a:tab pos="471488" algn="l"/>
              </a:tabLst>
            </a:pPr>
            <a:r>
              <a:rPr lang="ar-SA" sz="3600" dirty="0" smtClean="0">
                <a:solidFill>
                  <a:srgbClr val="FF0066"/>
                </a:solidFill>
                <a:effectLst>
                  <a:outerShdw blurRad="38100" dist="38100" dir="2700000" algn="tl">
                    <a:srgbClr val="000000">
                      <a:alpha val="43137"/>
                    </a:srgbClr>
                  </a:outerShdw>
                </a:effectLst>
                <a:latin typeface="Traditional Arabic" pitchFamily="18" charset="-78"/>
                <a:ea typeface="Calibri" pitchFamily="34" charset="0"/>
                <a:cs typeface="Traditional Arabic" pitchFamily="18" charset="-78"/>
              </a:rPr>
              <a:t>أولًا: تقرير لجنة الأمم المتحدة المعنية بحقوق الطفل لعام 2001م: </a:t>
            </a:r>
          </a:p>
          <a:p>
            <a:pPr marL="0" lvl="0" indent="457200" algn="justLow" eaLnBrk="0" hangingPunct="0">
              <a:spcBef>
                <a:spcPct val="0"/>
              </a:spcBef>
              <a:buNone/>
              <a:tabLst>
                <a:tab pos="471488" algn="l"/>
              </a:tabLst>
            </a:pPr>
            <a:endParaRPr lang="en-US" sz="3600" dirty="0" smtClean="0">
              <a:solidFill>
                <a:srgbClr val="FF0000"/>
              </a:solidFill>
              <a:effectLst>
                <a:outerShdw blurRad="38100" dist="38100" dir="2700000" algn="tl">
                  <a:srgbClr val="000000">
                    <a:alpha val="43137"/>
                  </a:srgbClr>
                </a:outerShdw>
              </a:effectLst>
              <a:latin typeface="Traditional Arabic" pitchFamily="18" charset="-78"/>
              <a:cs typeface="Traditional Arabic" pitchFamily="18" charset="-78"/>
            </a:endParaRPr>
          </a:p>
          <a:p>
            <a:pPr marL="0" lvl="0" indent="457200" algn="ctr" eaLnBrk="0" hangingPunct="0">
              <a:spcBef>
                <a:spcPct val="0"/>
              </a:spcBef>
              <a:buNone/>
              <a:tabLst>
                <a:tab pos="471488" algn="l"/>
              </a:tabLst>
            </a:pPr>
            <a:r>
              <a:rPr lang="ar-SA" sz="3600" dirty="0" smtClean="0">
                <a:effectLst>
                  <a:outerShdw blurRad="38100" dist="38100" dir="2700000" algn="tl">
                    <a:srgbClr val="000000">
                      <a:alpha val="43137"/>
                    </a:srgbClr>
                  </a:outerShdw>
                </a:effectLst>
                <a:latin typeface="Traditional Arabic" pitchFamily="18" charset="-78"/>
                <a:ea typeface="Calibri" pitchFamily="34" charset="0"/>
                <a:cs typeface="Traditional Arabic" pitchFamily="18" charset="-78"/>
              </a:rPr>
              <a:t>أن سياسات التعليم ومنع الاختلاط بين الجنسين تضع الفتيات منذ البداية في مرتبةٍ أدنى من أقرانهن الذكور.</a:t>
            </a:r>
            <a:endParaRPr lang="ar-SA" sz="3600" dirty="0" smtClean="0">
              <a:effectLst>
                <a:outerShdw blurRad="38100" dist="38100" dir="2700000" algn="tl">
                  <a:srgbClr val="000000">
                    <a:alpha val="43137"/>
                  </a:srgbClr>
                </a:outerShdw>
              </a:effectLst>
              <a:latin typeface="Traditional Arabic" pitchFamily="18" charset="-78"/>
              <a:cs typeface="Traditional Arabic" pitchFamily="18" charset="-78"/>
            </a:endParaRPr>
          </a:p>
          <a:p>
            <a:pPr>
              <a:buNone/>
            </a:pPr>
            <a:endParaRPr lang="ar-SA" sz="3600" dirty="0">
              <a:latin typeface="Traditional Arabic" pitchFamily="18" charset="-78"/>
              <a:cs typeface="Traditional Arabic" pitchFamily="18" charset="-78"/>
            </a:endParaRPr>
          </a:p>
        </p:txBody>
      </p:sp>
      <p:sp>
        <p:nvSpPr>
          <p:cNvPr id="4" name="عنوان 1"/>
          <p:cNvSpPr txBox="1">
            <a:spLocks/>
          </p:cNvSpPr>
          <p:nvPr/>
        </p:nvSpPr>
        <p:spPr bwMode="auto">
          <a:xfrm>
            <a:off x="-180528" y="6206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3200" b="1" i="0" u="none" strike="noStrike" kern="1200" cap="none" spc="0" normalizeH="0" baseline="0" noProof="0" smtClean="0">
                <a:ln>
                  <a:noFill/>
                </a:ln>
                <a:solidFill>
                  <a:srgbClr val="0070C0"/>
                </a:solidFill>
                <a:effectLst>
                  <a:outerShdw blurRad="38100" dist="38100" dir="2700000" algn="tl">
                    <a:srgbClr val="000000">
                      <a:alpha val="43137"/>
                    </a:srgbClr>
                  </a:outerShdw>
                </a:effectLst>
                <a:uLnTx/>
                <a:uFillTx/>
                <a:latin typeface="Traditional Arabic" pitchFamily="18" charset="-78"/>
                <a:ea typeface="Calibri" pitchFamily="34" charset="0"/>
                <a:cs typeface="Traditional Arabic" pitchFamily="18" charset="-78"/>
              </a:rPr>
              <a:t>التقارير الدولية الخاصة بالمرأة السعودية </a:t>
            </a:r>
            <a:r>
              <a:rPr kumimoji="0" lang="en-US" sz="3200" b="1" i="0" u="none" strike="noStrike" kern="1200" cap="none" spc="0" normalizeH="0" baseline="0" noProof="0" smtClean="0">
                <a:ln>
                  <a:noFill/>
                </a:ln>
                <a:solidFill>
                  <a:srgbClr val="0070C0"/>
                </a:solidFill>
                <a:effectLst>
                  <a:outerShdw blurRad="38100" dist="38100" dir="2700000" algn="tl">
                    <a:srgbClr val="000000">
                      <a:alpha val="43137"/>
                    </a:srgbClr>
                  </a:outerShdw>
                </a:effectLst>
                <a:uLnTx/>
                <a:uFillTx/>
                <a:latin typeface="Traditional Arabic" pitchFamily="18" charset="-78"/>
                <a:ea typeface="Calibri" pitchFamily="34" charset="0"/>
                <a:cs typeface="Traditional Arabic" pitchFamily="18" charset="-78"/>
              </a:rPr>
              <a:t/>
            </a:r>
            <a:br>
              <a:rPr kumimoji="0" lang="en-US" sz="3200" b="1" i="0" u="none" strike="noStrike" kern="1200" cap="none" spc="0" normalizeH="0" baseline="0" noProof="0" smtClean="0">
                <a:ln>
                  <a:noFill/>
                </a:ln>
                <a:solidFill>
                  <a:srgbClr val="0070C0"/>
                </a:solidFill>
                <a:effectLst>
                  <a:outerShdw blurRad="38100" dist="38100" dir="2700000" algn="tl">
                    <a:srgbClr val="000000">
                      <a:alpha val="43137"/>
                    </a:srgbClr>
                  </a:outerShdw>
                </a:effectLst>
                <a:uLnTx/>
                <a:uFillTx/>
                <a:latin typeface="Traditional Arabic" pitchFamily="18" charset="-78"/>
                <a:ea typeface="Calibri" pitchFamily="34" charset="0"/>
                <a:cs typeface="Traditional Arabic" pitchFamily="18" charset="-78"/>
              </a:rPr>
            </a:br>
            <a:r>
              <a:rPr kumimoji="0" lang="ar-SA" sz="3200" b="1" i="0" u="none" strike="noStrike" kern="1200" cap="none" spc="0" normalizeH="0" baseline="0" noProof="0" smtClean="0">
                <a:ln>
                  <a:noFill/>
                </a:ln>
                <a:solidFill>
                  <a:srgbClr val="0070C0"/>
                </a:solidFill>
                <a:effectLst>
                  <a:outerShdw blurRad="38100" dist="38100" dir="2700000" algn="tl">
                    <a:srgbClr val="000000">
                      <a:alpha val="43137"/>
                    </a:srgbClr>
                  </a:outerShdw>
                </a:effectLst>
                <a:uLnTx/>
                <a:uFillTx/>
                <a:latin typeface="Traditional Arabic" pitchFamily="18" charset="-78"/>
                <a:ea typeface="Calibri" pitchFamily="34" charset="0"/>
                <a:cs typeface="Traditional Arabic" pitchFamily="18" charset="-78"/>
              </a:rPr>
              <a:t>والصادرة من الأمم المتحدة</a:t>
            </a:r>
            <a:r>
              <a:rPr kumimoji="0" lang="ar-SA" sz="3200" b="1" i="0" u="none" strike="noStrike" kern="1200" cap="none" spc="0" normalizeH="0" baseline="0" noProof="0" smtClean="0">
                <a:ln>
                  <a:noFill/>
                </a:ln>
                <a:solidFill>
                  <a:srgbClr val="0070C0"/>
                </a:solidFill>
                <a:effectLst>
                  <a:outerShdw blurRad="38100" dist="38100" dir="2700000" algn="tl">
                    <a:srgbClr val="000000">
                      <a:alpha val="43137"/>
                    </a:srgbClr>
                  </a:outerShdw>
                </a:effectLst>
                <a:uLnTx/>
                <a:uFillTx/>
                <a:latin typeface="Calibri" pitchFamily="34" charset="0"/>
                <a:ea typeface="Calibri" pitchFamily="34" charset="0"/>
                <a:cs typeface="mohammad bold art 1" pitchFamily="2" charset="-78"/>
              </a:rPr>
              <a:t/>
            </a:r>
            <a:br>
              <a:rPr kumimoji="0" lang="ar-SA" sz="3200" b="1" i="0" u="none" strike="noStrike" kern="1200" cap="none" spc="0" normalizeH="0" baseline="0" noProof="0" smtClean="0">
                <a:ln>
                  <a:noFill/>
                </a:ln>
                <a:solidFill>
                  <a:srgbClr val="0070C0"/>
                </a:solidFill>
                <a:effectLst>
                  <a:outerShdw blurRad="38100" dist="38100" dir="2700000" algn="tl">
                    <a:srgbClr val="000000">
                      <a:alpha val="43137"/>
                    </a:srgbClr>
                  </a:outerShdw>
                </a:effectLst>
                <a:uLnTx/>
                <a:uFillTx/>
                <a:latin typeface="Calibri" pitchFamily="34" charset="0"/>
                <a:ea typeface="Calibri" pitchFamily="34" charset="0"/>
                <a:cs typeface="mohammad bold art 1" pitchFamily="2" charset="-78"/>
              </a:rPr>
            </a:br>
            <a:endParaRPr kumimoji="0" lang="ar-SA" sz="3200" b="0" i="0" u="none" strike="noStrike" kern="1200" cap="none" spc="0" normalizeH="0" baseline="0" noProof="0" dirty="0">
              <a:ln>
                <a:noFill/>
              </a:ln>
              <a:solidFill>
                <a:srgbClr val="0070C0"/>
              </a:solidFill>
              <a:effectLst/>
              <a:uLnTx/>
              <a:uFillTx/>
              <a:latin typeface="+mj-lt"/>
              <a:ea typeface="+mj-ea"/>
              <a:cs typeface="+mj-cs"/>
            </a:endParaRPr>
          </a:p>
        </p:txBody>
      </p:sp>
      <p:pic>
        <p:nvPicPr>
          <p:cNvPr id="5" name="صورة 4" descr="الغلاف-بدقه-عاليه.jpg"/>
          <p:cNvPicPr>
            <a:picLocks noChangeAspect="1"/>
          </p:cNvPicPr>
          <p:nvPr/>
        </p:nvPicPr>
        <p:blipFill>
          <a:blip r:embed="rId2" cstate="print"/>
          <a:stretch>
            <a:fillRect/>
          </a:stretch>
        </p:blipFill>
        <p:spPr>
          <a:xfrm>
            <a:off x="2699792" y="3933056"/>
            <a:ext cx="3456384" cy="276510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lvl="0" indent="0" algn="justLow" eaLnBrk="0" hangingPunct="0">
              <a:spcBef>
                <a:spcPct val="0"/>
              </a:spcBef>
              <a:buNone/>
            </a:pPr>
            <a:r>
              <a:rPr lang="ar-SA" sz="3600" dirty="0" smtClean="0">
                <a:solidFill>
                  <a:srgbClr val="FF0066"/>
                </a:solidFill>
                <a:effectLst>
                  <a:outerShdw blurRad="38100" dist="38100" dir="2700000" algn="tl">
                    <a:srgbClr val="000000">
                      <a:alpha val="43137"/>
                    </a:srgbClr>
                  </a:outerShdw>
                </a:effectLst>
                <a:latin typeface="Traditional Arabic" pitchFamily="18" charset="-78"/>
                <a:ea typeface="Calibri" pitchFamily="34" charset="0"/>
                <a:cs typeface="Traditional Arabic" pitchFamily="18" charset="-78"/>
              </a:rPr>
              <a:t>ثانيًا:  تقرير منظمة العفو الدولية عام 2005م:</a:t>
            </a:r>
            <a:endParaRPr lang="en-US" sz="3600" dirty="0" smtClean="0">
              <a:solidFill>
                <a:srgbClr val="FF0066"/>
              </a:solidFill>
              <a:effectLst>
                <a:outerShdw blurRad="38100" dist="38100" dir="2700000" algn="tl">
                  <a:srgbClr val="000000">
                    <a:alpha val="43137"/>
                  </a:srgbClr>
                </a:outerShdw>
              </a:effectLst>
              <a:latin typeface="Traditional Arabic" pitchFamily="18" charset="-78"/>
              <a:cs typeface="Traditional Arabic" pitchFamily="18" charset="-78"/>
            </a:endParaRPr>
          </a:p>
          <a:p>
            <a:pPr marL="0" lvl="0" indent="0" algn="justLow" eaLnBrk="0" hangingPunct="0">
              <a:spcBef>
                <a:spcPct val="0"/>
              </a:spcBef>
              <a:buNone/>
            </a:pPr>
            <a:endParaRPr lang="en-US" sz="3600" dirty="0" smtClean="0">
              <a:effectLst>
                <a:outerShdw blurRad="38100" dist="38100" dir="2700000" algn="tl">
                  <a:srgbClr val="000000">
                    <a:alpha val="43137"/>
                  </a:srgbClr>
                </a:outerShdw>
              </a:effectLst>
              <a:latin typeface="Traditional Arabic" pitchFamily="18" charset="-78"/>
              <a:ea typeface="Calibri" pitchFamily="34" charset="0"/>
              <a:cs typeface="Traditional Arabic" pitchFamily="18" charset="-78"/>
            </a:endParaRPr>
          </a:p>
          <a:p>
            <a:pPr marL="0" lvl="0" indent="0" algn="justLow" eaLnBrk="0" hangingPunct="0">
              <a:spcBef>
                <a:spcPct val="0"/>
              </a:spcBef>
              <a:buNone/>
            </a:pPr>
            <a:r>
              <a:rPr lang="ar-SA" sz="3600" dirty="0" smtClean="0">
                <a:effectLst>
                  <a:outerShdw blurRad="38100" dist="38100" dir="2700000" algn="tl">
                    <a:srgbClr val="000000">
                      <a:alpha val="43137"/>
                    </a:srgbClr>
                  </a:outerShdw>
                </a:effectLst>
                <a:latin typeface="Traditional Arabic" pitchFamily="18" charset="-78"/>
                <a:ea typeface="Calibri" pitchFamily="34" charset="0"/>
                <a:cs typeface="Traditional Arabic" pitchFamily="18" charset="-78"/>
              </a:rPr>
              <a:t>أن المرأة ما زالت عرضةً للتمييز المتفشي،</a:t>
            </a:r>
          </a:p>
          <a:p>
            <a:pPr marL="0" lvl="0" indent="0" algn="justLow" eaLnBrk="0" hangingPunct="0">
              <a:spcBef>
                <a:spcPct val="0"/>
              </a:spcBef>
              <a:buNone/>
            </a:pPr>
            <a:r>
              <a:rPr lang="ar-SA" sz="3600" dirty="0" smtClean="0">
                <a:effectLst>
                  <a:outerShdw blurRad="38100" dist="38100" dir="2700000" algn="tl">
                    <a:srgbClr val="000000">
                      <a:alpha val="43137"/>
                    </a:srgbClr>
                  </a:outerShdw>
                </a:effectLst>
                <a:latin typeface="Traditional Arabic" pitchFamily="18" charset="-78"/>
                <a:ea typeface="Calibri" pitchFamily="34" charset="0"/>
                <a:cs typeface="Traditional Arabic" pitchFamily="18" charset="-78"/>
              </a:rPr>
              <a:t> لا  </a:t>
            </a:r>
            <a:r>
              <a:rPr lang="ar-SA" sz="3600" dirty="0" err="1" smtClean="0">
                <a:effectLst>
                  <a:outerShdw blurRad="38100" dist="38100" dir="2700000" algn="tl">
                    <a:srgbClr val="000000">
                      <a:alpha val="43137"/>
                    </a:srgbClr>
                  </a:outerShdw>
                </a:effectLst>
                <a:latin typeface="Traditional Arabic" pitchFamily="18" charset="-78"/>
                <a:ea typeface="Calibri" pitchFamily="34" charset="0"/>
                <a:cs typeface="Traditional Arabic" pitchFamily="18" charset="-78"/>
              </a:rPr>
              <a:t>سيما</a:t>
            </a:r>
            <a:r>
              <a:rPr lang="ar-SA" sz="3600" dirty="0" smtClean="0">
                <a:effectLst>
                  <a:outerShdw blurRad="38100" dist="38100" dir="2700000" algn="tl">
                    <a:srgbClr val="000000">
                      <a:alpha val="43137"/>
                    </a:srgbClr>
                  </a:outerShdw>
                </a:effectLst>
                <a:latin typeface="Traditional Arabic" pitchFamily="18" charset="-78"/>
                <a:ea typeface="Calibri" pitchFamily="34" charset="0"/>
                <a:cs typeface="Traditional Arabic" pitchFamily="18" charset="-78"/>
              </a:rPr>
              <a:t> القيود الشديدة على حريتهـــا في التنقل.</a:t>
            </a:r>
            <a:r>
              <a:rPr lang="en-US" sz="3600" dirty="0" smtClean="0">
                <a:effectLst>
                  <a:outerShdw blurRad="38100" dist="38100" dir="2700000" algn="tl">
                    <a:srgbClr val="000000">
                      <a:alpha val="43137"/>
                    </a:srgbClr>
                  </a:outerShdw>
                </a:effectLst>
                <a:latin typeface="Traditional Arabic" pitchFamily="18" charset="-78"/>
                <a:cs typeface="Traditional Arabic" pitchFamily="18" charset="-78"/>
              </a:rPr>
              <a:t> </a:t>
            </a:r>
          </a:p>
          <a:p>
            <a:pPr>
              <a:buNone/>
            </a:pPr>
            <a:endParaRPr lang="ar-SA" sz="3600" dirty="0">
              <a:latin typeface="Traditional Arabic" pitchFamily="18" charset="-78"/>
              <a:cs typeface="Traditional Arabic" pitchFamily="18" charset="-78"/>
            </a:endParaRPr>
          </a:p>
        </p:txBody>
      </p:sp>
      <p:sp>
        <p:nvSpPr>
          <p:cNvPr id="4" name="عنوان 1"/>
          <p:cNvSpPr txBox="1">
            <a:spLocks/>
          </p:cNvSpPr>
          <p:nvPr/>
        </p:nvSpPr>
        <p:spPr bwMode="auto">
          <a:xfrm>
            <a:off x="-180528" y="6206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3200" b="1" i="0" u="none" strike="noStrike" kern="1200" cap="none" spc="0" normalizeH="0" baseline="0" noProof="0" smtClean="0">
                <a:ln>
                  <a:noFill/>
                </a:ln>
                <a:solidFill>
                  <a:srgbClr val="0070C0"/>
                </a:solidFill>
                <a:effectLst>
                  <a:outerShdw blurRad="38100" dist="38100" dir="2700000" algn="tl">
                    <a:srgbClr val="000000">
                      <a:alpha val="43137"/>
                    </a:srgbClr>
                  </a:outerShdw>
                </a:effectLst>
                <a:uLnTx/>
                <a:uFillTx/>
                <a:latin typeface="Traditional Arabic" pitchFamily="18" charset="-78"/>
                <a:ea typeface="Calibri" pitchFamily="34" charset="0"/>
                <a:cs typeface="Traditional Arabic" pitchFamily="18" charset="-78"/>
              </a:rPr>
              <a:t>التقارير الدولية الخاصة بالمرأة السعودية </a:t>
            </a:r>
            <a:r>
              <a:rPr kumimoji="0" lang="en-US" sz="3200" b="1" i="0" u="none" strike="noStrike" kern="1200" cap="none" spc="0" normalizeH="0" baseline="0" noProof="0" smtClean="0">
                <a:ln>
                  <a:noFill/>
                </a:ln>
                <a:solidFill>
                  <a:srgbClr val="0070C0"/>
                </a:solidFill>
                <a:effectLst>
                  <a:outerShdw blurRad="38100" dist="38100" dir="2700000" algn="tl">
                    <a:srgbClr val="000000">
                      <a:alpha val="43137"/>
                    </a:srgbClr>
                  </a:outerShdw>
                </a:effectLst>
                <a:uLnTx/>
                <a:uFillTx/>
                <a:latin typeface="Traditional Arabic" pitchFamily="18" charset="-78"/>
                <a:ea typeface="Calibri" pitchFamily="34" charset="0"/>
                <a:cs typeface="Traditional Arabic" pitchFamily="18" charset="-78"/>
              </a:rPr>
              <a:t/>
            </a:r>
            <a:br>
              <a:rPr kumimoji="0" lang="en-US" sz="3200" b="1" i="0" u="none" strike="noStrike" kern="1200" cap="none" spc="0" normalizeH="0" baseline="0" noProof="0" smtClean="0">
                <a:ln>
                  <a:noFill/>
                </a:ln>
                <a:solidFill>
                  <a:srgbClr val="0070C0"/>
                </a:solidFill>
                <a:effectLst>
                  <a:outerShdw blurRad="38100" dist="38100" dir="2700000" algn="tl">
                    <a:srgbClr val="000000">
                      <a:alpha val="43137"/>
                    </a:srgbClr>
                  </a:outerShdw>
                </a:effectLst>
                <a:uLnTx/>
                <a:uFillTx/>
                <a:latin typeface="Traditional Arabic" pitchFamily="18" charset="-78"/>
                <a:ea typeface="Calibri" pitchFamily="34" charset="0"/>
                <a:cs typeface="Traditional Arabic" pitchFamily="18" charset="-78"/>
              </a:rPr>
            </a:br>
            <a:r>
              <a:rPr kumimoji="0" lang="ar-SA" sz="3200" b="1" i="0" u="none" strike="noStrike" kern="1200" cap="none" spc="0" normalizeH="0" baseline="0" noProof="0" smtClean="0">
                <a:ln>
                  <a:noFill/>
                </a:ln>
                <a:solidFill>
                  <a:srgbClr val="0070C0"/>
                </a:solidFill>
                <a:effectLst>
                  <a:outerShdw blurRad="38100" dist="38100" dir="2700000" algn="tl">
                    <a:srgbClr val="000000">
                      <a:alpha val="43137"/>
                    </a:srgbClr>
                  </a:outerShdw>
                </a:effectLst>
                <a:uLnTx/>
                <a:uFillTx/>
                <a:latin typeface="Traditional Arabic" pitchFamily="18" charset="-78"/>
                <a:ea typeface="Calibri" pitchFamily="34" charset="0"/>
                <a:cs typeface="Traditional Arabic" pitchFamily="18" charset="-78"/>
              </a:rPr>
              <a:t>والصادرة من الأمم المتحدة</a:t>
            </a:r>
            <a:r>
              <a:rPr kumimoji="0" lang="ar-SA" sz="3200" b="1" i="0" u="none" strike="noStrike" kern="1200" cap="none" spc="0" normalizeH="0" baseline="0" noProof="0" smtClean="0">
                <a:ln>
                  <a:noFill/>
                </a:ln>
                <a:solidFill>
                  <a:srgbClr val="0070C0"/>
                </a:solidFill>
                <a:effectLst>
                  <a:outerShdw blurRad="38100" dist="38100" dir="2700000" algn="tl">
                    <a:srgbClr val="000000">
                      <a:alpha val="43137"/>
                    </a:srgbClr>
                  </a:outerShdw>
                </a:effectLst>
                <a:uLnTx/>
                <a:uFillTx/>
                <a:latin typeface="Calibri" pitchFamily="34" charset="0"/>
                <a:ea typeface="Calibri" pitchFamily="34" charset="0"/>
                <a:cs typeface="mohammad bold art 1" pitchFamily="2" charset="-78"/>
              </a:rPr>
              <a:t/>
            </a:r>
            <a:br>
              <a:rPr kumimoji="0" lang="ar-SA" sz="3200" b="1" i="0" u="none" strike="noStrike" kern="1200" cap="none" spc="0" normalizeH="0" baseline="0" noProof="0" smtClean="0">
                <a:ln>
                  <a:noFill/>
                </a:ln>
                <a:solidFill>
                  <a:srgbClr val="0070C0"/>
                </a:solidFill>
                <a:effectLst>
                  <a:outerShdw blurRad="38100" dist="38100" dir="2700000" algn="tl">
                    <a:srgbClr val="000000">
                      <a:alpha val="43137"/>
                    </a:srgbClr>
                  </a:outerShdw>
                </a:effectLst>
                <a:uLnTx/>
                <a:uFillTx/>
                <a:latin typeface="Calibri" pitchFamily="34" charset="0"/>
                <a:ea typeface="Calibri" pitchFamily="34" charset="0"/>
                <a:cs typeface="mohammad bold art 1" pitchFamily="2" charset="-78"/>
              </a:rPr>
            </a:br>
            <a:endParaRPr kumimoji="0" lang="ar-SA" sz="3200" b="0" i="0" u="none" strike="noStrike" kern="1200" cap="none" spc="0" normalizeH="0" baseline="0" noProof="0" dirty="0">
              <a:ln>
                <a:noFill/>
              </a:ln>
              <a:solidFill>
                <a:srgbClr val="0070C0"/>
              </a:solidFill>
              <a:effectLst/>
              <a:uLnTx/>
              <a:uFillTx/>
              <a:latin typeface="+mj-lt"/>
              <a:ea typeface="+mj-ea"/>
              <a:cs typeface="+mj-cs"/>
            </a:endParaRPr>
          </a:p>
        </p:txBody>
      </p:sp>
      <p:pic>
        <p:nvPicPr>
          <p:cNvPr id="5" name="صورة 4" descr="الغلاف-بدقه-عاليه.jpg"/>
          <p:cNvPicPr>
            <a:picLocks noChangeAspect="1"/>
          </p:cNvPicPr>
          <p:nvPr/>
        </p:nvPicPr>
        <p:blipFill>
          <a:blip r:embed="rId2" cstate="print"/>
          <a:stretch>
            <a:fillRect/>
          </a:stretch>
        </p:blipFill>
        <p:spPr>
          <a:xfrm>
            <a:off x="323528" y="1772816"/>
            <a:ext cx="2448272" cy="4608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r>
              <a:rPr lang="ar-SA" dirty="0" smtClean="0">
                <a:solidFill>
                  <a:srgbClr val="C0165F"/>
                </a:solidFill>
                <a:effectLst>
                  <a:outerShdw blurRad="38100" dist="38100" dir="2700000" algn="tl">
                    <a:srgbClr val="000000">
                      <a:alpha val="43137"/>
                    </a:srgbClr>
                  </a:outerShdw>
                </a:effectLst>
                <a:latin typeface="Traditional Arabic" pitchFamily="18" charset="-78"/>
                <a:cs typeface="Traditional Arabic" pitchFamily="18" charset="-78"/>
              </a:rPr>
              <a:t>التقرير الثالث: تقرير منظمة "هيومن رايتس ووتش" السنوي</a:t>
            </a:r>
            <a:endParaRPr lang="en-US" dirty="0" smtClean="0">
              <a:solidFill>
                <a:srgbClr val="C0165F"/>
              </a:solidFill>
              <a:effectLst>
                <a:outerShdw blurRad="38100" dist="38100" dir="2700000" algn="tl">
                  <a:srgbClr val="000000">
                    <a:alpha val="43137"/>
                  </a:srgbClr>
                </a:outerShdw>
              </a:effectLst>
              <a:latin typeface="Traditional Arabic" pitchFamily="18" charset="-78"/>
              <a:cs typeface="Traditional Arabic" pitchFamily="18" charset="-78"/>
            </a:endParaRPr>
          </a:p>
          <a:p>
            <a:r>
              <a:rPr lang="ar-SA" dirty="0" smtClean="0">
                <a:solidFill>
                  <a:schemeClr val="accent1">
                    <a:lumMod val="75000"/>
                  </a:schemeClr>
                </a:solidFill>
                <a:effectLst>
                  <a:outerShdw blurRad="38100" dist="38100" dir="2700000" algn="tl">
                    <a:srgbClr val="000000">
                      <a:alpha val="43137"/>
                    </a:srgbClr>
                  </a:outerShdw>
                </a:effectLst>
                <a:latin typeface="Traditional Arabic" pitchFamily="18" charset="-78"/>
                <a:cs typeface="Traditional Arabic" pitchFamily="18" charset="-78"/>
              </a:rPr>
              <a:t>(ما يتعلق بحقوق المرأة في المملكة العربية السعودية 2005)</a:t>
            </a:r>
            <a:endParaRPr lang="en-US" dirty="0" smtClean="0">
              <a:solidFill>
                <a:schemeClr val="accent1">
                  <a:lumMod val="75000"/>
                </a:schemeClr>
              </a:solidFill>
              <a:effectLst>
                <a:outerShdw blurRad="38100" dist="38100" dir="2700000" algn="tl">
                  <a:srgbClr val="000000">
                    <a:alpha val="43137"/>
                  </a:srgbClr>
                </a:outerShdw>
              </a:effectLst>
              <a:latin typeface="Traditional Arabic" pitchFamily="18" charset="-78"/>
              <a:cs typeface="Traditional Arabic" pitchFamily="18" charset="-78"/>
            </a:endParaRPr>
          </a:p>
          <a:p>
            <a:pPr algn="ctr"/>
            <a:endParaRPr lang="en-US" dirty="0" smtClean="0">
              <a:effectLst>
                <a:outerShdw blurRad="38100" dist="38100" dir="2700000" algn="tl">
                  <a:srgbClr val="000000">
                    <a:alpha val="43137"/>
                  </a:srgbClr>
                </a:outerShdw>
              </a:effectLst>
              <a:latin typeface="Traditional Arabic" pitchFamily="18" charset="-78"/>
              <a:cs typeface="Traditional Arabic" pitchFamily="18" charset="-78"/>
            </a:endParaRPr>
          </a:p>
          <a:p>
            <a:pPr algn="justLow"/>
            <a:r>
              <a:rPr lang="ar-SA" dirty="0" smtClean="0">
                <a:effectLst>
                  <a:outerShdw blurRad="38100" dist="38100" dir="2700000" algn="tl">
                    <a:srgbClr val="000000">
                      <a:alpha val="43137"/>
                    </a:srgbClr>
                  </a:outerShdw>
                </a:effectLst>
                <a:latin typeface="Traditional Arabic" pitchFamily="18" charset="-78"/>
                <a:cs typeface="Traditional Arabic" pitchFamily="18" charset="-78"/>
              </a:rPr>
              <a:t>فرض الفصل الصارم بين الجنسين، وإلزام النساء والفتيات بارتداء عباءات طويلة سوداء وغطاء للرأس في العلن، من قبل هيئة الأمر بالمعروف والنهي عن المنكر، وهي بمثابة "شرطة دينية".</a:t>
            </a:r>
            <a:endParaRPr lang="en-US" dirty="0" smtClean="0">
              <a:effectLst>
                <a:outerShdw blurRad="38100" dist="38100" dir="2700000" algn="tl">
                  <a:srgbClr val="000000">
                    <a:alpha val="43137"/>
                  </a:srgbClr>
                </a:outerShdw>
              </a:effectLst>
              <a:latin typeface="Traditional Arabic" pitchFamily="18" charset="-78"/>
              <a:cs typeface="Traditional Arabic" pitchFamily="18" charset="-78"/>
            </a:endParaRPr>
          </a:p>
          <a:p>
            <a:pPr>
              <a:buNone/>
            </a:pPr>
            <a:endParaRPr lang="ar-SA" dirty="0">
              <a:latin typeface="Traditional Arabic" pitchFamily="18" charset="-78"/>
              <a:cs typeface="Traditional Arabic" pitchFamily="18" charset="-78"/>
            </a:endParaRPr>
          </a:p>
        </p:txBody>
      </p:sp>
      <p:sp>
        <p:nvSpPr>
          <p:cNvPr id="4" name="عنوان 1"/>
          <p:cNvSpPr txBox="1">
            <a:spLocks/>
          </p:cNvSpPr>
          <p:nvPr/>
        </p:nvSpPr>
        <p:spPr bwMode="auto">
          <a:xfrm>
            <a:off x="-180528" y="6206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3200" b="1" i="0" u="none" strike="noStrike" kern="1200" cap="none" spc="0" normalizeH="0" baseline="0" noProof="0" smtClean="0">
                <a:ln>
                  <a:noFill/>
                </a:ln>
                <a:solidFill>
                  <a:srgbClr val="0070C0"/>
                </a:solidFill>
                <a:effectLst>
                  <a:outerShdw blurRad="38100" dist="38100" dir="2700000" algn="tl">
                    <a:srgbClr val="000000">
                      <a:alpha val="43137"/>
                    </a:srgbClr>
                  </a:outerShdw>
                </a:effectLst>
                <a:uLnTx/>
                <a:uFillTx/>
                <a:latin typeface="Traditional Arabic" pitchFamily="18" charset="-78"/>
                <a:ea typeface="Calibri" pitchFamily="34" charset="0"/>
                <a:cs typeface="Traditional Arabic" pitchFamily="18" charset="-78"/>
              </a:rPr>
              <a:t>التقارير الدولية الخاصة بالمرأة السعودية </a:t>
            </a:r>
            <a:r>
              <a:rPr kumimoji="0" lang="en-US" sz="3200" b="1" i="0" u="none" strike="noStrike" kern="1200" cap="none" spc="0" normalizeH="0" baseline="0" noProof="0" smtClean="0">
                <a:ln>
                  <a:noFill/>
                </a:ln>
                <a:solidFill>
                  <a:srgbClr val="0070C0"/>
                </a:solidFill>
                <a:effectLst>
                  <a:outerShdw blurRad="38100" dist="38100" dir="2700000" algn="tl">
                    <a:srgbClr val="000000">
                      <a:alpha val="43137"/>
                    </a:srgbClr>
                  </a:outerShdw>
                </a:effectLst>
                <a:uLnTx/>
                <a:uFillTx/>
                <a:latin typeface="Traditional Arabic" pitchFamily="18" charset="-78"/>
                <a:ea typeface="Calibri" pitchFamily="34" charset="0"/>
                <a:cs typeface="Traditional Arabic" pitchFamily="18" charset="-78"/>
              </a:rPr>
              <a:t/>
            </a:r>
            <a:br>
              <a:rPr kumimoji="0" lang="en-US" sz="3200" b="1" i="0" u="none" strike="noStrike" kern="1200" cap="none" spc="0" normalizeH="0" baseline="0" noProof="0" smtClean="0">
                <a:ln>
                  <a:noFill/>
                </a:ln>
                <a:solidFill>
                  <a:srgbClr val="0070C0"/>
                </a:solidFill>
                <a:effectLst>
                  <a:outerShdw blurRad="38100" dist="38100" dir="2700000" algn="tl">
                    <a:srgbClr val="000000">
                      <a:alpha val="43137"/>
                    </a:srgbClr>
                  </a:outerShdw>
                </a:effectLst>
                <a:uLnTx/>
                <a:uFillTx/>
                <a:latin typeface="Traditional Arabic" pitchFamily="18" charset="-78"/>
                <a:ea typeface="Calibri" pitchFamily="34" charset="0"/>
                <a:cs typeface="Traditional Arabic" pitchFamily="18" charset="-78"/>
              </a:rPr>
            </a:br>
            <a:r>
              <a:rPr kumimoji="0" lang="ar-SA" sz="3200" b="1" i="0" u="none" strike="noStrike" kern="1200" cap="none" spc="0" normalizeH="0" baseline="0" noProof="0" smtClean="0">
                <a:ln>
                  <a:noFill/>
                </a:ln>
                <a:solidFill>
                  <a:srgbClr val="0070C0"/>
                </a:solidFill>
                <a:effectLst>
                  <a:outerShdw blurRad="38100" dist="38100" dir="2700000" algn="tl">
                    <a:srgbClr val="000000">
                      <a:alpha val="43137"/>
                    </a:srgbClr>
                  </a:outerShdw>
                </a:effectLst>
                <a:uLnTx/>
                <a:uFillTx/>
                <a:latin typeface="Traditional Arabic" pitchFamily="18" charset="-78"/>
                <a:ea typeface="Calibri" pitchFamily="34" charset="0"/>
                <a:cs typeface="Traditional Arabic" pitchFamily="18" charset="-78"/>
              </a:rPr>
              <a:t>والصادرة من الأمم المتحدة</a:t>
            </a:r>
            <a:r>
              <a:rPr kumimoji="0" lang="ar-SA" sz="3200" b="1" i="0" u="none" strike="noStrike" kern="1200" cap="none" spc="0" normalizeH="0" baseline="0" noProof="0" smtClean="0">
                <a:ln>
                  <a:noFill/>
                </a:ln>
                <a:solidFill>
                  <a:srgbClr val="0070C0"/>
                </a:solidFill>
                <a:effectLst>
                  <a:outerShdw blurRad="38100" dist="38100" dir="2700000" algn="tl">
                    <a:srgbClr val="000000">
                      <a:alpha val="43137"/>
                    </a:srgbClr>
                  </a:outerShdw>
                </a:effectLst>
                <a:uLnTx/>
                <a:uFillTx/>
                <a:latin typeface="Calibri" pitchFamily="34" charset="0"/>
                <a:ea typeface="Calibri" pitchFamily="34" charset="0"/>
                <a:cs typeface="mohammad bold art 1" pitchFamily="2" charset="-78"/>
              </a:rPr>
              <a:t/>
            </a:r>
            <a:br>
              <a:rPr kumimoji="0" lang="ar-SA" sz="3200" b="1" i="0" u="none" strike="noStrike" kern="1200" cap="none" spc="0" normalizeH="0" baseline="0" noProof="0" smtClean="0">
                <a:ln>
                  <a:noFill/>
                </a:ln>
                <a:solidFill>
                  <a:srgbClr val="0070C0"/>
                </a:solidFill>
                <a:effectLst>
                  <a:outerShdw blurRad="38100" dist="38100" dir="2700000" algn="tl">
                    <a:srgbClr val="000000">
                      <a:alpha val="43137"/>
                    </a:srgbClr>
                  </a:outerShdw>
                </a:effectLst>
                <a:uLnTx/>
                <a:uFillTx/>
                <a:latin typeface="Calibri" pitchFamily="34" charset="0"/>
                <a:ea typeface="Calibri" pitchFamily="34" charset="0"/>
                <a:cs typeface="mohammad bold art 1" pitchFamily="2" charset="-78"/>
              </a:rPr>
            </a:br>
            <a:endParaRPr kumimoji="0" lang="ar-SA" sz="3200" b="0" i="0" u="none" strike="noStrike" kern="1200" cap="none" spc="0" normalizeH="0" baseline="0" noProof="0" dirty="0">
              <a:ln>
                <a:noFill/>
              </a:ln>
              <a:solidFill>
                <a:srgbClr val="0070C0"/>
              </a:solidFill>
              <a:effectLst/>
              <a:uLnTx/>
              <a:uFillTx/>
              <a:latin typeface="+mj-lt"/>
              <a:ea typeface="+mj-ea"/>
              <a:cs typeface="+mj-cs"/>
            </a:endParaRPr>
          </a:p>
        </p:txBody>
      </p:sp>
      <p:pic>
        <p:nvPicPr>
          <p:cNvPr id="5" name="صورة 4" descr="الغلاف-بدقه-عاليه.jpg"/>
          <p:cNvPicPr>
            <a:picLocks noChangeAspect="1"/>
          </p:cNvPicPr>
          <p:nvPr/>
        </p:nvPicPr>
        <p:blipFill>
          <a:blip r:embed="rId2" cstate="print"/>
          <a:stretch>
            <a:fillRect/>
          </a:stretch>
        </p:blipFill>
        <p:spPr>
          <a:xfrm>
            <a:off x="3203848" y="4869160"/>
            <a:ext cx="2232248" cy="178579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404664"/>
            <a:ext cx="8229600" cy="1143000"/>
          </a:xfrm>
        </p:spPr>
        <p:txBody>
          <a:bodyPr rtlCol="1">
            <a:normAutofit/>
          </a:bodyPr>
          <a:lstStyle/>
          <a:p>
            <a:pPr fontAlgn="auto">
              <a:spcAft>
                <a:spcPts val="0"/>
              </a:spcAft>
              <a:defRPr/>
            </a:pPr>
            <a:r>
              <a:rPr lang="ar-SA" sz="3600" b="1" dirty="0" smtClean="0">
                <a:solidFill>
                  <a:schemeClr val="tx2">
                    <a:lumMod val="75000"/>
                  </a:schemeClr>
                </a:solidFill>
                <a:latin typeface="Adobe Garamond Pro" pitchFamily="18" charset="0"/>
                <a:cs typeface="Traditional Arabic" pitchFamily="2" charset="-78"/>
              </a:rPr>
              <a:t>الاختلاط</a:t>
            </a:r>
            <a:endParaRPr lang="ar-SA" sz="3600" dirty="0">
              <a:latin typeface="Adobe Garamond Pro" pitchFamily="18" charset="0"/>
              <a:cs typeface="Traditional Arabic" pitchFamily="2" charset="-78"/>
            </a:endParaRPr>
          </a:p>
        </p:txBody>
      </p:sp>
      <p:sp>
        <p:nvSpPr>
          <p:cNvPr id="3" name="عنصر نائب للمحتوى 2"/>
          <p:cNvSpPr>
            <a:spLocks noGrp="1"/>
          </p:cNvSpPr>
          <p:nvPr>
            <p:ph idx="1"/>
          </p:nvPr>
        </p:nvSpPr>
        <p:spPr/>
        <p:txBody>
          <a:bodyPr rtlCol="1">
            <a:normAutofit/>
          </a:bodyPr>
          <a:lstStyle/>
          <a:p>
            <a:pPr algn="justLow" fontAlgn="auto">
              <a:spcAft>
                <a:spcPts val="0"/>
              </a:spcAft>
              <a:buFont typeface="Arial" pitchFamily="34" charset="0"/>
              <a:buNone/>
              <a:defRPr/>
            </a:pPr>
            <a:endParaRPr lang="ar-SA" sz="2400" b="1" dirty="0" smtClean="0">
              <a:cs typeface="Traditional Arabic" pitchFamily="2" charset="-78"/>
            </a:endParaRPr>
          </a:p>
          <a:p>
            <a:pPr algn="justLow" fontAlgn="auto">
              <a:spcAft>
                <a:spcPts val="0"/>
              </a:spcAft>
              <a:buFont typeface="Arial" pitchFamily="34" charset="0"/>
              <a:buNone/>
              <a:defRPr/>
            </a:pPr>
            <a:endParaRPr lang="ar-SA" sz="2400" b="1" dirty="0" smtClean="0">
              <a:cs typeface="Traditional Arabic" pitchFamily="2" charset="-78"/>
            </a:endParaRPr>
          </a:p>
          <a:p>
            <a:pPr algn="justLow" fontAlgn="auto">
              <a:spcAft>
                <a:spcPts val="0"/>
              </a:spcAft>
              <a:defRPr/>
            </a:pPr>
            <a:r>
              <a:rPr lang="ar-SA" sz="2400" b="1" u="sng" dirty="0" smtClean="0">
                <a:solidFill>
                  <a:schemeClr val="accent5">
                    <a:lumMod val="75000"/>
                  </a:schemeClr>
                </a:solidFill>
                <a:cs typeface="Traditional Arabic" pitchFamily="2" charset="-78"/>
              </a:rPr>
              <a:t>قال بعض العلماء:</a:t>
            </a:r>
            <a:endParaRPr lang="en-US" sz="2400" b="1" dirty="0" smtClean="0">
              <a:solidFill>
                <a:schemeClr val="accent5">
                  <a:lumMod val="75000"/>
                </a:schemeClr>
              </a:solidFill>
              <a:cs typeface="Traditional Arabic" pitchFamily="2" charset="-78"/>
            </a:endParaRPr>
          </a:p>
          <a:p>
            <a:pPr algn="justLow" fontAlgn="auto">
              <a:spcAft>
                <a:spcPts val="0"/>
              </a:spcAft>
              <a:defRPr/>
            </a:pPr>
            <a:r>
              <a:rPr lang="ar-SA" sz="2400" b="1" dirty="0" smtClean="0">
                <a:cs typeface="Traditional Arabic" pitchFamily="2" charset="-78"/>
              </a:rPr>
              <a:t>الاختلاط هو اجتماع الرجال بالنساء غير المحارم في مكان واحد يمكنهم منه الاتصال فيما بينهم بالنظر والإشارة أو الكلام أو البدن من غير حائل أو مانعاً يدفع الريبة</a:t>
            </a:r>
          </a:p>
          <a:p>
            <a:pPr algn="justLow" fontAlgn="auto">
              <a:spcAft>
                <a:spcPts val="0"/>
              </a:spcAft>
              <a:buFont typeface="Arial" pitchFamily="34" charset="0"/>
              <a:buNone/>
              <a:defRPr/>
            </a:pPr>
            <a:r>
              <a:rPr lang="ar-SA" sz="2400" b="1" dirty="0" smtClean="0">
                <a:cs typeface="Traditional Arabic" pitchFamily="2" charset="-78"/>
              </a:rPr>
              <a:t> والفساد. </a:t>
            </a:r>
            <a:endParaRPr lang="en-US" sz="2400" b="1" dirty="0" smtClean="0">
              <a:cs typeface="Traditional Arabic" pitchFamily="2" charset="-78"/>
            </a:endParaRPr>
          </a:p>
          <a:p>
            <a:pPr algn="justLow" fontAlgn="auto">
              <a:spcAft>
                <a:spcPts val="0"/>
              </a:spcAft>
              <a:defRPr/>
            </a:pPr>
            <a:r>
              <a:rPr lang="ar-SA" sz="2400" b="1" dirty="0" smtClean="0">
                <a:cs typeface="Traditional Arabic" pitchFamily="2" charset="-78"/>
              </a:rPr>
              <a:t>والاختلاط باب من أبواب الزنا يلج الإنسان من خلاله إلى هذه الفاحشة، والعفة حجاب يمزقه الاختلاط والذ</a:t>
            </a:r>
            <a:r>
              <a:rPr lang="ar-EG" sz="2400" b="1" dirty="0" smtClean="0">
                <a:cs typeface="Traditional Arabic" pitchFamily="2" charset="-78"/>
              </a:rPr>
              <a:t>ي</a:t>
            </a:r>
            <a:r>
              <a:rPr lang="ar-SA" sz="2400" b="1" dirty="0" smtClean="0">
                <a:cs typeface="Traditional Arabic" pitchFamily="2" charset="-78"/>
              </a:rPr>
              <a:t> هو بمثابة غدة سرطانية تسرى في كيان المجتمع فتوهنه وتضعفه.</a:t>
            </a:r>
            <a:endParaRPr lang="en-US" sz="2400" b="1" dirty="0" smtClean="0">
              <a:cs typeface="Traditional Arabic" pitchFamily="2" charset="-78"/>
            </a:endParaRPr>
          </a:p>
          <a:p>
            <a:pPr algn="justLow" fontAlgn="auto">
              <a:spcAft>
                <a:spcPts val="0"/>
              </a:spcAft>
              <a:buFont typeface="Arial" pitchFamily="34" charset="0"/>
              <a:buNone/>
              <a:defRPr/>
            </a:pPr>
            <a:endParaRPr lang="ar-SA" sz="2400" b="1" dirty="0">
              <a:cs typeface="Traditional Arabic" pitchFamily="2" charset="-78"/>
            </a:endParaRPr>
          </a:p>
        </p:txBody>
      </p:sp>
      <p:sp>
        <p:nvSpPr>
          <p:cNvPr id="4" name="مستطيل مستدير الزوايا 3"/>
          <p:cNvSpPr/>
          <p:nvPr/>
        </p:nvSpPr>
        <p:spPr>
          <a:xfrm>
            <a:off x="6500813" y="1643063"/>
            <a:ext cx="2214562" cy="71437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fontAlgn="auto">
              <a:spcBef>
                <a:spcPts val="0"/>
              </a:spcBef>
              <a:spcAft>
                <a:spcPts val="0"/>
              </a:spcAft>
              <a:defRPr/>
            </a:pPr>
            <a:r>
              <a:rPr lang="ar-SA" sz="2400" b="1" dirty="0">
                <a:solidFill>
                  <a:schemeClr val="bg2">
                    <a:lumMod val="90000"/>
                  </a:schemeClr>
                </a:solidFill>
                <a:cs typeface="Traditional Arabic" pitchFamily="2" charset="-78"/>
              </a:rPr>
              <a:t>تعريف الاختلاط</a:t>
            </a:r>
          </a:p>
        </p:txBody>
      </p:sp>
      <p:pic>
        <p:nvPicPr>
          <p:cNvPr id="5" name="صورة 4" descr="images (7).jpg"/>
          <p:cNvPicPr>
            <a:picLocks noChangeAspect="1"/>
          </p:cNvPicPr>
          <p:nvPr/>
        </p:nvPicPr>
        <p:blipFill>
          <a:blip r:embed="rId2" cstate="print"/>
          <a:stretch>
            <a:fillRect/>
          </a:stretch>
        </p:blipFill>
        <p:spPr>
          <a:xfrm>
            <a:off x="3203848" y="4919464"/>
            <a:ext cx="2349741" cy="1938536"/>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764704"/>
            <a:ext cx="8229600" cy="1143000"/>
          </a:xfrm>
        </p:spPr>
        <p:txBody>
          <a:bodyPr/>
          <a:lstStyle/>
          <a:p>
            <a:r>
              <a:rPr lang="ar-SA" sz="3200" b="1" dirty="0" smtClean="0">
                <a:solidFill>
                  <a:srgbClr val="0070C0"/>
                </a:solidFill>
                <a:effectLst>
                  <a:outerShdw blurRad="38100" dist="38100" dir="2700000" algn="tl">
                    <a:srgbClr val="000000">
                      <a:alpha val="43137"/>
                    </a:srgbClr>
                  </a:outerShdw>
                </a:effectLst>
                <a:latin typeface="Traditional Arabic" pitchFamily="18" charset="-78"/>
                <a:ea typeface="Calibri" pitchFamily="34" charset="0"/>
                <a:cs typeface="Traditional Arabic" pitchFamily="18" charset="-78"/>
              </a:rPr>
              <a:t>التقارير الدولية الخاصة بالمرأة السعودية </a:t>
            </a:r>
            <a:r>
              <a:rPr lang="en-US" sz="3200" b="1" dirty="0" smtClean="0">
                <a:solidFill>
                  <a:srgbClr val="0070C0"/>
                </a:solidFill>
                <a:effectLst>
                  <a:outerShdw blurRad="38100" dist="38100" dir="2700000" algn="tl">
                    <a:srgbClr val="000000">
                      <a:alpha val="43137"/>
                    </a:srgbClr>
                  </a:outerShdw>
                </a:effectLst>
                <a:latin typeface="Traditional Arabic" pitchFamily="18" charset="-78"/>
                <a:ea typeface="Calibri" pitchFamily="34" charset="0"/>
                <a:cs typeface="Traditional Arabic" pitchFamily="18" charset="-78"/>
              </a:rPr>
              <a:t/>
            </a:r>
            <a:br>
              <a:rPr lang="en-US" sz="3200" b="1" dirty="0" smtClean="0">
                <a:solidFill>
                  <a:srgbClr val="0070C0"/>
                </a:solidFill>
                <a:effectLst>
                  <a:outerShdw blurRad="38100" dist="38100" dir="2700000" algn="tl">
                    <a:srgbClr val="000000">
                      <a:alpha val="43137"/>
                    </a:srgbClr>
                  </a:outerShdw>
                </a:effectLst>
                <a:latin typeface="Traditional Arabic" pitchFamily="18" charset="-78"/>
                <a:ea typeface="Calibri" pitchFamily="34" charset="0"/>
                <a:cs typeface="Traditional Arabic" pitchFamily="18" charset="-78"/>
              </a:rPr>
            </a:br>
            <a:r>
              <a:rPr lang="ar-SA" sz="3200" b="1" dirty="0" smtClean="0">
                <a:solidFill>
                  <a:srgbClr val="0070C0"/>
                </a:solidFill>
                <a:effectLst>
                  <a:outerShdw blurRad="38100" dist="38100" dir="2700000" algn="tl">
                    <a:srgbClr val="000000">
                      <a:alpha val="43137"/>
                    </a:srgbClr>
                  </a:outerShdw>
                </a:effectLst>
                <a:latin typeface="Traditional Arabic" pitchFamily="18" charset="-78"/>
                <a:ea typeface="Calibri" pitchFamily="34" charset="0"/>
                <a:cs typeface="Traditional Arabic" pitchFamily="18" charset="-78"/>
              </a:rPr>
              <a:t>والصادرة من الأمم المتحدة</a:t>
            </a:r>
            <a:r>
              <a:rPr lang="ar-SA" sz="3200" b="1" dirty="0" smtClean="0">
                <a:solidFill>
                  <a:srgbClr val="0070C0"/>
                </a:solidFill>
                <a:effectLst>
                  <a:outerShdw blurRad="38100" dist="38100" dir="2700000" algn="tl">
                    <a:srgbClr val="000000">
                      <a:alpha val="43137"/>
                    </a:srgbClr>
                  </a:outerShdw>
                </a:effectLst>
                <a:latin typeface="Calibri" pitchFamily="34" charset="0"/>
                <a:ea typeface="Calibri" pitchFamily="34" charset="0"/>
                <a:cs typeface="mohammad bold art 1" pitchFamily="2" charset="-78"/>
              </a:rPr>
              <a:t/>
            </a:r>
            <a:br>
              <a:rPr lang="ar-SA" sz="3200" b="1" dirty="0" smtClean="0">
                <a:solidFill>
                  <a:srgbClr val="0070C0"/>
                </a:solidFill>
                <a:effectLst>
                  <a:outerShdw blurRad="38100" dist="38100" dir="2700000" algn="tl">
                    <a:srgbClr val="000000">
                      <a:alpha val="43137"/>
                    </a:srgbClr>
                  </a:outerShdw>
                </a:effectLst>
                <a:latin typeface="Calibri" pitchFamily="34" charset="0"/>
                <a:ea typeface="Calibri" pitchFamily="34" charset="0"/>
                <a:cs typeface="mohammad bold art 1" pitchFamily="2" charset="-78"/>
              </a:rPr>
            </a:br>
            <a:endParaRPr lang="ar-SA" sz="3200" dirty="0">
              <a:solidFill>
                <a:srgbClr val="0070C0"/>
              </a:solidFill>
            </a:endParaRPr>
          </a:p>
        </p:txBody>
      </p:sp>
      <p:pic>
        <p:nvPicPr>
          <p:cNvPr id="7" name="عنصر نائب للمحتوى 6" descr="الغلاف-بدقه-عاليه.jpg"/>
          <p:cNvPicPr>
            <a:picLocks noGrp="1" noChangeAspect="1"/>
          </p:cNvPicPr>
          <p:nvPr>
            <p:ph idx="1"/>
          </p:nvPr>
        </p:nvPicPr>
        <p:blipFill>
          <a:blip r:embed="rId2" cstate="print"/>
          <a:stretch>
            <a:fillRect/>
          </a:stretch>
        </p:blipFill>
        <p:spPr>
          <a:xfrm>
            <a:off x="467544" y="1867565"/>
            <a:ext cx="3024335" cy="4297739"/>
          </a:xfrm>
          <a:prstGeom prst="rect">
            <a:avLst/>
          </a:prstGeom>
          <a:ln>
            <a:noFill/>
          </a:ln>
          <a:effectLst>
            <a:softEdge rad="112500"/>
          </a:effectLst>
        </p:spPr>
      </p:pic>
      <p:sp>
        <p:nvSpPr>
          <p:cNvPr id="6" name="Rectangle 1"/>
          <p:cNvSpPr>
            <a:spLocks noChangeArrowheads="1"/>
          </p:cNvSpPr>
          <p:nvPr/>
        </p:nvSpPr>
        <p:spPr bwMode="auto">
          <a:xfrm>
            <a:off x="3779912" y="2034715"/>
            <a:ext cx="4896544"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ar-SA" sz="3200" b="0" i="0" u="none" strike="noStrike" cap="none" normalizeH="0" baseline="0" dirty="0" smtClean="0">
                <a:ln>
                  <a:noFill/>
                </a:ln>
                <a:solidFill>
                  <a:srgbClr val="E54979"/>
                </a:solidFill>
                <a:effectLst>
                  <a:outerShdw blurRad="38100" dist="38100" dir="2700000" algn="tl">
                    <a:srgbClr val="000000">
                      <a:alpha val="43137"/>
                    </a:srgbClr>
                  </a:outerShdw>
                </a:effectLst>
                <a:latin typeface="Traditional Arabic" pitchFamily="18" charset="-78"/>
                <a:ea typeface="Calibri" pitchFamily="34" charset="0"/>
                <a:cs typeface="Traditional Arabic" pitchFamily="18" charset="-78"/>
              </a:rPr>
              <a:t>رابعًا: تقرير خبيرة الأمم المتحدة لحقوق الإنسان المعنية بالعنف ضد المرأة عن المملكة العربية السعودية  13 فبراير  2008 </a:t>
            </a:r>
            <a:r>
              <a:rPr kumimoji="0" lang="ar-SA" sz="3200" b="0" i="0" u="none" strike="noStrike" cap="none" normalizeH="0" baseline="0" dirty="0" err="1" smtClean="0">
                <a:ln>
                  <a:noFill/>
                </a:ln>
                <a:solidFill>
                  <a:srgbClr val="E54979"/>
                </a:solidFill>
                <a:effectLst>
                  <a:outerShdw blurRad="38100" dist="38100" dir="2700000" algn="tl">
                    <a:srgbClr val="000000">
                      <a:alpha val="43137"/>
                    </a:srgbClr>
                  </a:outerShdw>
                </a:effectLst>
                <a:latin typeface="Traditional Arabic" pitchFamily="18" charset="-78"/>
                <a:ea typeface="Calibri" pitchFamily="34" charset="0"/>
                <a:cs typeface="Traditional Arabic" pitchFamily="18" charset="-78"/>
              </a:rPr>
              <a:t>م</a:t>
            </a:r>
            <a:r>
              <a:rPr kumimoji="0" lang="ar-SA" sz="3200" b="0" i="0" u="none" strike="noStrike" cap="none" normalizeH="0" baseline="0" dirty="0" smtClean="0">
                <a:ln>
                  <a:noFill/>
                </a:ln>
                <a:solidFill>
                  <a:srgbClr val="E54979"/>
                </a:solidFill>
                <a:effectLst>
                  <a:outerShdw blurRad="38100" dist="38100" dir="2700000" algn="tl">
                    <a:srgbClr val="000000">
                      <a:alpha val="43137"/>
                    </a:srgbClr>
                  </a:outerShdw>
                </a:effectLst>
                <a:latin typeface="Traditional Arabic" pitchFamily="18" charset="-78"/>
                <a:ea typeface="Calibri" pitchFamily="34" charset="0"/>
                <a:cs typeface="Traditional Arabic" pitchFamily="18" charset="-78"/>
              </a:rPr>
              <a:t>.</a:t>
            </a: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Traditional Arabic" pitchFamily="18" charset="-78"/>
              <a:cs typeface="Traditional Arabic" pitchFamily="18" charset="-78"/>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SA"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Traditional Arabic" pitchFamily="18" charset="-78"/>
                <a:ea typeface="Calibri" pitchFamily="34" charset="0"/>
                <a:cs typeface="Traditional Arabic" pitchFamily="18" charset="-78"/>
              </a:rPr>
              <a:t>أن معوقات مشاركة المرأة في القوى العاملة مرتبطة أيضاً بسياسة الفصل بين الجنسين في مكان العمل.</a:t>
            </a:r>
            <a:endParaRPr kumimoji="0" lang="ar-SA"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Traditional Arabic" pitchFamily="18" charset="-78"/>
              <a:cs typeface="Traditional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heel(1)">
                                      <p:cBhvr>
                                        <p:cTn id="7"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476672"/>
            <a:ext cx="8229600" cy="1143000"/>
          </a:xfrm>
        </p:spPr>
        <p:txBody>
          <a:bodyPr rtlCol="1">
            <a:normAutofit/>
          </a:bodyPr>
          <a:lstStyle/>
          <a:p>
            <a:pPr fontAlgn="auto">
              <a:spcAft>
                <a:spcPts val="0"/>
              </a:spcAft>
              <a:defRPr/>
            </a:pPr>
            <a:r>
              <a:rPr lang="ar-SA" sz="3600" b="1" dirty="0" smtClean="0">
                <a:solidFill>
                  <a:srgbClr val="00B0F0"/>
                </a:solidFill>
                <a:cs typeface="Traditional Arabic" pitchFamily="2" charset="-78"/>
              </a:rPr>
              <a:t>ماذا قالوا عن الاختلاط؟</a:t>
            </a:r>
            <a:endParaRPr lang="ar-SA" sz="3600" b="1" dirty="0">
              <a:solidFill>
                <a:srgbClr val="00B0F0"/>
              </a:solidFill>
              <a:cs typeface="Traditional Arabic" pitchFamily="2" charset="-78"/>
            </a:endParaRPr>
          </a:p>
        </p:txBody>
      </p:sp>
      <p:sp>
        <p:nvSpPr>
          <p:cNvPr id="3" name="عنصر نائب للمحتوى 2"/>
          <p:cNvSpPr>
            <a:spLocks noGrp="1"/>
          </p:cNvSpPr>
          <p:nvPr>
            <p:ph idx="1"/>
          </p:nvPr>
        </p:nvSpPr>
        <p:spPr/>
        <p:txBody>
          <a:bodyPr rtlCol="1">
            <a:normAutofit/>
          </a:bodyPr>
          <a:lstStyle/>
          <a:p>
            <a:pPr fontAlgn="auto">
              <a:spcAft>
                <a:spcPts val="0"/>
              </a:spcAft>
              <a:buFont typeface="Wingdings" pitchFamily="2" charset="2"/>
              <a:buChar char="v"/>
              <a:defRPr/>
            </a:pPr>
            <a:r>
              <a:rPr lang="ar-SA" sz="2400" b="1" dirty="0">
                <a:solidFill>
                  <a:schemeClr val="tx2">
                    <a:lumMod val="75000"/>
                  </a:schemeClr>
                </a:solidFill>
                <a:effectLst>
                  <a:glow rad="63500">
                    <a:schemeClr val="accent5">
                      <a:satMod val="175000"/>
                      <a:alpha val="40000"/>
                    </a:schemeClr>
                  </a:glow>
                </a:effectLst>
                <a:cs typeface="Traditional Arabic" pitchFamily="2" charset="-78"/>
              </a:rPr>
              <a:t>شهادة أعداء الإسلام بخطر خروج المرأة من بيتها ومزاحمة الرجال في العمل</a:t>
            </a:r>
            <a:r>
              <a:rPr lang="ar-SA" sz="2400" b="1" dirty="0" smtClean="0">
                <a:solidFill>
                  <a:schemeClr val="tx2">
                    <a:lumMod val="75000"/>
                  </a:schemeClr>
                </a:solidFill>
                <a:effectLst>
                  <a:glow rad="63500">
                    <a:schemeClr val="accent5">
                      <a:satMod val="175000"/>
                      <a:alpha val="40000"/>
                    </a:schemeClr>
                  </a:glow>
                </a:effectLst>
                <a:cs typeface="Traditional Arabic" pitchFamily="2" charset="-78"/>
              </a:rPr>
              <a:t>:</a:t>
            </a:r>
            <a:endParaRPr lang="ar-SA" sz="2400" b="1" u="sng" dirty="0" smtClean="0">
              <a:cs typeface="Traditional Arabic" pitchFamily="2" charset="-78"/>
            </a:endParaRPr>
          </a:p>
          <a:p>
            <a:pPr fontAlgn="auto">
              <a:spcAft>
                <a:spcPts val="0"/>
              </a:spcAft>
              <a:buFont typeface="Arial" pitchFamily="34" charset="0"/>
              <a:buNone/>
              <a:defRPr/>
            </a:pPr>
            <a:r>
              <a:rPr lang="ar-EG" sz="2400" b="1" u="sng" dirty="0" smtClean="0">
                <a:cs typeface="Traditional Arabic" pitchFamily="2" charset="-78"/>
              </a:rPr>
              <a:t>تقول الدكتورة إيدايلين </a:t>
            </a:r>
            <a:endParaRPr lang="ar-SA" sz="2400" b="1" u="sng" dirty="0" smtClean="0">
              <a:cs typeface="Traditional Arabic" pitchFamily="2" charset="-78"/>
            </a:endParaRPr>
          </a:p>
          <a:p>
            <a:pPr fontAlgn="auto">
              <a:spcAft>
                <a:spcPts val="0"/>
              </a:spcAft>
              <a:buFont typeface="Arial" pitchFamily="34" charset="0"/>
              <a:buNone/>
              <a:defRPr/>
            </a:pPr>
            <a:endParaRPr lang="ar-SA" sz="2400" b="1" u="sng" dirty="0" smtClean="0">
              <a:cs typeface="Traditional Arabic" pitchFamily="2" charset="-78"/>
            </a:endParaRPr>
          </a:p>
          <a:p>
            <a:pPr fontAlgn="auto">
              <a:spcAft>
                <a:spcPts val="0"/>
              </a:spcAft>
              <a:buFont typeface="Arial" pitchFamily="34" charset="0"/>
              <a:buNone/>
              <a:defRPr/>
            </a:pPr>
            <a:endParaRPr lang="ar-SA" sz="2400" b="1" u="sng" dirty="0" smtClean="0">
              <a:cs typeface="Traditional Arabic" pitchFamily="2" charset="-78"/>
            </a:endParaRPr>
          </a:p>
          <a:p>
            <a:pPr fontAlgn="auto">
              <a:spcAft>
                <a:spcPts val="0"/>
              </a:spcAft>
              <a:buFont typeface="Arial" pitchFamily="34" charset="0"/>
              <a:buNone/>
              <a:defRPr/>
            </a:pPr>
            <a:endParaRPr lang="ar-SA" sz="2400" b="1" u="sng" dirty="0" smtClean="0">
              <a:cs typeface="Traditional Arabic" pitchFamily="2" charset="-78"/>
            </a:endParaRPr>
          </a:p>
          <a:p>
            <a:pPr fontAlgn="auto">
              <a:spcAft>
                <a:spcPts val="0"/>
              </a:spcAft>
              <a:buFont typeface="Arial" pitchFamily="34" charset="0"/>
              <a:buNone/>
              <a:defRPr/>
            </a:pPr>
            <a:endParaRPr lang="en-US" sz="2400" b="1" dirty="0" smtClean="0">
              <a:cs typeface="Traditional Arabic" pitchFamily="2" charset="-78"/>
            </a:endParaRPr>
          </a:p>
          <a:p>
            <a:pPr fontAlgn="auto">
              <a:spcAft>
                <a:spcPts val="0"/>
              </a:spcAft>
              <a:buFont typeface="Arial" pitchFamily="34" charset="0"/>
              <a:buNone/>
              <a:defRPr/>
            </a:pPr>
            <a:r>
              <a:rPr lang="ar-SA" sz="2400" b="1" dirty="0" smtClean="0">
                <a:cs typeface="Traditional Arabic" pitchFamily="2" charset="-78"/>
              </a:rPr>
              <a:t>                              </a:t>
            </a:r>
            <a:r>
              <a:rPr lang="ar-EG" sz="2400" b="1" u="sng" dirty="0" smtClean="0">
                <a:cs typeface="Traditional Arabic" pitchFamily="2" charset="-78"/>
              </a:rPr>
              <a:t>وقال أحد أعضاء الكونجرس الأمريكي</a:t>
            </a:r>
            <a:endParaRPr lang="en-US" sz="2400" b="1" u="sng" dirty="0" smtClean="0">
              <a:cs typeface="Traditional Arabic" pitchFamily="2" charset="-78"/>
            </a:endParaRPr>
          </a:p>
          <a:p>
            <a:pPr fontAlgn="auto">
              <a:spcAft>
                <a:spcPts val="0"/>
              </a:spcAft>
              <a:defRPr/>
            </a:pPr>
            <a:endParaRPr lang="ar-SA" sz="2400" b="1" dirty="0">
              <a:cs typeface="+mj-cs"/>
            </a:endParaRPr>
          </a:p>
        </p:txBody>
      </p:sp>
      <p:sp>
        <p:nvSpPr>
          <p:cNvPr id="4" name="مربع نص 3"/>
          <p:cNvSpPr txBox="1"/>
          <p:nvPr/>
        </p:nvSpPr>
        <p:spPr>
          <a:xfrm>
            <a:off x="1928813" y="2571750"/>
            <a:ext cx="6786562" cy="1570038"/>
          </a:xfrm>
          <a:prstGeom prst="rect">
            <a:avLst/>
          </a:prstGeom>
          <a:solidFill>
            <a:schemeClr val="accent1">
              <a:lumMod val="20000"/>
              <a:lumOff val="80000"/>
            </a:schemeClr>
          </a:solidFill>
          <a:ln>
            <a:solidFill>
              <a:schemeClr val="accent1">
                <a:lumMod val="75000"/>
              </a:schemeClr>
            </a:solidFill>
          </a:ln>
        </p:spPr>
        <p:txBody>
          <a:bodyPr rtlCol="1">
            <a:spAutoFit/>
          </a:bodyPr>
          <a:lstStyle/>
          <a:p>
            <a:pPr algn="justLow" fontAlgn="auto">
              <a:spcBef>
                <a:spcPts val="0"/>
              </a:spcBef>
              <a:spcAft>
                <a:spcPts val="0"/>
              </a:spcAft>
              <a:defRPr/>
            </a:pPr>
            <a:r>
              <a:rPr lang="ar-EG" sz="2400" b="1" dirty="0">
                <a:solidFill>
                  <a:srgbClr val="0070C0"/>
                </a:solidFill>
                <a:latin typeface="+mn-lt"/>
                <a:cs typeface="Traditional Arabic" pitchFamily="2" charset="-78"/>
              </a:rPr>
              <a:t>إن سبب الأزمات العائلية في أمريكا وسر كثرة الجرائم في المجتمع هو أن الزوجة تركت بيتها لتضاعف دخل الأسرة فزاد الدخل وانخفض مستوى الأخلاق إن التجارب أثبتت أن عودة المرأة إلى الحريم هو الطريقة الوحيدة لإنقاذ الجيل الجديد من التدهور الذي يسير فيه</a:t>
            </a:r>
            <a:r>
              <a:rPr lang="ar-SA" sz="2400" b="1" dirty="0">
                <a:solidFill>
                  <a:srgbClr val="0070C0"/>
                </a:solidFill>
                <a:latin typeface="+mn-lt"/>
                <a:cs typeface="Traditional Arabic" pitchFamily="2" charset="-78"/>
              </a:rPr>
              <a:t>.</a:t>
            </a:r>
          </a:p>
        </p:txBody>
      </p:sp>
      <p:sp>
        <p:nvSpPr>
          <p:cNvPr id="5" name="مربع نص 4"/>
          <p:cNvSpPr txBox="1"/>
          <p:nvPr/>
        </p:nvSpPr>
        <p:spPr>
          <a:xfrm>
            <a:off x="2786063" y="4714875"/>
            <a:ext cx="3786187" cy="830263"/>
          </a:xfrm>
          <a:prstGeom prst="rect">
            <a:avLst/>
          </a:prstGeom>
          <a:solidFill>
            <a:schemeClr val="tx2">
              <a:lumMod val="40000"/>
              <a:lumOff val="60000"/>
            </a:schemeClr>
          </a:solidFill>
          <a:ln>
            <a:solidFill>
              <a:schemeClr val="accent1">
                <a:lumMod val="75000"/>
              </a:schemeClr>
            </a:solidFill>
          </a:ln>
        </p:spPr>
        <p:txBody>
          <a:bodyPr rtlCol="1">
            <a:spAutoFit/>
          </a:bodyPr>
          <a:lstStyle/>
          <a:p>
            <a:pPr fontAlgn="auto">
              <a:spcBef>
                <a:spcPts val="0"/>
              </a:spcBef>
              <a:spcAft>
                <a:spcPts val="0"/>
              </a:spcAft>
              <a:defRPr/>
            </a:pPr>
            <a:r>
              <a:rPr lang="ar-EG" sz="2400" b="1" dirty="0">
                <a:solidFill>
                  <a:schemeClr val="accent5">
                    <a:lumMod val="20000"/>
                    <a:lumOff val="80000"/>
                  </a:schemeClr>
                </a:solidFill>
                <a:latin typeface="+mn-lt"/>
                <a:cs typeface="Traditional Arabic" pitchFamily="2" charset="-78"/>
              </a:rPr>
              <a:t>إن المرأة تستطيع أن تخدم الدولة حقا إذا بقيت في البيت الذي هو كيان الأسرة.</a:t>
            </a:r>
            <a:endParaRPr lang="en-US" sz="2400" b="1" dirty="0">
              <a:solidFill>
                <a:schemeClr val="accent5">
                  <a:lumMod val="20000"/>
                  <a:lumOff val="80000"/>
                </a:schemeClr>
              </a:solidFill>
              <a:latin typeface="+mn-lt"/>
              <a:cs typeface="Traditional Arabic" pitchFamily="2" charset="-78"/>
            </a:endParaRPr>
          </a:p>
        </p:txBody>
      </p:sp>
      <p:pic>
        <p:nvPicPr>
          <p:cNvPr id="6" name="صورة 5" descr="Uscongress.jpg"/>
          <p:cNvPicPr>
            <a:picLocks noChangeAspect="1"/>
          </p:cNvPicPr>
          <p:nvPr/>
        </p:nvPicPr>
        <p:blipFill>
          <a:blip r:embed="rId2" cstate="print"/>
          <a:stretch>
            <a:fillRect/>
          </a:stretch>
        </p:blipFill>
        <p:spPr>
          <a:xfrm>
            <a:off x="6588224" y="4581128"/>
            <a:ext cx="1224136" cy="108011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صورة 7" descr="_1_~1-ت.jpg"/>
          <p:cNvPicPr>
            <a:picLocks noChangeAspect="1"/>
          </p:cNvPicPr>
          <p:nvPr/>
        </p:nvPicPr>
        <p:blipFill>
          <a:blip r:embed="rId3" cstate="print"/>
          <a:stretch>
            <a:fillRect/>
          </a:stretch>
        </p:blipFill>
        <p:spPr>
          <a:xfrm>
            <a:off x="107504" y="2204864"/>
            <a:ext cx="1728192" cy="2255143"/>
          </a:xfrm>
          <a:prstGeom prst="roundRect">
            <a:avLst>
              <a:gd name="adj" fmla="val 4167"/>
            </a:avLst>
          </a:prstGeom>
          <a:solidFill>
            <a:srgbClr val="FFFFFF"/>
          </a:solidFill>
          <a:ln w="76200" cap="sq">
            <a:solidFill>
              <a:srgbClr val="990099"/>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548680"/>
            <a:ext cx="8229600" cy="1143000"/>
          </a:xfrm>
        </p:spPr>
        <p:txBody>
          <a:bodyPr rtlCol="1">
            <a:normAutofit/>
          </a:bodyPr>
          <a:lstStyle/>
          <a:p>
            <a:pPr fontAlgn="auto">
              <a:spcAft>
                <a:spcPts val="0"/>
              </a:spcAft>
              <a:defRPr/>
            </a:pPr>
            <a:r>
              <a:rPr lang="ar-SA" sz="3600" b="1" dirty="0">
                <a:solidFill>
                  <a:srgbClr val="00B0F0"/>
                </a:solidFill>
                <a:cs typeface="Traditional Arabic" pitchFamily="2" charset="-78"/>
              </a:rPr>
              <a:t>ماذا قالوا عن الاختلاط؟</a:t>
            </a:r>
          </a:p>
        </p:txBody>
      </p:sp>
      <p:sp>
        <p:nvSpPr>
          <p:cNvPr id="3" name="عنصر نائب للمحتوى 2"/>
          <p:cNvSpPr>
            <a:spLocks noGrp="1"/>
          </p:cNvSpPr>
          <p:nvPr>
            <p:ph idx="1"/>
          </p:nvPr>
        </p:nvSpPr>
        <p:spPr/>
        <p:txBody>
          <a:bodyPr rtlCol="1">
            <a:normAutofit/>
          </a:bodyPr>
          <a:lstStyle/>
          <a:p>
            <a:pPr fontAlgn="auto">
              <a:spcAft>
                <a:spcPts val="0"/>
              </a:spcAft>
              <a:buFont typeface="Arial" pitchFamily="34" charset="0"/>
              <a:buNone/>
              <a:defRPr/>
            </a:pPr>
            <a:endParaRPr lang="ar-SA" sz="2400" b="1" u="sng" dirty="0" smtClean="0">
              <a:solidFill>
                <a:schemeClr val="accent1">
                  <a:lumMod val="75000"/>
                </a:schemeClr>
              </a:solidFill>
              <a:cs typeface="Traditional Arabic" pitchFamily="2" charset="-78"/>
            </a:endParaRPr>
          </a:p>
          <a:p>
            <a:pPr fontAlgn="auto">
              <a:spcAft>
                <a:spcPts val="0"/>
              </a:spcAft>
              <a:buFont typeface="Arial" pitchFamily="34" charset="0"/>
              <a:buNone/>
              <a:defRPr/>
            </a:pPr>
            <a:r>
              <a:rPr lang="ar-EG" sz="2400" b="1" u="sng" dirty="0" smtClean="0">
                <a:solidFill>
                  <a:schemeClr val="accent1">
                    <a:lumMod val="75000"/>
                  </a:schemeClr>
                </a:solidFill>
                <a:cs typeface="Traditional Arabic" pitchFamily="2" charset="-78"/>
              </a:rPr>
              <a:t>وقال </a:t>
            </a:r>
            <a:r>
              <a:rPr lang="ar-SA" sz="2400" b="1" u="sng" dirty="0" smtClean="0">
                <a:solidFill>
                  <a:schemeClr val="accent1">
                    <a:lumMod val="75000"/>
                  </a:schemeClr>
                </a:solidFill>
                <a:cs typeface="Traditional Arabic" pitchFamily="2" charset="-78"/>
              </a:rPr>
              <a:t>عضو آخر في</a:t>
            </a:r>
            <a:r>
              <a:rPr lang="ar-EG" sz="2400" b="1" u="sng" dirty="0" smtClean="0">
                <a:solidFill>
                  <a:schemeClr val="accent1">
                    <a:lumMod val="75000"/>
                  </a:schemeClr>
                </a:solidFill>
                <a:cs typeface="Traditional Arabic" pitchFamily="2" charset="-78"/>
              </a:rPr>
              <a:t> الكونجرس الأمريكي</a:t>
            </a:r>
            <a:endParaRPr lang="en-US" sz="2400" b="1" dirty="0" smtClean="0">
              <a:solidFill>
                <a:schemeClr val="accent1">
                  <a:lumMod val="75000"/>
                </a:schemeClr>
              </a:solidFill>
              <a:cs typeface="Traditional Arabic" pitchFamily="2" charset="-78"/>
            </a:endParaRPr>
          </a:p>
          <a:p>
            <a:pPr fontAlgn="auto">
              <a:spcAft>
                <a:spcPts val="0"/>
              </a:spcAft>
              <a:buFont typeface="Arial" pitchFamily="34" charset="0"/>
              <a:buNone/>
              <a:defRPr/>
            </a:pPr>
            <a:endParaRPr lang="ar-SA" sz="2400" b="1" u="sng" dirty="0" smtClean="0">
              <a:cs typeface="Traditional Arabic" pitchFamily="2" charset="-78"/>
            </a:endParaRPr>
          </a:p>
          <a:p>
            <a:pPr fontAlgn="auto">
              <a:spcAft>
                <a:spcPts val="0"/>
              </a:spcAft>
              <a:buFont typeface="Arial" pitchFamily="34" charset="0"/>
              <a:buNone/>
              <a:defRPr/>
            </a:pPr>
            <a:endParaRPr lang="ar-SA" sz="2400" b="1" u="sng" dirty="0" smtClean="0">
              <a:cs typeface="Traditional Arabic" pitchFamily="2" charset="-78"/>
            </a:endParaRPr>
          </a:p>
          <a:p>
            <a:pPr fontAlgn="auto">
              <a:spcAft>
                <a:spcPts val="0"/>
              </a:spcAft>
              <a:buFont typeface="Arial" pitchFamily="34" charset="0"/>
              <a:buNone/>
              <a:defRPr/>
            </a:pPr>
            <a:endParaRPr lang="en-US" sz="2400" b="1" dirty="0" smtClean="0">
              <a:cs typeface="Traditional Arabic" pitchFamily="2" charset="-78"/>
            </a:endParaRPr>
          </a:p>
          <a:p>
            <a:pPr fontAlgn="auto">
              <a:spcAft>
                <a:spcPts val="0"/>
              </a:spcAft>
              <a:buFont typeface="Arial" pitchFamily="34" charset="0"/>
              <a:buNone/>
              <a:defRPr/>
            </a:pPr>
            <a:r>
              <a:rPr lang="ar-SA" sz="2400" b="1" dirty="0" smtClean="0">
                <a:cs typeface="Traditional Arabic" pitchFamily="2" charset="-78"/>
              </a:rPr>
              <a:t>                    </a:t>
            </a:r>
            <a:r>
              <a:rPr lang="ar-SA" sz="2400" b="1" u="sng" dirty="0" smtClean="0">
                <a:solidFill>
                  <a:srgbClr val="0070C0"/>
                </a:solidFill>
                <a:cs typeface="Traditional Arabic" pitchFamily="2" charset="-78"/>
              </a:rPr>
              <a:t>قال شوبنهور الألماني</a:t>
            </a:r>
            <a:endParaRPr lang="ar-SA" sz="2400" b="1" u="sng" dirty="0">
              <a:solidFill>
                <a:srgbClr val="0070C0"/>
              </a:solidFill>
              <a:cs typeface="Traditional Arabic" pitchFamily="2" charset="-78"/>
            </a:endParaRPr>
          </a:p>
        </p:txBody>
      </p:sp>
      <p:sp>
        <p:nvSpPr>
          <p:cNvPr id="4" name="مربع نص 3"/>
          <p:cNvSpPr txBox="1"/>
          <p:nvPr/>
        </p:nvSpPr>
        <p:spPr>
          <a:xfrm>
            <a:off x="2428875" y="2571750"/>
            <a:ext cx="6286500" cy="830263"/>
          </a:xfrm>
          <a:prstGeom prst="rect">
            <a:avLst/>
          </a:prstGeom>
          <a:solidFill>
            <a:schemeClr val="accent5">
              <a:lumMod val="75000"/>
            </a:schemeClr>
          </a:solidFill>
          <a:ln>
            <a:solidFill>
              <a:schemeClr val="accent1">
                <a:lumMod val="75000"/>
              </a:schemeClr>
            </a:solidFill>
          </a:ln>
        </p:spPr>
        <p:txBody>
          <a:bodyPr rtlCol="1">
            <a:spAutoFit/>
          </a:bodyPr>
          <a:lstStyle/>
          <a:p>
            <a:pPr algn="justLow" fontAlgn="auto">
              <a:spcBef>
                <a:spcPts val="0"/>
              </a:spcBef>
              <a:spcAft>
                <a:spcPts val="0"/>
              </a:spcAft>
              <a:defRPr/>
            </a:pPr>
            <a:r>
              <a:rPr lang="ar-EG" sz="2400" b="1" dirty="0">
                <a:latin typeface="+mn-lt"/>
                <a:cs typeface="Traditional Arabic" pitchFamily="2" charset="-78"/>
              </a:rPr>
              <a:t>أن الله عندما منح المرأة ميزة إنجاب الأولاد لم يطلب منها أن تتركهم لتعمل في الخارج بل جعل مهمتها البقاء في المنزل لرعاية هؤلاء الأطفال. </a:t>
            </a:r>
            <a:endParaRPr lang="en-US" sz="2400" b="1" dirty="0">
              <a:latin typeface="+mn-lt"/>
              <a:cs typeface="Traditional Arabic" pitchFamily="2" charset="-78"/>
            </a:endParaRPr>
          </a:p>
        </p:txBody>
      </p:sp>
      <p:sp>
        <p:nvSpPr>
          <p:cNvPr id="5" name="مربع نص 4"/>
          <p:cNvSpPr txBox="1"/>
          <p:nvPr/>
        </p:nvSpPr>
        <p:spPr>
          <a:xfrm>
            <a:off x="3643313" y="4286250"/>
            <a:ext cx="4071937" cy="1200150"/>
          </a:xfrm>
          <a:prstGeom prst="rect">
            <a:avLst/>
          </a:prstGeom>
          <a:solidFill>
            <a:schemeClr val="accent2">
              <a:lumMod val="20000"/>
              <a:lumOff val="80000"/>
            </a:schemeClr>
          </a:solidFill>
          <a:ln>
            <a:solidFill>
              <a:schemeClr val="accent1">
                <a:lumMod val="75000"/>
              </a:schemeClr>
            </a:solidFill>
          </a:ln>
        </p:spPr>
        <p:txBody>
          <a:bodyPr rtlCol="1">
            <a:spAutoFit/>
          </a:bodyPr>
          <a:lstStyle/>
          <a:p>
            <a:pPr algn="justLow" fontAlgn="auto">
              <a:spcBef>
                <a:spcPts val="0"/>
              </a:spcBef>
              <a:spcAft>
                <a:spcPts val="0"/>
              </a:spcAft>
              <a:defRPr/>
            </a:pPr>
            <a:r>
              <a:rPr lang="ar-EG" sz="2400" b="1" dirty="0">
                <a:latin typeface="+mn-lt"/>
                <a:cs typeface="Traditional Arabic" pitchFamily="2" charset="-78"/>
              </a:rPr>
              <a:t>اتركوا للمرأة حريتها المطلقة كاملة دون رقيب ثم قابلوني بعد عام لترو النتيجة ولا تنسوا أنكم ستنعون معي الفضيلة والعفة والأدب. </a:t>
            </a:r>
            <a:endParaRPr lang="en-US" sz="2400" b="1" dirty="0">
              <a:latin typeface="+mn-lt"/>
              <a:cs typeface="Traditional Arabic" pitchFamily="2" charset="-78"/>
            </a:endParaRPr>
          </a:p>
        </p:txBody>
      </p:sp>
      <p:pic>
        <p:nvPicPr>
          <p:cNvPr id="6" name="صورة 5" descr="Uscongress.jpg"/>
          <p:cNvPicPr>
            <a:picLocks noChangeAspect="1"/>
          </p:cNvPicPr>
          <p:nvPr/>
        </p:nvPicPr>
        <p:blipFill>
          <a:blip r:embed="rId2" cstate="print"/>
          <a:stretch>
            <a:fillRect/>
          </a:stretch>
        </p:blipFill>
        <p:spPr>
          <a:xfrm>
            <a:off x="1187624" y="2348880"/>
            <a:ext cx="1224136" cy="108011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548680"/>
            <a:ext cx="8229600" cy="1143000"/>
          </a:xfrm>
        </p:spPr>
        <p:txBody>
          <a:bodyPr rtlCol="1">
            <a:normAutofit/>
          </a:bodyPr>
          <a:lstStyle/>
          <a:p>
            <a:pPr fontAlgn="auto">
              <a:spcAft>
                <a:spcPts val="0"/>
              </a:spcAft>
              <a:defRPr/>
            </a:pPr>
            <a:r>
              <a:rPr lang="ar-SA" sz="3600" b="1" dirty="0">
                <a:solidFill>
                  <a:srgbClr val="7030A0"/>
                </a:solidFill>
                <a:cs typeface="Traditional Arabic" pitchFamily="2" charset="-78"/>
              </a:rPr>
              <a:t>ماذا قالوا عن الاختلاط؟</a:t>
            </a:r>
          </a:p>
        </p:txBody>
      </p:sp>
      <p:sp>
        <p:nvSpPr>
          <p:cNvPr id="3" name="عنصر نائب للمحتوى 2"/>
          <p:cNvSpPr>
            <a:spLocks noGrp="1"/>
          </p:cNvSpPr>
          <p:nvPr>
            <p:ph idx="1"/>
          </p:nvPr>
        </p:nvSpPr>
        <p:spPr/>
        <p:txBody>
          <a:bodyPr rtlCol="1">
            <a:normAutofit/>
          </a:bodyPr>
          <a:lstStyle/>
          <a:p>
            <a:pPr fontAlgn="auto">
              <a:spcAft>
                <a:spcPts val="0"/>
              </a:spcAft>
              <a:buFont typeface="Arial" pitchFamily="34" charset="0"/>
              <a:buNone/>
              <a:defRPr/>
            </a:pPr>
            <a:r>
              <a:rPr lang="ar-SA" sz="2400" b="1" u="sng" dirty="0" smtClean="0">
                <a:solidFill>
                  <a:schemeClr val="accent1">
                    <a:lumMod val="75000"/>
                  </a:schemeClr>
                </a:solidFill>
                <a:cs typeface="Traditional Arabic" pitchFamily="2" charset="-78"/>
              </a:rPr>
              <a:t>قال سامويل سمايلس الإنجليزي</a:t>
            </a:r>
          </a:p>
          <a:p>
            <a:pPr fontAlgn="auto">
              <a:spcAft>
                <a:spcPts val="0"/>
              </a:spcAft>
              <a:buFont typeface="Arial" pitchFamily="34" charset="0"/>
              <a:buNone/>
              <a:defRPr/>
            </a:pPr>
            <a:endParaRPr lang="ar-SA" sz="2400" b="1" u="sng" dirty="0" smtClean="0">
              <a:cs typeface="Traditional Arabic" pitchFamily="2" charset="-78"/>
            </a:endParaRPr>
          </a:p>
          <a:p>
            <a:pPr fontAlgn="auto">
              <a:spcAft>
                <a:spcPts val="0"/>
              </a:spcAft>
              <a:buFont typeface="Arial" pitchFamily="34" charset="0"/>
              <a:buNone/>
              <a:defRPr/>
            </a:pPr>
            <a:endParaRPr lang="en-US" sz="2400" b="1" dirty="0" smtClean="0">
              <a:cs typeface="Traditional Arabic" pitchFamily="2" charset="-78"/>
            </a:endParaRPr>
          </a:p>
          <a:p>
            <a:pPr fontAlgn="auto">
              <a:spcAft>
                <a:spcPts val="0"/>
              </a:spcAft>
              <a:buFont typeface="Arial" pitchFamily="34" charset="0"/>
              <a:buNone/>
              <a:defRPr/>
            </a:pPr>
            <a:endParaRPr lang="ar-SA" sz="2400" b="1" dirty="0">
              <a:cs typeface="Traditional Arabic" pitchFamily="2" charset="-78"/>
            </a:endParaRPr>
          </a:p>
        </p:txBody>
      </p:sp>
      <p:sp>
        <p:nvSpPr>
          <p:cNvPr id="4" name="مربع نص 3"/>
          <p:cNvSpPr txBox="1"/>
          <p:nvPr/>
        </p:nvSpPr>
        <p:spPr>
          <a:xfrm>
            <a:off x="2357438" y="2143125"/>
            <a:ext cx="6000750" cy="3416320"/>
          </a:xfrm>
          <a:prstGeom prst="rect">
            <a:avLst/>
          </a:prstGeom>
          <a:solidFill>
            <a:schemeClr val="accent2">
              <a:lumMod val="20000"/>
              <a:lumOff val="80000"/>
            </a:schemeClr>
          </a:solidFill>
          <a:ln>
            <a:solidFill>
              <a:schemeClr val="accent1">
                <a:lumMod val="75000"/>
              </a:schemeClr>
            </a:solidFill>
          </a:ln>
        </p:spPr>
        <p:txBody>
          <a:bodyPr wrap="square" rtlCol="1">
            <a:spAutoFit/>
          </a:bodyPr>
          <a:lstStyle/>
          <a:p>
            <a:pPr algn="justLow" fontAlgn="auto">
              <a:spcBef>
                <a:spcPts val="0"/>
              </a:spcBef>
              <a:spcAft>
                <a:spcPts val="0"/>
              </a:spcAft>
              <a:defRPr/>
            </a:pPr>
            <a:r>
              <a:rPr lang="ar-EG" sz="2400" b="1" dirty="0">
                <a:latin typeface="+mn-lt"/>
                <a:cs typeface="Traditional Arabic" pitchFamily="2" charset="-78"/>
              </a:rPr>
              <a:t>إن النظام الذي يقض بتشغيل المرأة في المعامل مهما نشأ عن</a:t>
            </a:r>
            <a:r>
              <a:rPr lang="ar-SA" sz="2400" b="1" dirty="0">
                <a:latin typeface="+mn-lt"/>
                <a:cs typeface="Traditional Arabic" pitchFamily="2" charset="-78"/>
              </a:rPr>
              <a:t>ه</a:t>
            </a:r>
            <a:r>
              <a:rPr lang="ar-EG" sz="2400" b="1" dirty="0">
                <a:latin typeface="+mn-lt"/>
                <a:cs typeface="Traditional Arabic" pitchFamily="2" charset="-78"/>
              </a:rPr>
              <a:t> من الثروة للبلاد فأن نتيجت</a:t>
            </a:r>
            <a:r>
              <a:rPr lang="ar-SA" sz="2400" b="1" dirty="0">
                <a:latin typeface="+mn-lt"/>
                <a:cs typeface="Traditional Arabic" pitchFamily="2" charset="-78"/>
              </a:rPr>
              <a:t>ه</a:t>
            </a:r>
            <a:r>
              <a:rPr lang="ar-EG" sz="2400" b="1" dirty="0">
                <a:latin typeface="+mn-lt"/>
                <a:cs typeface="Traditional Arabic" pitchFamily="2" charset="-78"/>
              </a:rPr>
              <a:t> كانت هادمة لبناء الحياة المنزلية لأنه هاجم هيكل المنزل وقوض أركان الأسرة ومزق الروابط الاجتماعية فإنه سلب الزوجة من زوجها ويسلبها من الأولاد ومن الأقارب فلا نتيجة من خروجها إلا تسفيل الأخلاق إذ وظيفة المرأة الحقيقة هي القيام بالوجبات المنزلية من ترتيب المنزل وتربية الأولاد والعمل على راحة الزوج ولكن العمل يسلخها من كل هذه الواجبات فأضحت الأولاد تشب على عدم التربية وتلقى في زوايا الإهمال وطفئت المحبة الزوجية.</a:t>
            </a:r>
            <a:endParaRPr lang="en-US" sz="2400" b="1" dirty="0">
              <a:latin typeface="+mn-lt"/>
              <a:cs typeface="Traditional Arabic" pitchFamily="2" charset="-78"/>
            </a:endParaRPr>
          </a:p>
        </p:txBody>
      </p:sp>
      <p:pic>
        <p:nvPicPr>
          <p:cNvPr id="5" name="صورة 4" descr="main_art_8885328.jpg"/>
          <p:cNvPicPr>
            <a:picLocks noChangeAspect="1"/>
          </p:cNvPicPr>
          <p:nvPr/>
        </p:nvPicPr>
        <p:blipFill>
          <a:blip r:embed="rId2" cstate="print"/>
          <a:stretch>
            <a:fillRect/>
          </a:stretch>
        </p:blipFill>
        <p:spPr>
          <a:xfrm>
            <a:off x="251520" y="2132856"/>
            <a:ext cx="2135113" cy="3456384"/>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620688"/>
            <a:ext cx="8229600" cy="1143000"/>
          </a:xfrm>
        </p:spPr>
        <p:txBody>
          <a:bodyPr rtlCol="1">
            <a:normAutofit/>
          </a:bodyPr>
          <a:lstStyle/>
          <a:p>
            <a:pPr fontAlgn="auto">
              <a:spcAft>
                <a:spcPts val="0"/>
              </a:spcAft>
              <a:defRPr/>
            </a:pPr>
            <a:r>
              <a:rPr lang="ar-SA" sz="3600" b="1" dirty="0">
                <a:solidFill>
                  <a:schemeClr val="tx2">
                    <a:lumMod val="75000"/>
                  </a:schemeClr>
                </a:solidFill>
                <a:cs typeface="Traditional Arabic" pitchFamily="2" charset="-78"/>
              </a:rPr>
              <a:t>ماذا قالوا عن الاختلاط؟</a:t>
            </a:r>
          </a:p>
        </p:txBody>
      </p:sp>
      <p:sp>
        <p:nvSpPr>
          <p:cNvPr id="3" name="عنصر نائب للمحتوى 2"/>
          <p:cNvSpPr>
            <a:spLocks noGrp="1"/>
          </p:cNvSpPr>
          <p:nvPr>
            <p:ph idx="1"/>
          </p:nvPr>
        </p:nvSpPr>
        <p:spPr/>
        <p:txBody>
          <a:bodyPr rtlCol="1">
            <a:normAutofit/>
          </a:bodyPr>
          <a:lstStyle/>
          <a:p>
            <a:pPr fontAlgn="auto">
              <a:spcAft>
                <a:spcPts val="0"/>
              </a:spcAft>
              <a:defRPr/>
            </a:pPr>
            <a:r>
              <a:rPr lang="ar-SA" sz="2400" b="1" dirty="0" smtClean="0">
                <a:solidFill>
                  <a:schemeClr val="accent1">
                    <a:lumMod val="75000"/>
                  </a:schemeClr>
                </a:solidFill>
                <a:cs typeface="Traditional Arabic" pitchFamily="2" charset="-78"/>
              </a:rPr>
              <a:t>ذكرت مجلة الوعي الإسلامي في عددها 78 مقالا للكاتبة والصحفية الأمريكية - (هيلسيان ستاتبسري) والمقال بعنوان: (امنعوا الاختلاط وقيدوا حرية المرأة) قالت فيه:</a:t>
            </a:r>
            <a:endParaRPr lang="ar-SA" sz="2400" b="1" u="sng" dirty="0" smtClean="0">
              <a:solidFill>
                <a:schemeClr val="accent1">
                  <a:lumMod val="75000"/>
                </a:schemeClr>
              </a:solidFill>
              <a:cs typeface="Traditional Arabic" pitchFamily="2" charset="-78"/>
            </a:endParaRPr>
          </a:p>
          <a:p>
            <a:pPr fontAlgn="auto">
              <a:spcAft>
                <a:spcPts val="0"/>
              </a:spcAft>
              <a:buFont typeface="Arial" pitchFamily="34" charset="0"/>
              <a:buNone/>
              <a:defRPr/>
            </a:pPr>
            <a:endParaRPr lang="en-US" sz="2400" b="1" dirty="0" smtClean="0">
              <a:cs typeface="Traditional Arabic" pitchFamily="2" charset="-78"/>
            </a:endParaRPr>
          </a:p>
          <a:p>
            <a:pPr fontAlgn="auto">
              <a:spcAft>
                <a:spcPts val="0"/>
              </a:spcAft>
              <a:buFont typeface="Arial" pitchFamily="34" charset="0"/>
              <a:buNone/>
              <a:defRPr/>
            </a:pPr>
            <a:endParaRPr lang="ar-SA" sz="2400" b="1" dirty="0">
              <a:cs typeface="Traditional Arabic" pitchFamily="2" charset="-78"/>
            </a:endParaRPr>
          </a:p>
        </p:txBody>
      </p:sp>
      <p:sp>
        <p:nvSpPr>
          <p:cNvPr id="4" name="مربع نص 3"/>
          <p:cNvSpPr txBox="1"/>
          <p:nvPr/>
        </p:nvSpPr>
        <p:spPr>
          <a:xfrm>
            <a:off x="1857375" y="2357438"/>
            <a:ext cx="6215063" cy="3046412"/>
          </a:xfrm>
          <a:prstGeom prst="rect">
            <a:avLst/>
          </a:prstGeom>
          <a:ln/>
        </p:spPr>
        <p:style>
          <a:lnRef idx="1">
            <a:schemeClr val="accent1"/>
          </a:lnRef>
          <a:fillRef idx="2">
            <a:schemeClr val="accent1"/>
          </a:fillRef>
          <a:effectRef idx="1">
            <a:schemeClr val="accent1"/>
          </a:effectRef>
          <a:fontRef idx="minor">
            <a:schemeClr val="dk1"/>
          </a:fontRef>
        </p:style>
        <p:txBody>
          <a:bodyPr rtlCol="1">
            <a:spAutoFit/>
          </a:bodyPr>
          <a:lstStyle/>
          <a:p>
            <a:pPr algn="justLow" fontAlgn="auto">
              <a:spcBef>
                <a:spcPts val="0"/>
              </a:spcBef>
              <a:spcAft>
                <a:spcPts val="0"/>
              </a:spcAft>
              <a:defRPr/>
            </a:pPr>
            <a:r>
              <a:rPr lang="ar-EG" sz="2400" b="1" dirty="0">
                <a:cs typeface="Traditional Arabic" pitchFamily="2" charset="-78"/>
              </a:rPr>
              <a:t>- إن المجتمع العربي مجتمع كامل وسليم، ومن الخليق بهذا المجتمع أن يتمسك بتقاليده التي تقيد الفتاة والشباب في حدود المعقول. </a:t>
            </a:r>
            <a:endParaRPr lang="en-US" sz="2400" b="1" dirty="0">
              <a:cs typeface="Traditional Arabic" pitchFamily="2" charset="-78"/>
            </a:endParaRPr>
          </a:p>
          <a:p>
            <a:pPr algn="justLow" fontAlgn="auto">
              <a:spcBef>
                <a:spcPts val="0"/>
              </a:spcBef>
              <a:spcAft>
                <a:spcPts val="0"/>
              </a:spcAft>
              <a:defRPr/>
            </a:pPr>
            <a:r>
              <a:rPr lang="ar-EG" sz="2400" b="1" dirty="0">
                <a:cs typeface="Traditional Arabic" pitchFamily="2" charset="-78"/>
              </a:rPr>
              <a:t>- فعندكم تقاليد تحتم الإباحية الغربية التي تهدد اليوم المجتمع والأسرة في أوربا وأمريكا. لهذا أنصح بأن تتمسكوا بتقاليدكم وأخلاقكم وامنعوا الاختلاط وقيدوا حرية المرأة، بل وارجعوا إلى عصر الحجاب. </a:t>
            </a:r>
            <a:endParaRPr lang="en-US" sz="2400" b="1" dirty="0">
              <a:cs typeface="Traditional Arabic" pitchFamily="2" charset="-78"/>
            </a:endParaRPr>
          </a:p>
          <a:p>
            <a:pPr algn="justLow" fontAlgn="auto">
              <a:spcBef>
                <a:spcPts val="0"/>
              </a:spcBef>
              <a:spcAft>
                <a:spcPts val="0"/>
              </a:spcAft>
              <a:defRPr/>
            </a:pPr>
            <a:r>
              <a:rPr lang="ar-EG" sz="2400" b="1" dirty="0">
                <a:cs typeface="Traditional Arabic" pitchFamily="2" charset="-78"/>
              </a:rPr>
              <a:t>- وتختم حديثها معلنة النهاية الطبيعة والحتمية لهذا الاختلاط وتلك الحرية فتقول</a:t>
            </a:r>
            <a:r>
              <a:rPr lang="ar-SA" sz="2400" b="1" dirty="0">
                <a:cs typeface="Traditional Arabic" pitchFamily="2" charset="-78"/>
              </a:rPr>
              <a:t>: </a:t>
            </a:r>
            <a:r>
              <a:rPr lang="ar-EG" sz="2400" b="1" dirty="0">
                <a:cs typeface="Traditional Arabic" pitchFamily="2" charset="-78"/>
              </a:rPr>
              <a:t>لقد أصبح المجتمع الأمريكي مجتمعا معقدا مليئا بكل صور الإباحية والخلاعة.</a:t>
            </a:r>
            <a:endParaRPr lang="en-US" sz="2400" b="1" dirty="0">
              <a:cs typeface="Traditional Arabic" pitchFamily="2" charset="-7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620688"/>
            <a:ext cx="8229600" cy="1143000"/>
          </a:xfrm>
        </p:spPr>
        <p:txBody>
          <a:bodyPr/>
          <a:lstStyle/>
          <a:p>
            <a:r>
              <a:rPr lang="ar-SA" sz="3600" b="1" dirty="0" smtClean="0">
                <a:solidFill>
                  <a:schemeClr val="tx2">
                    <a:lumMod val="75000"/>
                  </a:schemeClr>
                </a:solidFill>
                <a:cs typeface="Traditional Arabic" pitchFamily="2" charset="-78"/>
              </a:rPr>
              <a:t>ماذا قالوا عن الاختلاط؟</a:t>
            </a:r>
            <a:endParaRPr lang="ar-SA" sz="3600" dirty="0"/>
          </a:p>
        </p:txBody>
      </p:sp>
      <p:sp>
        <p:nvSpPr>
          <p:cNvPr id="3" name="عنصر نائب للمحتوى 2"/>
          <p:cNvSpPr>
            <a:spLocks noGrp="1"/>
          </p:cNvSpPr>
          <p:nvPr>
            <p:ph idx="1"/>
          </p:nvPr>
        </p:nvSpPr>
        <p:spPr>
          <a:xfrm>
            <a:off x="467544" y="1556792"/>
            <a:ext cx="8229600" cy="4525963"/>
          </a:xfrm>
        </p:spPr>
        <p:txBody>
          <a:bodyPr/>
          <a:lstStyle/>
          <a:p>
            <a:endParaRPr lang="ar-SA" dirty="0"/>
          </a:p>
        </p:txBody>
      </p:sp>
      <p:sp>
        <p:nvSpPr>
          <p:cNvPr id="4" name="مربع نص 3"/>
          <p:cNvSpPr txBox="1"/>
          <p:nvPr/>
        </p:nvSpPr>
        <p:spPr>
          <a:xfrm>
            <a:off x="1907704" y="1484784"/>
            <a:ext cx="6812806" cy="2308324"/>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justLow" fontAlgn="auto">
              <a:spcBef>
                <a:spcPts val="0"/>
              </a:spcBef>
              <a:spcAft>
                <a:spcPts val="0"/>
              </a:spcAft>
              <a:defRPr/>
            </a:pPr>
            <a:r>
              <a:rPr lang="ar-SA" sz="2400" b="1" dirty="0" smtClean="0">
                <a:solidFill>
                  <a:srgbClr val="E54979"/>
                </a:solidFill>
                <a:latin typeface="Traditional Arabic" pitchFamily="18" charset="-78"/>
                <a:cs typeface="Traditional Arabic" pitchFamily="18" charset="-78"/>
              </a:rPr>
              <a:t>قالت " مارلين مونرو " - إحدى أشهر ممثلات هوليود - إني أتعس امرأة على هذه الأرض ... لم أستطع أن أكون أُمّـاً ... إني امرأة أُفَضِّل البيت ! ... لقد ظَلَمَنِي كل الناس ، وإن العمل في السينما يجعل المرأة سلعة رخيصة تافهة مهما نَالَتْ من المجد والشهرة الزائفة.</a:t>
            </a:r>
            <a:r>
              <a:rPr lang="ar-SA" sz="2400" b="1" dirty="0" smtClean="0">
                <a:latin typeface="Traditional Arabic" pitchFamily="18" charset="-78"/>
                <a:cs typeface="Traditional Arabic" pitchFamily="18" charset="-78"/>
              </a:rPr>
              <a:t/>
            </a:r>
            <a:br>
              <a:rPr lang="ar-SA" sz="2400" b="1" dirty="0" smtClean="0">
                <a:latin typeface="Traditional Arabic" pitchFamily="18" charset="-78"/>
                <a:cs typeface="Traditional Arabic" pitchFamily="18" charset="-78"/>
              </a:rPr>
            </a:br>
            <a:r>
              <a:rPr lang="ar-SA" b="1" dirty="0" smtClean="0">
                <a:latin typeface="Traditional Arabic" pitchFamily="18" charset="-78"/>
                <a:cs typeface="Traditional Arabic" pitchFamily="18" charset="-78"/>
              </a:rPr>
              <a:t>[وُجِدَ ذلك القول في رسالة لها !! نقلاً عن كتاب المرأة بين الفقه والقانون للدكتور مصطفى السباعي ]</a:t>
            </a:r>
            <a:r>
              <a:rPr lang="ar-SA" sz="2400" b="1" dirty="0" smtClean="0">
                <a:latin typeface="Traditional Arabic" pitchFamily="18" charset="-78"/>
                <a:cs typeface="Traditional Arabic" pitchFamily="18" charset="-78"/>
              </a:rPr>
              <a:t/>
            </a:r>
            <a:br>
              <a:rPr lang="ar-SA" sz="2400" b="1" dirty="0" smtClean="0">
                <a:latin typeface="Traditional Arabic" pitchFamily="18" charset="-78"/>
                <a:cs typeface="Traditional Arabic" pitchFamily="18" charset="-78"/>
              </a:rPr>
            </a:br>
            <a:endParaRPr lang="en-US" sz="2400" b="1" dirty="0">
              <a:latin typeface="Traditional Arabic" pitchFamily="18" charset="-78"/>
              <a:cs typeface="Traditional Arabic" pitchFamily="18" charset="-78"/>
            </a:endParaRPr>
          </a:p>
        </p:txBody>
      </p:sp>
      <p:sp>
        <p:nvSpPr>
          <p:cNvPr id="5" name="مربع نص 4"/>
          <p:cNvSpPr txBox="1"/>
          <p:nvPr/>
        </p:nvSpPr>
        <p:spPr>
          <a:xfrm>
            <a:off x="323528" y="3933056"/>
            <a:ext cx="6812806" cy="2677656"/>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1">
            <a:spAutoFit/>
          </a:bodyPr>
          <a:lstStyle/>
          <a:p>
            <a:pPr algn="justLow" fontAlgn="auto">
              <a:spcBef>
                <a:spcPts val="0"/>
              </a:spcBef>
              <a:spcAft>
                <a:spcPts val="0"/>
              </a:spcAft>
              <a:defRPr/>
            </a:pPr>
            <a:r>
              <a:rPr lang="ar-SA" sz="2400" b="1" dirty="0" smtClean="0">
                <a:solidFill>
                  <a:srgbClr val="7030A0"/>
                </a:solidFill>
                <a:latin typeface="Traditional Arabic" pitchFamily="18" charset="-78"/>
                <a:cs typeface="Traditional Arabic" pitchFamily="18" charset="-78"/>
              </a:rPr>
              <a:t>قالت صحيفة </a:t>
            </a:r>
            <a:r>
              <a:rPr lang="ar-SA" sz="2400" b="1" dirty="0" err="1" smtClean="0">
                <a:solidFill>
                  <a:srgbClr val="7030A0"/>
                </a:solidFill>
                <a:latin typeface="Traditional Arabic" pitchFamily="18" charset="-78"/>
                <a:cs typeface="Traditional Arabic" pitchFamily="18" charset="-78"/>
              </a:rPr>
              <a:t>هيليان</a:t>
            </a:r>
            <a:r>
              <a:rPr lang="ar-SA" sz="2400" b="1" dirty="0" smtClean="0">
                <a:solidFill>
                  <a:srgbClr val="7030A0"/>
                </a:solidFill>
                <a:latin typeface="Traditional Arabic" pitchFamily="18" charset="-78"/>
                <a:cs typeface="Traditional Arabic" pitchFamily="18" charset="-78"/>
              </a:rPr>
              <a:t> الأمريكية: </a:t>
            </a:r>
            <a:r>
              <a:rPr lang="ar-SA" sz="2400" b="1" dirty="0" smtClean="0">
                <a:latin typeface="Traditional Arabic" pitchFamily="18" charset="-78"/>
                <a:cs typeface="Traditional Arabic" pitchFamily="18" charset="-78"/>
              </a:rPr>
              <a:t>أنصح بأن تتمسكوا بتقاليدكم وأخلاقكم. امنعوا الاختلاط وقيدوا حرية الفتاة. بل ارجعوا لعصر الحجاب، فهذا خير لكم من إباحية وانطلاقِ ومُجُونِ أوربا وأمريكا.</a:t>
            </a:r>
            <a:br>
              <a:rPr lang="ar-SA" sz="2400" b="1" dirty="0" smtClean="0">
                <a:latin typeface="Traditional Arabic" pitchFamily="18" charset="-78"/>
                <a:cs typeface="Traditional Arabic" pitchFamily="18" charset="-78"/>
              </a:rPr>
            </a:br>
            <a:r>
              <a:rPr lang="ar-SA" sz="2400" b="1" dirty="0" smtClean="0">
                <a:latin typeface="Traditional Arabic" pitchFamily="18" charset="-78"/>
                <a:cs typeface="Traditional Arabic" pitchFamily="18" charset="-78"/>
              </a:rPr>
              <a:t>امنعوا الاختلاط فقد عانينا منه في أمريكا الكثير، لقد أصبح المجتمع الأمريكي مجتمعاً مليئاً بكل صور الإباحية والخلاعة. إن ضحايا الاختلاط يملئون السجون. إن الاختلاط في المجتمع الأمريكي والأوربي زلزل قيم والأخلاق.</a:t>
            </a:r>
            <a:br>
              <a:rPr lang="ar-SA" sz="2400" b="1" dirty="0" smtClean="0">
                <a:latin typeface="Traditional Arabic" pitchFamily="18" charset="-78"/>
                <a:cs typeface="Traditional Arabic" pitchFamily="18" charset="-78"/>
              </a:rPr>
            </a:br>
            <a:endParaRPr lang="en-US" sz="2400" b="1" dirty="0">
              <a:latin typeface="Traditional Arabic" pitchFamily="18" charset="-78"/>
              <a:cs typeface="Traditional Arabic" pitchFamily="18" charset="-7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268760"/>
            <a:ext cx="8229600" cy="1143000"/>
          </a:xfrm>
        </p:spPr>
        <p:txBody>
          <a:bodyPr/>
          <a:lstStyle/>
          <a:p>
            <a:r>
              <a:rPr lang="ar-SA" sz="3200" b="1" dirty="0" smtClean="0">
                <a:solidFill>
                  <a:srgbClr val="7030A0"/>
                </a:solidFill>
                <a:latin typeface="Traditional Arabic" pitchFamily="18" charset="-78"/>
                <a:cs typeface="Traditional Arabic" pitchFamily="18" charset="-78"/>
              </a:rPr>
              <a:t>" سلعة رخيصة تافهة " فهل تربأ المسلمة أن تكون كذلك ؟ </a:t>
            </a:r>
            <a:br>
              <a:rPr lang="ar-SA" sz="3200" b="1" dirty="0" smtClean="0">
                <a:solidFill>
                  <a:srgbClr val="7030A0"/>
                </a:solidFill>
                <a:latin typeface="Traditional Arabic" pitchFamily="18" charset="-78"/>
                <a:cs typeface="Traditional Arabic" pitchFamily="18" charset="-78"/>
              </a:rPr>
            </a:br>
            <a:r>
              <a:rPr lang="ar-SA" sz="3200" b="1" dirty="0" smtClean="0">
                <a:solidFill>
                  <a:srgbClr val="7030A0"/>
                </a:solidFill>
                <a:latin typeface="Traditional Arabic" pitchFamily="18" charset="-78"/>
                <a:cs typeface="Traditional Arabic" pitchFamily="18" charset="-78"/>
              </a:rPr>
              <a:t/>
            </a:r>
            <a:br>
              <a:rPr lang="ar-SA" sz="3200" b="1" dirty="0" smtClean="0">
                <a:solidFill>
                  <a:srgbClr val="7030A0"/>
                </a:solidFill>
                <a:latin typeface="Traditional Arabic" pitchFamily="18" charset="-78"/>
                <a:cs typeface="Traditional Arabic" pitchFamily="18" charset="-78"/>
              </a:rPr>
            </a:br>
            <a:endParaRPr lang="ar-SA" sz="3200" b="1" dirty="0">
              <a:solidFill>
                <a:srgbClr val="7030A0"/>
              </a:solidFill>
              <a:latin typeface="Traditional Arabic" pitchFamily="18" charset="-78"/>
              <a:cs typeface="Traditional Arabic" pitchFamily="18" charset="-78"/>
            </a:endParaRPr>
          </a:p>
        </p:txBody>
      </p:sp>
      <p:sp>
        <p:nvSpPr>
          <p:cNvPr id="3" name="عنصر نائب للمحتوى 2"/>
          <p:cNvSpPr>
            <a:spLocks noGrp="1"/>
          </p:cNvSpPr>
          <p:nvPr>
            <p:ph idx="1"/>
          </p:nvPr>
        </p:nvSpPr>
        <p:spPr>
          <a:xfrm>
            <a:off x="467544" y="1772816"/>
            <a:ext cx="8229600" cy="4525963"/>
          </a:xfrm>
        </p:spPr>
        <p:txBody>
          <a:bodyPr/>
          <a:lstStyle/>
          <a:p>
            <a:r>
              <a:rPr lang="ar-SA" sz="2400" b="1" dirty="0" smtClean="0">
                <a:latin typeface="Traditional Arabic" pitchFamily="18" charset="-78"/>
                <a:cs typeface="Traditional Arabic" pitchFamily="18" charset="-78"/>
              </a:rPr>
              <a:t>إن البيت والزوج والأولاد يكفلون – غالباً – للمرأة حياة كريمة، فهي زوج مصون، وأمّ حانية، وربّة بيت غالية، فأينما ذَهَبَتْ وَجَدَتْ تلك الحفاوة. </a:t>
            </a:r>
            <a:br>
              <a:rPr lang="ar-SA" sz="2400" b="1" dirty="0" smtClean="0">
                <a:latin typeface="Traditional Arabic" pitchFamily="18" charset="-78"/>
                <a:cs typeface="Traditional Arabic" pitchFamily="18" charset="-78"/>
              </a:rPr>
            </a:br>
            <a:r>
              <a:rPr lang="ar-SA" sz="2400" b="1" dirty="0" smtClean="0">
                <a:latin typeface="Traditional Arabic" pitchFamily="18" charset="-78"/>
                <a:cs typeface="Traditional Arabic" pitchFamily="18" charset="-78"/>
              </a:rPr>
              <a:t/>
            </a:r>
            <a:br>
              <a:rPr lang="ar-SA" sz="2400" b="1" dirty="0" smtClean="0">
                <a:latin typeface="Traditional Arabic" pitchFamily="18" charset="-78"/>
                <a:cs typeface="Traditional Arabic" pitchFamily="18" charset="-78"/>
              </a:rPr>
            </a:br>
            <a:r>
              <a:rPr lang="ar-SA" sz="2400" b="1" dirty="0" smtClean="0">
                <a:latin typeface="Traditional Arabic" pitchFamily="18" charset="-78"/>
                <a:cs typeface="Traditional Arabic" pitchFamily="18" charset="-78"/>
              </a:rPr>
              <a:t>بينما هي على الجانب الآخر عاهرة ساقطة، ومتمّمة لعدد البغايا، ومُحْيية لسوق الليل في عنفوان شبابها ، وإذا ما ذهبت نَضارة وجهها ، وكبر سنّها، ورقّ عظمها، فهي غير مقبولة إلا لدى بعض دور العجزة ! فهي لم تَعُـد صالحة للاستهلاك الآدمي !! ولم يكن بمقدورها أن تأكل بثدييها !! </a:t>
            </a:r>
            <a:br>
              <a:rPr lang="ar-SA" sz="2400" b="1" dirty="0" smtClean="0">
                <a:latin typeface="Traditional Arabic" pitchFamily="18" charset="-78"/>
                <a:cs typeface="Traditional Arabic" pitchFamily="18" charset="-78"/>
              </a:rPr>
            </a:br>
            <a:r>
              <a:rPr lang="ar-SA" sz="2400" b="1" dirty="0" smtClean="0">
                <a:latin typeface="Traditional Arabic" pitchFamily="18" charset="-78"/>
                <a:cs typeface="Traditional Arabic" pitchFamily="18" charset="-78"/>
              </a:rPr>
              <a:t/>
            </a:r>
            <a:br>
              <a:rPr lang="ar-SA" sz="2400" b="1" dirty="0" smtClean="0">
                <a:latin typeface="Traditional Arabic" pitchFamily="18" charset="-78"/>
                <a:cs typeface="Traditional Arabic" pitchFamily="18" charset="-78"/>
              </a:rPr>
            </a:br>
            <a:endParaRPr lang="ar-SA" sz="2400" b="1" dirty="0">
              <a:latin typeface="Traditional Arabic" pitchFamily="18" charset="-78"/>
              <a:cs typeface="Traditional Arabic" pitchFamily="18" charset="-78"/>
            </a:endParaRPr>
          </a:p>
        </p:txBody>
      </p:sp>
      <p:pic>
        <p:nvPicPr>
          <p:cNvPr id="4" name="صورة 3" descr="imagesCAWXJ04M.jpg"/>
          <p:cNvPicPr>
            <a:picLocks noChangeAspect="1"/>
          </p:cNvPicPr>
          <p:nvPr/>
        </p:nvPicPr>
        <p:blipFill>
          <a:blip r:embed="rId2" cstate="print"/>
          <a:stretch>
            <a:fillRect/>
          </a:stretch>
        </p:blipFill>
        <p:spPr>
          <a:xfrm>
            <a:off x="2771800" y="4221088"/>
            <a:ext cx="3312368" cy="234471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1">
            <a:normAutofit/>
          </a:bodyPr>
          <a:lstStyle/>
          <a:p>
            <a:pPr fontAlgn="auto">
              <a:spcAft>
                <a:spcPts val="0"/>
              </a:spcAft>
              <a:defRPr/>
            </a:pPr>
            <a:r>
              <a:rPr lang="ar-SA" sz="3600" b="1" dirty="0" smtClean="0">
                <a:solidFill>
                  <a:schemeClr val="tx2">
                    <a:lumMod val="75000"/>
                  </a:schemeClr>
                </a:solidFill>
                <a:cs typeface="Traditional Arabic" pitchFamily="2" charset="-78"/>
              </a:rPr>
              <a:t>من آثار الاختلاط</a:t>
            </a:r>
            <a:endParaRPr lang="ar-SA" sz="3600" dirty="0">
              <a:cs typeface="Traditional Arabic" pitchFamily="2" charset="-78"/>
            </a:endParaRPr>
          </a:p>
        </p:txBody>
      </p:sp>
      <p:sp>
        <p:nvSpPr>
          <p:cNvPr id="17411" name="عنصر نائب للمحتوى 2"/>
          <p:cNvSpPr>
            <a:spLocks noGrp="1"/>
          </p:cNvSpPr>
          <p:nvPr>
            <p:ph idx="1"/>
          </p:nvPr>
        </p:nvSpPr>
        <p:spPr>
          <a:xfrm>
            <a:off x="714375" y="1928813"/>
            <a:ext cx="8229600" cy="4929187"/>
          </a:xfrm>
        </p:spPr>
        <p:txBody>
          <a:bodyPr/>
          <a:lstStyle/>
          <a:p>
            <a:r>
              <a:rPr lang="ar-EG" sz="2400" b="1" dirty="0" smtClean="0">
                <a:cs typeface="Traditional Arabic" pitchFamily="18" charset="-78"/>
              </a:rPr>
              <a:t>كثرة الزنا وانتشاره </a:t>
            </a:r>
            <a:endParaRPr lang="ar-SA" sz="2400" b="1" dirty="0" smtClean="0">
              <a:cs typeface="Traditional Arabic" pitchFamily="18" charset="-78"/>
            </a:endParaRPr>
          </a:p>
          <a:p>
            <a:r>
              <a:rPr lang="ar-EG" sz="2400" b="1" dirty="0" smtClean="0">
                <a:cs typeface="Traditional Arabic" pitchFamily="18" charset="-78"/>
              </a:rPr>
              <a:t>الوقوع في مخالفات شرعي</a:t>
            </a:r>
            <a:r>
              <a:rPr lang="ar-SA" sz="2400" b="1" dirty="0" smtClean="0">
                <a:cs typeface="Traditional Arabic" pitchFamily="18" charset="-78"/>
              </a:rPr>
              <a:t>ة</a:t>
            </a:r>
          </a:p>
          <a:p>
            <a:r>
              <a:rPr lang="ar-EG" sz="2400" b="1" dirty="0" smtClean="0">
                <a:cs typeface="Traditional Arabic" pitchFamily="18" charset="-78"/>
              </a:rPr>
              <a:t>نزع الحياء من المرأة</a:t>
            </a:r>
            <a:endParaRPr lang="ar-SA" sz="2400" b="1" dirty="0" smtClean="0">
              <a:cs typeface="Traditional Arabic" pitchFamily="18" charset="-78"/>
            </a:endParaRPr>
          </a:p>
          <a:p>
            <a:r>
              <a:rPr lang="ar-EG" sz="2400" b="1" dirty="0" smtClean="0">
                <a:cs typeface="Traditional Arabic" pitchFamily="18" charset="-78"/>
              </a:rPr>
              <a:t>شيوع الطلاق</a:t>
            </a:r>
            <a:endParaRPr lang="ar-SA" sz="2400" b="1" dirty="0" smtClean="0">
              <a:cs typeface="Traditional Arabic" pitchFamily="18" charset="-78"/>
            </a:endParaRPr>
          </a:p>
          <a:p>
            <a:r>
              <a:rPr lang="ar-EG" sz="2400" b="1" dirty="0" smtClean="0">
                <a:cs typeface="Traditional Arabic" pitchFamily="18" charset="-78"/>
              </a:rPr>
              <a:t> وتفش التبرج بالزينة</a:t>
            </a:r>
            <a:endParaRPr lang="ar-SA" sz="2400" b="1" dirty="0" smtClean="0">
              <a:cs typeface="Traditional Arabic" pitchFamily="18" charset="-78"/>
            </a:endParaRPr>
          </a:p>
          <a:p>
            <a:r>
              <a:rPr lang="ar-EG" sz="2400" b="1" dirty="0" smtClean="0">
                <a:cs typeface="Traditional Arabic" pitchFamily="18" charset="-78"/>
              </a:rPr>
              <a:t>انعدام الغيرة</a:t>
            </a:r>
            <a:endParaRPr lang="en-US" sz="2400" b="1" dirty="0" smtClean="0">
              <a:cs typeface="Traditional Arabic" pitchFamily="18" charset="-78"/>
            </a:endParaRPr>
          </a:p>
          <a:p>
            <a:endParaRPr lang="ar-SA" sz="2400" b="1" dirty="0" smtClean="0">
              <a:cs typeface="Traditional Arabic" pitchFamily="18" charset="-78"/>
            </a:endParaRPr>
          </a:p>
        </p:txBody>
      </p:sp>
      <p:pic>
        <p:nvPicPr>
          <p:cNvPr id="4" name="صورة 3" descr="images (11).jpg"/>
          <p:cNvPicPr>
            <a:picLocks noChangeAspect="1"/>
          </p:cNvPicPr>
          <p:nvPr/>
        </p:nvPicPr>
        <p:blipFill>
          <a:blip r:embed="rId2" cstate="print"/>
          <a:stretch>
            <a:fillRect/>
          </a:stretch>
        </p:blipFill>
        <p:spPr>
          <a:xfrm>
            <a:off x="539552" y="1772816"/>
            <a:ext cx="3543300" cy="2298700"/>
          </a:xfrm>
          <a:prstGeom prst="roundRect">
            <a:avLst>
              <a:gd name="adj" fmla="val 8594"/>
            </a:avLst>
          </a:prstGeom>
          <a:solidFill>
            <a:srgbClr val="FFFFFF">
              <a:shade val="85000"/>
            </a:srgbClr>
          </a:solidFill>
          <a:ln>
            <a:solidFill>
              <a:srgbClr val="E54979"/>
            </a:solidFill>
          </a:ln>
          <a:effectLst>
            <a:reflection blurRad="12700" stA="38000" endPos="28000" dist="5000" dir="5400000" sy="-100000" algn="bl" rotWithShape="0"/>
          </a:effectLst>
        </p:spPr>
      </p:pic>
      <p:pic>
        <p:nvPicPr>
          <p:cNvPr id="5" name="صورة 4" descr="images (7).jpg"/>
          <p:cNvPicPr>
            <a:picLocks noChangeAspect="1"/>
          </p:cNvPicPr>
          <p:nvPr/>
        </p:nvPicPr>
        <p:blipFill>
          <a:blip r:embed="rId3" cstate="print"/>
          <a:stretch>
            <a:fillRect/>
          </a:stretch>
        </p:blipFill>
        <p:spPr>
          <a:xfrm>
            <a:off x="3563888" y="4005064"/>
            <a:ext cx="3048000" cy="2514600"/>
          </a:xfrm>
          <a:prstGeom prst="roundRect">
            <a:avLst>
              <a:gd name="adj" fmla="val 8594"/>
            </a:avLst>
          </a:prstGeom>
          <a:solidFill>
            <a:srgbClr val="FFFFFF">
              <a:shade val="85000"/>
            </a:srgbClr>
          </a:solidFill>
          <a:ln>
            <a:solidFill>
              <a:srgbClr val="E54979"/>
            </a:solid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476672"/>
            <a:ext cx="8229600" cy="1143000"/>
          </a:xfrm>
        </p:spPr>
        <p:txBody>
          <a:bodyPr rtlCol="1">
            <a:normAutofit/>
          </a:bodyPr>
          <a:lstStyle/>
          <a:p>
            <a:pPr fontAlgn="auto">
              <a:spcAft>
                <a:spcPts val="0"/>
              </a:spcAft>
              <a:defRPr/>
            </a:pPr>
            <a:r>
              <a:rPr lang="ar-SA" sz="3600" b="1" dirty="0" smtClean="0">
                <a:solidFill>
                  <a:schemeClr val="tx2">
                    <a:lumMod val="75000"/>
                  </a:schemeClr>
                </a:solidFill>
                <a:cs typeface="Traditional Arabic" pitchFamily="2" charset="-78"/>
              </a:rPr>
              <a:t>من آثار الاختلاط</a:t>
            </a:r>
            <a:endParaRPr lang="ar-SA" sz="3600" dirty="0" smtClean="0"/>
          </a:p>
        </p:txBody>
      </p:sp>
      <p:sp>
        <p:nvSpPr>
          <p:cNvPr id="18435" name="عنصر نائب للمحتوى 2"/>
          <p:cNvSpPr>
            <a:spLocks noGrp="1"/>
          </p:cNvSpPr>
          <p:nvPr>
            <p:ph idx="1"/>
          </p:nvPr>
        </p:nvSpPr>
        <p:spPr/>
        <p:txBody>
          <a:bodyPr/>
          <a:lstStyle/>
          <a:p>
            <a:endParaRPr lang="ar-SA" sz="2400" b="1" dirty="0" smtClean="0">
              <a:cs typeface="Traditional Arabic" pitchFamily="18" charset="-78"/>
            </a:endParaRPr>
          </a:p>
          <a:p>
            <a:r>
              <a:rPr lang="ar-EG" sz="2400" b="1" dirty="0" smtClean="0">
                <a:cs typeface="Traditional Arabic" pitchFamily="18" charset="-78"/>
              </a:rPr>
              <a:t>فساد الأخلاق</a:t>
            </a:r>
            <a:endParaRPr lang="en-US" sz="2400" b="1" dirty="0" smtClean="0">
              <a:cs typeface="Traditional Arabic" pitchFamily="18" charset="-78"/>
            </a:endParaRPr>
          </a:p>
          <a:p>
            <a:r>
              <a:rPr lang="ar-EG" sz="2400" b="1" dirty="0" smtClean="0">
                <a:cs typeface="Traditional Arabic" pitchFamily="18" charset="-78"/>
              </a:rPr>
              <a:t>الاختلاط سبب لإشعال الغيرة المعكرة لصفو الحياة</a:t>
            </a:r>
            <a:endParaRPr lang="ar-SA" sz="2400" b="1" dirty="0" smtClean="0">
              <a:cs typeface="Traditional Arabic" pitchFamily="18" charset="-78"/>
            </a:endParaRPr>
          </a:p>
          <a:p>
            <a:r>
              <a:rPr lang="ar-EG" sz="2400" b="1" dirty="0" smtClean="0">
                <a:cs typeface="Traditional Arabic" pitchFamily="18" charset="-78"/>
              </a:rPr>
              <a:t>تعسير غض البصر وتيسير زنا العين.</a:t>
            </a:r>
            <a:endParaRPr lang="ar-SA" sz="2400" b="1" dirty="0" smtClean="0">
              <a:cs typeface="Traditional Arabic" pitchFamily="18" charset="-78"/>
            </a:endParaRPr>
          </a:p>
          <a:p>
            <a:r>
              <a:rPr lang="ar-EG" sz="2400" b="1" dirty="0" smtClean="0">
                <a:cs typeface="Traditional Arabic" pitchFamily="18" charset="-78"/>
              </a:rPr>
              <a:t>التسبب في بلاء العشق الذي يتلف الدنيا والدين.</a:t>
            </a:r>
            <a:endParaRPr lang="ar-SA" sz="2400" b="1" dirty="0" smtClean="0">
              <a:cs typeface="Traditional Arabic" pitchFamily="18" charset="-78"/>
            </a:endParaRPr>
          </a:p>
          <a:p>
            <a:r>
              <a:rPr lang="ar-EG" sz="2400" b="1" dirty="0" smtClean="0">
                <a:cs typeface="Traditional Arabic" pitchFamily="18" charset="-78"/>
              </a:rPr>
              <a:t>فساد البيت والأولاد نتيجة خروج المرأة للعمل - من غير ضرورة – ومخالطتها</a:t>
            </a:r>
            <a:r>
              <a:rPr lang="ar-SA" sz="2400" b="1" dirty="0" smtClean="0">
                <a:cs typeface="Traditional Arabic" pitchFamily="18" charset="-78"/>
              </a:rPr>
              <a:t> </a:t>
            </a:r>
            <a:r>
              <a:rPr lang="ar-EG" sz="2400" b="1" dirty="0" smtClean="0">
                <a:cs typeface="Traditional Arabic" pitchFamily="18" charset="-78"/>
              </a:rPr>
              <a:t>للرجال.</a:t>
            </a:r>
            <a:endParaRPr lang="ar-SA" sz="2400" b="1" dirty="0" smtClean="0">
              <a:cs typeface="Traditional Arabic" pitchFamily="18" charset="-78"/>
            </a:endParaRPr>
          </a:p>
          <a:p>
            <a:r>
              <a:rPr lang="ar-EG" sz="2400" b="1" dirty="0" smtClean="0">
                <a:cs typeface="Traditional Arabic" pitchFamily="18" charset="-78"/>
              </a:rPr>
              <a:t>ارتفاع نسبة الرسوب في المدارس المختلطة.</a:t>
            </a:r>
            <a:endParaRPr lang="en-US" sz="2400" b="1" dirty="0" smtClean="0">
              <a:cs typeface="Traditional Arabic" pitchFamily="18" charset="-78"/>
            </a:endParaRPr>
          </a:p>
          <a:p>
            <a:endParaRPr lang="ar-SA" sz="2400" dirty="0" smtClean="0"/>
          </a:p>
        </p:txBody>
      </p:sp>
      <p:pic>
        <p:nvPicPr>
          <p:cNvPr id="5" name="صورة 4" descr="images (5).jpg"/>
          <p:cNvPicPr>
            <a:picLocks noChangeAspect="1"/>
          </p:cNvPicPr>
          <p:nvPr/>
        </p:nvPicPr>
        <p:blipFill>
          <a:blip r:embed="rId2" cstate="print"/>
          <a:stretch>
            <a:fillRect/>
          </a:stretch>
        </p:blipFill>
        <p:spPr>
          <a:xfrm>
            <a:off x="3131840" y="4725144"/>
            <a:ext cx="2448272" cy="16803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z="9600" dirty="0" smtClean="0">
                <a:solidFill>
                  <a:schemeClr val="accent5">
                    <a:lumMod val="75000"/>
                  </a:schemeClr>
                </a:solidFill>
              </a:rPr>
              <a:t>؟</a:t>
            </a:r>
            <a:endParaRPr lang="ar-SA" sz="9600" dirty="0">
              <a:solidFill>
                <a:schemeClr val="accent5">
                  <a:lumMod val="75000"/>
                </a:schemeClr>
              </a:solidFill>
            </a:endParaRPr>
          </a:p>
        </p:txBody>
      </p:sp>
      <p:pic>
        <p:nvPicPr>
          <p:cNvPr id="4" name="عنصر نائب للمحتوى 3" descr="logo.jpg"/>
          <p:cNvPicPr>
            <a:picLocks noGrp="1" noChangeAspect="1"/>
          </p:cNvPicPr>
          <p:nvPr>
            <p:ph idx="1"/>
          </p:nvPr>
        </p:nvPicPr>
        <p:blipFill>
          <a:blip r:embed="rId2" cstate="print"/>
          <a:stretch>
            <a:fillRect/>
          </a:stretch>
        </p:blipFill>
        <p:spPr>
          <a:xfrm>
            <a:off x="1403648" y="1268760"/>
            <a:ext cx="3276702" cy="461359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مربع نص 6"/>
          <p:cNvSpPr txBox="1"/>
          <p:nvPr/>
        </p:nvSpPr>
        <p:spPr>
          <a:xfrm>
            <a:off x="5076056" y="2276872"/>
            <a:ext cx="3384376" cy="2554545"/>
          </a:xfrm>
          <a:prstGeom prst="rect">
            <a:avLst/>
          </a:prstGeom>
          <a:noFill/>
        </p:spPr>
        <p:txBody>
          <a:bodyPr wrap="square" rtlCol="1">
            <a:spAutoFit/>
          </a:bodyPr>
          <a:lstStyle/>
          <a:p>
            <a:r>
              <a:rPr lang="ar-SA" sz="4000" b="1" dirty="0" smtClean="0">
                <a:solidFill>
                  <a:srgbClr val="C0165F"/>
                </a:solidFill>
                <a:latin typeface="Traditional Arabic" pitchFamily="18" charset="-78"/>
                <a:cs typeface="Traditional Arabic" pitchFamily="18" charset="-78"/>
              </a:rPr>
              <a:t>ما دورك في مواجهة الاختلاط والدعاوى الباطلة حول تحرير المرأة والاختلاط</a:t>
            </a:r>
            <a:endParaRPr lang="ar-SA" sz="4000" b="1" dirty="0">
              <a:solidFill>
                <a:srgbClr val="C0165F"/>
              </a:solidFill>
              <a:latin typeface="Traditional Arabic" pitchFamily="18" charset="-78"/>
              <a:cs typeface="Traditional Arabic" pitchFamily="18" charset="-78"/>
            </a:endParaRPr>
          </a:p>
        </p:txBody>
      </p:sp>
      <p:sp>
        <p:nvSpPr>
          <p:cNvPr id="8" name="مستطيل 7"/>
          <p:cNvSpPr/>
          <p:nvPr/>
        </p:nvSpPr>
        <p:spPr>
          <a:xfrm>
            <a:off x="6084168" y="4725144"/>
            <a:ext cx="2015964" cy="156966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9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endParaRPr lang="ar-SA" sz="9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404664"/>
            <a:ext cx="8229600" cy="1143000"/>
          </a:xfrm>
        </p:spPr>
        <p:txBody>
          <a:bodyPr rtlCol="1">
            <a:normAutofit/>
          </a:bodyPr>
          <a:lstStyle/>
          <a:p>
            <a:pPr fontAlgn="auto">
              <a:spcAft>
                <a:spcPts val="0"/>
              </a:spcAft>
              <a:defRPr/>
            </a:pPr>
            <a:r>
              <a:rPr lang="ar-SA" sz="3600" b="1" dirty="0" smtClean="0">
                <a:solidFill>
                  <a:schemeClr val="tx2">
                    <a:lumMod val="75000"/>
                  </a:schemeClr>
                </a:solidFill>
                <a:cs typeface="Traditional Arabic" pitchFamily="2" charset="-78"/>
              </a:rPr>
              <a:t>الاختلاط</a:t>
            </a:r>
            <a:endParaRPr lang="ar-SA" sz="3600" dirty="0">
              <a:cs typeface="Traditional Arabic" pitchFamily="2" charset="-78"/>
            </a:endParaRPr>
          </a:p>
        </p:txBody>
      </p:sp>
      <p:sp>
        <p:nvSpPr>
          <p:cNvPr id="3" name="عنصر نائب للمحتوى 2"/>
          <p:cNvSpPr>
            <a:spLocks noGrp="1"/>
          </p:cNvSpPr>
          <p:nvPr>
            <p:ph idx="1"/>
          </p:nvPr>
        </p:nvSpPr>
        <p:spPr/>
        <p:txBody>
          <a:bodyPr rtlCol="1">
            <a:normAutofit/>
          </a:bodyPr>
          <a:lstStyle/>
          <a:p>
            <a:pPr fontAlgn="auto">
              <a:spcAft>
                <a:spcPts val="0"/>
              </a:spcAft>
              <a:defRPr/>
            </a:pPr>
            <a:r>
              <a:rPr lang="ar-SA" sz="2600" b="1" u="sng" dirty="0" smtClean="0">
                <a:solidFill>
                  <a:schemeClr val="accent5">
                    <a:lumMod val="75000"/>
                  </a:schemeClr>
                </a:solidFill>
                <a:cs typeface="Traditional Arabic" pitchFamily="2" charset="-78"/>
              </a:rPr>
              <a:t>جاء في بروتوكولات زعماء صهيون قولهم</a:t>
            </a:r>
            <a:r>
              <a:rPr lang="ar-EG" sz="2600" b="1" dirty="0" smtClean="0">
                <a:solidFill>
                  <a:schemeClr val="accent5">
                    <a:lumMod val="75000"/>
                  </a:schemeClr>
                </a:solidFill>
                <a:cs typeface="Traditional Arabic" pitchFamily="2" charset="-78"/>
              </a:rPr>
              <a:t>:</a:t>
            </a:r>
            <a:endParaRPr lang="en-US" sz="2600" dirty="0" smtClean="0">
              <a:solidFill>
                <a:schemeClr val="accent5">
                  <a:lumMod val="75000"/>
                </a:schemeClr>
              </a:solidFill>
              <a:cs typeface="Traditional Arabic" pitchFamily="2" charset="-78"/>
            </a:endParaRPr>
          </a:p>
          <a:p>
            <a:pPr fontAlgn="auto">
              <a:spcAft>
                <a:spcPts val="0"/>
              </a:spcAft>
              <a:defRPr/>
            </a:pPr>
            <a:endParaRPr lang="ar-SA" sz="2600" dirty="0" smtClean="0">
              <a:cs typeface="Traditional Arabic" pitchFamily="2" charset="-78"/>
            </a:endParaRPr>
          </a:p>
          <a:p>
            <a:pPr fontAlgn="auto">
              <a:spcAft>
                <a:spcPts val="0"/>
              </a:spcAft>
              <a:defRPr/>
            </a:pPr>
            <a:endParaRPr lang="ar-SA" sz="2600" dirty="0" smtClean="0">
              <a:cs typeface="Traditional Arabic" pitchFamily="2" charset="-78"/>
            </a:endParaRPr>
          </a:p>
          <a:p>
            <a:pPr fontAlgn="auto">
              <a:spcAft>
                <a:spcPts val="0"/>
              </a:spcAft>
              <a:defRPr/>
            </a:pPr>
            <a:endParaRPr lang="ar-SA" sz="2600" dirty="0" smtClean="0">
              <a:cs typeface="Traditional Arabic" pitchFamily="2" charset="-78"/>
            </a:endParaRPr>
          </a:p>
          <a:p>
            <a:pPr fontAlgn="auto">
              <a:spcAft>
                <a:spcPts val="0"/>
              </a:spcAft>
              <a:buFont typeface="Arial" pitchFamily="34" charset="0"/>
              <a:buNone/>
              <a:defRPr/>
            </a:pPr>
            <a:endParaRPr lang="ar-SA" sz="2600" dirty="0" smtClean="0">
              <a:cs typeface="Traditional Arabic" pitchFamily="2" charset="-78"/>
            </a:endParaRPr>
          </a:p>
          <a:p>
            <a:pPr fontAlgn="auto">
              <a:spcAft>
                <a:spcPts val="0"/>
              </a:spcAft>
              <a:buFont typeface="Arial" pitchFamily="34" charset="0"/>
              <a:buNone/>
              <a:defRPr/>
            </a:pPr>
            <a:endParaRPr lang="ar-SA" sz="2600" dirty="0" smtClean="0">
              <a:cs typeface="Traditional Arabic" pitchFamily="2" charset="-78"/>
            </a:endParaRPr>
          </a:p>
          <a:p>
            <a:pPr fontAlgn="auto">
              <a:spcAft>
                <a:spcPts val="0"/>
              </a:spcAft>
              <a:buFont typeface="Arial" pitchFamily="34" charset="0"/>
              <a:buNone/>
              <a:defRPr/>
            </a:pPr>
            <a:r>
              <a:rPr lang="ar-SA" sz="2400" b="1" dirty="0" smtClean="0">
                <a:solidFill>
                  <a:schemeClr val="accent2">
                    <a:lumMod val="50000"/>
                  </a:schemeClr>
                </a:solidFill>
                <a:cs typeface="Traditional Arabic" pitchFamily="2" charset="-78"/>
              </a:rPr>
              <a:t>                             </a:t>
            </a:r>
            <a:r>
              <a:rPr lang="ar-SA" sz="2400" b="1" dirty="0" smtClean="0">
                <a:solidFill>
                  <a:srgbClr val="FF0066"/>
                </a:solidFill>
                <a:cs typeface="Traditional Arabic" pitchFamily="2" charset="-78"/>
              </a:rPr>
              <a:t>نظرية فرويد تقول:</a:t>
            </a:r>
          </a:p>
          <a:p>
            <a:pPr fontAlgn="auto">
              <a:spcAft>
                <a:spcPts val="0"/>
              </a:spcAft>
              <a:defRPr/>
            </a:pPr>
            <a:endParaRPr lang="ar-SA" sz="2600" dirty="0">
              <a:cs typeface="Traditional Arabic" pitchFamily="2" charset="-78"/>
            </a:endParaRPr>
          </a:p>
        </p:txBody>
      </p:sp>
      <p:sp>
        <p:nvSpPr>
          <p:cNvPr id="4" name="مربع نص 3"/>
          <p:cNvSpPr txBox="1"/>
          <p:nvPr/>
        </p:nvSpPr>
        <p:spPr>
          <a:xfrm>
            <a:off x="3214688" y="2143125"/>
            <a:ext cx="5143500" cy="1938338"/>
          </a:xfrm>
          <a:prstGeom prst="rect">
            <a:avLst/>
          </a:prstGeom>
          <a:solidFill>
            <a:schemeClr val="accent1">
              <a:lumMod val="40000"/>
              <a:lumOff val="60000"/>
            </a:schemeClr>
          </a:solidFill>
          <a:ln w="28575">
            <a:solidFill>
              <a:schemeClr val="accent1"/>
            </a:solidFill>
          </a:ln>
        </p:spPr>
        <p:txBody>
          <a:bodyPr rtlCol="1">
            <a:spAutoFit/>
          </a:bodyPr>
          <a:lstStyle/>
          <a:p>
            <a:pPr algn="justLow" fontAlgn="auto">
              <a:spcBef>
                <a:spcPts val="0"/>
              </a:spcBef>
              <a:spcAft>
                <a:spcPts val="0"/>
              </a:spcAft>
              <a:defRPr/>
            </a:pPr>
            <a:r>
              <a:rPr lang="ar-SA" sz="2400" b="1" dirty="0">
                <a:latin typeface="+mn-lt"/>
                <a:cs typeface="Traditional Arabic" pitchFamily="2" charset="-78"/>
              </a:rPr>
              <a:t>يجب أن نعمل لتنهار الأخلاق في كل مكان فتسهل سيطرتنا- و</a:t>
            </a:r>
            <a:r>
              <a:rPr lang="ar-EG" sz="2400" b="1" dirty="0">
                <a:latin typeface="+mn-lt"/>
                <a:cs typeface="Traditional Arabic" pitchFamily="2" charset="-78"/>
              </a:rPr>
              <a:t>أ</a:t>
            </a:r>
            <a:r>
              <a:rPr lang="ar-SA" sz="2400" b="1" dirty="0">
                <a:latin typeface="+mn-lt"/>
                <a:cs typeface="Traditional Arabic" pitchFamily="2" charset="-78"/>
              </a:rPr>
              <a:t>ن فرويد منا نحن اليهود- وسيظل يعرض العلاقات الجنسية في ضوء الشمس لك</a:t>
            </a:r>
            <a:r>
              <a:rPr lang="ar-EG" sz="2400" b="1" dirty="0">
                <a:latin typeface="+mn-lt"/>
                <a:cs typeface="Traditional Arabic" pitchFamily="2" charset="-78"/>
              </a:rPr>
              <a:t>ي</a:t>
            </a:r>
            <a:r>
              <a:rPr lang="ar-SA" sz="2400" b="1" dirty="0">
                <a:latin typeface="+mn-lt"/>
                <a:cs typeface="Traditional Arabic" pitchFamily="2" charset="-78"/>
              </a:rPr>
              <a:t> لا يبقى- عند الإنسان- شئ مقدس ويصبح همه الأكبر </a:t>
            </a:r>
            <a:r>
              <a:rPr lang="ar-EG" sz="2400" b="1" dirty="0">
                <a:latin typeface="+mn-lt"/>
                <a:cs typeface="Traditional Arabic" pitchFamily="2" charset="-78"/>
              </a:rPr>
              <a:t>إ</a:t>
            </a:r>
            <a:r>
              <a:rPr lang="ar-SA" sz="2400" b="1" dirty="0">
                <a:latin typeface="+mn-lt"/>
                <a:cs typeface="Traditional Arabic" pitchFamily="2" charset="-78"/>
              </a:rPr>
              <a:t>رواء غرائزه الجنسية وعندئذ تنهدَّ الأخلاق".</a:t>
            </a:r>
          </a:p>
        </p:txBody>
      </p:sp>
      <p:sp>
        <p:nvSpPr>
          <p:cNvPr id="5" name="مربع نص 4"/>
          <p:cNvSpPr txBox="1"/>
          <p:nvPr/>
        </p:nvSpPr>
        <p:spPr>
          <a:xfrm>
            <a:off x="3491880" y="4941168"/>
            <a:ext cx="4000500" cy="830262"/>
          </a:xfrm>
          <a:prstGeom prst="rect">
            <a:avLst/>
          </a:prstGeom>
          <a:solidFill>
            <a:schemeClr val="accent2">
              <a:lumMod val="40000"/>
              <a:lumOff val="60000"/>
            </a:schemeClr>
          </a:solidFill>
          <a:ln w="28575">
            <a:solidFill>
              <a:schemeClr val="accent5">
                <a:lumMod val="75000"/>
              </a:schemeClr>
            </a:solidFill>
          </a:ln>
        </p:spPr>
        <p:txBody>
          <a:bodyPr rtlCol="1">
            <a:spAutoFit/>
          </a:bodyPr>
          <a:lstStyle/>
          <a:p>
            <a:pPr algn="justLow" fontAlgn="auto">
              <a:spcBef>
                <a:spcPts val="0"/>
              </a:spcBef>
              <a:spcAft>
                <a:spcPts val="0"/>
              </a:spcAft>
              <a:defRPr/>
            </a:pPr>
            <a:r>
              <a:rPr lang="ar-SA" sz="2400" b="1" dirty="0">
                <a:latin typeface="+mn-lt"/>
                <a:cs typeface="Traditional Arabic" pitchFamily="2" charset="-78"/>
              </a:rPr>
              <a:t>إن الاختلاط يهذب المشاعر ويقلل من فرصة الفتنة والاستثارة. </a:t>
            </a:r>
            <a:endParaRPr lang="en-US" sz="2400" b="1" dirty="0">
              <a:latin typeface="+mn-lt"/>
              <a:cs typeface="Traditional Arabic" pitchFamily="2" charset="-78"/>
            </a:endParaRPr>
          </a:p>
        </p:txBody>
      </p:sp>
      <p:pic>
        <p:nvPicPr>
          <p:cNvPr id="6" name="صورة 5" descr="20102.jpg"/>
          <p:cNvPicPr>
            <a:picLocks noChangeAspect="1"/>
          </p:cNvPicPr>
          <p:nvPr/>
        </p:nvPicPr>
        <p:blipFill>
          <a:blip r:embed="rId2" cstate="print"/>
          <a:stretch>
            <a:fillRect/>
          </a:stretch>
        </p:blipFill>
        <p:spPr>
          <a:xfrm>
            <a:off x="467544" y="1988840"/>
            <a:ext cx="2664296" cy="43204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980728"/>
            <a:ext cx="8229600" cy="1143000"/>
          </a:xfrm>
        </p:spPr>
        <p:txBody>
          <a:bodyPr/>
          <a:lstStyle/>
          <a:p>
            <a:r>
              <a:rPr lang="ar-SA" sz="3600" b="1" dirty="0" smtClean="0">
                <a:solidFill>
                  <a:srgbClr val="00B0F0"/>
                </a:solidFill>
                <a:latin typeface="Traditional Arabic" pitchFamily="18" charset="-78"/>
                <a:cs typeface="Traditional Arabic" pitchFamily="18" charset="-78"/>
              </a:rPr>
              <a:t>المراجع</a:t>
            </a:r>
            <a:br>
              <a:rPr lang="ar-SA" sz="3600" b="1" dirty="0" smtClean="0">
                <a:solidFill>
                  <a:srgbClr val="00B0F0"/>
                </a:solidFill>
                <a:latin typeface="Traditional Arabic" pitchFamily="18" charset="-78"/>
                <a:cs typeface="Traditional Arabic" pitchFamily="18" charset="-78"/>
              </a:rPr>
            </a:br>
            <a:endParaRPr lang="ar-SA" sz="3600" b="1" dirty="0">
              <a:solidFill>
                <a:srgbClr val="00B0F0"/>
              </a:solidFill>
              <a:latin typeface="Traditional Arabic" pitchFamily="18" charset="-78"/>
              <a:cs typeface="Traditional Arabic" pitchFamily="18" charset="-78"/>
            </a:endParaRPr>
          </a:p>
        </p:txBody>
      </p:sp>
      <p:sp>
        <p:nvSpPr>
          <p:cNvPr id="3" name="عنصر نائب للمحتوى 2"/>
          <p:cNvSpPr>
            <a:spLocks noGrp="1"/>
          </p:cNvSpPr>
          <p:nvPr>
            <p:ph idx="1"/>
          </p:nvPr>
        </p:nvSpPr>
        <p:spPr>
          <a:xfrm>
            <a:off x="467544" y="1844824"/>
            <a:ext cx="8229600" cy="4525963"/>
          </a:xfrm>
        </p:spPr>
        <p:txBody>
          <a:bodyPr/>
          <a:lstStyle/>
          <a:p>
            <a:r>
              <a:rPr lang="ar-SA" sz="2800" b="1" dirty="0" smtClean="0">
                <a:latin typeface="Traditional Arabic" pitchFamily="18" charset="-78"/>
                <a:cs typeface="Traditional Arabic" pitchFamily="18" charset="-78"/>
              </a:rPr>
              <a:t>الاختلاط في التعليم النشأة والآثار، إبراهيم بن عبد الله الأزرق.</a:t>
            </a:r>
          </a:p>
          <a:p>
            <a:r>
              <a:rPr lang="ar-SA" sz="2800" b="1" dirty="0" smtClean="0">
                <a:latin typeface="Traditional Arabic" pitchFamily="18" charset="-78"/>
                <a:cs typeface="Traditional Arabic" pitchFamily="18" charset="-78"/>
              </a:rPr>
              <a:t>خطورة الاختلاط، ندا أبو أحمد.</a:t>
            </a:r>
          </a:p>
          <a:p>
            <a:r>
              <a:rPr lang="ar-SA" sz="2800" b="1" dirty="0" smtClean="0">
                <a:latin typeface="Traditional Arabic" pitchFamily="18" charset="-78"/>
                <a:cs typeface="Traditional Arabic" pitchFamily="18" charset="-78"/>
              </a:rPr>
              <a:t>المرأة الغربية أرقام ناطق.. وحقائق شاهدة، </a:t>
            </a:r>
            <a:r>
              <a:rPr lang="ar-SA" sz="2800" b="1" dirty="0" err="1" smtClean="0">
                <a:latin typeface="Traditional Arabic" pitchFamily="18" charset="-78"/>
                <a:cs typeface="Traditional Arabic" pitchFamily="18" charset="-78"/>
              </a:rPr>
              <a:t>عبدالملك</a:t>
            </a:r>
            <a:r>
              <a:rPr lang="ar-SA" sz="2800" b="1" dirty="0" smtClean="0">
                <a:latin typeface="Traditional Arabic" pitchFamily="18" charset="-78"/>
                <a:cs typeface="Traditional Arabic" pitchFamily="18" charset="-78"/>
              </a:rPr>
              <a:t> حسين التاج.</a:t>
            </a:r>
          </a:p>
          <a:p>
            <a:r>
              <a:rPr lang="ar-SA" sz="2800" b="1" dirty="0" smtClean="0">
                <a:latin typeface="Traditional Arabic" pitchFamily="18" charset="-78"/>
                <a:cs typeface="Traditional Arabic" pitchFamily="18" charset="-78"/>
              </a:rPr>
              <a:t>ومنابع أخرى</a:t>
            </a:r>
          </a:p>
          <a:p>
            <a:endParaRPr lang="ar-SA" sz="2800" b="1" dirty="0">
              <a:latin typeface="Traditional Arabic" pitchFamily="18" charset="-78"/>
              <a:cs typeface="Traditional Arabic" pitchFamily="18" charset="-7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gradFill>
          <a:gsLst>
            <a:gs pos="0">
              <a:srgbClr val="990099"/>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pic>
        <p:nvPicPr>
          <p:cNvPr id="8" name="صورة 7" descr="وفاء3.jpg"/>
          <p:cNvPicPr>
            <a:picLocks noChangeAspect="1"/>
          </p:cNvPicPr>
          <p:nvPr/>
        </p:nvPicPr>
        <p:blipFill>
          <a:blip r:embed="rId2" cstate="print"/>
          <a:stretch>
            <a:fillRect/>
          </a:stretch>
        </p:blipFill>
        <p:spPr>
          <a:xfrm>
            <a:off x="0" y="0"/>
            <a:ext cx="9144000" cy="6858000"/>
          </a:xfrm>
          <a:prstGeom prst="rect">
            <a:avLst/>
          </a:prstGeom>
        </p:spPr>
      </p:pic>
      <p:pic>
        <p:nvPicPr>
          <p:cNvPr id="4" name="صورة 3" descr="ختاما1.jpg"/>
          <p:cNvPicPr>
            <a:picLocks noChangeAspect="1"/>
          </p:cNvPicPr>
          <p:nvPr/>
        </p:nvPicPr>
        <p:blipFill>
          <a:blip r:embed="rId3" cstate="print"/>
          <a:stretch>
            <a:fillRect/>
          </a:stretch>
        </p:blipFill>
        <p:spPr>
          <a:xfrm>
            <a:off x="0" y="-171400"/>
            <a:ext cx="9143999" cy="72728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332656"/>
            <a:ext cx="8229600" cy="1143000"/>
          </a:xfrm>
        </p:spPr>
        <p:txBody>
          <a:bodyPr rtlCol="1">
            <a:normAutofit/>
          </a:bodyPr>
          <a:lstStyle/>
          <a:p>
            <a:pPr fontAlgn="auto">
              <a:spcAft>
                <a:spcPts val="0"/>
              </a:spcAft>
              <a:defRPr/>
            </a:pPr>
            <a:r>
              <a:rPr lang="ar-SA" sz="3600" b="1" dirty="0" smtClean="0">
                <a:solidFill>
                  <a:schemeClr val="tx2">
                    <a:lumMod val="75000"/>
                  </a:schemeClr>
                </a:solidFill>
                <a:cs typeface="Traditional Arabic" pitchFamily="2" charset="-78"/>
              </a:rPr>
              <a:t>الاختلاط</a:t>
            </a:r>
            <a:endParaRPr lang="ar-SA" sz="3600" dirty="0">
              <a:cs typeface="Traditional Arabic" pitchFamily="2" charset="-78"/>
            </a:endParaRPr>
          </a:p>
        </p:txBody>
      </p:sp>
      <p:sp>
        <p:nvSpPr>
          <p:cNvPr id="3" name="عنصر نائب للمحتوى 2"/>
          <p:cNvSpPr>
            <a:spLocks noGrp="1"/>
          </p:cNvSpPr>
          <p:nvPr>
            <p:ph idx="1"/>
          </p:nvPr>
        </p:nvSpPr>
        <p:spPr/>
        <p:txBody>
          <a:bodyPr rtlCol="1">
            <a:normAutofit lnSpcReduction="10000"/>
          </a:bodyPr>
          <a:lstStyle/>
          <a:p>
            <a:pPr algn="justLow" fontAlgn="auto">
              <a:spcAft>
                <a:spcPts val="0"/>
              </a:spcAft>
              <a:buFont typeface="Arial" pitchFamily="34" charset="0"/>
              <a:buNone/>
              <a:defRPr/>
            </a:pPr>
            <a:r>
              <a:rPr lang="ar-SA" sz="2400" b="1" u="sng" dirty="0" smtClean="0">
                <a:solidFill>
                  <a:schemeClr val="tx2">
                    <a:lumMod val="60000"/>
                    <a:lumOff val="40000"/>
                  </a:schemeClr>
                </a:solidFill>
                <a:cs typeface="Traditional Arabic" pitchFamily="2" charset="-78"/>
              </a:rPr>
              <a:t>ولكن: رداً على هذه النظرية نقول</a:t>
            </a:r>
            <a:r>
              <a:rPr lang="ar-EG" sz="2400" b="1" dirty="0" smtClean="0">
                <a:solidFill>
                  <a:schemeClr val="tx2">
                    <a:lumMod val="60000"/>
                    <a:lumOff val="40000"/>
                  </a:schemeClr>
                </a:solidFill>
                <a:cs typeface="Traditional Arabic" pitchFamily="2" charset="-78"/>
              </a:rPr>
              <a:t>:</a:t>
            </a:r>
            <a:endParaRPr lang="ar-SA" sz="2400" b="1" dirty="0" smtClean="0">
              <a:solidFill>
                <a:schemeClr val="tx2">
                  <a:lumMod val="60000"/>
                  <a:lumOff val="40000"/>
                </a:schemeClr>
              </a:solidFill>
              <a:cs typeface="Traditional Arabic" pitchFamily="2" charset="-78"/>
            </a:endParaRPr>
          </a:p>
          <a:p>
            <a:pPr algn="justLow" fontAlgn="auto">
              <a:spcAft>
                <a:spcPts val="0"/>
              </a:spcAft>
              <a:defRPr/>
            </a:pPr>
            <a:r>
              <a:rPr lang="ar-SA" sz="2000" b="1" dirty="0" smtClean="0">
                <a:cs typeface="Traditional Arabic" pitchFamily="2" charset="-78"/>
              </a:rPr>
              <a:t>وهل تهذيب المشاعر وتقليل الفتنة والاستثارة في دول الغرب والتي تشجع على الاختلاط المفتوح قد هذبت! وأن الفتنة والإثارة و</a:t>
            </a:r>
            <a:r>
              <a:rPr lang="ar-EG" sz="2000" b="1" dirty="0" smtClean="0">
                <a:cs typeface="Traditional Arabic" pitchFamily="2" charset="-78"/>
              </a:rPr>
              <a:t>أ</a:t>
            </a:r>
            <a:r>
              <a:rPr lang="ar-SA" sz="2000" b="1" dirty="0" smtClean="0">
                <a:cs typeface="Traditional Arabic" pitchFamily="2" charset="-78"/>
              </a:rPr>
              <a:t>دت كما يزعمون.. الحقيقة تثبت عكس ذلك. والشاهد والإحصائيات على جرائم الزنا خير دليل على أن الخلاص هو عدم الاختلاط. </a:t>
            </a:r>
          </a:p>
          <a:p>
            <a:pPr algn="justLow" fontAlgn="auto">
              <a:spcAft>
                <a:spcPts val="0"/>
              </a:spcAft>
              <a:defRPr/>
            </a:pPr>
            <a:endParaRPr lang="en-US" sz="2000" b="1" dirty="0" smtClean="0">
              <a:cs typeface="Traditional Arabic" pitchFamily="2" charset="-78"/>
            </a:endParaRPr>
          </a:p>
          <a:p>
            <a:pPr algn="justLow" fontAlgn="auto">
              <a:spcAft>
                <a:spcPts val="0"/>
              </a:spcAft>
              <a:defRPr/>
            </a:pPr>
            <a:r>
              <a:rPr lang="ar-SA" sz="2000" b="1" dirty="0" smtClean="0">
                <a:cs typeface="Traditional Arabic" pitchFamily="2" charset="-78"/>
              </a:rPr>
              <a:t>ومن المعلوم أن أشد الفتن على الرجال ه</a:t>
            </a:r>
            <a:r>
              <a:rPr lang="ar-EG" sz="2000" b="1" dirty="0" smtClean="0">
                <a:cs typeface="Traditional Arabic" pitchFamily="2" charset="-78"/>
              </a:rPr>
              <a:t>ي</a:t>
            </a:r>
            <a:r>
              <a:rPr lang="ar-SA" sz="2000" b="1" dirty="0" smtClean="0">
                <a:cs typeface="Traditional Arabic" pitchFamily="2" charset="-78"/>
              </a:rPr>
              <a:t> فتنة النساء ولذا حذر منها النبي </a:t>
            </a:r>
            <a:r>
              <a:rPr lang="ar-SA" sz="2000" b="1" dirty="0" smtClean="0">
                <a:cs typeface="Traditional Arabic" pitchFamily="2" charset="-78"/>
                <a:sym typeface="AGA Arabesque"/>
              </a:rPr>
              <a:t></a:t>
            </a:r>
            <a:r>
              <a:rPr lang="ar-EG" sz="2000" b="1" dirty="0" smtClean="0">
                <a:cs typeface="Traditional Arabic" pitchFamily="2" charset="-78"/>
              </a:rPr>
              <a:t>.</a:t>
            </a:r>
            <a:endParaRPr lang="ar-SA" sz="2000" b="1" dirty="0" smtClean="0">
              <a:cs typeface="Traditional Arabic" pitchFamily="2" charset="-78"/>
            </a:endParaRPr>
          </a:p>
          <a:p>
            <a:pPr algn="justLow" fontAlgn="auto">
              <a:spcAft>
                <a:spcPts val="0"/>
              </a:spcAft>
              <a:defRPr/>
            </a:pPr>
            <a:endParaRPr lang="en-US" sz="2000" b="1" dirty="0" smtClean="0">
              <a:cs typeface="Traditional Arabic" pitchFamily="2" charset="-78"/>
            </a:endParaRPr>
          </a:p>
          <a:p>
            <a:pPr algn="justLow" fontAlgn="auto">
              <a:spcAft>
                <a:spcPts val="0"/>
              </a:spcAft>
              <a:defRPr/>
            </a:pPr>
            <a:r>
              <a:rPr lang="ar-SA" sz="2000" b="1" dirty="0" smtClean="0">
                <a:cs typeface="Traditional Arabic" pitchFamily="2" charset="-78"/>
              </a:rPr>
              <a:t>شرع لنا الدين التفريق والمباعدة بين المرأة والرجل الأجنبي عنها لكن هناك من يحاول تحطيم هذه الموانع والفواصل بين المرأة والرجل بدعوى التقدم والحضارة أو تأثراً بالغرب ودعاة الإباحة مثل </a:t>
            </a:r>
            <a:r>
              <a:rPr lang="ar-SA" sz="2000" b="1" dirty="0" err="1" smtClean="0">
                <a:cs typeface="Traditional Arabic" pitchFamily="2" charset="-78"/>
              </a:rPr>
              <a:t>فرويد</a:t>
            </a:r>
            <a:r>
              <a:rPr lang="ar-SA" sz="2000" b="1" dirty="0" smtClean="0">
                <a:cs typeface="Traditional Arabic" pitchFamily="2" charset="-78"/>
              </a:rPr>
              <a:t>.</a:t>
            </a:r>
          </a:p>
          <a:p>
            <a:pPr algn="justLow" fontAlgn="auto">
              <a:spcAft>
                <a:spcPts val="0"/>
              </a:spcAft>
              <a:defRPr/>
            </a:pPr>
            <a:endParaRPr lang="ar-SA" sz="2000" b="1" dirty="0" smtClean="0">
              <a:cs typeface="Traditional Arabic" pitchFamily="2" charset="-78"/>
            </a:endParaRPr>
          </a:p>
          <a:p>
            <a:pPr algn="justLow" fontAlgn="auto">
              <a:spcAft>
                <a:spcPts val="0"/>
              </a:spcAft>
              <a:defRPr/>
            </a:pPr>
            <a:r>
              <a:rPr lang="ar-SA" sz="2000" b="1" dirty="0" smtClean="0">
                <a:cs typeface="Traditional Arabic" pitchFamily="2" charset="-78"/>
              </a:rPr>
              <a:t>أما علم دعاة الاختلاط أن الله </a:t>
            </a:r>
            <a:r>
              <a:rPr lang="en-US" sz="2000" b="1" dirty="0" smtClean="0">
                <a:cs typeface="Traditional Arabic" pitchFamily="2" charset="-78"/>
                <a:sym typeface="AGA Arabesque"/>
              </a:rPr>
              <a:t></a:t>
            </a:r>
            <a:r>
              <a:rPr lang="ar-SA" sz="2000" b="1" dirty="0" smtClean="0">
                <a:cs typeface="Traditional Arabic" pitchFamily="2" charset="-78"/>
              </a:rPr>
              <a:t> جبل الرجل للميل إلى النساء وجبل النساء للميل إلى الرجال مع وجود في كلاً من الجنسين ضعف ولين ومع وجود لنفس الأمارة بالسوء ومع وجود الهوى الذي يعمى ويصم ومع وجود الشيطان الذي يأمر بالفحشاء والمنكر.</a:t>
            </a:r>
            <a:endParaRPr lang="en-US" sz="2000" b="1" dirty="0" smtClean="0">
              <a:cs typeface="Traditional Arabic" pitchFamily="2" charset="-78"/>
            </a:endParaRPr>
          </a:p>
          <a:p>
            <a:pPr algn="justLow" fontAlgn="auto">
              <a:spcAft>
                <a:spcPts val="0"/>
              </a:spcAft>
              <a:buFont typeface="Arial" pitchFamily="34" charset="0"/>
              <a:buNone/>
              <a:defRPr/>
            </a:pPr>
            <a:endParaRPr lang="ar-SA" sz="2000" b="1" dirty="0">
              <a:cs typeface="Traditional Arabic" pitchFamily="2" charset="-78"/>
            </a:endParaRPr>
          </a:p>
        </p:txBody>
      </p:sp>
      <p:pic>
        <p:nvPicPr>
          <p:cNvPr id="5" name="صورة 4" descr="images (1).jpg"/>
          <p:cNvPicPr>
            <a:picLocks noChangeAspect="1"/>
          </p:cNvPicPr>
          <p:nvPr/>
        </p:nvPicPr>
        <p:blipFill>
          <a:blip r:embed="rId2" cstate="print"/>
          <a:stretch>
            <a:fillRect/>
          </a:stretch>
        </p:blipFill>
        <p:spPr>
          <a:xfrm>
            <a:off x="395536" y="2636912"/>
            <a:ext cx="1524000" cy="1219200"/>
          </a:xfrm>
          <a:prstGeom prst="rect">
            <a:avLst/>
          </a:prstGeom>
          <a:ln w="88900" cap="sq" cmpd="thickThin">
            <a:solidFill>
              <a:srgbClr val="E54979"/>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476672"/>
            <a:ext cx="8229600" cy="1143000"/>
          </a:xfrm>
        </p:spPr>
        <p:txBody>
          <a:bodyPr rtlCol="1">
            <a:normAutofit/>
          </a:bodyPr>
          <a:lstStyle/>
          <a:p>
            <a:pPr fontAlgn="auto">
              <a:spcAft>
                <a:spcPts val="0"/>
              </a:spcAft>
              <a:defRPr/>
            </a:pPr>
            <a:r>
              <a:rPr lang="ar-SA" sz="3600" b="1" dirty="0" smtClean="0">
                <a:solidFill>
                  <a:schemeClr val="tx2">
                    <a:lumMod val="75000"/>
                  </a:schemeClr>
                </a:solidFill>
                <a:cs typeface="Traditional Arabic" pitchFamily="2" charset="-78"/>
              </a:rPr>
              <a:t>صور الاختلاط</a:t>
            </a:r>
            <a:endParaRPr lang="ar-SA" sz="3600" dirty="0">
              <a:cs typeface="Traditional Arabic" pitchFamily="2" charset="-78"/>
            </a:endParaRPr>
          </a:p>
        </p:txBody>
      </p:sp>
      <p:sp>
        <p:nvSpPr>
          <p:cNvPr id="3" name="عنصر نائب للمحتوى 2"/>
          <p:cNvSpPr>
            <a:spLocks noGrp="1"/>
          </p:cNvSpPr>
          <p:nvPr>
            <p:ph idx="1"/>
          </p:nvPr>
        </p:nvSpPr>
        <p:spPr>
          <a:xfrm>
            <a:off x="1259632" y="1484784"/>
            <a:ext cx="7688386" cy="4525963"/>
          </a:xfrm>
        </p:spPr>
        <p:txBody>
          <a:bodyPr rtlCol="1">
            <a:normAutofit/>
          </a:bodyPr>
          <a:lstStyle/>
          <a:p>
            <a:pPr algn="justLow" fontAlgn="auto">
              <a:spcAft>
                <a:spcPts val="0"/>
              </a:spcAft>
              <a:buFont typeface="Wingdings" pitchFamily="2" charset="2"/>
              <a:buChar char="v"/>
              <a:defRPr/>
            </a:pPr>
            <a:r>
              <a:rPr lang="ar-SA" sz="2600" b="1" u="sng" dirty="0" smtClean="0">
                <a:solidFill>
                  <a:schemeClr val="tx2">
                    <a:lumMod val="60000"/>
                    <a:lumOff val="40000"/>
                  </a:schemeClr>
                </a:solidFill>
                <a:cs typeface="Traditional Arabic" pitchFamily="2" charset="-78"/>
              </a:rPr>
              <a:t>ومن صور الاختلاط المحرم والتي انتشرت في المجتمع الإسلام</a:t>
            </a:r>
            <a:r>
              <a:rPr lang="ar-EG" sz="2600" b="1" u="sng" dirty="0" smtClean="0">
                <a:solidFill>
                  <a:schemeClr val="tx2">
                    <a:lumMod val="60000"/>
                    <a:lumOff val="40000"/>
                  </a:schemeClr>
                </a:solidFill>
                <a:cs typeface="Traditional Arabic" pitchFamily="2" charset="-78"/>
              </a:rPr>
              <a:t>ي</a:t>
            </a:r>
            <a:r>
              <a:rPr lang="ar-SA" sz="2600" b="1" u="sng" dirty="0" smtClean="0">
                <a:solidFill>
                  <a:schemeClr val="tx2">
                    <a:lumMod val="60000"/>
                    <a:lumOff val="40000"/>
                  </a:schemeClr>
                </a:solidFill>
                <a:cs typeface="Traditional Arabic" pitchFamily="2" charset="-78"/>
              </a:rPr>
              <a:t>:</a:t>
            </a:r>
          </a:p>
          <a:p>
            <a:pPr algn="justLow" fontAlgn="auto">
              <a:spcAft>
                <a:spcPts val="0"/>
              </a:spcAft>
              <a:defRPr/>
            </a:pPr>
            <a:r>
              <a:rPr lang="ar-SA" sz="2000" b="1" dirty="0" smtClean="0">
                <a:cs typeface="Traditional Arabic" pitchFamily="2" charset="-78"/>
              </a:rPr>
              <a:t>اختلاط الأولاد الذكور والإناث بعد التمييز- ولو كانوا أخوه- في المضاجع فقد أمر النب</a:t>
            </a:r>
            <a:r>
              <a:rPr lang="ar-EG" sz="2000" b="1" dirty="0" smtClean="0">
                <a:cs typeface="Traditional Arabic" pitchFamily="2" charset="-78"/>
              </a:rPr>
              <a:t>ي </a:t>
            </a:r>
            <a:r>
              <a:rPr lang="ar-SA" sz="2000" b="1" dirty="0" smtClean="0">
                <a:cs typeface="Traditional Arabic" pitchFamily="2" charset="-78"/>
                <a:sym typeface="AGA Arabesque"/>
              </a:rPr>
              <a:t></a:t>
            </a:r>
            <a:r>
              <a:rPr lang="ar-SA" sz="2000" b="1" dirty="0" smtClean="0">
                <a:cs typeface="Traditional Arabic" pitchFamily="2" charset="-78"/>
              </a:rPr>
              <a:t> بالتفريق بينهم في المضاجع.</a:t>
            </a:r>
            <a:endParaRPr lang="en-US" sz="2000" b="1" dirty="0" smtClean="0">
              <a:cs typeface="Traditional Arabic" pitchFamily="2" charset="-78"/>
            </a:endParaRPr>
          </a:p>
          <a:p>
            <a:pPr algn="justLow" fontAlgn="auto">
              <a:spcAft>
                <a:spcPts val="0"/>
              </a:spcAft>
              <a:defRPr/>
            </a:pPr>
            <a:r>
              <a:rPr lang="ar-SA" sz="2000" b="1" dirty="0" smtClean="0">
                <a:cs typeface="Traditional Arabic" pitchFamily="2" charset="-78"/>
              </a:rPr>
              <a:t>اتخاذ الخدم الرجال واختلاطهم بالنساء والعكس.</a:t>
            </a:r>
            <a:endParaRPr lang="en-US" sz="2000" b="1" dirty="0" smtClean="0">
              <a:cs typeface="Traditional Arabic" pitchFamily="2" charset="-78"/>
            </a:endParaRPr>
          </a:p>
          <a:p>
            <a:pPr algn="justLow" fontAlgn="auto">
              <a:spcAft>
                <a:spcPts val="0"/>
              </a:spcAft>
              <a:defRPr/>
            </a:pPr>
            <a:r>
              <a:rPr lang="ar-SA" sz="2000" b="1" dirty="0" smtClean="0">
                <a:cs typeface="Traditional Arabic" pitchFamily="2" charset="-78"/>
              </a:rPr>
              <a:t>استقبال المرأة أقارب زوجها الأجانب أو أصدقائه في حال غيابه ومجالستهم والكلام معهم بلْ وممازحتهم (ولو كان صاحب أو صديق لأصبحت خلوه).</a:t>
            </a:r>
            <a:endParaRPr lang="en-US" sz="2000" b="1" dirty="0" smtClean="0">
              <a:cs typeface="Traditional Arabic" pitchFamily="2" charset="-78"/>
            </a:endParaRPr>
          </a:p>
          <a:p>
            <a:pPr algn="justLow" fontAlgn="auto">
              <a:spcAft>
                <a:spcPts val="0"/>
              </a:spcAft>
              <a:defRPr/>
            </a:pPr>
            <a:r>
              <a:rPr lang="ar-SA" sz="2000" b="1" dirty="0" smtClean="0">
                <a:cs typeface="Traditional Arabic" pitchFamily="2" charset="-78"/>
              </a:rPr>
              <a:t>الاختلاط في دور التعليم كالمدارس والجامعات والمعاهد والدروس الخصوصية.</a:t>
            </a:r>
            <a:endParaRPr lang="en-US" sz="2000" b="1" dirty="0" smtClean="0">
              <a:cs typeface="Traditional Arabic" pitchFamily="2" charset="-78"/>
            </a:endParaRPr>
          </a:p>
          <a:p>
            <a:pPr algn="justLow" fontAlgn="auto">
              <a:spcAft>
                <a:spcPts val="0"/>
              </a:spcAft>
              <a:defRPr/>
            </a:pPr>
            <a:r>
              <a:rPr lang="ar-SA" sz="2000" b="1" dirty="0" smtClean="0">
                <a:cs typeface="Traditional Arabic" pitchFamily="2" charset="-78"/>
              </a:rPr>
              <a:t>الاختلاط في وسائل المواصلات.</a:t>
            </a:r>
            <a:endParaRPr lang="en-US" sz="2000" b="1" dirty="0" smtClean="0">
              <a:cs typeface="Traditional Arabic" pitchFamily="2" charset="-78"/>
            </a:endParaRPr>
          </a:p>
          <a:p>
            <a:pPr algn="justLow" fontAlgn="auto">
              <a:spcAft>
                <a:spcPts val="0"/>
              </a:spcAft>
              <a:defRPr/>
            </a:pPr>
            <a:r>
              <a:rPr lang="ar-SA" sz="2000" b="1" dirty="0" smtClean="0">
                <a:cs typeface="Traditional Arabic" pitchFamily="2" charset="-78"/>
              </a:rPr>
              <a:t>الاختلاط في الوظائف والأندية والأسواق والمستشفيات.</a:t>
            </a:r>
            <a:endParaRPr lang="en-US" sz="2000" b="1" dirty="0" smtClean="0">
              <a:cs typeface="Traditional Arabic" pitchFamily="2" charset="-78"/>
            </a:endParaRPr>
          </a:p>
          <a:p>
            <a:pPr algn="justLow" fontAlgn="auto">
              <a:spcAft>
                <a:spcPts val="0"/>
              </a:spcAft>
              <a:defRPr/>
            </a:pPr>
            <a:r>
              <a:rPr lang="ar-SA" sz="2000" b="1" dirty="0" smtClean="0">
                <a:cs typeface="Traditional Arabic" pitchFamily="2" charset="-78"/>
              </a:rPr>
              <a:t>الاختلاط بين الجيران وفي الزيارات العائلية.</a:t>
            </a:r>
            <a:endParaRPr lang="en-US" sz="2000" b="1" dirty="0" smtClean="0">
              <a:cs typeface="Traditional Arabic" pitchFamily="2" charset="-78"/>
            </a:endParaRPr>
          </a:p>
          <a:p>
            <a:pPr algn="justLow" fontAlgn="auto">
              <a:spcAft>
                <a:spcPts val="0"/>
              </a:spcAft>
              <a:defRPr/>
            </a:pPr>
            <a:r>
              <a:rPr lang="ar-SA" sz="2000" b="1" dirty="0" smtClean="0">
                <a:cs typeface="Traditional Arabic" pitchFamily="2" charset="-78"/>
              </a:rPr>
              <a:t>الاختلاط في الأعراس (الأفراح) والحفلات.</a:t>
            </a:r>
            <a:endParaRPr lang="en-US" sz="2000" b="1" dirty="0" smtClean="0">
              <a:cs typeface="Traditional Arabic" pitchFamily="2" charset="-78"/>
            </a:endParaRPr>
          </a:p>
          <a:p>
            <a:pPr algn="justLow" fontAlgn="auto">
              <a:spcAft>
                <a:spcPts val="0"/>
              </a:spcAft>
              <a:buFont typeface="Arial" pitchFamily="34" charset="0"/>
              <a:buNone/>
              <a:defRPr/>
            </a:pPr>
            <a:endParaRPr lang="ar-SA" sz="2600" b="1" dirty="0">
              <a:solidFill>
                <a:schemeClr val="bg2">
                  <a:lumMod val="50000"/>
                </a:schemeClr>
              </a:solidFill>
              <a:cs typeface="Traditional Arabic" pitchFamily="2" charset="-78"/>
            </a:endParaRPr>
          </a:p>
        </p:txBody>
      </p:sp>
      <p:pic>
        <p:nvPicPr>
          <p:cNvPr id="4" name="صورة 3" descr="images (8).jpg"/>
          <p:cNvPicPr>
            <a:picLocks noChangeAspect="1"/>
          </p:cNvPicPr>
          <p:nvPr/>
        </p:nvPicPr>
        <p:blipFill>
          <a:blip r:embed="rId2" cstate="print"/>
          <a:stretch>
            <a:fillRect/>
          </a:stretch>
        </p:blipFill>
        <p:spPr>
          <a:xfrm>
            <a:off x="683568" y="4005064"/>
            <a:ext cx="3048000" cy="2540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620688"/>
            <a:ext cx="8229600" cy="1143000"/>
          </a:xfrm>
        </p:spPr>
        <p:txBody>
          <a:bodyPr/>
          <a:lstStyle/>
          <a:p>
            <a:r>
              <a:rPr lang="ar-SA" sz="3600" b="1" dirty="0" smtClean="0">
                <a:solidFill>
                  <a:schemeClr val="tx2">
                    <a:lumMod val="75000"/>
                  </a:schemeClr>
                </a:solidFill>
                <a:cs typeface="Traditional Arabic" pitchFamily="2" charset="-78"/>
              </a:rPr>
              <a:t>الاختلاط غير المباشر</a:t>
            </a:r>
            <a:endParaRPr lang="ar-SA" sz="3600" dirty="0"/>
          </a:p>
        </p:txBody>
      </p:sp>
      <p:pic>
        <p:nvPicPr>
          <p:cNvPr id="4" name="عنصر نائب للمحتوى 3" descr="untitled.bmp"/>
          <p:cNvPicPr>
            <a:picLocks noGrp="1" noChangeAspect="1"/>
          </p:cNvPicPr>
          <p:nvPr>
            <p:ph idx="1"/>
          </p:nvPr>
        </p:nvPicPr>
        <p:blipFill>
          <a:blip r:embed="rId2" cstate="print"/>
          <a:stretch>
            <a:fillRect/>
          </a:stretch>
        </p:blipFill>
        <p:spPr>
          <a:xfrm>
            <a:off x="755576" y="1772816"/>
            <a:ext cx="7957906" cy="2880320"/>
          </a:xfrm>
          <a:prstGeom prst="rect">
            <a:avLst/>
          </a:prstGeom>
          <a:ln>
            <a:noFill/>
          </a:ln>
          <a:effectLst>
            <a:softEdge rad="112500"/>
          </a:effectLst>
        </p:spPr>
      </p:pic>
      <p:sp>
        <p:nvSpPr>
          <p:cNvPr id="5" name="مربع نص 4"/>
          <p:cNvSpPr txBox="1"/>
          <p:nvPr/>
        </p:nvSpPr>
        <p:spPr>
          <a:xfrm>
            <a:off x="971600" y="4549676"/>
            <a:ext cx="7416824" cy="2308324"/>
          </a:xfrm>
          <a:prstGeom prst="rect">
            <a:avLst/>
          </a:prstGeom>
          <a:noFill/>
        </p:spPr>
        <p:txBody>
          <a:bodyPr wrap="square" rtlCol="1">
            <a:spAutoFit/>
          </a:bodyPr>
          <a:lstStyle/>
          <a:p>
            <a:pPr marL="0" lvl="0" indent="0">
              <a:buFont typeface="Wingdings" pitchFamily="2" charset="2"/>
              <a:buChar char="v"/>
            </a:pPr>
            <a:r>
              <a:rPr lang="ar-SA" sz="2400" b="1" dirty="0" smtClean="0">
                <a:ln w="18000">
                  <a:solidFill>
                    <a:schemeClr val="accent2">
                      <a:satMod val="140000"/>
                    </a:schemeClr>
                  </a:solidFill>
                  <a:prstDash val="solid"/>
                  <a:miter lim="800000"/>
                </a:ln>
                <a:solidFill>
                  <a:srgbClr val="FF0066"/>
                </a:solidFill>
                <a:effectLst>
                  <a:outerShdw blurRad="25500" dist="23000" dir="7020000" algn="tl">
                    <a:srgbClr val="000000">
                      <a:alpha val="50000"/>
                    </a:srgbClr>
                  </a:outerShdw>
                </a:effectLst>
                <a:latin typeface="Traditional Arabic" pitchFamily="18" charset="-78"/>
                <a:cs typeface="Traditional Arabic" pitchFamily="18" charset="-78"/>
              </a:rPr>
              <a:t>  المنتديات الالكترونية.</a:t>
            </a:r>
            <a:endParaRPr lang="en-US" sz="2400" b="1" dirty="0" smtClean="0">
              <a:ln w="18000">
                <a:solidFill>
                  <a:schemeClr val="accent2">
                    <a:satMod val="140000"/>
                  </a:schemeClr>
                </a:solidFill>
                <a:prstDash val="solid"/>
                <a:miter lim="800000"/>
              </a:ln>
              <a:solidFill>
                <a:srgbClr val="FF0066"/>
              </a:solidFill>
              <a:effectLst>
                <a:outerShdw blurRad="25500" dist="23000" dir="7020000" algn="tl">
                  <a:srgbClr val="000000">
                    <a:alpha val="50000"/>
                  </a:srgbClr>
                </a:outerShdw>
              </a:effectLst>
              <a:latin typeface="Traditional Arabic" pitchFamily="18" charset="-78"/>
              <a:cs typeface="Traditional Arabic" pitchFamily="18" charset="-78"/>
            </a:endParaRPr>
          </a:p>
          <a:p>
            <a:pPr marL="0" lvl="0" indent="0">
              <a:buFont typeface="Wingdings" pitchFamily="2" charset="2"/>
              <a:buChar char="v"/>
            </a:pPr>
            <a:r>
              <a:rPr lang="ar-SA" sz="2400" b="1" dirty="0" smtClean="0">
                <a:ln w="18000">
                  <a:solidFill>
                    <a:schemeClr val="accent2">
                      <a:satMod val="140000"/>
                    </a:schemeClr>
                  </a:solidFill>
                  <a:prstDash val="solid"/>
                  <a:miter lim="800000"/>
                </a:ln>
                <a:solidFill>
                  <a:srgbClr val="FF0066"/>
                </a:solidFill>
                <a:effectLst>
                  <a:outerShdw blurRad="25500" dist="23000" dir="7020000" algn="tl">
                    <a:srgbClr val="000000">
                      <a:alpha val="50000"/>
                    </a:srgbClr>
                  </a:outerShdw>
                </a:effectLst>
                <a:latin typeface="Traditional Arabic" pitchFamily="18" charset="-78"/>
                <a:cs typeface="Traditional Arabic" pitchFamily="18" charset="-78"/>
              </a:rPr>
              <a:t>   مواقع الدردشة.</a:t>
            </a:r>
          </a:p>
          <a:p>
            <a:pPr marL="0" lvl="0" indent="0">
              <a:buFont typeface="Wingdings" pitchFamily="2" charset="2"/>
              <a:buChar char="v"/>
            </a:pPr>
            <a:r>
              <a:rPr lang="ar-SA" sz="2400" b="1" dirty="0" smtClean="0">
                <a:ln w="18000">
                  <a:solidFill>
                    <a:schemeClr val="accent2">
                      <a:satMod val="140000"/>
                    </a:schemeClr>
                  </a:solidFill>
                  <a:prstDash val="solid"/>
                  <a:miter lim="800000"/>
                </a:ln>
                <a:solidFill>
                  <a:srgbClr val="FF0066"/>
                </a:solidFill>
                <a:effectLst>
                  <a:outerShdw blurRad="25500" dist="23000" dir="7020000" algn="tl">
                    <a:srgbClr val="000000">
                      <a:alpha val="50000"/>
                    </a:srgbClr>
                  </a:outerShdw>
                </a:effectLst>
                <a:latin typeface="Traditional Arabic" pitchFamily="18" charset="-78"/>
                <a:cs typeface="Traditional Arabic" pitchFamily="18" charset="-78"/>
              </a:rPr>
              <a:t>  الصفحات الاجتماعية.</a:t>
            </a:r>
          </a:p>
          <a:p>
            <a:pPr marL="0" lvl="0" indent="0">
              <a:buFont typeface="Wingdings" pitchFamily="2" charset="2"/>
              <a:buChar char="v"/>
            </a:pPr>
            <a:r>
              <a:rPr lang="ar-SA" sz="2400" b="1" dirty="0" smtClean="0">
                <a:ln w="18000">
                  <a:solidFill>
                    <a:schemeClr val="accent2">
                      <a:satMod val="140000"/>
                    </a:schemeClr>
                  </a:solidFill>
                  <a:prstDash val="solid"/>
                  <a:miter lim="800000"/>
                </a:ln>
                <a:solidFill>
                  <a:srgbClr val="FF0066"/>
                </a:solidFill>
                <a:effectLst>
                  <a:outerShdw blurRad="25500" dist="23000" dir="7020000" algn="tl">
                    <a:srgbClr val="000000">
                      <a:alpha val="50000"/>
                    </a:srgbClr>
                  </a:outerShdw>
                </a:effectLst>
                <a:latin typeface="Traditional Arabic" pitchFamily="18" charset="-78"/>
                <a:cs typeface="Traditional Arabic" pitchFamily="18" charset="-78"/>
              </a:rPr>
              <a:t> الجوال، </a:t>
            </a:r>
            <a:r>
              <a:rPr lang="ar-SA" sz="2400" b="1" dirty="0" err="1" smtClean="0">
                <a:ln w="18000">
                  <a:solidFill>
                    <a:schemeClr val="accent2">
                      <a:satMod val="140000"/>
                    </a:schemeClr>
                  </a:solidFill>
                  <a:prstDash val="solid"/>
                  <a:miter lim="800000"/>
                </a:ln>
                <a:solidFill>
                  <a:srgbClr val="FF0066"/>
                </a:solidFill>
                <a:effectLst>
                  <a:outerShdw blurRad="25500" dist="23000" dir="7020000" algn="tl">
                    <a:srgbClr val="000000">
                      <a:alpha val="50000"/>
                    </a:srgbClr>
                  </a:outerShdw>
                </a:effectLst>
                <a:latin typeface="Traditional Arabic" pitchFamily="18" charset="-78"/>
                <a:cs typeface="Traditional Arabic" pitchFamily="18" charset="-78"/>
              </a:rPr>
              <a:t>الآيفون</a:t>
            </a:r>
            <a:r>
              <a:rPr lang="ar-SA" sz="2400" b="1" dirty="0" smtClean="0">
                <a:ln w="18000">
                  <a:solidFill>
                    <a:schemeClr val="accent2">
                      <a:satMod val="140000"/>
                    </a:schemeClr>
                  </a:solidFill>
                  <a:prstDash val="solid"/>
                  <a:miter lim="800000"/>
                </a:ln>
                <a:solidFill>
                  <a:srgbClr val="FF0066"/>
                </a:solidFill>
                <a:effectLst>
                  <a:outerShdw blurRad="25500" dist="23000" dir="7020000" algn="tl">
                    <a:srgbClr val="000000">
                      <a:alpha val="50000"/>
                    </a:srgbClr>
                  </a:outerShdw>
                </a:effectLst>
                <a:latin typeface="Traditional Arabic" pitchFamily="18" charset="-78"/>
                <a:cs typeface="Traditional Arabic" pitchFamily="18" charset="-78"/>
              </a:rPr>
              <a:t>، </a:t>
            </a:r>
            <a:r>
              <a:rPr lang="ar-SA" sz="2400" b="1" dirty="0" err="1" smtClean="0">
                <a:ln w="18000">
                  <a:solidFill>
                    <a:schemeClr val="accent2">
                      <a:satMod val="140000"/>
                    </a:schemeClr>
                  </a:solidFill>
                  <a:prstDash val="solid"/>
                  <a:miter lim="800000"/>
                </a:ln>
                <a:solidFill>
                  <a:srgbClr val="FF0066"/>
                </a:solidFill>
                <a:effectLst>
                  <a:outerShdw blurRad="25500" dist="23000" dir="7020000" algn="tl">
                    <a:srgbClr val="000000">
                      <a:alpha val="50000"/>
                    </a:srgbClr>
                  </a:outerShdw>
                </a:effectLst>
                <a:latin typeface="Traditional Arabic" pitchFamily="18" charset="-78"/>
                <a:cs typeface="Traditional Arabic" pitchFamily="18" charset="-78"/>
              </a:rPr>
              <a:t>البلاك</a:t>
            </a:r>
            <a:r>
              <a:rPr lang="ar-SA" sz="2400" b="1" dirty="0" smtClean="0">
                <a:ln w="18000">
                  <a:solidFill>
                    <a:schemeClr val="accent2">
                      <a:satMod val="140000"/>
                    </a:schemeClr>
                  </a:solidFill>
                  <a:prstDash val="solid"/>
                  <a:miter lim="800000"/>
                </a:ln>
                <a:solidFill>
                  <a:srgbClr val="FF0066"/>
                </a:solidFill>
                <a:effectLst>
                  <a:outerShdw blurRad="25500" dist="23000" dir="7020000" algn="tl">
                    <a:srgbClr val="000000">
                      <a:alpha val="50000"/>
                    </a:srgbClr>
                  </a:outerShdw>
                </a:effectLst>
                <a:latin typeface="Traditional Arabic" pitchFamily="18" charset="-78"/>
                <a:cs typeface="Traditional Arabic" pitchFamily="18" charset="-78"/>
              </a:rPr>
              <a:t> </a:t>
            </a:r>
            <a:r>
              <a:rPr lang="ar-SA" sz="2400" b="1" dirty="0" err="1" smtClean="0">
                <a:ln w="18000">
                  <a:solidFill>
                    <a:schemeClr val="accent2">
                      <a:satMod val="140000"/>
                    </a:schemeClr>
                  </a:solidFill>
                  <a:prstDash val="solid"/>
                  <a:miter lim="800000"/>
                </a:ln>
                <a:solidFill>
                  <a:srgbClr val="FF0066"/>
                </a:solidFill>
                <a:effectLst>
                  <a:outerShdw blurRad="25500" dist="23000" dir="7020000" algn="tl">
                    <a:srgbClr val="000000">
                      <a:alpha val="50000"/>
                    </a:srgbClr>
                  </a:outerShdw>
                </a:effectLst>
                <a:latin typeface="Traditional Arabic" pitchFamily="18" charset="-78"/>
                <a:cs typeface="Traditional Arabic" pitchFamily="18" charset="-78"/>
              </a:rPr>
              <a:t>بيري</a:t>
            </a:r>
            <a:r>
              <a:rPr lang="ar-SA" sz="2400" b="1" dirty="0" smtClean="0">
                <a:ln w="18000">
                  <a:solidFill>
                    <a:schemeClr val="accent2">
                      <a:satMod val="140000"/>
                    </a:schemeClr>
                  </a:solidFill>
                  <a:prstDash val="solid"/>
                  <a:miter lim="800000"/>
                </a:ln>
                <a:solidFill>
                  <a:srgbClr val="FF0066"/>
                </a:solidFill>
                <a:effectLst>
                  <a:outerShdw blurRad="25500" dist="23000" dir="7020000" algn="tl">
                    <a:srgbClr val="000000">
                      <a:alpha val="50000"/>
                    </a:srgbClr>
                  </a:outerShdw>
                </a:effectLst>
                <a:latin typeface="Traditional Arabic" pitchFamily="18" charset="-78"/>
                <a:cs typeface="Traditional Arabic" pitchFamily="18" charset="-78"/>
              </a:rPr>
              <a:t>.</a:t>
            </a:r>
            <a:endParaRPr lang="en-US" sz="2400" b="1" dirty="0" smtClean="0">
              <a:ln w="18000">
                <a:solidFill>
                  <a:schemeClr val="accent2">
                    <a:satMod val="140000"/>
                  </a:schemeClr>
                </a:solidFill>
                <a:prstDash val="solid"/>
                <a:miter lim="800000"/>
              </a:ln>
              <a:solidFill>
                <a:srgbClr val="FF0066"/>
              </a:solidFill>
              <a:effectLst>
                <a:outerShdw blurRad="25500" dist="23000" dir="7020000" algn="tl">
                  <a:srgbClr val="000000">
                    <a:alpha val="50000"/>
                  </a:srgbClr>
                </a:outerShdw>
              </a:effectLst>
              <a:latin typeface="Traditional Arabic" pitchFamily="18" charset="-78"/>
              <a:cs typeface="Traditional Arabic" pitchFamily="18" charset="-78"/>
            </a:endParaRPr>
          </a:p>
          <a:p>
            <a:pPr marL="0" lvl="0" indent="0">
              <a:buFont typeface="Wingdings" pitchFamily="2" charset="2"/>
              <a:buChar char="v"/>
            </a:pPr>
            <a:r>
              <a:rPr lang="ar-SA" sz="2400" b="1" dirty="0" smtClean="0">
                <a:ln w="18000">
                  <a:solidFill>
                    <a:schemeClr val="accent2">
                      <a:satMod val="140000"/>
                    </a:schemeClr>
                  </a:solidFill>
                  <a:prstDash val="solid"/>
                  <a:miter lim="800000"/>
                </a:ln>
                <a:solidFill>
                  <a:srgbClr val="FF0066"/>
                </a:solidFill>
                <a:effectLst>
                  <a:outerShdw blurRad="25500" dist="23000" dir="7020000" algn="tl">
                    <a:srgbClr val="000000">
                      <a:alpha val="50000"/>
                    </a:srgbClr>
                  </a:outerShdw>
                </a:effectLst>
                <a:latin typeface="Traditional Arabic" pitchFamily="18" charset="-78"/>
                <a:cs typeface="Traditional Arabic" pitchFamily="18" charset="-78"/>
              </a:rPr>
              <a:t>   غرف </a:t>
            </a:r>
            <a:r>
              <a:rPr lang="ar-SA" sz="2400" b="1" dirty="0" err="1" smtClean="0">
                <a:ln w="18000">
                  <a:solidFill>
                    <a:schemeClr val="accent2">
                      <a:satMod val="140000"/>
                    </a:schemeClr>
                  </a:solidFill>
                  <a:prstDash val="solid"/>
                  <a:miter lim="800000"/>
                </a:ln>
                <a:solidFill>
                  <a:srgbClr val="FF0066"/>
                </a:solidFill>
                <a:effectLst>
                  <a:outerShdw blurRad="25500" dist="23000" dir="7020000" algn="tl">
                    <a:srgbClr val="000000">
                      <a:alpha val="50000"/>
                    </a:srgbClr>
                  </a:outerShdw>
                </a:effectLst>
                <a:latin typeface="Traditional Arabic" pitchFamily="18" charset="-78"/>
                <a:cs typeface="Traditional Arabic" pitchFamily="18" charset="-78"/>
              </a:rPr>
              <a:t>البالتوك</a:t>
            </a:r>
            <a:r>
              <a:rPr lang="ar-SA" sz="2400" b="1" dirty="0" smtClean="0">
                <a:ln w="18000">
                  <a:solidFill>
                    <a:schemeClr val="accent2">
                      <a:satMod val="140000"/>
                    </a:schemeClr>
                  </a:solidFill>
                  <a:prstDash val="solid"/>
                  <a:miter lim="800000"/>
                </a:ln>
                <a:solidFill>
                  <a:srgbClr val="FF0066"/>
                </a:solidFill>
                <a:effectLst>
                  <a:outerShdw blurRad="25500" dist="23000" dir="7020000" algn="tl">
                    <a:srgbClr val="000000">
                      <a:alpha val="50000"/>
                    </a:srgbClr>
                  </a:outerShdw>
                </a:effectLst>
                <a:latin typeface="Traditional Arabic" pitchFamily="18" charset="-78"/>
                <a:cs typeface="Traditional Arabic" pitchFamily="18" charset="-78"/>
              </a:rPr>
              <a:t>.</a:t>
            </a:r>
          </a:p>
          <a:p>
            <a:pPr>
              <a:buFont typeface="Wingdings" pitchFamily="2" charset="2"/>
              <a:buChar char="v"/>
            </a:pPr>
            <a:endParaRPr lang="ar-SA" sz="2400" b="1" dirty="0">
              <a:ln w="18000">
                <a:solidFill>
                  <a:schemeClr val="accent2">
                    <a:satMod val="140000"/>
                  </a:schemeClr>
                </a:solidFill>
                <a:prstDash val="solid"/>
                <a:miter lim="800000"/>
              </a:ln>
              <a:solidFill>
                <a:srgbClr val="FF0066"/>
              </a:solidFill>
              <a:effectLst>
                <a:outerShdw blurRad="25500" dist="23000" dir="7020000" algn="tl">
                  <a:srgbClr val="000000">
                    <a:alpha val="50000"/>
                  </a:srgbClr>
                </a:outerShdw>
              </a:effectLst>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1">
            <a:normAutofit/>
          </a:bodyPr>
          <a:lstStyle/>
          <a:p>
            <a:pPr fontAlgn="auto">
              <a:spcAft>
                <a:spcPts val="0"/>
              </a:spcAft>
              <a:defRPr/>
            </a:pPr>
            <a:r>
              <a:rPr lang="ar-SA" sz="4000" b="1" dirty="0" smtClean="0">
                <a:solidFill>
                  <a:schemeClr val="tx2">
                    <a:lumMod val="75000"/>
                  </a:schemeClr>
                </a:solidFill>
                <a:cs typeface="Traditional Arabic" pitchFamily="2" charset="-78"/>
              </a:rPr>
              <a:t>حكم الاختلاط</a:t>
            </a:r>
            <a:endParaRPr lang="ar-SA" sz="4000" dirty="0" smtClean="0"/>
          </a:p>
        </p:txBody>
      </p:sp>
      <p:sp>
        <p:nvSpPr>
          <p:cNvPr id="7171" name="عنصر نائب للمحتوى 2"/>
          <p:cNvSpPr>
            <a:spLocks noGrp="1"/>
          </p:cNvSpPr>
          <p:nvPr>
            <p:ph idx="1"/>
          </p:nvPr>
        </p:nvSpPr>
        <p:spPr>
          <a:xfrm>
            <a:off x="467544" y="3068960"/>
            <a:ext cx="8229600" cy="4525963"/>
          </a:xfrm>
        </p:spPr>
        <p:txBody>
          <a:bodyPr/>
          <a:lstStyle/>
          <a:p>
            <a:pPr algn="justLow"/>
            <a:endParaRPr lang="ar-SA" sz="2400" b="1" dirty="0" smtClean="0">
              <a:cs typeface="Traditional Arabic" pitchFamily="18" charset="-78"/>
            </a:endParaRPr>
          </a:p>
          <a:p>
            <a:pPr algn="justLow"/>
            <a:endParaRPr lang="ar-SA" sz="2400" b="1" dirty="0" smtClean="0">
              <a:cs typeface="Traditional Arabic" pitchFamily="18" charset="-78"/>
            </a:endParaRPr>
          </a:p>
          <a:p>
            <a:pPr algn="justLow"/>
            <a:r>
              <a:rPr lang="ar-SA" sz="2400" b="1" dirty="0" smtClean="0">
                <a:cs typeface="Traditional Arabic" pitchFamily="18" charset="-78"/>
              </a:rPr>
              <a:t>محرم.</a:t>
            </a:r>
          </a:p>
          <a:p>
            <a:pPr algn="justLow"/>
            <a:r>
              <a:rPr lang="ar-SA" sz="2400" b="1" dirty="0" smtClean="0">
                <a:cs typeface="Traditional Arabic" pitchFamily="18" charset="-78"/>
              </a:rPr>
              <a:t>لما له من أضرار ومخاطر كثيرة.</a:t>
            </a:r>
          </a:p>
          <a:p>
            <a:pPr algn="justLow"/>
            <a:r>
              <a:rPr lang="ar-SA" sz="2400" b="1" dirty="0" smtClean="0">
                <a:cs typeface="Traditional Arabic" pitchFamily="18" charset="-78"/>
              </a:rPr>
              <a:t>لأن هناك قاعدة تقول (الوسائل لها حكم المقاصد) فإذا كان الزنا حرام فكل وسيلة </a:t>
            </a:r>
          </a:p>
          <a:p>
            <a:pPr algn="justLow">
              <a:buFont typeface="Arial" pitchFamily="34" charset="0"/>
              <a:buNone/>
            </a:pPr>
            <a:r>
              <a:rPr lang="ar-SA" sz="2400" b="1" dirty="0" smtClean="0">
                <a:cs typeface="Traditional Arabic" pitchFamily="18" charset="-78"/>
              </a:rPr>
              <a:t>مؤدية إليه حرام.</a:t>
            </a:r>
            <a:endParaRPr lang="en-US" sz="2400" b="1" dirty="0" smtClean="0">
              <a:cs typeface="Traditional Arabic" pitchFamily="18" charset="-78"/>
            </a:endParaRPr>
          </a:p>
          <a:p>
            <a:pPr algn="justLow">
              <a:buFont typeface="Arial" pitchFamily="34" charset="0"/>
              <a:buNone/>
            </a:pPr>
            <a:endParaRPr lang="ar-SA" sz="2400" b="1" dirty="0" smtClean="0">
              <a:cs typeface="Traditional Arabic" pitchFamily="18" charset="-78"/>
            </a:endParaRPr>
          </a:p>
        </p:txBody>
      </p:sp>
      <p:sp>
        <p:nvSpPr>
          <p:cNvPr id="4" name="تمرير أفقي 3"/>
          <p:cNvSpPr/>
          <p:nvPr/>
        </p:nvSpPr>
        <p:spPr>
          <a:xfrm>
            <a:off x="6588224" y="3140968"/>
            <a:ext cx="2071687" cy="92868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cs typeface="Traditional Arabic" pitchFamily="2" charset="-78"/>
              </a:rPr>
              <a:t>ما حكم الاختلاط؟</a:t>
            </a:r>
          </a:p>
        </p:txBody>
      </p:sp>
      <p:pic>
        <p:nvPicPr>
          <p:cNvPr id="5" name="صورة 4" descr="680734286.jpg"/>
          <p:cNvPicPr>
            <a:picLocks noChangeAspect="1"/>
          </p:cNvPicPr>
          <p:nvPr/>
        </p:nvPicPr>
        <p:blipFill>
          <a:blip r:embed="rId2" cstate="print"/>
          <a:stretch>
            <a:fillRect/>
          </a:stretch>
        </p:blipFill>
        <p:spPr>
          <a:xfrm>
            <a:off x="1187624" y="1052736"/>
            <a:ext cx="6769100" cy="1955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476672"/>
            <a:ext cx="8229600" cy="1143000"/>
          </a:xfrm>
        </p:spPr>
        <p:txBody>
          <a:bodyPr rtlCol="1">
            <a:normAutofit/>
          </a:bodyPr>
          <a:lstStyle/>
          <a:p>
            <a:pPr fontAlgn="auto">
              <a:spcAft>
                <a:spcPts val="0"/>
              </a:spcAft>
              <a:defRPr/>
            </a:pPr>
            <a:r>
              <a:rPr lang="ar-SA" sz="3600" b="1" dirty="0" smtClean="0">
                <a:solidFill>
                  <a:schemeClr val="tx2">
                    <a:lumMod val="75000"/>
                  </a:schemeClr>
                </a:solidFill>
                <a:cs typeface="Traditional Arabic" pitchFamily="2" charset="-78"/>
              </a:rPr>
              <a:t>من أدلة تحريم الاختلاط</a:t>
            </a:r>
            <a:endParaRPr lang="ar-SA" sz="3600" dirty="0" smtClean="0"/>
          </a:p>
        </p:txBody>
      </p:sp>
      <p:sp>
        <p:nvSpPr>
          <p:cNvPr id="3" name="عنصر نائب للمحتوى 2"/>
          <p:cNvSpPr>
            <a:spLocks noGrp="1"/>
          </p:cNvSpPr>
          <p:nvPr>
            <p:ph idx="1"/>
          </p:nvPr>
        </p:nvSpPr>
        <p:spPr/>
        <p:txBody>
          <a:bodyPr rtlCol="1">
            <a:normAutofit lnSpcReduction="10000"/>
          </a:bodyPr>
          <a:lstStyle/>
          <a:p>
            <a:pPr algn="justLow" fontAlgn="auto">
              <a:spcAft>
                <a:spcPts val="0"/>
              </a:spcAft>
              <a:buFont typeface="Arial" pitchFamily="34" charset="0"/>
              <a:buNone/>
              <a:defRPr/>
            </a:pPr>
            <a:endParaRPr lang="ar-SA" sz="2400" b="1" dirty="0" smtClean="0">
              <a:cs typeface="Traditional Arabic" pitchFamily="2" charset="-78"/>
            </a:endParaRPr>
          </a:p>
          <a:p>
            <a:pPr algn="justLow" fontAlgn="auto">
              <a:spcAft>
                <a:spcPts val="0"/>
              </a:spcAft>
              <a:defRPr/>
            </a:pPr>
            <a:r>
              <a:rPr lang="ar-SA" sz="2400" b="1" dirty="0" smtClean="0">
                <a:solidFill>
                  <a:schemeClr val="accent5">
                    <a:lumMod val="75000"/>
                  </a:schemeClr>
                </a:solidFill>
                <a:cs typeface="Traditional Arabic" pitchFamily="2" charset="-78"/>
              </a:rPr>
              <a:t>قال تعالى: </a:t>
            </a:r>
            <a:r>
              <a:rPr lang="ar-EG" sz="2400" b="1" dirty="0" smtClean="0">
                <a:solidFill>
                  <a:schemeClr val="accent5">
                    <a:lumMod val="75000"/>
                  </a:schemeClr>
                </a:solidFill>
                <a:cs typeface="Traditional Arabic" pitchFamily="2" charset="-78"/>
              </a:rPr>
              <a:t>{</a:t>
            </a:r>
            <a:r>
              <a:rPr lang="ar-SA" sz="2400" b="1" dirty="0" smtClean="0">
                <a:solidFill>
                  <a:schemeClr val="accent5">
                    <a:lumMod val="75000"/>
                  </a:schemeClr>
                </a:solidFill>
                <a:cs typeface="Traditional Arabic" pitchFamily="2" charset="-78"/>
              </a:rPr>
              <a:t>قُل لِّلْمُؤْمِنِينَ يَغُضُّوا مِنْ أَبْصَارِهِمْ وَيَحْفَظُوا فُرُوجَهُمْ ذَلِكَ أَزْكَى لَهُمْ إِنَّ اللَّهَ خَبِيرٌ بِمَا يَصْنَعُونَ (30) وَقُل لِّلْمُؤْمِنَاتِ يَغْضُضْنَ مِنْ أَبْصَارِهِنَّ.....</a:t>
            </a:r>
            <a:r>
              <a:rPr lang="ar-EG" sz="2400" b="1" dirty="0" smtClean="0">
                <a:solidFill>
                  <a:schemeClr val="accent5">
                    <a:lumMod val="75000"/>
                  </a:schemeClr>
                </a:solidFill>
                <a:cs typeface="Traditional Arabic" pitchFamily="2" charset="-78"/>
              </a:rPr>
              <a:t>}</a:t>
            </a:r>
            <a:endParaRPr lang="ar-SA" sz="2400" b="1" dirty="0" smtClean="0">
              <a:solidFill>
                <a:schemeClr val="accent5">
                  <a:lumMod val="75000"/>
                </a:schemeClr>
              </a:solidFill>
              <a:cs typeface="Traditional Arabic" pitchFamily="2" charset="-78"/>
            </a:endParaRPr>
          </a:p>
          <a:p>
            <a:pPr marL="0" indent="0" algn="justLow" fontAlgn="auto">
              <a:spcAft>
                <a:spcPts val="0"/>
              </a:spcAft>
              <a:buNone/>
              <a:defRPr/>
            </a:pPr>
            <a:r>
              <a:rPr lang="ar-SA" sz="2400" b="1" dirty="0" smtClean="0"/>
              <a:t>	</a:t>
            </a:r>
            <a:endParaRPr lang="ar-SA" sz="2400" b="1" dirty="0" smtClean="0">
              <a:solidFill>
                <a:schemeClr val="accent5">
                  <a:lumMod val="75000"/>
                </a:schemeClr>
              </a:solidFill>
              <a:cs typeface="Traditional Arabic" pitchFamily="2" charset="-78"/>
            </a:endParaRPr>
          </a:p>
          <a:p>
            <a:pPr algn="justLow" fontAlgn="auto">
              <a:spcAft>
                <a:spcPts val="0"/>
              </a:spcAft>
              <a:defRPr/>
            </a:pPr>
            <a:r>
              <a:rPr lang="ar-SA" sz="2400" b="1" u="sng" dirty="0" smtClean="0">
                <a:solidFill>
                  <a:schemeClr val="tx2">
                    <a:lumMod val="75000"/>
                  </a:schemeClr>
                </a:solidFill>
                <a:cs typeface="Traditional Arabic" pitchFamily="2" charset="-78"/>
              </a:rPr>
              <a:t>وجه الدلالة:</a:t>
            </a:r>
          </a:p>
          <a:p>
            <a:pPr algn="justLow" fontAlgn="auto">
              <a:spcAft>
                <a:spcPts val="0"/>
              </a:spcAft>
              <a:buFont typeface="Wingdings" pitchFamily="2" charset="2"/>
              <a:buChar char="Ø"/>
              <a:defRPr/>
            </a:pPr>
            <a:r>
              <a:rPr lang="ar-SA" sz="2000" b="1" dirty="0" smtClean="0">
                <a:cs typeface="Traditional Arabic" pitchFamily="2" charset="-78"/>
              </a:rPr>
              <a:t>أنه أمر المؤمنين والمؤمنات بغض البصر وأمره يقتضي الوجوب ثم بين تعالى أن هذا أزكي وأطهر ولم يَقْفُ </a:t>
            </a:r>
          </a:p>
          <a:p>
            <a:pPr algn="justLow" fontAlgn="auto">
              <a:spcAft>
                <a:spcPts val="0"/>
              </a:spcAft>
              <a:buFont typeface="Arial" pitchFamily="34" charset="0"/>
              <a:buNone/>
              <a:defRPr/>
            </a:pPr>
            <a:r>
              <a:rPr lang="ar-SA" sz="2000" b="1" dirty="0" smtClean="0">
                <a:cs typeface="Traditional Arabic" pitchFamily="2" charset="-78"/>
              </a:rPr>
              <a:t>الشارع إلا عن نظر الفجأة.</a:t>
            </a:r>
          </a:p>
          <a:p>
            <a:pPr algn="justLow" fontAlgn="auto">
              <a:spcAft>
                <a:spcPts val="0"/>
              </a:spcAft>
              <a:buFont typeface="Wingdings" pitchFamily="2" charset="2"/>
              <a:buChar char="Ø"/>
              <a:defRPr/>
            </a:pPr>
            <a:r>
              <a:rPr lang="ar-SA" sz="2000" b="1" dirty="0" smtClean="0">
                <a:cs typeface="Traditional Arabic" pitchFamily="2" charset="-78"/>
              </a:rPr>
              <a:t> فقد أخرج الحاكم في السنن أن عن علي </a:t>
            </a:r>
            <a:r>
              <a:rPr lang="ar-SA" sz="2000" b="1" dirty="0" smtClean="0">
                <a:cs typeface="Traditional Arabic" pitchFamily="2" charset="-78"/>
                <a:sym typeface="AGA Arabesque"/>
              </a:rPr>
              <a:t></a:t>
            </a:r>
            <a:r>
              <a:rPr lang="ar-SA" sz="2000" b="1" dirty="0" smtClean="0">
                <a:cs typeface="Traditional Arabic" pitchFamily="2" charset="-78"/>
              </a:rPr>
              <a:t> أن النبي </a:t>
            </a:r>
            <a:r>
              <a:rPr lang="ar-SA" sz="2000" b="1" dirty="0" smtClean="0">
                <a:cs typeface="Traditional Arabic" pitchFamily="2" charset="-78"/>
                <a:sym typeface="AGA Arabesque"/>
              </a:rPr>
              <a:t></a:t>
            </a:r>
            <a:r>
              <a:rPr lang="ar-SA" sz="2000" b="1" dirty="0" smtClean="0">
                <a:cs typeface="Traditional Arabic" pitchFamily="2" charset="-78"/>
              </a:rPr>
              <a:t> قال له: </a:t>
            </a:r>
            <a:r>
              <a:rPr lang="ar-EG" sz="2000" b="1" dirty="0" smtClean="0">
                <a:cs typeface="Traditional Arabic" pitchFamily="2" charset="-78"/>
              </a:rPr>
              <a:t>"</a:t>
            </a:r>
            <a:r>
              <a:rPr lang="ar-SA" sz="2000" b="1" dirty="0" smtClean="0">
                <a:cs typeface="Traditional Arabic" pitchFamily="2" charset="-78"/>
              </a:rPr>
              <a:t>يا </a:t>
            </a:r>
            <a:r>
              <a:rPr lang="ar-SA" sz="2000" b="1" dirty="0" smtClean="0">
                <a:cs typeface="Traditional Arabic" pitchFamily="2" charset="-78"/>
              </a:rPr>
              <a:t>علي لا تتبع النظرة فإنما لك الأولى وليست لك الآخرة</a:t>
            </a:r>
            <a:r>
              <a:rPr lang="ar-EG" sz="2000" b="1" dirty="0" smtClean="0">
                <a:cs typeface="Traditional Arabic" pitchFamily="2" charset="-78"/>
              </a:rPr>
              <a:t> ".</a:t>
            </a:r>
            <a:endParaRPr lang="en-US" sz="2000" b="1" dirty="0" smtClean="0">
              <a:cs typeface="Traditional Arabic" pitchFamily="2" charset="-78"/>
            </a:endParaRPr>
          </a:p>
          <a:p>
            <a:pPr algn="justLow" fontAlgn="auto">
              <a:spcAft>
                <a:spcPts val="0"/>
              </a:spcAft>
              <a:buFont typeface="Wingdings" pitchFamily="2" charset="2"/>
              <a:buChar char="Ø"/>
              <a:defRPr/>
            </a:pPr>
            <a:r>
              <a:rPr lang="ar-SA" sz="2000" b="1" dirty="0" smtClean="0">
                <a:cs typeface="Traditional Arabic" pitchFamily="2" charset="-78"/>
              </a:rPr>
              <a:t>وما أمر الله بغض البصر إلا لأن النظر إلى من يحرم النظر إليها زنا </a:t>
            </a:r>
          </a:p>
          <a:p>
            <a:pPr algn="justLow" fontAlgn="auto">
              <a:spcAft>
                <a:spcPts val="0"/>
              </a:spcAft>
              <a:buFont typeface="Wingdings" pitchFamily="2" charset="2"/>
              <a:buChar char="Ø"/>
              <a:defRPr/>
            </a:pPr>
            <a:r>
              <a:rPr lang="ar-SA" sz="2000" b="1" dirty="0" smtClean="0">
                <a:cs typeface="Traditional Arabic" pitchFamily="2" charset="-78"/>
              </a:rPr>
              <a:t>فقد أخرج البخاري ومسلم من حديث أبي هريرة أن النبي </a:t>
            </a:r>
            <a:r>
              <a:rPr lang="ar-SA" sz="2000" b="1" dirty="0" smtClean="0">
                <a:cs typeface="Traditional Arabic" pitchFamily="2" charset="-78"/>
                <a:sym typeface="AGA Arabesque"/>
              </a:rPr>
              <a:t></a:t>
            </a:r>
            <a:r>
              <a:rPr lang="ar-SA" sz="2000" b="1" dirty="0" smtClean="0">
                <a:cs typeface="Traditional Arabic" pitchFamily="2" charset="-78"/>
              </a:rPr>
              <a:t> قال: </a:t>
            </a:r>
            <a:r>
              <a:rPr lang="ar-EG" sz="2000" b="1" dirty="0" smtClean="0">
                <a:cs typeface="Traditional Arabic" pitchFamily="2" charset="-78"/>
              </a:rPr>
              <a:t>" </a:t>
            </a:r>
            <a:r>
              <a:rPr lang="ar-SA" sz="2000" b="1" dirty="0" smtClean="0">
                <a:cs typeface="Traditional Arabic" pitchFamily="2" charset="-78"/>
              </a:rPr>
              <a:t>العينان زناهما النظر والأذنان زناهما الاستماع واللسان زناه الكلام واليد زناها البطش والرجل زناها الخطا</a:t>
            </a:r>
            <a:r>
              <a:rPr lang="ar-EG" sz="2000" b="1" dirty="0" smtClean="0">
                <a:cs typeface="Traditional Arabic" pitchFamily="2" charset="-78"/>
              </a:rPr>
              <a:t> ”</a:t>
            </a:r>
            <a:r>
              <a:rPr lang="ar-SA" sz="2000" b="1" dirty="0" smtClean="0">
                <a:cs typeface="Traditional Arabic" pitchFamily="2" charset="-78"/>
              </a:rPr>
              <a:t>.</a:t>
            </a:r>
            <a:endParaRPr lang="en-US" sz="2000" b="1" dirty="0" smtClean="0">
              <a:cs typeface="Traditional Arabic" pitchFamily="2" charset="-78"/>
            </a:endParaRPr>
          </a:p>
        </p:txBody>
      </p:sp>
      <p:sp>
        <p:nvSpPr>
          <p:cNvPr id="7" name="مستطيل ذو زاوية واحدة مستديرة 6"/>
          <p:cNvSpPr/>
          <p:nvPr/>
        </p:nvSpPr>
        <p:spPr>
          <a:xfrm>
            <a:off x="6357938" y="1357313"/>
            <a:ext cx="2071687" cy="571500"/>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400" b="1" dirty="0">
                <a:cs typeface="Traditional Arabic" pitchFamily="2" charset="-78"/>
              </a:rPr>
              <a:t>من القرآن</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1606</TotalTime>
  <Words>2462</Words>
  <Application>Microsoft Office PowerPoint</Application>
  <PresentationFormat>عرض على الشاشة (3:4)‏</PresentationFormat>
  <Paragraphs>246</Paragraphs>
  <Slides>41</Slides>
  <Notes>0</Notes>
  <HiddenSlides>0</HiddenSlides>
  <MMClips>0</MMClips>
  <ScaleCrop>false</ScaleCrop>
  <HeadingPairs>
    <vt:vector size="4" baseType="variant">
      <vt:variant>
        <vt:lpstr>نسق</vt:lpstr>
      </vt:variant>
      <vt:variant>
        <vt:i4>1</vt:i4>
      </vt:variant>
      <vt:variant>
        <vt:lpstr>عناوين الشرائح</vt:lpstr>
      </vt:variant>
      <vt:variant>
        <vt:i4>41</vt:i4>
      </vt:variant>
    </vt:vector>
  </HeadingPairs>
  <TitlesOfParts>
    <vt:vector size="42" baseType="lpstr">
      <vt:lpstr>سمة Office</vt:lpstr>
      <vt:lpstr>عرض تقديمي في PowerPoint</vt:lpstr>
      <vt:lpstr>محاور الدورة</vt:lpstr>
      <vt:lpstr>الاختلاط</vt:lpstr>
      <vt:lpstr>الاختلاط</vt:lpstr>
      <vt:lpstr>الاختلاط</vt:lpstr>
      <vt:lpstr>صور الاختلاط</vt:lpstr>
      <vt:lpstr>الاختلاط غير المباشر</vt:lpstr>
      <vt:lpstr>حكم الاختلاط</vt:lpstr>
      <vt:lpstr>من أدلة تحريم الاختلاط</vt:lpstr>
      <vt:lpstr>من أدلة تحريم الاختلاط</vt:lpstr>
      <vt:lpstr>من أدلة تحريم الاختلاط</vt:lpstr>
      <vt:lpstr>من أقوال العلماء</vt:lpstr>
      <vt:lpstr>حكمة تحريم الاختلاط</vt:lpstr>
      <vt:lpstr>حالات خروج المرأة وإذن الشرع فيها</vt:lpstr>
      <vt:lpstr>الاختلاط في العمل</vt:lpstr>
      <vt:lpstr>الاختلاط في التعليم</vt:lpstr>
      <vt:lpstr>{ وَلَيْسَ الذَّكَرُ كَالْأُنْثَى }</vt:lpstr>
      <vt:lpstr>{ وَلَيْسَ الذَّكَرُ كَالْأُنْثَى }</vt:lpstr>
      <vt:lpstr>الغرب يتراجع عن التعليم المختلط</vt:lpstr>
      <vt:lpstr>وحقائق شاهدة</vt:lpstr>
      <vt:lpstr>الثمار المُرَّة ... لتجنيد المرأة واختلاطها بالرجال في الوظائف والتعليم</vt:lpstr>
      <vt:lpstr>الثمار المُرَّة ... لتجنيد المرأة واختلاطها بالرجال في الوظائف والتعليم</vt:lpstr>
      <vt:lpstr>لا لتجنيد النساء.. لا للاختلاط في المكاتب..  السعيد من اتعظ بغيره!! </vt:lpstr>
      <vt:lpstr>لا لتجنيد النساء.. لا للاختلاط في المكاتب..  السعيد من اتعظ بغيره!! </vt:lpstr>
      <vt:lpstr>بسبب الاختلاط في المكاتب وأماكن العمل</vt:lpstr>
      <vt:lpstr>حصاد السائرين على درب أمريكا والغرب في تشجيع الاختلاط</vt:lpstr>
      <vt:lpstr>عرض تقديمي في PowerPoint</vt:lpstr>
      <vt:lpstr>عرض تقديمي في PowerPoint</vt:lpstr>
      <vt:lpstr>عرض تقديمي في PowerPoint</vt:lpstr>
      <vt:lpstr>التقارير الدولية الخاصة بالمرأة السعودية  والصادرة من الأمم المتحدة </vt:lpstr>
      <vt:lpstr>ماذا قالوا عن الاختلاط؟</vt:lpstr>
      <vt:lpstr>ماذا قالوا عن الاختلاط؟</vt:lpstr>
      <vt:lpstr>ماذا قالوا عن الاختلاط؟</vt:lpstr>
      <vt:lpstr>ماذا قالوا عن الاختلاط؟</vt:lpstr>
      <vt:lpstr>ماذا قالوا عن الاختلاط؟</vt:lpstr>
      <vt:lpstr>" سلعة رخيصة تافهة " فهل تربأ المسلمة أن تكون كذلك ؟   </vt:lpstr>
      <vt:lpstr>من آثار الاختلاط</vt:lpstr>
      <vt:lpstr>من آثار الاختلاط</vt:lpstr>
      <vt:lpstr>؟</vt:lpstr>
      <vt:lpstr>المراجع </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04-02-11</dc:creator>
  <cp:lastModifiedBy>FUJITSU</cp:lastModifiedBy>
  <cp:revision>168</cp:revision>
  <dcterms:created xsi:type="dcterms:W3CDTF">2011-04-01T19:40:33Z</dcterms:created>
  <dcterms:modified xsi:type="dcterms:W3CDTF">2015-02-22T16:28:48Z</dcterms:modified>
</cp:coreProperties>
</file>