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7" r:id="rId14"/>
    <p:sldId id="272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8DC"/>
    <a:srgbClr val="9BB9E9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B379D-7CA5-493F-9004-215DA08BB7B1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44EBC-8C32-47E5-9A05-095883A7EE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145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409177B-32FE-4A80-AAA0-173AB036EB90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C00865FF-62D2-4590-BB61-8EBB912D03D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binmuhaysin@ksu.edu.sa" TargetMode="External"/><Relationship Id="rId2" Type="http://schemas.openxmlformats.org/officeDocument/2006/relationships/hyperlink" Target="http://fac.ksu.edu.sa/dbinmuhaysen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lwahaibi@ksu.edu.sa" TargetMode="External"/><Relationship Id="rId2" Type="http://schemas.openxmlformats.org/officeDocument/2006/relationships/hyperlink" Target="http://fac.ksu.edu.sa/nalwhaib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4814912" cy="1895336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المحاضرة التعريفية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9" y="335743"/>
            <a:ext cx="1145506" cy="1260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8144" y="458261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جامعة الملك سعود</a:t>
            </a:r>
          </a:p>
          <a:p>
            <a:pPr algn="r"/>
            <a:r>
              <a:rPr lang="ar-SA" sz="2000" b="1" dirty="0" smtClean="0"/>
              <a:t>كلية الحقوق و العلوم السياسية</a:t>
            </a:r>
          </a:p>
          <a:p>
            <a:pPr algn="r"/>
            <a:r>
              <a:rPr lang="ar-SA" sz="2000" b="1" dirty="0" smtClean="0"/>
              <a:t> القانون العام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743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836712"/>
            <a:ext cx="4114800" cy="701040"/>
          </a:xfrm>
        </p:spPr>
        <p:txBody>
          <a:bodyPr>
            <a:normAutofit/>
          </a:bodyPr>
          <a:lstStyle/>
          <a:p>
            <a:r>
              <a:rPr lang="ar-SA" sz="2800" dirty="0">
                <a:solidFill>
                  <a:schemeClr val="bg1"/>
                </a:solidFill>
              </a:rPr>
              <a:t>المهارات </a:t>
            </a:r>
            <a:r>
              <a:rPr lang="ar-SA" sz="2800" dirty="0" smtClean="0">
                <a:solidFill>
                  <a:schemeClr val="bg1"/>
                </a:solidFill>
              </a:rPr>
              <a:t>المكتسبة من المقرر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2420398"/>
              </p:ext>
            </p:extLst>
          </p:nvPr>
        </p:nvGraphicFramePr>
        <p:xfrm>
          <a:off x="107504" y="1700808"/>
          <a:ext cx="8856981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598576"/>
                <a:gridCol w="1771396"/>
                <a:gridCol w="2333056"/>
                <a:gridCol w="1209737"/>
              </a:tblGrid>
              <a:tr h="355643"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العددية </a:t>
                      </a:r>
                    </a:p>
                    <a:p>
                      <a:pPr algn="ctr"/>
                      <a:r>
                        <a:rPr lang="ar-SA" dirty="0" smtClean="0"/>
                        <a:t>( الكمية)</a:t>
                      </a:r>
                      <a:endParaRPr lang="en-GB" dirty="0"/>
                    </a:p>
                  </a:txBody>
                  <a:tcPr>
                    <a:solidFill>
                      <a:srgbClr val="3008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الشخصية</a:t>
                      </a:r>
                      <a:endParaRPr lang="en-GB" dirty="0"/>
                    </a:p>
                  </a:txBody>
                  <a:tcPr>
                    <a:solidFill>
                      <a:srgbClr val="3008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الإدراكية</a:t>
                      </a:r>
                      <a:endParaRPr lang="en-GB" dirty="0"/>
                    </a:p>
                  </a:txBody>
                  <a:tcPr>
                    <a:solidFill>
                      <a:srgbClr val="3008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المعرفية</a:t>
                      </a:r>
                      <a:endParaRPr lang="en-GB" dirty="0"/>
                    </a:p>
                  </a:txBody>
                  <a:tcPr>
                    <a:solidFill>
                      <a:srgbClr val="3008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اسم المهارة</a:t>
                      </a:r>
                      <a:endParaRPr lang="en-GB" sz="1600" dirty="0"/>
                    </a:p>
                  </a:txBody>
                  <a:tcPr anchor="ctr"/>
                </a:tc>
              </a:tr>
              <a:tr h="3879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الوصف</a:t>
                      </a:r>
                      <a:endParaRPr lang="en-GB" dirty="0"/>
                    </a:p>
                  </a:txBody>
                  <a:tcPr anchor="ctr"/>
                </a:tc>
              </a:tr>
              <a:tr h="2053897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-</a:t>
                      </a:r>
                      <a:r>
                        <a:rPr lang="ar-SA" sz="1400" dirty="0" smtClean="0"/>
                        <a:t>استخدام الحاسب الآلي للوصول للقضايا</a:t>
                      </a:r>
                      <a:r>
                        <a:rPr lang="ar-SA" sz="1400" baseline="0" dirty="0" smtClean="0"/>
                        <a:t> الدستورية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الهامة</a:t>
                      </a:r>
                    </a:p>
                    <a:p>
                      <a:pPr algn="r"/>
                      <a:r>
                        <a:rPr lang="ar-SA" sz="1400" baseline="0" dirty="0" smtClean="0"/>
                        <a:t>-القدرة على استخدام برامج تطبيقات ذات صلة بالقانون الدستوري</a:t>
                      </a:r>
                    </a:p>
                    <a:p>
                      <a:pPr algn="r"/>
                      <a:r>
                        <a:rPr lang="ar-SA" sz="1400" baseline="0" dirty="0" smtClean="0"/>
                        <a:t>-القدرة على البحث في الإنترنت و استرجاع المعلومات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إنجاز العمل في مجموعات لتنفيذ تطبيقات معينة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</a:t>
                      </a:r>
                      <a:r>
                        <a:rPr lang="ar-SA" sz="1600" baseline="0" dirty="0" smtClean="0"/>
                        <a:t>فهم النصوص الدستورية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600" baseline="0" dirty="0" smtClean="0"/>
                        <a:t>-التعليق على النصوص ذات الطابع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600" baseline="0" dirty="0" smtClean="0"/>
                        <a:t>الدستوري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600" baseline="0" dirty="0" smtClean="0"/>
                        <a:t>-استخدام برامج تطبيقات متعلقة بالنشاط الدستوري 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-فهم و تحليل القواعد الدستورية </a:t>
                      </a:r>
                    </a:p>
                    <a:p>
                      <a:pPr algn="r"/>
                      <a:r>
                        <a:rPr lang="ar-SA" sz="1600" dirty="0" smtClean="0"/>
                        <a:t>في المملكة  </a:t>
                      </a:r>
                    </a:p>
                    <a:p>
                      <a:pPr algn="r"/>
                      <a:r>
                        <a:rPr lang="ar-SA" sz="1600" dirty="0" smtClean="0"/>
                        <a:t>-وصف المؤسسات الدستورية الهامة في الدولة</a:t>
                      </a:r>
                    </a:p>
                    <a:p>
                      <a:pPr algn="r"/>
                      <a:r>
                        <a:rPr lang="ar-SA" sz="1600" dirty="0" smtClean="0"/>
                        <a:t>-استكشفات</a:t>
                      </a:r>
                      <a:r>
                        <a:rPr lang="ar-SA" sz="1600" baseline="0" dirty="0" smtClean="0"/>
                        <a:t> العلاقات بين سلطات الدولة</a:t>
                      </a:r>
                    </a:p>
                    <a:p>
                      <a:pPr algn="r"/>
                      <a:r>
                        <a:rPr lang="ar-SA" sz="1600" baseline="0" dirty="0" smtClean="0"/>
                        <a:t>-اقتراح سبل تطوير العمل في المؤسسات الدستورية في المملكة.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ما</a:t>
                      </a:r>
                      <a:r>
                        <a:rPr lang="ar-SA" baseline="0" dirty="0" smtClean="0"/>
                        <a:t> يجب تطويره</a:t>
                      </a:r>
                      <a:endParaRPr lang="en-GB" dirty="0"/>
                    </a:p>
                  </a:txBody>
                  <a:tcPr anchor="ctr"/>
                </a:tc>
              </a:tr>
              <a:tr h="1182454"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الشرح من خلال التطبيقات العملية</a:t>
                      </a:r>
                    </a:p>
                    <a:p>
                      <a:pPr algn="r"/>
                      <a:r>
                        <a:rPr lang="ar-SA" sz="1600" dirty="0" smtClean="0"/>
                        <a:t>التكليف بالتمارين</a:t>
                      </a:r>
                    </a:p>
                    <a:p>
                      <a:pPr algn="r"/>
                      <a:r>
                        <a:rPr lang="ar-SA" sz="1600" dirty="0" smtClean="0"/>
                        <a:t>إعطاء</a:t>
                      </a:r>
                      <a:r>
                        <a:rPr lang="ar-SA" sz="1600" baseline="0" dirty="0" smtClean="0"/>
                        <a:t> تكاليف و واجبات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تكليف</a:t>
                      </a:r>
                      <a:r>
                        <a:rPr lang="ar-SA" baseline="0" dirty="0" smtClean="0"/>
                        <a:t> فردي</a:t>
                      </a:r>
                    </a:p>
                    <a:p>
                      <a:pPr algn="r"/>
                      <a:r>
                        <a:rPr lang="ar-SA" baseline="0" dirty="0" smtClean="0"/>
                        <a:t>تكبيف جماعي</a:t>
                      </a:r>
                    </a:p>
                    <a:p>
                      <a:pPr algn="r"/>
                      <a:r>
                        <a:rPr lang="ar-SA" baseline="0" dirty="0" smtClean="0"/>
                        <a:t>مناقشة جماعية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التدريب الميداني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المحاضرة و العرض</a:t>
                      </a:r>
                    </a:p>
                    <a:p>
                      <a:pPr algn="r"/>
                      <a:r>
                        <a:rPr lang="ar-SA" dirty="0" smtClean="0"/>
                        <a:t>القراءات و المراجع </a:t>
                      </a:r>
                    </a:p>
                    <a:p>
                      <a:pPr algn="r"/>
                      <a:r>
                        <a:rPr lang="ar-SA" dirty="0" smtClean="0"/>
                        <a:t>كتابة</a:t>
                      </a:r>
                      <a:r>
                        <a:rPr lang="ar-SA" baseline="0" dirty="0" smtClean="0"/>
                        <a:t> تقارير دورية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استراتيجية التطوير </a:t>
                      </a:r>
                      <a:endParaRPr lang="en-GB" dirty="0"/>
                    </a:p>
                  </a:txBody>
                  <a:tcPr anchor="ctr"/>
                </a:tc>
              </a:tr>
              <a:tr h="916576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تقويم التمارين</a:t>
                      </a:r>
                    </a:p>
                    <a:p>
                      <a:pPr algn="r"/>
                      <a:r>
                        <a:rPr lang="ar-SA" dirty="0" smtClean="0"/>
                        <a:t>تقويم التكاليف و الواجبات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تقويم الاعمال الجماعية</a:t>
                      </a:r>
                      <a:r>
                        <a:rPr lang="ar-SA" sz="1600" baseline="0" dirty="0" smtClean="0"/>
                        <a:t> و الفردية بشكل دوري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التطبيقات العملية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الاختبارات التحريرية</a:t>
                      </a:r>
                    </a:p>
                    <a:p>
                      <a:pPr algn="r"/>
                      <a:r>
                        <a:rPr lang="ar-SA" dirty="0" smtClean="0"/>
                        <a:t>تقييم</a:t>
                      </a:r>
                      <a:r>
                        <a:rPr lang="ar-SA" baseline="0" dirty="0" smtClean="0"/>
                        <a:t> التقارير الدورية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طرق التقييم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69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أسلوب التقييم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384301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>
                <a:latin typeface="Arial"/>
              </a:rPr>
              <a:t> </a:t>
            </a:r>
            <a:r>
              <a:rPr lang="ar-SA" sz="2800" b="1" dirty="0" smtClean="0">
                <a:latin typeface="Arial"/>
              </a:rPr>
              <a:t> </a:t>
            </a:r>
          </a:p>
          <a:p>
            <a:pPr algn="r"/>
            <a:r>
              <a:rPr lang="ar-SA" sz="2800" b="1" dirty="0" smtClean="0">
                <a:latin typeface="Arial"/>
              </a:rPr>
              <a:t> الاختبار الشهري الأول  20 درجة</a:t>
            </a:r>
          </a:p>
          <a:p>
            <a:pPr algn="r"/>
            <a:r>
              <a:rPr lang="ar-SA" sz="2800" b="1" dirty="0" smtClean="0">
                <a:latin typeface="Arial"/>
              </a:rPr>
              <a:t> الاختبار الشهري الثاني  20 درجة</a:t>
            </a:r>
          </a:p>
          <a:p>
            <a:pPr algn="r"/>
            <a:r>
              <a:rPr lang="ar-SA" sz="2800" b="1" dirty="0" smtClean="0">
                <a:latin typeface="Arial"/>
              </a:rPr>
              <a:t> اختبار قصير 5 درجات  </a:t>
            </a:r>
          </a:p>
          <a:p>
            <a:pPr algn="r"/>
            <a:r>
              <a:rPr lang="ar-SA" sz="2800" b="1" dirty="0" smtClean="0">
                <a:latin typeface="Arial"/>
              </a:rPr>
              <a:t> المشاركة 5 درجات</a:t>
            </a:r>
          </a:p>
          <a:p>
            <a:pPr algn="r"/>
            <a:r>
              <a:rPr lang="ar-SA" sz="2800" b="1" dirty="0" smtClean="0">
                <a:latin typeface="Arial"/>
              </a:rPr>
              <a:t> العرض 10 درجات</a:t>
            </a:r>
          </a:p>
          <a:p>
            <a:pPr algn="r"/>
            <a:r>
              <a:rPr lang="ar-SA" sz="2800" b="1" dirty="0" smtClean="0">
                <a:latin typeface="Arial"/>
              </a:rPr>
              <a:t> </a:t>
            </a:r>
            <a:r>
              <a:rPr lang="ar-SA" sz="2800" b="1" dirty="0" smtClean="0">
                <a:solidFill>
                  <a:srgbClr val="9BB9E9"/>
                </a:solidFill>
                <a:latin typeface="Arial"/>
              </a:rPr>
              <a:t>الاختبار النهائي  40 درجة</a:t>
            </a:r>
            <a:endParaRPr lang="en-GB" sz="2800" b="1" dirty="0" smtClean="0">
              <a:solidFill>
                <a:srgbClr val="9BB9E9"/>
              </a:solidFill>
            </a:endParaRPr>
          </a:p>
          <a:p>
            <a:pPr algn="r"/>
            <a:r>
              <a:rPr lang="ar-SA" sz="2800" b="1" dirty="0" smtClean="0">
                <a:latin typeface="Arial"/>
              </a:rPr>
              <a:t> </a:t>
            </a:r>
            <a:endParaRPr lang="en-GB" sz="2800" b="1" dirty="0"/>
          </a:p>
          <a:p>
            <a:pPr algn="r"/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294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7856"/>
            <a:ext cx="4114800" cy="70104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مصادر التعلم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79512" y="764704"/>
            <a:ext cx="8712968" cy="6084881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المرجع الأساسي :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   د/ الشلهوب ( عبد الرحمن ابن عبد العزيز): النظام الدستوري في المملكة العربية السعودية بين الشريعة الإسلامية والقانون المقارن. الناشر : مكتبة الشقري. الرياض 1419هـ - 1999م. </a:t>
            </a:r>
            <a:endParaRPr lang="ar-SA" sz="2000" b="1" dirty="0" smtClean="0">
              <a:solidFill>
                <a:srgbClr val="808080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</a:t>
            </a:r>
            <a:r>
              <a:rPr lang="ar-SA" sz="20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لمراجع الثانوية :</a:t>
            </a:r>
            <a:endParaRPr lang="ar-SA" sz="20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  </a:t>
            </a:r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/ نسيب محمد أرزقي: أصول القانون الدستوري والنظم السياسية، ج1 . الناشر دار الأمة. الجزائر 1997م. </a:t>
            </a:r>
            <a:endParaRPr lang="ar-SA" sz="2000" b="1" dirty="0" smtClean="0">
              <a:solidFill>
                <a:srgbClr val="808080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/ محمد أرزقي نسيب : تطور القانون الدستوري السعودي. الناشر مركز بحوث كلية العلوم الإدارية جامعة الملك سعود، الرياض 1427هـ</a:t>
            </a:r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.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 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-       أد/ بن باز بن عبد الله ( احمد): النظام السياسي والدستوري للملكة </a:t>
            </a:r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العربية 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السعودية، ط3 . </a:t>
            </a:r>
            <a:r>
              <a:rPr lang="ar-SA" sz="1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1428هـ </a:t>
            </a:r>
            <a:r>
              <a:rPr lang="ar-SA" sz="1400" b="1" dirty="0">
                <a:solidFill>
                  <a:srgbClr val="808080"/>
                </a:solidFill>
                <a:ea typeface="Traditional Arabic"/>
                <a:cs typeface="Traditional Arabic"/>
              </a:rPr>
              <a:t>- 2007م</a:t>
            </a:r>
            <a:r>
              <a:rPr lang="ar-SA" sz="1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.</a:t>
            </a:r>
          </a:p>
          <a:p>
            <a:pPr algn="r"/>
            <a:r>
              <a:rPr lang="ar-SA" sz="20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المجلات القانونية :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مجلة الكويت الحقوقية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مجلة البحوث الإسلامية </a:t>
            </a:r>
          </a:p>
          <a:p>
            <a:pPr algn="r"/>
            <a:r>
              <a:rPr lang="ar-SA" sz="20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المواقع الالكترونية :</a:t>
            </a:r>
            <a:endParaRPr lang="ar-SA" sz="20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en-GB" sz="1600" b="1" u="sng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http</a:t>
            </a:r>
            <a:r>
              <a:rPr lang="en-GB" sz="1600" b="1" u="sng" dirty="0">
                <a:solidFill>
                  <a:srgbClr val="808080"/>
                </a:solidFill>
                <a:ea typeface="Traditional Arabic"/>
                <a:cs typeface="Traditional Arabic"/>
              </a:rPr>
              <a:t>://</a:t>
            </a:r>
            <a:r>
              <a:rPr lang="en-GB" sz="1600" b="1" u="sng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www.saudi.gov.sa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البوابة الوطنية للتعاملات الالكترونية </a:t>
            </a:r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:  </a:t>
            </a:r>
          </a:p>
          <a:p>
            <a:pPr algn="r"/>
            <a:r>
              <a:rPr lang="ar-SA" sz="20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الأنظمة و القوانين :</a:t>
            </a:r>
            <a:endParaRPr lang="ar-SA" sz="20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نظام الأمراء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نظام العمل و العمال 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نظام مجلس الوزراء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نظام المقاطعات</a:t>
            </a:r>
          </a:p>
          <a:p>
            <a:pPr algn="r"/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نظام مجلس الشورى</a:t>
            </a:r>
          </a:p>
          <a:p>
            <a:pPr algn="r"/>
            <a:endParaRPr lang="ar-SA" sz="2000" b="1" dirty="0" smtClean="0">
              <a:solidFill>
                <a:srgbClr val="808080"/>
              </a:solidFill>
              <a:ea typeface="Traditional Arabic"/>
              <a:cs typeface="Traditional Arabic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1258" y="5229200"/>
            <a:ext cx="3096344" cy="136815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النظام الأساسي للحكم</a:t>
            </a:r>
          </a:p>
          <a:p>
            <a:pPr algn="r"/>
            <a:r>
              <a:rPr lang="ar-SA" sz="20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نظام </a:t>
            </a:r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القضاء</a:t>
            </a:r>
          </a:p>
          <a:p>
            <a:pPr algn="r"/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نظام محاكمة الوزراء </a:t>
            </a:r>
          </a:p>
          <a:p>
            <a:pPr algn="r"/>
            <a:r>
              <a:rPr lang="ar-SA" sz="2000" b="1" dirty="0">
                <a:solidFill>
                  <a:srgbClr val="808080"/>
                </a:solidFill>
                <a:ea typeface="Traditional Arabic"/>
                <a:cs typeface="Traditional Arabic"/>
              </a:rPr>
              <a:t>نظام ديوان المظالم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943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عامة في المحاضرة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785926"/>
            <a:ext cx="8107264" cy="4706469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1- </a:t>
            </a:r>
            <a:r>
              <a:rPr lang="ar-SA" sz="3200" b="1" dirty="0" smtClean="0">
                <a:latin typeface="Arial"/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الالتزام بالحضور على وقت المحاضرة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2- تجنب الأحاديث الجانبية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3- احترام الرأي الآخر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6- عند إرسال أي </a:t>
            </a:r>
            <a:r>
              <a:rPr lang="ar-SA" sz="3200" b="1" dirty="0" err="1" smtClean="0">
                <a:solidFill>
                  <a:schemeClr val="bg1"/>
                </a:solidFill>
                <a:ea typeface="Traditional Arabic"/>
                <a:cs typeface="Traditional Arabic"/>
              </a:rPr>
              <a:t>إيميل</a:t>
            </a:r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 يجب إرساله </a:t>
            </a:r>
            <a:r>
              <a:rPr lang="ar-SA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من </a:t>
            </a:r>
            <a:r>
              <a:rPr lang="ar-SA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الإيميل</a:t>
            </a:r>
            <a:r>
              <a:rPr lang="ar-SA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 الجامعي</a:t>
            </a:r>
            <a:r>
              <a:rPr lang="ar-SA" sz="3200" b="1" dirty="0" smtClean="0">
                <a:solidFill>
                  <a:srgbClr val="FF0000"/>
                </a:solidFill>
                <a:ea typeface="Traditional Arabic"/>
                <a:cs typeface="Traditional Arabic"/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الخاص بالطالبة ولن يتم استقبال أي إيميلات من عناوين خاصة .</a:t>
            </a:r>
          </a:p>
          <a:p>
            <a:pPr algn="r"/>
            <a:endParaRPr lang="ar-SA" sz="3200" b="1" dirty="0" smtClean="0">
              <a:solidFill>
                <a:schemeClr val="bg1"/>
              </a:solidFill>
              <a:ea typeface="Traditional Arabic"/>
              <a:cs typeface="Traditional Arab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الاختبارات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107264" cy="4706469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ملاحظة هامة :</a:t>
            </a:r>
          </a:p>
          <a:p>
            <a:pPr algn="r" rtl="1"/>
            <a:r>
              <a:rPr lang="ar-SA" sz="2800" b="1" dirty="0" smtClean="0">
                <a:solidFill>
                  <a:srgbClr val="FF0000"/>
                </a:solidFill>
                <a:ea typeface="Traditional Arabic"/>
                <a:cs typeface="Traditional Arabic"/>
              </a:rPr>
              <a:t> في حالة عدم حضور الاختبار الفصلي </a:t>
            </a:r>
            <a:r>
              <a:rPr lang="ar-SA" sz="2800" b="1" dirty="0" err="1" smtClean="0">
                <a:solidFill>
                  <a:srgbClr val="FF0000"/>
                </a:solidFill>
                <a:ea typeface="Traditional Arabic"/>
                <a:cs typeface="Traditional Arabic"/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  <a:ea typeface="Traditional Arabic"/>
                <a:cs typeface="Traditional Arabic"/>
              </a:rPr>
              <a:t> الرغبة في الاختبار البديل يجب مراعاة الآتي :</a:t>
            </a:r>
            <a:endParaRPr lang="ar-SA" sz="2800" b="1" dirty="0" smtClean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1- إحضار عذر الغياب </a:t>
            </a:r>
            <a:r>
              <a:rPr lang="ar-SA" sz="2800" b="1" dirty="0" err="1" smtClean="0">
                <a:solidFill>
                  <a:schemeClr val="bg1"/>
                </a:solidFill>
                <a:ea typeface="Traditional Arabic"/>
                <a:cs typeface="Traditional Arabic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 تقديمه للأخصائية الاجتماعية للنظر في مدى استحقاق الطالبة للبديل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2- الاختبار البديل لا يكون في نفس مستوى الاختبار الأول ( أكثر صعوبة)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3- تزيد الجزئية المختبر فيها في الاختبار البديل</a:t>
            </a:r>
          </a:p>
        </p:txBody>
      </p:sp>
    </p:spTree>
    <p:extLst>
      <p:ext uri="{BB962C8B-B14F-4D97-AF65-F5344CB8AC3E}">
        <p14:creationId xmlns:p14="http://schemas.microsoft.com/office/powerpoint/2010/main" xmlns="" val="26738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مواعيد  هامة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4301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800" b="1" dirty="0" smtClean="0">
                <a:latin typeface="Arial"/>
                <a:cs typeface="Arial"/>
              </a:rPr>
              <a:t> </a:t>
            </a:r>
          </a:p>
          <a:p>
            <a:pPr algn="r" rtl="1"/>
            <a:endParaRPr lang="ar-SA" sz="2800" b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r" rtl="1"/>
            <a:r>
              <a:rPr lang="ar-SA" sz="2800" b="1" dirty="0" smtClean="0">
                <a:solidFill>
                  <a:srgbClr val="00FFFF"/>
                </a:solidFill>
                <a:latin typeface="Arial"/>
                <a:cs typeface="Arial"/>
              </a:rPr>
              <a:t> ░▒▓▐الاختبار الشهري الأول           الخميس 25 /1 /1438</a:t>
            </a:r>
          </a:p>
          <a:p>
            <a:pPr algn="r" rtl="1"/>
            <a:r>
              <a:rPr lang="ar-SA" sz="2800" b="1" dirty="0" smtClean="0">
                <a:solidFill>
                  <a:srgbClr val="FFFF00"/>
                </a:solidFill>
                <a:latin typeface="Arial"/>
                <a:cs typeface="Arial"/>
              </a:rPr>
              <a:t> 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ar-SA" sz="2800" b="1" dirty="0" smtClean="0">
                <a:solidFill>
                  <a:srgbClr val="66FF66"/>
                </a:solidFill>
                <a:latin typeface="Arial"/>
              </a:rPr>
              <a:t>░▒▓▐</a:t>
            </a:r>
            <a:r>
              <a:rPr lang="ar-SA" sz="2800" b="1" dirty="0">
                <a:solidFill>
                  <a:srgbClr val="66FF66"/>
                </a:solidFill>
                <a:latin typeface="Arial"/>
              </a:rPr>
              <a:t>الاختبار الشهري </a:t>
            </a:r>
            <a:r>
              <a:rPr lang="ar-SA" sz="2800" b="1" smtClean="0">
                <a:solidFill>
                  <a:srgbClr val="66FF66"/>
                </a:solidFill>
                <a:latin typeface="Arial"/>
              </a:rPr>
              <a:t>الثاني           الثلاثاء </a:t>
            </a:r>
            <a:r>
              <a:rPr lang="ar-SA" sz="2800" b="1" dirty="0" smtClean="0">
                <a:solidFill>
                  <a:srgbClr val="66FF66"/>
                </a:solidFill>
                <a:latin typeface="Arial"/>
              </a:rPr>
              <a:t>29 /2 / 1438</a:t>
            </a:r>
          </a:p>
          <a:p>
            <a:pPr algn="r" rtl="1"/>
            <a:endParaRPr lang="ar-SA" sz="2800" b="1" dirty="0" smtClean="0">
              <a:solidFill>
                <a:schemeClr val="bg1"/>
              </a:solidFill>
              <a:latin typeface="Arial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  </a:t>
            </a:r>
            <a:endParaRPr lang="ar-SA" sz="2800" b="1" dirty="0">
              <a:solidFill>
                <a:schemeClr val="bg1"/>
              </a:solidFill>
              <a:latin typeface="Arial"/>
            </a:endParaRPr>
          </a:p>
          <a:p>
            <a:pPr algn="r" rtl="1"/>
            <a:endParaRPr lang="ar-SA" sz="2800" b="1" dirty="0">
              <a:solidFill>
                <a:schemeClr val="bg1"/>
              </a:solidFill>
              <a:latin typeface="Arial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  <a:p>
            <a:pPr algn="r" rtl="1"/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13926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خزانة التوفير للكتاب المستعمل</a:t>
            </a:r>
          </a:p>
          <a:p>
            <a:endParaRPr lang="ar-SA" dirty="0"/>
          </a:p>
          <a:p>
            <a:r>
              <a:rPr lang="ar-SA" dirty="0" smtClean="0"/>
              <a:t>4935319</a:t>
            </a:r>
          </a:p>
          <a:p>
            <a:endParaRPr lang="ar-SA" dirty="0"/>
          </a:p>
          <a:p>
            <a:r>
              <a:rPr lang="ar-SA" dirty="0" smtClean="0"/>
              <a:t>4287140</a:t>
            </a:r>
          </a:p>
          <a:p>
            <a:endParaRPr lang="ar-SA" dirty="0"/>
          </a:p>
          <a:p>
            <a:r>
              <a:rPr lang="ar-SA" dirty="0" smtClean="0"/>
              <a:t>2984848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70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761" y="1772816"/>
            <a:ext cx="8208912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2003480"/>
            <a:ext cx="8229600" cy="4075176"/>
          </a:xfrm>
        </p:spPr>
        <p:txBody>
          <a:bodyPr>
            <a:normAutofit/>
          </a:bodyPr>
          <a:lstStyle/>
          <a:p>
            <a:pPr algn="r"/>
            <a:endParaRPr lang="ar-SA" sz="2400" b="1" dirty="0" smtClean="0">
              <a:solidFill>
                <a:schemeClr val="bg1"/>
              </a:solidFill>
            </a:endParaRP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n-cs"/>
              </a:rPr>
              <a:t>الاسم :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دانيا </a:t>
            </a:r>
            <a:r>
              <a:rPr lang="ar-SA" dirty="0" err="1" smtClean="0">
                <a:solidFill>
                  <a:schemeClr val="bg1"/>
                </a:solidFill>
                <a:cs typeface="+mn-cs"/>
              </a:rPr>
              <a:t>المحيسن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 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n-cs"/>
              </a:rPr>
              <a:t>القسم :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القانون العام 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n-cs"/>
              </a:rPr>
              <a:t>الساعات المكتبية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:</a:t>
            </a:r>
            <a:r>
              <a:rPr lang="ar-SA" b="1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الأحد ، الثلاثاء , الخميس (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9-10)</a:t>
            </a:r>
            <a:endParaRPr lang="ar-SA" dirty="0" smtClean="0">
              <a:solidFill>
                <a:srgbClr val="92D050"/>
              </a:solidFill>
              <a:cs typeface="+mn-cs"/>
            </a:endParaRP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n-cs"/>
              </a:rPr>
              <a:t>عنوان المكتب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: مبنى كلية الحقوق - الدور الثاني - مكتب رقم 2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cs typeface="+mn-cs"/>
                <a:hlinkClick r:id="rId2"/>
              </a:rPr>
              <a:t>http</a:t>
            </a:r>
            <a:r>
              <a:rPr lang="en-US" dirty="0" smtClean="0">
                <a:solidFill>
                  <a:schemeClr val="bg1"/>
                </a:solidFill>
                <a:cs typeface="+mn-cs"/>
                <a:hlinkClick r:id="rId2"/>
              </a:rPr>
              <a:t>://fac.ksu.edu.sa/dbinmuhaysen/home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ar-SA" b="1" dirty="0" smtClean="0">
                <a:solidFill>
                  <a:schemeClr val="bg1"/>
                </a:solidFill>
                <a:cs typeface="+mn-cs"/>
              </a:rPr>
              <a:t>الموقع الالكتروني: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cs typeface="+mn-cs"/>
                <a:hlinkClick r:id="rId3"/>
              </a:rPr>
              <a:t>dbinmuhaysin</a:t>
            </a:r>
            <a:r>
              <a:rPr lang="en-GB" dirty="0" smtClean="0">
                <a:solidFill>
                  <a:schemeClr val="bg1"/>
                </a:solidFill>
                <a:cs typeface="+mn-cs"/>
                <a:hlinkClick r:id="rId3"/>
              </a:rPr>
              <a:t>@</a:t>
            </a:r>
            <a:r>
              <a:rPr lang="en-GB" dirty="0" err="1" smtClean="0">
                <a:solidFill>
                  <a:schemeClr val="bg1"/>
                </a:solidFill>
                <a:cs typeface="+mn-cs"/>
                <a:hlinkClick r:id="rId3"/>
              </a:rPr>
              <a:t>ksu.edu.sa</a:t>
            </a:r>
            <a:r>
              <a:rPr lang="en-GB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en-GB" b="1" dirty="0" smtClean="0">
                <a:solidFill>
                  <a:schemeClr val="bg1"/>
                </a:solidFill>
                <a:cs typeface="+mn-cs"/>
              </a:rPr>
              <a:t>:</a:t>
            </a:r>
            <a:r>
              <a:rPr lang="ar-SA" b="1" dirty="0" smtClean="0">
                <a:solidFill>
                  <a:schemeClr val="bg1"/>
                </a:solidFill>
                <a:cs typeface="+mn-cs"/>
              </a:rPr>
              <a:t> البريد الالكتروني </a:t>
            </a:r>
            <a:endParaRPr lang="en-GB" b="1" dirty="0" smtClean="0">
              <a:solidFill>
                <a:schemeClr val="bg1"/>
              </a:solidFill>
              <a:cs typeface="+mn-cs"/>
            </a:endParaRPr>
          </a:p>
          <a:p>
            <a:pPr marL="0" indent="0" algn="r">
              <a:buNone/>
            </a:pPr>
            <a:endParaRPr lang="ar-SA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980728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بأستاذة المادة                 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4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>
          <a:solidFill>
            <a:schemeClr val="tx1"/>
          </a:solidFill>
        </p:spPr>
        <p:txBody>
          <a:bodyPr/>
          <a:lstStyle/>
          <a:p>
            <a:pPr algn="r"/>
            <a:endParaRPr lang="ar-SA" b="1" dirty="0" smtClean="0">
              <a:solidFill>
                <a:schemeClr val="bg1"/>
              </a:solidFill>
            </a:endParaRPr>
          </a:p>
          <a:p>
            <a:pPr algn="r"/>
            <a:endParaRPr lang="ar-SA" b="1" dirty="0" smtClean="0">
              <a:solidFill>
                <a:schemeClr val="bg1"/>
              </a:solidFill>
            </a:endParaRPr>
          </a:p>
          <a:p>
            <a:pPr algn="r"/>
            <a:r>
              <a:rPr lang="ar-SA" dirty="0" smtClean="0">
                <a:solidFill>
                  <a:schemeClr val="bg1"/>
                </a:solidFill>
                <a:cs typeface="+mn-cs"/>
              </a:rPr>
              <a:t>الاسم : </a:t>
            </a:r>
            <a:r>
              <a:rPr lang="ar-SA" dirty="0" err="1" smtClean="0">
                <a:solidFill>
                  <a:schemeClr val="bg1"/>
                </a:solidFill>
                <a:cs typeface="+mn-cs"/>
              </a:rPr>
              <a:t>أ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. نوف </a:t>
            </a:r>
            <a:r>
              <a:rPr lang="ar-SA" dirty="0" err="1" smtClean="0">
                <a:solidFill>
                  <a:schemeClr val="bg1"/>
                </a:solidFill>
                <a:cs typeface="+mn-cs"/>
              </a:rPr>
              <a:t>الوهيبي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 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n-cs"/>
              </a:rPr>
              <a:t>القسم :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القانون العام </a:t>
            </a:r>
            <a:endParaRPr lang="ar-SA" dirty="0" smtClean="0">
              <a:solidFill>
                <a:srgbClr val="92D050"/>
              </a:solidFill>
              <a:cs typeface="+mn-cs"/>
            </a:endParaRP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n-cs"/>
              </a:rPr>
              <a:t>عنوان المكتب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: مبنى كلية الحقوق - الدور الثاني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cs typeface="+mn-cs"/>
                <a:hlinkClick r:id="rId2"/>
              </a:rPr>
              <a:t>http://fac.ksu.edu.sa/nalwhaibi</a:t>
            </a:r>
            <a:r>
              <a:rPr lang="en-US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+mn-cs"/>
              </a:rPr>
              <a:t>الموقع الالكتروني: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+mn-cs"/>
                <a:hlinkClick r:id="rId3"/>
              </a:rPr>
              <a:t>nalwahaibi@ksu.edu.sa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en-GB" b="1" dirty="0" smtClean="0">
                <a:solidFill>
                  <a:schemeClr val="bg1"/>
                </a:solidFill>
                <a:cs typeface="+mn-cs"/>
              </a:rPr>
              <a:t>:</a:t>
            </a:r>
            <a:r>
              <a:rPr lang="ar-SA" b="1" dirty="0" smtClean="0">
                <a:solidFill>
                  <a:schemeClr val="bg1"/>
                </a:solidFill>
                <a:cs typeface="+mn-cs"/>
              </a:rPr>
              <a:t>البريد الالكتروني</a:t>
            </a:r>
            <a:endParaRPr lang="ar-SA" dirty="0" smtClean="0">
              <a:solidFill>
                <a:schemeClr val="bg1"/>
              </a:solidFill>
              <a:cs typeface="+mn-cs"/>
            </a:endParaRPr>
          </a:p>
          <a:p>
            <a:endParaRPr lang="ar-SA" dirty="0">
              <a:cs typeface="+mn-cs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2800" dirty="0" smtClean="0">
                <a:solidFill>
                  <a:schemeClr val="bg1"/>
                </a:solidFill>
              </a:rPr>
              <a:t/>
            </a:r>
            <a:br>
              <a:rPr lang="ar-SA" sz="2800" dirty="0" smtClean="0">
                <a:solidFill>
                  <a:schemeClr val="bg1"/>
                </a:solidFill>
              </a:rPr>
            </a:br>
            <a:r>
              <a:rPr lang="ar-SA" sz="2800" dirty="0" smtClean="0">
                <a:solidFill>
                  <a:schemeClr val="bg1"/>
                </a:solidFill>
              </a:rPr>
              <a:t>مساعدة أستاذة المادة</a:t>
            </a:r>
            <a:r>
              <a:rPr lang="ar-SA" dirty="0" smtClean="0">
                <a:solidFill>
                  <a:schemeClr val="bg1"/>
                </a:solidFill>
              </a:rPr>
              <a:t/>
            </a:r>
            <a:br>
              <a:rPr lang="ar-SA" dirty="0" smtClean="0">
                <a:solidFill>
                  <a:schemeClr val="bg1"/>
                </a:solidFill>
              </a:rPr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761" y="1772816"/>
            <a:ext cx="8208912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229600" cy="4075176"/>
          </a:xfrm>
        </p:spPr>
        <p:txBody>
          <a:bodyPr>
            <a:normAutofit fontScale="92500" lnSpcReduction="10000"/>
          </a:bodyPr>
          <a:lstStyle/>
          <a:p>
            <a:pPr algn="r"/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√عرض معلومات المقرر</a:t>
            </a:r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عرض اهداف المقرر</a:t>
            </a: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عرض مفردات المقرر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>
                <a:solidFill>
                  <a:schemeClr val="bg1"/>
                </a:solidFill>
                <a:cs typeface="+mj-cs"/>
              </a:rPr>
              <a:t>الخطة العامة للمقرر خلال الأسابيع الدراسية</a:t>
            </a: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المهارات المكتسبة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 </a:t>
            </a:r>
            <a:r>
              <a:rPr lang="ar-SA" sz="2800" b="1" dirty="0">
                <a:solidFill>
                  <a:schemeClr val="bg1"/>
                </a:solidFill>
                <a:cs typeface="+mj-cs"/>
              </a:rPr>
              <a:t>أسلوب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التقييم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مصادر </a:t>
            </a:r>
            <a:r>
              <a:rPr lang="ar-SA" sz="2800" b="1" smtClean="0">
                <a:solidFill>
                  <a:schemeClr val="bg1"/>
                </a:solidFill>
                <a:cs typeface="+mj-cs"/>
              </a:rPr>
              <a:t>التعلم </a:t>
            </a:r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قواعد داخل المحاضرة   </a:t>
            </a:r>
          </a:p>
          <a:p>
            <a:pPr marL="0" indent="0" algn="r">
              <a:buNone/>
            </a:pPr>
            <a:endParaRPr lang="ar-SA" sz="28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7784" y="980728"/>
            <a:ext cx="4114800" cy="701040"/>
          </a:xfrm>
        </p:spPr>
        <p:txBody>
          <a:bodyPr>
            <a:normAutofit/>
          </a:bodyPr>
          <a:lstStyle/>
          <a:p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بالمقرر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0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معلومات المقرر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380612" y="1783190"/>
            <a:ext cx="8367851" cy="4886170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800" b="1" dirty="0"/>
              <a:t>اسم المقرر : القانون الدستوري </a:t>
            </a:r>
            <a:endParaRPr lang="ar-SA" sz="2800" b="1" dirty="0" smtClean="0"/>
          </a:p>
          <a:p>
            <a:pPr algn="r" rtl="1"/>
            <a:r>
              <a:rPr lang="ar-SA" sz="2800" b="1" dirty="0" smtClean="0"/>
              <a:t>رمز المقرر : 136 حقق</a:t>
            </a:r>
          </a:p>
          <a:p>
            <a:pPr algn="r" rtl="1"/>
            <a:r>
              <a:rPr lang="ar-SA" sz="2800" b="1" dirty="0" smtClean="0"/>
              <a:t> </a:t>
            </a:r>
          </a:p>
          <a:p>
            <a:pPr algn="r" rtl="1"/>
            <a:r>
              <a:rPr lang="ar-SA" sz="2800" b="1" dirty="0" smtClean="0"/>
              <a:t>عدد ساعات المقرر : 3 ساعات أسبوعياً ( الأحد ، الثلاثاء ، الخميس )</a:t>
            </a:r>
          </a:p>
          <a:p>
            <a:pPr algn="r" rtl="1"/>
            <a:endParaRPr lang="ar-SA" sz="2800" b="1" dirty="0" smtClean="0"/>
          </a:p>
          <a:p>
            <a:pPr algn="r" rtl="1"/>
            <a:r>
              <a:rPr lang="ar-SA" sz="2800" b="1" dirty="0" smtClean="0"/>
              <a:t>المستوى الذي يُدرّس فيه المقرر : الرابع</a:t>
            </a:r>
          </a:p>
          <a:p>
            <a:pPr algn="r" rtl="1"/>
            <a:r>
              <a:rPr lang="ar-SA" sz="2800" b="1" dirty="0" smtClean="0"/>
              <a:t>المتطلبات السابقة : 101 حقق</a:t>
            </a:r>
          </a:p>
          <a:p>
            <a:pPr algn="r" rtl="1"/>
            <a:endParaRPr lang="ar-SA" sz="2800" b="1" dirty="0" smtClean="0"/>
          </a:p>
          <a:p>
            <a:pPr algn="r" rtl="1"/>
            <a:r>
              <a:rPr lang="ar-SA" sz="2800" b="1" dirty="0" smtClean="0"/>
              <a:t>مكان تدريس المقرر : كلية الحقوق (7) ، قاعة رقم </a:t>
            </a:r>
            <a:r>
              <a:rPr lang="ar-SA" sz="2800" b="1" dirty="0"/>
              <a:t> </a:t>
            </a:r>
            <a:r>
              <a:rPr lang="ar-SA" sz="2800" b="1" dirty="0" smtClean="0"/>
              <a:t> </a:t>
            </a:r>
            <a:r>
              <a:rPr lang="en-US" sz="2800" b="1" dirty="0" smtClean="0"/>
              <a:t>A 012</a:t>
            </a:r>
          </a:p>
        </p:txBody>
      </p:sp>
    </p:spTree>
    <p:extLst>
      <p:ext uri="{BB962C8B-B14F-4D97-AF65-F5344CB8AC3E}">
        <p14:creationId xmlns:p14="http://schemas.microsoft.com/office/powerpoint/2010/main" xmlns="" val="32785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أهداف المقرر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معرفة مبادئ القانون الدستوري و تطوره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معرفة </a:t>
            </a:r>
            <a:r>
              <a:rPr lang="ar-SA" sz="2800" b="1" dirty="0">
                <a:solidFill>
                  <a:schemeClr val="bg1"/>
                </a:solidFill>
              </a:rPr>
              <a:t>ا</a:t>
            </a:r>
            <a:r>
              <a:rPr lang="ar-SA" sz="2800" b="1" dirty="0" smtClean="0">
                <a:solidFill>
                  <a:schemeClr val="bg1"/>
                </a:solidFill>
              </a:rPr>
              <a:t>لقواعد التي تتحكم في الدولة و أهدافها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فهم كيفية تنظيم سلطات الدولة و سيرها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القدرة على فهم الآليات الدستورية التي تحكم الحياة السياسية في المجتمع 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7122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مفردات المقرر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المفاهيم الأساسية للقانون الدستوري.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التطورات الأساسية للقانون الدستوري.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نشأة القانون الدستوري السعودي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تطور القانون الدستوري السعودي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كيفية تنظيم وسائل السلطات الدستورية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تطبيقات عملية على بعض المواضيع الهامة .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890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4114800" cy="701040"/>
          </a:xfrm>
        </p:spPr>
        <p:txBody>
          <a:bodyPr>
            <a:normAutofit/>
          </a:bodyPr>
          <a:lstStyle/>
          <a:p>
            <a:r>
              <a:rPr lang="ar-SA" sz="2000" dirty="0">
                <a:solidFill>
                  <a:schemeClr val="bg1"/>
                </a:solidFill>
              </a:rPr>
              <a:t>الخطة العامة للمقرر خلال الأسابيع الدراسية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8596452"/>
              </p:ext>
            </p:extLst>
          </p:nvPr>
        </p:nvGraphicFramePr>
        <p:xfrm>
          <a:off x="53700" y="660267"/>
          <a:ext cx="8198171" cy="612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902"/>
                <a:gridCol w="1711085"/>
                <a:gridCol w="2530040"/>
                <a:gridCol w="1296144"/>
              </a:tblGrid>
              <a:tr h="48174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الثالث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الثاني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الأول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</a:tr>
              <a:tr h="7036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نشأة الدساتير</a:t>
                      </a:r>
                      <a:r>
                        <a:rPr lang="ar-SA" baseline="0" dirty="0" smtClean="0"/>
                        <a:t> وتعريفها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الدولة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لقاء</a:t>
                      </a:r>
                      <a:r>
                        <a:rPr lang="ar-SA" baseline="0" dirty="0" smtClean="0"/>
                        <a:t> تعريفي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الأول </a:t>
                      </a:r>
                      <a:endParaRPr lang="en-GB" dirty="0"/>
                    </a:p>
                  </a:txBody>
                  <a:tcPr anchor="ctr"/>
                </a:tc>
              </a:tr>
              <a:tr h="625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مبدأ سمو الدستور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أنواع الدساتير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 </a:t>
                      </a:r>
                      <a:r>
                        <a:rPr lang="ar-SA" baseline="0" dirty="0" smtClean="0"/>
                        <a:t>أنواع الدساتير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الثاني </a:t>
                      </a:r>
                      <a:endParaRPr lang="en-GB" dirty="0"/>
                    </a:p>
                  </a:txBody>
                  <a:tcPr anchor="ctr"/>
                </a:tc>
              </a:tr>
              <a:tr h="625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الدساتير في الشريعة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تغيير الدساتير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مبدأ سمو الدستور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الثالث </a:t>
                      </a:r>
                      <a:endParaRPr lang="en-GB" dirty="0"/>
                    </a:p>
                  </a:txBody>
                  <a:tcPr anchor="ctr"/>
                </a:tc>
              </a:tr>
              <a:tr h="625477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السلطة التشريعية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السلطة التشريعية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الدساتير</a:t>
                      </a:r>
                      <a:r>
                        <a:rPr lang="ar-SA" baseline="0" dirty="0" smtClean="0"/>
                        <a:t> في الشريعة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الرابع </a:t>
                      </a:r>
                      <a:endParaRPr lang="en-GB" dirty="0"/>
                    </a:p>
                  </a:txBody>
                  <a:tcPr anchor="ctr"/>
                </a:tc>
              </a:tr>
              <a:tr h="604787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5477">
                <a:tc>
                  <a:txBody>
                    <a:bodyPr/>
                    <a:lstStyle/>
                    <a:p>
                      <a:r>
                        <a:rPr lang="ar-SA" dirty="0" smtClean="0"/>
                        <a:t>الاختبار الشهري الأول      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مراجعة</a:t>
                      </a:r>
                      <a:r>
                        <a:rPr lang="ar-SA" baseline="0" dirty="0" smtClean="0"/>
                        <a:t> ال</a:t>
                      </a:r>
                      <a:r>
                        <a:rPr lang="ar-SA" dirty="0" smtClean="0"/>
                        <a:t>اختبار الشهري الأول 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السلطة التشريعية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الخامس </a:t>
                      </a:r>
                      <a:endParaRPr lang="en-GB" dirty="0"/>
                    </a:p>
                  </a:txBody>
                  <a:tcPr anchor="ctr"/>
                </a:tc>
              </a:tr>
              <a:tr h="625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السلطة التنفيذية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السلطة التنفيذية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السلطة التنفيذية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السادس</a:t>
                      </a:r>
                      <a:endParaRPr lang="en-GB" dirty="0"/>
                    </a:p>
                  </a:txBody>
                  <a:tcPr anchor="ctr"/>
                </a:tc>
              </a:tr>
              <a:tr h="625477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السلطة التنفيذية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السلطة</a:t>
                      </a:r>
                      <a:r>
                        <a:rPr lang="ar-SA" baseline="0" dirty="0" smtClean="0"/>
                        <a:t> التنفيذية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السلطة</a:t>
                      </a:r>
                      <a:r>
                        <a:rPr lang="ar-SA" baseline="0" dirty="0" smtClean="0"/>
                        <a:t> التنفيذية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السابع </a:t>
                      </a:r>
                      <a:endParaRPr lang="en-GB" dirty="0"/>
                    </a:p>
                  </a:txBody>
                  <a:tcPr anchor="ctr"/>
                </a:tc>
              </a:tr>
              <a:tr h="554063">
                <a:tc gridSpan="3">
                  <a:txBody>
                    <a:bodyPr/>
                    <a:lstStyle/>
                    <a:p>
                      <a:r>
                        <a:rPr lang="ar-SA" dirty="0" smtClean="0"/>
                        <a:t>إ</a:t>
                      </a:r>
                      <a:r>
                        <a:rPr lang="ar-SA" baseline="0" dirty="0" smtClean="0"/>
                        <a:t>جازة منتصف الفصل الدراسي الأول                                </a:t>
                      </a:r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الثامن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10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908720"/>
            <a:ext cx="4114800" cy="701040"/>
          </a:xfrm>
        </p:spPr>
        <p:txBody>
          <a:bodyPr/>
          <a:lstStyle/>
          <a:p>
            <a:r>
              <a:rPr lang="ar-SA" dirty="0" smtClean="0"/>
              <a:t>يتبع ...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5415031"/>
              </p:ext>
            </p:extLst>
          </p:nvPr>
        </p:nvGraphicFramePr>
        <p:xfrm>
          <a:off x="107504" y="1656395"/>
          <a:ext cx="8966622" cy="442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984"/>
                <a:gridCol w="2378612"/>
                <a:gridCol w="2973930"/>
                <a:gridCol w="864096"/>
              </a:tblGrid>
              <a:tr h="492996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الثالث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الثاني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الأول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703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/القضائية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/القضائية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السلطة القضائية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التاسع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/القضائية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اختبار الشهري الثاني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مراجعة الاختبار الشهري الثاني</a:t>
                      </a:r>
                      <a:endParaRPr lang="ar-SA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العاشر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الدستور</a:t>
                      </a:r>
                      <a:r>
                        <a:rPr lang="ar-SA" baseline="0" dirty="0" smtClean="0"/>
                        <a:t> السعودي          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الدستور السعودي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الدستور</a:t>
                      </a:r>
                      <a:r>
                        <a:rPr lang="ar-SA" baseline="0" dirty="0" smtClean="0"/>
                        <a:t> السعودي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الحادي عشر </a:t>
                      </a:r>
                      <a:endParaRPr lang="en-GB" sz="1400" dirty="0"/>
                    </a:p>
                  </a:txBody>
                  <a:tcPr anchor="ctr"/>
                </a:tc>
              </a:tr>
              <a:tr h="618907">
                <a:tc gridSpan="3">
                  <a:txBody>
                    <a:bodyPr/>
                    <a:lstStyle/>
                    <a:p>
                      <a:r>
                        <a:rPr lang="ar-SA" dirty="0" smtClean="0"/>
                        <a:t>عروض الطالبات                                                    </a:t>
                      </a:r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الثاني عشر </a:t>
                      </a:r>
                      <a:endParaRPr lang="en-GB" sz="1400" dirty="0"/>
                    </a:p>
                  </a:txBody>
                  <a:tcPr anchor="ctr"/>
                </a:tc>
              </a:tr>
              <a:tr h="618907">
                <a:tc gridSpan="3">
                  <a:txBody>
                    <a:bodyPr/>
                    <a:lstStyle/>
                    <a:p>
                      <a:r>
                        <a:rPr lang="ar-SA" dirty="0" smtClean="0"/>
                        <a:t>عروض الطالبات                                                    </a:t>
                      </a:r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الثالث عشر</a:t>
                      </a:r>
                      <a:endParaRPr lang="en-GB" sz="1400" dirty="0"/>
                    </a:p>
                  </a:txBody>
                  <a:tcPr anchor="ctr"/>
                </a:tc>
              </a:tr>
              <a:tr h="61890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أسبوع المراجعة لما قبل الاختبارات النهائية</a:t>
                      </a:r>
                      <a:endParaRPr lang="en-GB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الرابع</a:t>
                      </a:r>
                      <a:r>
                        <a:rPr lang="ar-SA" sz="1400" baseline="0" dirty="0" smtClean="0"/>
                        <a:t> عشر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51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807</TotalTime>
  <Words>738</Words>
  <Application>Microsoft Office PowerPoint</Application>
  <PresentationFormat>عرض على الشاشة (3:4)‏</PresentationFormat>
  <Paragraphs>208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BlackTie</vt:lpstr>
      <vt:lpstr>المحاضرة التعريفية </vt:lpstr>
      <vt:lpstr> التعريف بأستاذة المادة                  </vt:lpstr>
      <vt:lpstr> مساعدة أستاذة المادة </vt:lpstr>
      <vt:lpstr>التعريف بالمقرر</vt:lpstr>
      <vt:lpstr>معلومات المقرر</vt:lpstr>
      <vt:lpstr>أهداف المقرر </vt:lpstr>
      <vt:lpstr>مفردات المقرر</vt:lpstr>
      <vt:lpstr>الخطة العامة للمقرر خلال الأسابيع الدراسية</vt:lpstr>
      <vt:lpstr>يتبع ...</vt:lpstr>
      <vt:lpstr>المهارات المكتسبة من المقرر</vt:lpstr>
      <vt:lpstr>أسلوب التقييم </vt:lpstr>
      <vt:lpstr>مصادر التعلم</vt:lpstr>
      <vt:lpstr>قواعد عامة في المحاضرة</vt:lpstr>
      <vt:lpstr>الاختبارات</vt:lpstr>
      <vt:lpstr>مواعيد  هامة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Monirah F H</dc:creator>
  <cp:lastModifiedBy>نادين محيسن</cp:lastModifiedBy>
  <cp:revision>60</cp:revision>
  <dcterms:created xsi:type="dcterms:W3CDTF">2013-12-10T19:39:11Z</dcterms:created>
  <dcterms:modified xsi:type="dcterms:W3CDTF">2016-09-26T07:27:16Z</dcterms:modified>
</cp:coreProperties>
</file>