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96" r:id="rId9"/>
    <p:sldId id="263" r:id="rId10"/>
    <p:sldId id="264" r:id="rId11"/>
    <p:sldId id="297" r:id="rId12"/>
    <p:sldId id="265" r:id="rId13"/>
    <p:sldId id="266" r:id="rId14"/>
    <p:sldId id="267" r:id="rId15"/>
    <p:sldId id="293" r:id="rId16"/>
    <p:sldId id="294" r:id="rId17"/>
    <p:sldId id="295" r:id="rId18"/>
    <p:sldId id="291" r:id="rId19"/>
    <p:sldId id="292" r:id="rId20"/>
    <p:sldId id="298" r:id="rId21"/>
    <p:sldId id="299" r:id="rId22"/>
    <p:sldId id="300" r:id="rId23"/>
    <p:sldId id="301" r:id="rId24"/>
    <p:sldId id="302" r:id="rId25"/>
    <p:sldId id="305" r:id="rId26"/>
    <p:sldId id="269" r:id="rId27"/>
    <p:sldId id="270" r:id="rId28"/>
    <p:sldId id="280" r:id="rId29"/>
    <p:sldId id="279" r:id="rId30"/>
    <p:sldId id="277" r:id="rId31"/>
    <p:sldId id="276" r:id="rId32"/>
    <p:sldId id="275" r:id="rId33"/>
    <p:sldId id="273" r:id="rId34"/>
    <p:sldId id="272" r:id="rId35"/>
    <p:sldId id="290" r:id="rId36"/>
    <p:sldId id="282" r:id="rId37"/>
    <p:sldId id="307" r:id="rId38"/>
    <p:sldId id="283" r:id="rId39"/>
    <p:sldId id="306" r:id="rId40"/>
    <p:sldId id="284" r:id="rId41"/>
    <p:sldId id="285" r:id="rId42"/>
    <p:sldId id="304" r:id="rId43"/>
    <p:sldId id="286" r:id="rId44"/>
    <p:sldId id="271" r:id="rId45"/>
    <p:sldId id="281" r:id="rId46"/>
  </p:sldIdLst>
  <p:sldSz cx="9144000" cy="6858000" type="screen4x3"/>
  <p:notesSz cx="6858000" cy="994568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7CF"/>
    <a:srgbClr val="FF2800"/>
    <a:srgbClr val="BBE0E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117" d="100"/>
          <a:sy n="117" d="100"/>
        </p:scale>
        <p:origin x="141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645620C-CF21-4C2E-887B-1A9A013F086A}" type="datetimeFigureOut">
              <a:rPr lang="ar-SA" smtClean="0"/>
              <a:t>25/04/36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73B066B-124C-4345-827A-229DEBA8F0E7}" type="slidenum">
              <a:rPr lang="ar-SA" smtClean="0"/>
              <a:t>‹#›</a:t>
            </a:fld>
            <a:endParaRPr lang="ar-SA"/>
          </a:p>
        </p:txBody>
      </p:sp>
    </p:spTree>
    <p:extLst>
      <p:ext uri="{BB962C8B-B14F-4D97-AF65-F5344CB8AC3E}">
        <p14:creationId xmlns:p14="http://schemas.microsoft.com/office/powerpoint/2010/main" val="125154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645620C-CF21-4C2E-887B-1A9A013F086A}" type="datetimeFigureOut">
              <a:rPr lang="ar-SA" smtClean="0"/>
              <a:t>25/04/36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73B066B-124C-4345-827A-229DEBA8F0E7}" type="slidenum">
              <a:rPr lang="ar-SA" smtClean="0"/>
              <a:t>‹#›</a:t>
            </a:fld>
            <a:endParaRPr lang="ar-SA"/>
          </a:p>
        </p:txBody>
      </p:sp>
    </p:spTree>
    <p:extLst>
      <p:ext uri="{BB962C8B-B14F-4D97-AF65-F5344CB8AC3E}">
        <p14:creationId xmlns:p14="http://schemas.microsoft.com/office/powerpoint/2010/main" val="4080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645620C-CF21-4C2E-887B-1A9A013F086A}" type="datetimeFigureOut">
              <a:rPr lang="ar-SA" smtClean="0"/>
              <a:t>25/04/36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73B066B-124C-4345-827A-229DEBA8F0E7}" type="slidenum">
              <a:rPr lang="ar-SA" smtClean="0"/>
              <a:t>‹#›</a:t>
            </a:fld>
            <a:endParaRPr lang="ar-SA"/>
          </a:p>
        </p:txBody>
      </p:sp>
    </p:spTree>
    <p:extLst>
      <p:ext uri="{BB962C8B-B14F-4D97-AF65-F5344CB8AC3E}">
        <p14:creationId xmlns:p14="http://schemas.microsoft.com/office/powerpoint/2010/main" val="113972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645620C-CF21-4C2E-887B-1A9A013F086A}" type="datetimeFigureOut">
              <a:rPr lang="ar-SA" smtClean="0"/>
              <a:t>25/04/36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73B066B-124C-4345-827A-229DEBA8F0E7}" type="slidenum">
              <a:rPr lang="ar-SA" smtClean="0"/>
              <a:t>‹#›</a:t>
            </a:fld>
            <a:endParaRPr lang="ar-SA"/>
          </a:p>
        </p:txBody>
      </p:sp>
    </p:spTree>
    <p:extLst>
      <p:ext uri="{BB962C8B-B14F-4D97-AF65-F5344CB8AC3E}">
        <p14:creationId xmlns:p14="http://schemas.microsoft.com/office/powerpoint/2010/main" val="176688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645620C-CF21-4C2E-887B-1A9A013F086A}" type="datetimeFigureOut">
              <a:rPr lang="ar-SA" smtClean="0"/>
              <a:t>25/04/36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73B066B-124C-4345-827A-229DEBA8F0E7}" type="slidenum">
              <a:rPr lang="ar-SA" smtClean="0"/>
              <a:t>‹#›</a:t>
            </a:fld>
            <a:endParaRPr lang="ar-SA"/>
          </a:p>
        </p:txBody>
      </p:sp>
    </p:spTree>
    <p:extLst>
      <p:ext uri="{BB962C8B-B14F-4D97-AF65-F5344CB8AC3E}">
        <p14:creationId xmlns:p14="http://schemas.microsoft.com/office/powerpoint/2010/main" val="49015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645620C-CF21-4C2E-887B-1A9A013F086A}" type="datetimeFigureOut">
              <a:rPr lang="ar-SA" smtClean="0"/>
              <a:t>25/04/36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73B066B-124C-4345-827A-229DEBA8F0E7}" type="slidenum">
              <a:rPr lang="ar-SA" smtClean="0"/>
              <a:t>‹#›</a:t>
            </a:fld>
            <a:endParaRPr lang="ar-SA"/>
          </a:p>
        </p:txBody>
      </p:sp>
    </p:spTree>
    <p:extLst>
      <p:ext uri="{BB962C8B-B14F-4D97-AF65-F5344CB8AC3E}">
        <p14:creationId xmlns:p14="http://schemas.microsoft.com/office/powerpoint/2010/main" val="76606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645620C-CF21-4C2E-887B-1A9A013F086A}" type="datetimeFigureOut">
              <a:rPr lang="ar-SA" smtClean="0"/>
              <a:t>25/04/36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73B066B-124C-4345-827A-229DEBA8F0E7}" type="slidenum">
              <a:rPr lang="ar-SA" smtClean="0"/>
              <a:t>‹#›</a:t>
            </a:fld>
            <a:endParaRPr lang="ar-SA"/>
          </a:p>
        </p:txBody>
      </p:sp>
    </p:spTree>
    <p:extLst>
      <p:ext uri="{BB962C8B-B14F-4D97-AF65-F5344CB8AC3E}">
        <p14:creationId xmlns:p14="http://schemas.microsoft.com/office/powerpoint/2010/main" val="390156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0645620C-CF21-4C2E-887B-1A9A013F086A}" type="datetimeFigureOut">
              <a:rPr lang="ar-SA" smtClean="0"/>
              <a:t>25/04/36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73B066B-124C-4345-827A-229DEBA8F0E7}" type="slidenum">
              <a:rPr lang="ar-SA" smtClean="0"/>
              <a:t>‹#›</a:t>
            </a:fld>
            <a:endParaRPr lang="ar-SA"/>
          </a:p>
        </p:txBody>
      </p:sp>
    </p:spTree>
    <p:extLst>
      <p:ext uri="{BB962C8B-B14F-4D97-AF65-F5344CB8AC3E}">
        <p14:creationId xmlns:p14="http://schemas.microsoft.com/office/powerpoint/2010/main" val="187010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5620C-CF21-4C2E-887B-1A9A013F086A}" type="datetimeFigureOut">
              <a:rPr lang="ar-SA" smtClean="0"/>
              <a:t>25/04/36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73B066B-124C-4345-827A-229DEBA8F0E7}" type="slidenum">
              <a:rPr lang="ar-SA" smtClean="0"/>
              <a:t>‹#›</a:t>
            </a:fld>
            <a:endParaRPr lang="ar-SA"/>
          </a:p>
        </p:txBody>
      </p:sp>
    </p:spTree>
    <p:extLst>
      <p:ext uri="{BB962C8B-B14F-4D97-AF65-F5344CB8AC3E}">
        <p14:creationId xmlns:p14="http://schemas.microsoft.com/office/powerpoint/2010/main" val="238634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645620C-CF21-4C2E-887B-1A9A013F086A}" type="datetimeFigureOut">
              <a:rPr lang="ar-SA" smtClean="0"/>
              <a:t>25/04/36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73B066B-124C-4345-827A-229DEBA8F0E7}" type="slidenum">
              <a:rPr lang="ar-SA" smtClean="0"/>
              <a:t>‹#›</a:t>
            </a:fld>
            <a:endParaRPr lang="ar-SA"/>
          </a:p>
        </p:txBody>
      </p:sp>
    </p:spTree>
    <p:extLst>
      <p:ext uri="{BB962C8B-B14F-4D97-AF65-F5344CB8AC3E}">
        <p14:creationId xmlns:p14="http://schemas.microsoft.com/office/powerpoint/2010/main" val="372619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645620C-CF21-4C2E-887B-1A9A013F086A}" type="datetimeFigureOut">
              <a:rPr lang="ar-SA" smtClean="0"/>
              <a:t>25/04/36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73B066B-124C-4345-827A-229DEBA8F0E7}" type="slidenum">
              <a:rPr lang="ar-SA" smtClean="0"/>
              <a:t>‹#›</a:t>
            </a:fld>
            <a:endParaRPr lang="ar-SA"/>
          </a:p>
        </p:txBody>
      </p:sp>
    </p:spTree>
    <p:extLst>
      <p:ext uri="{BB962C8B-B14F-4D97-AF65-F5344CB8AC3E}">
        <p14:creationId xmlns:p14="http://schemas.microsoft.com/office/powerpoint/2010/main" val="427983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5620C-CF21-4C2E-887B-1A9A013F086A}" type="datetimeFigureOut">
              <a:rPr lang="ar-SA" smtClean="0"/>
              <a:t>25/04/36</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B066B-124C-4345-827A-229DEBA8F0E7}" type="slidenum">
              <a:rPr lang="ar-SA" smtClean="0"/>
              <a:t>‹#›</a:t>
            </a:fld>
            <a:endParaRPr lang="ar-SA"/>
          </a:p>
        </p:txBody>
      </p:sp>
    </p:spTree>
    <p:extLst>
      <p:ext uri="{BB962C8B-B14F-4D97-AF65-F5344CB8AC3E}">
        <p14:creationId xmlns:p14="http://schemas.microsoft.com/office/powerpoint/2010/main" val="875944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5" name="مربع نص 4"/>
          <p:cNvSpPr txBox="1"/>
          <p:nvPr/>
        </p:nvSpPr>
        <p:spPr>
          <a:xfrm>
            <a:off x="6588224" y="332656"/>
            <a:ext cx="2100255" cy="1323439"/>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1600" dirty="0" smtClean="0">
                <a:solidFill>
                  <a:srgbClr val="0070C0"/>
                </a:solidFill>
                <a:cs typeface="PT Bold Heading" pitchFamily="2" charset="-78"/>
              </a:rPr>
              <a:t>المملكة العربية السعودية</a:t>
            </a:r>
          </a:p>
          <a:p>
            <a:pPr algn="ctr"/>
            <a:r>
              <a:rPr lang="ar-SA" sz="1600" dirty="0" smtClean="0">
                <a:solidFill>
                  <a:srgbClr val="0070C0"/>
                </a:solidFill>
                <a:cs typeface="PT Bold Heading" pitchFamily="2" charset="-78"/>
              </a:rPr>
              <a:t>وزارة التعليم العــــــالي</a:t>
            </a:r>
          </a:p>
          <a:p>
            <a:pPr algn="ctr"/>
            <a:r>
              <a:rPr lang="ar-SA" sz="1600" dirty="0" smtClean="0">
                <a:solidFill>
                  <a:srgbClr val="0070C0"/>
                </a:solidFill>
                <a:cs typeface="PT Bold Heading" pitchFamily="2" charset="-78"/>
              </a:rPr>
              <a:t>جامــــعة الملك ســــعود </a:t>
            </a:r>
          </a:p>
          <a:p>
            <a:pPr algn="ctr"/>
            <a:r>
              <a:rPr lang="ar-SA" sz="1600" dirty="0" smtClean="0">
                <a:solidFill>
                  <a:srgbClr val="0070C0"/>
                </a:solidFill>
                <a:cs typeface="PT Bold Heading" pitchFamily="2" charset="-78"/>
              </a:rPr>
              <a:t>كلــــــــــية التربيــــــة </a:t>
            </a:r>
          </a:p>
          <a:p>
            <a:pPr algn="ctr"/>
            <a:r>
              <a:rPr lang="ar-SA" sz="1600" dirty="0" smtClean="0">
                <a:solidFill>
                  <a:srgbClr val="0070C0"/>
                </a:solidFill>
                <a:cs typeface="PT Bold Heading" pitchFamily="2" charset="-78"/>
              </a:rPr>
              <a:t>قسم الإدارة التربويـــــة</a:t>
            </a:r>
            <a:endParaRPr lang="ar-SA" sz="1600" dirty="0">
              <a:solidFill>
                <a:srgbClr val="0070C0"/>
              </a:solidFill>
              <a:cs typeface="PT Bold Heading" pitchFamily="2" charset="-78"/>
            </a:endParaRPr>
          </a:p>
        </p:txBody>
      </p:sp>
      <p:sp>
        <p:nvSpPr>
          <p:cNvPr id="6" name="مستطيل 5"/>
          <p:cNvSpPr/>
          <p:nvPr/>
        </p:nvSpPr>
        <p:spPr>
          <a:xfrm>
            <a:off x="3046097" y="3777183"/>
            <a:ext cx="2060179" cy="1384995"/>
          </a:xfrm>
          <a:prstGeom prst="rect">
            <a:avLst/>
          </a:prstGeom>
          <a:noFill/>
        </p:spPr>
        <p:txBody>
          <a:bodyPr wrap="none" lIns="91440" tIns="45720" rIns="91440" bIns="45720">
            <a:spAutoFit/>
          </a:bodyPr>
          <a:lstStyle/>
          <a:p>
            <a:pPr algn="ctr"/>
            <a:r>
              <a:rPr lang="ar-SA" sz="2800" b="1" dirty="0" smtClean="0">
                <a:ln w="6600">
                  <a:solidFill>
                    <a:schemeClr val="accent2"/>
                  </a:solidFill>
                  <a:prstDash val="solid"/>
                </a:ln>
                <a:solidFill>
                  <a:srgbClr val="FFFFFF"/>
                </a:solidFill>
                <a:effectLst>
                  <a:outerShdw dist="38100" dir="2700000" algn="tl" rotWithShape="0">
                    <a:schemeClr val="accent2"/>
                  </a:outerShdw>
                </a:effectLst>
              </a:rPr>
              <a:t>اعداد </a:t>
            </a:r>
          </a:p>
          <a:p>
            <a:pPr algn="ctr"/>
            <a:r>
              <a:rPr lang="ar-SA" sz="2800" b="1" dirty="0" smtClean="0">
                <a:ln w="6600">
                  <a:solidFill>
                    <a:schemeClr val="accent2"/>
                  </a:solidFill>
                  <a:prstDash val="solid"/>
                </a:ln>
                <a:solidFill>
                  <a:srgbClr val="FFFFFF"/>
                </a:solidFill>
                <a:effectLst>
                  <a:outerShdw dist="38100" dir="2700000" algn="tl" rotWithShape="0">
                    <a:schemeClr val="accent2"/>
                  </a:outerShdw>
                </a:effectLst>
              </a:rPr>
              <a:t>حسن </a:t>
            </a:r>
            <a:r>
              <a:rPr lang="ar-SA" sz="2800" b="1" dirty="0" err="1" smtClean="0">
                <a:ln w="6600">
                  <a:solidFill>
                    <a:schemeClr val="accent2"/>
                  </a:solidFill>
                  <a:prstDash val="solid"/>
                </a:ln>
                <a:solidFill>
                  <a:srgbClr val="FFFFFF"/>
                </a:solidFill>
                <a:effectLst>
                  <a:outerShdw dist="38100" dir="2700000" algn="tl" rotWithShape="0">
                    <a:schemeClr val="accent2"/>
                  </a:outerShdw>
                </a:effectLst>
              </a:rPr>
              <a:t>الفيفي</a:t>
            </a:r>
            <a:endParaRPr lang="ar-SA" sz="2800" b="1" dirty="0" smtClean="0">
              <a:ln w="6600">
                <a:solidFill>
                  <a:schemeClr val="accent2"/>
                </a:solidFill>
                <a:prstDash val="solid"/>
              </a:ln>
              <a:solidFill>
                <a:srgbClr val="FFFFFF"/>
              </a:solidFill>
              <a:effectLst>
                <a:outerShdw dist="38100" dir="2700000" algn="tl" rotWithShape="0">
                  <a:schemeClr val="accent2"/>
                </a:outerShdw>
              </a:effectLst>
            </a:endParaRPr>
          </a:p>
          <a:p>
            <a:pPr algn="ctr"/>
            <a:r>
              <a:rPr lang="ar-SA" sz="2800" b="1" dirty="0" smtClean="0">
                <a:ln w="6600">
                  <a:solidFill>
                    <a:schemeClr val="accent2"/>
                  </a:solidFill>
                  <a:prstDash val="solid"/>
                </a:ln>
                <a:solidFill>
                  <a:srgbClr val="FFFFFF"/>
                </a:solidFill>
                <a:effectLst>
                  <a:outerShdw dist="38100" dir="2700000" algn="tl" rotWithShape="0">
                    <a:schemeClr val="accent2"/>
                  </a:outerShdw>
                </a:effectLst>
              </a:rPr>
              <a:t>434107002</a:t>
            </a:r>
            <a:endParaRPr lang="ar-SA"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مستطيل 6"/>
          <p:cNvSpPr/>
          <p:nvPr/>
        </p:nvSpPr>
        <p:spPr>
          <a:xfrm>
            <a:off x="391381" y="5403077"/>
            <a:ext cx="3499677" cy="1200329"/>
          </a:xfrm>
          <a:prstGeom prst="rect">
            <a:avLst/>
          </a:prstGeom>
          <a:noFill/>
        </p:spPr>
        <p:txBody>
          <a:bodyPr wrap="none" lIns="91440" tIns="45720" rIns="91440" bIns="45720">
            <a:spAutoFit/>
          </a:bodyPr>
          <a:lstStyle/>
          <a:p>
            <a:pPr algn="ctr"/>
            <a:r>
              <a:rPr lang="ar-SA"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إشراف الدكتور</a:t>
            </a:r>
          </a:p>
          <a:p>
            <a:pPr algn="ctr"/>
            <a:r>
              <a:rPr lang="ar-SA"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فايز عبد العزيز الفايز</a:t>
            </a:r>
            <a:endParaRPr lang="ar-SA"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8" name="صورة 7"/>
          <p:cNvPicPr>
            <a:picLocks noChangeAspect="1"/>
          </p:cNvPicPr>
          <p:nvPr/>
        </p:nvPicPr>
        <p:blipFill>
          <a:blip r:embed="rId3"/>
          <a:stretch>
            <a:fillRect/>
          </a:stretch>
        </p:blipFill>
        <p:spPr>
          <a:xfrm>
            <a:off x="310470" y="332656"/>
            <a:ext cx="2955471" cy="1149350"/>
          </a:xfrm>
          <a:prstGeom prst="rect">
            <a:avLst/>
          </a:prstGeom>
        </p:spPr>
      </p:pic>
      <p:sp>
        <p:nvSpPr>
          <p:cNvPr id="9" name="مستطيل 8"/>
          <p:cNvSpPr/>
          <p:nvPr/>
        </p:nvSpPr>
        <p:spPr>
          <a:xfrm>
            <a:off x="1505580" y="1844824"/>
            <a:ext cx="5602816" cy="1754326"/>
          </a:xfrm>
          <a:prstGeom prst="rect">
            <a:avLst/>
          </a:prstGeom>
          <a:noFill/>
        </p:spPr>
        <p:txBody>
          <a:bodyPr wrap="none" lIns="91440" tIns="45720" rIns="91440" bIns="45720">
            <a:spAutoFit/>
          </a:bodyPr>
          <a:lstStyle/>
          <a:p>
            <a:pPr algn="ctr"/>
            <a:r>
              <a:rPr lang="ar-SA"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القيادة التربوية مفهومها</a:t>
            </a:r>
          </a:p>
          <a:p>
            <a:pPr algn="ctr"/>
            <a:r>
              <a:rPr lang="ar-SA"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أهميتها وخصائصها </a:t>
            </a:r>
            <a:endParaRPr lang="ar-SA"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249461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149678" y="118586"/>
            <a:ext cx="8858250" cy="1287532"/>
          </a:xfrm>
          <a:prstGeom prst="rect">
            <a:avLst/>
          </a:prstGeom>
        </p:spPr>
        <p:txBody>
          <a:bodyPr wrap="square">
            <a:spAutoFit/>
          </a:bodyPr>
          <a:lstStyle/>
          <a:p>
            <a:pPr>
              <a:lnSpc>
                <a:spcPct val="150000"/>
              </a:lnSpc>
            </a:pPr>
            <a:r>
              <a:rPr lang="ar-SA" b="1" dirty="0" smtClean="0">
                <a:solidFill>
                  <a:srgbClr val="000000"/>
                </a:solidFill>
                <a:ea typeface="Times New Roman" panose="02020603050405020304" pitchFamily="18" charset="0"/>
              </a:rPr>
              <a:t>أو هي دور </a:t>
            </a:r>
            <a:r>
              <a:rPr lang="ar-SA" b="1" dirty="0">
                <a:solidFill>
                  <a:srgbClr val="000000"/>
                </a:solidFill>
                <a:ea typeface="Times New Roman" panose="02020603050405020304" pitchFamily="18" charset="0"/>
              </a:rPr>
              <a:t>اجتماعي تربوي يقوم به المعلمون والتربويون أثناء تفاعلهم مع الطلاب في جميع المراحل التعليمية وفي مختلف المواقف ، وهذا الدور القيادي للمعلم يتعلمه ويكتسبه عن طريق الممارسة والتدريب والخبرة ،ويتحقق هذا الدور بشكل فعال عندما يكون قادراً على </a:t>
            </a:r>
            <a:r>
              <a:rPr lang="ar-SA" b="1" dirty="0" smtClean="0">
                <a:solidFill>
                  <a:srgbClr val="000000"/>
                </a:solidFill>
                <a:ea typeface="Times New Roman" panose="02020603050405020304" pitchFamily="18" charset="0"/>
              </a:rPr>
              <a:t>(</a:t>
            </a:r>
            <a:r>
              <a:rPr lang="ar-EG" sz="1600" b="1" dirty="0" err="1">
                <a:solidFill>
                  <a:srgbClr val="FF0000"/>
                </a:solidFill>
              </a:rPr>
              <a:t>الطواب</a:t>
            </a:r>
            <a:r>
              <a:rPr lang="ar-EG" sz="1600" b="1" dirty="0">
                <a:solidFill>
                  <a:srgbClr val="FF0000"/>
                </a:solidFill>
              </a:rPr>
              <a:t>، سيد محمد (1992</a:t>
            </a:r>
            <a:r>
              <a:rPr lang="ar-EG" b="1" dirty="0"/>
              <a:t>)</a:t>
            </a:r>
            <a:endParaRPr lang="ar-SA" b="1" dirty="0"/>
          </a:p>
        </p:txBody>
      </p:sp>
      <p:sp>
        <p:nvSpPr>
          <p:cNvPr id="6" name="مستطيل 5"/>
          <p:cNvSpPr/>
          <p:nvPr/>
        </p:nvSpPr>
        <p:spPr>
          <a:xfrm>
            <a:off x="149678" y="1522626"/>
            <a:ext cx="8858250" cy="245092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ln>
            <a:solidFill>
              <a:schemeClr val="accent6">
                <a:lumMod val="50000"/>
              </a:schemeClr>
            </a:solidFill>
          </a:ln>
          <a:effectLst>
            <a:innerShdw blurRad="63500" dist="50800" dir="8100000">
              <a:prstClr val="black">
                <a:alpha val="50000"/>
              </a:prstClr>
            </a:innerShdw>
          </a:effectLst>
        </p:spPr>
        <p:txBody>
          <a:bodyPr wrap="square">
            <a:spAutoFit/>
          </a:bodyPr>
          <a:lstStyle/>
          <a:p>
            <a:pPr>
              <a:lnSpc>
                <a:spcPct val="150000"/>
              </a:lnSpc>
              <a:defRPr/>
            </a:pPr>
            <a:r>
              <a:rPr lang="ar-SA"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ونستنتج من التعريفات بأن القيادة هي "القدرة على التأثير في سلوك العاملين والتي تمكن القائد من توجيههم التوجيه الصحيح ليحققوا الأهداف المنشودة المتفق عليها في ظل علاقات إنسانية جيدة بين القائد وتابعيه.</a:t>
            </a:r>
            <a:endPar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342900" indent="-342900" algn="just">
              <a:lnSpc>
                <a:spcPct val="150000"/>
              </a:lnSpc>
              <a:spcBef>
                <a:spcPct val="20000"/>
              </a:spcBef>
              <a:buClr>
                <a:srgbClr val="FFFF66"/>
              </a:buClr>
              <a:buSzPct val="65000"/>
              <a:buFont typeface="Wingdings" pitchFamily="2" charset="2"/>
              <a:buChar char="n"/>
              <a:defRPr/>
            </a:pPr>
            <a:endParaRPr lang="ar-SA" kern="0" dirty="0">
              <a:effectLst>
                <a:outerShdw blurRad="38100" dist="38100" dir="2700000" algn="tl">
                  <a:srgbClr val="000000"/>
                </a:outerShdw>
              </a:effectLst>
            </a:endParaRPr>
          </a:p>
        </p:txBody>
      </p:sp>
    </p:spTree>
    <p:extLst>
      <p:ext uri="{BB962C8B-B14F-4D97-AF65-F5344CB8AC3E}">
        <p14:creationId xmlns:p14="http://schemas.microsoft.com/office/powerpoint/2010/main" val="84281804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pic>
        <p:nvPicPr>
          <p:cNvPr id="2" name="صورة 1"/>
          <p:cNvPicPr>
            <a:picLocks noChangeAspect="1"/>
          </p:cNvPicPr>
          <p:nvPr/>
        </p:nvPicPr>
        <p:blipFill>
          <a:blip r:embed="rId3"/>
          <a:stretch>
            <a:fillRect/>
          </a:stretch>
        </p:blipFill>
        <p:spPr>
          <a:xfrm>
            <a:off x="371475" y="242887"/>
            <a:ext cx="8401050" cy="6372225"/>
          </a:xfrm>
          <a:prstGeom prst="rect">
            <a:avLst/>
          </a:prstGeom>
        </p:spPr>
      </p:pic>
    </p:spTree>
    <p:extLst>
      <p:ext uri="{BB962C8B-B14F-4D97-AF65-F5344CB8AC3E}">
        <p14:creationId xmlns:p14="http://schemas.microsoft.com/office/powerpoint/2010/main" val="572110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4184835" y="89815"/>
            <a:ext cx="4777270" cy="646331"/>
          </a:xfrm>
          <a:prstGeom prst="rect">
            <a:avLst/>
          </a:prstGeom>
        </p:spPr>
        <p:txBody>
          <a:bodyPr wrap="none">
            <a:spAutoFit/>
          </a:bodyPr>
          <a:lstStyle/>
          <a:p>
            <a:r>
              <a:rPr lang="ar-SA"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أهمية القيادة التربوية والادارية</a:t>
            </a:r>
            <a:endParaRPr lang="ar-SA"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مستطيل 2"/>
          <p:cNvSpPr/>
          <p:nvPr/>
        </p:nvSpPr>
        <p:spPr>
          <a:xfrm>
            <a:off x="130630" y="650428"/>
            <a:ext cx="8831475" cy="5493812"/>
          </a:xfrm>
          <a:prstGeom prst="rect">
            <a:avLst/>
          </a:prstGeom>
        </p:spPr>
        <p:txBody>
          <a:bodyPr wrap="square">
            <a:spAutoFit/>
          </a:bodyPr>
          <a:lstStyle/>
          <a:p>
            <a:pPr>
              <a:lnSpc>
                <a:spcPct val="150000"/>
              </a:lnSpc>
            </a:pPr>
            <a:r>
              <a:rPr lang="ar-SA" b="1" dirty="0">
                <a:latin typeface="SimplifiedArabic"/>
              </a:rPr>
              <a:t>تعود أهمية القيادة إلى العنصر البشري الذي أخذ يحتل المكانة الأولى بين </a:t>
            </a:r>
            <a:r>
              <a:rPr lang="ar-SA" b="1" dirty="0" smtClean="0">
                <a:latin typeface="SimplifiedArabic"/>
              </a:rPr>
              <a:t>مختلف العناصر </a:t>
            </a:r>
            <a:r>
              <a:rPr lang="ar-SA" b="1" dirty="0">
                <a:latin typeface="SimplifiedArabic"/>
              </a:rPr>
              <a:t>الإنتاجية الأخرى التي تساهم في تحقيق أهداف المشروع المنشود </a:t>
            </a:r>
            <a:r>
              <a:rPr lang="ar-SA" b="1" dirty="0" smtClean="0">
                <a:latin typeface="SimplifiedArabic"/>
              </a:rPr>
              <a:t>فسلوك الفرد </a:t>
            </a:r>
            <a:r>
              <a:rPr lang="ar-SA" b="1" dirty="0">
                <a:latin typeface="SimplifiedArabic"/>
              </a:rPr>
              <a:t>من الصعب التنبؤ به </a:t>
            </a:r>
            <a:r>
              <a:rPr lang="ar-SA" b="1" dirty="0" smtClean="0">
                <a:latin typeface="SimplifiedArabic"/>
              </a:rPr>
              <a:t>نظرًا للتغيرات </a:t>
            </a:r>
            <a:r>
              <a:rPr lang="ar-SA" b="1" dirty="0">
                <a:latin typeface="SimplifiedArabic"/>
              </a:rPr>
              <a:t>المستمرة في مشاعره وعواطفه كذلك </a:t>
            </a:r>
            <a:r>
              <a:rPr lang="ar-SA" b="1" dirty="0" smtClean="0">
                <a:latin typeface="SimplifiedArabic"/>
              </a:rPr>
              <a:t>التغير في </a:t>
            </a:r>
            <a:r>
              <a:rPr lang="ar-SA" b="1" dirty="0">
                <a:latin typeface="SimplifiedArabic"/>
              </a:rPr>
              <a:t>الظروف المحيطة بالمش روع من شأنها أن تؤدي إلى تغير مستمر في </a:t>
            </a:r>
            <a:r>
              <a:rPr lang="ar-SA" b="1" dirty="0" smtClean="0">
                <a:latin typeface="SimplifiedArabic"/>
              </a:rPr>
              <a:t>السياسات وذلك </a:t>
            </a:r>
            <a:r>
              <a:rPr lang="ar-SA" b="1" dirty="0">
                <a:latin typeface="SimplifiedArabic"/>
              </a:rPr>
              <a:t>لكي تضمن المنشأة الحد الأدنى المطلوب من الجهود البشرية اللازمة </a:t>
            </a:r>
            <a:r>
              <a:rPr lang="ar-SA" b="1" dirty="0" smtClean="0">
                <a:latin typeface="SimplifiedArabic"/>
              </a:rPr>
              <a:t>لتحقيق أهدافها </a:t>
            </a:r>
            <a:r>
              <a:rPr lang="ar-SA" b="1" dirty="0">
                <a:latin typeface="SimplifiedArabic"/>
              </a:rPr>
              <a:t>وضمان </a:t>
            </a:r>
            <a:r>
              <a:rPr lang="ar-SA" b="1" dirty="0" smtClean="0">
                <a:latin typeface="SimplifiedArabic"/>
              </a:rPr>
              <a:t>استمرارها فيجب </a:t>
            </a:r>
            <a:r>
              <a:rPr lang="ar-SA" b="1" dirty="0">
                <a:latin typeface="SimplifiedArabic"/>
              </a:rPr>
              <a:t>أن توفر للعاملين قيادة سليمة وحكيمة </a:t>
            </a:r>
            <a:r>
              <a:rPr lang="ar-SA" b="1" dirty="0" smtClean="0">
                <a:latin typeface="SimplifiedArabic"/>
              </a:rPr>
              <a:t>تستطيع حفظهم </a:t>
            </a:r>
            <a:r>
              <a:rPr lang="ar-SA" b="1" dirty="0">
                <a:latin typeface="SimplifiedArabic"/>
              </a:rPr>
              <a:t>والحصول على تعاونهم من أجل بذل الجهود اللازمة لإنجاز المهام الموكلة </a:t>
            </a:r>
            <a:r>
              <a:rPr lang="ar-SA" b="1" dirty="0" smtClean="0">
                <a:latin typeface="SimplifiedArabic"/>
              </a:rPr>
              <a:t>لهم وقد </a:t>
            </a:r>
            <a:r>
              <a:rPr lang="ar-SA" b="1" dirty="0">
                <a:latin typeface="SimplifiedArabic"/>
              </a:rPr>
              <a:t>دلت </a:t>
            </a:r>
            <a:r>
              <a:rPr lang="ar-SA" b="1" dirty="0" smtClean="0">
                <a:latin typeface="SimplifiedArabic"/>
              </a:rPr>
              <a:t>الدارسات </a:t>
            </a:r>
            <a:r>
              <a:rPr lang="ar-SA" b="1" dirty="0">
                <a:latin typeface="SimplifiedArabic"/>
              </a:rPr>
              <a:t>المختلفة على قلة عدد </a:t>
            </a:r>
            <a:r>
              <a:rPr lang="ar-SA" b="1" dirty="0" smtClean="0">
                <a:latin typeface="SimplifiedArabic"/>
              </a:rPr>
              <a:t>القادة </a:t>
            </a:r>
            <a:r>
              <a:rPr lang="ar-SA" b="1" dirty="0">
                <a:latin typeface="SimplifiedArabic"/>
              </a:rPr>
              <a:t>نسبياً "فالقدرة على القيادة سلعة نادرة </a:t>
            </a:r>
            <a:r>
              <a:rPr lang="ar-SA" b="1" dirty="0" err="1" smtClean="0">
                <a:latin typeface="SimplifiedArabic"/>
              </a:rPr>
              <a:t>لايتمتع</a:t>
            </a:r>
            <a:r>
              <a:rPr lang="ar-SA" b="1" dirty="0" smtClean="0">
                <a:latin typeface="SimplifiedArabic"/>
              </a:rPr>
              <a:t> </a:t>
            </a:r>
            <a:r>
              <a:rPr lang="ar-SA" b="1" dirty="0">
                <a:latin typeface="SimplifiedArabic"/>
              </a:rPr>
              <a:t>بها إلا القلائل من </a:t>
            </a:r>
            <a:r>
              <a:rPr lang="ar-SA" b="1" dirty="0" smtClean="0">
                <a:latin typeface="SimplifiedArabic"/>
              </a:rPr>
              <a:t>أفراد المجتمع ( </a:t>
            </a:r>
            <a:r>
              <a:rPr lang="ar-SA" sz="1600" b="1" dirty="0" smtClean="0">
                <a:solidFill>
                  <a:srgbClr val="FF0000"/>
                </a:solidFill>
                <a:latin typeface="SimplifiedArabic"/>
              </a:rPr>
              <a:t>كامل مغربي وآخرون 1995 </a:t>
            </a:r>
            <a:r>
              <a:rPr lang="ar-SA" b="1" dirty="0" smtClean="0">
                <a:latin typeface="SimplifiedArabic"/>
              </a:rPr>
              <a:t>)</a:t>
            </a:r>
          </a:p>
          <a:p>
            <a:pPr>
              <a:lnSpc>
                <a:spcPct val="150000"/>
              </a:lnSpc>
            </a:pPr>
            <a:r>
              <a:rPr lang="ar-SA" b="1" dirty="0"/>
              <a:t>فالحاجة إلى تصميم </a:t>
            </a:r>
            <a:r>
              <a:rPr lang="ar-SA" b="1" dirty="0" smtClean="0"/>
              <a:t>برامج تدريبية </a:t>
            </a:r>
            <a:r>
              <a:rPr lang="ar-SA" b="1" dirty="0"/>
              <a:t>مختلفة من أجل رفع المستوى القيادي </a:t>
            </a:r>
            <a:r>
              <a:rPr lang="ar-SA" b="1" dirty="0" smtClean="0"/>
              <a:t>بين العاملين </a:t>
            </a:r>
            <a:r>
              <a:rPr lang="ar-SA" b="1" dirty="0"/>
              <a:t>في هيئاتها الإدارية </a:t>
            </a:r>
            <a:r>
              <a:rPr lang="ar-SA" b="1" dirty="0" smtClean="0"/>
              <a:t>والتعليمية ويمكن القول </a:t>
            </a:r>
            <a:r>
              <a:rPr lang="ar-SA" b="1" dirty="0"/>
              <a:t>أن القائد الناجح هو الذي يخلق في </a:t>
            </a:r>
            <a:r>
              <a:rPr lang="ar-SA" b="1" dirty="0" smtClean="0"/>
              <a:t>دائرته </a:t>
            </a:r>
            <a:r>
              <a:rPr lang="ar-SA" b="1" dirty="0"/>
              <a:t>العادات والتقاليد التي تتفق </a:t>
            </a:r>
            <a:r>
              <a:rPr lang="ar-SA" b="1" dirty="0" smtClean="0"/>
              <a:t>مع أهداف </a:t>
            </a:r>
            <a:r>
              <a:rPr lang="ar-SA" b="1" dirty="0"/>
              <a:t>المشروع الذي يعمل فيه، حيث إن الجانب </a:t>
            </a:r>
            <a:r>
              <a:rPr lang="ar-SA" b="1" dirty="0" smtClean="0"/>
              <a:t>السلوكي في </a:t>
            </a:r>
            <a:r>
              <a:rPr lang="ar-SA" b="1" dirty="0"/>
              <a:t>علاقة الرئيس </a:t>
            </a:r>
            <a:r>
              <a:rPr lang="ar-SA" b="1" dirty="0" smtClean="0"/>
              <a:t>بمرؤوسيه </a:t>
            </a:r>
            <a:r>
              <a:rPr lang="ar-SA" b="1" dirty="0"/>
              <a:t>وبزملائه هو جوهر عمل القيادة ويتمثل في التأثير </a:t>
            </a:r>
            <a:r>
              <a:rPr lang="ar-SA" b="1" dirty="0" smtClean="0"/>
              <a:t>الذي يمارسه </a:t>
            </a:r>
            <a:r>
              <a:rPr lang="ar-SA" b="1" dirty="0"/>
              <a:t>فرد ما على سلوك </a:t>
            </a:r>
            <a:r>
              <a:rPr lang="ar-SA" b="1" dirty="0" smtClean="0"/>
              <a:t>أقراد آخرين </a:t>
            </a:r>
            <a:r>
              <a:rPr lang="ar-SA" b="1" dirty="0"/>
              <a:t>ودفعهم للعمل باتجاه معين وفاعلية هذا </a:t>
            </a:r>
            <a:r>
              <a:rPr lang="ar-SA" b="1" dirty="0" smtClean="0"/>
              <a:t>الدور القيادي </a:t>
            </a:r>
            <a:r>
              <a:rPr lang="ar-SA" b="1" dirty="0"/>
              <a:t>يتطلب فهماً عميقاً للسلوك الإنساني ويتضمن </a:t>
            </a:r>
            <a:r>
              <a:rPr lang="ar-SA" b="1" dirty="0" smtClean="0"/>
              <a:t>إدرا </a:t>
            </a:r>
            <a:r>
              <a:rPr lang="ar-SA" b="1" dirty="0" err="1" smtClean="0"/>
              <a:t>كاً</a:t>
            </a:r>
            <a:r>
              <a:rPr lang="ar-SA" b="1" dirty="0" smtClean="0"/>
              <a:t> </a:t>
            </a:r>
            <a:r>
              <a:rPr lang="ar-SA" b="1" dirty="0"/>
              <a:t>للحقيقة القائلة بأنه </a:t>
            </a:r>
            <a:r>
              <a:rPr lang="ar-SA" b="1" dirty="0" smtClean="0"/>
              <a:t>لا يمكن </a:t>
            </a:r>
            <a:r>
              <a:rPr lang="ar-SA" b="1" dirty="0"/>
              <a:t>معاملة </a:t>
            </a:r>
            <a:r>
              <a:rPr lang="ar-SA" b="1" dirty="0" smtClean="0"/>
              <a:t>الأفراد كالآلات </a:t>
            </a:r>
            <a:r>
              <a:rPr lang="ar-SA" b="1" dirty="0"/>
              <a:t>وحتى يستطيع الشخص القيام بعملية التأثير يجب </a:t>
            </a:r>
            <a:r>
              <a:rPr lang="ar-SA" b="1" dirty="0" smtClean="0"/>
              <a:t>أن يتمتع </a:t>
            </a:r>
            <a:r>
              <a:rPr lang="ar-SA" b="1" dirty="0"/>
              <a:t>بقوة أو سلطة معينة تميزه عن غيره من </a:t>
            </a:r>
            <a:r>
              <a:rPr lang="ar-SA" b="1" dirty="0" smtClean="0"/>
              <a:t>الأفراد ( </a:t>
            </a:r>
            <a:r>
              <a:rPr lang="ar-SA" sz="1600" b="1" dirty="0" smtClean="0">
                <a:solidFill>
                  <a:srgbClr val="FF0000"/>
                </a:solidFill>
              </a:rPr>
              <a:t>د. شفيق رضوان 1994</a:t>
            </a:r>
            <a:r>
              <a:rPr lang="ar-SA" b="1" dirty="0" smtClean="0"/>
              <a:t>)</a:t>
            </a:r>
            <a:endParaRPr lang="ar-SA" b="1" dirty="0"/>
          </a:p>
        </p:txBody>
      </p:sp>
    </p:spTree>
    <p:extLst>
      <p:ext uri="{BB962C8B-B14F-4D97-AF65-F5344CB8AC3E}">
        <p14:creationId xmlns:p14="http://schemas.microsoft.com/office/powerpoint/2010/main" val="56904006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5440875" y="150070"/>
            <a:ext cx="3542958" cy="646331"/>
          </a:xfrm>
          <a:prstGeom prst="rect">
            <a:avLst/>
          </a:prstGeom>
          <a:noFill/>
        </p:spPr>
        <p:txBody>
          <a:bodyPr wrap="none">
            <a:spAutoFit/>
          </a:bodyPr>
          <a:lstStyle/>
          <a:p>
            <a:r>
              <a:rPr lang="ar-SA" sz="3600" b="1" dirty="0" smtClean="0">
                <a:ln w="22225">
                  <a:solidFill>
                    <a:schemeClr val="accent2"/>
                  </a:solidFill>
                  <a:prstDash val="solid"/>
                </a:ln>
                <a:solidFill>
                  <a:schemeClr val="accent2">
                    <a:lumMod val="40000"/>
                    <a:lumOff val="60000"/>
                  </a:schemeClr>
                </a:solidFill>
              </a:rPr>
              <a:t>عناصر العملية القيادية</a:t>
            </a:r>
            <a:endParaRPr lang="ar-SA" sz="3600" b="1" dirty="0">
              <a:ln w="22225">
                <a:solidFill>
                  <a:schemeClr val="accent2"/>
                </a:solidFill>
                <a:prstDash val="solid"/>
              </a:ln>
              <a:solidFill>
                <a:schemeClr val="accent2">
                  <a:lumMod val="40000"/>
                  <a:lumOff val="60000"/>
                </a:schemeClr>
              </a:solidFill>
            </a:endParaRPr>
          </a:p>
        </p:txBody>
      </p:sp>
      <p:sp>
        <p:nvSpPr>
          <p:cNvPr id="3" name="مستطيل 2"/>
          <p:cNvSpPr/>
          <p:nvPr/>
        </p:nvSpPr>
        <p:spPr>
          <a:xfrm>
            <a:off x="139955" y="866231"/>
            <a:ext cx="8877696" cy="5449056"/>
          </a:xfrm>
          <a:prstGeom prst="rect">
            <a:avLst/>
          </a:prstGeom>
        </p:spPr>
        <p:txBody>
          <a:bodyPr wrap="square">
            <a:spAutoFit/>
          </a:bodyPr>
          <a:lstStyle/>
          <a:p>
            <a:pPr>
              <a:lnSpc>
                <a:spcPct val="150000"/>
              </a:lnSpc>
              <a:defRPr/>
            </a:pPr>
            <a:r>
              <a:rPr lang="ar-SA" b="1" dirty="0"/>
              <a:t>يجب أن تتوافر القيادة لكل جماعة من الجماعات وإلا أصبحت هذه الجماعة مجموعة من الأفراد لا يربط بين أفرادها رابط. وتعتمد عملية القيادة على أربعة أركان هي: </a:t>
            </a:r>
            <a:endParaRPr lang="en-US" b="1" dirty="0"/>
          </a:p>
          <a:p>
            <a:pPr>
              <a:lnSpc>
                <a:spcPct val="150000"/>
              </a:lnSpc>
              <a:defRPr/>
            </a:pPr>
            <a:r>
              <a:rPr lang="ar-SA" b="1" dirty="0"/>
              <a:t>1- جماعة من الناس لها هدف مشترك لتحقيقه وهم (</a:t>
            </a:r>
            <a:r>
              <a:rPr lang="ar-SA" b="1" dirty="0">
                <a:solidFill>
                  <a:srgbClr val="FF0000"/>
                </a:solidFill>
              </a:rPr>
              <a:t>الأتباع</a:t>
            </a:r>
            <a:r>
              <a:rPr lang="ar-SA" b="1" dirty="0"/>
              <a:t>). </a:t>
            </a:r>
            <a:endParaRPr lang="en-US" b="1" dirty="0"/>
          </a:p>
          <a:p>
            <a:pPr>
              <a:lnSpc>
                <a:spcPct val="150000"/>
              </a:lnSpc>
              <a:defRPr/>
            </a:pPr>
            <a:r>
              <a:rPr lang="ar-SA" b="1" dirty="0"/>
              <a:t>2- شخص يوجه هذه الجماعة ويتعاون معها لتحقيق هذا الهدف. وهو (</a:t>
            </a:r>
            <a:r>
              <a:rPr lang="ar-SA" b="1" dirty="0">
                <a:solidFill>
                  <a:srgbClr val="FF0000"/>
                </a:solidFill>
              </a:rPr>
              <a:t>القائد</a:t>
            </a:r>
            <a:r>
              <a:rPr lang="ar-SA" b="1" dirty="0"/>
              <a:t>) سواء كان قد اختارته الجماعة من بين أعضائها أم عينته سلطة خارجة عن الجماعة طالما كان هذا الشخص يستطيع أن يتعامل مع الجماعة ويتعاون معها لتحقيق أهدافها.</a:t>
            </a:r>
            <a:endParaRPr lang="en-US" b="1" dirty="0"/>
          </a:p>
          <a:p>
            <a:pPr>
              <a:lnSpc>
                <a:spcPct val="150000"/>
              </a:lnSpc>
              <a:defRPr/>
            </a:pPr>
            <a:r>
              <a:rPr lang="ar-SA" b="1" dirty="0"/>
              <a:t>3- ظروف وملابسات يتفاعل فيها الأفراد تحتم وجود القائد (</a:t>
            </a:r>
            <a:r>
              <a:rPr lang="ar-SA" b="1" dirty="0">
                <a:solidFill>
                  <a:srgbClr val="FF0000"/>
                </a:solidFill>
              </a:rPr>
              <a:t>موقف اجتماعي</a:t>
            </a:r>
            <a:r>
              <a:rPr lang="ar-SA" b="1" dirty="0"/>
              <a:t>).</a:t>
            </a:r>
            <a:endParaRPr lang="en-US" b="1" dirty="0"/>
          </a:p>
          <a:p>
            <a:pPr>
              <a:lnSpc>
                <a:spcPct val="150000"/>
              </a:lnSpc>
              <a:defRPr/>
            </a:pPr>
            <a:r>
              <a:rPr lang="ar-SA" b="1" dirty="0"/>
              <a:t>4- البيئة المحيطة بهذه التغيرات. </a:t>
            </a:r>
            <a:endParaRPr lang="en-US" b="1" dirty="0"/>
          </a:p>
          <a:p>
            <a:pPr>
              <a:lnSpc>
                <a:spcPct val="150000"/>
              </a:lnSpc>
              <a:defRPr/>
            </a:pPr>
            <a:r>
              <a:rPr lang="ar-SA" b="1" dirty="0">
                <a:solidFill>
                  <a:schemeClr val="accent1">
                    <a:lumMod val="50000"/>
                  </a:schemeClr>
                </a:solidFill>
              </a:rPr>
              <a:t>وهذه الأركان هي التي تشكل – بتفاعلها – عملية القيادة ويجب أن يتم التوافق بين أركانها حتى يتم التفاعل، فالموقف يساعد على تهيئة الفرصة للقيادة ويظهر الاحتياج إليها والقائد هو فرد من جماعة يشعر بشعورها ولديه القدرة على استغلال قدرات أفرادها. </a:t>
            </a:r>
            <a:endParaRPr lang="en-US" b="1" dirty="0">
              <a:solidFill>
                <a:schemeClr val="accent1">
                  <a:lumMod val="50000"/>
                </a:schemeClr>
              </a:solidFill>
            </a:endParaRPr>
          </a:p>
          <a:p>
            <a:pPr>
              <a:lnSpc>
                <a:spcPct val="150000"/>
              </a:lnSpc>
              <a:defRPr/>
            </a:pPr>
            <a:r>
              <a:rPr lang="ar-SA" b="1" dirty="0">
                <a:solidFill>
                  <a:schemeClr val="accent1">
                    <a:lumMod val="50000"/>
                  </a:schemeClr>
                </a:solidFill>
              </a:rPr>
              <a:t>والأفراد يجب أن يكون لديهم شعور بالحاجة إلى القيادة والاستعداد للتعاون مع القائد في الموقف الذي يتفاعلون </a:t>
            </a:r>
            <a:r>
              <a:rPr lang="ar-SA" b="1" dirty="0" smtClean="0">
                <a:solidFill>
                  <a:schemeClr val="accent1">
                    <a:lumMod val="50000"/>
                  </a:schemeClr>
                </a:solidFill>
              </a:rPr>
              <a:t>فيه</a:t>
            </a:r>
          </a:p>
          <a:p>
            <a:pPr>
              <a:lnSpc>
                <a:spcPct val="150000"/>
              </a:lnSpc>
              <a:defRPr/>
            </a:pPr>
            <a:r>
              <a:rPr lang="ar-SA" b="1" dirty="0" smtClean="0">
                <a:solidFill>
                  <a:srgbClr val="FF0000"/>
                </a:solidFill>
              </a:rPr>
              <a:t>(</a:t>
            </a:r>
            <a:r>
              <a:rPr lang="ar-SA" b="1" dirty="0" err="1" smtClean="0">
                <a:solidFill>
                  <a:srgbClr val="FF0000"/>
                </a:solidFill>
              </a:rPr>
              <a:t>الحيالي</a:t>
            </a:r>
            <a:r>
              <a:rPr lang="ar-SA" b="1" dirty="0" smtClean="0">
                <a:solidFill>
                  <a:srgbClr val="FF0000"/>
                </a:solidFill>
              </a:rPr>
              <a:t> ,ياسين 2004 )</a:t>
            </a:r>
            <a:r>
              <a:rPr lang="ar-SA" b="1" dirty="0" smtClean="0">
                <a:solidFill>
                  <a:srgbClr val="FFFF66"/>
                </a:solidFill>
              </a:rPr>
              <a:t>. </a:t>
            </a:r>
            <a:endParaRPr lang="en-US" b="1" dirty="0">
              <a:solidFill>
                <a:srgbClr val="FFFF66"/>
              </a:solidFill>
            </a:endParaRPr>
          </a:p>
        </p:txBody>
      </p:sp>
    </p:spTree>
    <p:extLst>
      <p:ext uri="{BB962C8B-B14F-4D97-AF65-F5344CB8AC3E}">
        <p14:creationId xmlns:p14="http://schemas.microsoft.com/office/powerpoint/2010/main" val="3622195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456843" y="1167188"/>
            <a:ext cx="8230313" cy="4523624"/>
          </a:xfrm>
          <a:prstGeom prst="rect">
            <a:avLst/>
          </a:prstGeom>
        </p:spPr>
      </p:pic>
      <p:pic>
        <p:nvPicPr>
          <p:cNvPr id="4" name="صورة 3"/>
          <p:cNvPicPr>
            <a:picLocks noChangeAspect="1"/>
          </p:cNvPicPr>
          <p:nvPr/>
        </p:nvPicPr>
        <p:blipFill>
          <a:blip r:embed="rId3"/>
          <a:stretch>
            <a:fillRect/>
          </a:stretch>
        </p:blipFill>
        <p:spPr>
          <a:xfrm>
            <a:off x="1534885" y="1021896"/>
            <a:ext cx="6316436" cy="5727616"/>
          </a:xfrm>
          <a:prstGeom prst="rect">
            <a:avLst/>
          </a:prstGeom>
        </p:spPr>
      </p:pic>
      <p:sp>
        <p:nvSpPr>
          <p:cNvPr id="2" name="مستطيل 1"/>
          <p:cNvSpPr/>
          <p:nvPr/>
        </p:nvSpPr>
        <p:spPr>
          <a:xfrm>
            <a:off x="195944" y="95267"/>
            <a:ext cx="8768442" cy="3416320"/>
          </a:xfrm>
          <a:prstGeom prst="rect">
            <a:avLst/>
          </a:prstGeom>
        </p:spPr>
        <p:txBody>
          <a:bodyPr wrap="square">
            <a:spAutoFit/>
          </a:bodyPr>
          <a:lstStyle/>
          <a:p>
            <a:pPr>
              <a:lnSpc>
                <a:spcPct val="150000"/>
              </a:lnSpc>
            </a:pPr>
            <a:r>
              <a:rPr lang="ar-SA" altLang="ar-SA" b="1" dirty="0" smtClean="0">
                <a:solidFill>
                  <a:srgbClr val="002060"/>
                </a:solidFill>
              </a:rPr>
              <a:t>ومن الباحثين كأمثال (محمد</a:t>
            </a:r>
            <a:r>
              <a:rPr lang="ar-SA" b="1" dirty="0" smtClean="0">
                <a:solidFill>
                  <a:srgbClr val="002060"/>
                </a:solidFill>
              </a:rPr>
              <a:t> إبراهيم </a:t>
            </a:r>
            <a:r>
              <a:rPr lang="ar-SA" b="1" dirty="0">
                <a:solidFill>
                  <a:srgbClr val="002060"/>
                </a:solidFill>
              </a:rPr>
              <a:t>المدهون وسليمان أحمد </a:t>
            </a:r>
            <a:r>
              <a:rPr lang="ar-SA" b="1" dirty="0" smtClean="0">
                <a:solidFill>
                  <a:srgbClr val="002060"/>
                </a:solidFill>
              </a:rPr>
              <a:t>الطلاع2006 م).</a:t>
            </a:r>
            <a:r>
              <a:rPr lang="ar-SA" altLang="ar-SA" b="1" dirty="0" smtClean="0">
                <a:solidFill>
                  <a:srgbClr val="002060"/>
                </a:solidFill>
              </a:rPr>
              <a:t> من يرى بأن أركان العملية القيادية هي تلك العناصر التي تضم كافة جوانب العملية القيادية  بمافيها من أشخاص ومهام وظروف متنوعة واجراءات ادارية </a:t>
            </a:r>
          </a:p>
          <a:p>
            <a:pPr>
              <a:lnSpc>
                <a:spcPct val="150000"/>
              </a:lnSpc>
            </a:pPr>
            <a:r>
              <a:rPr lang="ar-SA" altLang="ar-SA" b="1" dirty="0" smtClean="0">
                <a:solidFill>
                  <a:srgbClr val="002060"/>
                </a:solidFill>
              </a:rPr>
              <a:t>وعلى أساس هذا التصنيف فان عناصر العملية القيادية تكون كالتالي</a:t>
            </a:r>
          </a:p>
          <a:p>
            <a:pPr>
              <a:lnSpc>
                <a:spcPct val="150000"/>
              </a:lnSpc>
            </a:pPr>
            <a:r>
              <a:rPr lang="ar-SA" altLang="ar-SA" b="1" dirty="0">
                <a:solidFill>
                  <a:srgbClr val="FF0000"/>
                </a:solidFill>
              </a:rPr>
              <a:t>1</a:t>
            </a:r>
            <a:r>
              <a:rPr lang="ar-SA" altLang="ar-SA" b="1" dirty="0" smtClean="0">
                <a:solidFill>
                  <a:srgbClr val="FF0000"/>
                </a:solidFill>
              </a:rPr>
              <a:t>- الأتباع</a:t>
            </a:r>
            <a:r>
              <a:rPr lang="ar-SA" altLang="ar-SA" b="1" dirty="0">
                <a:solidFill>
                  <a:srgbClr val="FF0000"/>
                </a:solidFill>
              </a:rPr>
              <a:t>: </a:t>
            </a:r>
            <a:r>
              <a:rPr lang="ar-SA" altLang="ar-SA" b="1" dirty="0"/>
              <a:t>جماعة من الناس لها هدف مشترك تسعى لتحقيقه.</a:t>
            </a:r>
          </a:p>
          <a:p>
            <a:pPr>
              <a:lnSpc>
                <a:spcPct val="150000"/>
              </a:lnSpc>
            </a:pPr>
            <a:r>
              <a:rPr lang="ar-SA" altLang="ar-SA" b="1" dirty="0" smtClean="0">
                <a:solidFill>
                  <a:srgbClr val="FF0000"/>
                </a:solidFill>
              </a:rPr>
              <a:t>2- القائد</a:t>
            </a:r>
            <a:r>
              <a:rPr lang="ar-SA" altLang="ar-SA" b="1" dirty="0">
                <a:solidFill>
                  <a:srgbClr val="FF0000"/>
                </a:solidFill>
              </a:rPr>
              <a:t>: </a:t>
            </a:r>
            <a:r>
              <a:rPr lang="ar-SA" altLang="ar-SA" b="1" dirty="0"/>
              <a:t>شخص يوجه هذه الجماعة ويتعاون معها لتحقيق هذا الهدف.</a:t>
            </a:r>
          </a:p>
          <a:p>
            <a:pPr>
              <a:lnSpc>
                <a:spcPct val="150000"/>
              </a:lnSpc>
            </a:pPr>
            <a:r>
              <a:rPr lang="ar-SA" altLang="ar-SA" b="1" dirty="0" smtClean="0">
                <a:solidFill>
                  <a:srgbClr val="FF0000"/>
                </a:solidFill>
              </a:rPr>
              <a:t>3- الموقف</a:t>
            </a:r>
            <a:r>
              <a:rPr lang="ar-SA" altLang="ar-SA" b="1" dirty="0">
                <a:solidFill>
                  <a:srgbClr val="FF0000"/>
                </a:solidFill>
              </a:rPr>
              <a:t>: </a:t>
            </a:r>
            <a:r>
              <a:rPr lang="ar-SA" altLang="ar-SA" b="1" dirty="0"/>
              <a:t>ظروف وملابسات (حجم الجماعة, تجانسها, سهولة الاتصال) يتفاعل فيها الأفراد وتتم بوجود القائد.</a:t>
            </a:r>
          </a:p>
          <a:p>
            <a:pPr>
              <a:lnSpc>
                <a:spcPct val="150000"/>
              </a:lnSpc>
            </a:pPr>
            <a:r>
              <a:rPr lang="ar-SA" altLang="ar-SA" b="1" dirty="0" smtClean="0">
                <a:solidFill>
                  <a:srgbClr val="FF0000"/>
                </a:solidFill>
              </a:rPr>
              <a:t>4- اتخاذ القرارات: </a:t>
            </a:r>
            <a:r>
              <a:rPr lang="ar-SA" altLang="ar-SA" b="1" dirty="0"/>
              <a:t>اللازمة للوصول للهدف بأقل جهد وتكاليف ممكنة.</a:t>
            </a:r>
          </a:p>
          <a:p>
            <a:pPr>
              <a:lnSpc>
                <a:spcPct val="150000"/>
              </a:lnSpc>
            </a:pPr>
            <a:r>
              <a:rPr lang="ar-SA" altLang="ar-SA" b="1" dirty="0" smtClean="0">
                <a:solidFill>
                  <a:srgbClr val="FF0000"/>
                </a:solidFill>
              </a:rPr>
              <a:t>5- مهام ومسؤوليات: </a:t>
            </a:r>
            <a:r>
              <a:rPr lang="ar-SA" altLang="ar-SA" b="1" dirty="0"/>
              <a:t>يقوم بها أفراد الجماعة من أجل تحقيق أهدافهم المشتركة.</a:t>
            </a:r>
          </a:p>
        </p:txBody>
      </p:sp>
      <p:pic>
        <p:nvPicPr>
          <p:cNvPr id="5" name="صورة 4"/>
          <p:cNvPicPr>
            <a:picLocks noChangeAspect="1"/>
          </p:cNvPicPr>
          <p:nvPr/>
        </p:nvPicPr>
        <p:blipFill>
          <a:blip r:embed="rId2"/>
          <a:stretch>
            <a:fillRect/>
          </a:stretch>
        </p:blipFill>
        <p:spPr>
          <a:xfrm>
            <a:off x="609243" y="1319588"/>
            <a:ext cx="8230313" cy="4523624"/>
          </a:xfrm>
          <a:prstGeom prst="rect">
            <a:avLst/>
          </a:prstGeom>
        </p:spPr>
      </p:pic>
      <p:pic>
        <p:nvPicPr>
          <p:cNvPr id="6" name="صورة 5"/>
          <p:cNvPicPr>
            <a:picLocks noChangeAspect="1"/>
          </p:cNvPicPr>
          <p:nvPr/>
        </p:nvPicPr>
        <p:blipFill>
          <a:blip r:embed="rId4">
            <a:duotone>
              <a:schemeClr val="accent5">
                <a:shade val="45000"/>
                <a:satMod val="135000"/>
              </a:schemeClr>
              <a:prstClr val="white"/>
            </a:duotone>
          </a:blip>
          <a:stretch>
            <a:fillRect/>
          </a:stretch>
        </p:blipFill>
        <p:spPr>
          <a:xfrm>
            <a:off x="1054779" y="3429000"/>
            <a:ext cx="4572638" cy="3429479"/>
          </a:xfrm>
          <a:prstGeom prst="ellipse">
            <a:avLst/>
          </a:prstGeom>
          <a:ln w="127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4975211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5527438" y="150070"/>
            <a:ext cx="3456395" cy="646331"/>
          </a:xfrm>
          <a:prstGeom prst="rect">
            <a:avLst/>
          </a:prstGeom>
          <a:noFill/>
        </p:spPr>
        <p:txBody>
          <a:bodyPr wrap="none">
            <a:spAutoFit/>
          </a:bodyPr>
          <a:lstStyle/>
          <a:p>
            <a:r>
              <a:rPr lang="ar-SA" sz="3600" b="1" dirty="0" smtClean="0">
                <a:ln w="22225">
                  <a:solidFill>
                    <a:schemeClr val="accent2"/>
                  </a:solidFill>
                  <a:prstDash val="solid"/>
                </a:ln>
                <a:solidFill>
                  <a:schemeClr val="accent2">
                    <a:lumMod val="40000"/>
                    <a:lumOff val="60000"/>
                  </a:schemeClr>
                </a:solidFill>
              </a:rPr>
              <a:t>أركان  العملية القيادية</a:t>
            </a:r>
            <a:endParaRPr lang="ar-SA" sz="3600" b="1" dirty="0">
              <a:ln w="22225">
                <a:solidFill>
                  <a:schemeClr val="accent2"/>
                </a:solidFill>
                <a:prstDash val="solid"/>
              </a:ln>
              <a:solidFill>
                <a:schemeClr val="accent2">
                  <a:lumMod val="40000"/>
                  <a:lumOff val="60000"/>
                </a:schemeClr>
              </a:solidFill>
            </a:endParaRPr>
          </a:p>
        </p:txBody>
      </p:sp>
      <p:pic>
        <p:nvPicPr>
          <p:cNvPr id="6" name="صورة 5"/>
          <p:cNvPicPr>
            <a:picLocks noChangeAspect="1"/>
          </p:cNvPicPr>
          <p:nvPr/>
        </p:nvPicPr>
        <p:blipFill>
          <a:blip r:embed="rId3"/>
          <a:stretch>
            <a:fillRect/>
          </a:stretch>
        </p:blipFill>
        <p:spPr>
          <a:xfrm>
            <a:off x="1381125" y="1604962"/>
            <a:ext cx="6381750" cy="3648075"/>
          </a:xfrm>
          <a:prstGeom prst="rect">
            <a:avLst/>
          </a:prstGeom>
        </p:spPr>
      </p:pic>
      <p:sp>
        <p:nvSpPr>
          <p:cNvPr id="7" name="مستطيل 6"/>
          <p:cNvSpPr/>
          <p:nvPr/>
        </p:nvSpPr>
        <p:spPr>
          <a:xfrm>
            <a:off x="6653893" y="3698421"/>
            <a:ext cx="498021" cy="677636"/>
          </a:xfrm>
          <a:prstGeom prst="rect">
            <a:avLst/>
          </a:prstGeom>
          <a:solidFill>
            <a:srgbClr val="BBE0E3"/>
          </a:solidFill>
          <a:ln>
            <a:solidFill>
              <a:srgbClr val="BBE0E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7052781" y="4037239"/>
            <a:ext cx="498021" cy="436790"/>
          </a:xfrm>
          <a:prstGeom prst="rect">
            <a:avLst/>
          </a:prstGeom>
          <a:solidFill>
            <a:srgbClr val="BBE0E3"/>
          </a:solidFill>
          <a:ln>
            <a:solidFill>
              <a:srgbClr val="BBE0E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1510394" y="2593521"/>
            <a:ext cx="1670956" cy="677636"/>
          </a:xfrm>
          <a:prstGeom prst="rect">
            <a:avLst/>
          </a:prstGeom>
          <a:solidFill>
            <a:srgbClr val="BBE0E3"/>
          </a:solidFill>
          <a:ln>
            <a:solidFill>
              <a:srgbClr val="BBE0E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smtClean="0">
                <a:solidFill>
                  <a:schemeClr val="tx1"/>
                </a:solidFill>
                <a:cs typeface="DecoType Naskh" panose="02010400000000000000" pitchFamily="2" charset="-78"/>
              </a:rPr>
              <a:t>المهمات والادوار</a:t>
            </a:r>
            <a:endParaRPr lang="ar-SA" sz="1600" dirty="0">
              <a:solidFill>
                <a:schemeClr val="tx1"/>
              </a:solidFill>
              <a:cs typeface="DecoType Naskh" panose="02010400000000000000" pitchFamily="2" charset="-78"/>
            </a:endParaRPr>
          </a:p>
        </p:txBody>
      </p:sp>
      <p:sp>
        <p:nvSpPr>
          <p:cNvPr id="12" name="علامة الطرح 11"/>
          <p:cNvSpPr/>
          <p:nvPr/>
        </p:nvSpPr>
        <p:spPr>
          <a:xfrm rot="16200000">
            <a:off x="2638425" y="2744559"/>
            <a:ext cx="1191986" cy="176893"/>
          </a:xfrm>
          <a:prstGeom prst="mathMinus">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0013796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par>
                                <p:cTn id="27" presetID="55"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7" name="مستطيل 6"/>
          <p:cNvSpPr/>
          <p:nvPr/>
        </p:nvSpPr>
        <p:spPr>
          <a:xfrm>
            <a:off x="6653893" y="3698421"/>
            <a:ext cx="498021" cy="677636"/>
          </a:xfrm>
          <a:prstGeom prst="rect">
            <a:avLst/>
          </a:prstGeom>
          <a:solidFill>
            <a:srgbClr val="BBE0E3"/>
          </a:solidFill>
          <a:ln>
            <a:solidFill>
              <a:srgbClr val="BBE0E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7052781" y="4037239"/>
            <a:ext cx="498021" cy="436790"/>
          </a:xfrm>
          <a:prstGeom prst="rect">
            <a:avLst/>
          </a:prstGeom>
          <a:solidFill>
            <a:srgbClr val="BBE0E3"/>
          </a:solidFill>
          <a:ln>
            <a:solidFill>
              <a:srgbClr val="BBE0E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 name="صورة 1"/>
          <p:cNvPicPr>
            <a:picLocks noChangeAspect="1"/>
          </p:cNvPicPr>
          <p:nvPr/>
        </p:nvPicPr>
        <p:blipFill>
          <a:blip r:embed="rId3"/>
          <a:stretch>
            <a:fillRect/>
          </a:stretch>
        </p:blipFill>
        <p:spPr>
          <a:xfrm>
            <a:off x="53024" y="165099"/>
            <a:ext cx="9037952" cy="6527801"/>
          </a:xfrm>
          <a:prstGeom prst="rect">
            <a:avLst/>
          </a:prstGeom>
        </p:spPr>
      </p:pic>
    </p:spTree>
    <p:extLst>
      <p:ext uri="{BB962C8B-B14F-4D97-AF65-F5344CB8AC3E}">
        <p14:creationId xmlns:p14="http://schemas.microsoft.com/office/powerpoint/2010/main" val="24442809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7" name="مستطيل 6"/>
          <p:cNvSpPr/>
          <p:nvPr/>
        </p:nvSpPr>
        <p:spPr>
          <a:xfrm>
            <a:off x="6653893" y="3698421"/>
            <a:ext cx="498021" cy="677636"/>
          </a:xfrm>
          <a:prstGeom prst="rect">
            <a:avLst/>
          </a:prstGeom>
          <a:solidFill>
            <a:srgbClr val="BBE0E3"/>
          </a:solidFill>
          <a:ln>
            <a:solidFill>
              <a:srgbClr val="BBE0E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7052781" y="4037239"/>
            <a:ext cx="498021" cy="436790"/>
          </a:xfrm>
          <a:prstGeom prst="rect">
            <a:avLst/>
          </a:prstGeom>
          <a:solidFill>
            <a:srgbClr val="BBE0E3"/>
          </a:solidFill>
          <a:ln>
            <a:solidFill>
              <a:srgbClr val="BBE0E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 name="صورة 2"/>
          <p:cNvPicPr>
            <a:picLocks noChangeAspect="1"/>
          </p:cNvPicPr>
          <p:nvPr/>
        </p:nvPicPr>
        <p:blipFill>
          <a:blip r:embed="rId3"/>
          <a:stretch>
            <a:fillRect/>
          </a:stretch>
        </p:blipFill>
        <p:spPr>
          <a:xfrm>
            <a:off x="135533" y="171449"/>
            <a:ext cx="8872933" cy="6515101"/>
          </a:xfrm>
          <a:prstGeom prst="rect">
            <a:avLst/>
          </a:prstGeom>
        </p:spPr>
      </p:pic>
    </p:spTree>
    <p:extLst>
      <p:ext uri="{BB962C8B-B14F-4D97-AF65-F5344CB8AC3E}">
        <p14:creationId xmlns:p14="http://schemas.microsoft.com/office/powerpoint/2010/main" val="282378219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456843" y="1167188"/>
            <a:ext cx="8230313" cy="4523624"/>
          </a:xfrm>
          <a:prstGeom prst="rect">
            <a:avLst/>
          </a:prstGeom>
        </p:spPr>
      </p:pic>
      <p:pic>
        <p:nvPicPr>
          <p:cNvPr id="4" name="صورة 3"/>
          <p:cNvPicPr>
            <a:picLocks noChangeAspect="1"/>
          </p:cNvPicPr>
          <p:nvPr/>
        </p:nvPicPr>
        <p:blipFill>
          <a:blip r:embed="rId3"/>
          <a:stretch>
            <a:fillRect/>
          </a:stretch>
        </p:blipFill>
        <p:spPr>
          <a:xfrm>
            <a:off x="1534885" y="1021896"/>
            <a:ext cx="6316436" cy="5727616"/>
          </a:xfrm>
          <a:prstGeom prst="rect">
            <a:avLst/>
          </a:prstGeom>
        </p:spPr>
      </p:pic>
      <p:pic>
        <p:nvPicPr>
          <p:cNvPr id="5" name="صورة 4"/>
          <p:cNvPicPr>
            <a:picLocks noChangeAspect="1"/>
          </p:cNvPicPr>
          <p:nvPr/>
        </p:nvPicPr>
        <p:blipFill>
          <a:blip r:embed="rId2"/>
          <a:stretch>
            <a:fillRect/>
          </a:stretch>
        </p:blipFill>
        <p:spPr>
          <a:xfrm>
            <a:off x="609243" y="1319588"/>
            <a:ext cx="8230313" cy="4523624"/>
          </a:xfrm>
          <a:prstGeom prst="rect">
            <a:avLst/>
          </a:prstGeom>
        </p:spPr>
      </p:pic>
      <p:sp>
        <p:nvSpPr>
          <p:cNvPr id="7" name="مستطيل 6"/>
          <p:cNvSpPr/>
          <p:nvPr/>
        </p:nvSpPr>
        <p:spPr>
          <a:xfrm>
            <a:off x="5538019" y="121492"/>
            <a:ext cx="3456394" cy="646331"/>
          </a:xfrm>
          <a:prstGeom prst="rect">
            <a:avLst/>
          </a:prstGeom>
          <a:noFill/>
        </p:spPr>
        <p:txBody>
          <a:bodyPr wrap="none" lIns="91440" tIns="45720" rIns="91440" bIns="45720">
            <a:spAutoFit/>
          </a:bodyPr>
          <a:lstStyle/>
          <a:p>
            <a:pPr algn="ctr"/>
            <a:r>
              <a:rPr lang="ar-SA" sz="3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خصائص القائد الناجح</a:t>
            </a:r>
            <a:endParaRPr lang="ar-SA"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مستطيل 1"/>
          <p:cNvSpPr/>
          <p:nvPr/>
        </p:nvSpPr>
        <p:spPr>
          <a:xfrm>
            <a:off x="350800" y="857923"/>
            <a:ext cx="8643613" cy="6047809"/>
          </a:xfrm>
          <a:prstGeom prst="rect">
            <a:avLst/>
          </a:prstGeom>
        </p:spPr>
        <p:txBody>
          <a:bodyPr wrap="square">
            <a:spAutoFit/>
          </a:bodyPr>
          <a:lstStyle/>
          <a:p>
            <a:pPr>
              <a:lnSpc>
                <a:spcPct val="150000"/>
              </a:lnSpc>
            </a:pPr>
            <a:r>
              <a:rPr lang="ar-SA" b="1" dirty="0" smtClean="0">
                <a:latin typeface="Times New Roman" panose="02020603050405020304" pitchFamily="18" charset="0"/>
                <a:ea typeface="Times New Roman" panose="02020603050405020304" pitchFamily="18" charset="0"/>
              </a:rPr>
              <a:t>في ورقة عمل</a:t>
            </a:r>
            <a:r>
              <a:rPr lang="ar-SA" dirty="0" smtClean="0">
                <a:latin typeface="Times New Roman" panose="02020603050405020304" pitchFamily="18" charset="0"/>
                <a:ea typeface="Times New Roman" panose="02020603050405020304" pitchFamily="18" charset="0"/>
              </a:rPr>
              <a:t> </a:t>
            </a:r>
            <a:r>
              <a:rPr lang="ar-SA" b="1" dirty="0" smtClean="0">
                <a:latin typeface="Times New Roman" panose="02020603050405020304" pitchFamily="18" charset="0"/>
                <a:ea typeface="Times New Roman" panose="02020603050405020304" pitchFamily="18" charset="0"/>
              </a:rPr>
              <a:t>مقدمة </a:t>
            </a:r>
            <a:r>
              <a:rPr lang="ar-SA" b="1" dirty="0">
                <a:latin typeface="Times New Roman" panose="02020603050405020304" pitchFamily="18" charset="0"/>
                <a:ea typeface="Times New Roman" panose="02020603050405020304" pitchFamily="18" charset="0"/>
              </a:rPr>
              <a:t>في اللقاء الثاني عشر للإشراف </a:t>
            </a:r>
            <a:r>
              <a:rPr lang="ar-SA" b="1" dirty="0" smtClean="0">
                <a:latin typeface="Times New Roman" panose="02020603050405020304" pitchFamily="18" charset="0"/>
                <a:ea typeface="Times New Roman" panose="02020603050405020304" pitchFamily="18" charset="0"/>
              </a:rPr>
              <a:t>التربوي بتاريخ26 </a:t>
            </a:r>
            <a:r>
              <a:rPr lang="ar-SA" b="1" dirty="0">
                <a:latin typeface="Times New Roman" panose="02020603050405020304" pitchFamily="18" charset="0"/>
                <a:ea typeface="Times New Roman" panose="02020603050405020304" pitchFamily="18" charset="0"/>
              </a:rPr>
              <a:t>– 28 / 4 / </a:t>
            </a:r>
            <a:r>
              <a:rPr lang="ar-SA" b="1" dirty="0" smtClean="0">
                <a:latin typeface="Times New Roman" panose="02020603050405020304" pitchFamily="18" charset="0"/>
                <a:ea typeface="Times New Roman" panose="02020603050405020304" pitchFamily="18" charset="0"/>
              </a:rPr>
              <a:t>1428ه ذكر </a:t>
            </a:r>
            <a:r>
              <a:rPr lang="ar-SA" b="1" dirty="0"/>
              <a:t>المشرف التربوي / محمد بن كامل بن </a:t>
            </a:r>
            <a:r>
              <a:rPr lang="ar-SA" b="1" dirty="0" smtClean="0"/>
              <a:t>داغستاني وهو حاصل على</a:t>
            </a:r>
            <a:r>
              <a:rPr lang="ar-SA" dirty="0"/>
              <a:t> </a:t>
            </a:r>
            <a:r>
              <a:rPr lang="ar-SA" b="1" dirty="0" smtClean="0"/>
              <a:t>ماجستير </a:t>
            </a:r>
            <a:r>
              <a:rPr lang="ar-SA" b="1" dirty="0"/>
              <a:t>إدارة جودة </a:t>
            </a:r>
            <a:r>
              <a:rPr lang="ar-SA" b="1" dirty="0" smtClean="0"/>
              <a:t>شاملة</a:t>
            </a:r>
            <a:r>
              <a:rPr lang="ar-SA" b="1" dirty="0">
                <a:latin typeface="Times New Roman" panose="02020603050405020304" pitchFamily="18" charset="0"/>
              </a:rPr>
              <a:t> </a:t>
            </a:r>
            <a:r>
              <a:rPr lang="ar-SA" b="1" dirty="0" smtClean="0">
                <a:latin typeface="Times New Roman" panose="02020603050405020304" pitchFamily="18" charset="0"/>
              </a:rPr>
              <a:t>انه </a:t>
            </a:r>
            <a:r>
              <a:rPr lang="ar-SA" b="1" dirty="0" smtClean="0"/>
              <a:t>من </a:t>
            </a:r>
            <a:r>
              <a:rPr lang="ar-SA" b="1" dirty="0"/>
              <a:t>خلال استطلاع رأي 100 مدير حول خصائص القائد الكفؤ تم </a:t>
            </a:r>
            <a:r>
              <a:rPr lang="ar-SA" b="1" dirty="0" smtClean="0"/>
              <a:t>تحديد ( </a:t>
            </a:r>
            <a:r>
              <a:rPr lang="ar-SA" b="1" dirty="0"/>
              <a:t>20 خاصية ) مرتبة وفقاً لأهمية توفرها في القائد ، وهي كما </a:t>
            </a:r>
            <a:r>
              <a:rPr lang="ar-SA" b="1" dirty="0" smtClean="0"/>
              <a:t>يلي</a:t>
            </a:r>
          </a:p>
          <a:p>
            <a:pPr>
              <a:lnSpc>
                <a:spcPct val="150000"/>
              </a:lnSpc>
            </a:pPr>
            <a:endParaRPr lang="ar-SA" b="1" dirty="0"/>
          </a:p>
          <a:p>
            <a:endParaRPr lang="ar-SA" b="1" dirty="0" smtClean="0"/>
          </a:p>
          <a:p>
            <a:endParaRPr lang="ar-SA" b="1" dirty="0"/>
          </a:p>
          <a:p>
            <a:endParaRPr lang="ar-SA" b="1" dirty="0" smtClean="0"/>
          </a:p>
          <a:p>
            <a:endParaRPr lang="ar-SA" b="1" dirty="0"/>
          </a:p>
          <a:p>
            <a:endParaRPr lang="ar-SA" b="1" dirty="0" smtClean="0"/>
          </a:p>
          <a:p>
            <a:endParaRPr lang="ar-SA" b="1" dirty="0"/>
          </a:p>
          <a:p>
            <a:endParaRPr lang="ar-SA" b="1" dirty="0" smtClean="0"/>
          </a:p>
          <a:p>
            <a:endParaRPr lang="ar-SA" b="1" dirty="0"/>
          </a:p>
          <a:p>
            <a:endParaRPr lang="ar-SA" b="1" dirty="0" smtClean="0"/>
          </a:p>
          <a:p>
            <a:endParaRPr lang="ar-SA" b="1" dirty="0"/>
          </a:p>
          <a:p>
            <a:endParaRPr lang="ar-SA" b="1" dirty="0" smtClean="0"/>
          </a:p>
          <a:p>
            <a:pPr>
              <a:lnSpc>
                <a:spcPct val="150000"/>
              </a:lnSpc>
            </a:pPr>
            <a:r>
              <a:rPr lang="ar-SA" b="1" dirty="0" smtClean="0"/>
              <a:t> وذكر بأن من </a:t>
            </a:r>
            <a:r>
              <a:rPr lang="ar-SA" b="1" dirty="0"/>
              <a:t>أكبر التحديات التي تواجه القائد التربوي للمدرسة هي قيادة منسوبي المدرسة نحو التغيير والتوجه إلى الجودة الشاملة ، فالنفس الإنسانية تأبى التغيير وتظل متمسكة بما ألفته من ممارسات وذلك ليس خوفاً من </a:t>
            </a:r>
            <a:r>
              <a:rPr lang="ar-SA" b="1" dirty="0" smtClean="0"/>
              <a:t>التغيير</a:t>
            </a:r>
            <a:endParaRPr lang="en-US" dirty="0">
              <a:latin typeface="Times New Roman" panose="02020603050405020304" pitchFamily="18" charset="0"/>
              <a:ea typeface="Times New Roman" panose="02020603050405020304" pitchFamily="18" charset="0"/>
            </a:endParaRPr>
          </a:p>
        </p:txBody>
      </p:sp>
      <p:pic>
        <p:nvPicPr>
          <p:cNvPr id="6" name="صورة 5"/>
          <p:cNvPicPr>
            <a:picLocks noChangeAspect="1"/>
          </p:cNvPicPr>
          <p:nvPr/>
        </p:nvPicPr>
        <p:blipFill>
          <a:blip r:embed="rId4">
            <a:duotone>
              <a:schemeClr val="accent5">
                <a:shade val="45000"/>
                <a:satMod val="135000"/>
              </a:schemeClr>
              <a:prstClr val="white"/>
            </a:duotone>
          </a:blip>
          <a:stretch>
            <a:fillRect/>
          </a:stretch>
        </p:blipFill>
        <p:spPr>
          <a:xfrm>
            <a:off x="687900" y="2229733"/>
            <a:ext cx="8382713" cy="3333007"/>
          </a:xfrm>
          <a:prstGeom prst="rect">
            <a:avLst/>
          </a:prstGeom>
        </p:spPr>
      </p:pic>
    </p:spTree>
    <p:extLst>
      <p:ext uri="{BB962C8B-B14F-4D97-AF65-F5344CB8AC3E}">
        <p14:creationId xmlns:p14="http://schemas.microsoft.com/office/powerpoint/2010/main" val="61868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Effect transition="in" filter="fade">
                                      <p:cBhvr>
                                        <p:cTn id="29" dur="1000"/>
                                        <p:tgtEl>
                                          <p:spTgt spid="2">
                                            <p:txEl>
                                              <p:pRg st="13" end="13"/>
                                            </p:txEl>
                                          </p:spTgt>
                                        </p:tgtEl>
                                      </p:cBhvr>
                                    </p:animEffect>
                                    <p:anim calcmode="lin" valueType="num">
                                      <p:cBhvr>
                                        <p:cTn id="3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456843" y="1167188"/>
            <a:ext cx="8230313" cy="4523624"/>
          </a:xfrm>
          <a:prstGeom prst="rect">
            <a:avLst/>
          </a:prstGeom>
        </p:spPr>
      </p:pic>
      <p:pic>
        <p:nvPicPr>
          <p:cNvPr id="4" name="صورة 3"/>
          <p:cNvPicPr>
            <a:picLocks noChangeAspect="1"/>
          </p:cNvPicPr>
          <p:nvPr/>
        </p:nvPicPr>
        <p:blipFill>
          <a:blip r:embed="rId3"/>
          <a:stretch>
            <a:fillRect/>
          </a:stretch>
        </p:blipFill>
        <p:spPr>
          <a:xfrm>
            <a:off x="1534885" y="1021896"/>
            <a:ext cx="6316436" cy="5727616"/>
          </a:xfrm>
          <a:prstGeom prst="rect">
            <a:avLst/>
          </a:prstGeom>
        </p:spPr>
      </p:pic>
      <p:pic>
        <p:nvPicPr>
          <p:cNvPr id="5" name="صورة 4"/>
          <p:cNvPicPr>
            <a:picLocks noChangeAspect="1"/>
          </p:cNvPicPr>
          <p:nvPr/>
        </p:nvPicPr>
        <p:blipFill>
          <a:blip r:embed="rId2"/>
          <a:stretch>
            <a:fillRect/>
          </a:stretch>
        </p:blipFill>
        <p:spPr>
          <a:xfrm>
            <a:off x="609243" y="1319588"/>
            <a:ext cx="8230313" cy="4523624"/>
          </a:xfrm>
          <a:prstGeom prst="rect">
            <a:avLst/>
          </a:prstGeom>
        </p:spPr>
      </p:pic>
      <p:sp>
        <p:nvSpPr>
          <p:cNvPr id="7" name="مستطيل 6"/>
          <p:cNvSpPr/>
          <p:nvPr/>
        </p:nvSpPr>
        <p:spPr>
          <a:xfrm>
            <a:off x="5538019" y="121492"/>
            <a:ext cx="3456394" cy="646331"/>
          </a:xfrm>
          <a:prstGeom prst="rect">
            <a:avLst/>
          </a:prstGeom>
          <a:noFill/>
        </p:spPr>
        <p:txBody>
          <a:bodyPr wrap="none" lIns="91440" tIns="45720" rIns="91440" bIns="45720">
            <a:spAutoFit/>
          </a:bodyPr>
          <a:lstStyle/>
          <a:p>
            <a:pPr algn="ctr"/>
            <a:r>
              <a:rPr lang="ar-SA" sz="3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خصائص القائد الناجح</a:t>
            </a:r>
            <a:endParaRPr lang="ar-SA"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مستطيل 1"/>
          <p:cNvSpPr/>
          <p:nvPr/>
        </p:nvSpPr>
        <p:spPr>
          <a:xfrm>
            <a:off x="416200" y="844022"/>
            <a:ext cx="8553806" cy="646331"/>
          </a:xfrm>
          <a:prstGeom prst="rect">
            <a:avLst/>
          </a:prstGeom>
        </p:spPr>
        <p:txBody>
          <a:bodyPr wrap="square">
            <a:spAutoFit/>
          </a:bodyPr>
          <a:lstStyle/>
          <a:p>
            <a:r>
              <a:rPr lang="ar-SA" b="1" dirty="0"/>
              <a:t>بحد ذاته بل الخوف مما ينتج عن التغيير من زيادة أعباء أو تقليص الفرص ، لذلك ينبغي على القائد التربوي للمدرسة أن يختار السلوك المعزز للقيادة التربوية والناجحة </a:t>
            </a:r>
            <a:r>
              <a:rPr lang="ar-SA" b="1" dirty="0" smtClean="0"/>
              <a:t>.</a:t>
            </a:r>
            <a:endParaRPr lang="ar-SA" dirty="0"/>
          </a:p>
        </p:txBody>
      </p:sp>
      <p:pic>
        <p:nvPicPr>
          <p:cNvPr id="6" name="صورة 5"/>
          <p:cNvPicPr>
            <a:picLocks noChangeAspect="1"/>
          </p:cNvPicPr>
          <p:nvPr/>
        </p:nvPicPr>
        <p:blipFill>
          <a:blip r:embed="rId4">
            <a:duotone>
              <a:schemeClr val="accent5">
                <a:shade val="45000"/>
                <a:satMod val="135000"/>
              </a:schemeClr>
              <a:prstClr val="white"/>
            </a:duotone>
          </a:blip>
          <a:stretch>
            <a:fillRect/>
          </a:stretch>
        </p:blipFill>
        <p:spPr>
          <a:xfrm>
            <a:off x="1894114" y="1681494"/>
            <a:ext cx="6662377" cy="49967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87575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5650914" y="151598"/>
            <a:ext cx="2691763" cy="707886"/>
          </a:xfrm>
          <a:prstGeom prst="rect">
            <a:avLst/>
          </a:prstGeom>
          <a:noFill/>
        </p:spPr>
        <p:txBody>
          <a:bodyPr wrap="none" lIns="91440" tIns="45720" rIns="91440" bIns="45720">
            <a:spAutoFit/>
          </a:bodyPr>
          <a:lstStyle/>
          <a:p>
            <a:pPr algn="ctr"/>
            <a:r>
              <a:rPr lang="ar-SA" sz="4000" b="1" cap="none" spc="0" dirty="0" smtClean="0">
                <a:ln w="22225">
                  <a:solidFill>
                    <a:schemeClr val="accent2"/>
                  </a:solidFill>
                  <a:prstDash val="solid"/>
                </a:ln>
                <a:solidFill>
                  <a:schemeClr val="accent2">
                    <a:lumMod val="40000"/>
                    <a:lumOff val="60000"/>
                  </a:schemeClr>
                </a:solidFill>
                <a:effectLst/>
              </a:rPr>
              <a:t>محتوى العرض</a:t>
            </a:r>
            <a:endParaRPr lang="ar-SA" sz="4000" b="1" cap="none" spc="0" dirty="0">
              <a:ln w="22225">
                <a:solidFill>
                  <a:schemeClr val="accent2"/>
                </a:solidFill>
                <a:prstDash val="solid"/>
              </a:ln>
              <a:solidFill>
                <a:schemeClr val="accent2">
                  <a:lumMod val="40000"/>
                  <a:lumOff val="60000"/>
                </a:schemeClr>
              </a:solidFill>
              <a:effectLst/>
            </a:endParaRPr>
          </a:p>
        </p:txBody>
      </p:sp>
      <p:sp>
        <p:nvSpPr>
          <p:cNvPr id="3" name="مستطيل 2"/>
          <p:cNvSpPr/>
          <p:nvPr/>
        </p:nvSpPr>
        <p:spPr>
          <a:xfrm>
            <a:off x="930594" y="1399465"/>
            <a:ext cx="7813356" cy="4524315"/>
          </a:xfrm>
          <a:prstGeom prst="rect">
            <a:avLst/>
          </a:prstGeom>
          <a:noFill/>
        </p:spPr>
        <p:txBody>
          <a:bodyPr wrap="none" lIns="91440" tIns="45720" rIns="91440" bIns="45720">
            <a:spAutoFit/>
          </a:bodyPr>
          <a:lstStyle/>
          <a:p>
            <a:r>
              <a:rPr lang="ar-SA"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 مقدمة عامة</a:t>
            </a:r>
          </a:p>
          <a:p>
            <a:r>
              <a:rPr lang="ar-SA" sz="3200" b="1" dirty="0" smtClean="0">
                <a:ln w="9525">
                  <a:solidFill>
                    <a:schemeClr val="bg1"/>
                  </a:solidFill>
                  <a:prstDash val="solid"/>
                </a:ln>
                <a:effectLst>
                  <a:outerShdw blurRad="12700" dist="38100" dir="2700000" algn="tl" rotWithShape="0">
                    <a:schemeClr val="bg1">
                      <a:lumMod val="50000"/>
                    </a:schemeClr>
                  </a:outerShdw>
                </a:effectLst>
              </a:rPr>
              <a:t>2- تعريف القيادة العامة والقيادة التربوية</a:t>
            </a:r>
          </a:p>
          <a:p>
            <a:r>
              <a:rPr lang="ar-SA"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3- أهمية القيادة التربوية والادارية</a:t>
            </a:r>
          </a:p>
          <a:p>
            <a:r>
              <a:rPr lang="ar-SA" sz="3200" b="1" dirty="0" smtClean="0">
                <a:ln w="9525">
                  <a:solidFill>
                    <a:schemeClr val="bg1"/>
                  </a:solidFill>
                  <a:prstDash val="solid"/>
                </a:ln>
                <a:effectLst>
                  <a:outerShdw blurRad="12700" dist="38100" dir="2700000" algn="tl" rotWithShape="0">
                    <a:schemeClr val="bg1">
                      <a:lumMod val="50000"/>
                    </a:schemeClr>
                  </a:outerShdw>
                </a:effectLst>
              </a:rPr>
              <a:t>4- عناصر العملية القيادية</a:t>
            </a:r>
          </a:p>
          <a:p>
            <a:r>
              <a:rPr lang="ar-SA" sz="3200" b="1" dirty="0" smtClean="0">
                <a:ln w="9525">
                  <a:solidFill>
                    <a:schemeClr val="bg1"/>
                  </a:solidFill>
                  <a:prstDash val="solid"/>
                </a:ln>
                <a:effectLst>
                  <a:outerShdw blurRad="12700" dist="38100" dir="2700000" algn="tl" rotWithShape="0">
                    <a:schemeClr val="bg1">
                      <a:lumMod val="50000"/>
                    </a:schemeClr>
                  </a:outerShdw>
                </a:effectLst>
              </a:rPr>
              <a:t>5- خصائص القائد الناجح</a:t>
            </a:r>
          </a:p>
          <a:p>
            <a:r>
              <a:rPr lang="ar-SA"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6-مبادئ القيادة الادارية</a:t>
            </a:r>
          </a:p>
          <a:p>
            <a:r>
              <a:rPr lang="ar-SA"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7- انواع القيادة الادارية</a:t>
            </a:r>
          </a:p>
          <a:p>
            <a:r>
              <a:rPr lang="ar-SA"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8- الفرق بين القيادة والادارة من حيث الخصائص والمهام</a:t>
            </a:r>
          </a:p>
          <a:p>
            <a:r>
              <a:rPr lang="ar-SA" sz="3200" b="1" dirty="0" smtClean="0">
                <a:ln w="9525">
                  <a:solidFill>
                    <a:schemeClr val="bg1"/>
                  </a:solidFill>
                  <a:prstDash val="solid"/>
                </a:ln>
                <a:effectLst>
                  <a:outerShdw blurRad="12700" dist="38100" dir="2700000" algn="tl" rotWithShape="0">
                    <a:schemeClr val="bg1">
                      <a:lumMod val="50000"/>
                    </a:schemeClr>
                  </a:outerShdw>
                </a:effectLst>
              </a:rPr>
              <a:t>9- مصادر القوة في القيادة</a:t>
            </a:r>
          </a:p>
        </p:txBody>
      </p:sp>
    </p:spTree>
    <p:extLst>
      <p:ext uri="{BB962C8B-B14F-4D97-AF65-F5344CB8AC3E}">
        <p14:creationId xmlns:p14="http://schemas.microsoft.com/office/powerpoint/2010/main" val="24910156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3" name="مستطيل 2"/>
          <p:cNvSpPr/>
          <p:nvPr/>
        </p:nvSpPr>
        <p:spPr>
          <a:xfrm>
            <a:off x="3938861" y="150070"/>
            <a:ext cx="5044972" cy="646331"/>
          </a:xfrm>
          <a:prstGeom prst="rect">
            <a:avLst/>
          </a:prstGeom>
          <a:noFill/>
        </p:spPr>
        <p:txBody>
          <a:bodyPr wrap="none">
            <a:spAutoFit/>
          </a:bodyPr>
          <a:lstStyle/>
          <a:p>
            <a:r>
              <a:rPr lang="ar-SA" sz="3600" b="1" dirty="0" smtClean="0">
                <a:ln w="22225">
                  <a:solidFill>
                    <a:schemeClr val="accent2"/>
                  </a:solidFill>
                  <a:prstDash val="solid"/>
                </a:ln>
                <a:solidFill>
                  <a:schemeClr val="accent2">
                    <a:lumMod val="40000"/>
                    <a:lumOff val="60000"/>
                  </a:schemeClr>
                </a:solidFill>
              </a:rPr>
              <a:t>مبادئ وخصائص العملية القيادية</a:t>
            </a:r>
            <a:endParaRPr lang="ar-SA" sz="3600" b="1" dirty="0">
              <a:ln w="22225">
                <a:solidFill>
                  <a:schemeClr val="accent2"/>
                </a:solidFill>
                <a:prstDash val="solid"/>
              </a:ln>
              <a:solidFill>
                <a:schemeClr val="accent2">
                  <a:lumMod val="40000"/>
                  <a:lumOff val="60000"/>
                </a:schemeClr>
              </a:solidFill>
            </a:endParaRPr>
          </a:p>
        </p:txBody>
      </p:sp>
      <p:sp>
        <p:nvSpPr>
          <p:cNvPr id="2" name="مستطيل 1"/>
          <p:cNvSpPr/>
          <p:nvPr/>
        </p:nvSpPr>
        <p:spPr>
          <a:xfrm>
            <a:off x="457200" y="796401"/>
            <a:ext cx="8394238" cy="6324808"/>
          </a:xfrm>
          <a:prstGeom prst="rect">
            <a:avLst/>
          </a:prstGeom>
        </p:spPr>
        <p:txBody>
          <a:bodyPr wrap="square">
            <a:spAutoFit/>
          </a:bodyPr>
          <a:lstStyle/>
          <a:p>
            <a:pPr>
              <a:lnSpc>
                <a:spcPct val="150000"/>
              </a:lnSpc>
            </a:pPr>
            <a:r>
              <a:rPr lang="ar-SA" altLang="ar-SA" b="1" dirty="0" smtClean="0"/>
              <a:t>هنالك مجموعة من المبادئ أو الاسس التي تخضع لها العملية القيادية الناجحة وقد ذكرها </a:t>
            </a:r>
            <a:r>
              <a:rPr lang="ar-SA" b="1" dirty="0"/>
              <a:t>حافظ فرج أحمد و محمد صبري </a:t>
            </a:r>
            <a:r>
              <a:rPr lang="ar-SA" b="1" dirty="0" smtClean="0"/>
              <a:t>حافظ في كتاب </a:t>
            </a:r>
            <a:r>
              <a:rPr lang="ar-SA" b="1" dirty="0"/>
              <a:t>إدارة المؤسسات </a:t>
            </a:r>
            <a:r>
              <a:rPr lang="ar-SA" b="1" dirty="0" smtClean="0"/>
              <a:t>التربوية،2003م.) بالنقاط التالية </a:t>
            </a:r>
            <a:endParaRPr lang="ar-SA" altLang="ar-SA" b="1" dirty="0" smtClean="0"/>
          </a:p>
          <a:p>
            <a:pPr>
              <a:lnSpc>
                <a:spcPct val="150000"/>
              </a:lnSpc>
            </a:pPr>
            <a:r>
              <a:rPr lang="ar-SA" altLang="ar-SA" b="1" dirty="0" smtClean="0"/>
              <a:t>1-القيادة </a:t>
            </a:r>
            <a:r>
              <a:rPr lang="ar-SA" altLang="ar-SA" b="1" dirty="0"/>
              <a:t>تعتمد على المشاركة بين الرئيس ومرؤوسيه .</a:t>
            </a:r>
          </a:p>
          <a:p>
            <a:pPr>
              <a:lnSpc>
                <a:spcPct val="150000"/>
              </a:lnSpc>
            </a:pPr>
            <a:r>
              <a:rPr lang="ar-SA" altLang="ar-SA" b="1" dirty="0" smtClean="0"/>
              <a:t>2- المركز </a:t>
            </a:r>
            <a:r>
              <a:rPr lang="ar-SA" altLang="ar-SA" b="1" dirty="0"/>
              <a:t>الوظيفي لا يعُطى بالضرورة القيادة فليس كل من يشغل مركزا رسميا قائدا .</a:t>
            </a:r>
          </a:p>
          <a:p>
            <a:pPr>
              <a:lnSpc>
                <a:spcPct val="150000"/>
              </a:lnSpc>
            </a:pPr>
            <a:r>
              <a:rPr lang="ar-SA" altLang="ar-SA" b="1" dirty="0" smtClean="0"/>
              <a:t>3- القيادة </a:t>
            </a:r>
            <a:r>
              <a:rPr lang="ar-SA" altLang="ar-SA" b="1" dirty="0"/>
              <a:t>في أي تنظيم أو مؤسسة ممتدة وواسعة </a:t>
            </a:r>
            <a:r>
              <a:rPr lang="ar-SA" altLang="ar-SA" b="1" dirty="0" smtClean="0"/>
              <a:t>الانتشار فالقائد</a:t>
            </a:r>
            <a:r>
              <a:rPr lang="ar-SA" b="1" dirty="0" smtClean="0">
                <a:solidFill>
                  <a:srgbClr val="000000"/>
                </a:solidFill>
                <a:latin typeface="arabic transparent" panose="020B0604020202020204" pitchFamily="34" charset="0"/>
              </a:rPr>
              <a:t> </a:t>
            </a:r>
            <a:r>
              <a:rPr lang="ar-SA" b="1" dirty="0">
                <a:solidFill>
                  <a:srgbClr val="000000"/>
                </a:solidFill>
                <a:latin typeface="arabic transparent" panose="020B0604020202020204" pitchFamily="34" charset="0"/>
              </a:rPr>
              <a:t>يمارس دوره على نوابه الفرعيين وهؤلاء يمارسون دورهم على </a:t>
            </a:r>
            <a:r>
              <a:rPr lang="ar-SA" b="1" dirty="0" smtClean="0">
                <a:solidFill>
                  <a:srgbClr val="000000"/>
                </a:solidFill>
                <a:latin typeface="arabic transparent" panose="020B0604020202020204" pitchFamily="34" charset="0"/>
              </a:rPr>
              <a:t>مرؤوسيهم، </a:t>
            </a:r>
            <a:r>
              <a:rPr lang="ar-SA" b="1" dirty="0">
                <a:solidFill>
                  <a:srgbClr val="000000"/>
                </a:solidFill>
                <a:latin typeface="arabic transparent" panose="020B0604020202020204" pitchFamily="34" charset="0"/>
              </a:rPr>
              <a:t>ويكون دور القائد أيضا علاوة على عملية القيادة، عليه التنسيق والتنظيم داخل المؤسسة0 </a:t>
            </a:r>
            <a:endParaRPr lang="ar-SA" altLang="ar-SA" b="1" dirty="0"/>
          </a:p>
          <a:p>
            <a:pPr>
              <a:lnSpc>
                <a:spcPct val="150000"/>
              </a:lnSpc>
            </a:pPr>
            <a:r>
              <a:rPr lang="ar-SA" altLang="ar-SA" b="1" dirty="0" smtClean="0"/>
              <a:t>4- معايير </a:t>
            </a:r>
            <a:r>
              <a:rPr lang="ar-SA" altLang="ar-SA" b="1" dirty="0"/>
              <a:t>المجموعة هي التي تُقرر من هو القائد.</a:t>
            </a:r>
          </a:p>
          <a:p>
            <a:pPr>
              <a:lnSpc>
                <a:spcPct val="150000"/>
              </a:lnSpc>
            </a:pPr>
            <a:r>
              <a:rPr lang="ar-SA" altLang="ar-SA" b="1" dirty="0" smtClean="0"/>
              <a:t>5- مميزات </a:t>
            </a:r>
            <a:r>
              <a:rPr lang="ar-SA" altLang="ar-SA" b="1" dirty="0"/>
              <a:t>القيادة ومميزات التبعية قابلة </a:t>
            </a:r>
            <a:r>
              <a:rPr lang="ar-SA" altLang="ar-SA" b="1" dirty="0" smtClean="0"/>
              <a:t>للتبادل</a:t>
            </a:r>
            <a:r>
              <a:rPr lang="ar-SA" b="1" dirty="0">
                <a:solidFill>
                  <a:srgbClr val="000000"/>
                </a:solidFill>
                <a:latin typeface="arabic transparent" panose="020B0604020202020204" pitchFamily="34" charset="0"/>
              </a:rPr>
              <a:t> فالقائد في موقف ما يمكن أن يكون تابعا في موقف </a:t>
            </a:r>
            <a:r>
              <a:rPr lang="ar-SA" b="1" dirty="0" smtClean="0">
                <a:solidFill>
                  <a:srgbClr val="000000"/>
                </a:solidFill>
                <a:latin typeface="arabic transparent" panose="020B0604020202020204" pitchFamily="34" charset="0"/>
              </a:rPr>
              <a:t>آخر0</a:t>
            </a:r>
          </a:p>
          <a:p>
            <a:pPr>
              <a:lnSpc>
                <a:spcPct val="150000"/>
              </a:lnSpc>
            </a:pPr>
            <a:r>
              <a:rPr lang="ar-SA" b="1" dirty="0" smtClean="0">
                <a:solidFill>
                  <a:srgbClr val="000000"/>
                </a:solidFill>
                <a:latin typeface="arabic transparent" panose="020B0604020202020204" pitchFamily="34" charset="0"/>
              </a:rPr>
              <a:t>6-أن </a:t>
            </a:r>
            <a:r>
              <a:rPr lang="ar-SA" b="1" dirty="0">
                <a:solidFill>
                  <a:srgbClr val="000000"/>
                </a:solidFill>
                <a:latin typeface="arabic transparent" panose="020B0604020202020204" pitchFamily="34" charset="0"/>
              </a:rPr>
              <a:t>الأشخاص الذين يبالغون في عمليات الإقناع، أو يعطون برهاناً برغبتهم في السيطرة لا يصلحون لتولي أدوار القيادة. </a:t>
            </a:r>
            <a:r>
              <a:rPr lang="ar-SA" dirty="0"/>
              <a:t/>
            </a:r>
            <a:br>
              <a:rPr lang="ar-SA" dirty="0"/>
            </a:br>
            <a:r>
              <a:rPr lang="ar-SA" b="1" dirty="0" smtClean="0">
                <a:solidFill>
                  <a:srgbClr val="000000"/>
                </a:solidFill>
                <a:latin typeface="arabic transparent" panose="020B0604020202020204" pitchFamily="34" charset="0"/>
              </a:rPr>
              <a:t>7- </a:t>
            </a:r>
            <a:r>
              <a:rPr lang="ar-SA" b="1" dirty="0">
                <a:solidFill>
                  <a:srgbClr val="000000"/>
                </a:solidFill>
                <a:latin typeface="arabic transparent" panose="020B0604020202020204" pitchFamily="34" charset="0"/>
              </a:rPr>
              <a:t>أن يكون الشخص الذي يمارس القيادة معنياً بمشاعر الناس الذين يقودهم، وحاجاتهم، ولا يزعجه تصريحاتهم وتصرفاتهم</a:t>
            </a:r>
            <a:r>
              <a:rPr lang="ar-SA" dirty="0"/>
              <a:t/>
            </a:r>
            <a:br>
              <a:rPr lang="ar-SA" dirty="0"/>
            </a:br>
            <a:endParaRPr lang="ar-SA" dirty="0"/>
          </a:p>
          <a:p>
            <a:pPr>
              <a:lnSpc>
                <a:spcPct val="150000"/>
              </a:lnSpc>
            </a:pPr>
            <a:endParaRPr lang="ar-SA" b="1" dirty="0"/>
          </a:p>
        </p:txBody>
      </p:sp>
    </p:spTree>
    <p:extLst>
      <p:ext uri="{BB962C8B-B14F-4D97-AF65-F5344CB8AC3E}">
        <p14:creationId xmlns:p14="http://schemas.microsoft.com/office/powerpoint/2010/main" val="316796695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12321" y="0"/>
            <a:ext cx="8433708" cy="6324808"/>
          </a:xfrm>
          <a:prstGeom prst="rect">
            <a:avLst/>
          </a:prstGeom>
        </p:spPr>
        <p:txBody>
          <a:bodyPr wrap="square">
            <a:spAutoFit/>
          </a:bodyPr>
          <a:lstStyle/>
          <a:p>
            <a:pPr algn="justLow">
              <a:lnSpc>
                <a:spcPct val="150000"/>
              </a:lnSpc>
            </a:pPr>
            <a:r>
              <a:rPr lang="ar-SA" b="1" u="sng" dirty="0">
                <a:solidFill>
                  <a:srgbClr val="000000"/>
                </a:solidFill>
                <a:latin typeface="Times New Roman" panose="02020603050405020304" pitchFamily="18" charset="0"/>
                <a:ea typeface="Times New Roman" panose="02020603050405020304" pitchFamily="18" charset="0"/>
              </a:rPr>
              <a:t>اختبار الذكاء الانفعالي لدى القائد</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عليك أن تقرأ كل عبارة من العبارات التالية وتعلم عليها (  </a:t>
            </a:r>
            <a:r>
              <a:rPr lang="ar-SA" b="1" dirty="0">
                <a:solidFill>
                  <a:srgbClr val="000000"/>
                </a:solidFill>
                <a:latin typeface="Lucida Console" panose="020B0609040504020204" pitchFamily="49" charset="0"/>
                <a:ea typeface="Times New Roman" panose="02020603050405020304" pitchFamily="18" charset="0"/>
              </a:rPr>
              <a:t>√</a:t>
            </a:r>
            <a:r>
              <a:rPr lang="ar-SA" b="1" dirty="0">
                <a:solidFill>
                  <a:srgbClr val="000000"/>
                </a:solidFill>
                <a:latin typeface="Times New Roman" panose="02020603050405020304" pitchFamily="18" charset="0"/>
                <a:ea typeface="Times New Roman" panose="02020603050405020304" pitchFamily="18" charset="0"/>
              </a:rPr>
              <a:t>  ) أو (  </a:t>
            </a:r>
            <a:r>
              <a:rPr lang="en-US" b="1" dirty="0">
                <a:solidFill>
                  <a:srgbClr val="000000"/>
                </a:solidFill>
                <a:latin typeface="Arial" panose="020B0604020202020204" pitchFamily="34" charset="0"/>
                <a:ea typeface="Times New Roman" panose="02020603050405020304" pitchFamily="18" charset="0"/>
              </a:rPr>
              <a:t>x</a:t>
            </a:r>
            <a:r>
              <a:rPr lang="ar-SA" b="1" dirty="0">
                <a:solidFill>
                  <a:srgbClr val="000000"/>
                </a:solidFill>
                <a:latin typeface="Times New Roman" panose="02020603050405020304" pitchFamily="18" charset="0"/>
                <a:ea typeface="Times New Roman" panose="02020603050405020304" pitchFamily="18" charset="0"/>
              </a:rPr>
              <a:t>  ) وذلك بما يتناسب مع ما تشعر به.</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 </a:t>
            </a:r>
            <a:r>
              <a:rPr lang="ar-SA" b="1" dirty="0" smtClean="0">
                <a:solidFill>
                  <a:srgbClr val="000000"/>
                </a:solidFill>
                <a:latin typeface="Times New Roman" panose="02020603050405020304" pitchFamily="18" charset="0"/>
                <a:ea typeface="Times New Roman" panose="02020603050405020304" pitchFamily="18" charset="0"/>
              </a:rPr>
              <a:t>أولاً </a:t>
            </a:r>
            <a:r>
              <a:rPr lang="ar-SA" b="1" dirty="0">
                <a:solidFill>
                  <a:srgbClr val="000000"/>
                </a:solidFill>
                <a:latin typeface="Times New Roman" panose="02020603050405020304" pitchFamily="18" charset="0"/>
                <a:ea typeface="Times New Roman" panose="02020603050405020304" pitchFamily="18" charset="0"/>
              </a:rPr>
              <a:t>: الوعي بالذات : </a:t>
            </a:r>
            <a:r>
              <a:rPr lang="en-US" b="1" dirty="0">
                <a:solidFill>
                  <a:srgbClr val="000000"/>
                </a:solidFill>
                <a:latin typeface="Arial" panose="020B0604020202020204" pitchFamily="34" charset="0"/>
                <a:ea typeface="Times New Roman" panose="02020603050405020304" pitchFamily="18" charset="0"/>
              </a:rPr>
              <a:t>Self –Awareness </a:t>
            </a:r>
            <a:r>
              <a:rPr lang="ar-SA" b="1" dirty="0">
                <a:solidFill>
                  <a:srgbClr val="000000"/>
                </a:solidFill>
                <a:latin typeface="Times New Roman" panose="02020603050405020304" pitchFamily="18" charset="0"/>
                <a:ea typeface="Times New Roman" panose="02020603050405020304" pitchFamily="18" charset="0"/>
              </a:rPr>
              <a:t> </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 لدى وعي بما أشعر به، ولماذا أشعر بذلك؟</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2- أفهم إلى أي درجة تؤثر مشاعري على سلوكي وأدائي </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3- لدي فكرة جيدة عن نقاط القوة والضعف في شخصيتي</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4- أحلل الأشياء التي تحدث لي واعكسها على الأشياء التي حدثت بالفعل؟</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5- لدي استعداد كبير للاستفادة من الآخرين</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6- ابحث عن الفرص التي تعطيني فكرة أكثر عن نفسي </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7- أضع أخطائي في الاعتبار  </a:t>
            </a:r>
            <a:endParaRPr lang="ar-SA" b="1"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ar-SA" b="1" dirty="0" smtClean="0">
                <a:solidFill>
                  <a:srgbClr val="000000"/>
                </a:solidFill>
                <a:latin typeface="Times New Roman" panose="02020603050405020304" pitchFamily="18" charset="0"/>
                <a:ea typeface="Times New Roman" panose="02020603050405020304" pitchFamily="18" charset="0"/>
              </a:rPr>
              <a:t> </a:t>
            </a:r>
          </a:p>
          <a:p>
            <a:pPr>
              <a:lnSpc>
                <a:spcPct val="150000"/>
              </a:lnSpc>
            </a:pPr>
            <a:r>
              <a:rPr lang="ar-SA" b="1" dirty="0" smtClean="0"/>
              <a:t>ثانياً </a:t>
            </a:r>
            <a:r>
              <a:rPr lang="ar-SA" b="1" dirty="0"/>
              <a:t>: إدارة الانفعالات والتنظيم الذاتي :</a:t>
            </a:r>
            <a:endParaRPr lang="en-US" b="1" dirty="0"/>
          </a:p>
          <a:p>
            <a:pPr>
              <a:lnSpc>
                <a:spcPct val="150000"/>
              </a:lnSpc>
            </a:pPr>
            <a:r>
              <a:rPr lang="ar-SA" b="1" dirty="0"/>
              <a:t>9- أستطيع أن احتفظ بهدوئي وقت الأزمات</a:t>
            </a:r>
            <a:endParaRPr lang="en-US" b="1" dirty="0"/>
          </a:p>
          <a:p>
            <a:pPr>
              <a:lnSpc>
                <a:spcPct val="150000"/>
              </a:lnSpc>
            </a:pPr>
            <a:r>
              <a:rPr lang="ar-SA" b="1" dirty="0"/>
              <a:t>10- أفكر بتركيز وأظل متأملاً عندما أكون تحت ضغط </a:t>
            </a:r>
            <a:endParaRPr lang="en-US" b="1" dirty="0"/>
          </a:p>
          <a:p>
            <a:pPr>
              <a:lnSpc>
                <a:spcPct val="150000"/>
              </a:lnSpc>
            </a:pPr>
            <a:r>
              <a:rPr lang="ar-SA" b="1" dirty="0"/>
              <a:t>11- أنظر نظرة كلية (شاملة) لجميع ما أقوم به من أعمال </a:t>
            </a:r>
            <a:endParaRPr lang="en-US" b="1" dirty="0"/>
          </a:p>
        </p:txBody>
      </p:sp>
    </p:spTree>
    <p:extLst>
      <p:ext uri="{BB962C8B-B14F-4D97-AF65-F5344CB8AC3E}">
        <p14:creationId xmlns:p14="http://schemas.microsoft.com/office/powerpoint/2010/main" val="2883365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8907235" cy="6324808"/>
          </a:xfrm>
          <a:prstGeom prst="rect">
            <a:avLst/>
          </a:prstGeom>
        </p:spPr>
        <p:txBody>
          <a:bodyPr wrap="square">
            <a:spAutoFit/>
          </a:bodyPr>
          <a:lstStyle/>
          <a:p>
            <a:pPr>
              <a:lnSpc>
                <a:spcPct val="150000"/>
              </a:lnSpc>
            </a:pPr>
            <a:r>
              <a:rPr lang="ar-SA" b="1" dirty="0"/>
              <a:t>12- يثق الأفراد بي (يستطيعوا الاعتماد على كلياً)</a:t>
            </a:r>
            <a:endParaRPr lang="en-US" b="1" dirty="0"/>
          </a:p>
          <a:p>
            <a:pPr>
              <a:lnSpc>
                <a:spcPct val="150000"/>
              </a:lnSpc>
            </a:pPr>
            <a:r>
              <a:rPr lang="ar-SA" b="1" dirty="0"/>
              <a:t>13- أصمم على ما أقتنع به شخصياً </a:t>
            </a:r>
            <a:endParaRPr lang="en-US" b="1" dirty="0"/>
          </a:p>
          <a:p>
            <a:pPr>
              <a:lnSpc>
                <a:spcPct val="150000"/>
              </a:lnSpc>
            </a:pPr>
            <a:r>
              <a:rPr lang="ar-SA" b="1" dirty="0"/>
              <a:t>14-أتعامل مع </a:t>
            </a:r>
            <a:r>
              <a:rPr lang="ar-EG" b="1" dirty="0"/>
              <a:t>الغير</a:t>
            </a:r>
            <a:r>
              <a:rPr lang="ar-SA" b="1" dirty="0"/>
              <a:t> بصورة جيدة</a:t>
            </a:r>
            <a:endParaRPr lang="en-US" b="1" dirty="0"/>
          </a:p>
          <a:p>
            <a:pPr>
              <a:lnSpc>
                <a:spcPct val="150000"/>
              </a:lnSpc>
            </a:pPr>
            <a:r>
              <a:rPr lang="ar-SA" b="1" dirty="0"/>
              <a:t>15- أكون مرناً عند مواجهتي للمصاعب </a:t>
            </a:r>
            <a:endParaRPr lang="ar-SA" b="1" dirty="0" smtClean="0"/>
          </a:p>
          <a:p>
            <a:pPr>
              <a:lnSpc>
                <a:spcPct val="150000"/>
              </a:lnSpc>
            </a:pPr>
            <a:endParaRPr lang="ar-SA" b="1" dirty="0">
              <a:solidFill>
                <a:srgbClr val="00003E"/>
              </a:solidFill>
              <a:latin typeface="Times New Roman" panose="02020603050405020304" pitchFamily="18" charset="0"/>
              <a:ea typeface="Times New Roman" panose="02020603050405020304" pitchFamily="18" charset="0"/>
            </a:endParaRPr>
          </a:p>
          <a:p>
            <a:pPr>
              <a:lnSpc>
                <a:spcPct val="150000"/>
              </a:lnSpc>
            </a:pPr>
            <a:r>
              <a:rPr lang="ar-SA" b="1" dirty="0"/>
              <a:t>ثالثاً : الدافعية الشخصية :</a:t>
            </a:r>
            <a:endParaRPr lang="en-US" b="1" dirty="0"/>
          </a:p>
          <a:p>
            <a:pPr>
              <a:lnSpc>
                <a:spcPct val="150000"/>
              </a:lnSpc>
            </a:pPr>
            <a:r>
              <a:rPr lang="ar-SA" b="1" dirty="0"/>
              <a:t>16- أضع أهداف صعبة المنال </a:t>
            </a:r>
            <a:endParaRPr lang="en-US" b="1" dirty="0"/>
          </a:p>
          <a:p>
            <a:pPr>
              <a:lnSpc>
                <a:spcPct val="150000"/>
              </a:lnSpc>
            </a:pPr>
            <a:r>
              <a:rPr lang="ar-SA" b="1" dirty="0"/>
              <a:t>17- أتحمل المسئولية وأتحدى المخاطر من أجل إنجاز </a:t>
            </a:r>
            <a:r>
              <a:rPr lang="ar-EG" b="1" dirty="0" err="1"/>
              <a:t>الأ</a:t>
            </a:r>
            <a:r>
              <a:rPr lang="ar-SA" b="1" dirty="0"/>
              <a:t>هداف </a:t>
            </a:r>
            <a:endParaRPr lang="en-US" b="1" dirty="0"/>
          </a:p>
          <a:p>
            <a:pPr>
              <a:lnSpc>
                <a:spcPct val="150000"/>
              </a:lnSpc>
            </a:pPr>
            <a:r>
              <a:rPr lang="ar-SA" b="1" dirty="0"/>
              <a:t>18- أهتم بنتائج الأمور</a:t>
            </a:r>
            <a:endParaRPr lang="en-US" b="1" dirty="0"/>
          </a:p>
          <a:p>
            <a:pPr>
              <a:lnSpc>
                <a:spcPct val="150000"/>
              </a:lnSpc>
            </a:pPr>
            <a:r>
              <a:rPr lang="ar-SA" b="1" dirty="0"/>
              <a:t>19- ابحث عن معلومات عن كيفية تحقيق أهدافي ،وتطوير أدائي </a:t>
            </a:r>
            <a:endParaRPr lang="en-US" b="1" dirty="0"/>
          </a:p>
          <a:p>
            <a:pPr>
              <a:lnSpc>
                <a:spcPct val="150000"/>
              </a:lnSpc>
            </a:pPr>
            <a:r>
              <a:rPr lang="ar-SA" b="1" dirty="0"/>
              <a:t>20- </a:t>
            </a:r>
            <a:r>
              <a:rPr lang="ar-EG" b="1" dirty="0"/>
              <a:t>أهتم ب</a:t>
            </a:r>
            <a:r>
              <a:rPr lang="ar-SA" b="1" dirty="0"/>
              <a:t>كل كبيرة وصغيرة تطلب مني.  </a:t>
            </a:r>
            <a:endParaRPr lang="en-US" b="1" dirty="0"/>
          </a:p>
          <a:p>
            <a:pPr>
              <a:lnSpc>
                <a:spcPct val="150000"/>
              </a:lnSpc>
            </a:pPr>
            <a:r>
              <a:rPr lang="ar-SA" b="1" dirty="0"/>
              <a:t>21- ابحث دائماً عن فرص لكي أعمل أشياء جديدة</a:t>
            </a:r>
            <a:endParaRPr lang="en-US" b="1" dirty="0"/>
          </a:p>
          <a:p>
            <a:pPr>
              <a:lnSpc>
                <a:spcPct val="150000"/>
              </a:lnSpc>
            </a:pPr>
            <a:r>
              <a:rPr lang="ar-SA" b="1" dirty="0"/>
              <a:t>22- اختار الاتجاه الإيجابي حتى عندما أواجه بعقبات ومقالب</a:t>
            </a:r>
            <a:endParaRPr lang="en-US" b="1" dirty="0"/>
          </a:p>
          <a:p>
            <a:pPr>
              <a:lnSpc>
                <a:spcPct val="150000"/>
              </a:lnSpc>
            </a:pPr>
            <a:r>
              <a:rPr lang="ar-SA" b="1" dirty="0"/>
              <a:t>23- أركز على النجاح أكثر من التركيز على الفشل</a:t>
            </a:r>
            <a:endParaRPr lang="en-US" b="1" dirty="0"/>
          </a:p>
          <a:p>
            <a:pPr>
              <a:lnSpc>
                <a:spcPct val="150000"/>
              </a:lnSpc>
            </a:pPr>
            <a:r>
              <a:rPr lang="ar-SA" b="1" dirty="0"/>
              <a:t>24- لا ألوم نفسي كثيراً أو أقف كثيراً أمام أخطائي الشخصية</a:t>
            </a:r>
            <a:endParaRPr lang="en-US" b="1" dirty="0">
              <a:solidFill>
                <a:srgbClr val="00003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9847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359729" y="113356"/>
            <a:ext cx="4572000" cy="6278642"/>
          </a:xfrm>
          <a:prstGeom prst="rect">
            <a:avLst/>
          </a:prstGeom>
        </p:spPr>
        <p:txBody>
          <a:bodyPr>
            <a:spAutoFit/>
          </a:bodyPr>
          <a:lstStyle/>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رابعاً : التعاطف </a:t>
            </a:r>
            <a:r>
              <a:rPr lang="ar-EG" b="1" dirty="0">
                <a:solidFill>
                  <a:srgbClr val="000000"/>
                </a:solidFill>
                <a:latin typeface="Times New Roman" panose="02020603050405020304" pitchFamily="18" charset="0"/>
                <a:ea typeface="Times New Roman" panose="02020603050405020304" pitchFamily="18" charset="0"/>
              </a:rPr>
              <a:t>مع</a:t>
            </a:r>
            <a:r>
              <a:rPr lang="ar-SA" b="1" dirty="0">
                <a:solidFill>
                  <a:srgbClr val="000000"/>
                </a:solidFill>
                <a:latin typeface="Times New Roman" panose="02020603050405020304" pitchFamily="18" charset="0"/>
                <a:ea typeface="Times New Roman" panose="02020603050405020304" pitchFamily="18" charset="0"/>
              </a:rPr>
              <a:t> الآخرين:</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25- أهتم بمشاعر وردود أفعال الآخرين</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26- أحترم الرأي الآخر</a:t>
            </a:r>
            <a:r>
              <a:rPr lang="ar-EG" b="1" dirty="0">
                <a:solidFill>
                  <a:srgbClr val="000000"/>
                </a:solidFill>
                <a:latin typeface="Times New Roman" panose="02020603050405020304" pitchFamily="18" charset="0"/>
                <a:ea typeface="Times New Roman" panose="02020603050405020304" pitchFamily="18" charset="0"/>
              </a:rPr>
              <a:t>و</a:t>
            </a:r>
            <a:r>
              <a:rPr lang="ar-SA" b="1" dirty="0">
                <a:solidFill>
                  <a:srgbClr val="000000"/>
                </a:solidFill>
                <a:latin typeface="Times New Roman" panose="02020603050405020304" pitchFamily="18" charset="0"/>
                <a:ea typeface="Times New Roman" panose="02020603050405020304" pitchFamily="18" charset="0"/>
              </a:rPr>
              <a:t> لو لم يكن يتفق مع رأي</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27- أنا حساس مع الآخرين</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28- أقدم المساعدة وأحاول أن أساعد الآخرين لإنجاز أعمالهم </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29- أكافئ وأهتم بالذين يؤدون أعمالهم </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30- أنا مستعد لتدريب وتوجيه الآخرين </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31- أحترم الأفراد الذين ينتمون إلى أخلاقيات متنوعة</a:t>
            </a:r>
            <a:endParaRPr lang="en-US" sz="1600" b="1" dirty="0">
              <a:solidFill>
                <a:srgbClr val="00003E"/>
              </a:solidFill>
              <a:latin typeface="Times New Roman" panose="02020603050405020304" pitchFamily="18" charset="0"/>
              <a:ea typeface="Times New Roman" panose="02020603050405020304" pitchFamily="18" charset="0"/>
            </a:endParaRPr>
          </a:p>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32- أرتبط بالأفراد المختلفين معي ارتباط </a:t>
            </a:r>
            <a:r>
              <a:rPr lang="ar-SA" b="1" dirty="0" smtClean="0">
                <a:solidFill>
                  <a:srgbClr val="000000"/>
                </a:solidFill>
                <a:latin typeface="Times New Roman" panose="02020603050405020304" pitchFamily="18" charset="0"/>
                <a:ea typeface="Times New Roman" panose="02020603050405020304" pitchFamily="18" charset="0"/>
              </a:rPr>
              <a:t>كبير</a:t>
            </a:r>
          </a:p>
          <a:p>
            <a:pPr algn="justLow">
              <a:lnSpc>
                <a:spcPct val="150000"/>
              </a:lnSpc>
            </a:pPr>
            <a:endParaRPr lang="ar-SA" sz="1600" b="1" dirty="0">
              <a:solidFill>
                <a:srgbClr val="000000"/>
              </a:solidFill>
              <a:effectLst/>
              <a:latin typeface="Times New Roman" panose="02020603050405020304" pitchFamily="18" charset="0"/>
              <a:ea typeface="Times New Roman" panose="02020603050405020304" pitchFamily="18" charset="0"/>
            </a:endParaRPr>
          </a:p>
          <a:p>
            <a:pPr>
              <a:lnSpc>
                <a:spcPct val="150000"/>
              </a:lnSpc>
            </a:pPr>
            <a:r>
              <a:rPr lang="ar-SA" b="1" dirty="0"/>
              <a:t>خامساً : المهارات الاجتماعية :</a:t>
            </a:r>
            <a:endParaRPr lang="en-US" b="1" dirty="0"/>
          </a:p>
          <a:p>
            <a:pPr>
              <a:lnSpc>
                <a:spcPct val="150000"/>
              </a:lnSpc>
            </a:pPr>
            <a:r>
              <a:rPr lang="ar-SA" b="1" dirty="0"/>
              <a:t>33- أتمتع بمهارة  الاندماج مع الآخرين</a:t>
            </a:r>
            <a:endParaRPr lang="en-US" b="1" dirty="0"/>
          </a:p>
          <a:p>
            <a:pPr>
              <a:lnSpc>
                <a:spcPct val="150000"/>
              </a:lnSpc>
            </a:pPr>
            <a:r>
              <a:rPr lang="ar-SA" b="1" dirty="0"/>
              <a:t>34- أستطيع الاتصال بفاعلية وشفافية</a:t>
            </a:r>
            <a:endParaRPr lang="en-US" b="1" dirty="0"/>
          </a:p>
          <a:p>
            <a:pPr>
              <a:lnSpc>
                <a:spcPct val="150000"/>
              </a:lnSpc>
            </a:pPr>
            <a:r>
              <a:rPr lang="ar-SA" b="1" dirty="0"/>
              <a:t>35- أنا مستمع </a:t>
            </a:r>
            <a:r>
              <a:rPr lang="ar-SA" b="1" dirty="0" smtClean="0"/>
              <a:t>جيد</a:t>
            </a:r>
            <a:endParaRPr lang="en-US" b="1" dirty="0"/>
          </a:p>
        </p:txBody>
      </p:sp>
    </p:spTree>
    <p:extLst>
      <p:ext uri="{BB962C8B-B14F-4D97-AF65-F5344CB8AC3E}">
        <p14:creationId xmlns:p14="http://schemas.microsoft.com/office/powerpoint/2010/main" val="3803701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49336" y="115116"/>
            <a:ext cx="5976257" cy="4662815"/>
          </a:xfrm>
          <a:prstGeom prst="rect">
            <a:avLst/>
          </a:prstGeom>
        </p:spPr>
        <p:txBody>
          <a:bodyPr wrap="square">
            <a:spAutoFit/>
          </a:bodyPr>
          <a:lstStyle/>
          <a:p>
            <a:pPr>
              <a:lnSpc>
                <a:spcPct val="150000"/>
              </a:lnSpc>
            </a:pPr>
            <a:r>
              <a:rPr lang="ar-SA" b="1" dirty="0"/>
              <a:t>36- أتقبل الأخبار السيئة كما أتقبل الأخبار الجيدة </a:t>
            </a:r>
            <a:endParaRPr lang="en-US" b="1" dirty="0"/>
          </a:p>
          <a:p>
            <a:pPr>
              <a:lnSpc>
                <a:spcPct val="150000"/>
              </a:lnSpc>
            </a:pPr>
            <a:r>
              <a:rPr lang="ar-SA" b="1" dirty="0"/>
              <a:t>37- أستطيع أن أقنع الآخرين بوجهه نظري، وأحفزهم على </a:t>
            </a:r>
            <a:r>
              <a:rPr lang="ar-SA" b="1" dirty="0" smtClean="0"/>
              <a:t>إتباعي</a:t>
            </a:r>
            <a:endParaRPr lang="en-US" b="1" dirty="0"/>
          </a:p>
          <a:p>
            <a:pPr>
              <a:lnSpc>
                <a:spcPct val="150000"/>
              </a:lnSpc>
            </a:pPr>
            <a:r>
              <a:rPr lang="ar-SA" b="1" dirty="0"/>
              <a:t>38- أقود من خلال النماذج والأمثلة </a:t>
            </a:r>
            <a:endParaRPr lang="en-US" b="1" dirty="0"/>
          </a:p>
          <a:p>
            <a:pPr>
              <a:lnSpc>
                <a:spcPct val="150000"/>
              </a:lnSpc>
            </a:pPr>
            <a:r>
              <a:rPr lang="ar-SA" b="1" dirty="0"/>
              <a:t>39- أستطيع التعامل مع الأفراد المشككين بأسلوب معين </a:t>
            </a:r>
            <a:endParaRPr lang="en-US" b="1" dirty="0"/>
          </a:p>
          <a:p>
            <a:pPr>
              <a:lnSpc>
                <a:spcPct val="150000"/>
              </a:lnSpc>
            </a:pPr>
            <a:r>
              <a:rPr lang="ar-SA" b="1" dirty="0"/>
              <a:t>40- أشجع المناقشات الحرة والمتخصصة، عندما تظهر الاختلافات</a:t>
            </a:r>
            <a:endParaRPr lang="en-US" b="1" dirty="0"/>
          </a:p>
          <a:p>
            <a:pPr>
              <a:lnSpc>
                <a:spcPct val="150000"/>
              </a:lnSpc>
            </a:pPr>
            <a:r>
              <a:rPr lang="ar-SA" b="1" dirty="0"/>
              <a:t>41- أحل المشاكل بناء على المكسب للجميع</a:t>
            </a:r>
            <a:endParaRPr lang="en-US" b="1" dirty="0"/>
          </a:p>
          <a:p>
            <a:pPr>
              <a:lnSpc>
                <a:spcPct val="150000"/>
              </a:lnSpc>
            </a:pPr>
            <a:r>
              <a:rPr lang="ar-SA" b="1" dirty="0"/>
              <a:t>42- أبني علاقات شخصية مع الآخرين </a:t>
            </a:r>
            <a:endParaRPr lang="en-US" b="1" dirty="0"/>
          </a:p>
          <a:p>
            <a:pPr>
              <a:lnSpc>
                <a:spcPct val="150000"/>
              </a:lnSpc>
            </a:pPr>
            <a:r>
              <a:rPr lang="ar-SA" b="1" dirty="0"/>
              <a:t>43- أساعد على تأسيس مناخ إيجابي في العمل </a:t>
            </a:r>
            <a:endParaRPr lang="en-US" b="1" dirty="0"/>
          </a:p>
          <a:p>
            <a:pPr>
              <a:lnSpc>
                <a:spcPct val="150000"/>
              </a:lnSpc>
            </a:pPr>
            <a:r>
              <a:rPr lang="ar-SA" b="1" dirty="0"/>
              <a:t>44- أقدم نموذج جيد للجماعة مثل ( الاحترام –المساعدة – التعاون )</a:t>
            </a:r>
            <a:endParaRPr lang="en-US" b="1" dirty="0"/>
          </a:p>
          <a:p>
            <a:pPr>
              <a:lnSpc>
                <a:spcPct val="150000"/>
              </a:lnSpc>
            </a:pPr>
            <a:r>
              <a:rPr lang="ar-SA" b="1" dirty="0"/>
              <a:t>45- أشجع السياسة الضابطة التي </a:t>
            </a:r>
            <a:r>
              <a:rPr lang="ar-EG" b="1" dirty="0"/>
              <a:t>تحكم</a:t>
            </a:r>
            <a:r>
              <a:rPr lang="ar-SA" b="1" dirty="0"/>
              <a:t> المؤسسة </a:t>
            </a:r>
            <a:endParaRPr lang="en-US" b="1" dirty="0"/>
          </a:p>
          <a:p>
            <a:pPr>
              <a:lnSpc>
                <a:spcPct val="150000"/>
              </a:lnSpc>
            </a:pPr>
            <a:r>
              <a:rPr lang="ar-SA" b="1" dirty="0"/>
              <a:t>46- أشجع المشاركة من كل فرد عندما أعمل في فريق</a:t>
            </a:r>
            <a:endParaRPr lang="en-US" b="1" dirty="0">
              <a:solidFill>
                <a:srgbClr val="00003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464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27535" y="-1"/>
            <a:ext cx="9002484" cy="6931479"/>
          </a:xfrm>
          <a:prstGeom prst="rect">
            <a:avLst/>
          </a:prstGeom>
        </p:spPr>
      </p:pic>
    </p:spTree>
    <p:extLst>
      <p:ext uri="{BB962C8B-B14F-4D97-AF65-F5344CB8AC3E}">
        <p14:creationId xmlns:p14="http://schemas.microsoft.com/office/powerpoint/2010/main" val="1955093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5611962" y="89815"/>
            <a:ext cx="3243197" cy="646331"/>
          </a:xfrm>
          <a:prstGeom prst="rect">
            <a:avLst/>
          </a:prstGeom>
          <a:noFill/>
        </p:spPr>
        <p:txBody>
          <a:bodyPr wrap="none" lIns="91440" tIns="45720" rIns="91440" bIns="45720">
            <a:spAutoFit/>
          </a:bodyPr>
          <a:lstStyle/>
          <a:p>
            <a:pPr algn="ctr"/>
            <a:r>
              <a:rPr lang="ar-SA"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مهارات القائد الناجح</a:t>
            </a:r>
            <a:endParaRPr lang="ar-SA"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مستطيل 2"/>
          <p:cNvSpPr/>
          <p:nvPr/>
        </p:nvSpPr>
        <p:spPr>
          <a:xfrm>
            <a:off x="81644" y="736146"/>
            <a:ext cx="8956220" cy="3308598"/>
          </a:xfrm>
          <a:prstGeom prst="rect">
            <a:avLst/>
          </a:prstGeom>
        </p:spPr>
        <p:txBody>
          <a:bodyPr wrap="square">
            <a:spAutoFit/>
          </a:bodyPr>
          <a:lstStyle/>
          <a:p>
            <a:r>
              <a:rPr lang="ar-SA" sz="2000" b="1" dirty="0">
                <a:solidFill>
                  <a:schemeClr val="accent2">
                    <a:lumMod val="50000"/>
                  </a:schemeClr>
                </a:solidFill>
                <a:effectLst>
                  <a:outerShdw blurRad="38100" dist="38100" dir="2700000" algn="tl">
                    <a:srgbClr val="000000">
                      <a:alpha val="43137"/>
                    </a:srgbClr>
                  </a:outerShdw>
                </a:effectLst>
                <a:latin typeface="TraditionalArabic,Bold"/>
              </a:rPr>
              <a:t>المهارة التصورية </a:t>
            </a:r>
            <a:r>
              <a:rPr lang="ar-SA" b="1" dirty="0">
                <a:latin typeface="Traditional Arabic" panose="02020603050405020304" pitchFamily="18" charset="-78"/>
                <a:cs typeface="Traditional Arabic" panose="02020603050405020304" pitchFamily="18" charset="-78"/>
              </a:rPr>
              <a:t>: </a:t>
            </a:r>
            <a:endParaRPr lang="ar-SA" b="1" dirty="0" smtClean="0">
              <a:latin typeface="Traditional Arabic" panose="02020603050405020304" pitchFamily="18" charset="-78"/>
              <a:cs typeface="Traditional Arabic" panose="02020603050405020304" pitchFamily="18" charset="-78"/>
            </a:endParaRPr>
          </a:p>
          <a:p>
            <a:pPr>
              <a:lnSpc>
                <a:spcPct val="150000"/>
              </a:lnSpc>
            </a:pPr>
            <a:r>
              <a:rPr lang="ar-SA" b="1" dirty="0" smtClean="0">
                <a:latin typeface="TraditionalArabic,Bold"/>
              </a:rPr>
              <a:t>وهي </a:t>
            </a:r>
            <a:r>
              <a:rPr lang="ar-SA" b="1" dirty="0">
                <a:latin typeface="TraditionalArabic,Bold"/>
              </a:rPr>
              <a:t>مهارة </a:t>
            </a:r>
            <a:r>
              <a:rPr lang="ar-SA" b="1" dirty="0" smtClean="0">
                <a:latin typeface="TraditionalArabic,Bold"/>
              </a:rPr>
              <a:t>يحتاجها القائد التربوي </a:t>
            </a:r>
            <a:r>
              <a:rPr lang="ar-SA" b="1" dirty="0">
                <a:latin typeface="TraditionalArabic,Bold"/>
              </a:rPr>
              <a:t>في التخطيط للعمل بحيث تمثل الخطة استشرافا للمستقبل كما </a:t>
            </a:r>
            <a:r>
              <a:rPr lang="ar-SA" b="1" dirty="0" smtClean="0">
                <a:latin typeface="TraditionalArabic,Bold"/>
              </a:rPr>
              <a:t>يحتاج القائد للمهارة </a:t>
            </a:r>
            <a:r>
              <a:rPr lang="ar-SA" b="1" dirty="0">
                <a:latin typeface="TraditionalArabic,Bold"/>
              </a:rPr>
              <a:t>التصورية في تنظيم أعمال </a:t>
            </a:r>
            <a:r>
              <a:rPr lang="ar-SA" b="1" dirty="0" smtClean="0">
                <a:latin typeface="TraditionalArabic,Bold"/>
              </a:rPr>
              <a:t>التابعين له </a:t>
            </a:r>
            <a:r>
              <a:rPr lang="ar-SA" b="1" dirty="0">
                <a:latin typeface="TraditionalArabic,Bold"/>
              </a:rPr>
              <a:t>وتقسيم الأدوار </a:t>
            </a:r>
            <a:r>
              <a:rPr lang="ar-SA" b="1" dirty="0" smtClean="0">
                <a:latin typeface="TraditionalArabic,Bold"/>
              </a:rPr>
              <a:t>بينهم </a:t>
            </a:r>
            <a:r>
              <a:rPr lang="ar-SA" b="1" dirty="0">
                <a:latin typeface="TraditionalArabic,Bold"/>
              </a:rPr>
              <a:t>، كما أن </a:t>
            </a:r>
            <a:r>
              <a:rPr lang="ar-SA" b="1" dirty="0" smtClean="0">
                <a:latin typeface="TraditionalArabic,Bold"/>
              </a:rPr>
              <a:t>القائد الذي يتطور لديه </a:t>
            </a:r>
            <a:r>
              <a:rPr lang="ar-SA" b="1" dirty="0">
                <a:latin typeface="TraditionalArabic,Bold"/>
              </a:rPr>
              <a:t>هذه المهارة </a:t>
            </a:r>
            <a:r>
              <a:rPr lang="ar-SA" b="1" dirty="0" smtClean="0">
                <a:latin typeface="TraditionalArabic,Bold"/>
              </a:rPr>
              <a:t>يكون قادر على الإحساس </a:t>
            </a:r>
            <a:r>
              <a:rPr lang="ar-SA" b="1" dirty="0">
                <a:latin typeface="TraditionalArabic,Bold"/>
              </a:rPr>
              <a:t>بالمشكلات قبل وقوعها </a:t>
            </a:r>
            <a:r>
              <a:rPr lang="ar-SA" b="1" dirty="0" smtClean="0">
                <a:latin typeface="TraditionalArabic,Bold"/>
              </a:rPr>
              <a:t>ويقفز إلى ذهنه </a:t>
            </a:r>
            <a:r>
              <a:rPr lang="ar-SA" b="1" dirty="0">
                <a:latin typeface="TraditionalArabic,Bold"/>
              </a:rPr>
              <a:t>الحلول قبل تفاقم المشكلات </a:t>
            </a:r>
            <a:r>
              <a:rPr lang="ar-SA" b="1" dirty="0" smtClean="0">
                <a:latin typeface="TraditionalArabic,Bold"/>
              </a:rPr>
              <a:t>ويتنبأ </a:t>
            </a:r>
            <a:r>
              <a:rPr lang="ar-SA" b="1" dirty="0">
                <a:latin typeface="TraditionalArabic,Bold"/>
              </a:rPr>
              <a:t>بنتائج الإجراءات قبل تنفيذها</a:t>
            </a:r>
            <a:r>
              <a:rPr lang="ar-SA" b="1" dirty="0">
                <a:latin typeface="Traditional Arabic" panose="02020603050405020304" pitchFamily="18" charset="-78"/>
                <a:cs typeface="Traditional Arabic" panose="02020603050405020304" pitchFamily="18" charset="-78"/>
              </a:rPr>
              <a:t>. (</a:t>
            </a:r>
            <a:r>
              <a:rPr lang="ar-SA" sz="1600" b="1" dirty="0" smtClean="0">
                <a:solidFill>
                  <a:srgbClr val="FF0000"/>
                </a:solidFill>
                <a:latin typeface="TraditionalArabic,Bold"/>
              </a:rPr>
              <a:t>المعايطة</a:t>
            </a:r>
            <a:r>
              <a:rPr lang="ar-SA" sz="1600" b="1" dirty="0">
                <a:solidFill>
                  <a:srgbClr val="FF0000"/>
                </a:solidFill>
                <a:latin typeface="TraditionalArabic,Bold"/>
              </a:rPr>
              <a:t>، ٢٠٠٧ </a:t>
            </a:r>
            <a:r>
              <a:rPr lang="ar-SA" sz="1600" b="1" dirty="0" smtClean="0">
                <a:solidFill>
                  <a:srgbClr val="FF0000"/>
                </a:solidFill>
                <a:latin typeface="TraditionalArabic,Bold"/>
              </a:rPr>
              <a:t>م</a:t>
            </a:r>
            <a:r>
              <a:rPr lang="ar-SA" b="1" dirty="0" smtClean="0">
                <a:latin typeface="Traditional Arabic" panose="02020603050405020304" pitchFamily="18" charset="-78"/>
                <a:cs typeface="Traditional Arabic" panose="02020603050405020304" pitchFamily="18" charset="-78"/>
              </a:rPr>
              <a:t>).</a:t>
            </a:r>
            <a:r>
              <a:rPr lang="ar-SA" b="1" dirty="0">
                <a:latin typeface="TraditionalArabic,Bold"/>
              </a:rPr>
              <a:t>كما تتعلق المهارات الإدراكية </a:t>
            </a:r>
            <a:r>
              <a:rPr lang="ar-SA" b="1" dirty="0">
                <a:latin typeface="Traditional Arabic" panose="02020603050405020304" pitchFamily="18" charset="-78"/>
              </a:rPr>
              <a:t>(</a:t>
            </a:r>
            <a:r>
              <a:rPr lang="ar-SA" b="1" dirty="0">
                <a:latin typeface="TraditionalArabic,Bold"/>
              </a:rPr>
              <a:t>التصورية</a:t>
            </a:r>
            <a:r>
              <a:rPr lang="ar-SA" b="1" dirty="0">
                <a:latin typeface="Traditional Arabic" panose="02020603050405020304" pitchFamily="18" charset="-78"/>
              </a:rPr>
              <a:t>) </a:t>
            </a:r>
            <a:r>
              <a:rPr lang="ar-SA" b="1" dirty="0">
                <a:latin typeface="TraditionalArabic,Bold"/>
              </a:rPr>
              <a:t>بمدى </a:t>
            </a:r>
            <a:r>
              <a:rPr lang="ar-SA" b="1" dirty="0" smtClean="0">
                <a:latin typeface="TraditionalArabic,Bold"/>
              </a:rPr>
              <a:t>كفاءته في </a:t>
            </a:r>
            <a:r>
              <a:rPr lang="ar-SA" b="1" dirty="0">
                <a:latin typeface="TraditionalArabic,Bold"/>
              </a:rPr>
              <a:t>إدراك معنى وشمولية العملية التربوية ضمن </a:t>
            </a:r>
            <a:r>
              <a:rPr lang="ar-SA" b="1" dirty="0" smtClean="0">
                <a:latin typeface="TraditionalArabic,Bold"/>
              </a:rPr>
              <a:t>الإطار العام </a:t>
            </a:r>
            <a:r>
              <a:rPr lang="ar-SA" b="1" dirty="0">
                <a:latin typeface="TraditionalArabic,Bold"/>
              </a:rPr>
              <a:t>الذي يرتبط فيه النظام التعليمي ككل </a:t>
            </a:r>
            <a:r>
              <a:rPr lang="ar-SA" b="1" dirty="0" smtClean="0">
                <a:latin typeface="TraditionalArabic,Bold"/>
              </a:rPr>
              <a:t>بالمجتمع </a:t>
            </a:r>
            <a:r>
              <a:rPr lang="ar-SA" b="1" dirty="0">
                <a:latin typeface="TraditionalArabic,Bold"/>
              </a:rPr>
              <a:t>الكبير ، وليس مجرد نظرة جزئية إلى التعليم ، </a:t>
            </a:r>
            <a:r>
              <a:rPr lang="ar-SA" b="1" dirty="0" smtClean="0">
                <a:latin typeface="TraditionalArabic,Bold"/>
              </a:rPr>
              <a:t>وهو الذي يحتفظ </a:t>
            </a:r>
            <a:r>
              <a:rPr lang="ar-SA" b="1" dirty="0">
                <a:latin typeface="TraditionalArabic,Bold"/>
              </a:rPr>
              <a:t>في </a:t>
            </a:r>
            <a:r>
              <a:rPr lang="ar-SA" b="1" dirty="0" smtClean="0">
                <a:latin typeface="TraditionalArabic,Bold"/>
              </a:rPr>
              <a:t>ذهنه دائماً بالصورة </a:t>
            </a:r>
            <a:r>
              <a:rPr lang="ar-SA" b="1" dirty="0">
                <a:latin typeface="TraditionalArabic,Bold"/>
              </a:rPr>
              <a:t>الكلية وتربط بين أي إجراء تتخذه وبين الأهداف المنشودة من التربية </a:t>
            </a:r>
            <a:r>
              <a:rPr lang="ar-SA" b="1" dirty="0">
                <a:latin typeface="Traditional Arabic" panose="02020603050405020304" pitchFamily="18" charset="-78"/>
              </a:rPr>
              <a:t>.( </a:t>
            </a:r>
            <a:r>
              <a:rPr lang="ar-SA" sz="1600" b="1" dirty="0">
                <a:solidFill>
                  <a:srgbClr val="FF0000"/>
                </a:solidFill>
                <a:latin typeface="TraditionalArabic,Bold"/>
              </a:rPr>
              <a:t>فهمي ومحمود، ١٤١٤ </a:t>
            </a:r>
            <a:r>
              <a:rPr lang="ar-SA" sz="1600" b="1" dirty="0" smtClean="0">
                <a:solidFill>
                  <a:srgbClr val="FF0000"/>
                </a:solidFill>
                <a:latin typeface="TraditionalArabic,Bold"/>
              </a:rPr>
              <a:t>هـ </a:t>
            </a:r>
            <a:r>
              <a:rPr lang="ar-SA" sz="1600" b="1" dirty="0">
                <a:solidFill>
                  <a:srgbClr val="FF0000"/>
                </a:solidFill>
                <a:latin typeface="TraditionalArabic,Bold"/>
              </a:rPr>
              <a:t>)</a:t>
            </a:r>
            <a:endParaRPr lang="ar-SA" sz="1600" dirty="0">
              <a:solidFill>
                <a:srgbClr val="FF0000"/>
              </a:solidFill>
            </a:endParaRPr>
          </a:p>
        </p:txBody>
      </p:sp>
      <p:sp>
        <p:nvSpPr>
          <p:cNvPr id="5" name="مستطيل 4"/>
          <p:cNvSpPr/>
          <p:nvPr/>
        </p:nvSpPr>
        <p:spPr>
          <a:xfrm>
            <a:off x="187780" y="4073795"/>
            <a:ext cx="8850084" cy="2893100"/>
          </a:xfrm>
          <a:prstGeom prst="rect">
            <a:avLst/>
          </a:prstGeom>
        </p:spPr>
        <p:txBody>
          <a:bodyPr wrap="square">
            <a:spAutoFit/>
          </a:bodyPr>
          <a:lstStyle/>
          <a:p>
            <a:r>
              <a:rPr lang="ar-SA" sz="2000" b="1" dirty="0">
                <a:solidFill>
                  <a:schemeClr val="accent2">
                    <a:lumMod val="50000"/>
                  </a:schemeClr>
                </a:solidFill>
                <a:effectLst>
                  <a:outerShdw blurRad="38100" dist="38100" dir="2700000" algn="tl">
                    <a:srgbClr val="000000">
                      <a:alpha val="43137"/>
                    </a:srgbClr>
                  </a:outerShdw>
                </a:effectLst>
                <a:latin typeface="TraditionalArabic,Bold"/>
              </a:rPr>
              <a:t>المهارات الفنية </a:t>
            </a:r>
            <a:r>
              <a:rPr lang="ar-SA" sz="2000" b="1" dirty="0" smtClean="0">
                <a:solidFill>
                  <a:schemeClr val="accent2">
                    <a:lumMod val="50000"/>
                  </a:schemeClr>
                </a:solidFill>
                <a:effectLst>
                  <a:outerShdw blurRad="38100" dist="38100" dir="2700000" algn="tl">
                    <a:srgbClr val="000000">
                      <a:alpha val="43137"/>
                    </a:srgbClr>
                  </a:outerShdw>
                </a:effectLst>
                <a:latin typeface="Traditional Arabic" panose="02020603050405020304" pitchFamily="18" charset="-78"/>
              </a:rPr>
              <a:t>:</a:t>
            </a:r>
          </a:p>
          <a:p>
            <a:pPr>
              <a:lnSpc>
                <a:spcPct val="150000"/>
              </a:lnSpc>
            </a:pPr>
            <a:r>
              <a:rPr lang="ar-SA" b="1" dirty="0" smtClean="0">
                <a:latin typeface="Traditional Arabic" panose="02020603050405020304" pitchFamily="18" charset="-78"/>
              </a:rPr>
              <a:t> </a:t>
            </a:r>
            <a:r>
              <a:rPr lang="ar-SA" b="1" dirty="0">
                <a:latin typeface="TraditionalArabic,Bold"/>
              </a:rPr>
              <a:t>يقصد بالمهارات الفنية بمدى كفاءة </a:t>
            </a:r>
            <a:r>
              <a:rPr lang="ar-SA" b="1" dirty="0" smtClean="0">
                <a:latin typeface="TraditionalArabic,Bold"/>
              </a:rPr>
              <a:t>القائد </a:t>
            </a:r>
            <a:r>
              <a:rPr lang="ar-SA" b="1" dirty="0">
                <a:latin typeface="TraditionalArabic,Bold"/>
              </a:rPr>
              <a:t>في استخدام الأساليب والطرائق الفنية أثناء </a:t>
            </a:r>
            <a:r>
              <a:rPr lang="ar-SA" b="1" dirty="0" smtClean="0">
                <a:latin typeface="TraditionalArabic,Bold"/>
              </a:rPr>
              <a:t>ممارسته لوظيفته ومعالجته</a:t>
            </a:r>
            <a:endParaRPr lang="ar-SA" b="1" dirty="0">
              <a:latin typeface="TraditionalArabic,Bold"/>
            </a:endParaRPr>
          </a:p>
          <a:p>
            <a:pPr>
              <a:lnSpc>
                <a:spcPct val="150000"/>
              </a:lnSpc>
            </a:pPr>
            <a:r>
              <a:rPr lang="ar-SA" b="1" dirty="0">
                <a:latin typeface="TraditionalArabic,Bold"/>
              </a:rPr>
              <a:t>للمواقف المتعلقة بالعمل </a:t>
            </a:r>
            <a:r>
              <a:rPr lang="ar-SA" b="1" dirty="0">
                <a:latin typeface="Traditional Arabic" panose="02020603050405020304" pitchFamily="18" charset="-78"/>
              </a:rPr>
              <a:t>. </a:t>
            </a:r>
            <a:r>
              <a:rPr lang="ar-SA" b="1" dirty="0">
                <a:latin typeface="TraditionalArabic,Bold"/>
              </a:rPr>
              <a:t>والمهارات الفنية تتطلب قدر معين من المعارف والحقائق العلمية والعملية التي يتطلبها نجاح العمل </a:t>
            </a:r>
            <a:r>
              <a:rPr lang="ar-SA" b="1" dirty="0" smtClean="0">
                <a:latin typeface="TraditionalArabic,Bold"/>
              </a:rPr>
              <a:t>الإداري</a:t>
            </a:r>
            <a:r>
              <a:rPr lang="ar-SA" sz="1600" b="1" dirty="0" smtClean="0">
                <a:latin typeface="Traditional Arabic" panose="02020603050405020304" pitchFamily="18" charset="-78"/>
              </a:rPr>
              <a:t>( </a:t>
            </a:r>
            <a:r>
              <a:rPr lang="ar-SA" sz="1600" b="1" dirty="0">
                <a:solidFill>
                  <a:srgbClr val="FF0000"/>
                </a:solidFill>
                <a:latin typeface="TraditionalArabic,Bold"/>
              </a:rPr>
              <a:t>المعايطة، ٢٠٠٧ </a:t>
            </a:r>
            <a:r>
              <a:rPr lang="ar-SA" sz="1600" b="1" dirty="0" smtClean="0">
                <a:solidFill>
                  <a:srgbClr val="FF0000"/>
                </a:solidFill>
                <a:latin typeface="TraditionalArabic,Bold"/>
              </a:rPr>
              <a:t>م</a:t>
            </a:r>
            <a:r>
              <a:rPr lang="ar-SA" sz="1600" b="1" dirty="0" smtClean="0">
                <a:latin typeface="Traditional Arabic" panose="02020603050405020304" pitchFamily="18" charset="-78"/>
              </a:rPr>
              <a:t>)</a:t>
            </a:r>
            <a:r>
              <a:rPr lang="ar-SA" b="1" dirty="0" smtClean="0">
                <a:latin typeface="Traditional Arabic" panose="02020603050405020304" pitchFamily="18" charset="-78"/>
              </a:rPr>
              <a:t>.</a:t>
            </a:r>
          </a:p>
          <a:p>
            <a:pPr>
              <a:lnSpc>
                <a:spcPct val="150000"/>
              </a:lnSpc>
            </a:pPr>
            <a:r>
              <a:rPr lang="ar-SA" b="1" dirty="0" smtClean="0">
                <a:latin typeface="TraditionalArabic,Bold"/>
              </a:rPr>
              <a:t>كما </a:t>
            </a:r>
            <a:r>
              <a:rPr lang="ar-SA" b="1" dirty="0">
                <a:latin typeface="TraditionalArabic,Bold"/>
              </a:rPr>
              <a:t>أنه من أهم السمات المرتبطة بالمهارات الفنية </a:t>
            </a:r>
            <a:r>
              <a:rPr lang="ar-SA" b="1" dirty="0">
                <a:latin typeface="Traditional Arabic" panose="02020603050405020304" pitchFamily="18" charset="-78"/>
              </a:rPr>
              <a:t>:</a:t>
            </a:r>
          </a:p>
          <a:p>
            <a:pPr>
              <a:lnSpc>
                <a:spcPct val="150000"/>
              </a:lnSpc>
            </a:pPr>
            <a:r>
              <a:rPr lang="ar-SA" b="1" dirty="0" smtClean="0">
                <a:latin typeface="TraditionalArabic,Bold"/>
              </a:rPr>
              <a:t>١</a:t>
            </a:r>
            <a:r>
              <a:rPr lang="ar-SA" b="1" dirty="0" smtClean="0">
                <a:latin typeface="Traditional Arabic" panose="02020603050405020304" pitchFamily="18" charset="-78"/>
              </a:rPr>
              <a:t>- </a:t>
            </a:r>
            <a:r>
              <a:rPr lang="ar-SA" b="1" dirty="0" smtClean="0">
                <a:latin typeface="TraditionalArabic,Bold"/>
              </a:rPr>
              <a:t>القدرة </a:t>
            </a:r>
            <a:r>
              <a:rPr lang="ar-SA" b="1" dirty="0">
                <a:latin typeface="TraditionalArabic,Bold"/>
              </a:rPr>
              <a:t>على تحمل المسئولية وهي ترتبط بثقة </a:t>
            </a:r>
            <a:r>
              <a:rPr lang="ar-SA" b="1" dirty="0" smtClean="0">
                <a:latin typeface="TraditionalArabic,Bold"/>
              </a:rPr>
              <a:t>القائد بنفسه وقدرته </a:t>
            </a:r>
            <a:r>
              <a:rPr lang="ar-SA" b="1" dirty="0">
                <a:latin typeface="TraditionalArabic,Bold"/>
              </a:rPr>
              <a:t>على انجاز ما تكلف به </a:t>
            </a:r>
            <a:r>
              <a:rPr lang="ar-SA" b="1" dirty="0" smtClean="0">
                <a:latin typeface="TraditionalArabic,Bold"/>
              </a:rPr>
              <a:t>وقدرته </a:t>
            </a:r>
            <a:r>
              <a:rPr lang="ar-SA" b="1" dirty="0">
                <a:latin typeface="TraditionalArabic,Bold"/>
              </a:rPr>
              <a:t>على تحمل </a:t>
            </a:r>
            <a:r>
              <a:rPr lang="ar-SA" b="1" dirty="0" smtClean="0">
                <a:latin typeface="TraditionalArabic,Bold"/>
              </a:rPr>
              <a:t>مسئولية القرارات </a:t>
            </a:r>
            <a:r>
              <a:rPr lang="ar-SA" b="1" dirty="0">
                <a:latin typeface="TraditionalArabic,Bold"/>
              </a:rPr>
              <a:t>التي تتخذها والأعمال التي </a:t>
            </a:r>
            <a:r>
              <a:rPr lang="ar-SA" b="1" dirty="0" smtClean="0">
                <a:latin typeface="TraditionalArabic,Bold"/>
              </a:rPr>
              <a:t>يقوم بها </a:t>
            </a:r>
            <a:r>
              <a:rPr lang="ar-SA" b="1" dirty="0">
                <a:latin typeface="TraditionalArabic,Bold"/>
              </a:rPr>
              <a:t>وعدم التهرب من المسئولية وإلقائها على الآخرين </a:t>
            </a:r>
            <a:r>
              <a:rPr lang="ar-SA" b="1" dirty="0">
                <a:latin typeface="Traditional Arabic" panose="02020603050405020304" pitchFamily="18" charset="-78"/>
              </a:rPr>
              <a:t>.</a:t>
            </a:r>
            <a:endParaRPr lang="ar-SA" dirty="0"/>
          </a:p>
        </p:txBody>
      </p:sp>
    </p:spTree>
    <p:extLst>
      <p:ext uri="{BB962C8B-B14F-4D97-AF65-F5344CB8AC3E}">
        <p14:creationId xmlns:p14="http://schemas.microsoft.com/office/powerpoint/2010/main" val="291098211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112939" y="120228"/>
            <a:ext cx="8931728" cy="3370153"/>
          </a:xfrm>
          <a:prstGeom prst="rect">
            <a:avLst/>
          </a:prstGeom>
        </p:spPr>
        <p:txBody>
          <a:bodyPr wrap="square">
            <a:spAutoFit/>
          </a:bodyPr>
          <a:lstStyle/>
          <a:p>
            <a:pPr>
              <a:lnSpc>
                <a:spcPct val="150000"/>
              </a:lnSpc>
            </a:pPr>
            <a:r>
              <a:rPr lang="ar-SA" b="1" dirty="0" smtClean="0">
                <a:latin typeface="TraditionalArabic,Bold"/>
              </a:rPr>
              <a:t>٢</a:t>
            </a:r>
            <a:r>
              <a:rPr lang="ar-SA" b="1" dirty="0" smtClean="0">
                <a:latin typeface="Traditional Arabic" panose="02020603050405020304" pitchFamily="18" charset="-78"/>
              </a:rPr>
              <a:t>- </a:t>
            </a:r>
            <a:r>
              <a:rPr lang="ar-SA" b="1" dirty="0" smtClean="0">
                <a:latin typeface="TraditionalArabic,Bold"/>
              </a:rPr>
              <a:t>الفهم </a:t>
            </a:r>
            <a:r>
              <a:rPr lang="ar-SA" b="1" dirty="0">
                <a:latin typeface="TraditionalArabic,Bold"/>
              </a:rPr>
              <a:t>العميق والشامل للأمور ومعناها أن </a:t>
            </a:r>
            <a:r>
              <a:rPr lang="ar-SA" b="1" dirty="0" smtClean="0">
                <a:latin typeface="TraditionalArabic,Bold"/>
              </a:rPr>
              <a:t>يكون القائد ملم </a:t>
            </a:r>
            <a:r>
              <a:rPr lang="ar-SA" b="1" dirty="0">
                <a:latin typeface="TraditionalArabic,Bold"/>
              </a:rPr>
              <a:t>بالمعارف الإنسانية لأن </a:t>
            </a:r>
            <a:r>
              <a:rPr lang="ar-SA" b="1" dirty="0" smtClean="0">
                <a:latin typeface="TraditionalArabic,Bold"/>
              </a:rPr>
              <a:t>دوره </a:t>
            </a:r>
            <a:r>
              <a:rPr lang="ar-SA" b="1" dirty="0">
                <a:latin typeface="TraditionalArabic,Bold"/>
              </a:rPr>
              <a:t>يتطلب أن يكون </a:t>
            </a:r>
            <a:r>
              <a:rPr lang="ar-SA" b="1" dirty="0" smtClean="0">
                <a:latin typeface="TraditionalArabic,Bold"/>
              </a:rPr>
              <a:t>لديه</a:t>
            </a:r>
            <a:endParaRPr lang="ar-SA" b="1" dirty="0">
              <a:latin typeface="TraditionalArabic,Bold"/>
            </a:endParaRPr>
          </a:p>
          <a:p>
            <a:pPr>
              <a:lnSpc>
                <a:spcPct val="150000"/>
              </a:lnSpc>
            </a:pPr>
            <a:r>
              <a:rPr lang="ar-SA" b="1" dirty="0">
                <a:latin typeface="TraditionalArabic,Bold"/>
              </a:rPr>
              <a:t>معرفة شاملة بما </a:t>
            </a:r>
            <a:r>
              <a:rPr lang="ar-SA" b="1" dirty="0" smtClean="0">
                <a:latin typeface="TraditionalArabic,Bold"/>
              </a:rPr>
              <a:t>حوله </a:t>
            </a:r>
            <a:r>
              <a:rPr lang="ar-SA" b="1" dirty="0">
                <a:latin typeface="TraditionalArabic,Bold"/>
              </a:rPr>
              <a:t>وأن </a:t>
            </a:r>
            <a:r>
              <a:rPr lang="ar-SA" b="1" dirty="0" smtClean="0">
                <a:latin typeface="TraditionalArabic,Bold"/>
              </a:rPr>
              <a:t>يكون غني بثقافته </a:t>
            </a:r>
            <a:r>
              <a:rPr lang="ar-SA" b="1" dirty="0">
                <a:latin typeface="Traditional Arabic" panose="02020603050405020304" pitchFamily="18" charset="-78"/>
              </a:rPr>
              <a:t>. </a:t>
            </a:r>
            <a:r>
              <a:rPr lang="ar-SA" b="1" dirty="0">
                <a:latin typeface="TraditionalArabic,Bold"/>
              </a:rPr>
              <a:t>والإحاطة الشاملة بالأمور لا تعني أن </a:t>
            </a:r>
            <a:r>
              <a:rPr lang="ar-SA" b="1" dirty="0" smtClean="0">
                <a:latin typeface="TraditionalArabic,Bold"/>
              </a:rPr>
              <a:t>يكون القائد متخصص </a:t>
            </a:r>
            <a:r>
              <a:rPr lang="ar-SA" b="1" dirty="0">
                <a:latin typeface="TraditionalArabic,Bold"/>
              </a:rPr>
              <a:t>في كل العلوم </a:t>
            </a:r>
            <a:r>
              <a:rPr lang="ar-SA" b="1" dirty="0" smtClean="0">
                <a:latin typeface="TraditionalArabic,Bold"/>
              </a:rPr>
              <a:t>لكن عليه </a:t>
            </a:r>
            <a:r>
              <a:rPr lang="ar-SA" b="1" dirty="0">
                <a:latin typeface="TraditionalArabic,Bold"/>
              </a:rPr>
              <a:t>أن </a:t>
            </a:r>
            <a:r>
              <a:rPr lang="ar-SA" b="1" dirty="0" smtClean="0">
                <a:latin typeface="TraditionalArabic,Bold"/>
              </a:rPr>
              <a:t>يعرف </a:t>
            </a:r>
            <a:r>
              <a:rPr lang="ar-SA" b="1" dirty="0">
                <a:latin typeface="TraditionalArabic,Bold"/>
              </a:rPr>
              <a:t>شيئاً من هذه العلوم وفوائدها، كما تعتبر الخبرة السابقة ضرورية </a:t>
            </a:r>
            <a:r>
              <a:rPr lang="ar-SA" b="1" dirty="0" smtClean="0">
                <a:latin typeface="TraditionalArabic,Bold"/>
              </a:rPr>
              <a:t>للقائد </a:t>
            </a:r>
            <a:r>
              <a:rPr lang="ar-SA" b="1" dirty="0">
                <a:latin typeface="TraditionalArabic,Bold"/>
              </a:rPr>
              <a:t>لأن </a:t>
            </a:r>
            <a:r>
              <a:rPr lang="ar-SA" b="1" dirty="0" smtClean="0">
                <a:latin typeface="TraditionalArabic,Bold"/>
              </a:rPr>
              <a:t>نجاحه </a:t>
            </a:r>
            <a:r>
              <a:rPr lang="ar-SA" b="1" dirty="0">
                <a:latin typeface="TraditionalArabic,Bold"/>
              </a:rPr>
              <a:t>السابق يؤدي إلى الثقة </a:t>
            </a:r>
            <a:r>
              <a:rPr lang="ar-SA" b="1" dirty="0" smtClean="0">
                <a:latin typeface="TraditionalArabic,Bold"/>
              </a:rPr>
              <a:t>بالنفس كما </a:t>
            </a:r>
            <a:r>
              <a:rPr lang="ar-SA" b="1" dirty="0">
                <a:latin typeface="TraditionalArabic,Bold"/>
              </a:rPr>
              <a:t>يؤدي إلى السمعة الحسنة التي تعتبر ضرورية لكسب ثقة الآخرين</a:t>
            </a:r>
            <a:r>
              <a:rPr lang="ar-SA" b="1" dirty="0">
                <a:latin typeface="Traditional Arabic" panose="02020603050405020304" pitchFamily="18" charset="-78"/>
              </a:rPr>
              <a:t>.</a:t>
            </a:r>
          </a:p>
          <a:p>
            <a:pPr>
              <a:lnSpc>
                <a:spcPct val="150000"/>
              </a:lnSpc>
            </a:pPr>
            <a:r>
              <a:rPr lang="ar-SA" b="1" dirty="0" smtClean="0">
                <a:latin typeface="TraditionalArabic,Bold"/>
              </a:rPr>
              <a:t>٣</a:t>
            </a:r>
            <a:r>
              <a:rPr lang="ar-SA" b="1" dirty="0" smtClean="0">
                <a:latin typeface="Traditional Arabic" panose="02020603050405020304" pitchFamily="18" charset="-78"/>
              </a:rPr>
              <a:t>- </a:t>
            </a:r>
            <a:r>
              <a:rPr lang="ar-SA" b="1" dirty="0" smtClean="0">
                <a:latin typeface="TraditionalArabic,Bold"/>
              </a:rPr>
              <a:t>الحزم </a:t>
            </a:r>
            <a:r>
              <a:rPr lang="ar-SA" b="1" dirty="0">
                <a:latin typeface="TraditionalArabic,Bold"/>
              </a:rPr>
              <a:t>وهي كلمة تعني أن </a:t>
            </a:r>
            <a:r>
              <a:rPr lang="ar-SA" b="1" dirty="0" smtClean="0">
                <a:latin typeface="TraditionalArabic,Bold"/>
              </a:rPr>
              <a:t>يكون القائد حازم وأوامره </a:t>
            </a:r>
            <a:r>
              <a:rPr lang="ar-SA" b="1" dirty="0">
                <a:latin typeface="TraditionalArabic,Bold"/>
              </a:rPr>
              <a:t>قاطعة مع المهارة في التوفيق بين الحزم من ناحية ومراعاة </a:t>
            </a:r>
            <a:r>
              <a:rPr lang="ar-SA" b="1" dirty="0" smtClean="0">
                <a:latin typeface="TraditionalArabic,Bold"/>
              </a:rPr>
              <a:t>شعور مرؤوسيه </a:t>
            </a:r>
            <a:r>
              <a:rPr lang="ar-SA" b="1" dirty="0">
                <a:latin typeface="TraditionalArabic,Bold"/>
              </a:rPr>
              <a:t>من ناحية أخرى كما تتطلب توفر القدرة على التقرير والتنفيذ والقدرة على الحكم الصائب</a:t>
            </a:r>
            <a:r>
              <a:rPr lang="ar-SA" b="1" dirty="0">
                <a:latin typeface="Traditional Arabic" panose="02020603050405020304" pitchFamily="18" charset="-78"/>
              </a:rPr>
              <a:t>.</a:t>
            </a:r>
          </a:p>
          <a:p>
            <a:pPr>
              <a:lnSpc>
                <a:spcPct val="150000"/>
              </a:lnSpc>
            </a:pPr>
            <a:r>
              <a:rPr lang="ar-SA" b="1" dirty="0">
                <a:latin typeface="TraditionalArabic,Bold"/>
              </a:rPr>
              <a:t>٤</a:t>
            </a:r>
            <a:r>
              <a:rPr lang="ar-SA" b="1" dirty="0">
                <a:latin typeface="Traditional Arabic" panose="02020603050405020304" pitchFamily="18" charset="-78"/>
              </a:rPr>
              <a:t>. </a:t>
            </a:r>
            <a:r>
              <a:rPr lang="ar-SA" b="1" dirty="0">
                <a:latin typeface="TraditionalArabic,Bold"/>
              </a:rPr>
              <a:t>الإيمان بالهدف وبإمكانية تحقيقه لأن ذلك يمكن </a:t>
            </a:r>
            <a:r>
              <a:rPr lang="ar-SA" b="1" dirty="0" smtClean="0">
                <a:latin typeface="TraditionalArabic,Bold"/>
              </a:rPr>
              <a:t>القائد </a:t>
            </a:r>
            <a:r>
              <a:rPr lang="ar-SA" b="1" dirty="0">
                <a:latin typeface="TraditionalArabic,Bold"/>
              </a:rPr>
              <a:t>من القدرة على إقناع </a:t>
            </a:r>
            <a:r>
              <a:rPr lang="ar-SA" b="1" dirty="0" smtClean="0">
                <a:latin typeface="TraditionalArabic,Bold"/>
              </a:rPr>
              <a:t>مرؤوسيه </a:t>
            </a:r>
            <a:r>
              <a:rPr lang="ar-SA" b="1" dirty="0">
                <a:latin typeface="TraditionalArabic,Bold"/>
              </a:rPr>
              <a:t>بضرورة تحقيق الهدف</a:t>
            </a:r>
            <a:r>
              <a:rPr lang="ar-SA" sz="1600" b="1" dirty="0" smtClean="0">
                <a:latin typeface="Traditional Arabic" panose="02020603050405020304" pitchFamily="18" charset="-78"/>
              </a:rPr>
              <a:t>.</a:t>
            </a:r>
          </a:p>
          <a:p>
            <a:pPr>
              <a:lnSpc>
                <a:spcPct val="150000"/>
              </a:lnSpc>
            </a:pPr>
            <a:r>
              <a:rPr lang="ar-SA" sz="1600" b="1" dirty="0" smtClean="0">
                <a:latin typeface="Traditional Arabic" panose="02020603050405020304" pitchFamily="18" charset="-78"/>
              </a:rPr>
              <a:t>(</a:t>
            </a:r>
            <a:r>
              <a:rPr lang="ar-SA" sz="1600" b="1" dirty="0" smtClean="0">
                <a:solidFill>
                  <a:srgbClr val="FF0000"/>
                </a:solidFill>
                <a:latin typeface="TraditionalArabic,Bold"/>
              </a:rPr>
              <a:t>الدويك تيسير واخرون 2009</a:t>
            </a:r>
            <a:r>
              <a:rPr lang="ar-SA" sz="1600" b="1" dirty="0" smtClean="0">
                <a:latin typeface="TraditionalArabic,Bold"/>
              </a:rPr>
              <a:t>)</a:t>
            </a:r>
            <a:endParaRPr lang="ar-SA" dirty="0"/>
          </a:p>
        </p:txBody>
      </p:sp>
      <p:sp>
        <p:nvSpPr>
          <p:cNvPr id="3" name="مستطيل 2"/>
          <p:cNvSpPr/>
          <p:nvPr/>
        </p:nvSpPr>
        <p:spPr>
          <a:xfrm>
            <a:off x="169408" y="4099908"/>
            <a:ext cx="8818789" cy="1646605"/>
          </a:xfrm>
          <a:prstGeom prst="rect">
            <a:avLst/>
          </a:prstGeom>
        </p:spPr>
        <p:txBody>
          <a:bodyPr wrap="square">
            <a:spAutoFit/>
          </a:bodyPr>
          <a:lstStyle/>
          <a:p>
            <a:r>
              <a:rPr lang="ar-SA" sz="2000" b="1" dirty="0">
                <a:solidFill>
                  <a:schemeClr val="accent2">
                    <a:lumMod val="50000"/>
                  </a:schemeClr>
                </a:solidFill>
                <a:effectLst>
                  <a:outerShdw blurRad="38100" dist="38100" dir="2700000" algn="tl">
                    <a:srgbClr val="000000">
                      <a:alpha val="43137"/>
                    </a:srgbClr>
                  </a:outerShdw>
                </a:effectLst>
                <a:latin typeface="TraditionalArabic,Bold"/>
              </a:rPr>
              <a:t>المهارات الإنسانية </a:t>
            </a:r>
            <a:r>
              <a:rPr lang="ar-SA" sz="2000" b="1" dirty="0" smtClean="0">
                <a:solidFill>
                  <a:schemeClr val="accent2">
                    <a:lumMod val="50000"/>
                  </a:schemeClr>
                </a:solidFill>
                <a:effectLst>
                  <a:outerShdw blurRad="38100" dist="38100" dir="2700000" algn="tl">
                    <a:srgbClr val="000000">
                      <a:alpha val="43137"/>
                    </a:srgbClr>
                  </a:outerShdw>
                </a:effectLst>
                <a:latin typeface="Traditional Arabic" panose="02020603050405020304" pitchFamily="18" charset="-78"/>
              </a:rPr>
              <a:t>:</a:t>
            </a:r>
          </a:p>
          <a:p>
            <a:pPr>
              <a:lnSpc>
                <a:spcPct val="150000"/>
              </a:lnSpc>
            </a:pPr>
            <a:r>
              <a:rPr lang="ar-SA" b="1" dirty="0" smtClean="0">
                <a:latin typeface="TraditionalArabic,Bold"/>
              </a:rPr>
              <a:t>ويقصد بها </a:t>
            </a:r>
            <a:r>
              <a:rPr lang="ar-SA" b="1" dirty="0">
                <a:latin typeface="TraditionalArabic,Bold"/>
              </a:rPr>
              <a:t>قدرة </a:t>
            </a:r>
            <a:r>
              <a:rPr lang="ar-SA" b="1" dirty="0" smtClean="0">
                <a:latin typeface="TraditionalArabic,Bold"/>
              </a:rPr>
              <a:t>القائد </a:t>
            </a:r>
            <a:r>
              <a:rPr lang="ar-SA" b="1" dirty="0">
                <a:latin typeface="TraditionalArabic,Bold"/>
              </a:rPr>
              <a:t>على التعامل مع الغير بنجاح وتكوين بناء متماسك ومتعاون </a:t>
            </a:r>
            <a:r>
              <a:rPr lang="ar-SA" b="1" dirty="0" smtClean="0">
                <a:latin typeface="TraditionalArabic,Bold"/>
              </a:rPr>
              <a:t>مع العاملين معه </a:t>
            </a:r>
            <a:r>
              <a:rPr lang="ar-SA" b="1" dirty="0">
                <a:latin typeface="TraditionalArabic,Bold"/>
              </a:rPr>
              <a:t>وزيادة</a:t>
            </a:r>
          </a:p>
          <a:p>
            <a:pPr>
              <a:lnSpc>
                <a:spcPct val="150000"/>
              </a:lnSpc>
            </a:pPr>
            <a:r>
              <a:rPr lang="ar-SA" b="1" dirty="0" smtClean="0">
                <a:latin typeface="TraditionalArabic,Bold"/>
              </a:rPr>
              <a:t>إنتاجيتهم </a:t>
            </a:r>
            <a:r>
              <a:rPr lang="ar-SA" b="1" dirty="0">
                <a:latin typeface="TraditionalArabic,Bold"/>
              </a:rPr>
              <a:t>في مجال العمل من خلال احترام الشخصية الإنسانية ودفعها إلى العمل بنوع من الترغيب والاستمالة وليس </a:t>
            </a:r>
            <a:r>
              <a:rPr lang="ar-SA" b="1" dirty="0" smtClean="0">
                <a:latin typeface="TraditionalArabic,Bold"/>
              </a:rPr>
              <a:t>بالقهر والإرهاب، </a:t>
            </a:r>
            <a:r>
              <a:rPr lang="ar-SA" b="1" dirty="0">
                <a:latin typeface="TraditionalArabic,Bold"/>
              </a:rPr>
              <a:t>وببناء الثقة والاحترام المتبادل بين أفراد </a:t>
            </a:r>
            <a:r>
              <a:rPr lang="ar-SA" b="1" dirty="0" smtClean="0">
                <a:latin typeface="TraditionalArabic,Bold"/>
              </a:rPr>
              <a:t>المجموعة </a:t>
            </a:r>
            <a:r>
              <a:rPr lang="ar-SA" b="1" dirty="0">
                <a:latin typeface="TraditionalArabic,Bold"/>
              </a:rPr>
              <a:t>الواحدة </a:t>
            </a:r>
            <a:r>
              <a:rPr lang="ar-SA" b="1" dirty="0">
                <a:latin typeface="Traditional Arabic" panose="02020603050405020304" pitchFamily="18" charset="-78"/>
              </a:rPr>
              <a:t>. </a:t>
            </a:r>
            <a:r>
              <a:rPr lang="ar-SA" sz="1600" b="1" dirty="0">
                <a:latin typeface="Traditional Arabic" panose="02020603050405020304" pitchFamily="18" charset="-78"/>
              </a:rPr>
              <a:t>( </a:t>
            </a:r>
            <a:r>
              <a:rPr lang="ar-SA" sz="1600" b="1" dirty="0">
                <a:solidFill>
                  <a:srgbClr val="C00000"/>
                </a:solidFill>
                <a:latin typeface="TraditionalArabic,Bold"/>
              </a:rPr>
              <a:t>المعايطة، ٢٠٠٧ </a:t>
            </a:r>
            <a:r>
              <a:rPr lang="ar-SA" sz="1600" b="1" dirty="0" smtClean="0">
                <a:solidFill>
                  <a:srgbClr val="C00000"/>
                </a:solidFill>
                <a:latin typeface="TraditionalArabic,Bold"/>
              </a:rPr>
              <a:t>م</a:t>
            </a:r>
            <a:r>
              <a:rPr lang="ar-SA" sz="1600" b="1" dirty="0" smtClean="0">
                <a:latin typeface="Traditional Arabic" panose="02020603050405020304" pitchFamily="18" charset="-78"/>
              </a:rPr>
              <a:t>)</a:t>
            </a:r>
            <a:r>
              <a:rPr lang="ar-SA" b="1" dirty="0" smtClean="0">
                <a:latin typeface="Traditional Arabic" panose="02020603050405020304" pitchFamily="18" charset="-78"/>
              </a:rPr>
              <a:t>. </a:t>
            </a:r>
            <a:endParaRPr lang="ar-SA" b="1" dirty="0">
              <a:latin typeface="TraditionalArabic,Bold"/>
            </a:endParaRPr>
          </a:p>
        </p:txBody>
      </p:sp>
    </p:spTree>
    <p:extLst>
      <p:ext uri="{BB962C8B-B14F-4D97-AF65-F5344CB8AC3E}">
        <p14:creationId xmlns:p14="http://schemas.microsoft.com/office/powerpoint/2010/main" val="55989009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174171" y="380957"/>
            <a:ext cx="8809264" cy="3693319"/>
          </a:xfrm>
          <a:prstGeom prst="rect">
            <a:avLst/>
          </a:prstGeom>
        </p:spPr>
        <p:txBody>
          <a:bodyPr wrap="square">
            <a:spAutoFit/>
          </a:bodyPr>
          <a:lstStyle/>
          <a:p>
            <a:r>
              <a:rPr lang="ar-SA" b="1" dirty="0">
                <a:latin typeface="TraditionalArabic,Bold"/>
              </a:rPr>
              <a:t>كما تتطلب المهارة </a:t>
            </a:r>
            <a:r>
              <a:rPr lang="ar-SA" b="1" dirty="0" smtClean="0">
                <a:latin typeface="TraditionalArabic,Bold"/>
              </a:rPr>
              <a:t>الإنسانية مجموعة </a:t>
            </a:r>
            <a:r>
              <a:rPr lang="ar-SA" b="1" dirty="0">
                <a:latin typeface="TraditionalArabic,Bold"/>
              </a:rPr>
              <a:t>من السمات الأساسية </a:t>
            </a:r>
            <a:r>
              <a:rPr lang="ar-SA" b="1" dirty="0">
                <a:latin typeface="Traditional Arabic" panose="02020603050405020304" pitchFamily="18" charset="-78"/>
              </a:rPr>
              <a:t>:</a:t>
            </a:r>
          </a:p>
          <a:p>
            <a:pPr>
              <a:lnSpc>
                <a:spcPct val="150000"/>
              </a:lnSpc>
            </a:pPr>
            <a:r>
              <a:rPr lang="ar-SA" b="1" dirty="0" smtClean="0">
                <a:latin typeface="TraditionalArabic,Bold"/>
              </a:rPr>
              <a:t>١</a:t>
            </a:r>
            <a:r>
              <a:rPr lang="ar-SA" b="1" dirty="0" smtClean="0">
                <a:latin typeface="Traditional Arabic" panose="02020603050405020304" pitchFamily="18" charset="-78"/>
              </a:rPr>
              <a:t>- </a:t>
            </a:r>
            <a:r>
              <a:rPr lang="ar-SA" b="1" dirty="0" smtClean="0">
                <a:latin typeface="TraditionalArabic,Bold"/>
              </a:rPr>
              <a:t>الاستقامة </a:t>
            </a:r>
            <a:r>
              <a:rPr lang="ar-SA" b="1" dirty="0">
                <a:latin typeface="TraditionalArabic,Bold"/>
              </a:rPr>
              <a:t>وتكامل الشخصية وتعني توافر الانسجام والاتزان في السلوك كما تعني أن تتوافر سمات الأمانة </a:t>
            </a:r>
            <a:r>
              <a:rPr lang="ar-SA" b="1" dirty="0" smtClean="0">
                <a:latin typeface="TraditionalArabic,Bold"/>
              </a:rPr>
              <a:t>   والإخلاص </a:t>
            </a:r>
            <a:r>
              <a:rPr lang="ar-SA" b="1" dirty="0">
                <a:latin typeface="TraditionalArabic,Bold"/>
              </a:rPr>
              <a:t>والخلق </a:t>
            </a:r>
            <a:r>
              <a:rPr lang="ar-SA" b="1" dirty="0" smtClean="0">
                <a:latin typeface="TraditionalArabic,Bold"/>
              </a:rPr>
              <a:t>الطيب، </a:t>
            </a:r>
            <a:r>
              <a:rPr lang="ar-SA" b="1" dirty="0">
                <a:latin typeface="TraditionalArabic,Bold"/>
              </a:rPr>
              <a:t>والاستقامة </a:t>
            </a:r>
            <a:r>
              <a:rPr lang="ar-SA" b="1" dirty="0" smtClean="0">
                <a:latin typeface="TraditionalArabic,Bold"/>
              </a:rPr>
              <a:t>ولا </a:t>
            </a:r>
            <a:r>
              <a:rPr lang="ar-SA" b="1" dirty="0">
                <a:latin typeface="TraditionalArabic,Bold"/>
              </a:rPr>
              <a:t>تعني احترام الأنظمة فقط ولكنها تعني سلامة النهج والهدف والتطلع إلى المثل العليا</a:t>
            </a:r>
            <a:r>
              <a:rPr lang="ar-SA" b="1" dirty="0">
                <a:latin typeface="Traditional Arabic" panose="02020603050405020304" pitchFamily="18" charset="-78"/>
              </a:rPr>
              <a:t>.</a:t>
            </a:r>
          </a:p>
          <a:p>
            <a:pPr>
              <a:lnSpc>
                <a:spcPct val="150000"/>
              </a:lnSpc>
            </a:pPr>
            <a:r>
              <a:rPr lang="ar-SA" b="1" dirty="0" smtClean="0">
                <a:latin typeface="TraditionalArabic,Bold"/>
              </a:rPr>
              <a:t>٢</a:t>
            </a:r>
            <a:r>
              <a:rPr lang="ar-SA" b="1" dirty="0" smtClean="0">
                <a:latin typeface="Traditional Arabic" panose="02020603050405020304" pitchFamily="18" charset="-78"/>
              </a:rPr>
              <a:t>- </a:t>
            </a:r>
            <a:r>
              <a:rPr lang="ar-SA" b="1" dirty="0" smtClean="0">
                <a:latin typeface="TraditionalArabic,Bold"/>
              </a:rPr>
              <a:t>الأمانة </a:t>
            </a:r>
            <a:r>
              <a:rPr lang="ar-SA" b="1" dirty="0">
                <a:latin typeface="TraditionalArabic,Bold"/>
              </a:rPr>
              <a:t>والخلق الطيب والإخلاص لأن ذلك يساعد على خلق الثقة </a:t>
            </a:r>
            <a:r>
              <a:rPr lang="ar-SA" b="1" dirty="0" smtClean="0">
                <a:latin typeface="TraditionalArabic,Bold"/>
              </a:rPr>
              <a:t>بينه </a:t>
            </a:r>
            <a:r>
              <a:rPr lang="ar-SA" b="1" dirty="0">
                <a:latin typeface="TraditionalArabic,Bold"/>
              </a:rPr>
              <a:t>وبين </a:t>
            </a:r>
            <a:r>
              <a:rPr lang="ar-SA" b="1" dirty="0" smtClean="0">
                <a:latin typeface="TraditionalArabic,Bold"/>
              </a:rPr>
              <a:t>مرؤوسيه مما </a:t>
            </a:r>
            <a:r>
              <a:rPr lang="ar-SA" b="1" dirty="0">
                <a:latin typeface="TraditionalArabic,Bold"/>
              </a:rPr>
              <a:t>يؤدي إلى الاطمئنان على أن </a:t>
            </a:r>
            <a:r>
              <a:rPr lang="ar-SA" b="1" dirty="0" smtClean="0">
                <a:latin typeface="TraditionalArabic,Bold"/>
              </a:rPr>
              <a:t>مصالحهم مصونة </a:t>
            </a:r>
            <a:r>
              <a:rPr lang="ar-SA" b="1" dirty="0">
                <a:latin typeface="TraditionalArabic,Bold"/>
              </a:rPr>
              <a:t>كما تتطلب المهارة الإنسانية تقبل الاقتراحات والانتقادات البناءة وإفساح </a:t>
            </a:r>
            <a:r>
              <a:rPr lang="ar-SA" b="1" dirty="0" smtClean="0">
                <a:latin typeface="TraditionalArabic,Bold"/>
              </a:rPr>
              <a:t>المجال </a:t>
            </a:r>
            <a:r>
              <a:rPr lang="ar-SA" b="1" dirty="0">
                <a:latin typeface="TraditionalArabic,Bold"/>
              </a:rPr>
              <a:t>لإظهار روح الابتكار</a:t>
            </a:r>
            <a:r>
              <a:rPr lang="ar-SA" b="1" dirty="0">
                <a:latin typeface="Traditional Arabic" panose="02020603050405020304" pitchFamily="18" charset="-78"/>
              </a:rPr>
              <a:t>. </a:t>
            </a:r>
            <a:r>
              <a:rPr lang="ar-SA" sz="1600" b="1" dirty="0" smtClean="0">
                <a:latin typeface="Traditional Arabic" panose="02020603050405020304" pitchFamily="18" charset="-78"/>
              </a:rPr>
              <a:t>(</a:t>
            </a:r>
            <a:r>
              <a:rPr lang="ar-SA" sz="1600" b="1" dirty="0">
                <a:solidFill>
                  <a:srgbClr val="FF0000"/>
                </a:solidFill>
                <a:latin typeface="TraditionalArabic,Bold"/>
              </a:rPr>
              <a:t>الدويك تيسير واخرون </a:t>
            </a:r>
            <a:r>
              <a:rPr lang="ar-SA" sz="1600" b="1" dirty="0" smtClean="0">
                <a:solidFill>
                  <a:srgbClr val="FF0000"/>
                </a:solidFill>
                <a:latin typeface="TraditionalArabic,Bold"/>
              </a:rPr>
              <a:t>2009) </a:t>
            </a:r>
          </a:p>
          <a:p>
            <a:pPr>
              <a:lnSpc>
                <a:spcPct val="150000"/>
              </a:lnSpc>
            </a:pPr>
            <a:r>
              <a:rPr lang="ar-SA" b="1" dirty="0"/>
              <a:t>كما أنه يجب أن </a:t>
            </a:r>
            <a:r>
              <a:rPr lang="ar-SA" b="1" dirty="0" smtClean="0"/>
              <a:t>يكون القائد </a:t>
            </a:r>
            <a:r>
              <a:rPr lang="ar-SA" b="1" dirty="0"/>
              <a:t>أو </a:t>
            </a:r>
            <a:r>
              <a:rPr lang="ar-SA" b="1" dirty="0" smtClean="0"/>
              <a:t>المدير المدرسي المبدع قادر </a:t>
            </a:r>
            <a:r>
              <a:rPr lang="ar-SA" b="1" dirty="0"/>
              <a:t>على القيام بدور </a:t>
            </a:r>
            <a:r>
              <a:rPr lang="ar-SA" b="1" dirty="0" smtClean="0"/>
              <a:t>المعلم والمساعد والاختصاصي والاجتماعي والمشرف</a:t>
            </a:r>
            <a:r>
              <a:rPr lang="ar-SA" b="1" dirty="0"/>
              <a:t> </a:t>
            </a:r>
            <a:r>
              <a:rPr lang="ar-SA" b="1" dirty="0" smtClean="0"/>
              <a:t>التربوي </a:t>
            </a:r>
            <a:r>
              <a:rPr lang="ar-SA" b="1" dirty="0"/>
              <a:t>بكفاءة عالية، وتتكامل مهام </a:t>
            </a:r>
            <a:r>
              <a:rPr lang="ar-SA" b="1" dirty="0" smtClean="0"/>
              <a:t>المدير المدرسي المبدع </a:t>
            </a:r>
            <a:r>
              <a:rPr lang="ar-SA" b="1" dirty="0"/>
              <a:t>وفق الخطوات التالية :</a:t>
            </a:r>
            <a:endParaRPr lang="ar-SA" dirty="0"/>
          </a:p>
        </p:txBody>
      </p:sp>
      <p:sp>
        <p:nvSpPr>
          <p:cNvPr id="3" name="مستطيل 2"/>
          <p:cNvSpPr/>
          <p:nvPr/>
        </p:nvSpPr>
        <p:spPr>
          <a:xfrm>
            <a:off x="361949" y="4489774"/>
            <a:ext cx="8700407" cy="2169825"/>
          </a:xfrm>
          <a:prstGeom prst="rect">
            <a:avLst/>
          </a:prstGeom>
        </p:spPr>
        <p:txBody>
          <a:bodyPr wrap="square">
            <a:spAutoFit/>
          </a:bodyPr>
          <a:lstStyle/>
          <a:p>
            <a:pPr>
              <a:lnSpc>
                <a:spcPct val="150000"/>
              </a:lnSpc>
            </a:pPr>
            <a:r>
              <a:rPr lang="ar-SA" b="1" dirty="0">
                <a:solidFill>
                  <a:srgbClr val="0070C0"/>
                </a:solidFill>
                <a:latin typeface="TraditionalArabic,Bold"/>
              </a:rPr>
              <a:t>أولاً </a:t>
            </a:r>
            <a:r>
              <a:rPr lang="ar-SA" b="1" dirty="0">
                <a:solidFill>
                  <a:srgbClr val="0070C0"/>
                </a:solidFill>
                <a:latin typeface="Traditional Arabic" panose="02020603050405020304" pitchFamily="18" charset="-78"/>
              </a:rPr>
              <a:t>: </a:t>
            </a:r>
            <a:r>
              <a:rPr lang="ar-SA" b="1" dirty="0">
                <a:solidFill>
                  <a:srgbClr val="000000"/>
                </a:solidFill>
                <a:latin typeface="TraditionalArabic,Bold"/>
              </a:rPr>
              <a:t>التخطيط الدقيق حيث </a:t>
            </a:r>
            <a:r>
              <a:rPr lang="ar-SA" b="1" dirty="0" smtClean="0">
                <a:solidFill>
                  <a:srgbClr val="000000"/>
                </a:solidFill>
                <a:latin typeface="TraditionalArabic,Bold"/>
              </a:rPr>
              <a:t>يعد </a:t>
            </a:r>
            <a:r>
              <a:rPr lang="ar-SA" b="1" dirty="0">
                <a:solidFill>
                  <a:srgbClr val="000000"/>
                </a:solidFill>
                <a:latin typeface="TraditionalArabic,Bold"/>
              </a:rPr>
              <a:t>خطة سنوية </a:t>
            </a:r>
            <a:r>
              <a:rPr lang="ar-SA" b="1" dirty="0" smtClean="0">
                <a:solidFill>
                  <a:srgbClr val="000000"/>
                </a:solidFill>
                <a:latin typeface="TraditionalArabic,Bold"/>
              </a:rPr>
              <a:t>يحدد </a:t>
            </a:r>
            <a:r>
              <a:rPr lang="ar-SA" b="1" dirty="0">
                <a:solidFill>
                  <a:srgbClr val="000000"/>
                </a:solidFill>
                <a:latin typeface="TraditionalArabic,Bold"/>
              </a:rPr>
              <a:t>فيها الأهداف التي </a:t>
            </a:r>
            <a:r>
              <a:rPr lang="ar-SA" b="1" dirty="0" smtClean="0">
                <a:solidFill>
                  <a:srgbClr val="000000"/>
                </a:solidFill>
                <a:latin typeface="TraditionalArabic,Bold"/>
              </a:rPr>
              <a:t>يسعى </a:t>
            </a:r>
            <a:r>
              <a:rPr lang="ar-SA" b="1" dirty="0">
                <a:solidFill>
                  <a:srgbClr val="000000"/>
                </a:solidFill>
                <a:latin typeface="TraditionalArabic,Bold"/>
              </a:rPr>
              <a:t>لتحقيقها والأنشطة التي </a:t>
            </a:r>
            <a:r>
              <a:rPr lang="ar-SA" b="1" dirty="0" smtClean="0">
                <a:solidFill>
                  <a:srgbClr val="000000"/>
                </a:solidFill>
                <a:latin typeface="TraditionalArabic,Bold"/>
              </a:rPr>
              <a:t>سيقوم </a:t>
            </a:r>
            <a:r>
              <a:rPr lang="ar-SA" b="1" dirty="0">
                <a:solidFill>
                  <a:srgbClr val="000000"/>
                </a:solidFill>
                <a:latin typeface="TraditionalArabic,Bold"/>
              </a:rPr>
              <a:t>بتنفيذها </a:t>
            </a:r>
            <a:r>
              <a:rPr lang="ar-SA" b="1" dirty="0">
                <a:solidFill>
                  <a:srgbClr val="000000"/>
                </a:solidFill>
                <a:latin typeface="Traditional Arabic" panose="02020603050405020304" pitchFamily="18" charset="-78"/>
              </a:rPr>
              <a:t>.</a:t>
            </a:r>
          </a:p>
          <a:p>
            <a:pPr>
              <a:lnSpc>
                <a:spcPct val="150000"/>
              </a:lnSpc>
            </a:pPr>
            <a:r>
              <a:rPr lang="ar-SA" b="1" dirty="0">
                <a:solidFill>
                  <a:srgbClr val="0070C0"/>
                </a:solidFill>
                <a:latin typeface="TraditionalArabic,Bold"/>
              </a:rPr>
              <a:t>ثانياً </a:t>
            </a:r>
            <a:r>
              <a:rPr lang="ar-SA" b="1" dirty="0">
                <a:solidFill>
                  <a:srgbClr val="0070C0"/>
                </a:solidFill>
                <a:latin typeface="Traditional Arabic" panose="02020603050405020304" pitchFamily="18" charset="-78"/>
              </a:rPr>
              <a:t>: </a:t>
            </a:r>
            <a:r>
              <a:rPr lang="ar-SA" b="1" dirty="0">
                <a:solidFill>
                  <a:srgbClr val="000000"/>
                </a:solidFill>
                <a:latin typeface="TraditionalArabic,Bold"/>
              </a:rPr>
              <a:t>التنظيم المحكم ويكون بوضع الشخص المناسب في المكان المناسب ، وتوظيف الإمكانات بحكمة ووفق منهجية علمية </a:t>
            </a:r>
            <a:r>
              <a:rPr lang="ar-SA" b="1" dirty="0">
                <a:solidFill>
                  <a:srgbClr val="000000"/>
                </a:solidFill>
                <a:latin typeface="Traditional Arabic" panose="02020603050405020304" pitchFamily="18" charset="-78"/>
              </a:rPr>
              <a:t>.</a:t>
            </a:r>
          </a:p>
          <a:p>
            <a:pPr>
              <a:lnSpc>
                <a:spcPct val="150000"/>
              </a:lnSpc>
            </a:pPr>
            <a:r>
              <a:rPr lang="ar-SA" b="1" dirty="0">
                <a:solidFill>
                  <a:srgbClr val="0070C0"/>
                </a:solidFill>
                <a:latin typeface="TraditionalArabic,Bold"/>
              </a:rPr>
              <a:t>ثالثاً </a:t>
            </a:r>
            <a:r>
              <a:rPr lang="ar-SA" b="1" dirty="0">
                <a:solidFill>
                  <a:srgbClr val="0070C0"/>
                </a:solidFill>
                <a:latin typeface="Traditional Arabic" panose="02020603050405020304" pitchFamily="18" charset="-78"/>
              </a:rPr>
              <a:t>: </a:t>
            </a:r>
            <a:r>
              <a:rPr lang="ar-SA" b="1" dirty="0">
                <a:solidFill>
                  <a:srgbClr val="000000"/>
                </a:solidFill>
                <a:latin typeface="TraditionalArabic,Bold"/>
              </a:rPr>
              <a:t>التعاون مع الإشراف التربوي على تنمية قدرات </a:t>
            </a:r>
            <a:r>
              <a:rPr lang="ar-SA" b="1" dirty="0" smtClean="0">
                <a:solidFill>
                  <a:srgbClr val="000000"/>
                </a:solidFill>
                <a:latin typeface="TraditionalArabic,Bold"/>
              </a:rPr>
              <a:t>المعلمين لتمكينهم </a:t>
            </a:r>
            <a:r>
              <a:rPr lang="ar-SA" b="1" dirty="0">
                <a:solidFill>
                  <a:srgbClr val="000000"/>
                </a:solidFill>
                <a:latin typeface="TraditionalArabic,Bold"/>
              </a:rPr>
              <a:t>من تحقيق الأهداف في جو يسوده الحرص على جودة الأداء </a:t>
            </a:r>
            <a:r>
              <a:rPr lang="ar-SA" b="1" dirty="0">
                <a:solidFill>
                  <a:srgbClr val="000000"/>
                </a:solidFill>
                <a:latin typeface="Traditional Arabic" panose="02020603050405020304" pitchFamily="18" charset="-78"/>
              </a:rPr>
              <a:t>.</a:t>
            </a:r>
            <a:endParaRPr lang="ar-SA" dirty="0"/>
          </a:p>
        </p:txBody>
      </p:sp>
    </p:spTree>
    <p:extLst>
      <p:ext uri="{BB962C8B-B14F-4D97-AF65-F5344CB8AC3E}">
        <p14:creationId xmlns:p14="http://schemas.microsoft.com/office/powerpoint/2010/main" val="3232405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141513" y="143901"/>
            <a:ext cx="8874579" cy="3000821"/>
          </a:xfrm>
          <a:prstGeom prst="rect">
            <a:avLst/>
          </a:prstGeom>
        </p:spPr>
        <p:txBody>
          <a:bodyPr wrap="square">
            <a:spAutoFit/>
          </a:bodyPr>
          <a:lstStyle/>
          <a:p>
            <a:pPr>
              <a:lnSpc>
                <a:spcPct val="150000"/>
              </a:lnSpc>
            </a:pPr>
            <a:r>
              <a:rPr lang="ar-SA" b="1" dirty="0">
                <a:solidFill>
                  <a:srgbClr val="0070C0"/>
                </a:solidFill>
                <a:latin typeface="TraditionalArabic,Bold"/>
              </a:rPr>
              <a:t>رابعاً </a:t>
            </a:r>
            <a:r>
              <a:rPr lang="ar-SA" b="1" dirty="0">
                <a:solidFill>
                  <a:srgbClr val="0070C0"/>
                </a:solidFill>
                <a:latin typeface="Traditional Arabic" panose="02020603050405020304" pitchFamily="18" charset="-78"/>
              </a:rPr>
              <a:t>: </a:t>
            </a:r>
            <a:r>
              <a:rPr lang="ar-SA" b="1" dirty="0">
                <a:solidFill>
                  <a:srgbClr val="000000"/>
                </a:solidFill>
                <a:latin typeface="TraditionalArabic,Bold"/>
              </a:rPr>
              <a:t>القيادة الحكيمة التي تعمل من خلال السلطة التشابكية</a:t>
            </a:r>
          </a:p>
          <a:p>
            <a:pPr>
              <a:lnSpc>
                <a:spcPct val="150000"/>
              </a:lnSpc>
            </a:pPr>
            <a:r>
              <a:rPr lang="ar-SA" b="1" dirty="0">
                <a:solidFill>
                  <a:srgbClr val="000000"/>
                </a:solidFill>
                <a:latin typeface="TraditionalArabic,Bold"/>
              </a:rPr>
              <a:t>في اتخاذ القرارات</a:t>
            </a:r>
            <a:r>
              <a:rPr lang="ar-SA" b="1" dirty="0">
                <a:solidFill>
                  <a:srgbClr val="000000"/>
                </a:solidFill>
                <a:latin typeface="Traditional Arabic" panose="02020603050405020304" pitchFamily="18" charset="-78"/>
              </a:rPr>
              <a:t>. </a:t>
            </a:r>
            <a:r>
              <a:rPr lang="en-US" b="1" dirty="0" smtClean="0">
                <a:solidFill>
                  <a:srgbClr val="000000"/>
                </a:solidFill>
                <a:latin typeface="Traditional Arabic" panose="02020603050405020304" pitchFamily="18" charset="-78"/>
              </a:rPr>
              <a:t> (</a:t>
            </a:r>
            <a:r>
              <a:rPr lang="en-US" sz="1600" b="1" dirty="0" smtClean="0">
                <a:solidFill>
                  <a:srgbClr val="0070C0"/>
                </a:solidFill>
                <a:latin typeface="Calibri,Bold"/>
              </a:rPr>
              <a:t>power </a:t>
            </a:r>
            <a:r>
              <a:rPr lang="en-US" sz="1600" b="1" dirty="0">
                <a:solidFill>
                  <a:srgbClr val="0070C0"/>
                </a:solidFill>
                <a:latin typeface="Calibri,Bold"/>
              </a:rPr>
              <a:t>over </a:t>
            </a:r>
            <a:r>
              <a:rPr lang="en-US" sz="1600" b="1" dirty="0" smtClean="0">
                <a:solidFill>
                  <a:srgbClr val="000000"/>
                </a:solidFill>
                <a:latin typeface="Calibri,Bold"/>
              </a:rPr>
              <a:t>)</a:t>
            </a:r>
            <a:r>
              <a:rPr lang="ar-SA" b="1" dirty="0" smtClean="0">
                <a:solidFill>
                  <a:srgbClr val="000000"/>
                </a:solidFill>
                <a:latin typeface="TraditionalArabic,Bold"/>
              </a:rPr>
              <a:t>ونبذ </a:t>
            </a:r>
            <a:r>
              <a:rPr lang="ar-SA" b="1" dirty="0">
                <a:solidFill>
                  <a:srgbClr val="000000"/>
                </a:solidFill>
                <a:latin typeface="TraditionalArabic,Bold"/>
              </a:rPr>
              <a:t>التسلط والنزعة الفوقية</a:t>
            </a:r>
          </a:p>
          <a:p>
            <a:pPr>
              <a:lnSpc>
                <a:spcPct val="150000"/>
              </a:lnSpc>
            </a:pPr>
            <a:r>
              <a:rPr lang="ar-SA" b="1" dirty="0">
                <a:solidFill>
                  <a:srgbClr val="0070C0"/>
                </a:solidFill>
                <a:latin typeface="TraditionalArabic,Bold"/>
              </a:rPr>
              <a:t>خامساً </a:t>
            </a:r>
            <a:r>
              <a:rPr lang="ar-SA" b="1" dirty="0">
                <a:solidFill>
                  <a:srgbClr val="0070C0"/>
                </a:solidFill>
                <a:latin typeface="Traditional Arabic" panose="02020603050405020304" pitchFamily="18" charset="-78"/>
              </a:rPr>
              <a:t>: </a:t>
            </a:r>
            <a:r>
              <a:rPr lang="ar-SA" b="1" dirty="0">
                <a:solidFill>
                  <a:srgbClr val="000000"/>
                </a:solidFill>
                <a:latin typeface="TraditionalArabic,Bold"/>
              </a:rPr>
              <a:t>الإشراف التربوي على </a:t>
            </a:r>
            <a:r>
              <a:rPr lang="ar-SA" b="1" dirty="0" smtClean="0">
                <a:solidFill>
                  <a:srgbClr val="000000"/>
                </a:solidFill>
                <a:latin typeface="TraditionalArabic,Bold"/>
              </a:rPr>
              <a:t>المعلمين وغيرهم </a:t>
            </a:r>
            <a:r>
              <a:rPr lang="ar-SA" b="1" dirty="0">
                <a:solidFill>
                  <a:srgbClr val="000000"/>
                </a:solidFill>
                <a:latin typeface="TraditionalArabic,Bold"/>
              </a:rPr>
              <a:t>من </a:t>
            </a:r>
            <a:r>
              <a:rPr lang="ar-SA" b="1" dirty="0" smtClean="0">
                <a:solidFill>
                  <a:srgbClr val="000000"/>
                </a:solidFill>
                <a:latin typeface="TraditionalArabic,Bold"/>
              </a:rPr>
              <a:t>المستخدمين </a:t>
            </a:r>
            <a:r>
              <a:rPr lang="ar-SA" b="1" dirty="0">
                <a:solidFill>
                  <a:srgbClr val="000000"/>
                </a:solidFill>
                <a:latin typeface="TraditionalArabic,Bold"/>
              </a:rPr>
              <a:t>وهذا يتطلب القيام بزيارات صفية والاطلاع على دفاتر التحضير وغيره </a:t>
            </a:r>
            <a:r>
              <a:rPr lang="ar-SA" b="1" dirty="0">
                <a:solidFill>
                  <a:srgbClr val="000000"/>
                </a:solidFill>
                <a:latin typeface="Traditional Arabic" panose="02020603050405020304" pitchFamily="18" charset="-78"/>
              </a:rPr>
              <a:t>.</a:t>
            </a:r>
          </a:p>
          <a:p>
            <a:pPr>
              <a:lnSpc>
                <a:spcPct val="150000"/>
              </a:lnSpc>
            </a:pPr>
            <a:r>
              <a:rPr lang="ar-SA" b="1" dirty="0">
                <a:solidFill>
                  <a:srgbClr val="0070C0"/>
                </a:solidFill>
                <a:latin typeface="TraditionalArabic,Bold"/>
              </a:rPr>
              <a:t>سادساً </a:t>
            </a:r>
            <a:r>
              <a:rPr lang="ar-SA" b="1" dirty="0">
                <a:solidFill>
                  <a:srgbClr val="0070C0"/>
                </a:solidFill>
                <a:latin typeface="Traditional Arabic" panose="02020603050405020304" pitchFamily="18" charset="-78"/>
              </a:rPr>
              <a:t>: </a:t>
            </a:r>
            <a:r>
              <a:rPr lang="ar-SA" b="1" dirty="0">
                <a:solidFill>
                  <a:srgbClr val="000000"/>
                </a:solidFill>
                <a:latin typeface="TraditionalArabic,Bold"/>
              </a:rPr>
              <a:t>التقويم الأمين للأنشطة ولما يتمخض </a:t>
            </a:r>
            <a:r>
              <a:rPr lang="ar-SA" b="1" dirty="0" smtClean="0">
                <a:solidFill>
                  <a:srgbClr val="000000"/>
                </a:solidFill>
                <a:latin typeface="TraditionalArabic,Bold"/>
              </a:rPr>
              <a:t>عنه من </a:t>
            </a:r>
            <a:r>
              <a:rPr lang="ar-SA" b="1" dirty="0">
                <a:solidFill>
                  <a:srgbClr val="000000"/>
                </a:solidFill>
                <a:latin typeface="TraditionalArabic,Bold"/>
              </a:rPr>
              <a:t>مخرجات لتعزيز الايجابيات وللتخلص من السلبيات </a:t>
            </a:r>
            <a:r>
              <a:rPr lang="ar-SA" b="1" dirty="0">
                <a:solidFill>
                  <a:srgbClr val="000000"/>
                </a:solidFill>
                <a:latin typeface="Traditional Arabic" panose="02020603050405020304" pitchFamily="18" charset="-78"/>
              </a:rPr>
              <a:t>.</a:t>
            </a:r>
          </a:p>
          <a:p>
            <a:pPr>
              <a:lnSpc>
                <a:spcPct val="150000"/>
              </a:lnSpc>
            </a:pPr>
            <a:r>
              <a:rPr lang="ar-SA" b="1" dirty="0">
                <a:solidFill>
                  <a:srgbClr val="0070C0"/>
                </a:solidFill>
                <a:latin typeface="TraditionalArabic,Bold"/>
              </a:rPr>
              <a:t>سابعاً </a:t>
            </a:r>
            <a:r>
              <a:rPr lang="ar-SA" b="1" dirty="0">
                <a:solidFill>
                  <a:srgbClr val="0070C0"/>
                </a:solidFill>
                <a:latin typeface="Traditional Arabic" panose="02020603050405020304" pitchFamily="18" charset="-78"/>
              </a:rPr>
              <a:t>: </a:t>
            </a:r>
            <a:r>
              <a:rPr lang="ar-SA" b="1" dirty="0">
                <a:solidFill>
                  <a:srgbClr val="000000"/>
                </a:solidFill>
                <a:latin typeface="TraditionalArabic,Bold"/>
              </a:rPr>
              <a:t>التواصل مع </a:t>
            </a:r>
            <a:r>
              <a:rPr lang="ar-SA" b="1" dirty="0" smtClean="0">
                <a:solidFill>
                  <a:srgbClr val="000000"/>
                </a:solidFill>
                <a:latin typeface="TraditionalArabic,Bold"/>
              </a:rPr>
              <a:t>المجتمع </a:t>
            </a:r>
            <a:r>
              <a:rPr lang="ar-SA" b="1" dirty="0">
                <a:solidFill>
                  <a:srgbClr val="000000"/>
                </a:solidFill>
                <a:latin typeface="TraditionalArabic,Bold"/>
              </a:rPr>
              <a:t>المحلي عبر مجلس </a:t>
            </a:r>
            <a:r>
              <a:rPr lang="ar-SA" b="1" dirty="0" smtClean="0">
                <a:solidFill>
                  <a:srgbClr val="000000"/>
                </a:solidFill>
                <a:latin typeface="TraditionalArabic,Bold"/>
              </a:rPr>
              <a:t>المعلمين والآباء </a:t>
            </a:r>
            <a:r>
              <a:rPr lang="ar-SA" b="1" dirty="0">
                <a:solidFill>
                  <a:srgbClr val="000000"/>
                </a:solidFill>
                <a:latin typeface="TraditionalArabic,Bold"/>
              </a:rPr>
              <a:t>وتفعيل اللقاءات التي تعود بالنفع على المدرسة </a:t>
            </a:r>
            <a:r>
              <a:rPr lang="ar-SA" b="1" dirty="0" smtClean="0">
                <a:solidFill>
                  <a:srgbClr val="000000"/>
                </a:solidFill>
                <a:latin typeface="TraditionalArabic,Bold"/>
              </a:rPr>
              <a:t>والطلاب </a:t>
            </a:r>
            <a:r>
              <a:rPr lang="ar-SA" sz="1600" b="1" dirty="0">
                <a:solidFill>
                  <a:srgbClr val="000000"/>
                </a:solidFill>
                <a:latin typeface="Traditional Arabic" panose="02020603050405020304" pitchFamily="18" charset="-78"/>
              </a:rPr>
              <a:t>.( </a:t>
            </a:r>
            <a:r>
              <a:rPr lang="ar-SA" sz="1600" b="1" dirty="0" err="1">
                <a:solidFill>
                  <a:srgbClr val="C00000"/>
                </a:solidFill>
                <a:latin typeface="TraditionalArabic,Bold"/>
              </a:rPr>
              <a:t>طافش</a:t>
            </a:r>
            <a:r>
              <a:rPr lang="ar-SA" sz="1600" b="1" dirty="0" smtClean="0">
                <a:solidFill>
                  <a:srgbClr val="C00000"/>
                </a:solidFill>
                <a:latin typeface="TraditionalArabic,Bold"/>
              </a:rPr>
              <a:t>،</a:t>
            </a:r>
            <a:r>
              <a:rPr lang="ar-SA" sz="1600" b="1" dirty="0" smtClean="0">
                <a:solidFill>
                  <a:srgbClr val="C00000"/>
                </a:solidFill>
                <a:latin typeface="Traditional Arabic" panose="02020603050405020304" pitchFamily="18" charset="-78"/>
              </a:rPr>
              <a:t> </a:t>
            </a:r>
            <a:r>
              <a:rPr lang="ar-SA" sz="1600" b="1" dirty="0" smtClean="0">
                <a:solidFill>
                  <a:srgbClr val="C00000"/>
                </a:solidFill>
                <a:latin typeface="TraditionalArabic,Bold"/>
              </a:rPr>
              <a:t>٢٠٠٤ م </a:t>
            </a:r>
            <a:r>
              <a:rPr lang="ar-SA" sz="1600" b="1" dirty="0" smtClean="0">
                <a:solidFill>
                  <a:srgbClr val="000000"/>
                </a:solidFill>
                <a:latin typeface="TraditionalArabic,Bold"/>
              </a:rPr>
              <a:t>)</a:t>
            </a:r>
            <a:endParaRPr lang="ar-SA" dirty="0"/>
          </a:p>
        </p:txBody>
      </p:sp>
    </p:spTree>
    <p:extLst>
      <p:ext uri="{BB962C8B-B14F-4D97-AF65-F5344CB8AC3E}">
        <p14:creationId xmlns:p14="http://schemas.microsoft.com/office/powerpoint/2010/main" val="565097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5" name="مستطيل 4"/>
          <p:cNvSpPr/>
          <p:nvPr/>
        </p:nvSpPr>
        <p:spPr>
          <a:xfrm>
            <a:off x="5989696" y="191478"/>
            <a:ext cx="2863284" cy="646331"/>
          </a:xfrm>
          <a:prstGeom prst="rect">
            <a:avLst/>
          </a:prstGeom>
          <a:noFill/>
          <a:ln>
            <a:noFill/>
          </a:ln>
        </p:spPr>
        <p:txBody>
          <a:bodyPr wrap="none" lIns="91440" tIns="45720" rIns="91440" bIns="45720">
            <a:spAutoFit/>
          </a:bodyPr>
          <a:lstStyle/>
          <a:p>
            <a:pPr algn="ctr"/>
            <a:r>
              <a:rPr lang="ar-SA" sz="3600" b="1" cap="none" spc="0" dirty="0" smtClean="0">
                <a:ln w="12700">
                  <a:solidFill>
                    <a:sysClr val="windowText" lastClr="000000"/>
                  </a:solidFill>
                  <a:prstDash val="solid"/>
                </a:ln>
                <a:solidFill>
                  <a:schemeClr val="accent2">
                    <a:lumMod val="50000"/>
                  </a:schemeClr>
                </a:solidFill>
              </a:rPr>
              <a:t>مقدمة عن القيادة </a:t>
            </a:r>
            <a:endParaRPr lang="ar-SA" sz="3600" b="1" cap="none" spc="0" dirty="0">
              <a:ln w="12700">
                <a:solidFill>
                  <a:sysClr val="windowText" lastClr="000000"/>
                </a:solidFill>
                <a:prstDash val="solid"/>
              </a:ln>
              <a:solidFill>
                <a:schemeClr val="accent2">
                  <a:lumMod val="50000"/>
                </a:schemeClr>
              </a:solidFill>
            </a:endParaRPr>
          </a:p>
        </p:txBody>
      </p:sp>
      <p:sp>
        <p:nvSpPr>
          <p:cNvPr id="6" name="مستطيل 5"/>
          <p:cNvSpPr/>
          <p:nvPr/>
        </p:nvSpPr>
        <p:spPr>
          <a:xfrm>
            <a:off x="0" y="837809"/>
            <a:ext cx="8939893" cy="5858014"/>
          </a:xfrm>
          <a:prstGeom prst="rect">
            <a:avLst/>
          </a:prstGeom>
        </p:spPr>
        <p:txBody>
          <a:bodyPr wrap="square">
            <a:spAutoFit/>
          </a:bodyPr>
          <a:lstStyle/>
          <a:p>
            <a:pPr>
              <a:lnSpc>
                <a:spcPct val="150000"/>
              </a:lnSpc>
            </a:pPr>
            <a:r>
              <a:rPr lang="ar-SA" b="1" dirty="0">
                <a:latin typeface="SimplifiedArabic"/>
              </a:rPr>
              <a:t>القيادة هي عملية التأثير في الناس وتوجيههم لإنجاز الهدف. عندما تبادر </a:t>
            </a:r>
            <a:r>
              <a:rPr lang="ar-SA" b="1" dirty="0" smtClean="0">
                <a:latin typeface="SimplifiedArabic"/>
              </a:rPr>
              <a:t>بتنظيم مجموعة </a:t>
            </a:r>
            <a:r>
              <a:rPr lang="ar-SA" b="1" dirty="0">
                <a:latin typeface="SimplifiedArabic"/>
              </a:rPr>
              <a:t>من الأصدقاء أو زملاء في العمل لجمع تبرعات لمساعدة المحتاجين، </a:t>
            </a:r>
            <a:r>
              <a:rPr lang="ar-SA" b="1" dirty="0" smtClean="0">
                <a:latin typeface="SimplifiedArabic"/>
              </a:rPr>
              <a:t>أولقضاء </a:t>
            </a:r>
            <a:r>
              <a:rPr lang="ar-SA" b="1" dirty="0">
                <a:latin typeface="SimplifiedArabic"/>
              </a:rPr>
              <a:t>عطلة نهاية الأسبوع مع بعضكم البعض، أو لتجهيز حفلة بسيطة </a:t>
            </a:r>
            <a:r>
              <a:rPr lang="ar-SA" b="1" dirty="0" smtClean="0">
                <a:latin typeface="SimplifiedArabic"/>
              </a:rPr>
              <a:t>لأحد الزملاء، </a:t>
            </a:r>
            <a:r>
              <a:rPr lang="ar-SA" b="1" dirty="0">
                <a:latin typeface="SimplifiedArabic"/>
              </a:rPr>
              <a:t>في هذه الحالات ستظهر أنت بمظهر القائد. عندما يخبرك رئيسك </a:t>
            </a:r>
            <a:r>
              <a:rPr lang="ar-SA" b="1" dirty="0" smtClean="0">
                <a:latin typeface="SimplifiedArabic"/>
              </a:rPr>
              <a:t>برغبته بمناقشتك لاحقًا </a:t>
            </a:r>
            <a:r>
              <a:rPr lang="ar-SA" b="1" dirty="0">
                <a:latin typeface="SimplifiedArabic"/>
              </a:rPr>
              <a:t>في بعض المشاريع العالقة فهو يظهر كقائد. أما في المنزل، </a:t>
            </a:r>
            <a:r>
              <a:rPr lang="ar-SA" b="1" dirty="0" smtClean="0">
                <a:latin typeface="SimplifiedArabic"/>
              </a:rPr>
              <a:t>عندما تحدد </a:t>
            </a:r>
            <a:r>
              <a:rPr lang="ar-SA" b="1" dirty="0">
                <a:latin typeface="SimplifiedArabic"/>
              </a:rPr>
              <a:t>العمل الذي سيقوم به طفلك، ومتى وكيف سيقوم به، فأنت بذلك تظهر كقائد.</a:t>
            </a:r>
          </a:p>
          <a:p>
            <a:pPr>
              <a:lnSpc>
                <a:spcPct val="150000"/>
              </a:lnSpc>
              <a:defRPr/>
            </a:pPr>
            <a:r>
              <a:rPr lang="ar-SA" b="1" dirty="0">
                <a:latin typeface="SimplifiedArabic"/>
              </a:rPr>
              <a:t>النقطة الرئيسية هنا هي سواء كنت في منصب </a:t>
            </a:r>
            <a:r>
              <a:rPr lang="ar-SA" b="1" dirty="0" smtClean="0">
                <a:latin typeface="SimplifiedArabic"/>
              </a:rPr>
              <a:t>إشرافي أو </a:t>
            </a:r>
            <a:r>
              <a:rPr lang="ar-SA" b="1" dirty="0">
                <a:latin typeface="SimplifiedArabic"/>
              </a:rPr>
              <a:t>إداري أو لا، ستمارس </a:t>
            </a:r>
            <a:r>
              <a:rPr lang="ar-SA" b="1" dirty="0" smtClean="0">
                <a:latin typeface="SimplifiedArabic"/>
              </a:rPr>
              <a:t>القيادة لمدى معين </a:t>
            </a:r>
            <a:r>
              <a:rPr lang="ar-SA" b="1" dirty="0">
                <a:latin typeface="SimplifiedArabic"/>
              </a:rPr>
              <a:t>وبنوع </a:t>
            </a:r>
            <a:r>
              <a:rPr lang="ar-SA" b="1" dirty="0" smtClean="0">
                <a:latin typeface="SimplifiedArabic"/>
              </a:rPr>
              <a:t>معين.</a:t>
            </a:r>
          </a:p>
          <a:p>
            <a:pPr>
              <a:lnSpc>
                <a:spcPct val="150000"/>
              </a:lnSpc>
              <a:defRPr/>
            </a:pPr>
            <a:r>
              <a:rPr lang="ar-SA" b="1" dirty="0">
                <a:latin typeface="SimplifiedArabic"/>
              </a:rPr>
              <a:t>و</a:t>
            </a:r>
            <a:r>
              <a:rPr lang="ar-SA" b="1" dirty="0" smtClean="0"/>
              <a:t>القيادة </a:t>
            </a:r>
            <a:r>
              <a:rPr lang="ar-SA" b="1" dirty="0"/>
              <a:t>كلمة تم تداولها قديماً وحديثاً ولكنها اشتهرت قديماً وارتبطت بالحروب، حيث كانت هذه المعطيات السبب الرئيسي فيما يعرف بالقيادة </a:t>
            </a:r>
            <a:r>
              <a:rPr lang="ar-SA" b="1" dirty="0" smtClean="0"/>
              <a:t>وتكون </a:t>
            </a:r>
            <a:r>
              <a:rPr lang="ar-SA" b="1" dirty="0"/>
              <a:t>مرتبطة ارتباطاً وثيقاً بشخصية القائد وتصرفه، وإن أفضل قيادة شهدها التاريخ هي قيادة الرسول صلى الله عليه وسلم حيث جمع فيها بين القوة العسكرية والجوانب الإنسانية والتربوية. </a:t>
            </a:r>
            <a:endParaRPr lang="en-US" b="1" dirty="0"/>
          </a:p>
          <a:p>
            <a:pPr>
              <a:lnSpc>
                <a:spcPct val="150000"/>
              </a:lnSpc>
              <a:defRPr/>
            </a:pPr>
            <a:r>
              <a:rPr lang="ar-SA" b="1" dirty="0"/>
              <a:t>وتعتبر القيادة ظاهرة اجتماعية تنشأ عن طبيعة الاجتماع البشري وتؤدي وظائف اجتماعية ضرورية وهي تتناول ألوان من النشاط الاجتماعي الاقتصادي والديني والأخلاقي. </a:t>
            </a:r>
            <a:endParaRPr lang="en-US" b="1" dirty="0"/>
          </a:p>
          <a:p>
            <a:pPr>
              <a:lnSpc>
                <a:spcPct val="150000"/>
              </a:lnSpc>
              <a:defRPr/>
            </a:pPr>
            <a:r>
              <a:rPr lang="ar-SA" b="1" dirty="0"/>
              <a:t>يرتبط مفهوم القيادة بمفهوم الدور والمسؤولية وترتبط القيادة بنمط الشخصية. </a:t>
            </a:r>
            <a:endParaRPr lang="en-US" b="1" dirty="0"/>
          </a:p>
          <a:p>
            <a:pPr>
              <a:lnSpc>
                <a:spcPct val="150000"/>
              </a:lnSpc>
              <a:defRPr/>
            </a:pPr>
            <a:r>
              <a:rPr lang="ar-SA" b="1" dirty="0"/>
              <a:t>وإلى جانب نمط الشخصية هناك مهارات إدارية لازمة للإدارة. ويرتبط بكل ذلك أيضاً طريقة اختيار القادة وتدريبهم. </a:t>
            </a:r>
            <a:endParaRPr lang="en-US" b="1" dirty="0"/>
          </a:p>
          <a:p>
            <a:pPr>
              <a:lnSpc>
                <a:spcPct val="150000"/>
              </a:lnSpc>
            </a:pPr>
            <a:endParaRPr lang="ar-SA" b="1" dirty="0"/>
          </a:p>
        </p:txBody>
      </p:sp>
    </p:spTree>
    <p:extLst>
      <p:ext uri="{BB962C8B-B14F-4D97-AF65-F5344CB8AC3E}">
        <p14:creationId xmlns:p14="http://schemas.microsoft.com/office/powerpoint/2010/main" val="185058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6783526" y="134328"/>
            <a:ext cx="2190023" cy="707886"/>
          </a:xfrm>
          <a:prstGeom prst="rect">
            <a:avLst/>
          </a:prstGeom>
          <a:noFill/>
        </p:spPr>
        <p:txBody>
          <a:bodyPr wrap="none" lIns="91440" tIns="45720" rIns="91440" bIns="45720">
            <a:spAutoFit/>
          </a:bodyPr>
          <a:lstStyle/>
          <a:p>
            <a:pPr algn="ctr"/>
            <a:r>
              <a:rPr lang="ar-SA"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أنماط القيادة</a:t>
            </a:r>
            <a:endParaRPr lang="ar-SA"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مستطيل 4"/>
          <p:cNvSpPr/>
          <p:nvPr/>
        </p:nvSpPr>
        <p:spPr>
          <a:xfrm>
            <a:off x="254092" y="736146"/>
            <a:ext cx="8719457" cy="2534027"/>
          </a:xfrm>
          <a:prstGeom prst="rect">
            <a:avLst/>
          </a:prstGeom>
        </p:spPr>
        <p:txBody>
          <a:bodyPr wrap="square">
            <a:spAutoFit/>
          </a:bodyPr>
          <a:lstStyle/>
          <a:p>
            <a:pPr algn="justLow">
              <a:lnSpc>
                <a:spcPct val="150000"/>
              </a:lnSpc>
            </a:pPr>
            <a:r>
              <a:rPr lang="ar-SA" b="1" dirty="0">
                <a:solidFill>
                  <a:srgbClr val="000000"/>
                </a:solidFill>
                <a:latin typeface="Times New Roman" panose="02020603050405020304" pitchFamily="18" charset="0"/>
                <a:ea typeface="Times New Roman" panose="02020603050405020304" pitchFamily="18" charset="0"/>
              </a:rPr>
              <a:t>هناك علاقة وثيقة الصلة بين النمط القيادي وفعالية المؤسسات التربوية ونجاحها في أداء رسالتها 0لذا فالقائمون على تطوير التعليم وتحقيق ما يسمى بالاعتماد والجودة مطالبون بالبحث عن القيادة أولاً ،وبعد ذلك يولون تطوير هذه القيادة عناية كبيرة . ففعالية القيادة تؤدى إلى فعالية التعليم والعكس صحيح 0</a:t>
            </a:r>
            <a:endParaRPr lang="en-US" b="1" dirty="0">
              <a:solidFill>
                <a:srgbClr val="00003E"/>
              </a:solidFill>
              <a:latin typeface="Times New Roman" panose="02020603050405020304" pitchFamily="18" charset="0"/>
              <a:ea typeface="Times New Roman" panose="02020603050405020304" pitchFamily="18" charset="0"/>
            </a:endParaRPr>
          </a:p>
          <a:p>
            <a:pPr>
              <a:lnSpc>
                <a:spcPct val="150000"/>
              </a:lnSpc>
            </a:pPr>
            <a:r>
              <a:rPr lang="ar-SA" b="1" dirty="0">
                <a:solidFill>
                  <a:srgbClr val="000000"/>
                </a:solidFill>
                <a:ea typeface="Times New Roman" panose="02020603050405020304" pitchFamily="18" charset="0"/>
              </a:rPr>
              <a:t>والقيادة المدرسية الناجحة هي التي تتضمن مجالاً واسعاً من الثقافات والممارسات ،بحيث تتنوع الأنماط القيادية بما يتلاءم مع مختلف المواقف .وهناك العديد من الأنماط القيادية التي يترتب عليها سيادة مناخ اجتماعي معين ، وتتضح هذه الأنماط في الشكل </a:t>
            </a:r>
            <a:r>
              <a:rPr lang="ar-SA" b="1" dirty="0" smtClean="0">
                <a:solidFill>
                  <a:srgbClr val="000000"/>
                </a:solidFill>
                <a:ea typeface="Times New Roman" panose="02020603050405020304" pitchFamily="18" charset="0"/>
              </a:rPr>
              <a:t>التالي </a:t>
            </a:r>
            <a:endParaRPr lang="ar-SA" b="1" dirty="0"/>
          </a:p>
        </p:txBody>
      </p:sp>
      <p:pic>
        <p:nvPicPr>
          <p:cNvPr id="6" name="صورة 5"/>
          <p:cNvPicPr>
            <a:picLocks noChangeAspect="1"/>
          </p:cNvPicPr>
          <p:nvPr/>
        </p:nvPicPr>
        <p:blipFill>
          <a:blip r:embed="rId3"/>
          <a:stretch>
            <a:fillRect/>
          </a:stretch>
        </p:blipFill>
        <p:spPr>
          <a:xfrm>
            <a:off x="4203596" y="3270173"/>
            <a:ext cx="4699918" cy="2836713"/>
          </a:xfrm>
          <a:prstGeom prst="rect">
            <a:avLst/>
          </a:prstGeom>
        </p:spPr>
      </p:pic>
      <p:grpSp>
        <p:nvGrpSpPr>
          <p:cNvPr id="7" name="Group 2"/>
          <p:cNvGrpSpPr>
            <a:grpSpLocks/>
          </p:cNvGrpSpPr>
          <p:nvPr/>
        </p:nvGrpSpPr>
        <p:grpSpPr bwMode="auto">
          <a:xfrm>
            <a:off x="184058" y="3286502"/>
            <a:ext cx="4394746" cy="3514348"/>
            <a:chOff x="1620" y="7086"/>
            <a:chExt cx="8460" cy="7128"/>
          </a:xfrm>
        </p:grpSpPr>
        <p:sp>
          <p:nvSpPr>
            <p:cNvPr id="8" name="Oval 3"/>
            <p:cNvSpPr>
              <a:spLocks noChangeArrowheads="1"/>
            </p:cNvSpPr>
            <p:nvPr/>
          </p:nvSpPr>
          <p:spPr bwMode="auto">
            <a:xfrm>
              <a:off x="6120" y="7086"/>
              <a:ext cx="3960" cy="1980"/>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1000"/>
                </a:spcAft>
                <a:buClrTx/>
                <a:buSzTx/>
                <a:buFontTx/>
                <a:buNone/>
                <a:tabLst/>
              </a:pPr>
              <a:r>
                <a:rPr kumimoji="0" lang="ar-SA" altLang="ar-SA" sz="18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الاتباع</a:t>
              </a:r>
              <a:endParaRPr kumimoji="0" lang="ar-SA" altLang="ar-SA" sz="1800" b="0" i="0" u="none" strike="noStrike" cap="none" normalizeH="0" baseline="0" dirty="0" smtClean="0">
                <a:ln>
                  <a:noFill/>
                </a:ln>
                <a:solidFill>
                  <a:schemeClr val="tx1"/>
                </a:solidFill>
                <a:effectLst/>
                <a:latin typeface="Arial" panose="020B0604020202020204" pitchFamily="34" charset="0"/>
              </a:endParaRPr>
            </a:p>
          </p:txBody>
        </p:sp>
        <p:sp>
          <p:nvSpPr>
            <p:cNvPr id="9" name="Oval 4"/>
            <p:cNvSpPr>
              <a:spLocks noChangeArrowheads="1"/>
            </p:cNvSpPr>
            <p:nvPr/>
          </p:nvSpPr>
          <p:spPr bwMode="auto">
            <a:xfrm>
              <a:off x="1620" y="7086"/>
              <a:ext cx="3960" cy="1980"/>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1000"/>
                </a:spcAft>
                <a:buClrTx/>
                <a:buSzTx/>
                <a:buFontTx/>
                <a:buNone/>
                <a:tabLst/>
              </a:pPr>
              <a:r>
                <a:rPr kumimoji="0" lang="ar-SA" altLang="ar-SA" sz="18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الاتباع</a:t>
              </a:r>
              <a:endParaRPr kumimoji="0" lang="ar-SA" altLang="ar-SA" sz="1800" b="0" i="0" u="none" strike="noStrike" cap="none" normalizeH="0" baseline="0" smtClean="0">
                <a:ln>
                  <a:noFill/>
                </a:ln>
                <a:solidFill>
                  <a:schemeClr val="tx1"/>
                </a:solidFill>
                <a:effectLst/>
                <a:latin typeface="Arial" panose="020B0604020202020204" pitchFamily="34" charset="0"/>
              </a:endParaRPr>
            </a:p>
          </p:txBody>
        </p:sp>
        <p:sp>
          <p:nvSpPr>
            <p:cNvPr id="10" name="Oval 5"/>
            <p:cNvSpPr>
              <a:spLocks noChangeArrowheads="1"/>
            </p:cNvSpPr>
            <p:nvPr/>
          </p:nvSpPr>
          <p:spPr bwMode="auto">
            <a:xfrm>
              <a:off x="3780" y="12234"/>
              <a:ext cx="3960" cy="1980"/>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1000"/>
                </a:spcAft>
                <a:buClrTx/>
                <a:buSzTx/>
                <a:buFontTx/>
                <a:buNone/>
                <a:tabLst/>
              </a:pPr>
              <a:r>
                <a:rPr kumimoji="0" lang="ar-SA" altLang="ar-SA" sz="16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الاتباع</a:t>
              </a:r>
              <a:endParaRPr kumimoji="0" lang="ar-SA" altLang="ar-SA"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6"/>
            <p:cNvSpPr>
              <a:spLocks noChangeArrowheads="1"/>
            </p:cNvSpPr>
            <p:nvPr/>
          </p:nvSpPr>
          <p:spPr bwMode="auto">
            <a:xfrm>
              <a:off x="7005" y="8041"/>
              <a:ext cx="224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1000"/>
                </a:spcAft>
                <a:buClrTx/>
                <a:buSzTx/>
                <a:buFontTx/>
                <a:buNone/>
                <a:tabLst/>
              </a:pPr>
              <a:r>
                <a:rPr kumimoji="0" lang="ar-SA" altLang="ar-SA" sz="16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القيادة </a:t>
              </a:r>
              <a:r>
                <a:rPr kumimoji="0" lang="ar-EG" altLang="ar-SA" sz="16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الحرة</a:t>
              </a:r>
              <a:endParaRPr kumimoji="0" lang="ar-SA" altLang="ar-SA" sz="1800" b="0" i="0" u="none" strike="noStrike" cap="none" normalizeH="0" baseline="0" smtClean="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2420" y="8030"/>
              <a:ext cx="226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1000"/>
                </a:spcAft>
                <a:buClrTx/>
                <a:buSzTx/>
                <a:buFontTx/>
                <a:buNone/>
                <a:tabLst/>
              </a:pPr>
              <a:r>
                <a:rPr kumimoji="0" lang="ar-SA" altLang="ar-SA" sz="14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القيادة الديموقراطية</a:t>
              </a:r>
              <a:endParaRPr kumimoji="0" lang="ar-SA" altLang="ar-SA" sz="14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8"/>
            <p:cNvSpPr>
              <a:spLocks noChangeArrowheads="1"/>
            </p:cNvSpPr>
            <p:nvPr/>
          </p:nvSpPr>
          <p:spPr bwMode="auto">
            <a:xfrm>
              <a:off x="4630" y="13148"/>
              <a:ext cx="226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1000"/>
                </a:spcAft>
                <a:buClrTx/>
                <a:buSzTx/>
                <a:buFontTx/>
                <a:buNone/>
                <a:tabLst/>
              </a:pPr>
              <a:r>
                <a:rPr kumimoji="0" lang="ar-SA" altLang="ar-SA" sz="14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القيادة الاوتوقراطية</a:t>
              </a:r>
              <a:endParaRPr kumimoji="0" lang="ar-SA" altLang="ar-SA" sz="1400" b="0" i="0" u="none" strike="noStrike" cap="none" normalizeH="0" baseline="0" dirty="0" smtClean="0">
                <a:ln>
                  <a:noFill/>
                </a:ln>
                <a:solidFill>
                  <a:schemeClr val="tx1"/>
                </a:solidFill>
                <a:effectLst/>
                <a:latin typeface="Arial" panose="020B0604020202020204" pitchFamily="34" charset="0"/>
              </a:endParaRPr>
            </a:p>
          </p:txBody>
        </p:sp>
        <p:sp>
          <p:nvSpPr>
            <p:cNvPr id="14" name="Line 9"/>
            <p:cNvSpPr>
              <a:spLocks noChangeShapeType="1"/>
            </p:cNvSpPr>
            <p:nvPr/>
          </p:nvSpPr>
          <p:spPr bwMode="auto">
            <a:xfrm flipH="1">
              <a:off x="6300" y="8950"/>
              <a:ext cx="900" cy="1080"/>
            </a:xfrm>
            <a:prstGeom prst="line">
              <a:avLst/>
            </a:prstGeom>
            <a:noFill/>
            <a:ln w="12700">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5" name="Line 10"/>
            <p:cNvSpPr>
              <a:spLocks noChangeShapeType="1"/>
            </p:cNvSpPr>
            <p:nvPr/>
          </p:nvSpPr>
          <p:spPr bwMode="auto">
            <a:xfrm>
              <a:off x="4680" y="8910"/>
              <a:ext cx="720" cy="108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Line 11"/>
            <p:cNvSpPr>
              <a:spLocks noChangeShapeType="1"/>
            </p:cNvSpPr>
            <p:nvPr/>
          </p:nvSpPr>
          <p:spPr bwMode="auto">
            <a:xfrm>
              <a:off x="4500" y="8930"/>
              <a:ext cx="720" cy="1080"/>
            </a:xfrm>
            <a:prstGeom prst="line">
              <a:avLst/>
            </a:prstGeom>
            <a:noFill/>
            <a:ln w="12700">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Line 12"/>
            <p:cNvSpPr>
              <a:spLocks noChangeShapeType="1"/>
            </p:cNvSpPr>
            <p:nvPr/>
          </p:nvSpPr>
          <p:spPr bwMode="auto">
            <a:xfrm>
              <a:off x="5760" y="11310"/>
              <a:ext cx="0" cy="9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8" name="AutoShape 13"/>
            <p:cNvSpPr>
              <a:spLocks noChangeArrowheads="1"/>
            </p:cNvSpPr>
            <p:nvPr/>
          </p:nvSpPr>
          <p:spPr bwMode="auto">
            <a:xfrm rot="504983">
              <a:off x="3600" y="9642"/>
              <a:ext cx="4680" cy="1980"/>
            </a:xfrm>
            <a:prstGeom prst="irregularSeal2">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1000"/>
                </a:spcAft>
                <a:buClrTx/>
                <a:buSzTx/>
                <a:buFontTx/>
                <a:buNone/>
                <a:tabLst/>
              </a:pPr>
              <a:r>
                <a:rPr kumimoji="0" lang="ar-SA" altLang="ar-SA" sz="2400" b="1"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القائد</a:t>
              </a:r>
              <a:endParaRPr kumimoji="0" lang="ar-SA" altLang="ar-SA"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4039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80">
                                          <p:stCondLst>
                                            <p:cond delay="0"/>
                                          </p:stCondLst>
                                        </p:cTn>
                                        <p:tgtEl>
                                          <p:spTgt spid="7"/>
                                        </p:tgtEl>
                                      </p:cBhvr>
                                    </p:animEffect>
                                    <p:anim calcmode="lin" valueType="num">
                                      <p:cBhvr>
                                        <p:cTn id="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8" dur="26">
                                          <p:stCondLst>
                                            <p:cond delay="650"/>
                                          </p:stCondLst>
                                        </p:cTn>
                                        <p:tgtEl>
                                          <p:spTgt spid="7"/>
                                        </p:tgtEl>
                                      </p:cBhvr>
                                      <p:to x="100000" y="60000"/>
                                    </p:animScale>
                                    <p:animScale>
                                      <p:cBhvr>
                                        <p:cTn id="49" dur="166" decel="50000">
                                          <p:stCondLst>
                                            <p:cond delay="676"/>
                                          </p:stCondLst>
                                        </p:cTn>
                                        <p:tgtEl>
                                          <p:spTgt spid="7"/>
                                        </p:tgtEl>
                                      </p:cBhvr>
                                      <p:to x="100000" y="100000"/>
                                    </p:animScale>
                                    <p:animScale>
                                      <p:cBhvr>
                                        <p:cTn id="50" dur="26">
                                          <p:stCondLst>
                                            <p:cond delay="1312"/>
                                          </p:stCondLst>
                                        </p:cTn>
                                        <p:tgtEl>
                                          <p:spTgt spid="7"/>
                                        </p:tgtEl>
                                      </p:cBhvr>
                                      <p:to x="100000" y="80000"/>
                                    </p:animScale>
                                    <p:animScale>
                                      <p:cBhvr>
                                        <p:cTn id="51" dur="166" decel="50000">
                                          <p:stCondLst>
                                            <p:cond delay="1338"/>
                                          </p:stCondLst>
                                        </p:cTn>
                                        <p:tgtEl>
                                          <p:spTgt spid="7"/>
                                        </p:tgtEl>
                                      </p:cBhvr>
                                      <p:to x="100000" y="100000"/>
                                    </p:animScale>
                                    <p:animScale>
                                      <p:cBhvr>
                                        <p:cTn id="52" dur="26">
                                          <p:stCondLst>
                                            <p:cond delay="1642"/>
                                          </p:stCondLst>
                                        </p:cTn>
                                        <p:tgtEl>
                                          <p:spTgt spid="7"/>
                                        </p:tgtEl>
                                      </p:cBhvr>
                                      <p:to x="100000" y="90000"/>
                                    </p:animScale>
                                    <p:animScale>
                                      <p:cBhvr>
                                        <p:cTn id="53" dur="166" decel="50000">
                                          <p:stCondLst>
                                            <p:cond delay="1668"/>
                                          </p:stCondLst>
                                        </p:cTn>
                                        <p:tgtEl>
                                          <p:spTgt spid="7"/>
                                        </p:tgtEl>
                                      </p:cBhvr>
                                      <p:to x="100000" y="100000"/>
                                    </p:animScale>
                                    <p:animScale>
                                      <p:cBhvr>
                                        <p:cTn id="54" dur="26">
                                          <p:stCondLst>
                                            <p:cond delay="1808"/>
                                          </p:stCondLst>
                                        </p:cTn>
                                        <p:tgtEl>
                                          <p:spTgt spid="7"/>
                                        </p:tgtEl>
                                      </p:cBhvr>
                                      <p:to x="100000" y="95000"/>
                                    </p:animScale>
                                    <p:animScale>
                                      <p:cBhvr>
                                        <p:cTn id="5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graphicFrame>
        <p:nvGraphicFramePr>
          <p:cNvPr id="3" name="Group 342"/>
          <p:cNvGraphicFramePr>
            <a:graphicFrameLocks/>
          </p:cNvGraphicFramePr>
          <p:nvPr>
            <p:extLst>
              <p:ext uri="{D42A27DB-BD31-4B8C-83A1-F6EECF244321}">
                <p14:modId xmlns:p14="http://schemas.microsoft.com/office/powerpoint/2010/main" val="1795005164"/>
              </p:ext>
            </p:extLst>
          </p:nvPr>
        </p:nvGraphicFramePr>
        <p:xfrm>
          <a:off x="179388" y="187325"/>
          <a:ext cx="8785225" cy="6606540"/>
        </p:xfrm>
        <a:graphic>
          <a:graphicData uri="http://schemas.openxmlformats.org/drawingml/2006/table">
            <a:tbl>
              <a:tblPr/>
              <a:tblGrid>
                <a:gridCol w="2195512"/>
                <a:gridCol w="2198688"/>
                <a:gridCol w="2519362"/>
                <a:gridCol w="1871663"/>
              </a:tblGrid>
              <a:tr h="838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ar-SA" altLang="ar-SA" sz="2800" b="1"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القيادة الفوضوية</a:t>
                      </a:r>
                      <a:endParaRPr kumimoji="0" lang="en-US" altLang="ar-SA" sz="2800" b="1"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ar-SA" altLang="ar-SA" sz="2800" b="1" i="0" u="none" strike="noStrike" cap="none" normalizeH="0" baseline="0" smtClean="0">
                          <a:ln>
                            <a:noFill/>
                          </a:ln>
                          <a:solidFill>
                            <a:srgbClr val="002060"/>
                          </a:solidFill>
                          <a:effectLst/>
                          <a:latin typeface="Arial" panose="020B0604020202020204" pitchFamily="34" charset="0"/>
                          <a:cs typeface="Arial" panose="020B0604020202020204" pitchFamily="34" charset="0"/>
                        </a:rPr>
                        <a:t>القيادة التسلطية</a:t>
                      </a:r>
                      <a:endParaRPr kumimoji="0" lang="en-US" altLang="ar-SA" sz="2800" b="1" i="0" u="none" strike="noStrike" cap="none" normalizeH="0" baseline="0" smtClean="0">
                        <a:ln>
                          <a:noFill/>
                        </a:ln>
                        <a:solidFill>
                          <a:srgbClr val="002060"/>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ar-SA" altLang="ar-SA" sz="2800" b="1" i="0" u="none" strike="noStrike" cap="none" normalizeH="0" baseline="0" smtClean="0">
                          <a:ln>
                            <a:noFill/>
                          </a:ln>
                          <a:solidFill>
                            <a:srgbClr val="002060"/>
                          </a:solidFill>
                          <a:effectLst/>
                          <a:latin typeface="Arial" panose="020B0604020202020204" pitchFamily="34" charset="0"/>
                          <a:cs typeface="Arial" panose="020B0604020202020204" pitchFamily="34" charset="0"/>
                        </a:rPr>
                        <a:t>القيادة الديموقراطية</a:t>
                      </a:r>
                      <a:endParaRPr kumimoji="0" lang="en-US" altLang="ar-SA" sz="2800" b="1" i="0" u="none" strike="noStrike" cap="none" normalizeH="0" baseline="0" smtClean="0">
                        <a:ln>
                          <a:noFill/>
                        </a:ln>
                        <a:solidFill>
                          <a:srgbClr val="002060"/>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altLang="ar-SA" sz="2800" b="1"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عامل المقارنة</a:t>
                      </a:r>
                      <a:endParaRPr kumimoji="0" lang="en-US" altLang="ar-SA" sz="2800" b="1"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r>
              <a:tr h="522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فوضوي</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دكتاتوري</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تشجيع حاجات القائد</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rPr>
                        <a:t>المناخ الاجتماعي</a:t>
                      </a:r>
                      <a:endParaRPr kumimoji="0" lang="en-US"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r>
              <a:tr h="649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لايمدح ولا يذم</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يظل محور انتباه الجماعة</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يشجع النقد الذاتي</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rPr>
                        <a:t>القائد</a:t>
                      </a:r>
                      <a:endParaRPr kumimoji="0" lang="en-US"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r>
              <a:tr h="982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يختارون الاصدقاء ورفاق العمل بحرية كاملة.</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ليس لديهم حرية الاختيارلرفاق العمل</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يترك امامهم حرية الاختيار</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rPr>
                        <a:t>الأفراد</a:t>
                      </a:r>
                      <a:endParaRPr kumimoji="0" lang="en-US"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r>
              <a:tr h="17811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يكون الانتاج في غيابه عاديا او اقل او اكثر حسب ظروف التفاعل الاجتماعي</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تحدث أزمة شديدة قد تؤدي الى هبوط الروح المعنوية للجماعة</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يتساوى الانتاج والعمل في غيابه مع الانتاج والعمل في حضوره</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rPr>
                        <a:t>ترك القائد لمكانه</a:t>
                      </a:r>
                      <a:endParaRPr kumimoji="0" lang="en-US"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r>
              <a:tr h="10715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التذمر والقلق بدرجة متوسطة.</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يسودحدة الطبع وانخفاض الروح المعنوية.</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يسود الشعور بالاستقرار</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altLang="ar-SA" sz="2800" b="0"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rPr>
                        <a:t>السلوك الاجتماعي</a:t>
                      </a:r>
                      <a:endParaRPr kumimoji="0" lang="en-US" altLang="ar-SA" sz="2800" b="0"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894025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graphicFrame>
        <p:nvGraphicFramePr>
          <p:cNvPr id="3" name="Group 70"/>
          <p:cNvGraphicFramePr>
            <a:graphicFrameLocks/>
          </p:cNvGraphicFramePr>
          <p:nvPr>
            <p:extLst>
              <p:ext uri="{D42A27DB-BD31-4B8C-83A1-F6EECF244321}">
                <p14:modId xmlns:p14="http://schemas.microsoft.com/office/powerpoint/2010/main" val="476942305"/>
              </p:ext>
            </p:extLst>
          </p:nvPr>
        </p:nvGraphicFramePr>
        <p:xfrm>
          <a:off x="0" y="260350"/>
          <a:ext cx="9144000" cy="6643053"/>
        </p:xfrm>
        <a:graphic>
          <a:graphicData uri="http://schemas.openxmlformats.org/drawingml/2006/table">
            <a:tbl>
              <a:tblPr/>
              <a:tblGrid>
                <a:gridCol w="2286000"/>
                <a:gridCol w="2287588"/>
                <a:gridCol w="2622550"/>
                <a:gridCol w="1947862"/>
              </a:tblGrid>
              <a:tr h="1109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ar-SA" altLang="ar-SA" sz="2800" b="1"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rPr>
                        <a:t>القيادة الفوضوية</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ar-SA" altLang="ar-SA" sz="2800" b="1" i="0" u="none" strike="noStrike" cap="none" normalizeH="0" baseline="0" dirty="0" err="1" smtClean="0">
                          <a:ln>
                            <a:noFill/>
                          </a:ln>
                          <a:solidFill>
                            <a:schemeClr val="accent1">
                              <a:lumMod val="50000"/>
                            </a:schemeClr>
                          </a:solidFill>
                          <a:effectLst/>
                          <a:latin typeface="Arial" panose="020B0604020202020204" pitchFamily="34" charset="0"/>
                          <a:cs typeface="Arial" panose="020B0604020202020204" pitchFamily="34" charset="0"/>
                        </a:rPr>
                        <a:t>التسيبية</a:t>
                      </a:r>
                      <a:endParaRPr kumimoji="0" lang="en-US" altLang="ar-SA" sz="2800" b="1"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ar-SA" altLang="ar-SA" sz="2800" b="1" i="0" u="none" strike="noStrike" cap="none" normalizeH="0" baseline="0" smtClean="0">
                          <a:ln>
                            <a:noFill/>
                          </a:ln>
                          <a:solidFill>
                            <a:schemeClr val="accent1">
                              <a:lumMod val="50000"/>
                            </a:schemeClr>
                          </a:solidFill>
                          <a:effectLst/>
                          <a:latin typeface="Arial" panose="020B0604020202020204" pitchFamily="34" charset="0"/>
                          <a:cs typeface="Arial" panose="020B0604020202020204" pitchFamily="34" charset="0"/>
                        </a:rPr>
                        <a:t>القيادة التسلطية</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ar-SA" altLang="ar-SA" sz="2800" b="1" i="0" u="none" strike="noStrike" cap="none" normalizeH="0" baseline="0" smtClean="0">
                          <a:ln>
                            <a:noFill/>
                          </a:ln>
                          <a:solidFill>
                            <a:schemeClr val="accent1">
                              <a:lumMod val="50000"/>
                            </a:schemeClr>
                          </a:solidFill>
                          <a:effectLst/>
                          <a:latin typeface="Arial" panose="020B0604020202020204" pitchFamily="34" charset="0"/>
                          <a:cs typeface="Arial" panose="020B0604020202020204" pitchFamily="34" charset="0"/>
                        </a:rPr>
                        <a:t>الاوتوقراطية</a:t>
                      </a:r>
                      <a:endParaRPr kumimoji="0" lang="en-US" altLang="ar-SA" sz="2800" b="1" i="0" u="none" strike="noStrike" cap="none" normalizeH="0" baseline="0" smtClean="0">
                        <a:ln>
                          <a:noFill/>
                        </a:ln>
                        <a:solidFill>
                          <a:schemeClr val="accent1">
                            <a:lumMod val="50000"/>
                          </a:schemeClr>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ar-SA" altLang="ar-SA" sz="2800" b="1" i="0" u="none" strike="noStrike" cap="none" normalizeH="0" baseline="0" smtClean="0">
                          <a:ln>
                            <a:noFill/>
                          </a:ln>
                          <a:solidFill>
                            <a:schemeClr val="accent1">
                              <a:lumMod val="50000"/>
                            </a:schemeClr>
                          </a:solidFill>
                          <a:effectLst/>
                          <a:latin typeface="Arial" panose="020B0604020202020204" pitchFamily="34" charset="0"/>
                          <a:cs typeface="Arial" panose="020B0604020202020204" pitchFamily="34" charset="0"/>
                        </a:rPr>
                        <a:t>القيادة الديموقراطية</a:t>
                      </a:r>
                      <a:endParaRPr kumimoji="0" lang="en-US" altLang="ar-SA" sz="2800" b="1" i="0" u="none" strike="noStrike" cap="none" normalizeH="0" baseline="0" smtClean="0">
                        <a:ln>
                          <a:noFill/>
                        </a:ln>
                        <a:solidFill>
                          <a:schemeClr val="accent1">
                            <a:lumMod val="50000"/>
                          </a:schemeClr>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altLang="ar-SA" sz="2800" b="1"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rPr>
                        <a:t>عامل المقارنة</a:t>
                      </a:r>
                      <a:endParaRPr kumimoji="0" lang="en-US" altLang="ar-SA" sz="2800" b="1"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r>
              <a:tr h="34369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محايد،لايشارك في المناقشات ولا يظهر اي معاونة.</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لا يسعى لتحسين العمل.</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لا يتخد قرار.</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لايمدح ولا يذم.</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يحدد بنفسه السياسة تحديد كلي.</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يحدد نوع العمل لكل فرد.</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يعطي اوامر تعارض الجماعة.</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يظل محور انتباه الجماعة.</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dirty="0" smtClean="0">
                          <a:ln>
                            <a:noFill/>
                          </a:ln>
                          <a:solidFill>
                            <a:schemeClr val="tx1"/>
                          </a:solidFill>
                          <a:effectLst/>
                          <a:latin typeface="Arial" panose="020B0604020202020204" pitchFamily="34" charset="0"/>
                          <a:cs typeface="Arabic Transparent" panose="020B0604020202020204" pitchFamily="34" charset="0"/>
                        </a:rPr>
                        <a:t>تحدد السياسات نتيجة المناقشات الجماعية.</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dirty="0" smtClean="0">
                          <a:ln>
                            <a:noFill/>
                          </a:ln>
                          <a:solidFill>
                            <a:schemeClr val="tx1"/>
                          </a:solidFill>
                          <a:effectLst/>
                          <a:latin typeface="Arial" panose="020B0604020202020204" pitchFamily="34" charset="0"/>
                          <a:cs typeface="Arabic Transparent" panose="020B0604020202020204" pitchFamily="34" charset="0"/>
                        </a:rPr>
                        <a:t>يشجع على المناقشة والتعاون.</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dirty="0" smtClean="0">
                          <a:ln>
                            <a:noFill/>
                          </a:ln>
                          <a:solidFill>
                            <a:schemeClr val="tx1"/>
                          </a:solidFill>
                          <a:effectLst/>
                          <a:latin typeface="Arial" panose="020B0604020202020204" pitchFamily="34" charset="0"/>
                          <a:cs typeface="Arabic Transparent" panose="020B0604020202020204" pitchFamily="34" charset="0"/>
                        </a:rPr>
                        <a:t>يشجع النقد الذاتي.</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dirty="0" smtClean="0">
                          <a:ln>
                            <a:noFill/>
                          </a:ln>
                          <a:solidFill>
                            <a:schemeClr val="tx1"/>
                          </a:solidFill>
                          <a:effectLst/>
                          <a:latin typeface="Arial" panose="020B0604020202020204" pitchFamily="34" charset="0"/>
                          <a:cs typeface="Arabic Transparent" panose="020B0604020202020204" pitchFamily="34" charset="0"/>
                        </a:rPr>
                        <a:t>يصدر الأوامر بعد مناقشة الأمور.</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dirty="0" smtClean="0">
                          <a:ln>
                            <a:noFill/>
                          </a:ln>
                          <a:solidFill>
                            <a:schemeClr val="tx1"/>
                          </a:solidFill>
                          <a:effectLst/>
                          <a:latin typeface="Arial" panose="020B0604020202020204" pitchFamily="34" charset="0"/>
                          <a:cs typeface="Arabic Transparent" panose="020B0604020202020204" pitchFamily="34" charset="0"/>
                        </a:rPr>
                        <a:t>تتم القيادة بالترغيب لا التخويف.</a:t>
                      </a:r>
                      <a:endParaRPr kumimoji="0" lang="en-US" altLang="ar-SA" sz="2500" b="0" i="0" u="none" strike="noStrike" cap="none" normalizeH="0" baseline="0" dirty="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rPr>
                        <a:t>القائد</a:t>
                      </a:r>
                      <a:endParaRPr kumimoji="0" lang="en-US"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r>
              <a:tr h="20510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يختارون الاصدقاء ورفاق العمل بحرية كاملة.</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لهم الحرية في انجاز العمل.</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ينفذون خطوات العمل دون معرفة كامل العمل.</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rPr>
                        <a:t>ليس لديهم حرية الاختيارلرفاق العمل</a:t>
                      </a:r>
                      <a:endParaRPr kumimoji="0" lang="en-US" altLang="ar-SA" sz="2500" b="0" i="0" u="none" strike="noStrike" cap="none" normalizeH="0" baseline="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dirty="0" smtClean="0">
                          <a:ln>
                            <a:noFill/>
                          </a:ln>
                          <a:solidFill>
                            <a:schemeClr val="tx1"/>
                          </a:solidFill>
                          <a:effectLst/>
                          <a:latin typeface="Arial" panose="020B0604020202020204" pitchFamily="34" charset="0"/>
                          <a:cs typeface="Arabic Transparent" panose="020B0604020202020204" pitchFamily="34" charset="0"/>
                        </a:rPr>
                        <a:t>يترك امامهم حرية الاختيار.</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ar-SA" altLang="ar-SA" sz="2500" b="0" i="0" u="none" strike="noStrike" cap="none" normalizeH="0" baseline="0" dirty="0" smtClean="0">
                          <a:ln>
                            <a:noFill/>
                          </a:ln>
                          <a:solidFill>
                            <a:schemeClr val="tx1"/>
                          </a:solidFill>
                          <a:effectLst/>
                          <a:latin typeface="Arial" panose="020B0604020202020204" pitchFamily="34" charset="0"/>
                          <a:cs typeface="Arabic Transparent" panose="020B0604020202020204" pitchFamily="34" charset="0"/>
                        </a:rPr>
                        <a:t>أكثر حماسا وتماسكا.</a:t>
                      </a:r>
                      <a:endParaRPr kumimoji="0" lang="en-US" altLang="ar-SA" sz="2500" b="0" i="0" u="none" strike="noStrike" cap="none" normalizeH="0" baseline="0" dirty="0" smtClean="0">
                        <a:ln>
                          <a:noFill/>
                        </a:ln>
                        <a:solidFill>
                          <a:schemeClr val="tx1"/>
                        </a:solidFill>
                        <a:effectLst/>
                        <a:latin typeface="Arial" panose="020B0604020202020204" pitchFamily="34" charset="0"/>
                        <a:cs typeface="Arabic Transparent"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algn="l" rtl="0" fontAlgn="base">
                        <a:spcBef>
                          <a:spcPct val="20000"/>
                        </a:spcBef>
                        <a:spcAft>
                          <a:spcPct val="0"/>
                        </a:spcAft>
                        <a:defRPr>
                          <a:solidFill>
                            <a:schemeClr val="tx1"/>
                          </a:solidFill>
                          <a:latin typeface="Arial" panose="020B0604020202020204" pitchFamily="34" charset="0"/>
                        </a:defRPr>
                      </a:lvl6pPr>
                      <a:lvl7pPr algn="l" rtl="0" fontAlgn="base">
                        <a:spcBef>
                          <a:spcPct val="20000"/>
                        </a:spcBef>
                        <a:spcAft>
                          <a:spcPct val="0"/>
                        </a:spcAft>
                        <a:defRPr>
                          <a:solidFill>
                            <a:schemeClr val="tx1"/>
                          </a:solidFill>
                          <a:latin typeface="Arial" panose="020B0604020202020204" pitchFamily="34" charset="0"/>
                        </a:defRPr>
                      </a:lvl7pPr>
                      <a:lvl8pPr algn="l" rtl="0" fontAlgn="base">
                        <a:spcBef>
                          <a:spcPct val="20000"/>
                        </a:spcBef>
                        <a:spcAft>
                          <a:spcPct val="0"/>
                        </a:spcAft>
                        <a:defRPr>
                          <a:solidFill>
                            <a:schemeClr val="tx1"/>
                          </a:solidFill>
                          <a:latin typeface="Arial" panose="020B0604020202020204" pitchFamily="34" charset="0"/>
                        </a:defRPr>
                      </a:lvl8pPr>
                      <a:lvl9pPr algn="l" rtl="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rPr>
                        <a:t>الأفراد</a:t>
                      </a:r>
                      <a:endParaRPr kumimoji="0" lang="en-US" altLang="ar-SA" sz="2800" b="1" i="0" u="none" strike="noStrike" cap="none" normalizeH="0" baseline="0" dirty="0" smtClean="0">
                        <a:ln>
                          <a:noFill/>
                        </a:ln>
                        <a:solidFill>
                          <a:schemeClr val="accent2">
                            <a:lumMod val="50000"/>
                          </a:schemeClr>
                        </a:solidFill>
                        <a:effectLst/>
                        <a:latin typeface="Arial" panose="020B0604020202020204" pitchFamily="34" charset="0"/>
                        <a:cs typeface="Arial" panose="020B0604020202020204" pitchFamily="34" charset="0"/>
                      </a:endParaRPr>
                    </a:p>
                  </a:txBody>
                  <a:tcP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898092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145596" y="108184"/>
            <a:ext cx="8735784" cy="4570482"/>
          </a:xfrm>
          <a:prstGeom prst="rect">
            <a:avLst/>
          </a:prstGeom>
        </p:spPr>
        <p:txBody>
          <a:bodyPr wrap="square">
            <a:spAutoFit/>
          </a:bodyPr>
          <a:lstStyle/>
          <a:p>
            <a:pPr>
              <a:lnSpc>
                <a:spcPct val="150000"/>
              </a:lnSpc>
            </a:pPr>
            <a:r>
              <a:rPr lang="ar-SA" sz="3200" b="1" dirty="0">
                <a:ln w="22225">
                  <a:solidFill>
                    <a:schemeClr val="accent2"/>
                  </a:solidFill>
                  <a:prstDash val="solid"/>
                </a:ln>
                <a:solidFill>
                  <a:schemeClr val="accent2">
                    <a:lumMod val="40000"/>
                    <a:lumOff val="60000"/>
                  </a:schemeClr>
                </a:solidFill>
                <a:latin typeface="SimplifiedArabic-Bold"/>
              </a:rPr>
              <a:t>نظرية ليكرت في القيادة:</a:t>
            </a:r>
          </a:p>
          <a:p>
            <a:pPr>
              <a:lnSpc>
                <a:spcPct val="150000"/>
              </a:lnSpc>
            </a:pPr>
            <a:r>
              <a:rPr lang="ar-SA" b="1" dirty="0">
                <a:latin typeface="SimplifiedArabic"/>
              </a:rPr>
              <a:t>وجد ليكرت أن المشرفين ذوي الإنتاجية العالية تميزوا بمشاركة محدودة في </a:t>
            </a:r>
            <a:r>
              <a:rPr lang="ar-SA" b="1" dirty="0" smtClean="0">
                <a:latin typeface="SimplifiedArabic"/>
              </a:rPr>
              <a:t>التنفيذ الفعلي </a:t>
            </a:r>
            <a:r>
              <a:rPr lang="ar-SA" b="1" dirty="0">
                <a:latin typeface="SimplifiedArabic"/>
              </a:rPr>
              <a:t>وكانوا مهتمين أكثر </a:t>
            </a:r>
            <a:r>
              <a:rPr lang="ar-SA" b="1" dirty="0" smtClean="0">
                <a:latin typeface="SimplifiedArabic"/>
              </a:rPr>
              <a:t>بالأفراد </a:t>
            </a:r>
            <a:r>
              <a:rPr lang="ar-SA" b="1" dirty="0">
                <a:latin typeface="SimplifiedArabic"/>
              </a:rPr>
              <a:t>وكانوا يتعاملون معهم بطريقة غير رسمية </a:t>
            </a:r>
            <a:r>
              <a:rPr lang="ar-SA" b="1" dirty="0" smtClean="0">
                <a:latin typeface="SimplifiedArabic"/>
              </a:rPr>
              <a:t>واستنتج ليكرت </a:t>
            </a:r>
            <a:r>
              <a:rPr lang="ar-SA" b="1" dirty="0">
                <a:latin typeface="SimplifiedArabic"/>
              </a:rPr>
              <a:t>أن القياد </a:t>
            </a:r>
            <a:r>
              <a:rPr lang="ar-SA" b="1" dirty="0" smtClean="0">
                <a:latin typeface="SimplifiedArabic"/>
              </a:rPr>
              <a:t>الديمقراطية </a:t>
            </a:r>
            <a:r>
              <a:rPr lang="ar-SA" b="1" dirty="0">
                <a:latin typeface="SimplifiedArabic"/>
              </a:rPr>
              <a:t>تعطي أفضل النتائج وقد ميز بين أربعة أنظمة </a:t>
            </a:r>
            <a:r>
              <a:rPr lang="ar-SA" b="1" dirty="0" smtClean="0">
                <a:latin typeface="SimplifiedArabic"/>
              </a:rPr>
              <a:t>للقيادة</a:t>
            </a:r>
            <a:endParaRPr lang="ar-SA" b="1" dirty="0">
              <a:latin typeface="TimesNewRomanPSMT"/>
            </a:endParaRPr>
          </a:p>
          <a:p>
            <a:pPr>
              <a:lnSpc>
                <a:spcPct val="150000"/>
              </a:lnSpc>
            </a:pPr>
            <a:r>
              <a:rPr lang="ar-SA" b="1" dirty="0">
                <a:solidFill>
                  <a:srgbClr val="0070C0"/>
                </a:solidFill>
                <a:effectLst>
                  <a:outerShdw blurRad="38100" dist="38100" dir="2700000" algn="tl">
                    <a:srgbClr val="000000">
                      <a:alpha val="43137"/>
                    </a:srgbClr>
                  </a:outerShdw>
                </a:effectLst>
                <a:latin typeface="SimplifiedArabic"/>
              </a:rPr>
              <a:t>أ- </a:t>
            </a:r>
            <a:r>
              <a:rPr lang="ar-SA" b="1" dirty="0">
                <a:solidFill>
                  <a:srgbClr val="0070C0"/>
                </a:solidFill>
                <a:effectLst>
                  <a:outerShdw blurRad="38100" dist="38100" dir="2700000" algn="tl">
                    <a:srgbClr val="000000">
                      <a:alpha val="43137"/>
                    </a:srgbClr>
                  </a:outerShdw>
                </a:effectLst>
                <a:latin typeface="SimplifiedArabic-Bold"/>
              </a:rPr>
              <a:t>النظام التسلطي (الاستغلالي): </a:t>
            </a:r>
            <a:r>
              <a:rPr lang="ar-SA" b="1" dirty="0">
                <a:latin typeface="SimplifiedArabic"/>
              </a:rPr>
              <a:t>وفيه يكون القادة مركزون بدرجة </a:t>
            </a:r>
            <a:r>
              <a:rPr lang="ar-SA" b="1" dirty="0" smtClean="0">
                <a:latin typeface="SimplifiedArabic"/>
              </a:rPr>
              <a:t>عالية وثقتهم بمرؤوسيهم </a:t>
            </a:r>
            <a:r>
              <a:rPr lang="ar-SA" b="1" dirty="0">
                <a:latin typeface="SimplifiedArabic"/>
              </a:rPr>
              <a:t>قليلة ويتبعون طرق التخويف </a:t>
            </a:r>
            <a:r>
              <a:rPr lang="ar-SA" b="1" dirty="0" smtClean="0">
                <a:latin typeface="SimplifiedArabic"/>
              </a:rPr>
              <a:t>والإكراه </a:t>
            </a:r>
            <a:r>
              <a:rPr lang="ar-SA" b="1" dirty="0">
                <a:latin typeface="SimplifiedArabic"/>
              </a:rPr>
              <a:t>في الإدارة</a:t>
            </a:r>
          </a:p>
          <a:p>
            <a:pPr>
              <a:lnSpc>
                <a:spcPct val="150000"/>
              </a:lnSpc>
            </a:pPr>
            <a:r>
              <a:rPr lang="ar-SA" b="1" dirty="0">
                <a:solidFill>
                  <a:srgbClr val="0070C0"/>
                </a:solidFill>
                <a:effectLst>
                  <a:outerShdw blurRad="38100" dist="38100" dir="2700000" algn="tl">
                    <a:srgbClr val="000000">
                      <a:alpha val="43137"/>
                    </a:srgbClr>
                  </a:outerShdw>
                </a:effectLst>
                <a:latin typeface="SimplifiedArabic"/>
              </a:rPr>
              <a:t>ب- </a:t>
            </a:r>
            <a:r>
              <a:rPr lang="ar-SA" b="1" dirty="0">
                <a:solidFill>
                  <a:srgbClr val="0070C0"/>
                </a:solidFill>
                <a:effectLst>
                  <a:outerShdw blurRad="38100" dist="38100" dir="2700000" algn="tl">
                    <a:srgbClr val="000000">
                      <a:alpha val="43137"/>
                    </a:srgbClr>
                  </a:outerShdw>
                </a:effectLst>
                <a:latin typeface="SimplifiedArabic-Bold"/>
              </a:rPr>
              <a:t>النظام المركزي النفعي: </a:t>
            </a:r>
            <a:r>
              <a:rPr lang="ar-SA" b="1" dirty="0">
                <a:latin typeface="SimplifiedArabic"/>
              </a:rPr>
              <a:t>ويشبه السابق إلا أنه أقل مركزية ويسمح </a:t>
            </a:r>
            <a:r>
              <a:rPr lang="ar-SA" b="1" dirty="0" smtClean="0">
                <a:latin typeface="SimplifiedArabic"/>
              </a:rPr>
              <a:t>بمشاركة المرؤوسين </a:t>
            </a:r>
            <a:r>
              <a:rPr lang="ar-SA" b="1" dirty="0">
                <a:latin typeface="SimplifiedArabic"/>
              </a:rPr>
              <a:t>تحت </a:t>
            </a:r>
            <a:r>
              <a:rPr lang="ar-SA" b="1" dirty="0" smtClean="0">
                <a:latin typeface="SimplifiedArabic"/>
              </a:rPr>
              <a:t>إشرافه </a:t>
            </a:r>
            <a:r>
              <a:rPr lang="ar-SA" b="1" dirty="0">
                <a:latin typeface="SimplifiedArabic"/>
              </a:rPr>
              <a:t>ورقابته .</a:t>
            </a:r>
          </a:p>
          <a:p>
            <a:pPr>
              <a:lnSpc>
                <a:spcPct val="150000"/>
              </a:lnSpc>
            </a:pPr>
            <a:r>
              <a:rPr lang="ar-SA" b="1" dirty="0">
                <a:solidFill>
                  <a:srgbClr val="0070C0"/>
                </a:solidFill>
                <a:effectLst>
                  <a:outerShdw blurRad="38100" dist="38100" dir="2700000" algn="tl">
                    <a:srgbClr val="000000">
                      <a:alpha val="43137"/>
                    </a:srgbClr>
                  </a:outerShdw>
                </a:effectLst>
                <a:latin typeface="SimplifiedArabic"/>
              </a:rPr>
              <a:t>ج- </a:t>
            </a:r>
            <a:r>
              <a:rPr lang="ar-SA" b="1" dirty="0">
                <a:solidFill>
                  <a:srgbClr val="0070C0"/>
                </a:solidFill>
                <a:effectLst>
                  <a:outerShdw blurRad="38100" dist="38100" dir="2700000" algn="tl">
                    <a:srgbClr val="000000">
                      <a:alpha val="43137"/>
                    </a:srgbClr>
                  </a:outerShdw>
                </a:effectLst>
                <a:latin typeface="SimplifiedArabic-Bold"/>
              </a:rPr>
              <a:t>النظام الاستشاري: </a:t>
            </a:r>
            <a:r>
              <a:rPr lang="ar-SA" b="1" dirty="0">
                <a:latin typeface="SimplifiedArabic"/>
              </a:rPr>
              <a:t>تتوفر لدى القادة ثقة </a:t>
            </a:r>
            <a:r>
              <a:rPr lang="ar-SA" b="1" dirty="0" smtClean="0">
                <a:latin typeface="SimplifiedArabic"/>
              </a:rPr>
              <a:t>بمرؤوسيهم </a:t>
            </a:r>
            <a:r>
              <a:rPr lang="ar-SA" b="1" dirty="0">
                <a:latin typeface="SimplifiedArabic"/>
              </a:rPr>
              <a:t>ويستفيد من </a:t>
            </a:r>
            <a:r>
              <a:rPr lang="ar-SA" b="1" dirty="0" smtClean="0">
                <a:latin typeface="SimplifiedArabic"/>
              </a:rPr>
              <a:t>أفكارهم وآرائهم </a:t>
            </a:r>
            <a:r>
              <a:rPr lang="ar-SA" b="1" dirty="0">
                <a:latin typeface="SimplifiedArabic"/>
              </a:rPr>
              <a:t>أما النظام </a:t>
            </a:r>
            <a:r>
              <a:rPr lang="ar-SA" b="1" dirty="0" smtClean="0">
                <a:latin typeface="SimplifiedArabic"/>
              </a:rPr>
              <a:t>الرابع </a:t>
            </a:r>
            <a:r>
              <a:rPr lang="ar-SA" b="1" dirty="0">
                <a:latin typeface="SimplifiedArabic"/>
              </a:rPr>
              <a:t>فهو الأفضل .</a:t>
            </a:r>
          </a:p>
          <a:p>
            <a:pPr>
              <a:lnSpc>
                <a:spcPct val="150000"/>
              </a:lnSpc>
            </a:pPr>
            <a:r>
              <a:rPr lang="ar-SA" b="1" dirty="0">
                <a:solidFill>
                  <a:srgbClr val="0070C0"/>
                </a:solidFill>
                <a:effectLst>
                  <a:outerShdw blurRad="38100" dist="38100" dir="2700000" algn="tl">
                    <a:srgbClr val="000000">
                      <a:alpha val="43137"/>
                    </a:srgbClr>
                  </a:outerShdw>
                </a:effectLst>
                <a:latin typeface="SimplifiedArabic"/>
              </a:rPr>
              <a:t>د - </a:t>
            </a:r>
            <a:r>
              <a:rPr lang="ar-SA" b="1" dirty="0">
                <a:solidFill>
                  <a:srgbClr val="0070C0"/>
                </a:solidFill>
                <a:effectLst>
                  <a:outerShdw blurRad="38100" dist="38100" dir="2700000" algn="tl">
                    <a:srgbClr val="000000">
                      <a:alpha val="43137"/>
                    </a:srgbClr>
                  </a:outerShdw>
                </a:effectLst>
                <a:latin typeface="SimplifiedArabic-Bold"/>
              </a:rPr>
              <a:t>النظام الجماعي المشارك: </a:t>
            </a:r>
            <a:r>
              <a:rPr lang="ar-SA" b="1" dirty="0" smtClean="0">
                <a:latin typeface="SimplifiedArabic"/>
              </a:rPr>
              <a:t>تتوفر </a:t>
            </a:r>
            <a:r>
              <a:rPr lang="ar-SA" b="1" dirty="0">
                <a:latin typeface="SimplifiedArabic"/>
              </a:rPr>
              <a:t>للقائد ثقة مطلقة </a:t>
            </a:r>
            <a:r>
              <a:rPr lang="ar-SA" b="1" dirty="0" smtClean="0">
                <a:latin typeface="SimplifiedArabic"/>
              </a:rPr>
              <a:t>بمرؤوسيه </a:t>
            </a:r>
            <a:r>
              <a:rPr lang="ar-SA" b="1" dirty="0">
                <a:latin typeface="SimplifiedArabic"/>
              </a:rPr>
              <a:t>وهناك </a:t>
            </a:r>
            <a:r>
              <a:rPr lang="ar-SA" b="1" dirty="0" smtClean="0">
                <a:latin typeface="SimplifiedArabic"/>
              </a:rPr>
              <a:t>تبادل مستمر </a:t>
            </a:r>
            <a:r>
              <a:rPr lang="ar-SA" b="1" dirty="0">
                <a:latin typeface="SimplifiedArabic"/>
              </a:rPr>
              <a:t>للمعلومات وقد ثبت أن من يستخدمون النظامين الثالث </a:t>
            </a:r>
            <a:r>
              <a:rPr lang="ar-SA" b="1" dirty="0" smtClean="0">
                <a:latin typeface="SimplifiedArabic"/>
              </a:rPr>
              <a:t>والرابع تكون </a:t>
            </a:r>
            <a:r>
              <a:rPr lang="ar-SA" b="1" dirty="0">
                <a:latin typeface="SimplifiedArabic"/>
              </a:rPr>
              <a:t>إنتاجية مجموعاتهم </a:t>
            </a:r>
            <a:r>
              <a:rPr lang="ar-SA" b="1" dirty="0" smtClean="0">
                <a:latin typeface="SimplifiedArabic"/>
              </a:rPr>
              <a:t>مرتفعة ( </a:t>
            </a:r>
            <a:r>
              <a:rPr lang="ar-SA" sz="1600" b="1" dirty="0" smtClean="0">
                <a:solidFill>
                  <a:srgbClr val="FF0000"/>
                </a:solidFill>
                <a:latin typeface="SimplifiedArabic"/>
              </a:rPr>
              <a:t>الرشيدي سالم, 2004م </a:t>
            </a:r>
            <a:r>
              <a:rPr lang="ar-SA" b="1" dirty="0" smtClean="0">
                <a:latin typeface="SimplifiedArabic"/>
              </a:rPr>
              <a:t>)</a:t>
            </a:r>
            <a:endParaRPr lang="ar-SA" b="1" dirty="0"/>
          </a:p>
        </p:txBody>
      </p:sp>
    </p:spTree>
    <p:extLst>
      <p:ext uri="{BB962C8B-B14F-4D97-AF65-F5344CB8AC3E}">
        <p14:creationId xmlns:p14="http://schemas.microsoft.com/office/powerpoint/2010/main" val="62665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wipe(down)">
                                      <p:cBhvr>
                                        <p:cTn id="41" dur="580">
                                          <p:stCondLst>
                                            <p:cond delay="0"/>
                                          </p:stCondLst>
                                        </p:cTn>
                                        <p:tgtEl>
                                          <p:spTgt spid="2">
                                            <p:txEl>
                                              <p:pRg st="2" end="2"/>
                                            </p:txEl>
                                          </p:spTgt>
                                        </p:tgtEl>
                                      </p:cBhvr>
                                    </p:animEffect>
                                    <p:anim calcmode="lin" valueType="num">
                                      <p:cBhvr>
                                        <p:cTn id="42"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xEl>
                                              <p:pRg st="2" end="2"/>
                                            </p:txEl>
                                          </p:spTgt>
                                        </p:tgtEl>
                                      </p:cBhvr>
                                      <p:to x="100000" y="60000"/>
                                    </p:animScale>
                                    <p:animScale>
                                      <p:cBhvr>
                                        <p:cTn id="48" dur="166" decel="50000">
                                          <p:stCondLst>
                                            <p:cond delay="676"/>
                                          </p:stCondLst>
                                        </p:cTn>
                                        <p:tgtEl>
                                          <p:spTgt spid="2">
                                            <p:txEl>
                                              <p:pRg st="2" end="2"/>
                                            </p:txEl>
                                          </p:spTgt>
                                        </p:tgtEl>
                                      </p:cBhvr>
                                      <p:to x="100000" y="100000"/>
                                    </p:animScale>
                                    <p:animScale>
                                      <p:cBhvr>
                                        <p:cTn id="49" dur="26">
                                          <p:stCondLst>
                                            <p:cond delay="1312"/>
                                          </p:stCondLst>
                                        </p:cTn>
                                        <p:tgtEl>
                                          <p:spTgt spid="2">
                                            <p:txEl>
                                              <p:pRg st="2" end="2"/>
                                            </p:txEl>
                                          </p:spTgt>
                                        </p:tgtEl>
                                      </p:cBhvr>
                                      <p:to x="100000" y="80000"/>
                                    </p:animScale>
                                    <p:animScale>
                                      <p:cBhvr>
                                        <p:cTn id="50" dur="166" decel="50000">
                                          <p:stCondLst>
                                            <p:cond delay="1338"/>
                                          </p:stCondLst>
                                        </p:cTn>
                                        <p:tgtEl>
                                          <p:spTgt spid="2">
                                            <p:txEl>
                                              <p:pRg st="2" end="2"/>
                                            </p:txEl>
                                          </p:spTgt>
                                        </p:tgtEl>
                                      </p:cBhvr>
                                      <p:to x="100000" y="100000"/>
                                    </p:animScale>
                                    <p:animScale>
                                      <p:cBhvr>
                                        <p:cTn id="51" dur="26">
                                          <p:stCondLst>
                                            <p:cond delay="1642"/>
                                          </p:stCondLst>
                                        </p:cTn>
                                        <p:tgtEl>
                                          <p:spTgt spid="2">
                                            <p:txEl>
                                              <p:pRg st="2" end="2"/>
                                            </p:txEl>
                                          </p:spTgt>
                                        </p:tgtEl>
                                      </p:cBhvr>
                                      <p:to x="100000" y="90000"/>
                                    </p:animScale>
                                    <p:animScale>
                                      <p:cBhvr>
                                        <p:cTn id="52" dur="166" decel="50000">
                                          <p:stCondLst>
                                            <p:cond delay="1668"/>
                                          </p:stCondLst>
                                        </p:cTn>
                                        <p:tgtEl>
                                          <p:spTgt spid="2">
                                            <p:txEl>
                                              <p:pRg st="2" end="2"/>
                                            </p:txEl>
                                          </p:spTgt>
                                        </p:tgtEl>
                                      </p:cBhvr>
                                      <p:to x="100000" y="100000"/>
                                    </p:animScale>
                                    <p:animScale>
                                      <p:cBhvr>
                                        <p:cTn id="53" dur="26">
                                          <p:stCondLst>
                                            <p:cond delay="1808"/>
                                          </p:stCondLst>
                                        </p:cTn>
                                        <p:tgtEl>
                                          <p:spTgt spid="2">
                                            <p:txEl>
                                              <p:pRg st="2" end="2"/>
                                            </p:txEl>
                                          </p:spTgt>
                                        </p:tgtEl>
                                      </p:cBhvr>
                                      <p:to x="100000" y="95000"/>
                                    </p:animScale>
                                    <p:animScale>
                                      <p:cBhvr>
                                        <p:cTn id="54" dur="166" decel="50000">
                                          <p:stCondLst>
                                            <p:cond delay="1834"/>
                                          </p:stCondLst>
                                        </p:cTn>
                                        <p:tgtEl>
                                          <p:spTgt spid="2">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Effect transition="in" filter="wipe(down)">
                                      <p:cBhvr>
                                        <p:cTn id="57" dur="580">
                                          <p:stCondLst>
                                            <p:cond delay="0"/>
                                          </p:stCondLst>
                                        </p:cTn>
                                        <p:tgtEl>
                                          <p:spTgt spid="2">
                                            <p:txEl>
                                              <p:pRg st="3" end="3"/>
                                            </p:txEl>
                                          </p:spTgt>
                                        </p:tgtEl>
                                      </p:cBhvr>
                                    </p:animEffect>
                                    <p:anim calcmode="lin" valueType="num">
                                      <p:cBhvr>
                                        <p:cTn id="58"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
                                            <p:txEl>
                                              <p:pRg st="3" end="3"/>
                                            </p:txEl>
                                          </p:spTgt>
                                        </p:tgtEl>
                                      </p:cBhvr>
                                      <p:to x="100000" y="60000"/>
                                    </p:animScale>
                                    <p:animScale>
                                      <p:cBhvr>
                                        <p:cTn id="64" dur="166" decel="50000">
                                          <p:stCondLst>
                                            <p:cond delay="676"/>
                                          </p:stCondLst>
                                        </p:cTn>
                                        <p:tgtEl>
                                          <p:spTgt spid="2">
                                            <p:txEl>
                                              <p:pRg st="3" end="3"/>
                                            </p:txEl>
                                          </p:spTgt>
                                        </p:tgtEl>
                                      </p:cBhvr>
                                      <p:to x="100000" y="100000"/>
                                    </p:animScale>
                                    <p:animScale>
                                      <p:cBhvr>
                                        <p:cTn id="65" dur="26">
                                          <p:stCondLst>
                                            <p:cond delay="1312"/>
                                          </p:stCondLst>
                                        </p:cTn>
                                        <p:tgtEl>
                                          <p:spTgt spid="2">
                                            <p:txEl>
                                              <p:pRg st="3" end="3"/>
                                            </p:txEl>
                                          </p:spTgt>
                                        </p:tgtEl>
                                      </p:cBhvr>
                                      <p:to x="100000" y="80000"/>
                                    </p:animScale>
                                    <p:animScale>
                                      <p:cBhvr>
                                        <p:cTn id="66" dur="166" decel="50000">
                                          <p:stCondLst>
                                            <p:cond delay="1338"/>
                                          </p:stCondLst>
                                        </p:cTn>
                                        <p:tgtEl>
                                          <p:spTgt spid="2">
                                            <p:txEl>
                                              <p:pRg st="3" end="3"/>
                                            </p:txEl>
                                          </p:spTgt>
                                        </p:tgtEl>
                                      </p:cBhvr>
                                      <p:to x="100000" y="100000"/>
                                    </p:animScale>
                                    <p:animScale>
                                      <p:cBhvr>
                                        <p:cTn id="67" dur="26">
                                          <p:stCondLst>
                                            <p:cond delay="1642"/>
                                          </p:stCondLst>
                                        </p:cTn>
                                        <p:tgtEl>
                                          <p:spTgt spid="2">
                                            <p:txEl>
                                              <p:pRg st="3" end="3"/>
                                            </p:txEl>
                                          </p:spTgt>
                                        </p:tgtEl>
                                      </p:cBhvr>
                                      <p:to x="100000" y="90000"/>
                                    </p:animScale>
                                    <p:animScale>
                                      <p:cBhvr>
                                        <p:cTn id="68" dur="166" decel="50000">
                                          <p:stCondLst>
                                            <p:cond delay="1668"/>
                                          </p:stCondLst>
                                        </p:cTn>
                                        <p:tgtEl>
                                          <p:spTgt spid="2">
                                            <p:txEl>
                                              <p:pRg st="3" end="3"/>
                                            </p:txEl>
                                          </p:spTgt>
                                        </p:tgtEl>
                                      </p:cBhvr>
                                      <p:to x="100000" y="100000"/>
                                    </p:animScale>
                                    <p:animScale>
                                      <p:cBhvr>
                                        <p:cTn id="69" dur="26">
                                          <p:stCondLst>
                                            <p:cond delay="1808"/>
                                          </p:stCondLst>
                                        </p:cTn>
                                        <p:tgtEl>
                                          <p:spTgt spid="2">
                                            <p:txEl>
                                              <p:pRg st="3" end="3"/>
                                            </p:txEl>
                                          </p:spTgt>
                                        </p:tgtEl>
                                      </p:cBhvr>
                                      <p:to x="100000" y="95000"/>
                                    </p:animScale>
                                    <p:animScale>
                                      <p:cBhvr>
                                        <p:cTn id="70" dur="166" decel="50000">
                                          <p:stCondLst>
                                            <p:cond delay="1834"/>
                                          </p:stCondLst>
                                        </p:cTn>
                                        <p:tgtEl>
                                          <p:spTgt spid="2">
                                            <p:txEl>
                                              <p:pRg st="3" end="3"/>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2">
                                            <p:txEl>
                                              <p:pRg st="4" end="4"/>
                                            </p:txEl>
                                          </p:spTgt>
                                        </p:tgtEl>
                                        <p:attrNameLst>
                                          <p:attrName>style.visibility</p:attrName>
                                        </p:attrNameLst>
                                      </p:cBhvr>
                                      <p:to>
                                        <p:strVal val="visible"/>
                                      </p:to>
                                    </p:set>
                                    <p:animEffect transition="in" filter="wipe(down)">
                                      <p:cBhvr>
                                        <p:cTn id="73" dur="580">
                                          <p:stCondLst>
                                            <p:cond delay="0"/>
                                          </p:stCondLst>
                                        </p:cTn>
                                        <p:tgtEl>
                                          <p:spTgt spid="2">
                                            <p:txEl>
                                              <p:pRg st="4" end="4"/>
                                            </p:txEl>
                                          </p:spTgt>
                                        </p:tgtEl>
                                      </p:cBhvr>
                                    </p:animEffect>
                                    <p:anim calcmode="lin" valueType="num">
                                      <p:cBhvr>
                                        <p:cTn id="7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2">
                                            <p:txEl>
                                              <p:pRg st="4" end="4"/>
                                            </p:txEl>
                                          </p:spTgt>
                                        </p:tgtEl>
                                      </p:cBhvr>
                                      <p:to x="100000" y="60000"/>
                                    </p:animScale>
                                    <p:animScale>
                                      <p:cBhvr>
                                        <p:cTn id="80" dur="166" decel="50000">
                                          <p:stCondLst>
                                            <p:cond delay="676"/>
                                          </p:stCondLst>
                                        </p:cTn>
                                        <p:tgtEl>
                                          <p:spTgt spid="2">
                                            <p:txEl>
                                              <p:pRg st="4" end="4"/>
                                            </p:txEl>
                                          </p:spTgt>
                                        </p:tgtEl>
                                      </p:cBhvr>
                                      <p:to x="100000" y="100000"/>
                                    </p:animScale>
                                    <p:animScale>
                                      <p:cBhvr>
                                        <p:cTn id="81" dur="26">
                                          <p:stCondLst>
                                            <p:cond delay="1312"/>
                                          </p:stCondLst>
                                        </p:cTn>
                                        <p:tgtEl>
                                          <p:spTgt spid="2">
                                            <p:txEl>
                                              <p:pRg st="4" end="4"/>
                                            </p:txEl>
                                          </p:spTgt>
                                        </p:tgtEl>
                                      </p:cBhvr>
                                      <p:to x="100000" y="80000"/>
                                    </p:animScale>
                                    <p:animScale>
                                      <p:cBhvr>
                                        <p:cTn id="82" dur="166" decel="50000">
                                          <p:stCondLst>
                                            <p:cond delay="1338"/>
                                          </p:stCondLst>
                                        </p:cTn>
                                        <p:tgtEl>
                                          <p:spTgt spid="2">
                                            <p:txEl>
                                              <p:pRg st="4" end="4"/>
                                            </p:txEl>
                                          </p:spTgt>
                                        </p:tgtEl>
                                      </p:cBhvr>
                                      <p:to x="100000" y="100000"/>
                                    </p:animScale>
                                    <p:animScale>
                                      <p:cBhvr>
                                        <p:cTn id="83" dur="26">
                                          <p:stCondLst>
                                            <p:cond delay="1642"/>
                                          </p:stCondLst>
                                        </p:cTn>
                                        <p:tgtEl>
                                          <p:spTgt spid="2">
                                            <p:txEl>
                                              <p:pRg st="4" end="4"/>
                                            </p:txEl>
                                          </p:spTgt>
                                        </p:tgtEl>
                                      </p:cBhvr>
                                      <p:to x="100000" y="90000"/>
                                    </p:animScale>
                                    <p:animScale>
                                      <p:cBhvr>
                                        <p:cTn id="84" dur="166" decel="50000">
                                          <p:stCondLst>
                                            <p:cond delay="1668"/>
                                          </p:stCondLst>
                                        </p:cTn>
                                        <p:tgtEl>
                                          <p:spTgt spid="2">
                                            <p:txEl>
                                              <p:pRg st="4" end="4"/>
                                            </p:txEl>
                                          </p:spTgt>
                                        </p:tgtEl>
                                      </p:cBhvr>
                                      <p:to x="100000" y="100000"/>
                                    </p:animScale>
                                    <p:animScale>
                                      <p:cBhvr>
                                        <p:cTn id="85" dur="26">
                                          <p:stCondLst>
                                            <p:cond delay="1808"/>
                                          </p:stCondLst>
                                        </p:cTn>
                                        <p:tgtEl>
                                          <p:spTgt spid="2">
                                            <p:txEl>
                                              <p:pRg st="4" end="4"/>
                                            </p:txEl>
                                          </p:spTgt>
                                        </p:tgtEl>
                                      </p:cBhvr>
                                      <p:to x="100000" y="95000"/>
                                    </p:animScale>
                                    <p:animScale>
                                      <p:cBhvr>
                                        <p:cTn id="86" dur="166" decel="50000">
                                          <p:stCondLst>
                                            <p:cond delay="1834"/>
                                          </p:stCondLst>
                                        </p:cTn>
                                        <p:tgtEl>
                                          <p:spTgt spid="2">
                                            <p:txEl>
                                              <p:pRg st="4" end="4"/>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down)">
                                      <p:cBhvr>
                                        <p:cTn id="89" dur="580">
                                          <p:stCondLst>
                                            <p:cond delay="0"/>
                                          </p:stCondLst>
                                        </p:cTn>
                                        <p:tgtEl>
                                          <p:spTgt spid="2">
                                            <p:txEl>
                                              <p:pRg st="5" end="5"/>
                                            </p:txEl>
                                          </p:spTgt>
                                        </p:tgtEl>
                                      </p:cBhvr>
                                    </p:animEffect>
                                    <p:anim calcmode="lin" valueType="num">
                                      <p:cBhvr>
                                        <p:cTn id="90"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2">
                                            <p:txEl>
                                              <p:pRg st="5" end="5"/>
                                            </p:txEl>
                                          </p:spTgt>
                                        </p:tgtEl>
                                      </p:cBhvr>
                                      <p:to x="100000" y="60000"/>
                                    </p:animScale>
                                    <p:animScale>
                                      <p:cBhvr>
                                        <p:cTn id="96" dur="166" decel="50000">
                                          <p:stCondLst>
                                            <p:cond delay="676"/>
                                          </p:stCondLst>
                                        </p:cTn>
                                        <p:tgtEl>
                                          <p:spTgt spid="2">
                                            <p:txEl>
                                              <p:pRg st="5" end="5"/>
                                            </p:txEl>
                                          </p:spTgt>
                                        </p:tgtEl>
                                      </p:cBhvr>
                                      <p:to x="100000" y="100000"/>
                                    </p:animScale>
                                    <p:animScale>
                                      <p:cBhvr>
                                        <p:cTn id="97" dur="26">
                                          <p:stCondLst>
                                            <p:cond delay="1312"/>
                                          </p:stCondLst>
                                        </p:cTn>
                                        <p:tgtEl>
                                          <p:spTgt spid="2">
                                            <p:txEl>
                                              <p:pRg st="5" end="5"/>
                                            </p:txEl>
                                          </p:spTgt>
                                        </p:tgtEl>
                                      </p:cBhvr>
                                      <p:to x="100000" y="80000"/>
                                    </p:animScale>
                                    <p:animScale>
                                      <p:cBhvr>
                                        <p:cTn id="98" dur="166" decel="50000">
                                          <p:stCondLst>
                                            <p:cond delay="1338"/>
                                          </p:stCondLst>
                                        </p:cTn>
                                        <p:tgtEl>
                                          <p:spTgt spid="2">
                                            <p:txEl>
                                              <p:pRg st="5" end="5"/>
                                            </p:txEl>
                                          </p:spTgt>
                                        </p:tgtEl>
                                      </p:cBhvr>
                                      <p:to x="100000" y="100000"/>
                                    </p:animScale>
                                    <p:animScale>
                                      <p:cBhvr>
                                        <p:cTn id="99" dur="26">
                                          <p:stCondLst>
                                            <p:cond delay="1642"/>
                                          </p:stCondLst>
                                        </p:cTn>
                                        <p:tgtEl>
                                          <p:spTgt spid="2">
                                            <p:txEl>
                                              <p:pRg st="5" end="5"/>
                                            </p:txEl>
                                          </p:spTgt>
                                        </p:tgtEl>
                                      </p:cBhvr>
                                      <p:to x="100000" y="90000"/>
                                    </p:animScale>
                                    <p:animScale>
                                      <p:cBhvr>
                                        <p:cTn id="100" dur="166" decel="50000">
                                          <p:stCondLst>
                                            <p:cond delay="1668"/>
                                          </p:stCondLst>
                                        </p:cTn>
                                        <p:tgtEl>
                                          <p:spTgt spid="2">
                                            <p:txEl>
                                              <p:pRg st="5" end="5"/>
                                            </p:txEl>
                                          </p:spTgt>
                                        </p:tgtEl>
                                      </p:cBhvr>
                                      <p:to x="100000" y="100000"/>
                                    </p:animScale>
                                    <p:animScale>
                                      <p:cBhvr>
                                        <p:cTn id="101" dur="26">
                                          <p:stCondLst>
                                            <p:cond delay="1808"/>
                                          </p:stCondLst>
                                        </p:cTn>
                                        <p:tgtEl>
                                          <p:spTgt spid="2">
                                            <p:txEl>
                                              <p:pRg st="5" end="5"/>
                                            </p:txEl>
                                          </p:spTgt>
                                        </p:tgtEl>
                                      </p:cBhvr>
                                      <p:to x="100000" y="95000"/>
                                    </p:animScale>
                                    <p:animScale>
                                      <p:cBhvr>
                                        <p:cTn id="102"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pic>
        <p:nvPicPr>
          <p:cNvPr id="1026" name="Picture 2" descr="http://s3.kenanaonline.com/photos/11745709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68" y="0"/>
            <a:ext cx="8914869" cy="6041832"/>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2424793" y="6041832"/>
            <a:ext cx="4572000" cy="646331"/>
          </a:xfrm>
          <a:prstGeom prst="rect">
            <a:avLst/>
          </a:prstGeom>
        </p:spPr>
        <p:txBody>
          <a:bodyPr>
            <a:spAutoFit/>
          </a:bodyPr>
          <a:lstStyle/>
          <a:p>
            <a:pPr algn="ctr"/>
            <a:r>
              <a:rPr lang="ar-SA" b="1" dirty="0">
                <a:solidFill>
                  <a:schemeClr val="accent1">
                    <a:lumMod val="50000"/>
                  </a:schemeClr>
                </a:solidFill>
                <a:latin typeface="arial" panose="020B0604020202020204" pitchFamily="34" charset="0"/>
              </a:rPr>
              <a:t> نموذج الشبكة الإدارية ويبين الأنماط القيادية الخمسة التي تضمنتها الشبكة الإدارية في نموذج بليك </a:t>
            </a:r>
            <a:r>
              <a:rPr lang="ar-SA" b="1" dirty="0" err="1">
                <a:solidFill>
                  <a:schemeClr val="accent1">
                    <a:lumMod val="50000"/>
                  </a:schemeClr>
                </a:solidFill>
                <a:latin typeface="arial" panose="020B0604020202020204" pitchFamily="34" charset="0"/>
              </a:rPr>
              <a:t>وموتون</a:t>
            </a:r>
            <a:endParaRPr lang="ar-SA" b="1" dirty="0">
              <a:solidFill>
                <a:schemeClr val="accent1">
                  <a:lumMod val="50000"/>
                </a:schemeClr>
              </a:solidFill>
            </a:endParaRPr>
          </a:p>
        </p:txBody>
      </p:sp>
    </p:spTree>
    <p:extLst>
      <p:ext uri="{BB962C8B-B14F-4D97-AF65-F5344CB8AC3E}">
        <p14:creationId xmlns:p14="http://schemas.microsoft.com/office/powerpoint/2010/main" val="181605690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80">
                                          <p:stCondLst>
                                            <p:cond delay="0"/>
                                          </p:stCondLst>
                                        </p:cTn>
                                        <p:tgtEl>
                                          <p:spTgt spid="2">
                                            <p:txEl>
                                              <p:pRg st="0" end="0"/>
                                            </p:txEl>
                                          </p:spTgt>
                                        </p:tgtEl>
                                      </p:cBhvr>
                                    </p:animEffect>
                                    <p:anim calcmode="lin" valueType="num">
                                      <p:cBhvr>
                                        <p:cTn id="1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xEl>
                                              <p:pRg st="0" end="0"/>
                                            </p:txEl>
                                          </p:spTgt>
                                        </p:tgtEl>
                                      </p:cBhvr>
                                      <p:to x="100000" y="60000"/>
                                    </p:animScale>
                                    <p:animScale>
                                      <p:cBhvr>
                                        <p:cTn id="22" dur="166" decel="50000">
                                          <p:stCondLst>
                                            <p:cond delay="676"/>
                                          </p:stCondLst>
                                        </p:cTn>
                                        <p:tgtEl>
                                          <p:spTgt spid="2">
                                            <p:txEl>
                                              <p:pRg st="0" end="0"/>
                                            </p:txEl>
                                          </p:spTgt>
                                        </p:tgtEl>
                                      </p:cBhvr>
                                      <p:to x="100000" y="100000"/>
                                    </p:animScale>
                                    <p:animScale>
                                      <p:cBhvr>
                                        <p:cTn id="23" dur="26">
                                          <p:stCondLst>
                                            <p:cond delay="1312"/>
                                          </p:stCondLst>
                                        </p:cTn>
                                        <p:tgtEl>
                                          <p:spTgt spid="2">
                                            <p:txEl>
                                              <p:pRg st="0" end="0"/>
                                            </p:txEl>
                                          </p:spTgt>
                                        </p:tgtEl>
                                      </p:cBhvr>
                                      <p:to x="100000" y="80000"/>
                                    </p:animScale>
                                    <p:animScale>
                                      <p:cBhvr>
                                        <p:cTn id="24" dur="166" decel="50000">
                                          <p:stCondLst>
                                            <p:cond delay="1338"/>
                                          </p:stCondLst>
                                        </p:cTn>
                                        <p:tgtEl>
                                          <p:spTgt spid="2">
                                            <p:txEl>
                                              <p:pRg st="0" end="0"/>
                                            </p:txEl>
                                          </p:spTgt>
                                        </p:tgtEl>
                                      </p:cBhvr>
                                      <p:to x="100000" y="100000"/>
                                    </p:animScale>
                                    <p:animScale>
                                      <p:cBhvr>
                                        <p:cTn id="25" dur="26">
                                          <p:stCondLst>
                                            <p:cond delay="1642"/>
                                          </p:stCondLst>
                                        </p:cTn>
                                        <p:tgtEl>
                                          <p:spTgt spid="2">
                                            <p:txEl>
                                              <p:pRg st="0" end="0"/>
                                            </p:txEl>
                                          </p:spTgt>
                                        </p:tgtEl>
                                      </p:cBhvr>
                                      <p:to x="100000" y="90000"/>
                                    </p:animScale>
                                    <p:animScale>
                                      <p:cBhvr>
                                        <p:cTn id="26" dur="166" decel="50000">
                                          <p:stCondLst>
                                            <p:cond delay="1668"/>
                                          </p:stCondLst>
                                        </p:cTn>
                                        <p:tgtEl>
                                          <p:spTgt spid="2">
                                            <p:txEl>
                                              <p:pRg st="0" end="0"/>
                                            </p:txEl>
                                          </p:spTgt>
                                        </p:tgtEl>
                                      </p:cBhvr>
                                      <p:to x="100000" y="100000"/>
                                    </p:animScale>
                                    <p:animScale>
                                      <p:cBhvr>
                                        <p:cTn id="27" dur="26">
                                          <p:stCondLst>
                                            <p:cond delay="1808"/>
                                          </p:stCondLst>
                                        </p:cTn>
                                        <p:tgtEl>
                                          <p:spTgt spid="2">
                                            <p:txEl>
                                              <p:pRg st="0" end="0"/>
                                            </p:txEl>
                                          </p:spTgt>
                                        </p:tgtEl>
                                      </p:cBhvr>
                                      <p:to x="100000" y="95000"/>
                                    </p:animScale>
                                    <p:animScale>
                                      <p:cBhvr>
                                        <p:cTn id="28"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grpSp>
        <p:nvGrpSpPr>
          <p:cNvPr id="5" name="Group 24"/>
          <p:cNvGrpSpPr>
            <a:grpSpLocks/>
          </p:cNvGrpSpPr>
          <p:nvPr/>
        </p:nvGrpSpPr>
        <p:grpSpPr bwMode="auto">
          <a:xfrm>
            <a:off x="179388" y="404813"/>
            <a:ext cx="8856662" cy="6192837"/>
            <a:chOff x="113" y="255"/>
            <a:chExt cx="5579" cy="3901"/>
          </a:xfrm>
        </p:grpSpPr>
        <p:grpSp>
          <p:nvGrpSpPr>
            <p:cNvPr id="6" name="Group 13"/>
            <p:cNvGrpSpPr>
              <a:grpSpLocks/>
            </p:cNvGrpSpPr>
            <p:nvPr/>
          </p:nvGrpSpPr>
          <p:grpSpPr bwMode="auto">
            <a:xfrm>
              <a:off x="1746" y="1343"/>
              <a:ext cx="2359" cy="1497"/>
              <a:chOff x="1882" y="1343"/>
              <a:chExt cx="2359" cy="1497"/>
            </a:xfrm>
          </p:grpSpPr>
          <p:sp>
            <p:nvSpPr>
              <p:cNvPr id="15" name="Oval 5"/>
              <p:cNvSpPr>
                <a:spLocks noChangeArrowheads="1"/>
              </p:cNvSpPr>
              <p:nvPr/>
            </p:nvSpPr>
            <p:spPr bwMode="auto">
              <a:xfrm>
                <a:off x="1882" y="1343"/>
                <a:ext cx="1361" cy="149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ar-SA"/>
              </a:p>
            </p:txBody>
          </p:sp>
          <p:sp>
            <p:nvSpPr>
              <p:cNvPr id="16" name="Oval 6"/>
              <p:cNvSpPr>
                <a:spLocks noChangeArrowheads="1"/>
              </p:cNvSpPr>
              <p:nvPr/>
            </p:nvSpPr>
            <p:spPr bwMode="auto">
              <a:xfrm>
                <a:off x="2880" y="1343"/>
                <a:ext cx="1361" cy="149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ar-SA"/>
              </a:p>
            </p:txBody>
          </p:sp>
          <p:sp>
            <p:nvSpPr>
              <p:cNvPr id="17" name="Oval 7" descr="قطري واسع إلى الأعلى"/>
              <p:cNvSpPr>
                <a:spLocks noChangeArrowheads="1"/>
              </p:cNvSpPr>
              <p:nvPr/>
            </p:nvSpPr>
            <p:spPr bwMode="auto">
              <a:xfrm>
                <a:off x="2880" y="1570"/>
                <a:ext cx="363" cy="1044"/>
              </a:xfrm>
              <a:prstGeom prst="ellipse">
                <a:avLst/>
              </a:prstGeom>
              <a:pattFill prst="wdUpDiag">
                <a:fgClr>
                  <a:schemeClr val="tx1"/>
                </a:fgClr>
                <a:bgClr>
                  <a:schemeClr val="bg2"/>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ar-SA"/>
              </a:p>
            </p:txBody>
          </p:sp>
          <p:sp>
            <p:nvSpPr>
              <p:cNvPr id="18" name="Text Box 8"/>
              <p:cNvSpPr txBox="1">
                <a:spLocks noChangeArrowheads="1"/>
              </p:cNvSpPr>
              <p:nvPr/>
            </p:nvSpPr>
            <p:spPr bwMode="auto">
              <a:xfrm>
                <a:off x="3334" y="1718"/>
                <a:ext cx="589"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altLang="ar-SA" sz="2200"/>
                  <a:t>قادة وليسوا مدراء</a:t>
                </a:r>
                <a:endParaRPr lang="en-US" altLang="ar-SA" sz="2200"/>
              </a:p>
            </p:txBody>
          </p:sp>
        </p:grpSp>
        <p:sp>
          <p:nvSpPr>
            <p:cNvPr id="7" name="Text Box 9"/>
            <p:cNvSpPr txBox="1">
              <a:spLocks noChangeArrowheads="1"/>
            </p:cNvSpPr>
            <p:nvPr/>
          </p:nvSpPr>
          <p:spPr bwMode="auto">
            <a:xfrm>
              <a:off x="249" y="1207"/>
              <a:ext cx="998" cy="334"/>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altLang="ar-SA" sz="2500" b="1"/>
                <a:t>المـدراء</a:t>
              </a:r>
              <a:endParaRPr lang="en-US" altLang="ar-SA" sz="2500" b="1"/>
            </a:p>
          </p:txBody>
        </p:sp>
        <p:sp>
          <p:nvSpPr>
            <p:cNvPr id="8" name="Text Box 11"/>
            <p:cNvSpPr txBox="1">
              <a:spLocks noChangeArrowheads="1"/>
            </p:cNvSpPr>
            <p:nvPr/>
          </p:nvSpPr>
          <p:spPr bwMode="auto">
            <a:xfrm>
              <a:off x="2336" y="754"/>
              <a:ext cx="127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ar-SA" altLang="ar-SA" sz="2500" b="1"/>
                <a:t>مدراء وقادة ايضا</a:t>
              </a:r>
              <a:endParaRPr lang="en-US" altLang="ar-SA" sz="2500" b="1"/>
            </a:p>
          </p:txBody>
        </p:sp>
        <p:sp>
          <p:nvSpPr>
            <p:cNvPr id="9" name="Text Box 12"/>
            <p:cNvSpPr txBox="1">
              <a:spLocks noChangeArrowheads="1"/>
            </p:cNvSpPr>
            <p:nvPr/>
          </p:nvSpPr>
          <p:spPr bwMode="auto">
            <a:xfrm>
              <a:off x="4604" y="1253"/>
              <a:ext cx="998" cy="322"/>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altLang="ar-SA" sz="2500" b="1"/>
                <a:t>القـــادة</a:t>
              </a:r>
              <a:endParaRPr lang="en-US" altLang="ar-SA" sz="2500" b="1"/>
            </a:p>
          </p:txBody>
        </p:sp>
        <p:sp>
          <p:nvSpPr>
            <p:cNvPr id="10" name="AutoShape 14"/>
            <p:cNvSpPr>
              <a:spLocks noChangeArrowheads="1"/>
            </p:cNvSpPr>
            <p:nvPr/>
          </p:nvSpPr>
          <p:spPr bwMode="auto">
            <a:xfrm rot="5400000">
              <a:off x="816" y="1411"/>
              <a:ext cx="726" cy="10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20069 h 21600"/>
                <a:gd name="T20" fmla="*/ 1684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37" y="0"/>
                  </a:moveTo>
                  <a:lnTo>
                    <a:pt x="10874" y="6637"/>
                  </a:lnTo>
                  <a:lnTo>
                    <a:pt x="15641" y="6637"/>
                  </a:lnTo>
                  <a:lnTo>
                    <a:pt x="15641" y="20070"/>
                  </a:lnTo>
                  <a:lnTo>
                    <a:pt x="0" y="20070"/>
                  </a:lnTo>
                  <a:lnTo>
                    <a:pt x="0" y="21600"/>
                  </a:lnTo>
                  <a:lnTo>
                    <a:pt x="16833" y="21600"/>
                  </a:lnTo>
                  <a:lnTo>
                    <a:pt x="16833" y="6637"/>
                  </a:lnTo>
                  <a:lnTo>
                    <a:pt x="21600" y="6637"/>
                  </a:lnTo>
                  <a:close/>
                </a:path>
              </a:pathLst>
            </a:cu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ar-SA"/>
            </a:p>
          </p:txBody>
        </p:sp>
        <p:sp>
          <p:nvSpPr>
            <p:cNvPr id="11" name="AutoShape 19"/>
            <p:cNvSpPr>
              <a:spLocks noChangeArrowheads="1"/>
            </p:cNvSpPr>
            <p:nvPr/>
          </p:nvSpPr>
          <p:spPr bwMode="auto">
            <a:xfrm rot="16200000" flipH="1">
              <a:off x="4308" y="1457"/>
              <a:ext cx="726" cy="10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20069 h 21600"/>
                <a:gd name="T20" fmla="*/ 1684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37" y="0"/>
                  </a:moveTo>
                  <a:lnTo>
                    <a:pt x="10874" y="6637"/>
                  </a:lnTo>
                  <a:lnTo>
                    <a:pt x="15641" y="6637"/>
                  </a:lnTo>
                  <a:lnTo>
                    <a:pt x="15641" y="20070"/>
                  </a:lnTo>
                  <a:lnTo>
                    <a:pt x="0" y="20070"/>
                  </a:lnTo>
                  <a:lnTo>
                    <a:pt x="0" y="21600"/>
                  </a:lnTo>
                  <a:lnTo>
                    <a:pt x="16833" y="21600"/>
                  </a:lnTo>
                  <a:lnTo>
                    <a:pt x="16833" y="6637"/>
                  </a:lnTo>
                  <a:lnTo>
                    <a:pt x="21600" y="6637"/>
                  </a:lnTo>
                  <a:close/>
                </a:path>
              </a:pathLst>
            </a:cu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ar-SA"/>
            </a:p>
          </p:txBody>
        </p:sp>
        <p:sp>
          <p:nvSpPr>
            <p:cNvPr id="12" name="Line 20"/>
            <p:cNvSpPr>
              <a:spLocks noChangeShapeType="1"/>
            </p:cNvSpPr>
            <p:nvPr/>
          </p:nvSpPr>
          <p:spPr bwMode="auto">
            <a:xfrm flipV="1">
              <a:off x="2925" y="1071"/>
              <a:ext cx="0" cy="40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ar-SA"/>
            </a:p>
          </p:txBody>
        </p:sp>
        <p:sp>
          <p:nvSpPr>
            <p:cNvPr id="13" name="Text Box 21"/>
            <p:cNvSpPr txBox="1">
              <a:spLocks noChangeArrowheads="1"/>
            </p:cNvSpPr>
            <p:nvPr/>
          </p:nvSpPr>
          <p:spPr bwMode="auto">
            <a:xfrm>
              <a:off x="1927" y="3385"/>
              <a:ext cx="204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altLang="ar-SA" sz="4000">
                  <a:cs typeface="DecoType Naskh Special" panose="02010000000000000000" pitchFamily="2" charset="-78"/>
                </a:rPr>
                <a:t>المـدراء والقـادة</a:t>
              </a:r>
              <a:endParaRPr lang="en-US" altLang="ar-SA" sz="4000">
                <a:cs typeface="DecoType Naskh Special" panose="02010000000000000000" pitchFamily="2" charset="-78"/>
              </a:endParaRPr>
            </a:p>
          </p:txBody>
        </p:sp>
        <p:sp>
          <p:nvSpPr>
            <p:cNvPr id="14" name="Rectangle 23"/>
            <p:cNvSpPr>
              <a:spLocks noChangeArrowheads="1"/>
            </p:cNvSpPr>
            <p:nvPr/>
          </p:nvSpPr>
          <p:spPr bwMode="auto">
            <a:xfrm>
              <a:off x="113" y="255"/>
              <a:ext cx="5579" cy="3901"/>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ar-SA"/>
            </a:p>
          </p:txBody>
        </p:sp>
      </p:grpSp>
    </p:spTree>
    <p:extLst>
      <p:ext uri="{BB962C8B-B14F-4D97-AF65-F5344CB8AC3E}">
        <p14:creationId xmlns:p14="http://schemas.microsoft.com/office/powerpoint/2010/main" val="2150383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3" name="مستطيل 2"/>
          <p:cNvSpPr/>
          <p:nvPr/>
        </p:nvSpPr>
        <p:spPr>
          <a:xfrm>
            <a:off x="428465" y="-94851"/>
            <a:ext cx="7972054" cy="646331"/>
          </a:xfrm>
          <a:prstGeom prst="rect">
            <a:avLst/>
          </a:prstGeom>
        </p:spPr>
        <p:txBody>
          <a:bodyPr wrap="none">
            <a:spAutoFit/>
          </a:bodyPr>
          <a:lstStyle/>
          <a:p>
            <a:r>
              <a:rPr lang="ar-SA" sz="3600" b="1" dirty="0">
                <a:ln w="22225">
                  <a:solidFill>
                    <a:schemeClr val="accent2"/>
                  </a:solidFill>
                  <a:prstDash val="solid"/>
                </a:ln>
                <a:solidFill>
                  <a:schemeClr val="accent2">
                    <a:lumMod val="40000"/>
                    <a:lumOff val="60000"/>
                  </a:schemeClr>
                </a:solidFill>
              </a:rPr>
              <a:t>الفرق بين </a:t>
            </a:r>
            <a:r>
              <a:rPr lang="ar-SA" sz="3600" b="1" dirty="0" smtClean="0">
                <a:ln w="22225">
                  <a:solidFill>
                    <a:schemeClr val="accent2"/>
                  </a:solidFill>
                  <a:prstDash val="solid"/>
                </a:ln>
                <a:solidFill>
                  <a:schemeClr val="accent2">
                    <a:lumMod val="40000"/>
                    <a:lumOff val="60000"/>
                  </a:schemeClr>
                </a:solidFill>
              </a:rPr>
              <a:t>القائد والمدير </a:t>
            </a:r>
            <a:r>
              <a:rPr lang="ar-SA" sz="3600" b="1" dirty="0">
                <a:ln w="22225">
                  <a:solidFill>
                    <a:schemeClr val="accent2"/>
                  </a:solidFill>
                  <a:prstDash val="solid"/>
                </a:ln>
                <a:solidFill>
                  <a:schemeClr val="accent2">
                    <a:lumMod val="40000"/>
                    <a:lumOff val="60000"/>
                  </a:schemeClr>
                </a:solidFill>
              </a:rPr>
              <a:t>من حيث الخصائص والمهام</a:t>
            </a:r>
          </a:p>
        </p:txBody>
      </p:sp>
      <p:sp>
        <p:nvSpPr>
          <p:cNvPr id="7" name="مستطيل 6"/>
          <p:cNvSpPr/>
          <p:nvPr/>
        </p:nvSpPr>
        <p:spPr>
          <a:xfrm>
            <a:off x="1449160" y="6503490"/>
            <a:ext cx="6114520" cy="369332"/>
          </a:xfrm>
          <a:prstGeom prst="rect">
            <a:avLst/>
          </a:prstGeom>
        </p:spPr>
        <p:txBody>
          <a:bodyPr wrap="square">
            <a:spAutoFit/>
          </a:bodyPr>
          <a:lstStyle/>
          <a:p>
            <a:pPr algn="ctr"/>
            <a:r>
              <a:rPr lang="en-US" dirty="0">
                <a:solidFill>
                  <a:schemeClr val="accent1">
                    <a:lumMod val="50000"/>
                  </a:schemeClr>
                </a:solidFill>
              </a:rPr>
              <a:t>http://bcos-dz.com/bcos/images/blog/Leader-manager.png</a:t>
            </a:r>
            <a:endParaRPr lang="ar-SA" dirty="0">
              <a:solidFill>
                <a:schemeClr val="accent1">
                  <a:lumMod val="50000"/>
                </a:schemeClr>
              </a:solidFill>
            </a:endParaRPr>
          </a:p>
        </p:txBody>
      </p:sp>
      <p:pic>
        <p:nvPicPr>
          <p:cNvPr id="2" name="صورة 1"/>
          <p:cNvPicPr>
            <a:picLocks noChangeAspect="1"/>
          </p:cNvPicPr>
          <p:nvPr/>
        </p:nvPicPr>
        <p:blipFill>
          <a:blip r:embed="rId3"/>
          <a:stretch>
            <a:fillRect/>
          </a:stretch>
        </p:blipFill>
        <p:spPr>
          <a:xfrm>
            <a:off x="135534" y="449402"/>
            <a:ext cx="8755374" cy="6040298"/>
          </a:xfrm>
          <a:prstGeom prst="rect">
            <a:avLst/>
          </a:prstGeom>
        </p:spPr>
      </p:pic>
    </p:spTree>
    <p:extLst>
      <p:ext uri="{BB962C8B-B14F-4D97-AF65-F5344CB8AC3E}">
        <p14:creationId xmlns:p14="http://schemas.microsoft.com/office/powerpoint/2010/main" val="10232173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3" name="مستطيل 2"/>
          <p:cNvSpPr/>
          <p:nvPr/>
        </p:nvSpPr>
        <p:spPr>
          <a:xfrm>
            <a:off x="428465" y="-94851"/>
            <a:ext cx="7972054" cy="646331"/>
          </a:xfrm>
          <a:prstGeom prst="rect">
            <a:avLst/>
          </a:prstGeom>
        </p:spPr>
        <p:txBody>
          <a:bodyPr wrap="none">
            <a:spAutoFit/>
          </a:bodyPr>
          <a:lstStyle/>
          <a:p>
            <a:r>
              <a:rPr lang="ar-SA" sz="3600" b="1" dirty="0">
                <a:ln w="22225">
                  <a:solidFill>
                    <a:schemeClr val="accent2"/>
                  </a:solidFill>
                  <a:prstDash val="solid"/>
                </a:ln>
                <a:solidFill>
                  <a:schemeClr val="accent2">
                    <a:lumMod val="40000"/>
                    <a:lumOff val="60000"/>
                  </a:schemeClr>
                </a:solidFill>
              </a:rPr>
              <a:t>الفرق بين </a:t>
            </a:r>
            <a:r>
              <a:rPr lang="ar-SA" sz="3600" b="1" dirty="0" smtClean="0">
                <a:ln w="22225">
                  <a:solidFill>
                    <a:schemeClr val="accent2"/>
                  </a:solidFill>
                  <a:prstDash val="solid"/>
                </a:ln>
                <a:solidFill>
                  <a:schemeClr val="accent2">
                    <a:lumMod val="40000"/>
                    <a:lumOff val="60000"/>
                  </a:schemeClr>
                </a:solidFill>
              </a:rPr>
              <a:t>القائد والمدير </a:t>
            </a:r>
            <a:r>
              <a:rPr lang="ar-SA" sz="3600" b="1" dirty="0">
                <a:ln w="22225">
                  <a:solidFill>
                    <a:schemeClr val="accent2"/>
                  </a:solidFill>
                  <a:prstDash val="solid"/>
                </a:ln>
                <a:solidFill>
                  <a:schemeClr val="accent2">
                    <a:lumMod val="40000"/>
                    <a:lumOff val="60000"/>
                  </a:schemeClr>
                </a:solidFill>
              </a:rPr>
              <a:t>من حيث الخصائص والمهام</a:t>
            </a:r>
          </a:p>
        </p:txBody>
      </p:sp>
      <p:sp>
        <p:nvSpPr>
          <p:cNvPr id="7" name="مستطيل 6"/>
          <p:cNvSpPr/>
          <p:nvPr/>
        </p:nvSpPr>
        <p:spPr>
          <a:xfrm>
            <a:off x="1449160" y="6503490"/>
            <a:ext cx="6114520" cy="369332"/>
          </a:xfrm>
          <a:prstGeom prst="rect">
            <a:avLst/>
          </a:prstGeom>
        </p:spPr>
        <p:txBody>
          <a:bodyPr wrap="square">
            <a:spAutoFit/>
          </a:bodyPr>
          <a:lstStyle/>
          <a:p>
            <a:pPr algn="ctr"/>
            <a:r>
              <a:rPr lang="en-US" dirty="0">
                <a:solidFill>
                  <a:schemeClr val="accent1">
                    <a:lumMod val="50000"/>
                  </a:schemeClr>
                </a:solidFill>
              </a:rPr>
              <a:t>http://bcos-dz.com/bcos/images/blog/Leader-manager.png</a:t>
            </a:r>
            <a:endParaRPr lang="ar-SA" dirty="0">
              <a:solidFill>
                <a:schemeClr val="accent1">
                  <a:lumMod val="50000"/>
                </a:schemeClr>
              </a:solidFill>
            </a:endParaRPr>
          </a:p>
        </p:txBody>
      </p:sp>
      <p:pic>
        <p:nvPicPr>
          <p:cNvPr id="5" name="صورة 4"/>
          <p:cNvPicPr>
            <a:picLocks noChangeAspect="1"/>
          </p:cNvPicPr>
          <p:nvPr/>
        </p:nvPicPr>
        <p:blipFill>
          <a:blip r:embed="rId3"/>
          <a:stretch>
            <a:fillRect/>
          </a:stretch>
        </p:blipFill>
        <p:spPr>
          <a:xfrm>
            <a:off x="122464" y="498895"/>
            <a:ext cx="8787492" cy="5964867"/>
          </a:xfrm>
          <a:prstGeom prst="rect">
            <a:avLst/>
          </a:prstGeom>
        </p:spPr>
      </p:pic>
    </p:spTree>
    <p:extLst>
      <p:ext uri="{BB962C8B-B14F-4D97-AF65-F5344CB8AC3E}">
        <p14:creationId xmlns:p14="http://schemas.microsoft.com/office/powerpoint/2010/main" val="329416106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pic>
        <p:nvPicPr>
          <p:cNvPr id="3074" name="Picture 2" descr="http://bcos-dz.com/bcos/images/blog/Leader-man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1" y="307025"/>
            <a:ext cx="8809718" cy="5999986"/>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122816" y="6307011"/>
            <a:ext cx="6678387" cy="369332"/>
          </a:xfrm>
          <a:prstGeom prst="rect">
            <a:avLst/>
          </a:prstGeom>
        </p:spPr>
        <p:txBody>
          <a:bodyPr wrap="square">
            <a:spAutoFit/>
          </a:bodyPr>
          <a:lstStyle/>
          <a:p>
            <a:pPr algn="ctr"/>
            <a:r>
              <a:rPr lang="en-US" dirty="0">
                <a:solidFill>
                  <a:schemeClr val="accent1">
                    <a:lumMod val="50000"/>
                  </a:schemeClr>
                </a:solidFill>
              </a:rPr>
              <a:t>http://bcos-dz.com/bcos/images/blog/Leader-manager.png</a:t>
            </a:r>
            <a:endParaRPr lang="ar-SA" dirty="0">
              <a:solidFill>
                <a:schemeClr val="accent1">
                  <a:lumMod val="50000"/>
                </a:schemeClr>
              </a:solidFill>
            </a:endParaRPr>
          </a:p>
        </p:txBody>
      </p:sp>
    </p:spTree>
    <p:extLst>
      <p:ext uri="{BB962C8B-B14F-4D97-AF65-F5344CB8AC3E}">
        <p14:creationId xmlns:p14="http://schemas.microsoft.com/office/powerpoint/2010/main" val="656313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5" name="مستطيل 4"/>
          <p:cNvSpPr/>
          <p:nvPr/>
        </p:nvSpPr>
        <p:spPr>
          <a:xfrm>
            <a:off x="1122816" y="6307011"/>
            <a:ext cx="6678387" cy="369332"/>
          </a:xfrm>
          <a:prstGeom prst="rect">
            <a:avLst/>
          </a:prstGeom>
        </p:spPr>
        <p:txBody>
          <a:bodyPr wrap="square">
            <a:spAutoFit/>
          </a:bodyPr>
          <a:lstStyle/>
          <a:p>
            <a:pPr algn="ctr"/>
            <a:r>
              <a:rPr lang="en-US" dirty="0">
                <a:solidFill>
                  <a:schemeClr val="accent1">
                    <a:lumMod val="50000"/>
                  </a:schemeClr>
                </a:solidFill>
              </a:rPr>
              <a:t>http://bcos-dz.com/bcos/images/blog/Leader-manager.png</a:t>
            </a:r>
            <a:endParaRPr lang="ar-SA" dirty="0">
              <a:solidFill>
                <a:schemeClr val="accent1">
                  <a:lumMod val="50000"/>
                </a:schemeClr>
              </a:solidFill>
            </a:endParaRPr>
          </a:p>
        </p:txBody>
      </p:sp>
      <p:pic>
        <p:nvPicPr>
          <p:cNvPr id="1026" name="Picture 2" descr="https://pbs.twimg.com/media/BdfVhIpIgAA_LlN.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06" y="523565"/>
            <a:ext cx="7878734" cy="5401809"/>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5731329" y="1045030"/>
            <a:ext cx="2069874" cy="302078"/>
          </a:xfrm>
          <a:prstGeom prst="rect">
            <a:avLst/>
          </a:prstGeom>
          <a:solidFill>
            <a:srgbClr val="D6D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5930196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3135416" y="89815"/>
            <a:ext cx="5926622" cy="646331"/>
          </a:xfrm>
          <a:prstGeom prst="rect">
            <a:avLst/>
          </a:prstGeom>
          <a:noFill/>
        </p:spPr>
        <p:txBody>
          <a:bodyPr wrap="none" lIns="91440" tIns="45720" rIns="91440" bIns="45720">
            <a:spAutoFit/>
          </a:bodyPr>
          <a:lstStyle/>
          <a:p>
            <a:pPr algn="ctr"/>
            <a:r>
              <a:rPr lang="ar-SA" sz="3600" b="1" cap="none" spc="0" dirty="0" smtClean="0">
                <a:ln w="12700">
                  <a:solidFill>
                    <a:schemeClr val="tx1"/>
                  </a:solidFill>
                  <a:prstDash val="solid"/>
                </a:ln>
                <a:solidFill>
                  <a:schemeClr val="accent2">
                    <a:lumMod val="50000"/>
                  </a:schemeClr>
                </a:solidFill>
              </a:rPr>
              <a:t>القيادة في القرآن الكريم والسنة النبوية</a:t>
            </a:r>
            <a:endParaRPr lang="ar-SA" sz="3600" b="1" cap="none" spc="0" dirty="0">
              <a:ln w="12700">
                <a:solidFill>
                  <a:schemeClr val="tx1"/>
                </a:solidFill>
                <a:prstDash val="solid"/>
              </a:ln>
              <a:solidFill>
                <a:schemeClr val="accent2">
                  <a:lumMod val="50000"/>
                </a:schemeClr>
              </a:solidFill>
            </a:endParaRPr>
          </a:p>
        </p:txBody>
      </p:sp>
      <p:sp>
        <p:nvSpPr>
          <p:cNvPr id="6" name="مستطيل 5"/>
          <p:cNvSpPr/>
          <p:nvPr/>
        </p:nvSpPr>
        <p:spPr>
          <a:xfrm>
            <a:off x="-81962" y="1019724"/>
            <a:ext cx="9144000" cy="4662815"/>
          </a:xfrm>
          <a:prstGeom prst="rect">
            <a:avLst/>
          </a:prstGeom>
        </p:spPr>
        <p:txBody>
          <a:bodyPr wrap="square">
            <a:spAutoFit/>
          </a:bodyPr>
          <a:lstStyle/>
          <a:p>
            <a:pPr lvl="0" rtl="0" eaLnBrk="0" fontAlgn="base" hangingPunct="0">
              <a:lnSpc>
                <a:spcPct val="150000"/>
              </a:lnSpc>
              <a:spcBef>
                <a:spcPct val="0"/>
              </a:spcBef>
              <a:spcAft>
                <a:spcPct val="0"/>
              </a:spcAft>
            </a:pPr>
            <a:r>
              <a:rPr lang="ar-SA" altLang="ar-SA" b="1" dirty="0">
                <a:latin typeface="Traditional Arabic" panose="02020603050405020304" pitchFamily="18" charset="-78"/>
              </a:rPr>
              <a:t>لم يستخدم القرآن الكريم مصطلح القيادة بلفظه، كما لم يستخدم مشتقاته على مستوى جذر الكلمة(ق و د)، </a:t>
            </a:r>
            <a:r>
              <a:rPr lang="ar-SA" altLang="ar-SA" b="1" dirty="0" smtClean="0">
                <a:latin typeface="Traditional Arabic" panose="02020603050405020304" pitchFamily="18" charset="-78"/>
              </a:rPr>
              <a:t>أما </a:t>
            </a:r>
            <a:r>
              <a:rPr lang="ar-SA" altLang="ar-SA" b="1" dirty="0">
                <a:latin typeface="Traditional Arabic" panose="02020603050405020304" pitchFamily="18" charset="-78"/>
              </a:rPr>
              <a:t>مشتقات جذر(ق د و) فقد استخدمت مرتين فقط</a:t>
            </a:r>
            <a:r>
              <a:rPr lang="ar-SA" altLang="ar-SA" b="1" dirty="0">
                <a:solidFill>
                  <a:srgbClr val="545454"/>
                </a:solidFill>
                <a:latin typeface="Traditional Arabic" panose="02020603050405020304" pitchFamily="18" charset="-78"/>
              </a:rPr>
              <a:t>:</a:t>
            </a:r>
          </a:p>
          <a:p>
            <a:pPr lvl="0" rtl="0" eaLnBrk="0" fontAlgn="base" hangingPunct="0">
              <a:lnSpc>
                <a:spcPct val="150000"/>
              </a:lnSpc>
              <a:spcBef>
                <a:spcPct val="0"/>
              </a:spcBef>
              <a:spcAft>
                <a:spcPct val="0"/>
              </a:spcAft>
            </a:pPr>
            <a:r>
              <a:rPr lang="ar-SA" altLang="ar-SA" b="1" dirty="0">
                <a:solidFill>
                  <a:srgbClr val="545454"/>
                </a:solidFill>
                <a:latin typeface="Traditional Arabic" panose="02020603050405020304" pitchFamily="18" charset="-78"/>
              </a:rPr>
              <a:t>" </a:t>
            </a:r>
            <a:r>
              <a:rPr lang="ar-SA" altLang="ar-SA" b="1" dirty="0" err="1">
                <a:solidFill>
                  <a:srgbClr val="C00000"/>
                </a:solidFill>
                <a:latin typeface="Traditional Arabic" panose="02020603050405020304" pitchFamily="18" charset="-78"/>
              </a:rPr>
              <a:t>أُولَٰئِكَ</a:t>
            </a:r>
            <a:r>
              <a:rPr lang="ar-SA" altLang="ar-SA" b="1" dirty="0">
                <a:solidFill>
                  <a:srgbClr val="C00000"/>
                </a:solidFill>
                <a:latin typeface="Traditional Arabic" panose="02020603050405020304" pitchFamily="18" charset="-78"/>
              </a:rPr>
              <a:t> الَّذِينَ هَدَى اللَّهُ </a:t>
            </a:r>
            <a:r>
              <a:rPr lang="ar-SA" altLang="ar-SA" b="1" dirty="0" err="1">
                <a:solidFill>
                  <a:srgbClr val="C00000"/>
                </a:solidFill>
                <a:latin typeface="Traditional Arabic" panose="02020603050405020304" pitchFamily="18" charset="-78"/>
              </a:rPr>
              <a:t>فَبِهُدَاهُمُ</a:t>
            </a:r>
            <a:r>
              <a:rPr lang="ar-SA" altLang="ar-SA" b="1" dirty="0">
                <a:solidFill>
                  <a:srgbClr val="C00000"/>
                </a:solidFill>
                <a:latin typeface="Traditional Arabic" panose="02020603050405020304" pitchFamily="18" charset="-78"/>
              </a:rPr>
              <a:t> اقْتَدِهْ </a:t>
            </a:r>
            <a:r>
              <a:rPr lang="ar-SA" altLang="ar-SA" b="1" dirty="0">
                <a:solidFill>
                  <a:srgbClr val="545454"/>
                </a:solidFill>
                <a:latin typeface="Traditional Arabic" panose="02020603050405020304" pitchFamily="18" charset="-78"/>
              </a:rPr>
              <a:t>"[الأنعام-90] </a:t>
            </a:r>
            <a:r>
              <a:rPr lang="ar-SA" altLang="ar-SA" b="1" dirty="0" smtClean="0">
                <a:solidFill>
                  <a:srgbClr val="545454"/>
                </a:solidFill>
                <a:latin typeface="Traditional Arabic" panose="02020603050405020304" pitchFamily="18" charset="-78"/>
              </a:rPr>
              <a:t>"</a:t>
            </a:r>
            <a:r>
              <a:rPr lang="ar-SA" altLang="ar-SA" b="1" dirty="0" err="1" smtClean="0">
                <a:solidFill>
                  <a:srgbClr val="C00000"/>
                </a:solidFill>
                <a:latin typeface="Traditional Arabic" panose="02020603050405020304" pitchFamily="18" charset="-78"/>
              </a:rPr>
              <a:t>وَكَذَٰلِكَ</a:t>
            </a:r>
            <a:r>
              <a:rPr lang="ar-SA" altLang="ar-SA" b="1" dirty="0" smtClean="0">
                <a:solidFill>
                  <a:srgbClr val="C00000"/>
                </a:solidFill>
                <a:latin typeface="Traditional Arabic" panose="02020603050405020304" pitchFamily="18" charset="-78"/>
              </a:rPr>
              <a:t> </a:t>
            </a:r>
            <a:r>
              <a:rPr lang="ar-SA" altLang="ar-SA" b="1" dirty="0">
                <a:solidFill>
                  <a:srgbClr val="C00000"/>
                </a:solidFill>
                <a:latin typeface="Traditional Arabic" panose="02020603050405020304" pitchFamily="18" charset="-78"/>
              </a:rPr>
              <a:t>مَا أَرْسَلْنَا مِنْ قَبْلِكَ فِي قَرْيَةٍ مِنْ نَذِيرٍ إِلَّا قَالَ مُتْرَفُوهَا إِنَّا وَجَدْنَا آبَاءَنَا </a:t>
            </a:r>
            <a:r>
              <a:rPr lang="ar-SA" altLang="ar-SA" b="1" dirty="0" err="1" smtClean="0">
                <a:solidFill>
                  <a:srgbClr val="C00000"/>
                </a:solidFill>
                <a:latin typeface="Traditional Arabic" panose="02020603050405020304" pitchFamily="18" charset="-78"/>
              </a:rPr>
              <a:t>عَلَىٰ</a:t>
            </a:r>
            <a:r>
              <a:rPr lang="ar-SA" altLang="ar-SA" b="1" dirty="0" smtClean="0">
                <a:solidFill>
                  <a:srgbClr val="C00000"/>
                </a:solidFill>
                <a:latin typeface="Traditional Arabic" panose="02020603050405020304" pitchFamily="18" charset="-78"/>
              </a:rPr>
              <a:t> أُمَّةٍ </a:t>
            </a:r>
            <a:r>
              <a:rPr lang="ar-SA" altLang="ar-SA" b="1" dirty="0">
                <a:solidFill>
                  <a:srgbClr val="C00000"/>
                </a:solidFill>
                <a:latin typeface="Traditional Arabic" panose="02020603050405020304" pitchFamily="18" charset="-78"/>
              </a:rPr>
              <a:t>وَإِنَّا </a:t>
            </a:r>
            <a:r>
              <a:rPr lang="ar-SA" altLang="ar-SA" b="1" dirty="0" err="1">
                <a:solidFill>
                  <a:srgbClr val="C00000"/>
                </a:solidFill>
                <a:latin typeface="Traditional Arabic" panose="02020603050405020304" pitchFamily="18" charset="-78"/>
              </a:rPr>
              <a:t>عَلَىٰ</a:t>
            </a:r>
            <a:r>
              <a:rPr lang="ar-SA" altLang="ar-SA" b="1" dirty="0">
                <a:solidFill>
                  <a:srgbClr val="C00000"/>
                </a:solidFill>
                <a:latin typeface="Traditional Arabic" panose="02020603050405020304" pitchFamily="18" charset="-78"/>
              </a:rPr>
              <a:t> آثَارِهِمْ مُقْتَدُونَ</a:t>
            </a:r>
            <a:r>
              <a:rPr lang="ar-SA" altLang="ar-SA" b="1" dirty="0">
                <a:latin typeface="Traditional Arabic" panose="02020603050405020304" pitchFamily="18" charset="-78"/>
              </a:rPr>
              <a:t>"[الزخرف-23].</a:t>
            </a:r>
          </a:p>
          <a:p>
            <a:pPr lvl="0" rtl="0" eaLnBrk="0" fontAlgn="base" hangingPunct="0">
              <a:lnSpc>
                <a:spcPct val="150000"/>
              </a:lnSpc>
              <a:spcBef>
                <a:spcPct val="0"/>
              </a:spcBef>
              <a:spcAft>
                <a:spcPct val="0"/>
              </a:spcAft>
            </a:pPr>
            <a:r>
              <a:rPr lang="ar-SA" altLang="ar-SA" b="1" dirty="0">
                <a:latin typeface="Traditional Arabic" panose="02020603050405020304" pitchFamily="18" charset="-78"/>
              </a:rPr>
              <a:t> وأما على مستوى المعنى فنجد استخدامات قرآنية عدة مثل كلمة الإمامة </a:t>
            </a:r>
            <a:r>
              <a:rPr lang="ar-SA" altLang="ar-SA" b="1" dirty="0" smtClean="0">
                <a:latin typeface="Traditional Arabic" panose="02020603050405020304" pitchFamily="18" charset="-78"/>
              </a:rPr>
              <a:t>ومشتقاتها: </a:t>
            </a:r>
            <a:r>
              <a:rPr lang="ar-SA" altLang="ar-SA" b="1" dirty="0" smtClean="0">
                <a:solidFill>
                  <a:srgbClr val="FF0000"/>
                </a:solidFill>
                <a:latin typeface="Traditional Arabic" panose="02020603050405020304" pitchFamily="18" charset="-78"/>
              </a:rPr>
              <a:t>"واجعلنا </a:t>
            </a:r>
            <a:r>
              <a:rPr lang="ar-SA" altLang="ar-SA" b="1" dirty="0">
                <a:solidFill>
                  <a:srgbClr val="C00000"/>
                </a:solidFill>
                <a:latin typeface="Traditional Arabic" panose="02020603050405020304" pitchFamily="18" charset="-78"/>
              </a:rPr>
              <a:t>للمتقين إماما</a:t>
            </a:r>
            <a:r>
              <a:rPr lang="ar-SA" altLang="ar-SA" b="1" dirty="0">
                <a:solidFill>
                  <a:srgbClr val="545454"/>
                </a:solidFill>
                <a:latin typeface="Traditional Arabic" panose="02020603050405020304" pitchFamily="18" charset="-78"/>
              </a:rPr>
              <a:t>"[</a:t>
            </a:r>
            <a:r>
              <a:rPr lang="ar-SA" altLang="ar-SA" b="1" dirty="0">
                <a:latin typeface="Traditional Arabic" panose="02020603050405020304" pitchFamily="18" charset="-78"/>
              </a:rPr>
              <a:t>الفرقان-74]. </a:t>
            </a:r>
            <a:r>
              <a:rPr lang="ar-SA" altLang="ar-SA" b="1" dirty="0" smtClean="0">
                <a:latin typeface="Traditional Arabic" panose="02020603050405020304" pitchFamily="18" charset="-78"/>
              </a:rPr>
              <a:t>وكلمة </a:t>
            </a:r>
            <a:r>
              <a:rPr lang="ar-SA" altLang="ar-SA" b="1" dirty="0">
                <a:latin typeface="Traditional Arabic" panose="02020603050405020304" pitchFamily="18" charset="-78"/>
              </a:rPr>
              <a:t>الحكم ومشتقاتها، من مثل قوله تعالى:"</a:t>
            </a:r>
            <a:r>
              <a:rPr lang="ar-SA" altLang="ar-SA" b="1" dirty="0">
                <a:solidFill>
                  <a:srgbClr val="545454"/>
                </a:solidFill>
                <a:latin typeface="Traditional Arabic" panose="02020603050405020304" pitchFamily="18" charset="-78"/>
              </a:rPr>
              <a:t> </a:t>
            </a:r>
            <a:r>
              <a:rPr lang="ar-SA" altLang="ar-SA" b="1" dirty="0">
                <a:solidFill>
                  <a:srgbClr val="C00000"/>
                </a:solidFill>
                <a:latin typeface="Traditional Arabic" panose="02020603050405020304" pitchFamily="18" charset="-78"/>
              </a:rPr>
              <a:t>وَلَقَدْ آتَيْنَا بَنِي إِسْرَائِيلَ الْكِتَابَ وَالْحُكْمَ وَالنُّبُوَّةَ</a:t>
            </a:r>
            <a:r>
              <a:rPr lang="ar-SA" altLang="ar-SA" b="1" dirty="0">
                <a:latin typeface="Traditional Arabic" panose="02020603050405020304" pitchFamily="18" charset="-78"/>
              </a:rPr>
              <a:t>"[الجاثية-16]. وكلمة الخلافة، من </a:t>
            </a:r>
            <a:r>
              <a:rPr lang="ar-SA" altLang="ar-SA" b="1" dirty="0" smtClean="0">
                <a:latin typeface="Traditional Arabic" panose="02020603050405020304" pitchFamily="18" charset="-78"/>
              </a:rPr>
              <a:t>مثل </a:t>
            </a:r>
            <a:r>
              <a:rPr lang="ar-SA" altLang="ar-SA" b="1" dirty="0">
                <a:latin typeface="Traditional Arabic" panose="02020603050405020304" pitchFamily="18" charset="-78"/>
              </a:rPr>
              <a:t>قوله تعالى:"</a:t>
            </a:r>
            <a:r>
              <a:rPr lang="ar-SA" altLang="ar-SA" b="1" dirty="0">
                <a:solidFill>
                  <a:srgbClr val="545454"/>
                </a:solidFill>
                <a:latin typeface="Traditional Arabic" panose="02020603050405020304" pitchFamily="18" charset="-78"/>
              </a:rPr>
              <a:t> </a:t>
            </a:r>
            <a:r>
              <a:rPr lang="ar-SA" altLang="ar-SA" b="1" dirty="0">
                <a:solidFill>
                  <a:srgbClr val="C00000"/>
                </a:solidFill>
                <a:latin typeface="Traditional Arabic" panose="02020603050405020304" pitchFamily="18" charset="-78"/>
              </a:rPr>
              <a:t>يَا دَاوُودُ إِنَّا جَعَلْنَاكَ خَلِيفَةً فِي الْأَرْضِ فَاحْكُمْ بَيْنَ النَّاسِ بِالْحَقِّ</a:t>
            </a:r>
            <a:r>
              <a:rPr lang="ar-SA" altLang="ar-SA" b="1" dirty="0">
                <a:latin typeface="Traditional Arabic" panose="02020603050405020304" pitchFamily="18" charset="-78"/>
              </a:rPr>
              <a:t>"[ص-26</a:t>
            </a:r>
            <a:r>
              <a:rPr lang="ar-SA" altLang="ar-SA" b="1" dirty="0" smtClean="0">
                <a:latin typeface="Traditional Arabic" panose="02020603050405020304" pitchFamily="18" charset="-78"/>
              </a:rPr>
              <a:t>].وكذلك </a:t>
            </a:r>
            <a:r>
              <a:rPr lang="ar-SA" altLang="ar-SA" b="1" dirty="0">
                <a:latin typeface="Traditional Arabic" panose="02020603050405020304" pitchFamily="18" charset="-78"/>
              </a:rPr>
              <a:t>في الحديث النبوي، لم ترد كلمة قيادة بلفظها في الكتب التسعة، ولكن مشتقاتها وردت أكثر من 330 مرة، </a:t>
            </a:r>
            <a:r>
              <a:rPr lang="ar-SA" altLang="ar-SA" b="1" dirty="0" smtClean="0">
                <a:latin typeface="Traditional Arabic" panose="02020603050405020304" pitchFamily="18" charset="-78"/>
              </a:rPr>
              <a:t>منها </a:t>
            </a:r>
            <a:r>
              <a:rPr lang="ar-SA" altLang="ar-SA" b="1" dirty="0">
                <a:latin typeface="Traditional Arabic" panose="02020603050405020304" pitchFamily="18" charset="-78"/>
              </a:rPr>
              <a:t>حديث جابر بن عبد الله أن النبي صلى الله عليه وسلم قال:"</a:t>
            </a:r>
            <a:r>
              <a:rPr lang="ar-SA" altLang="ar-SA" b="1" dirty="0">
                <a:solidFill>
                  <a:srgbClr val="545454"/>
                </a:solidFill>
                <a:latin typeface="Traditional Arabic" panose="02020603050405020304" pitchFamily="18" charset="-78"/>
              </a:rPr>
              <a:t> </a:t>
            </a:r>
            <a:r>
              <a:rPr lang="ar-SA" altLang="ar-SA" b="1" dirty="0">
                <a:solidFill>
                  <a:srgbClr val="00B050"/>
                </a:solidFill>
                <a:latin typeface="Traditional Arabic" panose="02020603050405020304" pitchFamily="18" charset="-78"/>
              </a:rPr>
              <a:t>أنا قائد المرسلين ولا فخر</a:t>
            </a:r>
            <a:r>
              <a:rPr lang="ar-SA" altLang="ar-SA" b="1" dirty="0">
                <a:latin typeface="Traditional Arabic" panose="02020603050405020304" pitchFamily="18" charset="-78"/>
              </a:rPr>
              <a:t>"(سنن الدارمي</a:t>
            </a:r>
            <a:r>
              <a:rPr lang="ar-SA" altLang="ar-SA" b="1" dirty="0" smtClean="0">
                <a:latin typeface="Traditional Arabic" panose="02020603050405020304" pitchFamily="18" charset="-78"/>
              </a:rPr>
              <a:t>)(</a:t>
            </a:r>
            <a:r>
              <a:rPr lang="ar-SA" altLang="ar-SA" sz="1600" b="1" dirty="0">
                <a:solidFill>
                  <a:srgbClr val="FF0000"/>
                </a:solidFill>
                <a:latin typeface="Arial" panose="020B0604020202020204" pitchFamily="34" charset="0"/>
              </a:rPr>
              <a:t>جمال ماضي، القيادة المؤثرة</a:t>
            </a:r>
            <a:r>
              <a:rPr lang="ar-SA" altLang="ar-SA" b="1" dirty="0" smtClean="0">
                <a:solidFill>
                  <a:srgbClr val="545454"/>
                </a:solidFill>
                <a:latin typeface="Traditional Arabic" panose="02020603050405020304" pitchFamily="18" charset="-78"/>
              </a:rPr>
              <a:t>).</a:t>
            </a:r>
            <a:endParaRPr lang="ar-SA" altLang="ar-SA" sz="700" dirty="0"/>
          </a:p>
          <a:p>
            <a:pPr lvl="0" rtl="0" eaLnBrk="0" fontAlgn="base" hangingPunct="0">
              <a:lnSpc>
                <a:spcPct val="150000"/>
              </a:lnSpc>
              <a:spcBef>
                <a:spcPct val="0"/>
              </a:spcBef>
              <a:spcAft>
                <a:spcPct val="0"/>
              </a:spcAft>
            </a:pPr>
            <a:r>
              <a:rPr lang="ar-SA" altLang="ar-SA" b="1" dirty="0">
                <a:latin typeface="Traditional Arabic" panose="02020603050405020304" pitchFamily="18" charset="-78"/>
              </a:rPr>
              <a:t>وقد استعمل القرآن الكريم أيضا مصطلح أمة مرة واحدة بمعنى القيادة: "إِنَّ إِبْرَاهِيمَ كَانَ أُمَّةً قَانِتًا لِلَّهِ حَنِيفًا"[النحل-120</a:t>
            </a:r>
            <a:r>
              <a:rPr lang="ar-SA" altLang="ar-SA" b="1" dirty="0" smtClean="0">
                <a:latin typeface="Traditional Arabic" panose="02020603050405020304" pitchFamily="18" charset="-78"/>
              </a:rPr>
              <a:t>](</a:t>
            </a:r>
            <a:r>
              <a:rPr lang="ar-SA" altLang="ar-SA" sz="1600" b="1" dirty="0">
                <a:solidFill>
                  <a:srgbClr val="FF0000"/>
                </a:solidFill>
                <a:latin typeface="Arial" panose="020B0604020202020204" pitchFamily="34" charset="0"/>
              </a:rPr>
              <a:t>رمضان الزيان، خصائص القيادة الإسلامية في ضوء الكتاب والسنة</a:t>
            </a:r>
            <a:r>
              <a:rPr lang="ar-SA" altLang="ar-SA" sz="1600" b="1" dirty="0" smtClean="0">
                <a:latin typeface="Traditional Arabic" panose="02020603050405020304" pitchFamily="18" charset="-78"/>
              </a:rPr>
              <a:t>). </a:t>
            </a:r>
            <a:endParaRPr lang="ar-SA" altLang="ar-SA" sz="1600" b="1" dirty="0">
              <a:latin typeface="Traditional Arabic" panose="02020603050405020304" pitchFamily="18" charset="-78"/>
            </a:endParaRPr>
          </a:p>
        </p:txBody>
      </p:sp>
    </p:spTree>
    <p:extLst>
      <p:ext uri="{BB962C8B-B14F-4D97-AF65-F5344CB8AC3E}">
        <p14:creationId xmlns:p14="http://schemas.microsoft.com/office/powerpoint/2010/main" val="105870842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6295119" y="28260"/>
            <a:ext cx="2738250" cy="707886"/>
          </a:xfrm>
          <a:prstGeom prst="rect">
            <a:avLst/>
          </a:prstGeom>
          <a:noFill/>
        </p:spPr>
        <p:txBody>
          <a:bodyPr wrap="none" lIns="91440" tIns="45720" rIns="91440" bIns="45720">
            <a:spAutoFit/>
          </a:bodyPr>
          <a:lstStyle/>
          <a:p>
            <a:pPr algn="ctr"/>
            <a:r>
              <a:rPr lang="ar-SA"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القوة في القيادة</a:t>
            </a:r>
            <a:endParaRPr lang="ar-SA"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مستطيل 2"/>
          <p:cNvSpPr/>
          <p:nvPr/>
        </p:nvSpPr>
        <p:spPr>
          <a:xfrm>
            <a:off x="711942" y="736146"/>
            <a:ext cx="8311242" cy="646331"/>
          </a:xfrm>
          <a:prstGeom prst="rect">
            <a:avLst/>
          </a:prstGeom>
        </p:spPr>
        <p:txBody>
          <a:bodyPr wrap="square">
            <a:spAutoFit/>
          </a:bodyPr>
          <a:lstStyle/>
          <a:p>
            <a:r>
              <a:rPr lang="ar-SA" b="1" dirty="0"/>
              <a:t>القدرة على احداث التأثير في الاخرين من خلال ترتيب  الموارد المختلفة وتوجيهها نحو جعل الاخرين ينفذون ما هو مطلوب منهم</a:t>
            </a:r>
          </a:p>
        </p:txBody>
      </p:sp>
      <p:sp>
        <p:nvSpPr>
          <p:cNvPr id="5" name="مستطيل 4"/>
          <p:cNvSpPr/>
          <p:nvPr/>
        </p:nvSpPr>
        <p:spPr>
          <a:xfrm>
            <a:off x="6957159" y="1529299"/>
            <a:ext cx="2076210" cy="646331"/>
          </a:xfrm>
          <a:prstGeom prst="rect">
            <a:avLst/>
          </a:prstGeom>
        </p:spPr>
        <p:txBody>
          <a:bodyPr wrap="none">
            <a:spAutoFit/>
          </a:bodyPr>
          <a:lstStyle/>
          <a:p>
            <a:r>
              <a:rPr lang="ar-SA"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DecoType Naskh Special" pitchFamily="2" charset="-78"/>
              </a:rPr>
              <a:t>أنــــــواع القـــــــــــوة</a:t>
            </a:r>
            <a:endParaRPr lang="ar-SA"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Rectangle 3"/>
          <p:cNvSpPr txBox="1">
            <a:spLocks noChangeArrowheads="1"/>
          </p:cNvSpPr>
          <p:nvPr/>
        </p:nvSpPr>
        <p:spPr>
          <a:xfrm>
            <a:off x="579665" y="2216603"/>
            <a:ext cx="8229600" cy="504031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None/>
              <a:defRPr/>
            </a:pPr>
            <a:endParaRPr lang="en-US" sz="1800" b="1" dirty="0" smtClean="0">
              <a:cs typeface="Simplified Arabic" pitchFamily="2" charset="-78"/>
            </a:endParaRPr>
          </a:p>
        </p:txBody>
      </p:sp>
      <p:sp>
        <p:nvSpPr>
          <p:cNvPr id="7" name="مستطيل 6"/>
          <p:cNvSpPr/>
          <p:nvPr/>
        </p:nvSpPr>
        <p:spPr>
          <a:xfrm>
            <a:off x="653143" y="2537563"/>
            <a:ext cx="7726959" cy="3970318"/>
          </a:xfrm>
          <a:prstGeom prst="rect">
            <a:avLst/>
          </a:prstGeom>
        </p:spPr>
        <p:txBody>
          <a:bodyPr wrap="square">
            <a:spAutoFit/>
          </a:bodyPr>
          <a:lstStyle/>
          <a:p>
            <a:pPr algn="just">
              <a:lnSpc>
                <a:spcPct val="150000"/>
              </a:lnSpc>
              <a:buFont typeface="Wingdings" panose="05000000000000000000" pitchFamily="2" charset="2"/>
              <a:buNone/>
              <a:defRPr/>
            </a:pPr>
            <a:r>
              <a:rPr lang="ar-SA" sz="2400" dirty="0">
                <a:solidFill>
                  <a:schemeClr val="accent2">
                    <a:lumMod val="50000"/>
                  </a:schemeClr>
                </a:solidFill>
                <a:effectLst>
                  <a:outerShdw blurRad="38100" dist="38100" dir="2700000" algn="tl">
                    <a:srgbClr val="000000">
                      <a:alpha val="43137"/>
                    </a:srgbClr>
                  </a:outerShdw>
                </a:effectLst>
              </a:rPr>
              <a:t>1- القوة المرتبطة بالمنصب </a:t>
            </a:r>
            <a:r>
              <a:rPr lang="en-US" sz="2400" dirty="0">
                <a:solidFill>
                  <a:schemeClr val="accent2">
                    <a:lumMod val="50000"/>
                  </a:schemeClr>
                </a:solidFill>
                <a:effectLst>
                  <a:outerShdw blurRad="38100" dist="38100" dir="2700000" algn="tl">
                    <a:srgbClr val="000000">
                      <a:alpha val="43137"/>
                    </a:srgbClr>
                  </a:outerShdw>
                </a:effectLst>
              </a:rPr>
              <a:t>Position Power</a:t>
            </a:r>
            <a:r>
              <a:rPr lang="ar-SA" sz="2400" dirty="0">
                <a:solidFill>
                  <a:schemeClr val="accent2">
                    <a:lumMod val="50000"/>
                  </a:schemeClr>
                </a:solidFill>
                <a:effectLst>
                  <a:outerShdw blurRad="38100" dist="38100" dir="2700000" algn="tl">
                    <a:srgbClr val="000000">
                      <a:alpha val="43137"/>
                    </a:srgbClr>
                  </a:outerShdw>
                </a:effectLst>
              </a:rPr>
              <a:t>:</a:t>
            </a:r>
          </a:p>
          <a:p>
            <a:pPr algn="just">
              <a:lnSpc>
                <a:spcPct val="150000"/>
              </a:lnSpc>
              <a:buFont typeface="Wingdings" panose="05000000000000000000" pitchFamily="2" charset="2"/>
              <a:buNone/>
              <a:defRPr/>
            </a:pPr>
            <a:r>
              <a:rPr lang="ar-SA" b="1" dirty="0">
                <a:cs typeface="Simplified Arabic" pitchFamily="2" charset="-78"/>
              </a:rPr>
              <a:t>القدرة المرتبطة بالموقع الوظيفي من خلال السلطات الشرعية التي يمنحها الهيكل الرسمي لشاغل الموقع, ولها ثلاث وسائل :-</a:t>
            </a:r>
          </a:p>
          <a:p>
            <a:pPr lvl="2" algn="just">
              <a:lnSpc>
                <a:spcPct val="150000"/>
              </a:lnSpc>
              <a:buFont typeface="Wingdings" panose="05000000000000000000" pitchFamily="2" charset="2"/>
              <a:buChar char="q"/>
              <a:defRPr/>
            </a:pPr>
            <a:r>
              <a:rPr lang="ar-SA" b="1" dirty="0">
                <a:solidFill>
                  <a:srgbClr val="FF0000"/>
                </a:solidFill>
              </a:rPr>
              <a:t> قوة المكافأة  </a:t>
            </a:r>
            <a:r>
              <a:rPr lang="en-US" b="1" dirty="0">
                <a:solidFill>
                  <a:srgbClr val="FF0000"/>
                </a:solidFill>
                <a:latin typeface="Times New Roman" pitchFamily="18" charset="0"/>
                <a:cs typeface="Times New Roman" pitchFamily="18" charset="0"/>
              </a:rPr>
              <a:t>Reward Power</a:t>
            </a:r>
            <a:r>
              <a:rPr lang="ar-SA" b="1" dirty="0">
                <a:solidFill>
                  <a:srgbClr val="FF0000"/>
                </a:solidFill>
                <a:latin typeface="Times New Roman" pitchFamily="18" charset="0"/>
                <a:cs typeface="Times New Roman" pitchFamily="18" charset="0"/>
              </a:rPr>
              <a:t>:</a:t>
            </a:r>
          </a:p>
          <a:p>
            <a:pPr algn="just">
              <a:lnSpc>
                <a:spcPct val="150000"/>
              </a:lnSpc>
              <a:buFont typeface="Wingdings" panose="05000000000000000000" pitchFamily="2" charset="2"/>
              <a:buNone/>
              <a:defRPr/>
            </a:pPr>
            <a:r>
              <a:rPr lang="ar-SA" b="1" dirty="0">
                <a:cs typeface="Simplified Arabic" pitchFamily="2" charset="-78"/>
              </a:rPr>
              <a:t>هي القدرة على تقديم شيء له قيمة كوسيلة للتأثير في الاخرين ودفعهم </a:t>
            </a:r>
            <a:r>
              <a:rPr lang="ar-SA" b="1" dirty="0" smtClean="0">
                <a:cs typeface="Simplified Arabic" pitchFamily="2" charset="-78"/>
              </a:rPr>
              <a:t>للإنجاز.</a:t>
            </a:r>
            <a:endParaRPr lang="ar-SA" b="1" dirty="0">
              <a:cs typeface="Simplified Arabic" pitchFamily="2" charset="-78"/>
            </a:endParaRPr>
          </a:p>
          <a:p>
            <a:pPr lvl="2" algn="just">
              <a:lnSpc>
                <a:spcPct val="150000"/>
              </a:lnSpc>
              <a:buFont typeface="Wingdings" panose="05000000000000000000" pitchFamily="2" charset="2"/>
              <a:buChar char="q"/>
              <a:defRPr/>
            </a:pPr>
            <a:r>
              <a:rPr lang="ar-SA" b="1" dirty="0">
                <a:solidFill>
                  <a:srgbClr val="FF0000"/>
                </a:solidFill>
              </a:rPr>
              <a:t>القوة الشرعية القانونية </a:t>
            </a:r>
            <a:r>
              <a:rPr lang="en-US" b="1" dirty="0">
                <a:solidFill>
                  <a:srgbClr val="FF0000"/>
                </a:solidFill>
              </a:rPr>
              <a:t>Legitimate Power</a:t>
            </a:r>
            <a:r>
              <a:rPr lang="ar-SA" b="1" dirty="0">
                <a:solidFill>
                  <a:srgbClr val="FF0000"/>
                </a:solidFill>
              </a:rPr>
              <a:t> :</a:t>
            </a:r>
          </a:p>
          <a:p>
            <a:pPr algn="just">
              <a:lnSpc>
                <a:spcPct val="150000"/>
              </a:lnSpc>
              <a:buFont typeface="Wingdings" panose="05000000000000000000" pitchFamily="2" charset="2"/>
              <a:buNone/>
              <a:defRPr/>
            </a:pPr>
            <a:r>
              <a:rPr lang="ar-SA" b="1" dirty="0">
                <a:cs typeface="Simplified Arabic" pitchFamily="2" charset="-78"/>
              </a:rPr>
              <a:t>التأثير من خلال السلطة القانونية التي يكفلها الموقع الوظيفي</a:t>
            </a:r>
          </a:p>
          <a:p>
            <a:pPr lvl="2" algn="just">
              <a:lnSpc>
                <a:spcPct val="150000"/>
              </a:lnSpc>
              <a:buFont typeface="Wingdings" panose="05000000000000000000" pitchFamily="2" charset="2"/>
              <a:buChar char="q"/>
              <a:defRPr/>
            </a:pPr>
            <a:r>
              <a:rPr lang="ar-SA" b="1" dirty="0">
                <a:solidFill>
                  <a:srgbClr val="FF0000"/>
                </a:solidFill>
              </a:rPr>
              <a:t>قوة القسر والإكراه </a:t>
            </a:r>
            <a:r>
              <a:rPr lang="en-US" b="1" dirty="0">
                <a:solidFill>
                  <a:srgbClr val="FF0000"/>
                </a:solidFill>
              </a:rPr>
              <a:t>Coercive Power</a:t>
            </a:r>
            <a:r>
              <a:rPr lang="ar-SA" b="1" dirty="0">
                <a:solidFill>
                  <a:srgbClr val="FF0000"/>
                </a:solidFill>
              </a:rPr>
              <a:t> :</a:t>
            </a:r>
            <a:endParaRPr lang="en-US" b="1" dirty="0">
              <a:solidFill>
                <a:srgbClr val="FF0000"/>
              </a:solidFill>
            </a:endParaRPr>
          </a:p>
          <a:p>
            <a:pPr algn="just">
              <a:lnSpc>
                <a:spcPct val="150000"/>
              </a:lnSpc>
              <a:buFont typeface="Wingdings" panose="05000000000000000000" pitchFamily="2" charset="2"/>
              <a:buNone/>
              <a:defRPr/>
            </a:pPr>
            <a:r>
              <a:rPr lang="ar-SA" b="1" dirty="0">
                <a:cs typeface="Simplified Arabic" pitchFamily="2" charset="-78"/>
              </a:rPr>
              <a:t>قوة تأثير من خلال القدرة على ايقاع العقوبات او التهديد بها </a:t>
            </a:r>
            <a:r>
              <a:rPr lang="ar-SA" b="1" dirty="0" smtClean="0">
                <a:cs typeface="Simplified Arabic" pitchFamily="2" charset="-78"/>
              </a:rPr>
              <a:t>(</a:t>
            </a:r>
            <a:r>
              <a:rPr lang="ar-SA" sz="1600" b="1" dirty="0" smtClean="0">
                <a:solidFill>
                  <a:srgbClr val="FF0000"/>
                </a:solidFill>
                <a:latin typeface="SimplifiedArabic"/>
              </a:rPr>
              <a:t>عبد </a:t>
            </a:r>
            <a:r>
              <a:rPr lang="ar-SA" sz="1600" b="1" dirty="0">
                <a:solidFill>
                  <a:srgbClr val="FF0000"/>
                </a:solidFill>
                <a:latin typeface="SimplifiedArabic"/>
              </a:rPr>
              <a:t>الكريم درويش وليلى تكلا,1995 م</a:t>
            </a:r>
            <a:r>
              <a:rPr lang="ar-SA" b="1" dirty="0">
                <a:solidFill>
                  <a:srgbClr val="FF0000"/>
                </a:solidFill>
                <a:latin typeface="SimplifiedArabic"/>
              </a:rPr>
              <a:t> </a:t>
            </a:r>
            <a:r>
              <a:rPr lang="ar-SA" b="1" dirty="0" smtClean="0">
                <a:solidFill>
                  <a:srgbClr val="FF0000"/>
                </a:solidFill>
                <a:latin typeface="SimplifiedArabic"/>
              </a:rPr>
              <a:t>)</a:t>
            </a:r>
            <a:endParaRPr lang="en-US" b="1" dirty="0">
              <a:cs typeface="Simplified Arabic" pitchFamily="2" charset="-78"/>
            </a:endParaRPr>
          </a:p>
        </p:txBody>
      </p:sp>
    </p:spTree>
    <p:extLst>
      <p:ext uri="{BB962C8B-B14F-4D97-AF65-F5344CB8AC3E}">
        <p14:creationId xmlns:p14="http://schemas.microsoft.com/office/powerpoint/2010/main" val="3134684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style.rotation</p:attrName>
                                        </p:attrNameLst>
                                      </p:cBhvr>
                                      <p:tavLst>
                                        <p:tav tm="0">
                                          <p:val>
                                            <p:fltVal val="720"/>
                                          </p:val>
                                        </p:tav>
                                        <p:tav tm="100000">
                                          <p:val>
                                            <p:fltVal val="0"/>
                                          </p:val>
                                        </p:tav>
                                      </p:tavLst>
                                    </p:anim>
                                    <p:anim calcmode="lin" valueType="num">
                                      <p:cBhvr>
                                        <p:cTn id="41" dur="2000" fill="hold"/>
                                        <p:tgtEl>
                                          <p:spTgt spid="7"/>
                                        </p:tgtEl>
                                        <p:attrNameLst>
                                          <p:attrName>ppt_h</p:attrName>
                                        </p:attrNameLst>
                                      </p:cBhvr>
                                      <p:tavLst>
                                        <p:tav tm="0">
                                          <p:val>
                                            <p:fltVal val="0"/>
                                          </p:val>
                                        </p:tav>
                                        <p:tav tm="100000">
                                          <p:val>
                                            <p:strVal val="#ppt_h"/>
                                          </p:val>
                                        </p:tav>
                                      </p:tavLst>
                                    </p:anim>
                                    <p:anim calcmode="lin" valueType="num">
                                      <p:cBhvr>
                                        <p:cTn id="42"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3" name="Text Box 4"/>
          <p:cNvSpPr txBox="1">
            <a:spLocks noChangeArrowheads="1"/>
          </p:cNvSpPr>
          <p:nvPr/>
        </p:nvSpPr>
        <p:spPr bwMode="auto">
          <a:xfrm>
            <a:off x="323850" y="260350"/>
            <a:ext cx="8640763" cy="4569713"/>
          </a:xfrm>
          <a:prstGeom prst="rect">
            <a:avLst/>
          </a:prstGeom>
          <a:noFill/>
          <a:ln w="9525">
            <a:noFill/>
            <a:miter lim="800000"/>
            <a:headEnd/>
            <a:tailEnd/>
          </a:ln>
          <a:effectLst/>
        </p:spPr>
        <p:txBody>
          <a:bodyPr>
            <a:spAutoFit/>
          </a:bodyPr>
          <a:lstStyle/>
          <a:p>
            <a:pPr algn="just">
              <a:lnSpc>
                <a:spcPct val="145000"/>
              </a:lnSpc>
              <a:spcBef>
                <a:spcPct val="50000"/>
              </a:spcBef>
              <a:defRPr/>
            </a:pPr>
            <a:r>
              <a:rPr lang="ar-SA" sz="2800" dirty="0">
                <a:solidFill>
                  <a:schemeClr val="accent2">
                    <a:lumMod val="50000"/>
                  </a:schemeClr>
                </a:solidFill>
                <a:effectLst>
                  <a:outerShdw blurRad="38100" dist="38100" dir="2700000" algn="tl">
                    <a:srgbClr val="000000"/>
                  </a:outerShdw>
                </a:effectLst>
                <a:cs typeface="Arial" charset="0"/>
              </a:rPr>
              <a:t>2- القوة المرتبطة بشخصية المدير </a:t>
            </a:r>
            <a:r>
              <a:rPr lang="en-US" sz="2800" dirty="0">
                <a:solidFill>
                  <a:schemeClr val="accent2">
                    <a:lumMod val="50000"/>
                  </a:schemeClr>
                </a:solidFill>
                <a:effectLst>
                  <a:outerShdw blurRad="38100" dist="38100" dir="2700000" algn="tl">
                    <a:srgbClr val="000000"/>
                  </a:outerShdw>
                </a:effectLst>
                <a:cs typeface="Arial" charset="0"/>
              </a:rPr>
              <a:t>Personal Power</a:t>
            </a:r>
            <a:r>
              <a:rPr lang="ar-SA" sz="2800" dirty="0">
                <a:solidFill>
                  <a:schemeClr val="accent2">
                    <a:lumMod val="50000"/>
                  </a:schemeClr>
                </a:solidFill>
                <a:effectLst>
                  <a:outerShdw blurRad="38100" dist="38100" dir="2700000" algn="tl">
                    <a:srgbClr val="000000"/>
                  </a:outerShdw>
                </a:effectLst>
                <a:cs typeface="Arial" charset="0"/>
              </a:rPr>
              <a:t> :</a:t>
            </a:r>
          </a:p>
          <a:p>
            <a:pPr algn="just">
              <a:lnSpc>
                <a:spcPct val="145000"/>
              </a:lnSpc>
              <a:spcBef>
                <a:spcPct val="50000"/>
              </a:spcBef>
              <a:defRPr/>
            </a:pPr>
            <a:r>
              <a:rPr lang="ar-SA" b="1" dirty="0">
                <a:cs typeface="Simplified Arabic" pitchFamily="2" charset="-78"/>
              </a:rPr>
              <a:t>الخصائص الفريدة للمدراء تمثل مصدرا مهما للقوة فالقائد الناجح هو من يستطيع أن يبني ويستخدم بشكل فعال جوانب القوة المرتبطة بذاته وشخصيته مثل قوة الخبرة والمرجعية.</a:t>
            </a:r>
          </a:p>
          <a:p>
            <a:pPr lvl="2" algn="just">
              <a:lnSpc>
                <a:spcPct val="145000"/>
              </a:lnSpc>
              <a:spcBef>
                <a:spcPct val="50000"/>
              </a:spcBef>
              <a:buClr>
                <a:srgbClr val="72C4F6"/>
              </a:buClr>
              <a:buFont typeface="Wingdings" pitchFamily="2" charset="2"/>
              <a:buChar char="q"/>
              <a:defRPr/>
            </a:pPr>
            <a:r>
              <a:rPr lang="ar-SA" b="1" dirty="0">
                <a:solidFill>
                  <a:srgbClr val="FF0000"/>
                </a:solidFill>
                <a:cs typeface="Arial" charset="0"/>
              </a:rPr>
              <a:t> قوة الخبرة </a:t>
            </a:r>
            <a:r>
              <a:rPr lang="en-US" b="1" dirty="0">
                <a:solidFill>
                  <a:srgbClr val="FF0000"/>
                </a:solidFill>
                <a:cs typeface="Arial" charset="0"/>
              </a:rPr>
              <a:t>Expert Power</a:t>
            </a:r>
            <a:endParaRPr lang="ar-SA" b="1" dirty="0">
              <a:solidFill>
                <a:srgbClr val="FF0000"/>
              </a:solidFill>
              <a:cs typeface="Arial" charset="0"/>
            </a:endParaRPr>
          </a:p>
          <a:p>
            <a:pPr algn="just">
              <a:lnSpc>
                <a:spcPct val="145000"/>
              </a:lnSpc>
              <a:spcBef>
                <a:spcPct val="50000"/>
              </a:spcBef>
              <a:defRPr/>
            </a:pPr>
            <a:r>
              <a:rPr lang="ar-SA" dirty="0">
                <a:effectLst>
                  <a:outerShdw blurRad="38100" dist="38100" dir="2700000" algn="tl">
                    <a:srgbClr val="000000"/>
                  </a:outerShdw>
                </a:effectLst>
                <a:cs typeface="Simplified Arabic" pitchFamily="2" charset="-78"/>
              </a:rPr>
              <a:t>القوة النابعة من معلومات قيمة أو خبرات ومهارات فنية متخصصة لا يستغنى عنها </a:t>
            </a:r>
          </a:p>
          <a:p>
            <a:pPr lvl="2" algn="just">
              <a:lnSpc>
                <a:spcPct val="145000"/>
              </a:lnSpc>
              <a:spcBef>
                <a:spcPct val="50000"/>
              </a:spcBef>
              <a:buClr>
                <a:srgbClr val="72C4F6"/>
              </a:buClr>
              <a:buFont typeface="Wingdings" pitchFamily="2" charset="2"/>
              <a:buChar char="q"/>
              <a:defRPr/>
            </a:pPr>
            <a:r>
              <a:rPr lang="ar-SA" b="1" dirty="0">
                <a:solidFill>
                  <a:srgbClr val="FF0000"/>
                </a:solidFill>
                <a:cs typeface="Arial" charset="0"/>
              </a:rPr>
              <a:t> القوة المرجعية </a:t>
            </a:r>
            <a:r>
              <a:rPr lang="en-US" b="1" dirty="0">
                <a:solidFill>
                  <a:srgbClr val="FF0000"/>
                </a:solidFill>
                <a:cs typeface="Arial" charset="0"/>
              </a:rPr>
              <a:t>Reference Power</a:t>
            </a:r>
            <a:endParaRPr lang="ar-SA" b="1" dirty="0">
              <a:solidFill>
                <a:srgbClr val="FF0000"/>
              </a:solidFill>
              <a:cs typeface="Arial" charset="0"/>
            </a:endParaRPr>
          </a:p>
          <a:p>
            <a:pPr algn="just">
              <a:lnSpc>
                <a:spcPct val="145000"/>
              </a:lnSpc>
              <a:spcBef>
                <a:spcPct val="50000"/>
              </a:spcBef>
              <a:defRPr/>
            </a:pPr>
            <a:r>
              <a:rPr lang="ar-SA" dirty="0">
                <a:effectLst>
                  <a:outerShdw blurRad="38100" dist="38100" dir="2700000" algn="tl">
                    <a:srgbClr val="000000"/>
                  </a:outerShdw>
                </a:effectLst>
                <a:cs typeface="Simplified Arabic" pitchFamily="2" charset="-78"/>
              </a:rPr>
              <a:t>القوة الناتجة عن وجود جاذبية أو كاريزما لدى </a:t>
            </a:r>
            <a:r>
              <a:rPr lang="ar-SA" dirty="0" smtClean="0">
                <a:effectLst>
                  <a:outerShdw blurRad="38100" dist="38100" dir="2700000" algn="tl">
                    <a:srgbClr val="000000"/>
                  </a:outerShdw>
                </a:effectLst>
                <a:cs typeface="Simplified Arabic" pitchFamily="2" charset="-78"/>
              </a:rPr>
              <a:t>المدير(</a:t>
            </a:r>
            <a:r>
              <a:rPr lang="ar-SA" sz="1600" b="1" dirty="0">
                <a:solidFill>
                  <a:srgbClr val="FF0000"/>
                </a:solidFill>
                <a:latin typeface="SimplifiedArabic"/>
              </a:rPr>
              <a:t>عبد الكريم درويش وليلى </a:t>
            </a:r>
            <a:r>
              <a:rPr lang="ar-SA" sz="1600" b="1" dirty="0" smtClean="0">
                <a:solidFill>
                  <a:srgbClr val="FF0000"/>
                </a:solidFill>
                <a:latin typeface="SimplifiedArabic"/>
              </a:rPr>
              <a:t>تكلا,1995 م </a:t>
            </a:r>
            <a:r>
              <a:rPr lang="ar-SA" dirty="0" smtClean="0">
                <a:latin typeface="SimplifiedArabic"/>
              </a:rPr>
              <a:t>)</a:t>
            </a:r>
            <a:endParaRPr lang="ar-SA" dirty="0">
              <a:effectLst>
                <a:outerShdw blurRad="38100" dist="38100" dir="2700000" algn="tl">
                  <a:srgbClr val="000000"/>
                </a:outerShdw>
              </a:effectLst>
              <a:cs typeface="Simplified Arabic" pitchFamily="2" charset="-78"/>
            </a:endParaRPr>
          </a:p>
          <a:p>
            <a:pPr algn="just">
              <a:lnSpc>
                <a:spcPct val="145000"/>
              </a:lnSpc>
              <a:spcBef>
                <a:spcPct val="50000"/>
              </a:spcBef>
              <a:defRPr/>
            </a:pPr>
            <a:endParaRPr lang="en-US" sz="2500" dirty="0">
              <a:cs typeface="Arial" charset="0"/>
            </a:endParaRPr>
          </a:p>
        </p:txBody>
      </p:sp>
    </p:spTree>
    <p:extLst>
      <p:ext uri="{BB962C8B-B14F-4D97-AF65-F5344CB8AC3E}">
        <p14:creationId xmlns:p14="http://schemas.microsoft.com/office/powerpoint/2010/main" val="211719515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pic>
        <p:nvPicPr>
          <p:cNvPr id="2" name="صورة 1"/>
          <p:cNvPicPr>
            <a:picLocks noChangeAspect="1"/>
          </p:cNvPicPr>
          <p:nvPr/>
        </p:nvPicPr>
        <p:blipFill>
          <a:blip r:embed="rId3"/>
          <a:stretch>
            <a:fillRect/>
          </a:stretch>
        </p:blipFill>
        <p:spPr>
          <a:xfrm>
            <a:off x="0" y="0"/>
            <a:ext cx="9144000" cy="6858001"/>
          </a:xfrm>
          <a:prstGeom prst="rect">
            <a:avLst/>
          </a:prstGeom>
        </p:spPr>
      </p:pic>
    </p:spTree>
    <p:extLst>
      <p:ext uri="{BB962C8B-B14F-4D97-AF65-F5344CB8AC3E}">
        <p14:creationId xmlns:p14="http://schemas.microsoft.com/office/powerpoint/2010/main" val="40934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1913650" y="2307292"/>
            <a:ext cx="5330305" cy="2585323"/>
          </a:xfrm>
          <a:prstGeom prst="rect">
            <a:avLst/>
          </a:prstGeom>
          <a:noFill/>
        </p:spPr>
        <p:txBody>
          <a:bodyPr wrap="none" lIns="91440" tIns="45720" rIns="91440" bIns="45720">
            <a:spAutoFit/>
          </a:bodyPr>
          <a:lstStyle/>
          <a:p>
            <a:pPr algn="ctr"/>
            <a:r>
              <a:rPr lang="ar-SA"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وصلى الله على سيدنا</a:t>
            </a:r>
          </a:p>
          <a:p>
            <a:pPr algn="ctr"/>
            <a:r>
              <a:rPr lang="ar-SA"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ونبينا محمد صلاة طيبة</a:t>
            </a:r>
          </a:p>
          <a:p>
            <a:pPr algn="ctr"/>
            <a:r>
              <a:rPr lang="ar-SA"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مباركة</a:t>
            </a:r>
            <a:endParaRPr lang="ar-S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466076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80">
                                          <p:stCondLst>
                                            <p:cond delay="0"/>
                                          </p:stCondLst>
                                        </p:cTn>
                                        <p:tgtEl>
                                          <p:spTgt spid="2">
                                            <p:txEl>
                                              <p:pRg st="1" end="1"/>
                                            </p:txEl>
                                          </p:spTgt>
                                        </p:tgtEl>
                                      </p:cBhvr>
                                    </p:animEffect>
                                    <p:anim calcmode="lin" valueType="num">
                                      <p:cBhvr>
                                        <p:cTn id="2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1" end="1"/>
                                            </p:txEl>
                                          </p:spTgt>
                                        </p:tgtEl>
                                      </p:cBhvr>
                                      <p:to x="100000" y="60000"/>
                                    </p:animScale>
                                    <p:animScale>
                                      <p:cBhvr>
                                        <p:cTn id="30" dur="166" decel="50000">
                                          <p:stCondLst>
                                            <p:cond delay="676"/>
                                          </p:stCondLst>
                                        </p:cTn>
                                        <p:tgtEl>
                                          <p:spTgt spid="2">
                                            <p:txEl>
                                              <p:pRg st="1" end="1"/>
                                            </p:txEl>
                                          </p:spTgt>
                                        </p:tgtEl>
                                      </p:cBhvr>
                                      <p:to x="100000" y="100000"/>
                                    </p:animScale>
                                    <p:animScale>
                                      <p:cBhvr>
                                        <p:cTn id="31" dur="26">
                                          <p:stCondLst>
                                            <p:cond delay="1312"/>
                                          </p:stCondLst>
                                        </p:cTn>
                                        <p:tgtEl>
                                          <p:spTgt spid="2">
                                            <p:txEl>
                                              <p:pRg st="1" end="1"/>
                                            </p:txEl>
                                          </p:spTgt>
                                        </p:tgtEl>
                                      </p:cBhvr>
                                      <p:to x="100000" y="80000"/>
                                    </p:animScale>
                                    <p:animScale>
                                      <p:cBhvr>
                                        <p:cTn id="32" dur="166" decel="50000">
                                          <p:stCondLst>
                                            <p:cond delay="1338"/>
                                          </p:stCondLst>
                                        </p:cTn>
                                        <p:tgtEl>
                                          <p:spTgt spid="2">
                                            <p:txEl>
                                              <p:pRg st="1" end="1"/>
                                            </p:txEl>
                                          </p:spTgt>
                                        </p:tgtEl>
                                      </p:cBhvr>
                                      <p:to x="100000" y="100000"/>
                                    </p:animScale>
                                    <p:animScale>
                                      <p:cBhvr>
                                        <p:cTn id="33" dur="26">
                                          <p:stCondLst>
                                            <p:cond delay="1642"/>
                                          </p:stCondLst>
                                        </p:cTn>
                                        <p:tgtEl>
                                          <p:spTgt spid="2">
                                            <p:txEl>
                                              <p:pRg st="1" end="1"/>
                                            </p:txEl>
                                          </p:spTgt>
                                        </p:tgtEl>
                                      </p:cBhvr>
                                      <p:to x="100000" y="90000"/>
                                    </p:animScale>
                                    <p:animScale>
                                      <p:cBhvr>
                                        <p:cTn id="34" dur="166" decel="50000">
                                          <p:stCondLst>
                                            <p:cond delay="1668"/>
                                          </p:stCondLst>
                                        </p:cTn>
                                        <p:tgtEl>
                                          <p:spTgt spid="2">
                                            <p:txEl>
                                              <p:pRg st="1" end="1"/>
                                            </p:txEl>
                                          </p:spTgt>
                                        </p:tgtEl>
                                      </p:cBhvr>
                                      <p:to x="100000" y="100000"/>
                                    </p:animScale>
                                    <p:animScale>
                                      <p:cBhvr>
                                        <p:cTn id="35" dur="26">
                                          <p:stCondLst>
                                            <p:cond delay="1808"/>
                                          </p:stCondLst>
                                        </p:cTn>
                                        <p:tgtEl>
                                          <p:spTgt spid="2">
                                            <p:txEl>
                                              <p:pRg st="1" end="1"/>
                                            </p:txEl>
                                          </p:spTgt>
                                        </p:tgtEl>
                                      </p:cBhvr>
                                      <p:to x="100000" y="95000"/>
                                    </p:animScale>
                                    <p:animScale>
                                      <p:cBhvr>
                                        <p:cTn id="36" dur="166" decel="50000">
                                          <p:stCondLst>
                                            <p:cond delay="1834"/>
                                          </p:stCondLst>
                                        </p:cTn>
                                        <p:tgtEl>
                                          <p:spTgt spid="2">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80">
                                          <p:stCondLst>
                                            <p:cond delay="0"/>
                                          </p:stCondLst>
                                        </p:cTn>
                                        <p:tgtEl>
                                          <p:spTgt spid="2">
                                            <p:txEl>
                                              <p:pRg st="2" end="2"/>
                                            </p:txEl>
                                          </p:spTgt>
                                        </p:tgtEl>
                                      </p:cBhvr>
                                    </p:animEffect>
                                    <p:anim calcmode="lin" valueType="num">
                                      <p:cBhvr>
                                        <p:cTn id="40"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2" end="2"/>
                                            </p:txEl>
                                          </p:spTgt>
                                        </p:tgtEl>
                                      </p:cBhvr>
                                      <p:to x="100000" y="60000"/>
                                    </p:animScale>
                                    <p:animScale>
                                      <p:cBhvr>
                                        <p:cTn id="46" dur="166" decel="50000">
                                          <p:stCondLst>
                                            <p:cond delay="676"/>
                                          </p:stCondLst>
                                        </p:cTn>
                                        <p:tgtEl>
                                          <p:spTgt spid="2">
                                            <p:txEl>
                                              <p:pRg st="2" end="2"/>
                                            </p:txEl>
                                          </p:spTgt>
                                        </p:tgtEl>
                                      </p:cBhvr>
                                      <p:to x="100000" y="100000"/>
                                    </p:animScale>
                                    <p:animScale>
                                      <p:cBhvr>
                                        <p:cTn id="47" dur="26">
                                          <p:stCondLst>
                                            <p:cond delay="1312"/>
                                          </p:stCondLst>
                                        </p:cTn>
                                        <p:tgtEl>
                                          <p:spTgt spid="2">
                                            <p:txEl>
                                              <p:pRg st="2" end="2"/>
                                            </p:txEl>
                                          </p:spTgt>
                                        </p:tgtEl>
                                      </p:cBhvr>
                                      <p:to x="100000" y="80000"/>
                                    </p:animScale>
                                    <p:animScale>
                                      <p:cBhvr>
                                        <p:cTn id="48" dur="166" decel="50000">
                                          <p:stCondLst>
                                            <p:cond delay="1338"/>
                                          </p:stCondLst>
                                        </p:cTn>
                                        <p:tgtEl>
                                          <p:spTgt spid="2">
                                            <p:txEl>
                                              <p:pRg st="2" end="2"/>
                                            </p:txEl>
                                          </p:spTgt>
                                        </p:tgtEl>
                                      </p:cBhvr>
                                      <p:to x="100000" y="100000"/>
                                    </p:animScale>
                                    <p:animScale>
                                      <p:cBhvr>
                                        <p:cTn id="49" dur="26">
                                          <p:stCondLst>
                                            <p:cond delay="1642"/>
                                          </p:stCondLst>
                                        </p:cTn>
                                        <p:tgtEl>
                                          <p:spTgt spid="2">
                                            <p:txEl>
                                              <p:pRg st="2" end="2"/>
                                            </p:txEl>
                                          </p:spTgt>
                                        </p:tgtEl>
                                      </p:cBhvr>
                                      <p:to x="100000" y="90000"/>
                                    </p:animScale>
                                    <p:animScale>
                                      <p:cBhvr>
                                        <p:cTn id="50" dur="166" decel="50000">
                                          <p:stCondLst>
                                            <p:cond delay="1668"/>
                                          </p:stCondLst>
                                        </p:cTn>
                                        <p:tgtEl>
                                          <p:spTgt spid="2">
                                            <p:txEl>
                                              <p:pRg st="2" end="2"/>
                                            </p:txEl>
                                          </p:spTgt>
                                        </p:tgtEl>
                                      </p:cBhvr>
                                      <p:to x="100000" y="100000"/>
                                    </p:animScale>
                                    <p:animScale>
                                      <p:cBhvr>
                                        <p:cTn id="51" dur="26">
                                          <p:stCondLst>
                                            <p:cond delay="1808"/>
                                          </p:stCondLst>
                                        </p:cTn>
                                        <p:tgtEl>
                                          <p:spTgt spid="2">
                                            <p:txEl>
                                              <p:pRg st="2" end="2"/>
                                            </p:txEl>
                                          </p:spTgt>
                                        </p:tgtEl>
                                      </p:cBhvr>
                                      <p:to x="100000" y="95000"/>
                                    </p:animScale>
                                    <p:animScale>
                                      <p:cBhvr>
                                        <p:cTn id="52"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3" name="مستطيل 2"/>
          <p:cNvSpPr/>
          <p:nvPr/>
        </p:nvSpPr>
        <p:spPr>
          <a:xfrm>
            <a:off x="100693" y="975888"/>
            <a:ext cx="8956220" cy="5551328"/>
          </a:xfrm>
          <a:prstGeom prst="rect">
            <a:avLst/>
          </a:prstGeom>
        </p:spPr>
        <p:txBody>
          <a:bodyPr wrap="square">
            <a:spAutoFit/>
          </a:bodyPr>
          <a:lstStyle/>
          <a:p>
            <a:pPr lvl="0" rtl="0" eaLnBrk="0" fontAlgn="base" hangingPunct="0">
              <a:lnSpc>
                <a:spcPct val="150000"/>
              </a:lnSpc>
              <a:spcBef>
                <a:spcPct val="0"/>
              </a:spcBef>
              <a:spcAft>
                <a:spcPct val="0"/>
              </a:spcAft>
            </a:pPr>
            <a:r>
              <a:rPr lang="ar-SA" altLang="ar-SA" sz="1400" b="1" dirty="0">
                <a:solidFill>
                  <a:srgbClr val="948A54"/>
                </a:solidFill>
                <a:latin typeface="Arial" panose="020B0604020202020204" pitchFamily="34" charset="0"/>
              </a:rPr>
              <a:t>1- </a:t>
            </a:r>
            <a:r>
              <a:rPr lang="ar-SA" altLang="ar-SA" sz="1400" b="1" dirty="0"/>
              <a:t>بريان </a:t>
            </a:r>
            <a:r>
              <a:rPr lang="ar-SA" altLang="ar-SA" sz="1400" b="1" dirty="0" err="1"/>
              <a:t>أونيل</a:t>
            </a:r>
            <a:r>
              <a:rPr lang="ar-SA" altLang="ar-SA" sz="1400" b="1" dirty="0"/>
              <a:t>، اختبر مهاراتك القيادية.</a:t>
            </a:r>
          </a:p>
          <a:p>
            <a:pPr lvl="0" rtl="0" eaLnBrk="0" fontAlgn="base" hangingPunct="0">
              <a:lnSpc>
                <a:spcPct val="150000"/>
              </a:lnSpc>
              <a:spcBef>
                <a:spcPct val="0"/>
              </a:spcBef>
              <a:spcAft>
                <a:spcPct val="0"/>
              </a:spcAft>
            </a:pPr>
            <a:r>
              <a:rPr lang="ar-SA" altLang="ar-SA" sz="1400" b="1" dirty="0"/>
              <a:t>2- جمال ماضي، القيادة المؤثرة.</a:t>
            </a:r>
          </a:p>
          <a:p>
            <a:pPr lvl="0" rtl="0" eaLnBrk="0" fontAlgn="base" hangingPunct="0">
              <a:lnSpc>
                <a:spcPct val="150000"/>
              </a:lnSpc>
              <a:spcBef>
                <a:spcPct val="0"/>
              </a:spcBef>
              <a:spcAft>
                <a:spcPct val="0"/>
              </a:spcAft>
            </a:pPr>
            <a:r>
              <a:rPr lang="ar-SA" altLang="ar-SA" sz="1400" b="1" dirty="0"/>
              <a:t>3- داني هوفر، القيادة في الأزمات.</a:t>
            </a:r>
          </a:p>
          <a:p>
            <a:pPr lvl="0" rtl="0" eaLnBrk="0" fontAlgn="base" hangingPunct="0">
              <a:lnSpc>
                <a:spcPct val="150000"/>
              </a:lnSpc>
              <a:spcBef>
                <a:spcPct val="0"/>
              </a:spcBef>
              <a:spcAft>
                <a:spcPct val="0"/>
              </a:spcAft>
            </a:pPr>
            <a:r>
              <a:rPr lang="ar-SA" altLang="ar-SA" sz="1400" b="1" dirty="0"/>
              <a:t>4- رمضان الزيان، خصائص القيادة الإسلامية في ضوء الكتاب والسنة.</a:t>
            </a:r>
          </a:p>
          <a:p>
            <a:pPr lvl="0" rtl="0" eaLnBrk="0" fontAlgn="base" hangingPunct="0">
              <a:lnSpc>
                <a:spcPct val="150000"/>
              </a:lnSpc>
              <a:spcBef>
                <a:spcPct val="0"/>
              </a:spcBef>
              <a:spcAft>
                <a:spcPct val="0"/>
              </a:spcAft>
            </a:pPr>
            <a:r>
              <a:rPr lang="ar-SA" altLang="ar-SA" sz="1400" b="1" dirty="0"/>
              <a:t>5- سنن الدارمي.</a:t>
            </a:r>
          </a:p>
          <a:p>
            <a:pPr lvl="0" rtl="0" eaLnBrk="0" fontAlgn="base" hangingPunct="0">
              <a:lnSpc>
                <a:spcPct val="150000"/>
              </a:lnSpc>
              <a:spcBef>
                <a:spcPct val="0"/>
              </a:spcBef>
              <a:spcAft>
                <a:spcPct val="0"/>
              </a:spcAft>
            </a:pPr>
            <a:r>
              <a:rPr lang="ar-SA" altLang="ar-SA" sz="1400" b="1" dirty="0"/>
              <a:t>6- صحيح البخاري.</a:t>
            </a:r>
          </a:p>
          <a:p>
            <a:pPr lvl="0" rtl="0" eaLnBrk="0" fontAlgn="base" hangingPunct="0">
              <a:lnSpc>
                <a:spcPct val="150000"/>
              </a:lnSpc>
              <a:spcBef>
                <a:spcPct val="0"/>
              </a:spcBef>
              <a:spcAft>
                <a:spcPct val="0"/>
              </a:spcAft>
            </a:pPr>
            <a:r>
              <a:rPr lang="ar-SA" altLang="ar-SA" sz="1400" b="1" dirty="0"/>
              <a:t> 7- صحيح مسلم.</a:t>
            </a:r>
          </a:p>
          <a:p>
            <a:pPr lvl="0" rtl="0" eaLnBrk="0" fontAlgn="base" hangingPunct="0">
              <a:lnSpc>
                <a:spcPct val="150000"/>
              </a:lnSpc>
              <a:spcBef>
                <a:spcPct val="0"/>
              </a:spcBef>
              <a:spcAft>
                <a:spcPct val="0"/>
              </a:spcAft>
            </a:pPr>
            <a:r>
              <a:rPr lang="ar-SA" altLang="ar-SA" sz="1400" b="1" dirty="0"/>
              <a:t>8- عبد العالي الميتي، القيادة المبادئ والوظائف.</a:t>
            </a:r>
          </a:p>
          <a:p>
            <a:pPr lvl="0" rtl="0" eaLnBrk="0" fontAlgn="base" hangingPunct="0">
              <a:lnSpc>
                <a:spcPct val="150000"/>
              </a:lnSpc>
              <a:spcBef>
                <a:spcPct val="0"/>
              </a:spcBef>
              <a:spcAft>
                <a:spcPct val="0"/>
              </a:spcAft>
            </a:pPr>
            <a:r>
              <a:rPr lang="ar-SA" altLang="ar-SA" sz="1400" b="1" dirty="0"/>
              <a:t>9- عماد الدين خليل، حول القيادة والسلطة في التاريخ الإسلامي.</a:t>
            </a:r>
          </a:p>
          <a:p>
            <a:pPr lvl="0" rtl="0" eaLnBrk="0" fontAlgn="base" hangingPunct="0">
              <a:lnSpc>
                <a:spcPct val="150000"/>
              </a:lnSpc>
              <a:spcBef>
                <a:spcPct val="0"/>
              </a:spcBef>
              <a:spcAft>
                <a:spcPct val="0"/>
              </a:spcAft>
            </a:pPr>
            <a:r>
              <a:rPr lang="ar-SA" altLang="ar-SA" sz="1400" b="1" dirty="0"/>
              <a:t>11- محمد علي غانم الطويل، كيف تكون قائدا مبدعا.</a:t>
            </a:r>
          </a:p>
          <a:p>
            <a:pPr lvl="0" rtl="0" eaLnBrk="0" fontAlgn="base" hangingPunct="0">
              <a:lnSpc>
                <a:spcPct val="150000"/>
              </a:lnSpc>
              <a:spcBef>
                <a:spcPct val="0"/>
              </a:spcBef>
              <a:spcAft>
                <a:spcPct val="0"/>
              </a:spcAft>
            </a:pPr>
            <a:r>
              <a:rPr lang="ar-SA" altLang="ar-SA" sz="1400" b="1" dirty="0"/>
              <a:t>12- محمد أمزيان، في الفقه السياسي: مقاربة تاريخية.</a:t>
            </a:r>
          </a:p>
          <a:p>
            <a:pPr lvl="0" rtl="0" eaLnBrk="0" fontAlgn="base" hangingPunct="0">
              <a:lnSpc>
                <a:spcPct val="150000"/>
              </a:lnSpc>
              <a:spcBef>
                <a:spcPct val="0"/>
              </a:spcBef>
              <a:spcAft>
                <a:spcPct val="0"/>
              </a:spcAft>
            </a:pPr>
            <a:r>
              <a:rPr lang="ar-SA" altLang="ar-SA" sz="1400" b="1" dirty="0"/>
              <a:t>13- مسند الإمام أحمد بن حنبل.</a:t>
            </a:r>
          </a:p>
          <a:p>
            <a:pPr lvl="0" rtl="0" eaLnBrk="0" fontAlgn="base" hangingPunct="0">
              <a:lnSpc>
                <a:spcPct val="150000"/>
              </a:lnSpc>
              <a:spcBef>
                <a:spcPct val="0"/>
              </a:spcBef>
              <a:spcAft>
                <a:spcPct val="0"/>
              </a:spcAft>
            </a:pPr>
            <a:r>
              <a:rPr lang="ar-SA" altLang="ar-SA" sz="1400" b="1" dirty="0"/>
              <a:t>14- المصحف الشريف.</a:t>
            </a:r>
          </a:p>
          <a:p>
            <a:pPr lvl="0" rtl="0" eaLnBrk="0" fontAlgn="base" hangingPunct="0">
              <a:lnSpc>
                <a:spcPct val="150000"/>
              </a:lnSpc>
              <a:spcBef>
                <a:spcPct val="0"/>
              </a:spcBef>
              <a:spcAft>
                <a:spcPct val="0"/>
              </a:spcAft>
            </a:pPr>
            <a:r>
              <a:rPr lang="ar-SA" altLang="ar-SA" sz="1400" b="1" dirty="0"/>
              <a:t>15- المعجم المفهرس لألفاظ الحديث.</a:t>
            </a:r>
          </a:p>
          <a:p>
            <a:pPr lvl="0" rtl="0" eaLnBrk="0" fontAlgn="base" hangingPunct="0">
              <a:lnSpc>
                <a:spcPct val="150000"/>
              </a:lnSpc>
              <a:spcBef>
                <a:spcPct val="0"/>
              </a:spcBef>
              <a:spcAft>
                <a:spcPct val="0"/>
              </a:spcAft>
            </a:pPr>
            <a:r>
              <a:rPr lang="ar-SA" altLang="ar-SA" sz="1400" b="1" dirty="0"/>
              <a:t>16- المعجم المفهرس لألفاظ القرآن.</a:t>
            </a:r>
          </a:p>
          <a:p>
            <a:pPr lvl="0" rtl="0" eaLnBrk="0" fontAlgn="base" hangingPunct="0">
              <a:lnSpc>
                <a:spcPct val="150000"/>
              </a:lnSpc>
              <a:spcBef>
                <a:spcPct val="0"/>
              </a:spcBef>
              <a:spcAft>
                <a:spcPct val="0"/>
              </a:spcAft>
            </a:pPr>
            <a:r>
              <a:rPr lang="ar-SA" altLang="ar-SA" sz="1400" b="1" dirty="0"/>
              <a:t>17- عبد الله بن محمد العمرو، المنهج في رعاية القادة في العهد النبوي وعهد الخلافة الراشدة، مجلة جامعة الإمام، عدد52، 1426هـ.</a:t>
            </a:r>
          </a:p>
          <a:p>
            <a:pPr marL="285750" lvl="0" indent="-285750" rtl="0" eaLnBrk="0" fontAlgn="base" hangingPunct="0">
              <a:lnSpc>
                <a:spcPct val="150000"/>
              </a:lnSpc>
              <a:spcBef>
                <a:spcPct val="0"/>
              </a:spcBef>
              <a:spcAft>
                <a:spcPct val="0"/>
              </a:spcAft>
              <a:buFont typeface="Arial" panose="020B0604020202020204" pitchFamily="34" charset="0"/>
              <a:buChar char="•"/>
            </a:pPr>
            <a:r>
              <a:rPr lang="ar-SA" altLang="ar-SA" sz="1400" b="1" dirty="0"/>
              <a:t>عبد الوهاب </a:t>
            </a:r>
            <a:r>
              <a:rPr lang="ar-SA" altLang="ar-SA" sz="1400" b="1" dirty="0" err="1"/>
              <a:t>الشرعبي</a:t>
            </a:r>
            <a:r>
              <a:rPr lang="ar-SA" altLang="ar-SA" sz="1400" b="1" dirty="0"/>
              <a:t>، من دلالة الكتاب والسنة في أمر القيادة.</a:t>
            </a:r>
            <a:endParaRPr lang="en-US" altLang="ar-SA" sz="1400" b="1" dirty="0"/>
          </a:p>
        </p:txBody>
      </p:sp>
      <p:sp>
        <p:nvSpPr>
          <p:cNvPr id="5" name="مستطيل 4"/>
          <p:cNvSpPr/>
          <p:nvPr/>
        </p:nvSpPr>
        <p:spPr>
          <a:xfrm>
            <a:off x="2878985" y="52558"/>
            <a:ext cx="3990195" cy="923330"/>
          </a:xfrm>
          <a:prstGeom prst="rect">
            <a:avLst/>
          </a:prstGeom>
          <a:noFill/>
        </p:spPr>
        <p:txBody>
          <a:bodyPr wrap="none" lIns="91440" tIns="45720" rIns="91440" bIns="45720">
            <a:spAutoFit/>
          </a:bodyPr>
          <a:lstStyle/>
          <a:p>
            <a:pPr algn="ctr"/>
            <a:r>
              <a:rPr lang="ar-SA"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المـــــــــــــــراجع</a:t>
            </a:r>
            <a:endParaRPr lang="ar-S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980371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04256" y="749859"/>
            <a:ext cx="6316436" cy="5727616"/>
          </a:xfrm>
          <a:prstGeom prst="rect">
            <a:avLst/>
          </a:prstGeom>
        </p:spPr>
      </p:pic>
      <p:sp>
        <p:nvSpPr>
          <p:cNvPr id="3" name="مستطيل 2"/>
          <p:cNvSpPr/>
          <p:nvPr/>
        </p:nvSpPr>
        <p:spPr>
          <a:xfrm>
            <a:off x="269421" y="70188"/>
            <a:ext cx="8719457" cy="5755422"/>
          </a:xfrm>
          <a:prstGeom prst="rect">
            <a:avLst/>
          </a:prstGeom>
        </p:spPr>
        <p:txBody>
          <a:bodyPr wrap="square">
            <a:spAutoFit/>
          </a:bodyPr>
          <a:lstStyle/>
          <a:p>
            <a:pPr>
              <a:lnSpc>
                <a:spcPct val="150000"/>
              </a:lnSpc>
            </a:pPr>
            <a:r>
              <a:rPr lang="ar-SA" sz="1400" b="1" dirty="0" smtClean="0">
                <a:latin typeface="SimplifiedArabic"/>
              </a:rPr>
              <a:t>18</a:t>
            </a:r>
            <a:r>
              <a:rPr lang="ar-SA" sz="1400" b="1" dirty="0" smtClean="0"/>
              <a:t>- </a:t>
            </a:r>
            <a:r>
              <a:rPr lang="ar-SA" sz="1400" b="1" dirty="0"/>
              <a:t>ياسين محمد حسين </a:t>
            </a:r>
            <a:r>
              <a:rPr lang="ar-SA" sz="1400" b="1" dirty="0" err="1"/>
              <a:t>الحيالي</a:t>
            </a:r>
            <a:r>
              <a:rPr lang="ar-SA" sz="1400" b="1" dirty="0"/>
              <a:t>: الإبداع في التدابير الإدارية، رسالة ماجستير غير منشورة، الجامعة المستنصرية، </a:t>
            </a:r>
          </a:p>
          <a:p>
            <a:pPr>
              <a:lnSpc>
                <a:spcPct val="150000"/>
              </a:lnSpc>
            </a:pPr>
            <a:r>
              <a:rPr lang="ar-SA" sz="1400" b="1" dirty="0"/>
              <a:t>كلية الإدارة والاقتصاد، العراق، 2004م</a:t>
            </a:r>
          </a:p>
          <a:p>
            <a:pPr>
              <a:lnSpc>
                <a:spcPct val="150000"/>
              </a:lnSpc>
            </a:pPr>
            <a:r>
              <a:rPr lang="ar-SA" sz="1400" b="1" dirty="0">
                <a:latin typeface="SimplifiedArabic"/>
              </a:rPr>
              <a:t>19- محمد إبراهيم المدهون وسليمان أحمد الطلاع: مدى توافر عناصر نموذج )الهيئة الوطنية للاعتماد والجودة والنوعية لمؤسسات </a:t>
            </a:r>
          </a:p>
          <a:p>
            <a:pPr>
              <a:lnSpc>
                <a:spcPct val="150000"/>
              </a:lnSpc>
            </a:pPr>
            <a:r>
              <a:rPr lang="ar-SA" sz="1400" b="1" dirty="0">
                <a:latin typeface="SimplifiedArabic"/>
              </a:rPr>
              <a:t>التعليم العالي في الجامعات الفلسطينية، مجلة الجامعة الإسلامية، مجلد </a:t>
            </a:r>
            <a:r>
              <a:rPr lang="ar-SA" sz="1400" b="1" dirty="0">
                <a:latin typeface="TimesNewRomanPSMT"/>
              </a:rPr>
              <a:t>14 </a:t>
            </a:r>
            <a:r>
              <a:rPr lang="ar-SA" sz="1400" b="1" dirty="0">
                <a:latin typeface="SimplifiedArabic"/>
              </a:rPr>
              <a:t>، عدد </a:t>
            </a:r>
            <a:r>
              <a:rPr lang="ar-SA" sz="1400" b="1" dirty="0">
                <a:latin typeface="TimesNewRomanPSMT"/>
              </a:rPr>
              <a:t>2</a:t>
            </a:r>
            <a:r>
              <a:rPr lang="ar-SA" sz="1400" b="1" dirty="0">
                <a:latin typeface="SimplifiedArabic"/>
              </a:rPr>
              <a:t>، الجامعة الإسلامية، غزة، </a:t>
            </a:r>
            <a:r>
              <a:rPr lang="ar-SA" sz="1400" b="1" dirty="0">
                <a:latin typeface="TimesNewRomanPSMT"/>
              </a:rPr>
              <a:t>2006 </a:t>
            </a:r>
            <a:r>
              <a:rPr lang="ar-SA" sz="1400" b="1" dirty="0">
                <a:latin typeface="SimplifiedArabic"/>
              </a:rPr>
              <a:t>م.</a:t>
            </a:r>
          </a:p>
          <a:p>
            <a:pPr>
              <a:lnSpc>
                <a:spcPct val="150000"/>
              </a:lnSpc>
            </a:pPr>
            <a:r>
              <a:rPr lang="ar-SA" sz="1400" b="1" dirty="0" smtClean="0">
                <a:latin typeface="SimplifiedArabic"/>
              </a:rPr>
              <a:t>20- </a:t>
            </a:r>
            <a:r>
              <a:rPr lang="ar-SA" sz="1400" b="1" dirty="0">
                <a:latin typeface="SimplifiedArabic"/>
              </a:rPr>
              <a:t>حافظ فرج أحمد و محمد صبري حافظ: إدارة المؤسسات التربوية، عالم الكتب، القاهرة، </a:t>
            </a:r>
            <a:r>
              <a:rPr lang="ar-SA" sz="1400" b="1" dirty="0">
                <a:latin typeface="TimesNewRomanPSMT"/>
              </a:rPr>
              <a:t>2003 </a:t>
            </a:r>
            <a:r>
              <a:rPr lang="ar-SA" sz="1400" b="1" dirty="0">
                <a:latin typeface="SimplifiedArabic"/>
              </a:rPr>
              <a:t>م.</a:t>
            </a:r>
          </a:p>
          <a:p>
            <a:pPr>
              <a:lnSpc>
                <a:spcPct val="150000"/>
              </a:lnSpc>
            </a:pPr>
            <a:r>
              <a:rPr lang="ar-SA" sz="1400" b="1" dirty="0">
                <a:latin typeface="SimplifiedArabic"/>
              </a:rPr>
              <a:t>21- سالم سعود الرشيدي: أثر الأنماط القيادية على تطبيق إدارة الجودة الشاملة في القطاع الحكومي في المملكة العربية السعودية، </a:t>
            </a:r>
          </a:p>
          <a:p>
            <a:pPr>
              <a:lnSpc>
                <a:spcPct val="150000"/>
              </a:lnSpc>
            </a:pPr>
            <a:r>
              <a:rPr lang="ar-SA" sz="1400" b="1" dirty="0">
                <a:latin typeface="SimplifiedArabic"/>
              </a:rPr>
              <a:t>رسالة ماجستير </a:t>
            </a:r>
            <a:r>
              <a:rPr lang="ar-SA" sz="1400" b="1" dirty="0" err="1">
                <a:latin typeface="SimplifiedArabic"/>
              </a:rPr>
              <a:t>غيرمنشورة</a:t>
            </a:r>
            <a:r>
              <a:rPr lang="ar-SA" sz="1400" b="1" dirty="0">
                <a:latin typeface="SimplifiedArabic"/>
              </a:rPr>
              <a:t>، الجامعة الأردنية، عمان، </a:t>
            </a:r>
            <a:r>
              <a:rPr lang="ar-SA" sz="1400" b="1" dirty="0">
                <a:latin typeface="TimesNewRomanPSMT"/>
              </a:rPr>
              <a:t>2004 </a:t>
            </a:r>
            <a:r>
              <a:rPr lang="ar-SA" sz="1400" b="1" dirty="0">
                <a:latin typeface="SimplifiedArabic"/>
              </a:rPr>
              <a:t>م.</a:t>
            </a:r>
          </a:p>
          <a:p>
            <a:pPr>
              <a:lnSpc>
                <a:spcPct val="150000"/>
              </a:lnSpc>
            </a:pPr>
            <a:r>
              <a:rPr lang="ar-SA" sz="1400" b="1" dirty="0" smtClean="0">
                <a:latin typeface="SimplifiedArabic"/>
              </a:rPr>
              <a:t>22- </a:t>
            </a:r>
            <a:r>
              <a:rPr lang="ar-SA" sz="1400" b="1" dirty="0">
                <a:latin typeface="SimplifiedArabic"/>
              </a:rPr>
              <a:t>عبد الكريم درويش وليلى تكلا: أصول الإدارة العامة، مكتبة الأنجلو المصرية، القاهرة، </a:t>
            </a:r>
            <a:r>
              <a:rPr lang="ar-SA" sz="1400" b="1" dirty="0">
                <a:latin typeface="TimesNewRomanPSMT"/>
              </a:rPr>
              <a:t>1995 </a:t>
            </a:r>
            <a:r>
              <a:rPr lang="ar-SA" sz="1400" b="1" dirty="0">
                <a:latin typeface="SimplifiedArabic"/>
              </a:rPr>
              <a:t>م</a:t>
            </a:r>
            <a:endParaRPr lang="ar-SA" sz="1400" b="1" dirty="0"/>
          </a:p>
          <a:p>
            <a:pPr>
              <a:lnSpc>
                <a:spcPct val="150000"/>
              </a:lnSpc>
            </a:pPr>
            <a:r>
              <a:rPr lang="ar-SA" sz="1400" b="1" dirty="0" smtClean="0">
                <a:latin typeface="ArabicTypesetting"/>
              </a:rPr>
              <a:t>23- </a:t>
            </a:r>
            <a:r>
              <a:rPr lang="ar-SA" sz="1400" b="1" dirty="0" err="1" smtClean="0">
                <a:latin typeface="ArabicTypesetting"/>
              </a:rPr>
              <a:t>دویك</a:t>
            </a:r>
            <a:r>
              <a:rPr lang="ar-SA" sz="1400" b="1" dirty="0">
                <a:latin typeface="ArabicTypesetting"/>
              </a:rPr>
              <a:t>، تيسير وآخرون </a:t>
            </a:r>
            <a:r>
              <a:rPr lang="ar-SA" sz="1400" b="1" dirty="0">
                <a:latin typeface="Arabic Typesetting" panose="03020402040406030203" pitchFamily="66" charset="-78"/>
              </a:rPr>
              <a:t>: </a:t>
            </a:r>
            <a:r>
              <a:rPr lang="ar-SA" sz="1400" b="1" dirty="0">
                <a:latin typeface="ArabicTypesetting,Bold"/>
              </a:rPr>
              <a:t>أسس الإدارة </a:t>
            </a:r>
            <a:r>
              <a:rPr lang="ar-SA" sz="1400" b="1" dirty="0" err="1">
                <a:latin typeface="ArabicTypesetting,Bold"/>
              </a:rPr>
              <a:t>التربویة</a:t>
            </a:r>
            <a:r>
              <a:rPr lang="ar-SA" sz="1400" b="1" dirty="0">
                <a:latin typeface="ArabicTypesetting,Bold"/>
              </a:rPr>
              <a:t> والمدرس </a:t>
            </a:r>
            <a:r>
              <a:rPr lang="ar-SA" sz="1400" b="1" dirty="0" err="1">
                <a:latin typeface="ArabicTypesetting,Bold"/>
              </a:rPr>
              <a:t>ية</a:t>
            </a:r>
            <a:r>
              <a:rPr lang="ar-SA" sz="1400" b="1" dirty="0">
                <a:latin typeface="ArabicTypesetting,Bold"/>
              </a:rPr>
              <a:t> والإشراف التربوي </a:t>
            </a:r>
            <a:r>
              <a:rPr lang="ar-SA" sz="1400" b="1" dirty="0">
                <a:latin typeface="ArabicTypesetting"/>
              </a:rPr>
              <a:t>، دار الفكر ، عمان </a:t>
            </a:r>
            <a:r>
              <a:rPr lang="ar-SA" sz="1400" b="1" dirty="0">
                <a:latin typeface="Arabic Typesetting" panose="03020402040406030203" pitchFamily="66" charset="-78"/>
              </a:rPr>
              <a:t>.</a:t>
            </a:r>
          </a:p>
          <a:p>
            <a:pPr>
              <a:lnSpc>
                <a:spcPct val="150000"/>
              </a:lnSpc>
            </a:pPr>
            <a:r>
              <a:rPr lang="ar-SA" sz="1400" b="1" dirty="0" smtClean="0">
                <a:latin typeface="ArabicTypesetting,Bold"/>
              </a:rPr>
              <a:t>٢</a:t>
            </a:r>
            <a:r>
              <a:rPr lang="ar-SA" sz="1400" b="1" dirty="0" smtClean="0">
                <a:latin typeface="Arabic Typesetting" panose="03020402040406030203" pitchFamily="66" charset="-78"/>
              </a:rPr>
              <a:t>4- </a:t>
            </a:r>
            <a:r>
              <a:rPr lang="ar-SA" sz="1400" b="1" dirty="0" err="1" smtClean="0">
                <a:latin typeface="ArabicTypesetting"/>
              </a:rPr>
              <a:t>المعایطة،عبد</a:t>
            </a:r>
            <a:r>
              <a:rPr lang="ar-SA" sz="1400" b="1" dirty="0" smtClean="0">
                <a:latin typeface="ArabicTypesetting"/>
              </a:rPr>
              <a:t> </a:t>
            </a:r>
            <a:r>
              <a:rPr lang="ar-SA" sz="1400" b="1" dirty="0">
                <a:latin typeface="ArabicTypesetting"/>
              </a:rPr>
              <a:t>العزيز عطا لله، ٢٠٠٧ م</a:t>
            </a:r>
            <a:r>
              <a:rPr lang="ar-SA" sz="1400" b="1" dirty="0">
                <a:latin typeface="Arabic Typesetting" panose="03020402040406030203" pitchFamily="66" charset="-78"/>
              </a:rPr>
              <a:t>: </a:t>
            </a:r>
            <a:r>
              <a:rPr lang="ar-SA" sz="1400" b="1" dirty="0">
                <a:latin typeface="ArabicTypesetting,Bold"/>
              </a:rPr>
              <a:t>الإدارة المدرسية في ضوء الفكر الإداري المعاصر </a:t>
            </a:r>
            <a:r>
              <a:rPr lang="ar-SA" sz="1400" b="1" dirty="0">
                <a:latin typeface="ArabicTypesetting"/>
              </a:rPr>
              <a:t>،دار الحامد، عمان </a:t>
            </a:r>
            <a:r>
              <a:rPr lang="ar-SA" sz="1400" b="1" dirty="0">
                <a:latin typeface="Arabic Typesetting" panose="03020402040406030203" pitchFamily="66" charset="-78"/>
              </a:rPr>
              <a:t>.</a:t>
            </a:r>
          </a:p>
          <a:p>
            <a:pPr>
              <a:lnSpc>
                <a:spcPct val="150000"/>
              </a:lnSpc>
            </a:pPr>
            <a:r>
              <a:rPr lang="ar-SA" sz="1400" b="1" dirty="0" smtClean="0">
                <a:latin typeface="ArabicTypesetting,Bold"/>
              </a:rPr>
              <a:t>25- </a:t>
            </a:r>
            <a:r>
              <a:rPr lang="ar-SA" sz="1400" b="1" dirty="0" smtClean="0">
                <a:latin typeface="ArabicTypesetting"/>
              </a:rPr>
              <a:t>المومني</a:t>
            </a:r>
            <a:r>
              <a:rPr lang="ar-SA" sz="1400" b="1" dirty="0">
                <a:latin typeface="ArabicTypesetting"/>
              </a:rPr>
              <a:t>، واصل جميل، ٢٠٠٧ م</a:t>
            </a:r>
            <a:r>
              <a:rPr lang="ar-SA" sz="1400" b="1" dirty="0">
                <a:latin typeface="Arabic Typesetting" panose="03020402040406030203" pitchFamily="66" charset="-78"/>
              </a:rPr>
              <a:t>:</a:t>
            </a:r>
            <a:r>
              <a:rPr lang="ar-SA" sz="1400" b="1" dirty="0">
                <a:latin typeface="ArabicTypesetting,Bold"/>
              </a:rPr>
              <a:t>الإدارة المدرسية الفاعلة ، </a:t>
            </a:r>
            <a:r>
              <a:rPr lang="ar-SA" sz="1400" b="1" dirty="0">
                <a:latin typeface="ArabicTypesetting"/>
              </a:rPr>
              <a:t>دار الحامد، عمان</a:t>
            </a:r>
            <a:r>
              <a:rPr lang="ar-SA" sz="1400" b="1" dirty="0">
                <a:latin typeface="Arabic Typesetting" panose="03020402040406030203" pitchFamily="66" charset="-78"/>
              </a:rPr>
              <a:t>.</a:t>
            </a:r>
          </a:p>
          <a:p>
            <a:pPr>
              <a:lnSpc>
                <a:spcPct val="150000"/>
              </a:lnSpc>
            </a:pPr>
            <a:r>
              <a:rPr lang="ar-SA" sz="1400" b="1" dirty="0" smtClean="0">
                <a:latin typeface="ArabicTypesetting,Bold"/>
              </a:rPr>
              <a:t>26- </a:t>
            </a:r>
            <a:r>
              <a:rPr lang="ar-SA" sz="1400" b="1" dirty="0" err="1" smtClean="0">
                <a:latin typeface="ArabicTypesetting"/>
              </a:rPr>
              <a:t>طافش</a:t>
            </a:r>
            <a:r>
              <a:rPr lang="ar-SA" sz="1400" b="1" dirty="0">
                <a:latin typeface="ArabicTypesetting"/>
              </a:rPr>
              <a:t>، محمود، ٢٠٠٣ م</a:t>
            </a:r>
            <a:r>
              <a:rPr lang="ar-SA" sz="1400" b="1" dirty="0">
                <a:latin typeface="Arabic Typesetting" panose="03020402040406030203" pitchFamily="66" charset="-78"/>
              </a:rPr>
              <a:t>: </a:t>
            </a:r>
            <a:r>
              <a:rPr lang="ar-SA" sz="1400" b="1" dirty="0">
                <a:latin typeface="ArabicTypesetting,Bold"/>
              </a:rPr>
              <a:t>الإبداع في الإشراف التربوي والإدارة المدرسية، </a:t>
            </a:r>
            <a:r>
              <a:rPr lang="ar-SA" sz="1400" b="1" dirty="0">
                <a:latin typeface="ArabicTypesetting"/>
              </a:rPr>
              <a:t>دار الفرقان ، عمان</a:t>
            </a:r>
            <a:r>
              <a:rPr lang="ar-SA" sz="1400" b="1" dirty="0">
                <a:latin typeface="Arabic Typesetting" panose="03020402040406030203" pitchFamily="66" charset="-78"/>
              </a:rPr>
              <a:t>.</a:t>
            </a:r>
          </a:p>
          <a:p>
            <a:pPr>
              <a:lnSpc>
                <a:spcPct val="150000"/>
              </a:lnSpc>
            </a:pPr>
            <a:r>
              <a:rPr lang="ar-SA" sz="1400" b="1" dirty="0" smtClean="0">
                <a:latin typeface="ArabicTypesetting"/>
              </a:rPr>
              <a:t>27- فهمي </a:t>
            </a:r>
            <a:r>
              <a:rPr lang="ar-SA" sz="1400" b="1" dirty="0">
                <a:latin typeface="ArabicTypesetting"/>
              </a:rPr>
              <a:t>، محمد سيف الدين، محمود، حسن عبد الملك ، ١٤١٤ ه</a:t>
            </a:r>
            <a:r>
              <a:rPr lang="ar-SA" sz="1400" b="1" dirty="0">
                <a:latin typeface="Arabic Typesetting" panose="03020402040406030203" pitchFamily="66" charset="-78"/>
              </a:rPr>
              <a:t>.: </a:t>
            </a:r>
            <a:r>
              <a:rPr lang="ar-SA" sz="1400" b="1" dirty="0">
                <a:latin typeface="ArabicTypesetting,Bold"/>
              </a:rPr>
              <a:t>تطو ر الإدارة المدرسية في دول الخليج العربية </a:t>
            </a:r>
            <a:r>
              <a:rPr lang="ar-SA" sz="1400" b="1" dirty="0">
                <a:latin typeface="ArabicTypesetting"/>
              </a:rPr>
              <a:t>، مكتب التربية العربي لدول الخليج </a:t>
            </a:r>
            <a:r>
              <a:rPr lang="ar-SA" sz="1400" b="1" dirty="0" smtClean="0">
                <a:latin typeface="ArabicTypesetting"/>
              </a:rPr>
              <a:t>العربي</a:t>
            </a:r>
          </a:p>
          <a:p>
            <a:pPr>
              <a:lnSpc>
                <a:spcPct val="150000"/>
              </a:lnSpc>
            </a:pPr>
            <a:r>
              <a:rPr lang="ar-SA" sz="1400" b="1" dirty="0" smtClean="0">
                <a:latin typeface="Times New Roman" panose="02020603050405020304" pitchFamily="18" charset="0"/>
                <a:ea typeface="Times New Roman" panose="02020603050405020304" pitchFamily="18" charset="0"/>
              </a:rPr>
              <a:t>28- ورقة عمل</a:t>
            </a:r>
            <a:r>
              <a:rPr lang="ar-SA" sz="1400" dirty="0" smtClean="0">
                <a:latin typeface="Times New Roman" panose="02020603050405020304" pitchFamily="18" charset="0"/>
                <a:ea typeface="Times New Roman" panose="02020603050405020304" pitchFamily="18" charset="0"/>
              </a:rPr>
              <a:t> </a:t>
            </a:r>
            <a:r>
              <a:rPr lang="ar-SA" sz="1400" b="1" dirty="0" smtClean="0">
                <a:latin typeface="Times New Roman" panose="02020603050405020304" pitchFamily="18" charset="0"/>
                <a:ea typeface="Times New Roman" panose="02020603050405020304" pitchFamily="18" charset="0"/>
              </a:rPr>
              <a:t>مقدمة </a:t>
            </a:r>
            <a:r>
              <a:rPr lang="ar-SA" sz="1400" b="1" dirty="0">
                <a:latin typeface="Times New Roman" panose="02020603050405020304" pitchFamily="18" charset="0"/>
                <a:ea typeface="Times New Roman" panose="02020603050405020304" pitchFamily="18" charset="0"/>
              </a:rPr>
              <a:t>في اللقاء الثاني عشر للإشراف </a:t>
            </a:r>
            <a:r>
              <a:rPr lang="ar-SA" sz="1400" b="1" dirty="0" smtClean="0">
                <a:latin typeface="Times New Roman" panose="02020603050405020304" pitchFamily="18" charset="0"/>
                <a:ea typeface="Times New Roman" panose="02020603050405020304" pitchFamily="18" charset="0"/>
              </a:rPr>
              <a:t>التربوي </a:t>
            </a:r>
            <a:r>
              <a:rPr lang="ar-SA" sz="1400" b="1" dirty="0">
                <a:latin typeface="Times New Roman" panose="02020603050405020304" pitchFamily="18" charset="0"/>
                <a:ea typeface="Times New Roman" panose="02020603050405020304" pitchFamily="18" charset="0"/>
              </a:rPr>
              <a:t>26 – 28 / 4 / 1428هـ </a:t>
            </a:r>
            <a:r>
              <a:rPr lang="ar-SA" sz="1400" b="1" dirty="0" smtClean="0"/>
              <a:t>إعداد المشرف </a:t>
            </a:r>
            <a:r>
              <a:rPr lang="ar-SA" sz="1400" b="1" dirty="0"/>
              <a:t>التربوي / محمد بن كامل بن محمد </a:t>
            </a:r>
            <a:r>
              <a:rPr lang="ar-SA" sz="1400" b="1" dirty="0" smtClean="0"/>
              <a:t>داغستاني</a:t>
            </a:r>
            <a:r>
              <a:rPr lang="ar-SA" sz="1400" dirty="0" smtClean="0"/>
              <a:t> </a:t>
            </a:r>
            <a:r>
              <a:rPr lang="ar-SA" sz="1400" b="1" dirty="0" smtClean="0"/>
              <a:t>ماجستير </a:t>
            </a:r>
            <a:r>
              <a:rPr lang="ar-SA" sz="1400" b="1" dirty="0"/>
              <a:t>إدارة جودة شاملة</a:t>
            </a:r>
            <a:endParaRPr lang="en-US" sz="1400" dirty="0"/>
          </a:p>
          <a:p>
            <a:endParaRPr lang="ar-SA" sz="1600" b="1" dirty="0"/>
          </a:p>
          <a:p>
            <a:endParaRPr lang="ar-SA" sz="1600" b="1" dirty="0"/>
          </a:p>
        </p:txBody>
      </p:sp>
      <p:sp>
        <p:nvSpPr>
          <p:cNvPr id="6" name="مستطيل 5"/>
          <p:cNvSpPr/>
          <p:nvPr/>
        </p:nvSpPr>
        <p:spPr>
          <a:xfrm>
            <a:off x="2196193" y="3714277"/>
            <a:ext cx="6702878" cy="369332"/>
          </a:xfrm>
          <a:prstGeom prst="rect">
            <a:avLst/>
          </a:prstGeom>
        </p:spPr>
        <p:txBody>
          <a:bodyPr wrap="square">
            <a:spAutoFit/>
          </a:bodyPr>
          <a:lstStyle/>
          <a:p>
            <a:r>
              <a:rPr lang="ar-SA" dirty="0" smtClean="0">
                <a:latin typeface="SimplifiedArabic"/>
              </a:rPr>
              <a:t>.</a:t>
            </a:r>
            <a:endParaRPr lang="ar-SA" dirty="0"/>
          </a:p>
        </p:txBody>
      </p:sp>
    </p:spTree>
    <p:extLst>
      <p:ext uri="{BB962C8B-B14F-4D97-AF65-F5344CB8AC3E}">
        <p14:creationId xmlns:p14="http://schemas.microsoft.com/office/powerpoint/2010/main" val="3770737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88446" y="97908"/>
            <a:ext cx="8980713" cy="2585323"/>
          </a:xfrm>
          <a:prstGeom prst="rect">
            <a:avLst/>
          </a:prstGeom>
        </p:spPr>
        <p:txBody>
          <a:bodyPr wrap="square">
            <a:spAutoFit/>
          </a:bodyPr>
          <a:lstStyle/>
          <a:p>
            <a:pPr lvl="0" rtl="0" eaLnBrk="0" fontAlgn="base" hangingPunct="0">
              <a:lnSpc>
                <a:spcPct val="150000"/>
              </a:lnSpc>
              <a:spcBef>
                <a:spcPct val="0"/>
              </a:spcBef>
              <a:spcAft>
                <a:spcPct val="0"/>
              </a:spcAft>
            </a:pPr>
            <a:r>
              <a:rPr lang="ar-SA" altLang="ar-SA" b="1" dirty="0">
                <a:latin typeface="Traditional Arabic" panose="02020603050405020304" pitchFamily="18" charset="-78"/>
              </a:rPr>
              <a:t>وكذلك من المصطلحات الدالة على القيادة مصطلح الأسوة، فقد ورد في القرآن في ثلاثة مواضع منسوبا في أولاها إلى الرسول صلى الله عليه وسلم:"</a:t>
            </a:r>
            <a:r>
              <a:rPr lang="ar-SA" altLang="ar-SA" b="1" dirty="0">
                <a:solidFill>
                  <a:srgbClr val="545454"/>
                </a:solidFill>
                <a:latin typeface="Traditional Arabic" panose="02020603050405020304" pitchFamily="18" charset="-78"/>
              </a:rPr>
              <a:t> </a:t>
            </a:r>
            <a:r>
              <a:rPr lang="ar-SA" altLang="ar-SA" b="1" dirty="0">
                <a:solidFill>
                  <a:srgbClr val="C00000"/>
                </a:solidFill>
                <a:latin typeface="Traditional Arabic" panose="02020603050405020304" pitchFamily="18" charset="-78"/>
              </a:rPr>
              <a:t>لَقَدْ كَانَ لَكُمْ فِي رَسُولِ اللَّهِ أُسْوَةٌ حَسَنَةٌ</a:t>
            </a:r>
            <a:r>
              <a:rPr lang="ar-SA" altLang="ar-SA" b="1" dirty="0">
                <a:latin typeface="Traditional Arabic" panose="02020603050405020304" pitchFamily="18" charset="-78"/>
              </a:rPr>
              <a:t>"[الأحزاب-21]، وورد في ثانيها منوطا بسيدنا إبراهيم عليه السلام وأتباعه:"</a:t>
            </a:r>
            <a:r>
              <a:rPr lang="ar-SA" altLang="ar-SA" b="1" dirty="0">
                <a:solidFill>
                  <a:srgbClr val="545454"/>
                </a:solidFill>
                <a:latin typeface="Traditional Arabic" panose="02020603050405020304" pitchFamily="18" charset="-78"/>
              </a:rPr>
              <a:t> </a:t>
            </a:r>
            <a:r>
              <a:rPr lang="ar-SA" altLang="ar-SA" b="1" dirty="0">
                <a:solidFill>
                  <a:srgbClr val="C00000"/>
                </a:solidFill>
                <a:latin typeface="Traditional Arabic" panose="02020603050405020304" pitchFamily="18" charset="-78"/>
              </a:rPr>
              <a:t>قَدْ كَانَتْ لَكُمْ أُسْوَةٌ حَسَنَةٌ فِي إِبْرَاهِيمَ وَالَّذِينَ مَعَهُ</a:t>
            </a:r>
            <a:r>
              <a:rPr lang="ar-SA" altLang="ar-SA" b="1" dirty="0">
                <a:latin typeface="Traditional Arabic" panose="02020603050405020304" pitchFamily="18" charset="-78"/>
              </a:rPr>
              <a:t>"[الممتحنة-4]، وتم التأكيد في ثالثها على الأسوة بشكل </a:t>
            </a:r>
            <a:r>
              <a:rPr lang="ar-SA" altLang="ar-SA" b="1" dirty="0" err="1">
                <a:latin typeface="Traditional Arabic" panose="02020603050405020304" pitchFamily="18" charset="-78"/>
              </a:rPr>
              <a:t>مفتوح:"</a:t>
            </a:r>
            <a:r>
              <a:rPr lang="ar-SA" altLang="ar-SA" b="1" dirty="0" err="1">
                <a:solidFill>
                  <a:srgbClr val="C00000"/>
                </a:solidFill>
                <a:latin typeface="Traditional Arabic" panose="02020603050405020304" pitchFamily="18" charset="-78"/>
              </a:rPr>
              <a:t>لَقَدْ</a:t>
            </a:r>
            <a:r>
              <a:rPr lang="ar-SA" altLang="ar-SA" b="1" dirty="0">
                <a:solidFill>
                  <a:srgbClr val="C00000"/>
                </a:solidFill>
                <a:latin typeface="Traditional Arabic" panose="02020603050405020304" pitchFamily="18" charset="-78"/>
              </a:rPr>
              <a:t> كَانَ لَكُمْ فِيهِمْ أُسْوَةٌ حَسَنَةٌ</a:t>
            </a:r>
            <a:r>
              <a:rPr lang="ar-SA" altLang="ar-SA" b="1" dirty="0">
                <a:latin typeface="Traditional Arabic" panose="02020603050405020304" pitchFamily="18" charset="-78"/>
              </a:rPr>
              <a:t>"[الممتحنة-6].</a:t>
            </a:r>
            <a:r>
              <a:rPr lang="ar-SA" altLang="ar-SA" sz="700" dirty="0"/>
              <a:t> </a:t>
            </a:r>
            <a:r>
              <a:rPr lang="ar-SA" altLang="ar-SA" b="1" dirty="0">
                <a:latin typeface="Traditional Arabic" panose="02020603050405020304" pitchFamily="18" charset="-78"/>
              </a:rPr>
              <a:t>وليس بمستغرب أن يكون مصطلح الأسوة من مصطلحات القيادة لأن التأسي لا يكون إلا بالقادة ذوي الكاريزما الباهرة، ومن هنا وجه الإشارة فيما سلف إلى مصطلح </a:t>
            </a:r>
            <a:r>
              <a:rPr lang="ar-SA" altLang="ar-SA" b="1" dirty="0" smtClean="0">
                <a:latin typeface="Traditional Arabic" panose="02020603050405020304" pitchFamily="18" charset="-78"/>
              </a:rPr>
              <a:t>الاقتداء </a:t>
            </a:r>
            <a:r>
              <a:rPr lang="ar-SA" altLang="ar-SA" b="1" dirty="0">
                <a:latin typeface="Traditional Arabic" panose="02020603050405020304" pitchFamily="18" charset="-78"/>
              </a:rPr>
              <a:t>الذي يقاسم مصطلح الأسوة المعنى، كما يقاسم مصطلح القدوة اللفظ.</a:t>
            </a:r>
            <a:endParaRPr lang="ar-SA" altLang="ar-SA" sz="2000" dirty="0">
              <a:latin typeface="Arial" panose="020B0604020202020204" pitchFamily="34" charset="0"/>
            </a:endParaRPr>
          </a:p>
        </p:txBody>
      </p:sp>
      <p:sp>
        <p:nvSpPr>
          <p:cNvPr id="3" name="مستطيل 2"/>
          <p:cNvSpPr/>
          <p:nvPr/>
        </p:nvSpPr>
        <p:spPr>
          <a:xfrm>
            <a:off x="4687831" y="2948887"/>
            <a:ext cx="4381328" cy="707886"/>
          </a:xfrm>
          <a:prstGeom prst="rect">
            <a:avLst/>
          </a:prstGeom>
          <a:noFill/>
        </p:spPr>
        <p:txBody>
          <a:bodyPr wrap="none" lIns="91440" tIns="45720" rIns="91440" bIns="45720">
            <a:spAutoFit/>
          </a:bodyPr>
          <a:lstStyle/>
          <a:p>
            <a:pPr algn="ctr"/>
            <a:r>
              <a:rPr lang="ar-SA" sz="4000" cap="none" spc="0" dirty="0" smtClean="0">
                <a:ln w="0"/>
                <a:solidFill>
                  <a:schemeClr val="accent6">
                    <a:lumMod val="50000"/>
                  </a:schemeClr>
                </a:solidFill>
                <a:effectLst>
                  <a:outerShdw blurRad="38100" dist="19050" dir="2700000" algn="tl" rotWithShape="0">
                    <a:schemeClr val="dk1">
                      <a:alpha val="40000"/>
                    </a:schemeClr>
                  </a:outerShdw>
                </a:effectLst>
              </a:rPr>
              <a:t>أعظم قائد على مر التاريخ</a:t>
            </a:r>
            <a:endParaRPr lang="ar-SA" sz="4000" cap="none" spc="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5" name="مستطيل 4"/>
          <p:cNvSpPr/>
          <p:nvPr/>
        </p:nvSpPr>
        <p:spPr>
          <a:xfrm>
            <a:off x="0" y="3975892"/>
            <a:ext cx="9144000" cy="2585323"/>
          </a:xfrm>
          <a:prstGeom prst="rect">
            <a:avLst/>
          </a:prstGeom>
        </p:spPr>
        <p:txBody>
          <a:bodyPr wrap="square">
            <a:spAutoFit/>
          </a:bodyPr>
          <a:lstStyle/>
          <a:p>
            <a:pPr>
              <a:lnSpc>
                <a:spcPct val="150000"/>
              </a:lnSpc>
            </a:pPr>
            <a:r>
              <a:rPr lang="ar-SA" b="1" dirty="0" smtClean="0">
                <a:latin typeface="Tahoma" panose="020B0604030504040204" pitchFamily="34" charset="0"/>
              </a:rPr>
              <a:t>ذكرت الدكتور امل المخزومي في مقالة لها عن القادة الاسلاميين  في مجلة الحصن النفسية ( 2009 ) لقد </a:t>
            </a:r>
            <a:r>
              <a:rPr lang="ar-SA" b="1" dirty="0">
                <a:latin typeface="Tahoma" panose="020B0604030504040204" pitchFamily="34" charset="0"/>
              </a:rPr>
              <a:t>بحث الغرب عن الرجل القائد العظيم ونتيجة لذلك البحث توصلوا إلى إن القائد العظيم هو هتلر </a:t>
            </a:r>
            <a:r>
              <a:rPr lang="ar-SA" b="1" dirty="0" err="1">
                <a:latin typeface="Tahoma" panose="020B0604030504040204" pitchFamily="34" charset="0"/>
              </a:rPr>
              <a:t>وموسوليني</a:t>
            </a:r>
            <a:r>
              <a:rPr lang="ar-SA" b="1" dirty="0">
                <a:latin typeface="Tahoma" panose="020B0604030504040204" pitchFamily="34" charset="0"/>
              </a:rPr>
              <a:t> ومن كان على شاكلتهما . ولو تصفحنا تاريخ هؤلاء لا نجد غير الحروب وسفك دماء الأبرياء بدون حق . لو عدنا إلى تاريخ أمجادنا في الإسلام لوجدنا أمثلة حية يعجز القلم عن وصفهم وعظمة قيادتهم وعلى رأسهم الرسول الأعظم ( صلى الله عليه وسلم) الذي تجسدت في شخصيته قيم الكمال ومعاني المجد والذكاء الخارق والعقل الرشيد نحو إدراك السمو المطلوب في الأخلاق والتعامل مع الآخرين والذي يمنح التفاؤل والأمل والارتقاء لدى من يتمسك بأخلاقه وسماته . </a:t>
            </a:r>
            <a:endParaRPr lang="ar-SA" b="1" i="0" dirty="0">
              <a:effectLst/>
              <a:latin typeface="Arial" panose="020B0604020202020204" pitchFamily="34" charset="0"/>
            </a:endParaRPr>
          </a:p>
        </p:txBody>
      </p:sp>
    </p:spTree>
    <p:extLst>
      <p:ext uri="{BB962C8B-B14F-4D97-AF65-F5344CB8AC3E}">
        <p14:creationId xmlns:p14="http://schemas.microsoft.com/office/powerpoint/2010/main" val="4962376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0" fill="hold"/>
                                        <p:tgtEl>
                                          <p:spTgt spid="5"/>
                                        </p:tgtEl>
                                        <p:attrNameLst>
                                          <p:attrName>ppt_w</p:attrName>
                                        </p:attrNameLst>
                                      </p:cBhvr>
                                      <p:tavLst>
                                        <p:tav tm="0" fmla="#ppt_w*sin(2.5*pi*$)">
                                          <p:val>
                                            <p:fltVal val="0"/>
                                          </p:val>
                                        </p:tav>
                                        <p:tav tm="100000">
                                          <p:val>
                                            <p:fltVal val="1"/>
                                          </p:val>
                                        </p:tav>
                                      </p:tavLst>
                                    </p:anim>
                                    <p:anim calcmode="lin" valueType="num">
                                      <p:cBhvr>
                                        <p:cTn id="27"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0" y="3599954"/>
            <a:ext cx="9144000" cy="2585323"/>
          </a:xfrm>
          <a:prstGeom prst="rect">
            <a:avLst/>
          </a:prstGeom>
        </p:spPr>
        <p:txBody>
          <a:bodyPr wrap="square">
            <a:spAutoFit/>
          </a:bodyPr>
          <a:lstStyle/>
          <a:p>
            <a:pPr>
              <a:lnSpc>
                <a:spcPct val="150000"/>
              </a:lnSpc>
            </a:pPr>
            <a:r>
              <a:rPr lang="ar-SA" b="1" dirty="0">
                <a:latin typeface="Tahoma" panose="020B0604030504040204" pitchFamily="34" charset="0"/>
              </a:rPr>
              <a:t>ذكر شعبان 1982 ما جاء بكتاب مايكل هارت الذي ألفه عن أهم مائة شخص في العالم منذ بدأ التاريخ حتى يومنا هذا ودامت تحقيقاته سنوات طويلة فتوصل هارت نتيجة لذلك بان النبي ( صلى الله عليه وسلم ) هو أول المائة وبدا له الأمر غريبا بان الرسول يكون في راس القائمة رغم أن عدد المسيحيين ضعف عدد المسلمين ، ربما بدا الأمر غريبا أن يكون الرسول (صلى الله عليه وسلم ) هو رقم واحد من القائمة بينما عيسى </a:t>
            </a:r>
            <a:r>
              <a:rPr lang="ar-SA" b="1" dirty="0" smtClean="0">
                <a:latin typeface="Tahoma" panose="020B0604030504040204" pitchFamily="34" charset="0"/>
              </a:rPr>
              <a:t>(عليه السلام) </a:t>
            </a:r>
            <a:r>
              <a:rPr lang="ar-SA" b="1" dirty="0">
                <a:latin typeface="Tahoma" panose="020B0604030504040204" pitchFamily="34" charset="0"/>
              </a:rPr>
              <a:t>رقم 3 وموسى ( </a:t>
            </a:r>
            <a:r>
              <a:rPr lang="ar-SA" b="1" dirty="0" smtClean="0">
                <a:latin typeface="Tahoma" panose="020B0604030504040204" pitchFamily="34" charset="0"/>
              </a:rPr>
              <a:t>عليه السلام </a:t>
            </a:r>
            <a:r>
              <a:rPr lang="ar-SA" b="1" dirty="0">
                <a:latin typeface="Tahoma" panose="020B0604030504040204" pitchFamily="34" charset="0"/>
              </a:rPr>
              <a:t>) رقم </a:t>
            </a:r>
            <a:r>
              <a:rPr lang="ar-SA" b="1" dirty="0" smtClean="0">
                <a:latin typeface="Tahoma" panose="020B0604030504040204" pitchFamily="34" charset="0"/>
              </a:rPr>
              <a:t>16على حسب التصنيف المذكور .</a:t>
            </a:r>
          </a:p>
          <a:p>
            <a:pPr>
              <a:lnSpc>
                <a:spcPct val="150000"/>
              </a:lnSpc>
            </a:pPr>
            <a:r>
              <a:rPr lang="ar-SA" b="1" dirty="0" smtClean="0">
                <a:latin typeface="Tahoma" panose="020B0604030504040204" pitchFamily="34" charset="0"/>
              </a:rPr>
              <a:t> </a:t>
            </a:r>
            <a:endParaRPr lang="ar-SA" b="1" i="0" dirty="0">
              <a:effectLst/>
              <a:latin typeface="Arial" panose="020B0604020202020204" pitchFamily="34" charset="0"/>
            </a:endParaRPr>
          </a:p>
        </p:txBody>
      </p:sp>
      <p:sp>
        <p:nvSpPr>
          <p:cNvPr id="3" name="مستطيل 2"/>
          <p:cNvSpPr/>
          <p:nvPr/>
        </p:nvSpPr>
        <p:spPr>
          <a:xfrm>
            <a:off x="-57150" y="0"/>
            <a:ext cx="9144000" cy="2585323"/>
          </a:xfrm>
          <a:prstGeom prst="rect">
            <a:avLst/>
          </a:prstGeom>
        </p:spPr>
        <p:txBody>
          <a:bodyPr wrap="square">
            <a:spAutoFit/>
          </a:bodyPr>
          <a:lstStyle/>
          <a:p>
            <a:pPr>
              <a:lnSpc>
                <a:spcPct val="150000"/>
              </a:lnSpc>
            </a:pPr>
            <a:r>
              <a:rPr lang="ar-SA" b="1" dirty="0">
                <a:latin typeface="Tahoma" panose="020B0604030504040204" pitchFamily="34" charset="0"/>
              </a:rPr>
              <a:t>واعتمدت تعاليمه على التعاليم الإسلامية التربوية والاجتماعية والسياسية هدفها خلق جيل صالح في مجتمع متماسك كان يدعو الى العمل الجاد والكسب على قدر العمل ، وأعطى المرأة حقها في الكسب كالرجل تماما وكان زعيما روحيا ودنيويا . كان يستشير أصحابه ويأخذ بأرائهم السليمة وبهذا حقق الديمقراطية في الإسلام شجع الناس على محاكمة الحاكم وكان يقول خير الجهاد أن تقول الحق لحاكم ظالم ، وكان ملما بمعرفة حاجات الأعضاء وحالتهم النفسية . اضافة الى خلفاء الراشدين وكيف كانت ادارتهم للدولة الاسلامية </a:t>
            </a:r>
            <a:r>
              <a:rPr lang="ar-SA" b="1" dirty="0" smtClean="0">
                <a:latin typeface="Tahoma" panose="020B0604030504040204" pitchFamily="34" charset="0"/>
              </a:rPr>
              <a:t>آنذاك </a:t>
            </a:r>
            <a:r>
              <a:rPr lang="ar-SA" b="1" dirty="0">
                <a:latin typeface="Tahoma" panose="020B0604030504040204" pitchFamily="34" charset="0"/>
              </a:rPr>
              <a:t>وحكمتهم في ادارة الدولة . نحتاج إلى هذا النوع من القادة في هذا العصر كي نقاوم الجوانب السلبية لما يتعامل معنا الاخرون من الغرب والشرق .</a:t>
            </a:r>
            <a:endParaRPr lang="ar-SA" b="1" dirty="0">
              <a:latin typeface="Arial" panose="020B0604020202020204" pitchFamily="34" charset="0"/>
            </a:endParaRPr>
          </a:p>
        </p:txBody>
      </p:sp>
    </p:spTree>
    <p:extLst>
      <p:ext uri="{BB962C8B-B14F-4D97-AF65-F5344CB8AC3E}">
        <p14:creationId xmlns:p14="http://schemas.microsoft.com/office/powerpoint/2010/main" val="740377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style.rotation</p:attrName>
                                        </p:attrNameLst>
                                      </p:cBhvr>
                                      <p:tavLst>
                                        <p:tav tm="0">
                                          <p:val>
                                            <p:fltVal val="720"/>
                                          </p:val>
                                        </p:tav>
                                        <p:tav tm="100000">
                                          <p:val>
                                            <p:fltVal val="0"/>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0" y="1028700"/>
            <a:ext cx="8988877" cy="3000821"/>
          </a:xfrm>
          <a:prstGeom prst="rect">
            <a:avLst/>
          </a:prstGeom>
        </p:spPr>
        <p:txBody>
          <a:bodyPr wrap="square">
            <a:spAutoFit/>
          </a:bodyPr>
          <a:lstStyle/>
          <a:p>
            <a:pPr>
              <a:lnSpc>
                <a:spcPct val="150000"/>
              </a:lnSpc>
            </a:pPr>
            <a:r>
              <a:rPr lang="ar-SA" b="1" dirty="0">
                <a:latin typeface="Tahoma" panose="020B0604030504040204" pitchFamily="34" charset="0"/>
              </a:rPr>
              <a:t>كان النبي قائدا سياسيا ودينيا وعسكريا , ملأ قلوب المسلمين بالشجاعة وعدم الخوف إلا من الله .</a:t>
            </a:r>
            <a:endParaRPr lang="ar-SA" b="1" dirty="0">
              <a:latin typeface="Arial" panose="020B0604020202020204" pitchFamily="34" charset="0"/>
            </a:endParaRPr>
          </a:p>
          <a:p>
            <a:pPr>
              <a:lnSpc>
                <a:spcPct val="150000"/>
              </a:lnSpc>
            </a:pPr>
            <a:r>
              <a:rPr lang="ar-SA" b="1" dirty="0">
                <a:latin typeface="Tahoma" panose="020B0604030504040204" pitchFamily="34" charset="0"/>
              </a:rPr>
              <a:t>أما </a:t>
            </a:r>
            <a:r>
              <a:rPr lang="ar-SA" b="1" dirty="0" smtClean="0">
                <a:latin typeface="Tahoma" panose="020B0604030504040204" pitchFamily="34" charset="0"/>
              </a:rPr>
              <a:t>برناردشو في كتابه </a:t>
            </a:r>
            <a:r>
              <a:rPr lang="ar-SA" b="1" dirty="0"/>
              <a:t>"محمد عند علماء الغرب-الإسلام </a:t>
            </a:r>
            <a:r>
              <a:rPr lang="ar-SA" b="1" dirty="0" err="1"/>
              <a:t>فى</a:t>
            </a:r>
            <a:r>
              <a:rPr lang="ar-SA" b="1" dirty="0"/>
              <a:t> ضوء التشيع" </a:t>
            </a:r>
            <a:r>
              <a:rPr lang="ar-SA" b="1" dirty="0" smtClean="0">
                <a:latin typeface="Tahoma" panose="020B0604030504040204" pitchFamily="34" charset="0"/>
              </a:rPr>
              <a:t>فكان </a:t>
            </a:r>
            <a:r>
              <a:rPr lang="ar-SA" b="1" dirty="0">
                <a:latin typeface="Tahoma" panose="020B0604030504040204" pitchFamily="34" charset="0"/>
              </a:rPr>
              <a:t>يعتقد بان رجلا مثل محمد لو تسلم زمام الحكم في العالم بأجمعه لتم له النجاح في حكمه ولقاده إلى طريق الخير وحل مشاكله على احسن وجه وانه يكفل للعالم السلام والسعادة المنشودة . لدينا مثل أعلى في قادتنا المسلمين ونحن الآن نتخبط ونسأل من هو الزعيم المناسب في هذا العصر عصر المعلومات والعولمة .</a:t>
            </a:r>
            <a:endParaRPr lang="ar-SA" b="1" dirty="0">
              <a:latin typeface="Arial" panose="020B0604020202020204" pitchFamily="34" charset="0"/>
            </a:endParaRPr>
          </a:p>
          <a:p>
            <a:pPr>
              <a:lnSpc>
                <a:spcPct val="150000"/>
              </a:lnSpc>
            </a:pPr>
            <a:r>
              <a:rPr lang="ar-SA" b="1" dirty="0">
                <a:latin typeface="Tahoma" panose="020B0604030504040204" pitchFamily="34" charset="0"/>
              </a:rPr>
              <a:t>أما </a:t>
            </a:r>
            <a:r>
              <a:rPr lang="ar-SA" b="1" dirty="0" err="1" smtClean="0">
                <a:latin typeface="Tahoma" panose="020B0604030504040204" pitchFamily="34" charset="0"/>
              </a:rPr>
              <a:t>لامارتين</a:t>
            </a:r>
            <a:r>
              <a:rPr lang="ar-SA" b="1" dirty="0" smtClean="0">
                <a:latin typeface="Tahoma" panose="020B0604030504040204" pitchFamily="34" charset="0"/>
              </a:rPr>
              <a:t> وهو احد المستشرقين الفرنسيين فقد </a:t>
            </a:r>
            <a:r>
              <a:rPr lang="ar-SA" b="1" dirty="0">
                <a:latin typeface="Tahoma" panose="020B0604030504040204" pitchFamily="34" charset="0"/>
              </a:rPr>
              <a:t>ذكر عن الرسول الكريم بعد دراسة حياته انه سما بأمة متدهورة ورفعها إلى قمة المجد وجعلها مشعلا للمدنية وموردا للعلم والمعرفة .</a:t>
            </a:r>
            <a:endParaRPr lang="ar-SA" b="1" dirty="0">
              <a:latin typeface="Arial" panose="020B0604020202020204" pitchFamily="34" charset="0"/>
            </a:endParaRPr>
          </a:p>
        </p:txBody>
      </p:sp>
    </p:spTree>
    <p:extLst>
      <p:ext uri="{BB962C8B-B14F-4D97-AF65-F5344CB8AC3E}">
        <p14:creationId xmlns:p14="http://schemas.microsoft.com/office/powerpoint/2010/main" val="131308959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pic>
        <p:nvPicPr>
          <p:cNvPr id="2" name="صورة 1"/>
          <p:cNvPicPr>
            <a:picLocks noChangeAspect="1"/>
          </p:cNvPicPr>
          <p:nvPr/>
        </p:nvPicPr>
        <p:blipFill>
          <a:blip r:embed="rId3"/>
          <a:stretch>
            <a:fillRect/>
          </a:stretch>
        </p:blipFill>
        <p:spPr>
          <a:xfrm>
            <a:off x="235156" y="190500"/>
            <a:ext cx="8908844" cy="6332763"/>
          </a:xfrm>
          <a:prstGeom prst="rect">
            <a:avLst/>
          </a:prstGeom>
        </p:spPr>
      </p:pic>
    </p:spTree>
    <p:extLst>
      <p:ext uri="{BB962C8B-B14F-4D97-AF65-F5344CB8AC3E}">
        <p14:creationId xmlns:p14="http://schemas.microsoft.com/office/powerpoint/2010/main" val="3137615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20585" y="736146"/>
            <a:ext cx="6316436" cy="5727616"/>
          </a:xfrm>
          <a:prstGeom prst="rect">
            <a:avLst/>
          </a:prstGeom>
        </p:spPr>
      </p:pic>
      <p:sp>
        <p:nvSpPr>
          <p:cNvPr id="2" name="مستطيل 1"/>
          <p:cNvSpPr/>
          <p:nvPr/>
        </p:nvSpPr>
        <p:spPr>
          <a:xfrm>
            <a:off x="3288619" y="0"/>
            <a:ext cx="5743880" cy="646331"/>
          </a:xfrm>
          <a:prstGeom prst="rect">
            <a:avLst/>
          </a:prstGeom>
        </p:spPr>
        <p:txBody>
          <a:bodyPr wrap="none">
            <a:spAutoFit/>
          </a:bodyPr>
          <a:lstStyle/>
          <a:p>
            <a:r>
              <a:rPr lang="ar-SA"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تعريف القيادة العامة والقيادة التربوية</a:t>
            </a:r>
          </a:p>
        </p:txBody>
      </p:sp>
      <p:sp>
        <p:nvSpPr>
          <p:cNvPr id="3" name="مستطيل 2"/>
          <p:cNvSpPr/>
          <p:nvPr/>
        </p:nvSpPr>
        <p:spPr>
          <a:xfrm>
            <a:off x="143681" y="513415"/>
            <a:ext cx="8870243" cy="3365024"/>
          </a:xfrm>
          <a:prstGeom prst="rect">
            <a:avLst/>
          </a:prstGeom>
        </p:spPr>
        <p:txBody>
          <a:bodyPr wrap="square">
            <a:spAutoFit/>
          </a:bodyPr>
          <a:lstStyle/>
          <a:p>
            <a:pPr>
              <a:lnSpc>
                <a:spcPct val="150000"/>
              </a:lnSpc>
            </a:pPr>
            <a:r>
              <a:rPr lang="ar-SA" b="1" dirty="0" smtClean="0">
                <a:latin typeface="SimplifiedArabic"/>
              </a:rPr>
              <a:t>بالنسبة لتعريف القيادة بشكل عام فهناك العديد من </a:t>
            </a:r>
            <a:r>
              <a:rPr lang="ar-SA" b="1" dirty="0">
                <a:latin typeface="SimplifiedArabic"/>
              </a:rPr>
              <a:t>التعريفات التي قيلت في القيادة </a:t>
            </a:r>
            <a:r>
              <a:rPr lang="ar-SA" b="1" dirty="0" smtClean="0">
                <a:latin typeface="SimplifiedArabic"/>
              </a:rPr>
              <a:t>ومنها: </a:t>
            </a:r>
            <a:r>
              <a:rPr lang="ar-SA" b="1" dirty="0">
                <a:latin typeface="SimplifiedArabic"/>
              </a:rPr>
              <a:t>"أنها قدرة الفرد في التأثير على شخص </a:t>
            </a:r>
            <a:r>
              <a:rPr lang="ar-SA" b="1" dirty="0" smtClean="0">
                <a:latin typeface="SimplifiedArabic"/>
              </a:rPr>
              <a:t>أو مجموعة </a:t>
            </a:r>
            <a:r>
              <a:rPr lang="ar-SA" b="1" dirty="0">
                <a:latin typeface="SimplifiedArabic"/>
              </a:rPr>
              <a:t>من الأشخاص وتوجيههم وٕارشادهم من أجل كسب تعاونهم وحفزهم </a:t>
            </a:r>
            <a:r>
              <a:rPr lang="ar-SA" b="1" dirty="0" smtClean="0">
                <a:latin typeface="SimplifiedArabic"/>
              </a:rPr>
              <a:t>على</a:t>
            </a:r>
            <a:r>
              <a:rPr lang="ar-SA" sz="1000" b="1" dirty="0">
                <a:latin typeface="TimesNewRomanPSMT"/>
              </a:rPr>
              <a:t> </a:t>
            </a:r>
            <a:r>
              <a:rPr lang="ar-SA" b="1" dirty="0" smtClean="0">
                <a:latin typeface="SimplifiedArabic"/>
              </a:rPr>
              <a:t>العمل </a:t>
            </a:r>
            <a:r>
              <a:rPr lang="ar-SA" b="1" dirty="0">
                <a:latin typeface="SimplifiedArabic"/>
              </a:rPr>
              <a:t>بأعلى درجة من الكفاية في سبيل تحقيق الأهداف </a:t>
            </a:r>
            <a:r>
              <a:rPr lang="ar-SA" b="1" dirty="0" smtClean="0">
                <a:latin typeface="SimplifiedArabic"/>
              </a:rPr>
              <a:t>الموضوعة  (</a:t>
            </a:r>
            <a:r>
              <a:rPr lang="ar-SA" sz="1000" b="1" dirty="0" smtClean="0">
                <a:latin typeface="TimesNewRomanPSMT"/>
              </a:rPr>
              <a:t> </a:t>
            </a:r>
            <a:r>
              <a:rPr lang="ar-SA" sz="1600" b="1" dirty="0" smtClean="0">
                <a:solidFill>
                  <a:srgbClr val="C00000"/>
                </a:solidFill>
                <a:latin typeface="TimesNewRomanPSMT"/>
              </a:rPr>
              <a:t>كامل المغربي وآخرون  1995</a:t>
            </a:r>
            <a:r>
              <a:rPr lang="ar-SA" sz="1000" b="1" dirty="0" smtClean="0">
                <a:latin typeface="TimesNewRomanPSMT"/>
              </a:rPr>
              <a:t> </a:t>
            </a:r>
            <a:r>
              <a:rPr lang="ar-SA" b="1" dirty="0" smtClean="0">
                <a:latin typeface="TimesNewRomanPSMT"/>
              </a:rPr>
              <a:t>)</a:t>
            </a:r>
            <a:endParaRPr lang="ar-SA" b="1" dirty="0">
              <a:latin typeface="TimesNewRomanPSMT"/>
            </a:endParaRPr>
          </a:p>
          <a:p>
            <a:pPr>
              <a:lnSpc>
                <a:spcPct val="150000"/>
              </a:lnSpc>
            </a:pPr>
            <a:r>
              <a:rPr lang="ar-SA" b="1" dirty="0">
                <a:latin typeface="SimplifiedArabic"/>
              </a:rPr>
              <a:t>تعريف آخر : "القيادة دور اجتماعي رئيسي يقوم به الفرد (القائد) أثناء تفاعله </a:t>
            </a:r>
            <a:r>
              <a:rPr lang="ar-SA" b="1" dirty="0" smtClean="0">
                <a:latin typeface="SimplifiedArabic"/>
              </a:rPr>
              <a:t>مع غيره </a:t>
            </a:r>
            <a:r>
              <a:rPr lang="ar-SA" b="1" dirty="0">
                <a:latin typeface="SimplifiedArabic"/>
              </a:rPr>
              <a:t>من </a:t>
            </a:r>
            <a:r>
              <a:rPr lang="ar-SA" b="1" dirty="0" smtClean="0">
                <a:latin typeface="SimplifiedArabic"/>
              </a:rPr>
              <a:t>أفراد </a:t>
            </a:r>
            <a:r>
              <a:rPr lang="ar-SA" b="1" dirty="0">
                <a:latin typeface="SimplifiedArabic"/>
              </a:rPr>
              <a:t>الجماعة (الأتباع) ويتسم هذا </a:t>
            </a:r>
            <a:r>
              <a:rPr lang="ar-SA" b="1" dirty="0" smtClean="0">
                <a:latin typeface="SimplifiedArabic"/>
              </a:rPr>
              <a:t>الدور </a:t>
            </a:r>
            <a:r>
              <a:rPr lang="ar-SA" b="1" dirty="0">
                <a:latin typeface="SimplifiedArabic"/>
              </a:rPr>
              <a:t>بأن من يقوم به له القدرة والقوة </a:t>
            </a:r>
            <a:r>
              <a:rPr lang="ar-SA" b="1" dirty="0" smtClean="0">
                <a:latin typeface="SimplifiedArabic"/>
              </a:rPr>
              <a:t>على </a:t>
            </a:r>
            <a:r>
              <a:rPr lang="ar-SA" b="1" dirty="0" smtClean="0"/>
              <a:t>التأثير </a:t>
            </a:r>
            <a:r>
              <a:rPr lang="ar-SA" b="1" dirty="0"/>
              <a:t>في الآخرين وتوجيه سلوكهم في سبيل بلوغ هدف الجماعة</a:t>
            </a:r>
            <a:r>
              <a:rPr lang="ar-SA" b="1" dirty="0" smtClean="0"/>
              <a:t>"(</a:t>
            </a:r>
            <a:r>
              <a:rPr lang="ar-SA" sz="1600" b="1" dirty="0" smtClean="0">
                <a:solidFill>
                  <a:srgbClr val="C00000"/>
                </a:solidFill>
                <a:latin typeface="TimesNewRomanPSMT"/>
              </a:rPr>
              <a:t>شفيق رضوان 1994</a:t>
            </a:r>
            <a:r>
              <a:rPr lang="ar-SA" sz="1600" b="1" dirty="0" smtClean="0">
                <a:latin typeface="TimesNewRomanPSMT"/>
              </a:rPr>
              <a:t> </a:t>
            </a:r>
            <a:r>
              <a:rPr lang="ar-SA" b="1" dirty="0" smtClean="0"/>
              <a:t>). </a:t>
            </a:r>
            <a:r>
              <a:rPr lang="ar-SA" b="1" dirty="0"/>
              <a:t>فهي شكل </a:t>
            </a:r>
            <a:r>
              <a:rPr lang="ar-SA" b="1" dirty="0" smtClean="0"/>
              <a:t>من أشكال </a:t>
            </a:r>
            <a:r>
              <a:rPr lang="ar-SA" b="1" dirty="0"/>
              <a:t>التفاعل بين القائد والأتباع حيث تبرز سمة القيادة والتبعية .</a:t>
            </a:r>
          </a:p>
          <a:p>
            <a:pPr>
              <a:lnSpc>
                <a:spcPct val="150000"/>
              </a:lnSpc>
            </a:pPr>
            <a:r>
              <a:rPr lang="ar-SA" b="1" dirty="0"/>
              <a:t>تعريف آخر : "هي العملية التي يتم من خلالها التأثير على سلوك </a:t>
            </a:r>
            <a:r>
              <a:rPr lang="ar-SA" b="1" dirty="0" smtClean="0"/>
              <a:t>الأفراد ( </a:t>
            </a:r>
            <a:r>
              <a:rPr lang="ar-SA" b="1" dirty="0"/>
              <a:t>والجماعات وذلك من أجل دفعهم للعمل برغبة واضحة لتحقيق أهداف محددة</a:t>
            </a:r>
            <a:r>
              <a:rPr lang="ar-SA" b="1" dirty="0" smtClean="0"/>
              <a:t>"(</a:t>
            </a:r>
            <a:r>
              <a:rPr lang="ar-SA" sz="1600" b="1" dirty="0">
                <a:solidFill>
                  <a:srgbClr val="C00000"/>
                </a:solidFill>
              </a:rPr>
              <a:t>د. فؤاد الشيخ سالم </a:t>
            </a:r>
            <a:r>
              <a:rPr lang="ar-SA" sz="1600" b="1" dirty="0" smtClean="0">
                <a:solidFill>
                  <a:srgbClr val="C00000"/>
                </a:solidFill>
              </a:rPr>
              <a:t>وآخرون 1994م </a:t>
            </a:r>
            <a:r>
              <a:rPr lang="ar-SA" b="1" dirty="0" smtClean="0"/>
              <a:t>)</a:t>
            </a:r>
            <a:endParaRPr lang="ar-SA" b="1" dirty="0"/>
          </a:p>
        </p:txBody>
      </p:sp>
      <p:sp>
        <p:nvSpPr>
          <p:cNvPr id="5" name="مستطيل 4"/>
          <p:cNvSpPr/>
          <p:nvPr/>
        </p:nvSpPr>
        <p:spPr>
          <a:xfrm>
            <a:off x="6803" y="4293916"/>
            <a:ext cx="9025696" cy="1754326"/>
          </a:xfrm>
          <a:prstGeom prst="rect">
            <a:avLst/>
          </a:prstGeom>
        </p:spPr>
        <p:txBody>
          <a:bodyPr wrap="square">
            <a:spAutoFit/>
          </a:bodyPr>
          <a:lstStyle/>
          <a:p>
            <a:pPr>
              <a:lnSpc>
                <a:spcPct val="150000"/>
              </a:lnSpc>
            </a:pPr>
            <a:r>
              <a:rPr lang="ar-SA" b="1" dirty="0" smtClean="0">
                <a:latin typeface="TraditionalArabic,Bold"/>
              </a:rPr>
              <a:t> </a:t>
            </a:r>
            <a:r>
              <a:rPr lang="ar-SA" b="1" dirty="0">
                <a:latin typeface="TraditionalArabic,Bold"/>
              </a:rPr>
              <a:t>وتعني عملية التأثير في </a:t>
            </a:r>
            <a:r>
              <a:rPr lang="ar-SA" b="1" dirty="0" smtClean="0">
                <a:latin typeface="TraditionalArabic,Bold"/>
              </a:rPr>
              <a:t>الانشطة التربوية للمعلمين وسلوكهم لتحقيق أهداف تربوية معينة </a:t>
            </a:r>
            <a:r>
              <a:rPr lang="ar-SA" b="1" dirty="0" smtClean="0">
                <a:latin typeface="Traditional Arabic" panose="02020603050405020304" pitchFamily="18" charset="-78"/>
              </a:rPr>
              <a:t>. </a:t>
            </a:r>
            <a:r>
              <a:rPr lang="ar-SA" b="1" dirty="0">
                <a:latin typeface="TraditionalArabic,Bold"/>
              </a:rPr>
              <a:t>ومن هنا فإن مفهوم القيادة </a:t>
            </a:r>
            <a:r>
              <a:rPr lang="ar-SA" b="1" dirty="0" smtClean="0">
                <a:latin typeface="TraditionalArabic,Bold"/>
              </a:rPr>
              <a:t>يبدو في </a:t>
            </a:r>
            <a:r>
              <a:rPr lang="ar-SA" b="1" dirty="0">
                <a:latin typeface="TraditionalArabic,Bold"/>
              </a:rPr>
              <a:t>جوهره أوسع من مفهوم الإدارة وأن السلوك القيادي أوسع وأشمل من السلوك الإداري </a:t>
            </a:r>
            <a:r>
              <a:rPr lang="ar-SA" b="1" dirty="0">
                <a:latin typeface="Traditional Arabic" panose="02020603050405020304" pitchFamily="18" charset="-78"/>
              </a:rPr>
              <a:t>.</a:t>
            </a:r>
          </a:p>
          <a:p>
            <a:pPr>
              <a:lnSpc>
                <a:spcPct val="150000"/>
              </a:lnSpc>
            </a:pPr>
            <a:r>
              <a:rPr lang="ar-SA" b="1" dirty="0">
                <a:latin typeface="TraditionalArabic,Bold"/>
              </a:rPr>
              <a:t>فالقيادة إذن غير الإدارة ، والقيادة بمفهومها العام غير القيادة التربوية التي يكون محورها النشاط التربوي الذي يتم في إطار التنظيم </a:t>
            </a:r>
            <a:r>
              <a:rPr lang="ar-SA" b="1" dirty="0" smtClean="0">
                <a:latin typeface="TraditionalArabic,Bold"/>
              </a:rPr>
              <a:t>التربوي</a:t>
            </a:r>
            <a:r>
              <a:rPr lang="ar-SA" b="1" dirty="0" smtClean="0">
                <a:latin typeface="Traditional Arabic" panose="02020603050405020304" pitchFamily="18" charset="-78"/>
              </a:rPr>
              <a:t>( </a:t>
            </a:r>
            <a:r>
              <a:rPr lang="ar-SA" sz="1600" b="1" dirty="0" smtClean="0">
                <a:solidFill>
                  <a:srgbClr val="FF0000"/>
                </a:solidFill>
                <a:latin typeface="TraditionalArabic,Bold"/>
              </a:rPr>
              <a:t>الدويك</a:t>
            </a:r>
            <a:r>
              <a:rPr lang="ar-SA" sz="1600" b="1" dirty="0">
                <a:solidFill>
                  <a:srgbClr val="FF0000"/>
                </a:solidFill>
                <a:latin typeface="TraditionalArabic,Bold"/>
              </a:rPr>
              <a:t> </a:t>
            </a:r>
            <a:r>
              <a:rPr lang="ar-SA" sz="1600" b="1" dirty="0" smtClean="0">
                <a:solidFill>
                  <a:srgbClr val="FF0000"/>
                </a:solidFill>
                <a:latin typeface="TraditionalArabic,Bold"/>
              </a:rPr>
              <a:t>تيسير وآخرون 2009</a:t>
            </a:r>
            <a:r>
              <a:rPr lang="ar-SA" b="1" dirty="0" smtClean="0">
                <a:latin typeface="TraditionalArabic,Bold"/>
              </a:rPr>
              <a:t>)</a:t>
            </a:r>
            <a:endParaRPr lang="ar-SA" b="1" dirty="0"/>
          </a:p>
        </p:txBody>
      </p:sp>
      <p:sp>
        <p:nvSpPr>
          <p:cNvPr id="6" name="مستطيل 5"/>
          <p:cNvSpPr/>
          <p:nvPr/>
        </p:nvSpPr>
        <p:spPr>
          <a:xfrm>
            <a:off x="5512644" y="3778004"/>
            <a:ext cx="3501280" cy="646331"/>
          </a:xfrm>
          <a:prstGeom prst="rect">
            <a:avLst/>
          </a:prstGeom>
        </p:spPr>
        <p:txBody>
          <a:bodyPr wrap="none">
            <a:spAutoFit/>
          </a:bodyPr>
          <a:lstStyle/>
          <a:p>
            <a:r>
              <a:rPr lang="ar-SA"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تعريف </a:t>
            </a:r>
            <a:r>
              <a:rPr lang="ar-SA"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القيادة </a:t>
            </a:r>
            <a:r>
              <a:rPr lang="ar-SA"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التربوية</a:t>
            </a:r>
          </a:p>
        </p:txBody>
      </p:sp>
    </p:spTree>
    <p:extLst>
      <p:ext uri="{BB962C8B-B14F-4D97-AF65-F5344CB8AC3E}">
        <p14:creationId xmlns:p14="http://schemas.microsoft.com/office/powerpoint/2010/main" val="6208053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786</TotalTime>
  <Words>3832</Words>
  <Application>Microsoft Office PowerPoint</Application>
  <PresentationFormat>عرض على الشاشة (3:4)‏</PresentationFormat>
  <Paragraphs>313</Paragraphs>
  <Slides>45</Slides>
  <Notes>0</Notes>
  <HiddenSlides>0</HiddenSlides>
  <MMClips>0</MMClips>
  <ScaleCrop>false</ScaleCrop>
  <HeadingPairs>
    <vt:vector size="6" baseType="variant">
      <vt:variant>
        <vt:lpstr>الخطوط المستخدمة</vt:lpstr>
      </vt:variant>
      <vt:variant>
        <vt:i4>23</vt:i4>
      </vt:variant>
      <vt:variant>
        <vt:lpstr>نسق</vt:lpstr>
      </vt:variant>
      <vt:variant>
        <vt:i4>1</vt:i4>
      </vt:variant>
      <vt:variant>
        <vt:lpstr>عناوين الشرائح</vt:lpstr>
      </vt:variant>
      <vt:variant>
        <vt:i4>45</vt:i4>
      </vt:variant>
    </vt:vector>
  </HeadingPairs>
  <TitlesOfParts>
    <vt:vector size="69" baseType="lpstr">
      <vt:lpstr>Arabic Transparent</vt:lpstr>
      <vt:lpstr>Arabic Transparent</vt:lpstr>
      <vt:lpstr>Arabic Typesetting</vt:lpstr>
      <vt:lpstr>ArabicTypesetting</vt:lpstr>
      <vt:lpstr>ArabicTypesetting,Bold</vt:lpstr>
      <vt:lpstr>arial</vt:lpstr>
      <vt:lpstr>arial</vt:lpstr>
      <vt:lpstr>Calibri</vt:lpstr>
      <vt:lpstr>Calibri Light</vt:lpstr>
      <vt:lpstr>Calibri,Bold</vt:lpstr>
      <vt:lpstr>DecoType Naskh</vt:lpstr>
      <vt:lpstr>DecoType Naskh Special</vt:lpstr>
      <vt:lpstr>Lucida Console</vt:lpstr>
      <vt:lpstr>PT Bold Heading</vt:lpstr>
      <vt:lpstr>Simplified Arabic</vt:lpstr>
      <vt:lpstr>SimplifiedArabic</vt:lpstr>
      <vt:lpstr>SimplifiedArabic-Bold</vt:lpstr>
      <vt:lpstr>Tahoma</vt:lpstr>
      <vt:lpstr>Times New Roman</vt:lpstr>
      <vt:lpstr>TimesNewRomanPSMT</vt:lpstr>
      <vt:lpstr>Traditional Arabic</vt:lpstr>
      <vt:lpstr>TraditionalArabic,Bold</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ابو عبدالرحيم</dc:creator>
  <cp:lastModifiedBy>ابو عبدالرحيم</cp:lastModifiedBy>
  <cp:revision>75</cp:revision>
  <cp:lastPrinted>2015-02-14T17:40:26Z</cp:lastPrinted>
  <dcterms:created xsi:type="dcterms:W3CDTF">2015-02-07T11:51:51Z</dcterms:created>
  <dcterms:modified xsi:type="dcterms:W3CDTF">2015-02-14T18:30:21Z</dcterms:modified>
</cp:coreProperties>
</file>