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4" d="100"/>
          <a:sy n="64" d="100"/>
        </p:scale>
        <p:origin x="-156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A3178B-7DC7-48CF-9101-BE159CC9D9B7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B15678-5396-4640-AA8B-6534196012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009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6C2CE-8C18-43D9-A01F-C27631BDDFC1}" type="datetime1">
              <a:rPr lang="ar-SA" smtClean="0"/>
              <a:t>01/07/36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SA" smtClean="0"/>
              <a:t>إعداد : أ. تركي بن عبدالعزيز الشنار</a:t>
            </a: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FD3A20-B478-4DBB-9483-FA29114EED65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43608" y="4509120"/>
            <a:ext cx="684076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n w="28575">
                  <a:solidFill>
                    <a:srgbClr val="FFFF0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PT Bold Heading" panose="02010400000000000000" pitchFamily="2" charset="-78"/>
              </a:rPr>
              <a:t>القائد الواعد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763688" y="3645024"/>
            <a:ext cx="554461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الدكتور : فايز عبدالعزيز الفايز</a:t>
            </a:r>
            <a:endParaRPr lang="ar-SA" sz="3600" b="1" dirty="0">
              <a:solidFill>
                <a:schemeClr val="tx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7544" y="5733256"/>
            <a:ext cx="79928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تجربة شخصية من المتدرب : شبيب بن ناصر آل شبيب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92696"/>
            <a:ext cx="201622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ستطيل 6"/>
          <p:cNvSpPr/>
          <p:nvPr/>
        </p:nvSpPr>
        <p:spPr>
          <a:xfrm>
            <a:off x="2915816" y="2291778"/>
            <a:ext cx="3168352" cy="1281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جامعة الملك سعود</a:t>
            </a:r>
          </a:p>
          <a:p>
            <a:pPr algn="ctr"/>
            <a:r>
              <a:rPr lang="ar-SA" sz="2400" b="1" dirty="0" smtClean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كليـــــــــة التربيــــــــــــــــة</a:t>
            </a:r>
          </a:p>
          <a:p>
            <a:pPr algn="ctr"/>
            <a:r>
              <a:rPr lang="ar-SA" sz="2400" b="1" dirty="0" smtClean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دورة الإشراف التربوي</a:t>
            </a:r>
          </a:p>
          <a:p>
            <a:pPr algn="ctr"/>
            <a:r>
              <a:rPr lang="ar-SA" sz="2400" b="1" dirty="0" smtClean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مقـرر التنمية المهنيـة</a:t>
            </a:r>
            <a:endParaRPr lang="ar-SA" sz="2400" b="1" dirty="0">
              <a:solidFill>
                <a:schemeClr val="accent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80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2493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PT Bold Heading" panose="02010400000000000000" pitchFamily="2" charset="-78"/>
              </a:rPr>
              <a:t>تعليمات خاصة بالبرنامج التدريبي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PT Bold Heading" panose="02010400000000000000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83568" y="1833786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الحضور المبكر وقبل بداية البرنامج بعشر دقائق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 smtClean="0">
                <a:cs typeface="AL-Mohanad Bold" pitchFamily="2" charset="-78"/>
              </a:rPr>
              <a:t>في </a:t>
            </a:r>
            <a:r>
              <a:rPr lang="ar-SA" sz="3200" dirty="0">
                <a:cs typeface="AL-Mohanad Bold" pitchFamily="2" charset="-78"/>
              </a:rPr>
              <a:t>حالة الاعتذار عن الحضور  يلزم إشعار قسم الإدارة المدرسية قبل البرنامج بوقت كافي كحد أدني يوم قبل البرنامج ، على أن يتم احتساب ذلك اليوم من نسبة الغياب المحددة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على المتدرب احضار ما يتطلبه البرنامج التدريبي  من أدوات و أجهزة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الالتزام بالوقت في الحضور والانصراف من البرنامج التدريبي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كتابة التقرير المطلوب بعد كل زيارة ميدانية 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002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260648"/>
            <a:ext cx="640871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PT Bold Heading" panose="02010400000000000000" pitchFamily="2" charset="-78"/>
              </a:rPr>
              <a:t>نقاط هامة في المشروع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PT Bold Heading" panose="02010400000000000000" pitchFamily="2" charset="-78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15115"/>
              </p:ext>
            </p:extLst>
          </p:nvPr>
        </p:nvGraphicFramePr>
        <p:xfrm>
          <a:off x="1547664" y="1583856"/>
          <a:ext cx="5792336" cy="400538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92336"/>
              </a:tblGrid>
              <a:tr h="22799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190" algn="l"/>
                        </a:tabLst>
                      </a:pPr>
                      <a:r>
                        <a:rPr lang="ar-SA" sz="1600" b="0" dirty="0">
                          <a:effectLst/>
                          <a:latin typeface="Traditional Arabic" panose="02020603050405020304" pitchFamily="18" charset="-78"/>
                          <a:cs typeface="AL-Mateen" pitchFamily="2" charset="-78"/>
                        </a:rPr>
                        <a:t>نقاط القوة للمشروع</a:t>
                      </a:r>
                      <a:endParaRPr lang="en-US" sz="1600" b="0" dirty="0">
                        <a:effectLst/>
                        <a:latin typeface="Traditional Arabic" panose="02020603050405020304" pitchFamily="18" charset="-78"/>
                        <a:ea typeface="Calibri"/>
                        <a:cs typeface="AL-Mateen" pitchFamily="2" charset="-78"/>
                      </a:endParaRPr>
                    </a:p>
                  </a:txBody>
                  <a:tcPr marL="49564" marR="49564" marT="0" marB="0">
                    <a:solidFill>
                      <a:schemeClr val="accent2"/>
                    </a:solidFill>
                  </a:tcPr>
                </a:tc>
              </a:tr>
              <a:tr h="1204956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وجود معلمين متميزين بالمحافظة قادرين على مواكبة المشروع 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وجود مشرفين تربويين متميزين في التدريب ونقل الخبرة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وجود الامكانيات الجيدة لتطبيق المشروع من قاعات تدريبية وأدوات و أجهزة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دعم توجه الوزارة في تمكين القيادة المدرسية الذاتية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إيجاد كادر </a:t>
                      </a:r>
                      <a:r>
                        <a:rPr lang="ar-SA" sz="1400" b="0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بشري</a:t>
                      </a:r>
                      <a:r>
                        <a:rPr lang="ar-SA" sz="1400" b="0" baseline="0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 </a:t>
                      </a:r>
                      <a:r>
                        <a:rPr lang="ar-SA" sz="1400" b="0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مجّهز </a:t>
                      </a: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للقيادة المدرسية متى ما دعت الحاجة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AL-Mohanad Bold" pitchFamily="2" charset="-78"/>
                      </a:endParaRPr>
                    </a:p>
                  </a:txBody>
                  <a:tcPr marL="49564" marR="4956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799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190" algn="l"/>
                        </a:tabLst>
                      </a:pPr>
                      <a:r>
                        <a:rPr lang="ar-SA" sz="1600" b="0" dirty="0">
                          <a:effectLst/>
                          <a:latin typeface="Traditional Arabic" panose="02020603050405020304" pitchFamily="18" charset="-78"/>
                          <a:cs typeface="AL-Mateen" pitchFamily="2" charset="-78"/>
                        </a:rPr>
                        <a:t>المخاوف والمشكلات المتوقعة للمشروع</a:t>
                      </a:r>
                      <a:endParaRPr lang="en-US" sz="1600" b="0" dirty="0">
                        <a:effectLst/>
                        <a:latin typeface="Traditional Arabic" panose="02020603050405020304" pitchFamily="18" charset="-78"/>
                        <a:ea typeface="Calibri"/>
                        <a:cs typeface="AL-Mateen" pitchFamily="2" charset="-78"/>
                      </a:endParaRPr>
                    </a:p>
                  </a:txBody>
                  <a:tcPr marL="49564" marR="49564" marT="0" marB="0">
                    <a:solidFill>
                      <a:schemeClr val="accent2"/>
                    </a:solidFill>
                  </a:tcPr>
                </a:tc>
              </a:tr>
              <a:tr h="1306380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عدم </a:t>
                      </a: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تفهم الميدان التربوي للمشروع وبالتالي عدم الالتحاق به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قلة عدد المتقدمين للالتحاق بالمشروع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مشكلة تفريغ المعلم للمشروع في اليوم التدريبي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عدم جدية الملتحقين بالمشروع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تسرب بعض الملتحقين أثناء المشروع  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AL-Mohanad Bold" pitchFamily="2" charset="-78"/>
                      </a:endParaRPr>
                    </a:p>
                  </a:txBody>
                  <a:tcPr marL="49564" marR="4956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799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190" algn="l"/>
                        </a:tabLst>
                      </a:pPr>
                      <a:r>
                        <a:rPr lang="ar-SA" sz="1600" b="0" dirty="0" smtClean="0">
                          <a:effectLst/>
                          <a:latin typeface="Traditional Arabic" panose="02020603050405020304" pitchFamily="18" charset="-78"/>
                          <a:cs typeface="AL-Mateen" pitchFamily="2" charset="-78"/>
                        </a:rPr>
                        <a:t>الفرص المتاحة للمشروع  </a:t>
                      </a:r>
                      <a:endParaRPr lang="en-US" sz="1600" b="0" dirty="0">
                        <a:effectLst/>
                        <a:latin typeface="Traditional Arabic" panose="02020603050405020304" pitchFamily="18" charset="-78"/>
                        <a:ea typeface="Calibri"/>
                        <a:cs typeface="AL-Mateen" pitchFamily="2" charset="-78"/>
                      </a:endParaRPr>
                    </a:p>
                  </a:txBody>
                  <a:tcPr marL="49564" marR="49564" marT="0" marB="0">
                    <a:solidFill>
                      <a:schemeClr val="accent2"/>
                    </a:solidFill>
                  </a:tcPr>
                </a:tc>
              </a:tr>
              <a:tr h="442724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استقطاب مدربين للمشروع من خارج المحافظة وذلك لإظهار جدية المشروع للميدان التربوي .</a:t>
                      </a:r>
                      <a:endParaRPr lang="en-US" sz="1400" b="0" dirty="0" smtClean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1139190" algn="l"/>
                        </a:tabLst>
                      </a:pPr>
                      <a:r>
                        <a:rPr lang="ar-SA" sz="1400" b="0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AL-Mohanad Bold" pitchFamily="2" charset="-78"/>
                        </a:rPr>
                        <a:t>الشراكة القائمة بين إدارة التربية والتعليم وجامعة سلمان بن عبدالعزيز والاستفادة من ذلك .</a:t>
                      </a:r>
                      <a:endParaRPr lang="en-US" sz="1400" b="0" dirty="0" smtClean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cs typeface="AL-Mohanad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564" marR="4956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45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260648"/>
            <a:ext cx="640871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SC_DUBAI" pitchFamily="2" charset="-78"/>
              </a:rPr>
              <a:t>متطلبات المشروع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SC_DUBAI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83568" y="1832625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 smtClean="0">
                <a:cs typeface="AL-Mohanad Bold" pitchFamily="2" charset="-78"/>
              </a:rPr>
              <a:t>تدشين المشروع بشكل رسمي وجيد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 smtClean="0">
                <a:cs typeface="AL-Mohanad Bold" pitchFamily="2" charset="-78"/>
              </a:rPr>
              <a:t>مصاريف مالية للتغذية و طباعة الحقائب التدريبية والشهادات و الجوائز.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 smtClean="0">
                <a:cs typeface="AL-Mohanad Bold" pitchFamily="2" charset="-78"/>
              </a:rPr>
              <a:t>توثيق البرنامج من قسم الإعلام التربوي .</a:t>
            </a: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 smtClean="0">
                <a:cs typeface="AL-Mohanad Bold" pitchFamily="2" charset="-78"/>
              </a:rPr>
              <a:t>تجهيز القاعات التدريبية للمشروع .</a:t>
            </a: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 smtClean="0">
                <a:cs typeface="AL-Mohanad Bold" pitchFamily="2" charset="-78"/>
              </a:rPr>
              <a:t>مصاريف سفرية للزيارات الخارجية.</a:t>
            </a:r>
          </a:p>
          <a:p>
            <a:pPr marL="514350" indent="-514350" algn="justLow">
              <a:buFont typeface="Wingdings" panose="05000000000000000000" pitchFamily="2" charset="2"/>
              <a:buChar char="§"/>
            </a:pP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316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260648"/>
            <a:ext cx="640871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SC_DUBAI" pitchFamily="2" charset="-78"/>
              </a:rPr>
              <a:t>المعلمين المرشحين للمشروع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SC_DUBAI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22341"/>
              </p:ext>
            </p:extLst>
          </p:nvPr>
        </p:nvGraphicFramePr>
        <p:xfrm>
          <a:off x="1994350" y="1268760"/>
          <a:ext cx="5313954" cy="4521708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379864"/>
                <a:gridCol w="2364602"/>
                <a:gridCol w="1284744"/>
                <a:gridCol w="1284744"/>
              </a:tblGrid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AL-Mateen" pitchFamily="2" charset="-78"/>
                        </a:rPr>
                        <a:t>م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AL-Mateen" pitchFamily="2" charset="-78"/>
                        </a:rPr>
                        <a:t>الاسم المعلم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AL-Mateen" pitchFamily="2" charset="-78"/>
                        </a:rPr>
                        <a:t>التخصص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effectLst/>
                          <a:cs typeface="AL-Mateen" pitchFamily="2" charset="-78"/>
                        </a:rPr>
                        <a:t>المدرسة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شايع زيد آل وقيان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AL-Mohanad Bold" pitchFamily="2" charset="-78"/>
                        </a:rPr>
                        <a:t>رياضيات</a:t>
                      </a:r>
                      <a:endParaRPr lang="en-US" sz="16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AL-Mohanad Bold" pitchFamily="2" charset="-78"/>
                        </a:rPr>
                        <a:t>م. بدر</a:t>
                      </a:r>
                      <a:endParaRPr lang="en-US" sz="16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تميم سعد السلطان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تربية اسلامية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AL-Mohanad Bold" pitchFamily="2" charset="-78"/>
                        </a:rPr>
                        <a:t>م. الفيصلية</a:t>
                      </a:r>
                      <a:endParaRPr lang="en-US" sz="16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محمد عبد الله المجادعة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حاسب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AL-Mohanad Bold" pitchFamily="2" charset="-78"/>
                        </a:rPr>
                        <a:t>ث. الهدار</a:t>
                      </a:r>
                      <a:endParaRPr lang="en-US" sz="16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مسعود حمد آل مطرة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لغة عربية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AL-Mohanad Bold" pitchFamily="2" charset="-78"/>
                        </a:rPr>
                        <a:t>م. النايفية</a:t>
                      </a:r>
                      <a:endParaRPr lang="en-US" sz="16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فهد نفل الشكرة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تربية فنية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م. النايفية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AL-Mohanad Bold" pitchFamily="2" charset="-78"/>
                        </a:rPr>
                        <a:t>شايع وقيان آل وقيان</a:t>
                      </a:r>
                      <a:endParaRPr lang="en-US" sz="1600" b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لغة عربية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أنس بن مالك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عبد الله أحمد الدريهم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تربية اسلامية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خالد بن الوليد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مسفر ظافر العريم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رياضيات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م. القادسية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عبد الله عبد الرحمن العبد الهادي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رياضيات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م. أحد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ظافر وقيان آل وقيان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رياضيات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ث. الأحمر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محمد مبارك آل زنان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انجليزي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ث . ليلى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سالم جابر الكبرى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لغة عربية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ث. البديع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عبد الرحمن راشد الحمود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انجليزي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ohanad Bold" pitchFamily="2" charset="-78"/>
                        </a:rPr>
                        <a:t>طارق بن زياد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cs typeface="AL-Mohanad Bold" pitchFamily="2" charset="-78"/>
                        </a:rPr>
                        <a:t>فالح سلطان </a:t>
                      </a:r>
                      <a:r>
                        <a:rPr lang="ar-SA" sz="1600" dirty="0" err="1" smtClean="0">
                          <a:cs typeface="AL-Mohanad Bold" pitchFamily="2" charset="-78"/>
                        </a:rPr>
                        <a:t>الحنابجة</a:t>
                      </a:r>
                      <a:endParaRPr lang="ar-SA" sz="1600" b="0" dirty="0"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cs typeface="AL-Mohanad Bold" pitchFamily="2" charset="-78"/>
                        </a:rPr>
                        <a:t>علوم</a:t>
                      </a:r>
                      <a:endParaRPr lang="ar-SA" sz="1600" b="0" dirty="0"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cs typeface="AL-Mohanad Bold" pitchFamily="2" charset="-78"/>
                        </a:rPr>
                        <a:t>عقبة بن نافع</a:t>
                      </a:r>
                      <a:endParaRPr lang="ar-SA" sz="1600" b="0" dirty="0"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AL-Mateen" pitchFamily="2" charset="-78"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L-Mateen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cs typeface="AL-Mohanad Bold" pitchFamily="2" charset="-78"/>
                        </a:rPr>
                        <a:t>بتال سعيد الزعبي</a:t>
                      </a:r>
                      <a:endParaRPr lang="ar-SA" sz="1600" b="0" dirty="0"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cs typeface="AL-Mohanad Bold" pitchFamily="2" charset="-78"/>
                        </a:rPr>
                        <a:t>انجليزي</a:t>
                      </a:r>
                      <a:endParaRPr lang="ar-SA" sz="1600" b="0" dirty="0"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>
                          <a:cs typeface="AL-Mohanad Bold" pitchFamily="2" charset="-78"/>
                        </a:rPr>
                        <a:t>خالد بن الوليد</a:t>
                      </a:r>
                      <a:endParaRPr lang="ar-SA" sz="1600" b="0" dirty="0">
                        <a:cs typeface="AL-Mohanad Bold" pitchFamily="2" charset="-78"/>
                      </a:endParaRPr>
                    </a:p>
                  </a:txBody>
                  <a:tcPr marL="65111" marR="651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76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03548" y="1556792"/>
            <a:ext cx="806489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L-Mohanad Bold" pitchFamily="2" charset="-78"/>
              </a:rPr>
              <a:t>نقدم خالص شكرنا وتقديرنا لسعادة مدير التربية والتعليم بالموافقة على المشروع .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L-Mohanad Bold" pitchFamily="2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40967"/>
            <a:ext cx="6192688" cy="3600401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5" name="مستطيل 4"/>
          <p:cNvSpPr/>
          <p:nvPr/>
        </p:nvSpPr>
        <p:spPr>
          <a:xfrm>
            <a:off x="1043608" y="260648"/>
            <a:ext cx="640871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SC_DUBAI" pitchFamily="2" charset="-78"/>
              </a:rPr>
              <a:t>في نهاية العرض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SC_DUBA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719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70952" y="1628800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SA" sz="3200" dirty="0">
                <a:cs typeface="AL-Mohanad Bold" pitchFamily="2" charset="-78"/>
              </a:rPr>
              <a:t>المشروع </a:t>
            </a:r>
            <a:r>
              <a:rPr lang="ar-SA" sz="3200" dirty="0" smtClean="0">
                <a:cs typeface="AL-Mohanad Bold" pitchFamily="2" charset="-78"/>
              </a:rPr>
              <a:t>: هو برنامج تدريبي يهدف </a:t>
            </a:r>
            <a:r>
              <a:rPr lang="ar-SA" sz="3200" dirty="0">
                <a:cs typeface="AL-Mohanad Bold" pitchFamily="2" charset="-78"/>
              </a:rPr>
              <a:t>إلى إعداد قائداً واعداً متميزاً في الإدارة </a:t>
            </a:r>
            <a:r>
              <a:rPr lang="ar-SA" sz="3200" dirty="0" smtClean="0">
                <a:cs typeface="AL-Mohanad Bold" pitchFamily="2" charset="-78"/>
              </a:rPr>
              <a:t>المدرسية، </a:t>
            </a:r>
            <a:r>
              <a:rPr lang="ar-SA" sz="3200" dirty="0">
                <a:cs typeface="AL-Mohanad Bold" pitchFamily="2" charset="-78"/>
              </a:rPr>
              <a:t>حيث يتم من خلال هذا المشروع تدريب </a:t>
            </a:r>
            <a:r>
              <a:rPr lang="ar-SA" sz="3200" dirty="0" smtClean="0">
                <a:cs typeface="AL-Mohanad Bold" pitchFamily="2" charset="-78"/>
              </a:rPr>
              <a:t>مجموعة من المعلمين للقيادة </a:t>
            </a:r>
            <a:r>
              <a:rPr lang="ar-SA" sz="3200" dirty="0">
                <a:cs typeface="AL-Mohanad Bold" pitchFamily="2" charset="-78"/>
              </a:rPr>
              <a:t>المدرسية ، حيث يتم إعدادهم تربوياً ومهنياً ليكونوا مدراء و وكلاء في مدارس </a:t>
            </a:r>
            <a:r>
              <a:rPr lang="ar-SA" sz="3200" dirty="0" smtClean="0">
                <a:cs typeface="AL-Mohanad Bold" pitchFamily="2" charset="-78"/>
              </a:rPr>
              <a:t>المحافظة .</a:t>
            </a:r>
            <a:endParaRPr lang="en-US" sz="3200" dirty="0">
              <a:cs typeface="AL-Mohanad Bold" pitchFamily="2" charset="-78"/>
            </a:endParaRPr>
          </a:p>
          <a:p>
            <a:pPr algn="justLow"/>
            <a:r>
              <a:rPr lang="ar-SA" sz="3200" dirty="0">
                <a:cs typeface="AL-Mohanad Bold" pitchFamily="2" charset="-78"/>
              </a:rPr>
              <a:t>سوف يسهم هذا المشروع في تهيئة معلمين من الميدان التربوي لكي يكونوا في جاهزية تامة في قيادة أي مدرسة في المحافظة و متى دعت الحاجة لهم ، وكذلك سد عجز بعض إدارات المدارس ، حيث تكون لهم أولوية التكليف في الإدارة المدرسية ، على أن تشمل هذه التهيئة على تقديم برامج نوعية تربوية ومهنية على مدار عام دراسي كامل .</a:t>
            </a:r>
            <a:endParaRPr lang="en-US" sz="3200" dirty="0">
              <a:cs typeface="AL-Mohanad Bold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843808" y="332656"/>
            <a:ext cx="38884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PT Bold Heading" panose="02010400000000000000" pitchFamily="2" charset="-78"/>
              </a:rPr>
              <a:t>نبذة عن المشروع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831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43808" y="476672"/>
            <a:ext cx="38884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PT Bold Heading" panose="02010400000000000000" pitchFamily="2" charset="-78"/>
              </a:rPr>
              <a:t>أهداف المشروع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PT Bold Heading" panose="02010400000000000000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11560" y="1772816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Low">
              <a:buFont typeface="Wingdings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إعداد كوادر بشرية للقيادة المدرسية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المساهمة في سد العجز في إدارات المدارس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تهيئة معلمين من الميدان التربوي لكي يصبحوا على علم ودراية بالإدارة المدرسية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تكليفهم في إدارات المدارس متى دعت الحاجة لذلك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itchFamily="2" charset="2"/>
              <a:buChar char="§"/>
            </a:pPr>
            <a:r>
              <a:rPr lang="en-US" sz="3200" dirty="0">
                <a:cs typeface="AL-Mohanad Bold" pitchFamily="2" charset="-78"/>
              </a:rPr>
              <a:t> </a:t>
            </a:r>
            <a:r>
              <a:rPr lang="ar-SA" sz="3200" dirty="0">
                <a:cs typeface="AL-Mohanad Bold" pitchFamily="2" charset="-78"/>
              </a:rPr>
              <a:t>تدريبهم قبل بداية التكليف يعطي منحى جيد أثناء عملهم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سد فجوة العزوف عن الإدارة المدرسية 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306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260648"/>
            <a:ext cx="685028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PT Bold Heading" panose="02010400000000000000" pitchFamily="2" charset="-78"/>
              </a:rPr>
              <a:t>آلية و إجراءات تطبيق المشروع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PT Bold Heading" panose="02010400000000000000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3528" y="1332051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تعميم هذا المشروع على الميدان التربوي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استقبال طلبات الالتحاق بهذا المشروع من الميدان التربوي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تطبيق ضوابط تكليف شاغلي الوظائف التعليمية في إدارات المدارس على المتقدمين من الميدان التربوي ، على أن يتم تعميم الضوابط التكليف ضمن تعميم المشروع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تحديد عدد الملتحقين بالمشروع بعدد (15) معلمين فقط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تدريب الملتحقين بالمشروع خلال العام الدراسي الحالي على أساسيات الإدارة المدرسية وتطبيقاتها 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يخضع المتدرب في المشروع على التطبيق الميداني الجزئي في نهاية العام الدراسي . (تحدد آليته لاحقاً </a:t>
            </a:r>
            <a:r>
              <a:rPr lang="ar-SA" sz="3200" dirty="0" smtClean="0">
                <a:cs typeface="AL-Mohanad Bold" pitchFamily="2" charset="-78"/>
              </a:rPr>
              <a:t>).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756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620688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يخضع المتدرب خلال المشروع لزيارات ميدانية لبعض الإدارات المدرسية المتميزة بالمحافظة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تحديد يوم واحد كل أسبوعين للبرنامج التدريبي ، على أن تكون مدة اليوم التدريبي (4)ساعات ، على أن يتم تفريغ المتدرب من المدرسة ذلك اليوم ويكون توقيعه لذلك اليوم في البرنامج التدريبي.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إلزام حضور المتدرب للبرنامج بنسبة 75% وتكون نسبة غيابه 25% ،على أن يتم استبعاد المتدرب الذي يتجاوز غيابه النسبة المحددة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يشارك في التدريب مجموعة من المشرفين التربويين من داخل المحافظة ومن خارجها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يخضع المتدرب لاختبار فيما قدم له أثناء التدريب في نهاية المشروع ، على أن يكون اجتياز هذا الاختبار شرطاً لاجتياز المشروع 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925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844824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يخضع جميع المتدربين في هذا المشروع للتهيئة ليكونوا مديري أو وكلاء في المدارس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تكون أولوية التكليف في إدارات المدارس العام الدراسي القادم بمشيئة الله للمتدربين المجتازين في هذا المشروع ، على أن لا يترتب على ذلك ضرورة تكليف المتدربين ويرجع ذلك للجنة .</a:t>
            </a:r>
            <a:endParaRPr lang="en-US" sz="3200" dirty="0">
              <a:cs typeface="AL-Mohanad Bold" pitchFamily="2" charset="-78"/>
            </a:endParaRPr>
          </a:p>
          <a:p>
            <a:pPr marL="51435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يختم المشروع قبل نهاية العام الدراسي الحالي 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124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88640"/>
            <a:ext cx="756084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PT Bold Heading" panose="02010400000000000000" pitchFamily="2" charset="-78"/>
              </a:rPr>
              <a:t>مهام اللجنة الرئيسة للمشروع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PT Bold Heading" panose="02010400000000000000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134076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الموافقة على تنفيذ المشروع و إقراره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الإشراف العام على المشروع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فرز المتقدمين للمشروع وتطبيق ضوابط تكليف شاغلي الوظائف التعليمية عليهم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اختيار المتدربين في المشروع بعد الفرز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الإشراف على البرنامج التدريبي ومتابعته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متابعة المتدربين أثناء التطبيق الميداني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تطبيق الاختبار نهاية المشروع و استخلاص النتائج وفرز المجتازين . 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تكريم المجتازين في المشروع .</a:t>
            </a:r>
            <a:endParaRPr lang="en-US" sz="3200" dirty="0">
              <a:cs typeface="AL-Mohanad Bold" pitchFamily="2" charset="-78"/>
            </a:endParaRPr>
          </a:p>
          <a:p>
            <a:pPr marL="514350" lvl="0" indent="-514350" algn="justLow">
              <a:buFont typeface="Wingdings" panose="05000000000000000000" pitchFamily="2" charset="2"/>
              <a:buChar char="§"/>
            </a:pPr>
            <a:r>
              <a:rPr lang="ar-SA" sz="3200" dirty="0">
                <a:cs typeface="AL-Mohanad Bold" pitchFamily="2" charset="-78"/>
              </a:rPr>
              <a:t>دراسة فاعلية البرنامج ودراسة جدوى التطبيق في العام الذي يليه .</a:t>
            </a:r>
            <a:endParaRPr lang="en-US" sz="32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639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332656"/>
            <a:ext cx="685028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PT Bold Heading" panose="02010400000000000000" pitchFamily="2" charset="-78"/>
              </a:rPr>
              <a:t>البرنامج التدريبي للمشروع</a:t>
            </a:r>
            <a:endParaRPr lang="ar-SA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PT Bold Heading" panose="02010400000000000000" pitchFamily="2" charset="-78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906"/>
              </p:ext>
            </p:extLst>
          </p:nvPr>
        </p:nvGraphicFramePr>
        <p:xfrm>
          <a:off x="1838671" y="1636944"/>
          <a:ext cx="5613649" cy="4456352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85369"/>
                <a:gridCol w="2821455"/>
                <a:gridCol w="2506825"/>
              </a:tblGrid>
              <a:tr h="2078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6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</a:t>
                      </a:r>
                      <a:endParaRPr lang="en-US" sz="16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6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البرنامج</a:t>
                      </a:r>
                      <a:endParaRPr lang="en-US" sz="16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6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المدرب المنفذ</a:t>
                      </a:r>
                      <a:endParaRPr lang="en-US" sz="16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200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افتتاح المشروع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مدير التربية والتعليم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 anchor="ctr"/>
                </a:tc>
              </a:tr>
              <a:tr h="25011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التعريف بالمشروع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مشرفا الإدارة المدرسية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19450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عرض أهداف المشروع و آليته 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منسق المشروع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200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مهام مدير و وكيل المدرسة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أ.شبيب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شبيب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التعريف بالقيادة المدرسية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أ.تركي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الشنار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صلاحيات مديري المدارس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أموسى البشر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 anchor="ctr"/>
                </a:tc>
              </a:tr>
              <a:tr h="207825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200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الدليل التنظيمي 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أ.شبيب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شبيب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الدليل الإجرائي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أ.موسى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البشر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الزيارة الصفية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أ.بكر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البكر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بطاقة تقويم المعلم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أ.راشد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 صقر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بطاقة تقويم المعلم الجديد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أ.راشد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 صقر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200">
                          <a:effectLst/>
                        </a:rPr>
                        <a:t>4</a:t>
                      </a:r>
                      <a:endParaRPr lang="en-US" sz="12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المعلم الأولى بالرعاية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أ.عبدالرحمن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القنعير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قياس الأداء المدرسي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أ.تركي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الشنار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أنواع المعلمين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أ.ظافر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دحيم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0782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فن التعامل مع المعلمين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أ.ظافر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دحيم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1827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البيئة المدرسية و المجتمع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</a:t>
                      </a: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أ.شبيب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شبيب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  <a:tr h="2160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200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لقاء مع مديري متميزين بالمحافظة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مديري مدارس متميزين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45179" marR="451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73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15585"/>
              </p:ext>
            </p:extLst>
          </p:nvPr>
        </p:nvGraphicFramePr>
        <p:xfrm>
          <a:off x="2043648" y="908720"/>
          <a:ext cx="5278448" cy="4942332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71656"/>
                <a:gridCol w="2619792"/>
                <a:gridCol w="2387000"/>
              </a:tblGrid>
              <a:tr h="2424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6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</a:t>
                      </a:r>
                      <a:endParaRPr lang="en-US" sz="16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6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البرنامج</a:t>
                      </a:r>
                      <a:endParaRPr lang="en-US" sz="16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6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المدرب المنفذ</a:t>
                      </a:r>
                      <a:endParaRPr lang="en-US" sz="16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89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6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زيارات ميدانية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الإدارة المدرسية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7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سجلات مدير المدرسة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أ.ابراهيم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عبدالهادي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2123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التعامل مع الخطة التشغيلية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أ.ماجد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القحطاني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 anchor="ctr"/>
                </a:tc>
              </a:tr>
              <a:tr h="16535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النشاط المدرسي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النشاط الطلابي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21231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8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اللجان المدرسية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أ.بكر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البكر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6535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الإرشاد الطلابي بالمدرسة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التوجيه و الإرشاد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المقصف المدرسي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خدمات الطلاب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سجل زيارات المشرفين التربويين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أ.تركي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الشنار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9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متابعة توصيات زيارات المشرفين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أ.ماجد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القحطاني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نماذج الصرف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أ.ابراهيم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عبدالهادي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نقل العهد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أ.ابراهيم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عبدالهادي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2123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تحديات الإدارة المدرسية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أ.موسى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البشر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933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10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زيارات ميدانية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الإدارة المدرسية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22550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11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en-US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برنامج نور لمدير المدرسة 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أ.ابراهيم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آل عبدالهادي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2123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برنامج التكامل الإلكتروني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شؤون المعلمين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6535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فن التعامل مع أولياء الأمور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 err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أ.ماجد</a:t>
                      </a: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القحطاني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التنمية المهنية للمعلمين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التدريب التربوي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12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زيارة مدارس متميزة خارج المحافظة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الإدارة المدرسية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  <a:tr h="1440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13</a:t>
                      </a:r>
                      <a:endParaRPr lang="en-US" sz="1400" b="1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اختبار المشروع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55035" algn="l"/>
                        </a:tabLst>
                      </a:pPr>
                      <a:r>
                        <a:rPr lang="ar-SA" sz="1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قسم الإدارة المدرسية</a:t>
                      </a:r>
                      <a:endParaRPr lang="en-US" sz="1400" b="1" dirty="0"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26355" marR="263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99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1132</Words>
  <Application>Microsoft Office PowerPoint</Application>
  <PresentationFormat>عرض على الشاشة (3:4)‏</PresentationFormat>
  <Paragraphs>232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Flow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pc</cp:lastModifiedBy>
  <cp:revision>25</cp:revision>
  <dcterms:created xsi:type="dcterms:W3CDTF">2014-11-08T20:39:44Z</dcterms:created>
  <dcterms:modified xsi:type="dcterms:W3CDTF">2015-04-19T16:52:14Z</dcterms:modified>
</cp:coreProperties>
</file>