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0" r:id="rId14"/>
    <p:sldId id="272" r:id="rId15"/>
    <p:sldId id="273" r:id="rId16"/>
    <p:sldId id="274" r:id="rId17"/>
    <p:sldId id="275" r:id="rId18"/>
    <p:sldId id="276" r:id="rId19"/>
    <p:sldId id="277"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9"/>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1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F1DD601-85F1-4904-8B03-F43F94BE514E}" type="datetimeFigureOut">
              <a:rPr lang="ar-SA" smtClean="0"/>
              <a:t>17/07/36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146943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F1DD601-85F1-4904-8B03-F43F94BE514E}" type="datetimeFigureOut">
              <a:rPr lang="ar-SA" smtClean="0"/>
              <a:t>17/07/36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7387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F1DD601-85F1-4904-8B03-F43F94BE514E}" type="datetimeFigureOut">
              <a:rPr lang="ar-SA" smtClean="0"/>
              <a:t>17/07/36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95823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F1DD601-85F1-4904-8B03-F43F94BE514E}" type="datetimeFigureOut">
              <a:rPr lang="ar-SA" smtClean="0"/>
              <a:t>17/07/36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181406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F1DD601-85F1-4904-8B03-F43F94BE514E}" type="datetimeFigureOut">
              <a:rPr lang="ar-SA" smtClean="0"/>
              <a:t>17/07/36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144432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F1DD601-85F1-4904-8B03-F43F94BE514E}" type="datetimeFigureOut">
              <a:rPr lang="ar-SA" smtClean="0"/>
              <a:t>17/07/36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192342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F1DD601-85F1-4904-8B03-F43F94BE514E}" type="datetimeFigureOut">
              <a:rPr lang="ar-SA" smtClean="0"/>
              <a:t>17/07/36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214570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F1DD601-85F1-4904-8B03-F43F94BE514E}" type="datetimeFigureOut">
              <a:rPr lang="ar-SA" smtClean="0"/>
              <a:t>17/07/36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308049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F1DD601-85F1-4904-8B03-F43F94BE514E}" type="datetimeFigureOut">
              <a:rPr lang="ar-SA" smtClean="0"/>
              <a:t>17/07/36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308788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F1DD601-85F1-4904-8B03-F43F94BE514E}" type="datetimeFigureOut">
              <a:rPr lang="ar-SA" smtClean="0"/>
              <a:t>17/07/36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358549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F1DD601-85F1-4904-8B03-F43F94BE514E}" type="datetimeFigureOut">
              <a:rPr lang="ar-SA" smtClean="0"/>
              <a:t>17/07/36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3D57D3-2A59-46E8-A777-F31C18D77384}" type="slidenum">
              <a:rPr lang="ar-SA" smtClean="0"/>
              <a:t>‹#›</a:t>
            </a:fld>
            <a:endParaRPr lang="ar-SA"/>
          </a:p>
        </p:txBody>
      </p:sp>
    </p:spTree>
    <p:extLst>
      <p:ext uri="{BB962C8B-B14F-4D97-AF65-F5344CB8AC3E}">
        <p14:creationId xmlns:p14="http://schemas.microsoft.com/office/powerpoint/2010/main" val="235017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1DD601-85F1-4904-8B03-F43F94BE514E}" type="datetimeFigureOut">
              <a:rPr lang="ar-SA" smtClean="0"/>
              <a:t>17/07/36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3D57D3-2A59-46E8-A777-F31C18D77384}" type="slidenum">
              <a:rPr lang="ar-SA" smtClean="0"/>
              <a:t>‹#›</a:t>
            </a:fld>
            <a:endParaRPr lang="ar-SA"/>
          </a:p>
        </p:txBody>
      </p:sp>
    </p:spTree>
    <p:extLst>
      <p:ext uri="{BB962C8B-B14F-4D97-AF65-F5344CB8AC3E}">
        <p14:creationId xmlns:p14="http://schemas.microsoft.com/office/powerpoint/2010/main" val="82988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908721"/>
            <a:ext cx="7772400" cy="1512167"/>
          </a:xfrm>
        </p:spPr>
        <p:txBody>
          <a:bodyPr/>
          <a:lstStyle/>
          <a:p>
            <a:r>
              <a:rPr lang="ar-SA" b="1" i="0" dirty="0" smtClean="0">
                <a:solidFill>
                  <a:srgbClr val="A52A2A"/>
                </a:solidFill>
                <a:effectLst/>
                <a:latin typeface="Traditional Arabic"/>
              </a:rPr>
              <a:t>الرسم العثماني</a:t>
            </a:r>
            <a:r>
              <a:rPr lang="ar-SA" b="1" i="0" dirty="0" smtClean="0">
                <a:solidFill>
                  <a:srgbClr val="222222"/>
                </a:solidFill>
                <a:effectLst/>
                <a:latin typeface="Traditional Arabic"/>
              </a:rPr>
              <a:t>:</a:t>
            </a:r>
            <a:endParaRPr lang="ar-SA" dirty="0"/>
          </a:p>
        </p:txBody>
      </p:sp>
      <p:sp>
        <p:nvSpPr>
          <p:cNvPr id="3" name="عنوان فرعي 2"/>
          <p:cNvSpPr>
            <a:spLocks noGrp="1"/>
          </p:cNvSpPr>
          <p:nvPr>
            <p:ph type="subTitle" idx="1"/>
          </p:nvPr>
        </p:nvSpPr>
        <p:spPr>
          <a:xfrm>
            <a:off x="1371600" y="2348880"/>
            <a:ext cx="6400800" cy="3289920"/>
          </a:xfrm>
        </p:spPr>
        <p:txBody>
          <a:bodyPr>
            <a:normAutofit/>
          </a:bodyPr>
          <a:lstStyle/>
          <a:p>
            <a:r>
              <a:rPr lang="ar-SA" b="1" i="0" dirty="0" smtClean="0">
                <a:solidFill>
                  <a:srgbClr val="222222"/>
                </a:solidFill>
                <a:effectLst/>
                <a:latin typeface="Traditional Arabic"/>
              </a:rPr>
              <a:t>سبق الحديث عن جمع القرآن في عهد عثمان -رضي الله عنه- وقد اتبع زيد بن ثابت والثلاثة </a:t>
            </a:r>
            <a:r>
              <a:rPr lang="ar-SA" b="1" i="0" dirty="0" err="1" smtClean="0">
                <a:solidFill>
                  <a:srgbClr val="222222"/>
                </a:solidFill>
                <a:effectLst/>
                <a:latin typeface="Traditional Arabic"/>
              </a:rPr>
              <a:t>القرشيون</a:t>
            </a:r>
            <a:r>
              <a:rPr lang="ar-SA" b="1" i="0" dirty="0" smtClean="0">
                <a:solidFill>
                  <a:srgbClr val="222222"/>
                </a:solidFill>
                <a:effectLst/>
                <a:latin typeface="Traditional Arabic"/>
              </a:rPr>
              <a:t> معه طريقة خاصة في الكتابة ارتضاها لهم عثمان، ويسمي العلماء هذه الطريقة "بالرسم العثماني للمصحف" نسبة إليه، واختلف العلماء في حكمه.</a:t>
            </a:r>
            <a:endParaRPr lang="ar-SA" dirty="0"/>
          </a:p>
        </p:txBody>
      </p:sp>
    </p:spTree>
    <p:extLst>
      <p:ext uri="{BB962C8B-B14F-4D97-AF65-F5344CB8AC3E}">
        <p14:creationId xmlns:p14="http://schemas.microsoft.com/office/powerpoint/2010/main" val="11792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صور من الرسم قبل النقط والشكل</a:t>
            </a:r>
            <a:endParaRPr lang="ar-S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600200"/>
            <a:ext cx="6192688" cy="48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6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63284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2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632847"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kaheel7.com/ar/images/stories/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4845174" cy="5607546"/>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لمحتوى 3"/>
          <p:cNvSpPr>
            <a:spLocks noGrp="1"/>
          </p:cNvSpPr>
          <p:nvPr>
            <p:ph idx="1"/>
          </p:nvPr>
        </p:nvSpPr>
        <p:spPr>
          <a:xfrm>
            <a:off x="457200" y="332656"/>
            <a:ext cx="8229600" cy="6111602"/>
          </a:xfrm>
        </p:spPr>
        <p:txBody>
          <a:bodyPr>
            <a:normAutofit fontScale="92500" lnSpcReduction="10000"/>
          </a:bodyPr>
          <a:lstStyle/>
          <a:p>
            <a:pPr marL="0" lvl="0" indent="0">
              <a:buNone/>
            </a:pPr>
            <a:r>
              <a:rPr lang="ar-SA" dirty="0">
                <a:solidFill>
                  <a:prstClr val="black"/>
                </a:solidFill>
              </a:rPr>
              <a:t>... </a:t>
            </a:r>
            <a:r>
              <a:rPr lang="ar-SA" dirty="0">
                <a:solidFill>
                  <a:srgbClr val="0070C0"/>
                </a:solidFill>
              </a:rPr>
              <a:t>فَلْيُؤَدِّ</a:t>
            </a:r>
            <a:r>
              <a:rPr lang="ar-SA" dirty="0">
                <a:solidFill>
                  <a:prstClr val="black"/>
                </a:solidFill>
              </a:rPr>
              <a:t> الَّذِي اؤْتُمِنَ </a:t>
            </a:r>
            <a:r>
              <a:rPr lang="ar-SA" dirty="0" smtClean="0">
                <a:solidFill>
                  <a:prstClr val="black"/>
                </a:solidFill>
              </a:rPr>
              <a:t>أَمَانَتَهُ</a:t>
            </a:r>
          </a:p>
          <a:p>
            <a:pPr marL="0" lvl="0" indent="0">
              <a:buNone/>
            </a:pPr>
            <a:r>
              <a:rPr lang="ar-SA" dirty="0" smtClean="0">
                <a:solidFill>
                  <a:prstClr val="black"/>
                </a:solidFill>
              </a:rPr>
              <a:t> </a:t>
            </a:r>
            <a:r>
              <a:rPr lang="ar-SA" dirty="0">
                <a:solidFill>
                  <a:prstClr val="black"/>
                </a:solidFill>
              </a:rPr>
              <a:t>وَلْيَتَّقِ اللّهَ رَبَّهُ وَلاَ تَكْتُمُواْ </a:t>
            </a:r>
            <a:endParaRPr lang="ar-SA" dirty="0" smtClean="0">
              <a:solidFill>
                <a:prstClr val="black"/>
              </a:solidFill>
            </a:endParaRPr>
          </a:p>
          <a:p>
            <a:pPr marL="0" lvl="0" indent="0">
              <a:buNone/>
            </a:pPr>
            <a:r>
              <a:rPr lang="ar-SA" dirty="0" smtClean="0">
                <a:solidFill>
                  <a:prstClr val="black"/>
                </a:solidFill>
              </a:rPr>
              <a:t>الشَّهَادَةَ </a:t>
            </a:r>
            <a:r>
              <a:rPr lang="ar-SA" dirty="0">
                <a:solidFill>
                  <a:prstClr val="black"/>
                </a:solidFill>
              </a:rPr>
              <a:t>وَمَن يَكْتُمْهَا فَإِنَّهُ </a:t>
            </a:r>
            <a:endParaRPr lang="ar-SA" dirty="0" smtClean="0">
              <a:solidFill>
                <a:prstClr val="black"/>
              </a:solidFill>
            </a:endParaRPr>
          </a:p>
          <a:p>
            <a:pPr marL="0" lvl="0" indent="0">
              <a:buNone/>
            </a:pPr>
            <a:r>
              <a:rPr lang="ar-SA" dirty="0" smtClean="0">
                <a:solidFill>
                  <a:prstClr val="black"/>
                </a:solidFill>
              </a:rPr>
              <a:t>آثِمٌ </a:t>
            </a:r>
            <a:r>
              <a:rPr lang="ar-SA" dirty="0">
                <a:solidFill>
                  <a:prstClr val="black"/>
                </a:solidFill>
              </a:rPr>
              <a:t>قَلْبُهُ وَاللّهُ بِمَا تَعْمَلُونَ </a:t>
            </a:r>
            <a:r>
              <a:rPr lang="ar-SA" dirty="0" smtClean="0">
                <a:solidFill>
                  <a:prstClr val="black"/>
                </a:solidFill>
              </a:rPr>
              <a:t>عَلِيمٌ</a:t>
            </a:r>
          </a:p>
          <a:p>
            <a:pPr lvl="0">
              <a:buFont typeface="Arial" charset="0"/>
              <a:buChar char="•"/>
            </a:pPr>
            <a:r>
              <a:rPr lang="ar-SA" dirty="0" smtClean="0">
                <a:solidFill>
                  <a:prstClr val="black"/>
                </a:solidFill>
              </a:rPr>
              <a:t>لِّلَّهِ </a:t>
            </a:r>
            <a:r>
              <a:rPr lang="ar-SA" dirty="0">
                <a:solidFill>
                  <a:prstClr val="black"/>
                </a:solidFill>
              </a:rPr>
              <a:t>ما فِي السَّمَاواتِ وَمَا </a:t>
            </a:r>
            <a:r>
              <a:rPr lang="ar-SA" dirty="0" smtClean="0">
                <a:solidFill>
                  <a:prstClr val="black"/>
                </a:solidFill>
              </a:rPr>
              <a:t>فِي</a:t>
            </a:r>
          </a:p>
          <a:p>
            <a:pPr marL="0" lvl="0" indent="0">
              <a:buNone/>
            </a:pPr>
            <a:r>
              <a:rPr lang="ar-SA" dirty="0" smtClean="0">
                <a:solidFill>
                  <a:prstClr val="black"/>
                </a:solidFill>
              </a:rPr>
              <a:t> </a:t>
            </a:r>
            <a:r>
              <a:rPr lang="ar-SA" dirty="0">
                <a:solidFill>
                  <a:prstClr val="black"/>
                </a:solidFill>
              </a:rPr>
              <a:t>الأَرْضِ وَإِن تُبْدُواْ مَا فِي </a:t>
            </a:r>
            <a:endParaRPr lang="ar-SA" dirty="0" smtClean="0">
              <a:solidFill>
                <a:prstClr val="black"/>
              </a:solidFill>
            </a:endParaRPr>
          </a:p>
          <a:p>
            <a:pPr marL="0" lvl="0" indent="0">
              <a:buNone/>
            </a:pPr>
            <a:r>
              <a:rPr lang="ar-SA" dirty="0" smtClean="0">
                <a:solidFill>
                  <a:prstClr val="black"/>
                </a:solidFill>
              </a:rPr>
              <a:t>أَنفُسِكُمْ </a:t>
            </a:r>
            <a:r>
              <a:rPr lang="ar-SA" dirty="0">
                <a:solidFill>
                  <a:prstClr val="black"/>
                </a:solidFill>
              </a:rPr>
              <a:t>أَوْ تُخْفُوهُ يُحَاسِبْكُم </a:t>
            </a:r>
            <a:endParaRPr lang="ar-SA" dirty="0" smtClean="0">
              <a:solidFill>
                <a:prstClr val="black"/>
              </a:solidFill>
            </a:endParaRPr>
          </a:p>
          <a:p>
            <a:pPr marL="0" lvl="0" indent="0">
              <a:buNone/>
            </a:pPr>
            <a:r>
              <a:rPr lang="ar-SA" dirty="0" smtClean="0">
                <a:solidFill>
                  <a:prstClr val="black"/>
                </a:solidFill>
              </a:rPr>
              <a:t>بِهِ </a:t>
            </a:r>
            <a:r>
              <a:rPr lang="ar-SA" dirty="0">
                <a:solidFill>
                  <a:prstClr val="black"/>
                </a:solidFill>
              </a:rPr>
              <a:t>اللّهُ فَيَغْفِرُ لِمَن يَشَاء </a:t>
            </a:r>
            <a:r>
              <a:rPr lang="ar-SA" dirty="0" smtClean="0">
                <a:solidFill>
                  <a:prstClr val="black"/>
                </a:solidFill>
              </a:rPr>
              <a:t>وَيُعَذِّبُ</a:t>
            </a:r>
          </a:p>
          <a:p>
            <a:pPr marL="0" lvl="0" indent="0">
              <a:buNone/>
            </a:pPr>
            <a:r>
              <a:rPr lang="ar-SA" dirty="0" smtClean="0">
                <a:solidFill>
                  <a:prstClr val="black"/>
                </a:solidFill>
              </a:rPr>
              <a:t> </a:t>
            </a:r>
            <a:r>
              <a:rPr lang="ar-SA" dirty="0">
                <a:solidFill>
                  <a:prstClr val="black"/>
                </a:solidFill>
              </a:rPr>
              <a:t>مَن يَشَاء وَاللّهُ عَلَى كُلِّ </a:t>
            </a:r>
            <a:r>
              <a:rPr lang="ar-SA" dirty="0" smtClean="0">
                <a:solidFill>
                  <a:prstClr val="black"/>
                </a:solidFill>
              </a:rPr>
              <a:t>شَيْءٍ</a:t>
            </a:r>
          </a:p>
          <a:p>
            <a:pPr marL="0" lvl="0" indent="0">
              <a:buNone/>
            </a:pPr>
            <a:r>
              <a:rPr lang="ar-SA" dirty="0" smtClean="0">
                <a:solidFill>
                  <a:prstClr val="black"/>
                </a:solidFill>
              </a:rPr>
              <a:t> </a:t>
            </a:r>
            <a:r>
              <a:rPr lang="ar-SA" dirty="0">
                <a:solidFill>
                  <a:prstClr val="black"/>
                </a:solidFill>
              </a:rPr>
              <a:t>قَدِيرٌ * آمَنَ الرَّسُولُ بِمَا أُنزِلَ </a:t>
            </a:r>
            <a:endParaRPr lang="ar-SA" dirty="0" smtClean="0">
              <a:solidFill>
                <a:prstClr val="black"/>
              </a:solidFill>
            </a:endParaRPr>
          </a:p>
          <a:p>
            <a:pPr marL="0" lvl="0" indent="0">
              <a:buNone/>
            </a:pPr>
            <a:r>
              <a:rPr lang="ar-SA" dirty="0" smtClean="0">
                <a:solidFill>
                  <a:prstClr val="black"/>
                </a:solidFill>
              </a:rPr>
              <a:t>إِلَيْهِ مِن </a:t>
            </a:r>
            <a:r>
              <a:rPr lang="ar-SA" dirty="0">
                <a:solidFill>
                  <a:prstClr val="black"/>
                </a:solidFill>
              </a:rPr>
              <a:t>رَّبِّهِ وَالْمُؤْمِنُونَ كُلٌّ </a:t>
            </a:r>
            <a:endParaRPr lang="ar-SA" dirty="0" smtClean="0">
              <a:solidFill>
                <a:prstClr val="black"/>
              </a:solidFill>
            </a:endParaRPr>
          </a:p>
          <a:p>
            <a:pPr marL="0" lvl="0" indent="0">
              <a:buNone/>
            </a:pPr>
            <a:r>
              <a:rPr lang="ar-SA" dirty="0" smtClean="0">
                <a:solidFill>
                  <a:prstClr val="black"/>
                </a:solidFill>
              </a:rPr>
              <a:t>آمَنَ </a:t>
            </a:r>
            <a:r>
              <a:rPr lang="ar-SA" dirty="0">
                <a:solidFill>
                  <a:prstClr val="black"/>
                </a:solidFill>
              </a:rPr>
              <a:t>بِاللّهِ </a:t>
            </a:r>
            <a:r>
              <a:rPr lang="ar-SA" dirty="0" err="1" smtClean="0">
                <a:solidFill>
                  <a:prstClr val="black"/>
                </a:solidFill>
              </a:rPr>
              <a:t>وَمَلآئِكَتِهِ</a:t>
            </a:r>
            <a:r>
              <a:rPr lang="ar-SA" dirty="0">
                <a:solidFill>
                  <a:prstClr val="black"/>
                </a:solidFill>
              </a:rPr>
              <a:t>...</a:t>
            </a:r>
          </a:p>
          <a:p>
            <a:endParaRPr lang="ar-SA" dirty="0"/>
          </a:p>
        </p:txBody>
      </p:sp>
    </p:spTree>
    <p:extLst>
      <p:ext uri="{BB962C8B-B14F-4D97-AF65-F5344CB8AC3E}">
        <p14:creationId xmlns:p14="http://schemas.microsoft.com/office/powerpoint/2010/main" val="42586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fade">
                                      <p:cBhvr>
                                        <p:cTn id="75" dur="1000"/>
                                        <p:tgtEl>
                                          <p:spTgt spid="4">
                                            <p:txEl>
                                              <p:pRg st="9" end="9"/>
                                            </p:txEl>
                                          </p:spTgt>
                                        </p:tgtEl>
                                      </p:cBhvr>
                                    </p:animEffect>
                                    <p:anim calcmode="lin" valueType="num">
                                      <p:cBhvr>
                                        <p:cTn id="7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fade">
                                      <p:cBhvr>
                                        <p:cTn id="82" dur="1000"/>
                                        <p:tgtEl>
                                          <p:spTgt spid="4">
                                            <p:txEl>
                                              <p:pRg st="10" end="10"/>
                                            </p:txEl>
                                          </p:spTgt>
                                        </p:tgtEl>
                                      </p:cBhvr>
                                    </p:animEffect>
                                    <p:anim calcmode="lin" valueType="num">
                                      <p:cBhvr>
                                        <p:cTn id="8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
                                            <p:txEl>
                                              <p:pRg st="11" end="11"/>
                                            </p:txEl>
                                          </p:spTgt>
                                        </p:tgtEl>
                                        <p:attrNameLst>
                                          <p:attrName>style.visibility</p:attrName>
                                        </p:attrNameLst>
                                      </p:cBhvr>
                                      <p:to>
                                        <p:strVal val="visible"/>
                                      </p:to>
                                    </p:set>
                                    <p:animEffect transition="in" filter="fade">
                                      <p:cBhvr>
                                        <p:cTn id="89" dur="1000"/>
                                        <p:tgtEl>
                                          <p:spTgt spid="4">
                                            <p:txEl>
                                              <p:pRg st="11" end="11"/>
                                            </p:txEl>
                                          </p:spTgt>
                                        </p:tgtEl>
                                      </p:cBhvr>
                                    </p:animEffect>
                                    <p:anim calcmode="lin" valueType="num">
                                      <p:cBhvr>
                                        <p:cTn id="9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92500" lnSpcReduction="10000"/>
          </a:bodyPr>
          <a:lstStyle/>
          <a:p>
            <a:pPr marL="0" indent="0">
              <a:buNone/>
            </a:pPr>
            <a:r>
              <a:rPr lang="ar-SA" b="1" i="0" dirty="0" smtClean="0">
                <a:solidFill>
                  <a:srgbClr val="C00000"/>
                </a:solidFill>
                <a:effectLst/>
                <a:latin typeface="Traditional Arabic"/>
              </a:rPr>
              <a:t>     واختلف العلماء في أول جهد بُذِل في ذلك السبيل.</a:t>
            </a:r>
            <a:r>
              <a:rPr lang="ar-SA" dirty="0" smtClean="0">
                <a:solidFill>
                  <a:srgbClr val="C00000"/>
                </a:solidFill>
              </a:rPr>
              <a:t/>
            </a:r>
            <a:br>
              <a:rPr lang="ar-SA" dirty="0" smtClean="0">
                <a:solidFill>
                  <a:srgbClr val="C00000"/>
                </a:solidFill>
              </a:rPr>
            </a:br>
            <a:r>
              <a:rPr lang="ar-SA" b="1" i="0" dirty="0" smtClean="0">
                <a:solidFill>
                  <a:srgbClr val="C00000"/>
                </a:solidFill>
                <a:effectLst/>
                <a:latin typeface="Traditional Arabic"/>
              </a:rPr>
              <a:t>فيرى كثير منهم أن أول من فعل ذلك أبو الأسود الدؤلي الذي يُنسب إليه وضع ضوابط للعربية بأمر علي بن أبي طالب، ويُرْوَى في ذلك أنه سمع قارئًا يقرأ قوله تعالى: {أَنَّ اللَّهَ بَرِيءٌ مِنَ الْمُشْرِكِينَ وَرَسُولُهُ} 1, فقرأها بجر اللام من كلمة "رسوله" فأفزع هذا اللحن أبا الأسود وقال: عز وجه الله أن يبرأ من رسوله، ثم ذهب إلى زياد والي البصرة وقال له: قد أجبتك إلى ما سألت، وكان زياد قد سأله أن يجعل للناس علامات يعرفون بها كتاب الله، فتباطأ في الجواب حتى راعه هذا الحادث، وهنا جد جده، وانتهى به اجتهاده إلى أن جعل علامة الفتحة نقطة فوق الحرف، وجعل علامة الكسرة نقطة أسفله، وجعل علامة الضمة نقطة بين أجزاء الحرف، وجعل علامة السكون نقطتين</a:t>
            </a:r>
            <a:r>
              <a:rPr lang="ar-SA" b="1" i="0" dirty="0" smtClean="0">
                <a:solidFill>
                  <a:srgbClr val="222222"/>
                </a:solidFill>
                <a:effectLst/>
                <a:latin typeface="Traditional Arabic"/>
              </a:rPr>
              <a:t>.</a:t>
            </a:r>
            <a:endParaRPr lang="ar-SA" dirty="0">
              <a:solidFill>
                <a:srgbClr val="C00000"/>
              </a:solidFill>
            </a:endParaRPr>
          </a:p>
        </p:txBody>
      </p:sp>
    </p:spTree>
    <p:extLst>
      <p:ext uri="{BB962C8B-B14F-4D97-AF65-F5344CB8AC3E}">
        <p14:creationId xmlns:p14="http://schemas.microsoft.com/office/powerpoint/2010/main" val="20717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77500" lnSpcReduction="20000"/>
          </a:bodyPr>
          <a:lstStyle/>
          <a:p>
            <a:r>
              <a:rPr lang="ar-SA" b="1" i="0" dirty="0" smtClean="0">
                <a:solidFill>
                  <a:srgbClr val="222222"/>
                </a:solidFill>
                <a:effectLst/>
                <a:latin typeface="Traditional Arabic"/>
              </a:rPr>
              <a:t>ويذكر السيوطي في "الإتقان" أن أبا الأسود الدؤلي أول من فعل ذلك بأمر عبد الملك بن مروان لا بأمر زياد، حيث ظل الناس يقرءون في مصحف عثمان بضعًا وأربعين سنة. حتى خلافة عبد الملك حين كثرت </a:t>
            </a:r>
            <a:r>
              <a:rPr lang="ar-SA" b="1" i="0" dirty="0" err="1" smtClean="0">
                <a:solidFill>
                  <a:srgbClr val="222222"/>
                </a:solidFill>
                <a:effectLst/>
                <a:latin typeface="Traditional Arabic"/>
              </a:rPr>
              <a:t>التصحيفات</a:t>
            </a:r>
            <a:r>
              <a:rPr lang="ar-SA" b="1" i="0" dirty="0" smtClean="0">
                <a:solidFill>
                  <a:srgbClr val="222222"/>
                </a:solidFill>
                <a:effectLst/>
                <a:latin typeface="Traditional Arabic"/>
              </a:rPr>
              <a:t> وانتشرت في العراق ففكر الولاة في النقط والتشكيل.</a:t>
            </a:r>
            <a:r>
              <a:rPr lang="ar-SA" dirty="0" smtClean="0"/>
              <a:t/>
            </a:r>
            <a:br>
              <a:rPr lang="ar-SA" dirty="0" smtClean="0"/>
            </a:br>
            <a:r>
              <a:rPr lang="ar-SA" b="1" i="0" dirty="0" smtClean="0">
                <a:solidFill>
                  <a:srgbClr val="0070C0"/>
                </a:solidFill>
                <a:effectLst/>
                <a:latin typeface="Traditional Arabic"/>
              </a:rPr>
              <a:t>وهناك روايات أخرى تنسب هذا الفعل إلى آخرين، منهم: </a:t>
            </a:r>
            <a:r>
              <a:rPr lang="ar-SA" b="1" i="0" dirty="0" smtClean="0">
                <a:solidFill>
                  <a:srgbClr val="222222"/>
                </a:solidFill>
                <a:effectLst/>
                <a:latin typeface="Traditional Arabic"/>
              </a:rPr>
              <a:t>الحسن البصري، ويحيى بن يعمر، ونصر بن عاصم الليثي، وأبو الأسود الدؤلي هو الذي اشتهر عنه ذلك، وربما كان للآخرين المذكورين جهود أخرى بُذلت في تحسين الرسم وتيسيره.</a:t>
            </a:r>
            <a:r>
              <a:rPr lang="ar-SA" dirty="0" smtClean="0"/>
              <a:t/>
            </a:r>
            <a:br>
              <a:rPr lang="ar-SA" dirty="0" smtClean="0"/>
            </a:br>
            <a:r>
              <a:rPr lang="ar-SA" b="1" i="0" dirty="0" smtClean="0">
                <a:solidFill>
                  <a:srgbClr val="222222"/>
                </a:solidFill>
                <a:effectLst/>
                <a:latin typeface="Traditional Arabic"/>
              </a:rPr>
              <a:t>وقد تدرج تحسين رسم المصحف، فكان الشكل في الصدر الأول نقطًا، فالفتحة نقطة على أول الحرف، والضمة على آخره، والكسرة تحت أوله.</a:t>
            </a:r>
            <a:r>
              <a:rPr lang="ar-SA" dirty="0" smtClean="0"/>
              <a:t/>
            </a:r>
            <a:br>
              <a:rPr lang="ar-SA" dirty="0" smtClean="0"/>
            </a:br>
            <a:r>
              <a:rPr lang="ar-SA" b="1" i="0" dirty="0" smtClean="0">
                <a:solidFill>
                  <a:srgbClr val="222222"/>
                </a:solidFill>
                <a:effectLst/>
                <a:latin typeface="Traditional Arabic"/>
              </a:rPr>
              <a:t>ثم كان الضبط بالحركات المأخوذة من الحروف، وهو الذي أخرجه الخليل، فالفتح شكلة مستطيلة فوق الحرف، والكسر كذلك تحته، والضم واو صغرى فوقه، والتنوين زيادة مثلها، وتُكتب الألف المحذوفة والمبدل منها في محلها حمراء، والهمزة المحذوفة تُكتب همزة بلا حرف حمراء أيضًا، وعلى النون والتنوين قبل الباء علامة الإقلاب حمراء، وقبل الحلق سكون، وتعرى عند الإدغام والإخفاء، ويسكن كل مسكن، ويعرى المدغم ويشدد ما بعده إلا الطاء قبل التاء فيكتب عليها السكون نحو "فرطْت"</a:t>
            </a:r>
            <a:endParaRPr lang="ar-SA" dirty="0"/>
          </a:p>
        </p:txBody>
      </p:sp>
    </p:spTree>
    <p:extLst>
      <p:ext uri="{BB962C8B-B14F-4D97-AF65-F5344CB8AC3E}">
        <p14:creationId xmlns:p14="http://schemas.microsoft.com/office/powerpoint/2010/main" val="1105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416823"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3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70000" lnSpcReduction="20000"/>
          </a:bodyPr>
          <a:lstStyle/>
          <a:p>
            <a:pPr marL="0" indent="0">
              <a:buNone/>
            </a:pPr>
            <a:r>
              <a:rPr lang="ar-SA" b="1" i="0" dirty="0" smtClean="0">
                <a:solidFill>
                  <a:srgbClr val="222222"/>
                </a:solidFill>
                <a:effectLst/>
                <a:latin typeface="Traditional Arabic"/>
              </a:rPr>
              <a:t>  ثم كان القرن الثالث الهجري فجاد رسم المصحف وتحسن، وتنافس الناس في اختيار الخطوط الجميلة وابتكار العلامات المميِّزة، فجعلوا للحرف المشدد علامة كالقوس، ولألف الوصل جرة فوقها أو تحتها أو وسطها. على حسب ما قبلها من فتحة أو كسرة أو ضمة.</a:t>
            </a:r>
            <a:r>
              <a:rPr lang="ar-SA" dirty="0" smtClean="0"/>
              <a:t/>
            </a:r>
            <a:br>
              <a:rPr lang="ar-SA" dirty="0" smtClean="0"/>
            </a:br>
            <a:r>
              <a:rPr lang="ar-SA" b="1" i="0" dirty="0" smtClean="0">
                <a:solidFill>
                  <a:srgbClr val="222222"/>
                </a:solidFill>
                <a:effectLst/>
                <a:latin typeface="Traditional Arabic"/>
              </a:rPr>
              <a:t>ثم تدرج الناس بعد ذلك في وضع أسماء السور وعدد الآيات، والرموز التي تشير إلى رءوس </a:t>
            </a:r>
            <a:r>
              <a:rPr lang="ar-SA" b="1" i="0" dirty="0" err="1" smtClean="0">
                <a:solidFill>
                  <a:srgbClr val="222222"/>
                </a:solidFill>
                <a:effectLst/>
                <a:latin typeface="Traditional Arabic"/>
              </a:rPr>
              <a:t>الآي</a:t>
            </a:r>
            <a:r>
              <a:rPr lang="ar-SA" b="1" i="0" dirty="0" smtClean="0">
                <a:solidFill>
                  <a:srgbClr val="222222"/>
                </a:solidFill>
                <a:effectLst/>
                <a:latin typeface="Traditional Arabic"/>
              </a:rPr>
              <a:t>، وعلامات الوقف اللازم "م" والممنوع "لا" والجائز جوازًا مستوى الطرفين "ج" والجائز مع كون الوصل أولى "صلي" والجائز مع كون الوقف أولى "قلي" وتعانق الوقف بحيث إذا وقف على أحد الموضعين لا يصح الوقف على الآخر " " والتجزئة، والتحزيب، إلى غير ذلك من وجوه التحسين.</a:t>
            </a:r>
            <a:r>
              <a:rPr lang="ar-SA" dirty="0" smtClean="0"/>
              <a:t/>
            </a:r>
            <a:br>
              <a:rPr lang="ar-SA" dirty="0" smtClean="0"/>
            </a:br>
            <a:r>
              <a:rPr lang="ar-SA" b="1" i="0" dirty="0" smtClean="0">
                <a:solidFill>
                  <a:srgbClr val="222222"/>
                </a:solidFill>
                <a:effectLst/>
                <a:latin typeface="Traditional Arabic"/>
              </a:rPr>
              <a:t>وكان العلماء في بداية الأمر يكرهون ذلك خوفًا من وقوع زيادة في القرآن مستندين إلى قول ابن مسعود: "جرِّدوا القرآن ولا تخلطوه بشيء"، ويفرِّق بعضهم بين النقط الجائز. والأعشار والفواتح التي لا تجوز. قال </a:t>
            </a:r>
            <a:r>
              <a:rPr lang="ar-SA" b="1" i="0" dirty="0" err="1" smtClean="0">
                <a:solidFill>
                  <a:srgbClr val="222222"/>
                </a:solidFill>
                <a:effectLst/>
                <a:latin typeface="Traditional Arabic"/>
              </a:rPr>
              <a:t>الحليمي</a:t>
            </a:r>
            <a:r>
              <a:rPr lang="ar-SA" b="1" i="0" dirty="0" smtClean="0">
                <a:solidFill>
                  <a:srgbClr val="222222"/>
                </a:solidFill>
                <a:effectLst/>
                <a:latin typeface="Traditional Arabic"/>
              </a:rPr>
              <a:t>: "تُكره كتابة الأعشار والأخماس، وأسماء السور وعدد الآيات فيه لقول ابن مسعود: "جرِّدوا القرآن" وأما النقط فيجوز، لأنه ليس له صورة فيتوَّهم لأجلها ما ليس بقرآن قرآنًا. وإنما هي دلالات على هيئة المقروء فلا يضر إثباتها لمن يحتاج إليها".</a:t>
            </a:r>
            <a:r>
              <a:rPr lang="ar-SA" dirty="0" smtClean="0"/>
              <a:t/>
            </a:r>
            <a:br>
              <a:rPr lang="ar-SA" dirty="0" smtClean="0"/>
            </a:br>
            <a:r>
              <a:rPr lang="ar-SA" b="1" i="0" dirty="0" smtClean="0">
                <a:solidFill>
                  <a:srgbClr val="222222"/>
                </a:solidFill>
                <a:effectLst/>
                <a:latin typeface="Traditional Arabic"/>
              </a:rPr>
              <a:t>ثم انتهى الأمر في ذلك إلى الإباحة والاستحباب، أخرج ابن أبي داود عن الحسن وابن سيرين أنهما قالا: "لا بأس بنقط المصاحف"، وأخرج عن ربيعة بن أبي عبد الرحمن: أنه قال: "لا بأس بشكله"، وقال النووي: "نقط المصحف وشكله مستحب لأنه صيانة له من اللحن والتحريف"1.</a:t>
            </a:r>
            <a:r>
              <a:rPr lang="ar-SA" dirty="0" smtClean="0"/>
              <a:t/>
            </a:r>
            <a:br>
              <a:rPr lang="ar-SA" dirty="0" smtClean="0"/>
            </a:br>
            <a:r>
              <a:rPr lang="ar-SA" b="1" i="0" dirty="0" smtClean="0">
                <a:solidFill>
                  <a:srgbClr val="222222"/>
                </a:solidFill>
                <a:effectLst/>
                <a:latin typeface="Traditional Arabic"/>
              </a:rPr>
              <a:t>وقد وصلت العناية بتحسين رسم المصحف اليوم ذروتها في الخط العربي.</a:t>
            </a:r>
            <a:endParaRPr lang="ar-SA" dirty="0"/>
          </a:p>
        </p:txBody>
      </p:sp>
    </p:spTree>
    <p:extLst>
      <p:ext uri="{BB962C8B-B14F-4D97-AF65-F5344CB8AC3E}">
        <p14:creationId xmlns:p14="http://schemas.microsoft.com/office/powerpoint/2010/main" val="20896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ar-SA" sz="2800" b="1" dirty="0">
                <a:solidFill>
                  <a:prstClr val="black"/>
                </a:solidFill>
                <a:latin typeface="Verdana"/>
                <a:ea typeface="+mn-ea"/>
                <a:cs typeface="Arial"/>
              </a:rPr>
              <a:t>قواعد رسم المصحف العثماني :-</a:t>
            </a:r>
            <a:endParaRPr lang="ar-SA" sz="6000" b="1" dirty="0"/>
          </a:p>
        </p:txBody>
      </p:sp>
      <p:sp>
        <p:nvSpPr>
          <p:cNvPr id="3" name="عنصر نائب للمحتوى 2"/>
          <p:cNvSpPr>
            <a:spLocks noGrp="1"/>
          </p:cNvSpPr>
          <p:nvPr>
            <p:ph idx="1"/>
          </p:nvPr>
        </p:nvSpPr>
        <p:spPr>
          <a:xfrm>
            <a:off x="457200" y="1052736"/>
            <a:ext cx="8229600" cy="5073427"/>
          </a:xfrm>
        </p:spPr>
        <p:txBody>
          <a:bodyPr>
            <a:normAutofit fontScale="55000" lnSpcReduction="20000"/>
          </a:bodyPr>
          <a:lstStyle/>
          <a:p>
            <a:pPr marL="0" indent="0">
              <a:buNone/>
            </a:pPr>
            <a:r>
              <a:rPr lang="ar-SA" dirty="0" smtClean="0"/>
              <a:t/>
            </a:r>
            <a:br>
              <a:rPr lang="ar-SA" dirty="0" smtClean="0"/>
            </a:br>
            <a:r>
              <a:rPr lang="ar-SA" sz="4900" b="1" i="0" dirty="0" smtClean="0">
                <a:solidFill>
                  <a:srgbClr val="00008B"/>
                </a:solidFill>
                <a:effectLst/>
                <a:latin typeface="Verdana"/>
              </a:rPr>
              <a:t>للرسم العثماني قواعد يدرسها المختصون بتوسع، وحصرها علماء الفن في ست، هي :-</a:t>
            </a:r>
            <a:r>
              <a:rPr lang="ar-SA" dirty="0" smtClean="0"/>
              <a:t/>
            </a:r>
            <a:br>
              <a:rPr lang="ar-SA" dirty="0" smtClean="0"/>
            </a:br>
            <a:r>
              <a:rPr lang="ar-SA" dirty="0" smtClean="0"/>
              <a:t/>
            </a:r>
            <a:br>
              <a:rPr lang="ar-SA" dirty="0" smtClean="0"/>
            </a:br>
            <a:r>
              <a:rPr lang="ar-SA" sz="4400" b="1" dirty="0" smtClean="0"/>
              <a:t/>
            </a:r>
            <a:br>
              <a:rPr lang="ar-SA" sz="4400" b="1" dirty="0" smtClean="0"/>
            </a:br>
            <a:r>
              <a:rPr lang="ar-SA" sz="4400" b="1" i="0" dirty="0" smtClean="0">
                <a:solidFill>
                  <a:srgbClr val="C00000"/>
                </a:solidFill>
                <a:effectLst/>
                <a:latin typeface="Verdana"/>
              </a:rPr>
              <a:t>1ـ </a:t>
            </a:r>
            <a:r>
              <a:rPr lang="ar-SA" sz="5100" b="1" i="0" u="sng" dirty="0" smtClean="0">
                <a:solidFill>
                  <a:srgbClr val="C00000"/>
                </a:solidFill>
                <a:effectLst/>
                <a:latin typeface="Verdana"/>
              </a:rPr>
              <a:t>قاعدة الحذف : </a:t>
            </a:r>
          </a:p>
          <a:p>
            <a:pPr marL="0" indent="0">
              <a:buNone/>
            </a:pPr>
            <a:r>
              <a:rPr lang="ar-SA" sz="5100" b="1" dirty="0" smtClean="0">
                <a:solidFill>
                  <a:srgbClr val="C00000"/>
                </a:solidFill>
                <a:latin typeface="Verdana"/>
              </a:rPr>
              <a:t>  </a:t>
            </a:r>
            <a:r>
              <a:rPr lang="ar-SA" sz="4400" b="1" i="0" dirty="0" smtClean="0">
                <a:solidFill>
                  <a:schemeClr val="tx2">
                    <a:lumMod val="60000"/>
                    <a:lumOff val="40000"/>
                  </a:schemeClr>
                </a:solidFill>
                <a:effectLst/>
                <a:latin typeface="Verdana"/>
              </a:rPr>
              <a:t>وذلك كحذف </a:t>
            </a:r>
            <a:r>
              <a:rPr lang="ar-SA" sz="4400" b="1" i="0" dirty="0" smtClean="0">
                <a:solidFill>
                  <a:srgbClr val="C00000"/>
                </a:solidFill>
                <a:effectLst/>
                <a:latin typeface="Verdana"/>
              </a:rPr>
              <a:t>الألف</a:t>
            </a:r>
            <a:r>
              <a:rPr lang="ar-SA" sz="4400" b="1" i="0" dirty="0" smtClean="0">
                <a:solidFill>
                  <a:schemeClr val="tx2">
                    <a:lumMod val="60000"/>
                    <a:lumOff val="40000"/>
                  </a:schemeClr>
                </a:solidFill>
                <a:effectLst/>
                <a:latin typeface="Verdana"/>
              </a:rPr>
              <a:t> في "يـأيها" ، و</a:t>
            </a:r>
            <a:r>
              <a:rPr lang="ar-SA" sz="4400" b="1" i="0" dirty="0" smtClean="0">
                <a:solidFill>
                  <a:srgbClr val="C00000"/>
                </a:solidFill>
                <a:effectLst/>
                <a:latin typeface="Verdana"/>
              </a:rPr>
              <a:t> الياء </a:t>
            </a:r>
            <a:r>
              <a:rPr lang="ar-SA" sz="4400" b="1" i="0" dirty="0" smtClean="0">
                <a:solidFill>
                  <a:schemeClr val="tx2">
                    <a:lumMod val="60000"/>
                    <a:lumOff val="40000"/>
                  </a:schemeClr>
                </a:solidFill>
                <a:effectLst/>
                <a:latin typeface="Verdana"/>
              </a:rPr>
              <a:t>في "باغٍ" ، و</a:t>
            </a:r>
            <a:r>
              <a:rPr lang="ar-SA" sz="4400" b="1" i="0" dirty="0" smtClean="0">
                <a:solidFill>
                  <a:srgbClr val="C00000"/>
                </a:solidFill>
                <a:effectLst/>
                <a:latin typeface="Verdana"/>
              </a:rPr>
              <a:t>الواو</a:t>
            </a:r>
            <a:r>
              <a:rPr lang="ar-SA" sz="4400" b="1" i="0" dirty="0" smtClean="0">
                <a:solidFill>
                  <a:schemeClr val="tx2">
                    <a:lumMod val="60000"/>
                    <a:lumOff val="40000"/>
                  </a:schemeClr>
                </a:solidFill>
                <a:effectLst/>
                <a:latin typeface="Verdana"/>
              </a:rPr>
              <a:t> في "فأوا".</a:t>
            </a:r>
            <a:r>
              <a:rPr lang="ar-SA" sz="4400" b="1" dirty="0" smtClean="0"/>
              <a:t/>
            </a:r>
            <a:br>
              <a:rPr lang="ar-SA" sz="4400" b="1" dirty="0" smtClean="0"/>
            </a:br>
            <a:r>
              <a:rPr lang="ar-SA" sz="4400" b="1" dirty="0" smtClean="0"/>
              <a:t/>
            </a:r>
            <a:br>
              <a:rPr lang="ar-SA" sz="4400" b="1" dirty="0" smtClean="0"/>
            </a:br>
            <a:r>
              <a:rPr lang="ar-SA" sz="4400" b="1" i="0" u="sng" dirty="0" smtClean="0">
                <a:solidFill>
                  <a:srgbClr val="C00000"/>
                </a:solidFill>
                <a:effectLst/>
                <a:latin typeface="Verdana"/>
              </a:rPr>
              <a:t>2ـ قاعدة الزيادة : </a:t>
            </a:r>
          </a:p>
          <a:p>
            <a:pPr marL="0" indent="0">
              <a:buNone/>
            </a:pPr>
            <a:r>
              <a:rPr lang="ar-SA" sz="4400" b="1" dirty="0">
                <a:solidFill>
                  <a:srgbClr val="C00000"/>
                </a:solidFill>
                <a:latin typeface="Verdana"/>
              </a:rPr>
              <a:t> </a:t>
            </a:r>
            <a:r>
              <a:rPr lang="ar-SA" sz="4400" b="1" i="0" dirty="0" smtClean="0">
                <a:solidFill>
                  <a:srgbClr val="00008B"/>
                </a:solidFill>
                <a:effectLst/>
                <a:latin typeface="Verdana"/>
              </a:rPr>
              <a:t>وذلك كزيادة</a:t>
            </a:r>
            <a:r>
              <a:rPr lang="ar-SA" sz="4400" b="1" i="0" dirty="0" smtClean="0">
                <a:solidFill>
                  <a:srgbClr val="C00000"/>
                </a:solidFill>
                <a:effectLst/>
                <a:latin typeface="Verdana"/>
              </a:rPr>
              <a:t> الألف </a:t>
            </a:r>
            <a:r>
              <a:rPr lang="ar-SA" sz="4400" b="1" i="0" dirty="0" smtClean="0">
                <a:solidFill>
                  <a:srgbClr val="00008B"/>
                </a:solidFill>
                <a:effectLst/>
                <a:latin typeface="Verdana"/>
              </a:rPr>
              <a:t>في "تفتؤا"، و </a:t>
            </a:r>
            <a:r>
              <a:rPr lang="ar-SA" sz="4400" b="1" i="0" dirty="0" smtClean="0">
                <a:solidFill>
                  <a:srgbClr val="C00000"/>
                </a:solidFill>
                <a:effectLst/>
                <a:latin typeface="Verdana"/>
              </a:rPr>
              <a:t>الياء</a:t>
            </a:r>
            <a:r>
              <a:rPr lang="ar-SA" sz="4400" b="1" i="0" dirty="0" smtClean="0">
                <a:solidFill>
                  <a:srgbClr val="00008B"/>
                </a:solidFill>
                <a:effectLst/>
                <a:latin typeface="Verdana"/>
              </a:rPr>
              <a:t> في "</a:t>
            </a:r>
            <a:r>
              <a:rPr lang="ar-SA" sz="4400" b="1" i="0" dirty="0" err="1" smtClean="0">
                <a:solidFill>
                  <a:srgbClr val="00008B"/>
                </a:solidFill>
                <a:effectLst/>
                <a:latin typeface="Verdana"/>
              </a:rPr>
              <a:t>بأييد</a:t>
            </a:r>
            <a:r>
              <a:rPr lang="ar-SA" sz="4400" b="1" i="0" dirty="0" smtClean="0">
                <a:solidFill>
                  <a:srgbClr val="00008B"/>
                </a:solidFill>
                <a:effectLst/>
                <a:latin typeface="Verdana"/>
              </a:rPr>
              <a:t>" ،و</a:t>
            </a:r>
            <a:r>
              <a:rPr lang="ar-SA" sz="4400" b="1" i="0" dirty="0" smtClean="0">
                <a:solidFill>
                  <a:srgbClr val="C00000"/>
                </a:solidFill>
                <a:effectLst/>
                <a:latin typeface="Verdana"/>
              </a:rPr>
              <a:t>الواو</a:t>
            </a:r>
            <a:r>
              <a:rPr lang="ar-SA" sz="4400" b="1" i="0" dirty="0" smtClean="0">
                <a:solidFill>
                  <a:srgbClr val="00008B"/>
                </a:solidFill>
                <a:effectLst/>
                <a:latin typeface="Verdana"/>
              </a:rPr>
              <a:t> في "أولو".</a:t>
            </a:r>
            <a:r>
              <a:rPr lang="ar-SA" sz="4400" b="1" dirty="0" smtClean="0"/>
              <a:t/>
            </a:r>
            <a:br>
              <a:rPr lang="ar-SA" sz="4400" b="1" dirty="0" smtClean="0"/>
            </a:br>
            <a:r>
              <a:rPr lang="ar-SA" sz="4400" b="1" dirty="0" smtClean="0"/>
              <a:t/>
            </a:r>
            <a:br>
              <a:rPr lang="ar-SA" sz="4400" b="1" dirty="0" smtClean="0"/>
            </a:br>
            <a:r>
              <a:rPr lang="ar-SA" sz="4400" b="1" i="0" u="sng" dirty="0" smtClean="0">
                <a:solidFill>
                  <a:srgbClr val="C00000"/>
                </a:solidFill>
                <a:effectLst/>
                <a:latin typeface="Verdana"/>
              </a:rPr>
              <a:t>3ـ قاعدة الهمز :</a:t>
            </a:r>
            <a:r>
              <a:rPr lang="ar-SA" sz="4400" b="1" i="0" dirty="0" smtClean="0">
                <a:solidFill>
                  <a:srgbClr val="C00000"/>
                </a:solidFill>
                <a:effectLst/>
                <a:latin typeface="Verdana"/>
              </a:rPr>
              <a:t>  </a:t>
            </a:r>
          </a:p>
          <a:p>
            <a:pPr marL="0" indent="0">
              <a:buNone/>
            </a:pPr>
            <a:r>
              <a:rPr lang="ar-SA" sz="4400" b="1" dirty="0">
                <a:solidFill>
                  <a:srgbClr val="C00000"/>
                </a:solidFill>
                <a:latin typeface="Verdana"/>
              </a:rPr>
              <a:t> </a:t>
            </a:r>
            <a:r>
              <a:rPr lang="ar-SA" sz="4400" b="1" dirty="0" smtClean="0">
                <a:solidFill>
                  <a:srgbClr val="C00000"/>
                </a:solidFill>
                <a:latin typeface="Verdana"/>
              </a:rPr>
              <a:t>     </a:t>
            </a:r>
            <a:r>
              <a:rPr lang="ar-SA" sz="4400" b="1" i="0" dirty="0" smtClean="0">
                <a:solidFill>
                  <a:srgbClr val="00008B"/>
                </a:solidFill>
                <a:effectLst/>
                <a:latin typeface="Verdana"/>
              </a:rPr>
              <a:t>وذلك كأن تكتب </a:t>
            </a:r>
            <a:r>
              <a:rPr lang="ar-SA" sz="4400" b="1" i="0" dirty="0" smtClean="0">
                <a:solidFill>
                  <a:srgbClr val="00B050"/>
                </a:solidFill>
                <a:effectLst/>
                <a:latin typeface="Verdana"/>
              </a:rPr>
              <a:t>حال سكونها </a:t>
            </a:r>
            <a:r>
              <a:rPr lang="ar-SA" sz="4400" b="1" i="0" dirty="0" smtClean="0">
                <a:solidFill>
                  <a:srgbClr val="C00000"/>
                </a:solidFill>
                <a:effectLst/>
                <a:latin typeface="Verdana"/>
              </a:rPr>
              <a:t>بحرف حركة </a:t>
            </a:r>
            <a:r>
              <a:rPr lang="ar-SA" sz="4400" b="1" i="0" dirty="0" err="1" smtClean="0">
                <a:solidFill>
                  <a:srgbClr val="C00000"/>
                </a:solidFill>
                <a:effectLst/>
                <a:latin typeface="Verdana"/>
              </a:rPr>
              <a:t>ماقبلها</a:t>
            </a:r>
            <a:r>
              <a:rPr lang="ar-SA" sz="4400" b="1" i="0" dirty="0" smtClean="0">
                <a:solidFill>
                  <a:srgbClr val="C00000"/>
                </a:solidFill>
                <a:effectLst/>
                <a:latin typeface="Verdana"/>
              </a:rPr>
              <a:t> </a:t>
            </a:r>
            <a:r>
              <a:rPr lang="ar-SA" sz="4400" b="1" i="0" dirty="0" smtClean="0">
                <a:solidFill>
                  <a:srgbClr val="00008B"/>
                </a:solidFill>
                <a:effectLst/>
                <a:latin typeface="Verdana"/>
              </a:rPr>
              <a:t>"ائذن</a:t>
            </a:r>
            <a:r>
              <a:rPr lang="ar-SA" sz="4400" b="1" dirty="0">
                <a:solidFill>
                  <a:srgbClr val="00008B"/>
                </a:solidFill>
                <a:latin typeface="Verdana"/>
              </a:rPr>
              <a:t> "</a:t>
            </a:r>
            <a:r>
              <a:rPr lang="ar-SA" sz="4400" b="1" i="0" dirty="0" smtClean="0">
                <a:solidFill>
                  <a:srgbClr val="00008B"/>
                </a:solidFill>
                <a:effectLst/>
                <a:latin typeface="Verdana"/>
              </a:rPr>
              <a:t>  ،</a:t>
            </a:r>
            <a:r>
              <a:rPr lang="ar-SA" sz="4400" b="1" dirty="0" smtClean="0">
                <a:solidFill>
                  <a:srgbClr val="00008B"/>
                </a:solidFill>
                <a:latin typeface="Verdana"/>
              </a:rPr>
              <a:t> </a:t>
            </a:r>
            <a:r>
              <a:rPr lang="ar-SA" sz="4400" b="1" dirty="0">
                <a:solidFill>
                  <a:srgbClr val="00008B"/>
                </a:solidFill>
                <a:latin typeface="Verdana"/>
              </a:rPr>
              <a:t>"</a:t>
            </a:r>
            <a:r>
              <a:rPr lang="ar-SA" sz="4400" b="1" i="0" dirty="0" smtClean="0">
                <a:solidFill>
                  <a:srgbClr val="00008B"/>
                </a:solidFill>
                <a:effectLst/>
                <a:latin typeface="Verdana"/>
              </a:rPr>
              <a:t> اؤتمن".</a:t>
            </a:r>
            <a:r>
              <a:rPr lang="ar-SA" sz="4400" b="1" dirty="0" smtClean="0"/>
              <a:t/>
            </a:r>
            <a:br>
              <a:rPr lang="ar-SA" sz="4400" b="1" dirty="0" smtClean="0"/>
            </a:br>
            <a:r>
              <a:rPr lang="ar-SA" sz="4400" b="1" dirty="0" smtClean="0"/>
              <a:t/>
            </a:r>
            <a:br>
              <a:rPr lang="ar-SA" sz="4400" b="1" dirty="0" smtClean="0"/>
            </a:br>
            <a:r>
              <a:rPr lang="ar-SA" dirty="0" smtClean="0"/>
              <a:t/>
            </a:r>
            <a:br>
              <a:rPr lang="ar-SA" dirty="0" smtClean="0"/>
            </a:br>
            <a:endParaRPr lang="ar-SA" dirty="0"/>
          </a:p>
        </p:txBody>
      </p:sp>
    </p:spTree>
    <p:extLst>
      <p:ext uri="{BB962C8B-B14F-4D97-AF65-F5344CB8AC3E}">
        <p14:creationId xmlns:p14="http://schemas.microsoft.com/office/powerpoint/2010/main" val="3277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lnSpcReduction="10000"/>
          </a:bodyPr>
          <a:lstStyle/>
          <a:p>
            <a:pPr marL="0" indent="0">
              <a:buNone/>
            </a:pPr>
            <a:r>
              <a:rPr lang="ar-SA" sz="2400" b="1" u="sng" dirty="0">
                <a:solidFill>
                  <a:srgbClr val="C00000"/>
                </a:solidFill>
                <a:latin typeface="Verdana"/>
              </a:rPr>
              <a:t>4ـ قاعدة البدل : </a:t>
            </a:r>
            <a:endParaRPr lang="ar-SA" sz="2400" b="1" u="sng" dirty="0" smtClean="0">
              <a:solidFill>
                <a:srgbClr val="C00000"/>
              </a:solidFill>
              <a:latin typeface="Verdana"/>
            </a:endParaRPr>
          </a:p>
          <a:p>
            <a:pPr marL="0" indent="0">
              <a:buNone/>
            </a:pPr>
            <a:r>
              <a:rPr lang="ar-SA" sz="2400" b="1" dirty="0">
                <a:solidFill>
                  <a:srgbClr val="C00000"/>
                </a:solidFill>
                <a:latin typeface="Verdana"/>
              </a:rPr>
              <a:t> </a:t>
            </a:r>
            <a:r>
              <a:rPr lang="ar-SA" sz="2400" b="1" dirty="0" smtClean="0">
                <a:solidFill>
                  <a:srgbClr val="C00000"/>
                </a:solidFill>
                <a:latin typeface="Verdana"/>
              </a:rPr>
              <a:t> </a:t>
            </a:r>
            <a:r>
              <a:rPr lang="ar-SA" sz="2100" b="1" dirty="0" smtClean="0">
                <a:solidFill>
                  <a:srgbClr val="00008B"/>
                </a:solidFill>
                <a:latin typeface="Verdana"/>
              </a:rPr>
              <a:t>وذلك </a:t>
            </a:r>
            <a:r>
              <a:rPr lang="ar-SA" sz="2100" b="1" dirty="0">
                <a:solidFill>
                  <a:srgbClr val="00008B"/>
                </a:solidFill>
                <a:latin typeface="Verdana"/>
              </a:rPr>
              <a:t>ككتابة</a:t>
            </a:r>
            <a:r>
              <a:rPr lang="ar-SA" sz="2100" b="1" dirty="0">
                <a:solidFill>
                  <a:srgbClr val="C00000"/>
                </a:solidFill>
                <a:latin typeface="Verdana"/>
              </a:rPr>
              <a:t> الألف </a:t>
            </a:r>
            <a:r>
              <a:rPr lang="ar-SA" sz="2100" b="1" dirty="0" err="1">
                <a:solidFill>
                  <a:srgbClr val="00B050"/>
                </a:solidFill>
                <a:latin typeface="Verdana"/>
              </a:rPr>
              <a:t>واواً</a:t>
            </a:r>
            <a:r>
              <a:rPr lang="ar-SA" sz="2100" b="1" dirty="0">
                <a:solidFill>
                  <a:srgbClr val="00B050"/>
                </a:solidFill>
                <a:latin typeface="Verdana"/>
              </a:rPr>
              <a:t> </a:t>
            </a:r>
            <a:r>
              <a:rPr lang="ar-SA" sz="2100" b="1" dirty="0">
                <a:solidFill>
                  <a:srgbClr val="00008B"/>
                </a:solidFill>
                <a:latin typeface="Verdana"/>
              </a:rPr>
              <a:t>للتفخيم في "</a:t>
            </a:r>
            <a:r>
              <a:rPr lang="ar-SA" sz="2100" b="1" dirty="0" err="1">
                <a:solidFill>
                  <a:srgbClr val="00008B"/>
                </a:solidFill>
                <a:latin typeface="Verdana"/>
              </a:rPr>
              <a:t>الصل</a:t>
            </a:r>
            <a:r>
              <a:rPr lang="ar-SA" sz="2100" b="1" dirty="0" err="1">
                <a:solidFill>
                  <a:srgbClr val="00B050"/>
                </a:solidFill>
                <a:latin typeface="Verdana"/>
              </a:rPr>
              <a:t>و</a:t>
            </a:r>
            <a:r>
              <a:rPr lang="ar-SA" sz="2100" b="1" dirty="0" err="1">
                <a:solidFill>
                  <a:srgbClr val="00008B"/>
                </a:solidFill>
                <a:latin typeface="Verdana"/>
              </a:rPr>
              <a:t>ة</a:t>
            </a:r>
            <a:r>
              <a:rPr lang="ar-SA" sz="2100" b="1" dirty="0">
                <a:solidFill>
                  <a:srgbClr val="00008B"/>
                </a:solidFill>
                <a:latin typeface="Verdana"/>
              </a:rPr>
              <a:t>" ، وكتابة </a:t>
            </a:r>
            <a:r>
              <a:rPr lang="ar-SA" sz="2100" b="1" dirty="0">
                <a:solidFill>
                  <a:srgbClr val="C00000"/>
                </a:solidFill>
                <a:latin typeface="Verdana"/>
              </a:rPr>
              <a:t>النون</a:t>
            </a:r>
            <a:r>
              <a:rPr lang="ar-SA" sz="2100" b="1" dirty="0">
                <a:solidFill>
                  <a:srgbClr val="00008B"/>
                </a:solidFill>
                <a:latin typeface="Verdana"/>
              </a:rPr>
              <a:t> </a:t>
            </a:r>
            <a:r>
              <a:rPr lang="ar-SA" sz="2100" b="1" dirty="0">
                <a:solidFill>
                  <a:srgbClr val="00B050"/>
                </a:solidFill>
                <a:latin typeface="Verdana"/>
              </a:rPr>
              <a:t>ألفاً</a:t>
            </a:r>
            <a:r>
              <a:rPr lang="ar-SA" sz="2100" b="1" dirty="0">
                <a:solidFill>
                  <a:srgbClr val="00008B"/>
                </a:solidFill>
                <a:latin typeface="Verdana"/>
              </a:rPr>
              <a:t> في </a:t>
            </a:r>
            <a:r>
              <a:rPr lang="ar-SA" sz="2100" b="1" dirty="0" smtClean="0">
                <a:solidFill>
                  <a:srgbClr val="00008B"/>
                </a:solidFill>
                <a:latin typeface="Verdana"/>
              </a:rPr>
              <a:t>نون التوكيد </a:t>
            </a:r>
            <a:r>
              <a:rPr lang="ar-SA" sz="2100" b="1" dirty="0">
                <a:solidFill>
                  <a:srgbClr val="00008B"/>
                </a:solidFill>
                <a:latin typeface="Verdana"/>
              </a:rPr>
              <a:t>المخففة "</a:t>
            </a:r>
            <a:r>
              <a:rPr lang="ar-SA" sz="2100" b="1" dirty="0" err="1" smtClean="0">
                <a:solidFill>
                  <a:srgbClr val="00008B"/>
                </a:solidFill>
                <a:latin typeface="Verdana"/>
              </a:rPr>
              <a:t>لنسف</a:t>
            </a:r>
            <a:r>
              <a:rPr lang="ar-SA" sz="2100" b="1" dirty="0" err="1" smtClean="0">
                <a:solidFill>
                  <a:srgbClr val="002060"/>
                </a:solidFill>
                <a:latin typeface="Verdana"/>
              </a:rPr>
              <a:t>ع</a:t>
            </a:r>
            <a:r>
              <a:rPr lang="ar-SA" sz="2100" b="1" dirty="0" err="1" smtClean="0">
                <a:solidFill>
                  <a:srgbClr val="00B050"/>
                </a:solidFill>
                <a:latin typeface="Verdana"/>
              </a:rPr>
              <a:t>اً</a:t>
            </a:r>
            <a:r>
              <a:rPr lang="ar-SA" sz="2100" b="1" dirty="0" smtClean="0">
                <a:solidFill>
                  <a:srgbClr val="00B050"/>
                </a:solidFill>
                <a:latin typeface="Verdana"/>
              </a:rPr>
              <a:t> </a:t>
            </a:r>
            <a:r>
              <a:rPr lang="ar-SA" sz="2100" b="1" dirty="0" smtClean="0">
                <a:solidFill>
                  <a:srgbClr val="00008B"/>
                </a:solidFill>
                <a:latin typeface="Verdana"/>
              </a:rPr>
              <a:t>" </a:t>
            </a:r>
            <a:r>
              <a:rPr lang="ar-SA" sz="2100" b="1" dirty="0">
                <a:solidFill>
                  <a:srgbClr val="00008B"/>
                </a:solidFill>
                <a:latin typeface="Verdana"/>
              </a:rPr>
              <a:t>، و </a:t>
            </a:r>
            <a:r>
              <a:rPr lang="ar-SA" sz="2100" b="1" dirty="0">
                <a:solidFill>
                  <a:srgbClr val="C00000"/>
                </a:solidFill>
                <a:latin typeface="Verdana"/>
              </a:rPr>
              <a:t>هاء </a:t>
            </a:r>
            <a:r>
              <a:rPr lang="ar-SA" sz="2100" b="1" dirty="0" smtClean="0">
                <a:solidFill>
                  <a:srgbClr val="C00000"/>
                </a:solidFill>
                <a:latin typeface="Verdana"/>
              </a:rPr>
              <a:t>التأنيث </a:t>
            </a:r>
            <a:r>
              <a:rPr lang="ar-SA" sz="2100" b="1" dirty="0" smtClean="0">
                <a:solidFill>
                  <a:srgbClr val="00B050"/>
                </a:solidFill>
                <a:latin typeface="Verdana"/>
              </a:rPr>
              <a:t>تاء </a:t>
            </a:r>
            <a:r>
              <a:rPr lang="ar-SA" sz="2100" b="1" dirty="0">
                <a:solidFill>
                  <a:srgbClr val="00B050"/>
                </a:solidFill>
                <a:latin typeface="Verdana"/>
              </a:rPr>
              <a:t>مفتوحة </a:t>
            </a:r>
            <a:r>
              <a:rPr lang="ar-SA" sz="2100" b="1" dirty="0">
                <a:solidFill>
                  <a:srgbClr val="00008B"/>
                </a:solidFill>
                <a:latin typeface="Verdana"/>
              </a:rPr>
              <a:t>في نحو "</a:t>
            </a:r>
            <a:r>
              <a:rPr lang="ar-SA" sz="2100" b="1" dirty="0" smtClean="0">
                <a:solidFill>
                  <a:srgbClr val="00008B"/>
                </a:solidFill>
                <a:latin typeface="Verdana"/>
              </a:rPr>
              <a:t>رحم</a:t>
            </a:r>
            <a:r>
              <a:rPr lang="ar-SA" sz="2100" b="1" dirty="0" smtClean="0">
                <a:solidFill>
                  <a:srgbClr val="00B050"/>
                </a:solidFill>
                <a:latin typeface="Verdana"/>
              </a:rPr>
              <a:t>ت</a:t>
            </a:r>
            <a:r>
              <a:rPr lang="ar-SA" sz="2100" b="1" dirty="0" smtClean="0">
                <a:solidFill>
                  <a:srgbClr val="00008B"/>
                </a:solidFill>
                <a:latin typeface="Verdana"/>
              </a:rPr>
              <a:t>"  </a:t>
            </a:r>
            <a:r>
              <a:rPr lang="ar-SA" sz="2000" b="1" i="0" dirty="0" smtClean="0">
                <a:solidFill>
                  <a:srgbClr val="002060"/>
                </a:solidFill>
                <a:effectLst/>
                <a:latin typeface="Traditional Arabic"/>
              </a:rPr>
              <a:t>بالبقرة والأعراف وهود ومريم والروم والزخرف.</a:t>
            </a:r>
            <a:r>
              <a:rPr lang="ar-SA" sz="2100" b="1" dirty="0">
                <a:solidFill>
                  <a:prstClr val="black"/>
                </a:solidFill>
              </a:rPr>
              <a:t/>
            </a:r>
            <a:br>
              <a:rPr lang="ar-SA" sz="2100" b="1" dirty="0">
                <a:solidFill>
                  <a:prstClr val="black"/>
                </a:solidFill>
              </a:rPr>
            </a:br>
            <a:r>
              <a:rPr lang="ar-SA" sz="2100" b="1" dirty="0">
                <a:solidFill>
                  <a:prstClr val="black"/>
                </a:solidFill>
              </a:rPr>
              <a:t/>
            </a:r>
            <a:br>
              <a:rPr lang="ar-SA" sz="2100" b="1" dirty="0">
                <a:solidFill>
                  <a:prstClr val="black"/>
                </a:solidFill>
              </a:rPr>
            </a:br>
            <a:r>
              <a:rPr lang="ar-SA" sz="2400" b="1" u="sng" dirty="0">
                <a:solidFill>
                  <a:srgbClr val="C00000"/>
                </a:solidFill>
                <a:latin typeface="Verdana"/>
              </a:rPr>
              <a:t>5ـ قاعدة الوصل والفصل : </a:t>
            </a:r>
            <a:r>
              <a:rPr lang="ar-SA" sz="2400" b="1" u="sng" dirty="0" smtClean="0">
                <a:solidFill>
                  <a:srgbClr val="C00000"/>
                </a:solidFill>
                <a:latin typeface="Verdana"/>
              </a:rPr>
              <a:t> </a:t>
            </a:r>
          </a:p>
          <a:p>
            <a:pPr marL="0" indent="0">
              <a:buNone/>
            </a:pPr>
            <a:r>
              <a:rPr lang="ar-SA" sz="2400" b="1" dirty="0">
                <a:solidFill>
                  <a:srgbClr val="C00000"/>
                </a:solidFill>
                <a:latin typeface="Verdana"/>
              </a:rPr>
              <a:t> </a:t>
            </a:r>
            <a:r>
              <a:rPr lang="ar-SA" sz="2400" b="1" dirty="0" smtClean="0">
                <a:solidFill>
                  <a:srgbClr val="C00000"/>
                </a:solidFill>
                <a:latin typeface="Verdana"/>
              </a:rPr>
              <a:t>   </a:t>
            </a:r>
            <a:r>
              <a:rPr lang="ar-SA" sz="2100" b="1" dirty="0" smtClean="0">
                <a:solidFill>
                  <a:srgbClr val="00008B"/>
                </a:solidFill>
                <a:latin typeface="Verdana"/>
              </a:rPr>
              <a:t>وذلك </a:t>
            </a:r>
            <a:r>
              <a:rPr lang="ar-SA" sz="2100" b="1" dirty="0">
                <a:solidFill>
                  <a:srgbClr val="00008B"/>
                </a:solidFill>
                <a:latin typeface="Verdana"/>
              </a:rPr>
              <a:t>كوصل "</a:t>
            </a:r>
            <a:r>
              <a:rPr lang="ar-SA" sz="2100" b="1" dirty="0">
                <a:solidFill>
                  <a:srgbClr val="C00000"/>
                </a:solidFill>
                <a:latin typeface="Verdana"/>
              </a:rPr>
              <a:t>أن</a:t>
            </a:r>
            <a:r>
              <a:rPr lang="ar-SA" sz="2100" b="1" dirty="0">
                <a:solidFill>
                  <a:srgbClr val="00008B"/>
                </a:solidFill>
                <a:latin typeface="Verdana"/>
              </a:rPr>
              <a:t>" </a:t>
            </a:r>
            <a:r>
              <a:rPr lang="ar-SA" sz="2100" b="1" dirty="0" smtClean="0">
                <a:solidFill>
                  <a:srgbClr val="00008B"/>
                </a:solidFill>
                <a:latin typeface="Verdana"/>
              </a:rPr>
              <a:t> بـِ " ل</a:t>
            </a:r>
            <a:r>
              <a:rPr lang="ar-SA" sz="2100" b="1" dirty="0" smtClean="0">
                <a:solidFill>
                  <a:srgbClr val="C00000"/>
                </a:solidFill>
                <a:latin typeface="Verdana"/>
              </a:rPr>
              <a:t>ا</a:t>
            </a:r>
            <a:r>
              <a:rPr lang="ar-SA" sz="2100" b="1" dirty="0">
                <a:solidFill>
                  <a:srgbClr val="00008B"/>
                </a:solidFill>
                <a:latin typeface="Verdana"/>
              </a:rPr>
              <a:t>" </a:t>
            </a:r>
            <a:r>
              <a:rPr lang="ar-SA" sz="2100" b="1" dirty="0" smtClean="0">
                <a:solidFill>
                  <a:srgbClr val="00008B"/>
                </a:solidFill>
                <a:latin typeface="Verdana"/>
              </a:rPr>
              <a:t>= «</a:t>
            </a:r>
            <a:r>
              <a:rPr lang="ar-SA" sz="2100" b="1" dirty="0" smtClean="0">
                <a:solidFill>
                  <a:srgbClr val="00B050"/>
                </a:solidFill>
                <a:latin typeface="Verdana"/>
              </a:rPr>
              <a:t>ألا</a:t>
            </a:r>
            <a:r>
              <a:rPr lang="ar-SA" sz="2100" b="1" dirty="0" smtClean="0">
                <a:solidFill>
                  <a:srgbClr val="00008B"/>
                </a:solidFill>
                <a:latin typeface="Verdana"/>
              </a:rPr>
              <a:t>» -   </a:t>
            </a:r>
            <a:r>
              <a:rPr lang="ar-SA" sz="2100" b="1" dirty="0">
                <a:solidFill>
                  <a:srgbClr val="00008B"/>
                </a:solidFill>
                <a:latin typeface="Verdana"/>
              </a:rPr>
              <a:t>و "</a:t>
            </a:r>
            <a:r>
              <a:rPr lang="ar-SA" sz="2100" b="1" dirty="0">
                <a:solidFill>
                  <a:srgbClr val="C00000"/>
                </a:solidFill>
                <a:latin typeface="Verdana"/>
              </a:rPr>
              <a:t>عن</a:t>
            </a:r>
            <a:r>
              <a:rPr lang="ar-SA" sz="2100" b="1" dirty="0">
                <a:solidFill>
                  <a:srgbClr val="00008B"/>
                </a:solidFill>
                <a:latin typeface="Verdana"/>
              </a:rPr>
              <a:t>" ، </a:t>
            </a:r>
            <a:r>
              <a:rPr lang="ar-SA" sz="2100" b="1" dirty="0" smtClean="0">
                <a:solidFill>
                  <a:srgbClr val="00008B"/>
                </a:solidFill>
                <a:latin typeface="Verdana"/>
              </a:rPr>
              <a:t>و " </a:t>
            </a:r>
            <a:r>
              <a:rPr lang="ar-SA" sz="2100" b="1" dirty="0" smtClean="0">
                <a:solidFill>
                  <a:srgbClr val="C00000"/>
                </a:solidFill>
                <a:latin typeface="Verdana"/>
              </a:rPr>
              <a:t>كل</a:t>
            </a:r>
            <a:r>
              <a:rPr lang="ar-SA" sz="2100" b="1" dirty="0">
                <a:solidFill>
                  <a:srgbClr val="00008B"/>
                </a:solidFill>
                <a:latin typeface="Verdana"/>
              </a:rPr>
              <a:t>" بـِ "</a:t>
            </a:r>
            <a:r>
              <a:rPr lang="ar-SA" sz="2100" b="1" dirty="0" smtClean="0">
                <a:solidFill>
                  <a:srgbClr val="00008B"/>
                </a:solidFill>
                <a:latin typeface="Verdana"/>
              </a:rPr>
              <a:t>ما</a:t>
            </a:r>
            <a:r>
              <a:rPr lang="ar-SA" sz="2100" b="1" dirty="0">
                <a:solidFill>
                  <a:srgbClr val="00008B"/>
                </a:solidFill>
                <a:latin typeface="Verdana"/>
              </a:rPr>
              <a:t> </a:t>
            </a:r>
            <a:r>
              <a:rPr lang="ar-SA" sz="2100" b="1" dirty="0" smtClean="0">
                <a:solidFill>
                  <a:srgbClr val="00008B"/>
                </a:solidFill>
                <a:latin typeface="Verdana"/>
              </a:rPr>
              <a:t>"  = «</a:t>
            </a:r>
            <a:r>
              <a:rPr lang="ar-SA" sz="2100" b="1" dirty="0" smtClean="0">
                <a:solidFill>
                  <a:srgbClr val="00B050"/>
                </a:solidFill>
                <a:latin typeface="Verdana"/>
              </a:rPr>
              <a:t>عما</a:t>
            </a:r>
            <a:r>
              <a:rPr lang="ar-SA" sz="2100" b="1" dirty="0" smtClean="0">
                <a:solidFill>
                  <a:srgbClr val="00008B"/>
                </a:solidFill>
                <a:latin typeface="Verdana"/>
              </a:rPr>
              <a:t>»، «</a:t>
            </a:r>
            <a:r>
              <a:rPr lang="ar-SA" sz="2100" b="1" dirty="0" smtClean="0">
                <a:solidFill>
                  <a:srgbClr val="00B050"/>
                </a:solidFill>
                <a:latin typeface="Verdana"/>
              </a:rPr>
              <a:t>كلما</a:t>
            </a:r>
            <a:r>
              <a:rPr lang="ar-SA" sz="2100" b="1" dirty="0" smtClean="0">
                <a:solidFill>
                  <a:srgbClr val="00008B"/>
                </a:solidFill>
                <a:latin typeface="Verdana"/>
              </a:rPr>
              <a:t>»</a:t>
            </a:r>
            <a:r>
              <a:rPr lang="ar-SA" sz="2100" b="1" dirty="0">
                <a:solidFill>
                  <a:prstClr val="black"/>
                </a:solidFill>
              </a:rPr>
              <a:t/>
            </a:r>
            <a:br>
              <a:rPr lang="ar-SA" sz="2100" b="1" dirty="0">
                <a:solidFill>
                  <a:prstClr val="black"/>
                </a:solidFill>
              </a:rPr>
            </a:br>
            <a:r>
              <a:rPr lang="ar-SA" sz="2100" b="1" dirty="0">
                <a:solidFill>
                  <a:prstClr val="black"/>
                </a:solidFill>
              </a:rPr>
              <a:t/>
            </a:r>
            <a:br>
              <a:rPr lang="ar-SA" sz="2100" b="1" dirty="0">
                <a:solidFill>
                  <a:prstClr val="black"/>
                </a:solidFill>
              </a:rPr>
            </a:br>
            <a:r>
              <a:rPr lang="ar-SA" sz="2400" b="1" u="sng" dirty="0">
                <a:solidFill>
                  <a:srgbClr val="C00000"/>
                </a:solidFill>
                <a:latin typeface="Verdana"/>
              </a:rPr>
              <a:t>6ـ قاعدة ما فيه قراءتان : </a:t>
            </a:r>
            <a:endParaRPr lang="ar-SA" sz="2400" b="1" u="sng" dirty="0" smtClean="0">
              <a:solidFill>
                <a:srgbClr val="C00000"/>
              </a:solidFill>
              <a:latin typeface="Verdana"/>
            </a:endParaRPr>
          </a:p>
          <a:p>
            <a:pPr marL="0" indent="0">
              <a:buNone/>
            </a:pPr>
            <a:r>
              <a:rPr lang="ar-SA" sz="2600" i="0" dirty="0" smtClean="0">
                <a:solidFill>
                  <a:srgbClr val="222222"/>
                </a:solidFill>
                <a:effectLst/>
                <a:latin typeface="Traditional Arabic"/>
              </a:rPr>
              <a:t>خلاصتها أن الكلمة إذا قرئت على وجهين تكتب برسم أحدهما كما رسمت الكلمات الآتية </a:t>
            </a:r>
            <a:r>
              <a:rPr lang="ar-SA" sz="2600" i="0" dirty="0" smtClean="0">
                <a:solidFill>
                  <a:srgbClr val="00B050"/>
                </a:solidFill>
                <a:effectLst/>
                <a:latin typeface="Traditional Arabic"/>
              </a:rPr>
              <a:t>بلا ألف في المصحف </a:t>
            </a:r>
            <a:r>
              <a:rPr lang="ar-SA" sz="2600" i="0" dirty="0" smtClean="0">
                <a:solidFill>
                  <a:srgbClr val="222222"/>
                </a:solidFill>
                <a:effectLst/>
                <a:latin typeface="Traditional Arabic"/>
              </a:rPr>
              <a:t>وهي: {</a:t>
            </a:r>
            <a:r>
              <a:rPr lang="ar-SA" sz="2600" i="0" dirty="0" smtClean="0">
                <a:solidFill>
                  <a:srgbClr val="FF0000"/>
                </a:solidFill>
                <a:effectLst/>
                <a:latin typeface="Traditional Arabic"/>
              </a:rPr>
              <a:t>مَالِكِ يَوْمِ الدِّينِ</a:t>
            </a:r>
            <a:r>
              <a:rPr lang="ar-SA" sz="2600" i="0" dirty="0" smtClean="0">
                <a:solidFill>
                  <a:srgbClr val="222222"/>
                </a:solidFill>
                <a:effectLst/>
                <a:latin typeface="Traditional Arabic"/>
              </a:rPr>
              <a:t>, يُخَادِعُونَ اللَّهَ, </a:t>
            </a:r>
            <a:r>
              <a:rPr lang="ar-SA" sz="2600" i="0" dirty="0" smtClean="0">
                <a:solidFill>
                  <a:srgbClr val="0070C0"/>
                </a:solidFill>
                <a:effectLst/>
                <a:latin typeface="Traditional Arabic"/>
              </a:rPr>
              <a:t>وَوَاعَدْنَا مُوسَى</a:t>
            </a:r>
            <a:r>
              <a:rPr lang="ar-SA" sz="2600" i="0" dirty="0" smtClean="0">
                <a:solidFill>
                  <a:srgbClr val="222222"/>
                </a:solidFill>
                <a:effectLst/>
                <a:latin typeface="Traditional Arabic"/>
              </a:rPr>
              <a:t>, </a:t>
            </a:r>
            <a:r>
              <a:rPr lang="ar-SA" sz="2600" i="0" dirty="0" smtClean="0">
                <a:solidFill>
                  <a:srgbClr val="C00000"/>
                </a:solidFill>
                <a:effectLst/>
                <a:latin typeface="Traditional Arabic"/>
              </a:rPr>
              <a:t>تُفَادُوهُم</a:t>
            </a:r>
            <a:r>
              <a:rPr lang="ar-SA" sz="2600" i="0" dirty="0" smtClean="0">
                <a:solidFill>
                  <a:srgbClr val="222222"/>
                </a:solidFill>
                <a:effectLst/>
                <a:latin typeface="Traditional Arabic"/>
              </a:rPr>
              <a:t>ْ} ونحوها </a:t>
            </a:r>
            <a:r>
              <a:rPr lang="ar-SA" sz="2600" i="0" u="sng" dirty="0" smtClean="0">
                <a:solidFill>
                  <a:srgbClr val="C00000"/>
                </a:solidFill>
                <a:effectLst/>
                <a:latin typeface="Traditional Arabic"/>
              </a:rPr>
              <a:t>وكلها مقروءة بإثبات الألف وحذفها</a:t>
            </a:r>
            <a:r>
              <a:rPr lang="ar-SA" sz="2600" i="0" dirty="0" smtClean="0">
                <a:solidFill>
                  <a:srgbClr val="222222"/>
                </a:solidFill>
                <a:effectLst/>
                <a:latin typeface="Traditional Arabic"/>
              </a:rPr>
              <a:t>. وكذلك رسمت الكلمات </a:t>
            </a:r>
            <a:r>
              <a:rPr lang="ar-SA" sz="2600" i="0" dirty="0" smtClean="0">
                <a:solidFill>
                  <a:srgbClr val="00B050"/>
                </a:solidFill>
                <a:effectLst/>
                <a:latin typeface="Traditional Arabic"/>
              </a:rPr>
              <a:t>الآتية بالتاء المفتوحة </a:t>
            </a:r>
            <a:r>
              <a:rPr lang="ar-SA" sz="2600" i="0" dirty="0" smtClean="0">
                <a:solidFill>
                  <a:srgbClr val="222222"/>
                </a:solidFill>
                <a:effectLst/>
                <a:latin typeface="Traditional Arabic"/>
              </a:rPr>
              <a:t>وهي </a:t>
            </a:r>
            <a:r>
              <a:rPr lang="ar-SA" sz="2600" i="0" dirty="0" smtClean="0">
                <a:solidFill>
                  <a:srgbClr val="FF0000"/>
                </a:solidFill>
                <a:effectLst/>
                <a:latin typeface="Traditional Arabic"/>
              </a:rPr>
              <a:t>«غيابة الجب» </a:t>
            </a:r>
            <a:r>
              <a:rPr lang="ar-SA" sz="2600" i="0" dirty="0" smtClean="0">
                <a:effectLst/>
                <a:latin typeface="Traditional Arabic"/>
              </a:rPr>
              <a:t>«أنزل عليه آية» </a:t>
            </a:r>
            <a:r>
              <a:rPr lang="ar-SA" sz="2600" i="0" dirty="0" smtClean="0">
                <a:solidFill>
                  <a:srgbClr val="222222"/>
                </a:solidFill>
                <a:effectLst/>
                <a:latin typeface="Traditional Arabic"/>
              </a:rPr>
              <a:t>في العنكبوت </a:t>
            </a:r>
            <a:r>
              <a:rPr lang="ar-SA" sz="2600" i="0" dirty="0" smtClean="0">
                <a:solidFill>
                  <a:srgbClr val="00B0F0"/>
                </a:solidFill>
                <a:effectLst/>
                <a:latin typeface="Traditional Arabic"/>
              </a:rPr>
              <a:t>«ثمرة من أكمامها» </a:t>
            </a:r>
            <a:r>
              <a:rPr lang="ar-SA" sz="2600" i="0" dirty="0" smtClean="0">
                <a:solidFill>
                  <a:srgbClr val="222222"/>
                </a:solidFill>
                <a:effectLst/>
                <a:latin typeface="Traditional Arabic"/>
              </a:rPr>
              <a:t>في فصلت ....</a:t>
            </a:r>
            <a:endParaRPr lang="ar-SA" sz="2600" dirty="0"/>
          </a:p>
        </p:txBody>
      </p:sp>
    </p:spTree>
    <p:extLst>
      <p:ext uri="{BB962C8B-B14F-4D97-AF65-F5344CB8AC3E}">
        <p14:creationId xmlns:p14="http://schemas.microsoft.com/office/powerpoint/2010/main" val="30985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lstStyle/>
          <a:p>
            <a:r>
              <a:rPr lang="ar-SA" sz="3200" b="1" dirty="0" smtClean="0">
                <a:solidFill>
                  <a:srgbClr val="222222"/>
                </a:solidFill>
                <a:latin typeface="Traditional Arabic"/>
                <a:ea typeface="+mn-ea"/>
                <a:cs typeface="Arial"/>
              </a:rPr>
              <a:t>أقوال العلماء </a:t>
            </a:r>
            <a:r>
              <a:rPr lang="ar-SA" sz="3200" b="1" dirty="0">
                <a:solidFill>
                  <a:srgbClr val="222222"/>
                </a:solidFill>
                <a:latin typeface="Traditional Arabic"/>
                <a:ea typeface="+mn-ea"/>
                <a:cs typeface="Arial"/>
              </a:rPr>
              <a:t>في </a:t>
            </a:r>
            <a:r>
              <a:rPr lang="ar-SA" sz="3200" b="1" dirty="0" smtClean="0">
                <a:solidFill>
                  <a:srgbClr val="222222"/>
                </a:solidFill>
                <a:latin typeface="Traditional Arabic"/>
                <a:ea typeface="+mn-ea"/>
                <a:cs typeface="Arial"/>
              </a:rPr>
              <a:t>حكم </a:t>
            </a:r>
            <a:r>
              <a:rPr lang="ar-SA" sz="3200" b="1" dirty="0">
                <a:solidFill>
                  <a:srgbClr val="A52A2A"/>
                </a:solidFill>
                <a:latin typeface="Traditional Arabic"/>
              </a:rPr>
              <a:t>الرسم العثماني</a:t>
            </a:r>
            <a:endParaRPr lang="ar-SA" sz="3200" b="1" dirty="0"/>
          </a:p>
        </p:txBody>
      </p:sp>
      <p:sp>
        <p:nvSpPr>
          <p:cNvPr id="3" name="عنصر نائب للمحتوى 2"/>
          <p:cNvSpPr>
            <a:spLocks noGrp="1"/>
          </p:cNvSpPr>
          <p:nvPr>
            <p:ph idx="1"/>
          </p:nvPr>
        </p:nvSpPr>
        <p:spPr>
          <a:xfrm>
            <a:off x="457200" y="1412776"/>
            <a:ext cx="8229600" cy="4713387"/>
          </a:xfrm>
        </p:spPr>
        <p:txBody>
          <a:bodyPr>
            <a:normAutofit fontScale="62500" lnSpcReduction="20000"/>
          </a:bodyPr>
          <a:lstStyle/>
          <a:p>
            <a:r>
              <a:rPr lang="ar-SA" b="1" i="0" dirty="0" smtClean="0">
                <a:solidFill>
                  <a:srgbClr val="FF0000"/>
                </a:solidFill>
                <a:effectLst/>
                <a:latin typeface="Traditional Arabic"/>
              </a:rPr>
              <a:t>1- </a:t>
            </a:r>
            <a:r>
              <a:rPr lang="ar-SA" b="1" i="0" dirty="0" smtClean="0">
                <a:solidFill>
                  <a:srgbClr val="222222"/>
                </a:solidFill>
                <a:effectLst/>
                <a:latin typeface="Traditional Arabic"/>
              </a:rPr>
              <a:t>فذهب بعضهم إلى أن هذا الرسم العثماني للقرآن توقيفي يجب الأخذ به في كتابة القرآن، وبالغوا في تقديسه، ونسبوا التوقيف فيه إلى النبي -صلى الله عليه وسلم- فذكروا أنه قال لمعاوية, أحد كتبة الوحي: "ألق الدواة، وحرِّف القلم، وانصب الياء، وفرِّق السين، ولا تعوِّر الميم، وحسِّن الله، ومد الرحمن، وجوِّد الرحيم، وضع قلمك على أذنك اليسرى، فإنه أذكر لك" ونقل ابن المبارك عن شيخه عبد العزيز الدباغ أنه قال له: "ما للصحابة ولا لغيرهم في رسم القرآن ولا شعرة واحدة، وإنما هو توقيف من النبي وهو الذي أمرهم أن يكتبوه على الهيئة المعروفة بزيادة الألف ونقصانها لأسرار لا تهتدى إليها العقول، وهو سر من الأسرار خص الله به كتابه العزيز دون سائر الكتب السماوية. وكما أن نظم القرآن معجز فرسمه أيضًا معجز".</a:t>
            </a:r>
            <a:r>
              <a:rPr lang="ar-SA" dirty="0" smtClean="0"/>
              <a:t/>
            </a:r>
            <a:br>
              <a:rPr lang="ar-SA" dirty="0" smtClean="0"/>
            </a:br>
            <a:r>
              <a:rPr lang="ar-SA" b="1" i="0" dirty="0" smtClean="0">
                <a:solidFill>
                  <a:srgbClr val="222222"/>
                </a:solidFill>
                <a:effectLst/>
                <a:latin typeface="Traditional Arabic"/>
              </a:rPr>
              <a:t>والتمسوا لذلك الرسم أسرارًا تجعل للرسم العثماني دلالة على معان خفية دقيقة، كزيادة "الياء" في كتابة كلمة "أيد" من قوله تعالى: {وَالسَّمَاءَ بَنَيْنَاهَا بِأَيْدٍ} 1, إذ كتبت هكذا "</a:t>
            </a:r>
            <a:r>
              <a:rPr lang="ar-SA" b="1" i="0" dirty="0" err="1" smtClean="0">
                <a:solidFill>
                  <a:srgbClr val="222222"/>
                </a:solidFill>
                <a:effectLst/>
                <a:latin typeface="Traditional Arabic"/>
              </a:rPr>
              <a:t>بأييد</a:t>
            </a:r>
            <a:r>
              <a:rPr lang="ar-SA" b="1" i="0" dirty="0" smtClean="0">
                <a:solidFill>
                  <a:srgbClr val="222222"/>
                </a:solidFill>
                <a:effectLst/>
                <a:latin typeface="Traditional Arabic"/>
              </a:rPr>
              <a:t>" وذلك للإيماء إلى تعظيم قوة الله التي بنى بها السماء. وأنها لا تشبهها قوة على حد القاعدة المشهورة، وهي: زيادة المبنى تدل على زيادة المعنى2.</a:t>
            </a:r>
            <a:r>
              <a:rPr lang="ar-SA" dirty="0" smtClean="0"/>
              <a:t/>
            </a:r>
            <a:br>
              <a:rPr lang="ar-SA" dirty="0" smtClean="0"/>
            </a:br>
            <a:r>
              <a:rPr lang="ar-SA" b="1" i="0" dirty="0" smtClean="0">
                <a:solidFill>
                  <a:srgbClr val="222222"/>
                </a:solidFill>
                <a:effectLst/>
                <a:latin typeface="Traditional Arabic"/>
              </a:rPr>
              <a:t>وهذا الرأي لم يرد فيه شيء عن رسول الله -صلى الله عليه وسلم- حتى يكون الرسم </a:t>
            </a:r>
            <a:r>
              <a:rPr lang="ar-SA" b="1" i="0" dirty="0" err="1" smtClean="0">
                <a:solidFill>
                  <a:srgbClr val="222222"/>
                </a:solidFill>
                <a:effectLst/>
                <a:latin typeface="Traditional Arabic"/>
              </a:rPr>
              <a:t>توقيفيًّا</a:t>
            </a:r>
            <a:r>
              <a:rPr lang="ar-SA" b="1" i="0" dirty="0" smtClean="0">
                <a:solidFill>
                  <a:srgbClr val="222222"/>
                </a:solidFill>
                <a:effectLst/>
                <a:latin typeface="Traditional Arabic"/>
              </a:rPr>
              <a:t>، وإنما اصطلح الكتبة على هذا الرسم في زمن عثمان برضًا منه، وجعل لهم ضابطًا لذلك بقوله للرهط القرشيين الثلاثة: "إذا اختلفتم أنتم وزيد بن ثابت في شيء من القرآن فاكتبوه بلسان قريش، فإنه إنما نزل بلسانهم" وحين اختلفوا في كتابة "التابوت" فقال زيد: "</a:t>
            </a:r>
            <a:r>
              <a:rPr lang="ar-SA" b="1" i="0" dirty="0" err="1" smtClean="0">
                <a:solidFill>
                  <a:srgbClr val="222222"/>
                </a:solidFill>
                <a:effectLst/>
                <a:latin typeface="Traditional Arabic"/>
              </a:rPr>
              <a:t>التابوه</a:t>
            </a:r>
            <a:r>
              <a:rPr lang="ar-SA" b="1" i="0" dirty="0" smtClean="0">
                <a:solidFill>
                  <a:srgbClr val="222222"/>
                </a:solidFill>
                <a:effectLst/>
                <a:latin typeface="Traditional Arabic"/>
              </a:rPr>
              <a:t>" وقال النفر </a:t>
            </a:r>
            <a:r>
              <a:rPr lang="ar-SA" b="1" i="0" dirty="0" err="1" smtClean="0">
                <a:solidFill>
                  <a:srgbClr val="222222"/>
                </a:solidFill>
                <a:effectLst/>
                <a:latin typeface="Traditional Arabic"/>
              </a:rPr>
              <a:t>القرشيون</a:t>
            </a:r>
            <a:r>
              <a:rPr lang="ar-SA" b="1" i="0" dirty="0" smtClean="0">
                <a:solidFill>
                  <a:srgbClr val="222222"/>
                </a:solidFill>
                <a:effectLst/>
                <a:latin typeface="Traditional Arabic"/>
              </a:rPr>
              <a:t>: "التابوت" وترافعوا إلى عثمان قال: "اكتبوا "التابوت" فإنما أُنزل القرآن على لسان قريش".</a:t>
            </a:r>
            <a:endParaRPr lang="ar-SA" dirty="0"/>
          </a:p>
        </p:txBody>
      </p:sp>
    </p:spTree>
    <p:extLst>
      <p:ext uri="{BB962C8B-B14F-4D97-AF65-F5344CB8AC3E}">
        <p14:creationId xmlns:p14="http://schemas.microsoft.com/office/powerpoint/2010/main" val="153115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lnSpcReduction="10000"/>
          </a:bodyPr>
          <a:lstStyle/>
          <a:p>
            <a:r>
              <a:rPr lang="ar-SA" b="1" i="0" dirty="0" smtClean="0">
                <a:solidFill>
                  <a:srgbClr val="FF0000"/>
                </a:solidFill>
                <a:effectLst/>
                <a:latin typeface="Traditional Arabic"/>
              </a:rPr>
              <a:t>2- </a:t>
            </a:r>
            <a:r>
              <a:rPr lang="ar-SA" b="1" i="0" dirty="0" smtClean="0">
                <a:solidFill>
                  <a:srgbClr val="222222"/>
                </a:solidFill>
                <a:effectLst/>
                <a:latin typeface="Traditional Arabic"/>
              </a:rPr>
              <a:t>وذهب كثير من العلماء إلى أن الرسم العثماني ليس </a:t>
            </a:r>
            <a:r>
              <a:rPr lang="ar-SA" b="1" i="0" dirty="0" err="1" smtClean="0">
                <a:solidFill>
                  <a:srgbClr val="222222"/>
                </a:solidFill>
                <a:effectLst/>
                <a:latin typeface="Traditional Arabic"/>
              </a:rPr>
              <a:t>توقيفيًّا</a:t>
            </a:r>
            <a:r>
              <a:rPr lang="ar-SA" b="1" i="0" dirty="0" smtClean="0">
                <a:solidFill>
                  <a:srgbClr val="222222"/>
                </a:solidFill>
                <a:effectLst/>
                <a:latin typeface="Traditional Arabic"/>
              </a:rPr>
              <a:t> عن النبي -صلى الله عليه وسلم- ولكنه اصطلاح ارتضاه عثمان، وتلقته الأمة بالقبول، فيجب التزامه والأخذ به، ولا تجوز مخالفته. قال أشهب: "سُئل مالك: هل يُكتب المصحف على ما أحدثه الناس من الهجاء؟ قال: لا، إلا على الكتبة الأولى" رواه أبو عمرو الداني في "المقنع" ثم قال: "ولا مخالف له من علماء الأمة"، وقال في موضع آخر: سُئل مالك عن الحروف في القرآن مثل الواو والألف، أترى أن تُغيَّر من المصحف إذا وُجِدا فيه كذلك قال: لا، قال أبو عمرو: يعني الواو والألف المزيدتين في الرسم المعدومتين في اللفظ نحو "أولوا" وقال الإمام أحمد: "تحرم مخالفة خط مصحف عثمان في واو أو ياء أو ألف أو غير ذلك"</a:t>
            </a:r>
            <a:endParaRPr lang="ar-SA" dirty="0"/>
          </a:p>
        </p:txBody>
      </p:sp>
    </p:spTree>
    <p:extLst>
      <p:ext uri="{BB962C8B-B14F-4D97-AF65-F5344CB8AC3E}">
        <p14:creationId xmlns:p14="http://schemas.microsoft.com/office/powerpoint/2010/main" val="15662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fontScale="85000" lnSpcReduction="10000"/>
          </a:bodyPr>
          <a:lstStyle/>
          <a:p>
            <a:pPr marL="0" indent="0">
              <a:buNone/>
            </a:pPr>
            <a:r>
              <a:rPr lang="ar-SA" b="1" i="0" dirty="0" smtClean="0">
                <a:solidFill>
                  <a:srgbClr val="FF0000"/>
                </a:solidFill>
                <a:effectLst/>
                <a:latin typeface="Traditional Arabic"/>
              </a:rPr>
              <a:t>3- </a:t>
            </a:r>
            <a:r>
              <a:rPr lang="ar-SA" b="1" i="0" dirty="0" smtClean="0">
                <a:solidFill>
                  <a:srgbClr val="222222"/>
                </a:solidFill>
                <a:effectLst/>
                <a:latin typeface="Traditional Arabic"/>
              </a:rPr>
              <a:t>وذهب جماعة إلى أن الرسم العثماني اصطلاحي، ولا مانع من مخالفته! إذا اصطلح الناس على رسم خاص للإملاء وأصبح شائعًا بينهم. قال القاضي أبو بكر الباقلاني في كتابه "الانتصار": "وأما الكتابة فلم يفرض الله على الأمة فيها شيئًا. أولم يأخذ على كتَّاب القرآن وخُطَّاط المصاحف رسمًا بعينه دون غيره أوجبه عليهم وترك ما عداه، إذ وجوب ذلك لا يُدرك إلا بالسمع والتوقيف، وليس في نصوص الكتاب ولا مفهومه أن رسم القرآن وضبطه لا يجوز إلا على وجه مخصوص وحدٍّ محدود لا يجوز تجاوزه، ولا في نص السٌّنَّة ما يوجب ذلك ويدل عليه، ولا في إجماع الأمة ما يوجب ذلك، ولا دلت عليه القياسات الشرعية، بل السٌّنَّة دلت على جواز رسمه بأي وجه سهل، لأن رسول الله -صلى الله عليه وسلم- كان يأمر برسمه ولم يبيِّن لهم وجهًا معينًا ولا نهى أحدًا عن كتابته. ولذلك اختلفت خطوط المصاحف، فمنهم من كان يكتب الكلمة على مخرج اللفظ، ومنهم من كان يزيد وينقص لعلمه بأن ذلك اصطلاح، وأن الناس لا يخفى عليهم الحال، ولأجل هذا بعينه جاز أن يُكتب بالحروف الكوفية والخط </a:t>
            </a:r>
            <a:r>
              <a:rPr lang="ar-SA" sz="3500" b="1" dirty="0">
                <a:solidFill>
                  <a:srgbClr val="222222"/>
                </a:solidFill>
                <a:latin typeface="Traditional Arabic"/>
              </a:rPr>
              <a:t>الأول، وأن يُجعل الكلام على صورة الكاف، </a:t>
            </a:r>
            <a:endParaRPr lang="ar-SA" dirty="0"/>
          </a:p>
        </p:txBody>
      </p:sp>
    </p:spTree>
    <p:extLst>
      <p:ext uri="{BB962C8B-B14F-4D97-AF65-F5344CB8AC3E}">
        <p14:creationId xmlns:p14="http://schemas.microsoft.com/office/powerpoint/2010/main" val="261030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a:bodyPr>
          <a:lstStyle/>
          <a:p>
            <a:pPr marL="0" indent="0">
              <a:buNone/>
            </a:pPr>
            <a:r>
              <a:rPr lang="ar-SA" b="1" i="0" dirty="0" smtClean="0">
                <a:solidFill>
                  <a:srgbClr val="222222"/>
                </a:solidFill>
                <a:effectLst/>
                <a:latin typeface="Traditional Arabic"/>
              </a:rPr>
              <a:t>وأن تُعوَّج الألفات، وأن يُكتب على غير هذه الوجوه، وجاز أن يكتب المصحف بالخط والهجاء القديمين، وجاز أن يُكتب بالخطوط والهجاء المحدَثة، وجاز أن يُكتب بين ذلك، وإذا كانت خطوط المصحف وكثير من حروفها مختلفة متغايرة الصورة، وكان الناس قد أجازوا أن يكتب كل واحد منهم بما هو عادته، وما هو أسهل وأشهر وأولى. من غير تأثيم ولا تناكر، عُلِمَ أنه لم يؤخذ في ذلك على الناس حد محدود مخصوص، كما أُخِذَ عليهم في القراءة، والسبب في ذلك أن الخطوط إنما هي علامات ورسوم تجري مجرى الإشارات والعقود والرموز. فكل رسم دال على الكلمة مقيد لوجه قراءتها تجب صحته وتصويب الكاتب به على أية صورة كانت.. وبالجملة فكل من ادعى أنه يجب على الناس رسم مخصوص وجب عليه أن يقيم الحجة على دعواه، وأنَّى له ذلك".</a:t>
            </a:r>
            <a:endParaRPr lang="ar-SA" dirty="0"/>
          </a:p>
        </p:txBody>
      </p:sp>
    </p:spTree>
    <p:extLst>
      <p:ext uri="{BB962C8B-B14F-4D97-AF65-F5344CB8AC3E}">
        <p14:creationId xmlns:p14="http://schemas.microsoft.com/office/powerpoint/2010/main" val="141195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40769"/>
            <a:ext cx="8229600" cy="4176464"/>
          </a:xfrm>
        </p:spPr>
        <p:txBody>
          <a:bodyPr/>
          <a:lstStyle/>
          <a:p>
            <a:r>
              <a:rPr lang="ar-SA" b="1" i="0" u="sng" dirty="0" smtClean="0">
                <a:solidFill>
                  <a:srgbClr val="0070C0"/>
                </a:solidFill>
                <a:effectLst/>
                <a:latin typeface="Traditional Arabic"/>
              </a:rPr>
              <a:t>وانطلاقًا من هذا الرأي :</a:t>
            </a:r>
          </a:p>
          <a:p>
            <a:r>
              <a:rPr lang="ar-SA" b="1" i="0" dirty="0" smtClean="0">
                <a:solidFill>
                  <a:srgbClr val="FF0000"/>
                </a:solidFill>
                <a:effectLst/>
                <a:latin typeface="Traditional Arabic"/>
              </a:rPr>
              <a:t>يدعو بعض الناس اليوم إلى كتابة القرآن الكريم وفق القواعد الإملائية الشائعة المصطلح عليها؛</a:t>
            </a:r>
          </a:p>
          <a:p>
            <a:r>
              <a:rPr lang="ar-SA" b="1" i="0" dirty="0" smtClean="0">
                <a:solidFill>
                  <a:srgbClr val="00B050"/>
                </a:solidFill>
                <a:effectLst/>
                <a:latin typeface="Traditional Arabic"/>
              </a:rPr>
              <a:t>حتى تسهل قراءته على القارئين من الطلاب والدارسين، ولا يشعر الطالب في أثناء قراءته للقرآن باختلاف رسمه عن الرسم الإملائي الاصطلاحي الذي يدرسه.</a:t>
            </a:r>
            <a:endParaRPr lang="ar-SA" dirty="0">
              <a:solidFill>
                <a:srgbClr val="00B050"/>
              </a:solidFill>
            </a:endParaRPr>
          </a:p>
        </p:txBody>
      </p:sp>
    </p:spTree>
    <p:extLst>
      <p:ext uri="{BB962C8B-B14F-4D97-AF65-F5344CB8AC3E}">
        <p14:creationId xmlns:p14="http://schemas.microsoft.com/office/powerpoint/2010/main" val="19391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normAutofit fontScale="90000"/>
          </a:bodyPr>
          <a:lstStyle/>
          <a:p>
            <a:r>
              <a:rPr lang="ar-SA" b="1" dirty="0" smtClean="0">
                <a:solidFill>
                  <a:srgbClr val="00B050"/>
                </a:solidFill>
              </a:rPr>
              <a:t>الترجيح والتوجيه</a:t>
            </a:r>
            <a:r>
              <a:rPr lang="ar-SA" dirty="0" smtClean="0"/>
              <a:t/>
            </a:r>
            <a:br>
              <a:rPr lang="ar-SA" dirty="0" smtClean="0"/>
            </a:br>
            <a:r>
              <a:rPr lang="ar-SA" sz="4000" dirty="0" err="1" smtClean="0">
                <a:solidFill>
                  <a:schemeClr val="accent2"/>
                </a:solidFill>
              </a:rPr>
              <a:t>ومناقشةالأقوال</a:t>
            </a:r>
            <a:r>
              <a:rPr lang="ar-SA" sz="4000" dirty="0" smtClean="0">
                <a:solidFill>
                  <a:schemeClr val="accent2"/>
                </a:solidFill>
              </a:rPr>
              <a:t> السابقة:</a:t>
            </a:r>
            <a:endParaRPr lang="ar-SA" dirty="0">
              <a:solidFill>
                <a:schemeClr val="accent2"/>
              </a:solidFill>
            </a:endParaRPr>
          </a:p>
        </p:txBody>
      </p:sp>
      <p:sp>
        <p:nvSpPr>
          <p:cNvPr id="3" name="عنصر نائب للمحتوى 2"/>
          <p:cNvSpPr>
            <a:spLocks noGrp="1"/>
          </p:cNvSpPr>
          <p:nvPr>
            <p:ph idx="1"/>
          </p:nvPr>
        </p:nvSpPr>
        <p:spPr>
          <a:xfrm>
            <a:off x="457200" y="1484784"/>
            <a:ext cx="8229600" cy="4752528"/>
          </a:xfrm>
        </p:spPr>
        <p:txBody>
          <a:bodyPr>
            <a:normAutofit/>
          </a:bodyPr>
          <a:lstStyle/>
          <a:p>
            <a:pPr marL="0" indent="0">
              <a:buNone/>
            </a:pPr>
            <a:r>
              <a:rPr lang="ar-SA" sz="2800" b="1" i="0" dirty="0" smtClean="0">
                <a:solidFill>
                  <a:srgbClr val="0070C0"/>
                </a:solidFill>
                <a:effectLst/>
                <a:latin typeface="Traditional Arabic"/>
              </a:rPr>
              <a:t>والذي أراه </a:t>
            </a:r>
            <a:r>
              <a:rPr lang="ar-SA" sz="1900" i="0" dirty="0" smtClean="0">
                <a:solidFill>
                  <a:srgbClr val="FF0000"/>
                </a:solidFill>
                <a:effectLst/>
                <a:latin typeface="Traditional Arabic"/>
              </a:rPr>
              <a:t>– الكلام للشيخ القطان -  </a:t>
            </a:r>
            <a:r>
              <a:rPr lang="ar-SA" sz="2600" i="0" u="sng" dirty="0" smtClean="0">
                <a:solidFill>
                  <a:srgbClr val="0070C0"/>
                </a:solidFill>
                <a:effectLst/>
                <a:latin typeface="Traditional Arabic"/>
              </a:rPr>
              <a:t>أن الرأي الثاني هو الرأي الراجح</a:t>
            </a:r>
            <a:r>
              <a:rPr lang="ar-SA" sz="2600" b="1" i="0" dirty="0" smtClean="0">
                <a:solidFill>
                  <a:srgbClr val="222222"/>
                </a:solidFill>
                <a:effectLst/>
                <a:latin typeface="Traditional Arabic"/>
              </a:rPr>
              <a:t>، </a:t>
            </a:r>
            <a:r>
              <a:rPr lang="ar-SA" sz="2600" i="0" dirty="0" smtClean="0">
                <a:solidFill>
                  <a:srgbClr val="0070C0"/>
                </a:solidFill>
                <a:effectLst/>
                <a:latin typeface="Traditional Arabic"/>
              </a:rPr>
              <a:t>وأنه يجب كتابة القرآن بالرسم العثماني المعهود في المصحف.</a:t>
            </a:r>
            <a:r>
              <a:rPr lang="ar-SA" sz="2600" dirty="0" smtClean="0"/>
              <a:t/>
            </a:r>
            <a:br>
              <a:rPr lang="ar-SA" sz="2600" dirty="0" smtClean="0"/>
            </a:br>
            <a:r>
              <a:rPr lang="ar-SA" sz="2000" b="1" i="0" dirty="0" smtClean="0">
                <a:solidFill>
                  <a:srgbClr val="222222"/>
                </a:solidFill>
                <a:effectLst/>
                <a:latin typeface="Traditional Arabic"/>
              </a:rPr>
              <a:t>فهو الرسم الاصطلاحي الذي توارثته الأمة منذ عهد عثمان </a:t>
            </a:r>
            <a:r>
              <a:rPr lang="ar-SA" sz="1050" i="0" dirty="0" smtClean="0">
                <a:solidFill>
                  <a:srgbClr val="222222"/>
                </a:solidFill>
                <a:effectLst/>
                <a:latin typeface="Traditional Arabic"/>
              </a:rPr>
              <a:t>-رضي الله عنه- </a:t>
            </a:r>
            <a:r>
              <a:rPr lang="ar-SA" sz="2000" b="1" i="0" dirty="0" smtClean="0">
                <a:solidFill>
                  <a:srgbClr val="222222"/>
                </a:solidFill>
                <a:effectLst/>
                <a:latin typeface="Traditional Arabic"/>
              </a:rPr>
              <a:t>والحفاظ عليه ضمان قوي لصيانة القرآن من التغيير والتبديل في حروفه، ولو أبيحت كتابته بالاصطلاح الإملائي لكل عصر لأدى هذا إلى تغيير خط المصحف من عصر لآخر، بل إن قواعد الإملاء نفسها تختلف فيها وجهات النظر في العصر الواحد، وتتفاوت في بعض الكلمات من بلد لآخر.</a:t>
            </a:r>
            <a:r>
              <a:rPr lang="ar-SA" sz="2600" dirty="0" smtClean="0"/>
              <a:t/>
            </a:r>
            <a:br>
              <a:rPr lang="ar-SA" sz="2600" dirty="0" smtClean="0"/>
            </a:br>
            <a:endParaRPr lang="ar-SA" sz="2600" dirty="0" smtClean="0"/>
          </a:p>
          <a:p>
            <a:pPr marL="0" indent="0">
              <a:buNone/>
            </a:pPr>
            <a:r>
              <a:rPr lang="ar-SA" sz="2400" i="0" dirty="0" smtClean="0">
                <a:solidFill>
                  <a:srgbClr val="7030A0"/>
                </a:solidFill>
                <a:effectLst/>
                <a:latin typeface="Traditional Arabic"/>
              </a:rPr>
              <a:t>واختلاف الخطوط الذي يذكره القاضي أبو بكر الباقلاني شيء والرسم الإملائي شيء آخر، فاختلاف الخط تغير في صورة الحرف لا في رسم الكلمة</a:t>
            </a:r>
            <a:r>
              <a:rPr lang="ar-SA" sz="2600" b="1" i="0" dirty="0" smtClean="0">
                <a:solidFill>
                  <a:srgbClr val="7030A0"/>
                </a:solidFill>
                <a:effectLst/>
                <a:latin typeface="Traditional Arabic"/>
              </a:rPr>
              <a:t>.</a:t>
            </a:r>
            <a:r>
              <a:rPr lang="ar-SA" sz="3000" b="1" dirty="0">
                <a:solidFill>
                  <a:srgbClr val="222222"/>
                </a:solidFill>
                <a:latin typeface="Traditional Arabic"/>
              </a:rPr>
              <a:t> </a:t>
            </a:r>
            <a:endParaRPr lang="ar-SA" sz="3000" b="1" dirty="0" smtClean="0">
              <a:solidFill>
                <a:srgbClr val="222222"/>
              </a:solidFill>
              <a:latin typeface="Traditional Arabic"/>
            </a:endParaRPr>
          </a:p>
          <a:p>
            <a:pPr marL="0" indent="0">
              <a:buNone/>
            </a:pPr>
            <a:r>
              <a:rPr lang="ar-SA" sz="2400" b="1" dirty="0" smtClean="0">
                <a:solidFill>
                  <a:srgbClr val="00B050"/>
                </a:solidFill>
                <a:latin typeface="Traditional Arabic"/>
              </a:rPr>
              <a:t>وحجة </a:t>
            </a:r>
            <a:r>
              <a:rPr lang="ar-SA" sz="2400" b="1" dirty="0">
                <a:solidFill>
                  <a:srgbClr val="00B050"/>
                </a:solidFill>
                <a:latin typeface="Traditional Arabic"/>
              </a:rPr>
              <a:t>تيسير القراءة على الطلاب والدارسين بانتفاء التعارض بين رسم القرآن والرسم الإملائي الاصطلاحي لا تكون مبررًا للتغيير الذي يؤدي إلى التهاون في تحري الدقة بكتابة القرآن.</a:t>
            </a:r>
            <a:endParaRPr lang="ar-SA" sz="2000" b="1" i="0" dirty="0" smtClean="0">
              <a:solidFill>
                <a:srgbClr val="00B050"/>
              </a:solidFill>
              <a:effectLst/>
              <a:latin typeface="Traditional Arabic"/>
            </a:endParaRPr>
          </a:p>
          <a:p>
            <a:pPr marL="0" indent="0">
              <a:buNone/>
            </a:pPr>
            <a:endParaRPr lang="ar-SA" sz="2600" dirty="0">
              <a:solidFill>
                <a:srgbClr val="7030A0"/>
              </a:solidFill>
            </a:endParaRPr>
          </a:p>
        </p:txBody>
      </p:sp>
    </p:spTree>
    <p:extLst>
      <p:ext uri="{BB962C8B-B14F-4D97-AF65-F5344CB8AC3E}">
        <p14:creationId xmlns:p14="http://schemas.microsoft.com/office/powerpoint/2010/main" val="35102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a:bodyPr>
          <a:lstStyle/>
          <a:p>
            <a:pPr marL="0" indent="0">
              <a:buNone/>
            </a:pPr>
            <a:r>
              <a:rPr lang="ar-SA" dirty="0"/>
              <a:t> </a:t>
            </a:r>
            <a:r>
              <a:rPr lang="ar-SA" dirty="0" smtClean="0"/>
              <a:t>  </a:t>
            </a:r>
            <a:r>
              <a:rPr lang="ar-SA" sz="2800" b="1" i="0" dirty="0" smtClean="0">
                <a:solidFill>
                  <a:srgbClr val="FF0000"/>
                </a:solidFill>
                <a:effectLst/>
                <a:latin typeface="Traditional Arabic"/>
              </a:rPr>
              <a:t>والذي يعتاد القراءة في المصحف يألف ذلك ويفهم الفوارق الإملائية بالإشارات الموضوعة على الكلمات، والذين يمارسون هذا في الحياة التعليمية أو مع أبنائهم يدركون أن الصعوبة التي توجد في القراءة بالمصحف أول الأمر تتحول بالمران بعد فترة قصيرة إلى سهولة تامة.</a:t>
            </a:r>
          </a:p>
          <a:p>
            <a:pPr marL="0" indent="0">
              <a:buNone/>
            </a:pPr>
            <a:r>
              <a:rPr lang="ar-SA" dirty="0" smtClean="0"/>
              <a:t/>
            </a:r>
            <a:br>
              <a:rPr lang="ar-SA" dirty="0" smtClean="0"/>
            </a:br>
            <a:r>
              <a:rPr lang="ar-SA" i="0" u="sng" dirty="0" smtClean="0">
                <a:solidFill>
                  <a:srgbClr val="222222"/>
                </a:solidFill>
                <a:effectLst/>
                <a:latin typeface="Traditional Arabic"/>
              </a:rPr>
              <a:t>قال البيهقي في شُعب الإيمان: </a:t>
            </a:r>
          </a:p>
          <a:p>
            <a:pPr marL="0" indent="0">
              <a:buNone/>
            </a:pPr>
            <a:r>
              <a:rPr lang="ar-SA" b="1" i="0" dirty="0" smtClean="0">
                <a:solidFill>
                  <a:srgbClr val="222222"/>
                </a:solidFill>
                <a:effectLst/>
                <a:latin typeface="Traditional Arabic"/>
              </a:rPr>
              <a:t>"</a:t>
            </a:r>
            <a:r>
              <a:rPr lang="ar-SA" i="0" dirty="0" smtClean="0">
                <a:solidFill>
                  <a:srgbClr val="0070C0"/>
                </a:solidFill>
                <a:effectLst/>
                <a:latin typeface="Traditional Arabic"/>
              </a:rPr>
              <a:t>من يكتب مصحفًا فينبغي أن يحافظ على الهجاء الذي كتبوا به تلك المصاحف، ولا يخالفهم فيه، ولا يُغيِّر مما كتبوه شيئًا، فإنهم كانوا أكثر علمًا وأصدق قلبًا ولسانًا، وأعظم أمانة منا، فلا ينبغي أن نظن بأنفسنا استدراكًا عليهم</a:t>
            </a:r>
            <a:r>
              <a:rPr lang="ar-SA" b="1" i="0" dirty="0" smtClean="0">
                <a:solidFill>
                  <a:srgbClr val="222222"/>
                </a:solidFill>
                <a:effectLst/>
                <a:latin typeface="Traditional Arabic"/>
              </a:rPr>
              <a:t>"</a:t>
            </a:r>
            <a:endParaRPr lang="ar-SA" dirty="0"/>
          </a:p>
        </p:txBody>
      </p:sp>
    </p:spTree>
    <p:extLst>
      <p:ext uri="{BB962C8B-B14F-4D97-AF65-F5344CB8AC3E}">
        <p14:creationId xmlns:p14="http://schemas.microsoft.com/office/powerpoint/2010/main" val="32632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A52A2A"/>
                </a:solidFill>
                <a:latin typeface="Traditional Arabic"/>
                <a:ea typeface="+mn-ea"/>
                <a:cs typeface="Arial"/>
              </a:rPr>
              <a:t>تحسين الرسم العثماني</a:t>
            </a:r>
            <a:r>
              <a:rPr lang="ar-SA" sz="3200" b="1" dirty="0">
                <a:solidFill>
                  <a:srgbClr val="222222"/>
                </a:solidFill>
                <a:latin typeface="Traditional Arabic"/>
                <a:ea typeface="+mn-ea"/>
                <a:cs typeface="Arial"/>
              </a:rPr>
              <a:t>:</a:t>
            </a:r>
            <a:endParaRPr lang="ar-SA" dirty="0"/>
          </a:p>
        </p:txBody>
      </p:sp>
      <p:sp>
        <p:nvSpPr>
          <p:cNvPr id="3" name="عنصر نائب للمحتوى 2"/>
          <p:cNvSpPr>
            <a:spLocks noGrp="1"/>
          </p:cNvSpPr>
          <p:nvPr>
            <p:ph idx="1"/>
          </p:nvPr>
        </p:nvSpPr>
        <p:spPr/>
        <p:txBody>
          <a:bodyPr/>
          <a:lstStyle/>
          <a:p>
            <a:pPr marL="0" indent="0">
              <a:buNone/>
            </a:pPr>
            <a:r>
              <a:rPr lang="ar-SA" dirty="0" smtClean="0"/>
              <a:t/>
            </a:r>
            <a:br>
              <a:rPr lang="ar-SA" dirty="0" smtClean="0"/>
            </a:br>
            <a:r>
              <a:rPr lang="ar-SA" b="1" i="0" dirty="0" smtClean="0">
                <a:solidFill>
                  <a:srgbClr val="C00000"/>
                </a:solidFill>
                <a:effectLst/>
                <a:latin typeface="Traditional Arabic"/>
              </a:rPr>
              <a:t>كانت المصاحف العثمانية خالية من النقط والشكل، اعتمادًا على السليقة العربية السليمة التي لا تحتاج إلى الشكل بالحركات ولا إلى الإعجام بالنقط، فلما تطرق إلى اللِّسان العربي الفساد بكثرة الاختلاط أحس أولو الأمر بضرورة تحسين كتابة المصحف بالشكل والنقط وغيرهما مما يساعد على القراءة الصحيحة.</a:t>
            </a:r>
            <a:endParaRPr lang="ar-SA" dirty="0">
              <a:solidFill>
                <a:srgbClr val="C00000"/>
              </a:solidFill>
            </a:endParaRPr>
          </a:p>
        </p:txBody>
      </p:sp>
    </p:spTree>
    <p:extLst>
      <p:ext uri="{BB962C8B-B14F-4D97-AF65-F5344CB8AC3E}">
        <p14:creationId xmlns:p14="http://schemas.microsoft.com/office/powerpoint/2010/main" val="37880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545</Words>
  <Application>Microsoft Office PowerPoint</Application>
  <PresentationFormat>عرض على الشاشة (3:4)‏</PresentationFormat>
  <Paragraphs>44</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نسق Office</vt:lpstr>
      <vt:lpstr>الرسم العثماني:</vt:lpstr>
      <vt:lpstr>أقوال العلماء في حكم الرسم العثماني</vt:lpstr>
      <vt:lpstr>عرض تقديمي في PowerPoint</vt:lpstr>
      <vt:lpstr>عرض تقديمي في PowerPoint</vt:lpstr>
      <vt:lpstr>عرض تقديمي في PowerPoint</vt:lpstr>
      <vt:lpstr>عرض تقديمي في PowerPoint</vt:lpstr>
      <vt:lpstr>الترجيح والتوجيه ومناقشةالأقوال السابقة:</vt:lpstr>
      <vt:lpstr>عرض تقديمي في PowerPoint</vt:lpstr>
      <vt:lpstr>تحسين الرسم العثماني:</vt:lpstr>
      <vt:lpstr>صور من الرسم قبل النقط والشكل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قواعد رسم المصحف العثماني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الرسم العثماني:</dc:title>
  <dc:creator>د.أحمد عقيل</dc:creator>
  <cp:lastModifiedBy>د.أحمد عقيل</cp:lastModifiedBy>
  <cp:revision>17</cp:revision>
  <dcterms:created xsi:type="dcterms:W3CDTF">2015-05-05T07:13:47Z</dcterms:created>
  <dcterms:modified xsi:type="dcterms:W3CDTF">2015-05-05T16:25:53Z</dcterms:modified>
</cp:coreProperties>
</file>