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300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332" r:id="rId11"/>
    <p:sldId id="270" r:id="rId12"/>
    <p:sldId id="302" r:id="rId13"/>
    <p:sldId id="303" r:id="rId14"/>
    <p:sldId id="272" r:id="rId15"/>
    <p:sldId id="273" r:id="rId16"/>
    <p:sldId id="274" r:id="rId17"/>
    <p:sldId id="306" r:id="rId18"/>
    <p:sldId id="307" r:id="rId19"/>
    <p:sldId id="308" r:id="rId20"/>
    <p:sldId id="309" r:id="rId21"/>
    <p:sldId id="327" r:id="rId22"/>
    <p:sldId id="310" r:id="rId23"/>
    <p:sldId id="276" r:id="rId24"/>
    <p:sldId id="311" r:id="rId25"/>
    <p:sldId id="334" r:id="rId26"/>
    <p:sldId id="335" r:id="rId27"/>
    <p:sldId id="336" r:id="rId28"/>
    <p:sldId id="315" r:id="rId29"/>
    <p:sldId id="317" r:id="rId30"/>
    <p:sldId id="281" r:id="rId3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399A"/>
    <a:srgbClr val="D20C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90" d="100"/>
          <a:sy n="9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مستطيل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16/01/1435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r" rtl="1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r" rtl="1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r" rtl="1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r" rtl="1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تمرير أفقي 4"/>
          <p:cNvSpPr/>
          <p:nvPr/>
        </p:nvSpPr>
        <p:spPr>
          <a:xfrm>
            <a:off x="428596" y="1643050"/>
            <a:ext cx="8286808" cy="3286148"/>
          </a:xfrm>
          <a:prstGeom prst="horizontalScroll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>
                <a:solidFill>
                  <a:srgbClr val="F3399A"/>
                </a:solidFill>
                <a:cs typeface="AL-Mateen" pitchFamily="2" charset="-78"/>
              </a:rPr>
              <a:t>الضوابط الشرعيّة للدواء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ذو زاويتين مستديرتين في نفس الجانب 4"/>
          <p:cNvSpPr/>
          <p:nvPr/>
        </p:nvSpPr>
        <p:spPr>
          <a:xfrm>
            <a:off x="500034" y="1928802"/>
            <a:ext cx="8001056" cy="2571768"/>
          </a:xfrm>
          <a:prstGeom prst="round2SameRect">
            <a:avLst/>
          </a:prstGeom>
          <a:blipFill>
            <a:blip r:embed="rId2"/>
            <a:tile tx="0" ty="0" sx="100000" sy="100000" flip="none" algn="tl"/>
          </a:blipFill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FF00"/>
                </a:solidFill>
                <a:cs typeface="Simplified Arabic" pitchFamily="2" charset="-78"/>
              </a:rPr>
              <a:t>اللهم رب الناس، مذهب البأس، اشف أنت الشافي، لا شافي إلا أنت، شفاء لا يغادر سقما</a:t>
            </a:r>
            <a:endParaRPr lang="ar-SA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ذو زوايا قطرية مستديرة 2"/>
          <p:cNvSpPr/>
          <p:nvPr/>
        </p:nvSpPr>
        <p:spPr>
          <a:xfrm>
            <a:off x="1142976" y="2071678"/>
            <a:ext cx="7072362" cy="3143272"/>
          </a:xfrm>
          <a:prstGeom prst="round2Diag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cs typeface="Simplified Arabic" pitchFamily="2" charset="-78"/>
              </a:rPr>
              <a:t>ما أنزل الله داء إلا أنزل له شفاء</a:t>
            </a:r>
            <a:endParaRPr lang="ar-SA" sz="4000" b="1" dirty="0" smtClean="0"/>
          </a:p>
          <a:p>
            <a:pPr algn="ctr"/>
            <a:endParaRPr lang="ar-SA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1783560"/>
            <a:ext cx="7772400" cy="335995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endParaRPr lang="ar-SA" sz="3200" b="1" dirty="0" smtClean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Simplified Arabic" pitchFamily="2" charset="-78"/>
            </a:endParaRPr>
          </a:p>
          <a:p>
            <a:pPr algn="ctr">
              <a:buNone/>
            </a:pPr>
            <a:endParaRPr lang="ar-SA" b="1" dirty="0" smtClean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Simplified Arabic" pitchFamily="2" charset="-78"/>
            </a:endParaRPr>
          </a:p>
          <a:p>
            <a:pPr algn="ctr">
              <a:buNone/>
            </a:pPr>
            <a:r>
              <a:rPr lang="ar-SA" sz="3200" b="1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المعالجة إنما هي لتطييب نفس العليل وجعله يأنس بالعلاج ويرجوا أن يكون من أسباب الشفاء</a:t>
            </a:r>
            <a:endParaRPr lang="ar-SA" sz="4000" b="1" dirty="0" smtClean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مستدير الزوايا 3"/>
          <p:cNvSpPr/>
          <p:nvPr/>
        </p:nvSpPr>
        <p:spPr>
          <a:xfrm>
            <a:off x="1071538" y="428604"/>
            <a:ext cx="7286676" cy="928694"/>
          </a:xfrm>
          <a:prstGeom prst="roundRect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FF0000"/>
                </a:solidFill>
                <a:cs typeface="AL-Mateen" pitchFamily="2" charset="-78"/>
              </a:rPr>
              <a:t>أقسام الدواء</a:t>
            </a:r>
            <a:endParaRPr lang="ar-SA" sz="6000" dirty="0">
              <a:solidFill>
                <a:srgbClr val="FF0000"/>
              </a:solidFill>
              <a:cs typeface="AL-Mateen" pitchFamily="2" charset="-78"/>
            </a:endParaRPr>
          </a:p>
        </p:txBody>
      </p:sp>
      <p:grpSp>
        <p:nvGrpSpPr>
          <p:cNvPr id="27" name="مجموعة 26"/>
          <p:cNvGrpSpPr/>
          <p:nvPr/>
        </p:nvGrpSpPr>
        <p:grpSpPr>
          <a:xfrm>
            <a:off x="1571604" y="2428868"/>
            <a:ext cx="6215109" cy="500068"/>
            <a:chOff x="1571604" y="2428868"/>
            <a:chExt cx="6215109" cy="500068"/>
          </a:xfrm>
        </p:grpSpPr>
        <p:cxnSp>
          <p:nvCxnSpPr>
            <p:cNvPr id="8" name="رابط مستقيم 7"/>
            <p:cNvCxnSpPr/>
            <p:nvPr/>
          </p:nvCxnSpPr>
          <p:spPr>
            <a:xfrm rot="10800000">
              <a:off x="1571604" y="2428868"/>
              <a:ext cx="6215106" cy="1588"/>
            </a:xfrm>
            <a:prstGeom prst="line">
              <a:avLst/>
            </a:prstGeom>
            <a:ln cmpd="sng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رابط مستقيم 9"/>
            <p:cNvCxnSpPr/>
            <p:nvPr/>
          </p:nvCxnSpPr>
          <p:spPr>
            <a:xfrm rot="5400000">
              <a:off x="7545814" y="2688035"/>
              <a:ext cx="481796" cy="2"/>
            </a:xfrm>
            <a:prstGeom prst="line">
              <a:avLst/>
            </a:prstGeom>
            <a:ln cmpd="sng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>
              <a:off x="4466681" y="2677063"/>
              <a:ext cx="500068" cy="3678"/>
            </a:xfrm>
            <a:prstGeom prst="line">
              <a:avLst/>
            </a:prstGeom>
            <a:ln cmpd="sng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5400000">
              <a:off x="1323410" y="2677062"/>
              <a:ext cx="500066" cy="3678"/>
            </a:xfrm>
            <a:prstGeom prst="line">
              <a:avLst/>
            </a:prstGeom>
            <a:ln cmpd="sng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مستطيل مستدير الزوايا 27"/>
          <p:cNvSpPr/>
          <p:nvPr/>
        </p:nvSpPr>
        <p:spPr>
          <a:xfrm>
            <a:off x="6807844" y="2928934"/>
            <a:ext cx="1928826" cy="242889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  <a:cs typeface="Simplified Arabic" pitchFamily="2" charset="-78"/>
              </a:rPr>
              <a:t>يصنع بمواد مباحة وينتهي كذلك (حلال)</a:t>
            </a:r>
            <a:endParaRPr lang="ar-SA" sz="2400" b="1" dirty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29" name="مستطيل مستدير الزوايا 28"/>
          <p:cNvSpPr/>
          <p:nvPr/>
        </p:nvSpPr>
        <p:spPr>
          <a:xfrm>
            <a:off x="3746643" y="2939567"/>
            <a:ext cx="1928826" cy="242889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  <a:cs typeface="Simplified Arabic" pitchFamily="2" charset="-78"/>
              </a:rPr>
              <a:t>يصنع بمواد محرمة وينتهي بمركب محرم (محرم)</a:t>
            </a:r>
            <a:endParaRPr lang="ar-SA" sz="2400" b="1" dirty="0">
              <a:solidFill>
                <a:srgbClr val="FF0000"/>
              </a:solidFill>
              <a:cs typeface="Simplified Arabic" pitchFamily="2" charset="-78"/>
            </a:endParaRPr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642910" y="2928934"/>
            <a:ext cx="1928826" cy="242889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  <a:cs typeface="Simplified Arabic" pitchFamily="2" charset="-78"/>
              </a:rPr>
              <a:t>يصنع بمواد محرمة مجتمعة إلى مواد مباحة وينتهي بمركبات مباحة (جائز)</a:t>
            </a:r>
            <a:endParaRPr lang="ar-SA" sz="2400" b="1" dirty="0">
              <a:solidFill>
                <a:srgbClr val="FF00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1142976" y="1500174"/>
            <a:ext cx="7000924" cy="392909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b="1" dirty="0" smtClean="0">
                <a:solidFill>
                  <a:srgbClr val="FF0000"/>
                </a:solidFill>
                <a:cs typeface="AL-Mateen" pitchFamily="2" charset="-78"/>
              </a:rPr>
              <a:t>الصيـــدلــــة</a:t>
            </a:r>
            <a:endParaRPr lang="ar-SA" sz="9600" b="1" dirty="0">
              <a:solidFill>
                <a:srgbClr val="FF0000"/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خطط انسيابي: شريط مثقب 4"/>
          <p:cNvSpPr/>
          <p:nvPr/>
        </p:nvSpPr>
        <p:spPr>
          <a:xfrm>
            <a:off x="1714480" y="1571612"/>
            <a:ext cx="6072230" cy="3714776"/>
          </a:xfrm>
          <a:prstGeom prst="flowChartPunchedTap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هي: علم يبحث فيه عن العقاقير وخصائصها وتركيب الأدوية وما يتعلق </a:t>
            </a:r>
            <a:r>
              <a:rPr lang="ar-SA" sz="4400" dirty="0" err="1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بها</a:t>
            </a:r>
            <a:endParaRPr lang="ar-SA" sz="4400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عرّفة مسبقاً 3"/>
          <p:cNvSpPr/>
          <p:nvPr/>
        </p:nvSpPr>
        <p:spPr>
          <a:xfrm>
            <a:off x="571472" y="2143116"/>
            <a:ext cx="8072494" cy="3143272"/>
          </a:xfrm>
          <a:prstGeom prst="flowChartPredefinedProcess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>
                <a:cs typeface="PT Bold Dusky" pitchFamily="2" charset="-78"/>
              </a:rPr>
              <a:t>تطبيقات</a:t>
            </a:r>
            <a:endParaRPr lang="ar-SA" sz="9600" dirty="0">
              <a:cs typeface="PT Bold Dusky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1571612"/>
            <a:ext cx="9144000" cy="3500462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cs typeface="AL-Mateen" pitchFamily="2" charset="-78"/>
              </a:rPr>
              <a:t>متابعة التأثيرات </a:t>
            </a:r>
            <a:r>
              <a:rPr lang="ar-SA" sz="5400" dirty="0" err="1" smtClean="0">
                <a:cs typeface="AL-Mateen" pitchFamily="2" charset="-78"/>
              </a:rPr>
              <a:t>السريرية</a:t>
            </a:r>
            <a:r>
              <a:rPr lang="ar-SA" sz="5400" dirty="0" smtClean="0">
                <a:cs typeface="AL-Mateen" pitchFamily="2" charset="-78"/>
              </a:rPr>
              <a:t> للأدوية</a:t>
            </a:r>
            <a:endParaRPr lang="ar-SA" sz="5400" dirty="0">
              <a:cs typeface="AL-Mate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714348" y="2285992"/>
            <a:ext cx="7858148" cy="350046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cs typeface="Simplified Arabic" pitchFamily="2" charset="-78"/>
              </a:rPr>
              <a:t>التوعية بمنفعة الدواء وآثاره وطريقة استعماله</a:t>
            </a:r>
            <a:endParaRPr lang="ar-SA" sz="3600" b="1" dirty="0"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عرّفة مسبقاً 3"/>
          <p:cNvSpPr/>
          <p:nvPr/>
        </p:nvSpPr>
        <p:spPr>
          <a:xfrm>
            <a:off x="2285984" y="0"/>
            <a:ext cx="4786346" cy="1428784"/>
          </a:xfrm>
          <a:prstGeom prst="flowChartPredefinedProcess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cs typeface="Al-Mothnna" pitchFamily="2" charset="-78"/>
              </a:rPr>
              <a:t>حكم تعلمه</a:t>
            </a:r>
            <a:endParaRPr lang="ar-SA" sz="4400" dirty="0">
              <a:cs typeface="Al-Mothnna" pitchFamily="2" charset="-78"/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214282" y="2214554"/>
            <a:ext cx="8643998" cy="2857520"/>
          </a:xfrm>
          <a:prstGeom prst="roundRect">
            <a:avLst/>
          </a:prstGeom>
          <a:solidFill>
            <a:srgbClr val="D20C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cs typeface="Traditional Arabic" pitchFamily="2" charset="-78"/>
              </a:rPr>
              <a:t>من فروض </a:t>
            </a:r>
            <a:r>
              <a:rPr lang="ar-SA" sz="4400" b="1" dirty="0" err="1" smtClean="0">
                <a:cs typeface="Traditional Arabic" pitchFamily="2" charset="-78"/>
              </a:rPr>
              <a:t>الكفايات</a:t>
            </a:r>
            <a:r>
              <a:rPr lang="ar-SA" sz="4400" b="1" dirty="0" smtClean="0">
                <a:cs typeface="Traditional Arabic" pitchFamily="2" charset="-78"/>
              </a:rPr>
              <a:t> التي يجب على الناس تعلمها، بحيث لا يخلو المجتمع ممن يعلم أصولها ويتقن تطبيقها</a:t>
            </a:r>
            <a:endParaRPr lang="ar-SA" sz="4400" b="1" dirty="0"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1000100" y="1214422"/>
            <a:ext cx="7358114" cy="30718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9600" dirty="0" smtClean="0">
                <a:solidFill>
                  <a:srgbClr val="FFFF00"/>
                </a:solidFill>
                <a:cs typeface="AL-Mateen" pitchFamily="2" charset="-78"/>
              </a:rPr>
              <a:t>مفهوم الدواء</a:t>
            </a:r>
          </a:p>
          <a:p>
            <a:pPr algn="ctr"/>
            <a:endParaRPr lang="ar-SA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عرّفة مسبقاً 3"/>
          <p:cNvSpPr/>
          <p:nvPr/>
        </p:nvSpPr>
        <p:spPr>
          <a:xfrm>
            <a:off x="1071538" y="1857364"/>
            <a:ext cx="7215238" cy="3714776"/>
          </a:xfrm>
          <a:prstGeom prst="flowChartPredefinedProcess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cs typeface="Al-Mothnna" pitchFamily="2" charset="-78"/>
              </a:rPr>
              <a:t>فضل علم الصيدلة</a:t>
            </a:r>
            <a:endParaRPr lang="ar-SA" sz="6000" dirty="0">
              <a:cs typeface="Al-Mothnn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عالجة معرّفة مسبقاً 3"/>
          <p:cNvSpPr/>
          <p:nvPr/>
        </p:nvSpPr>
        <p:spPr>
          <a:xfrm>
            <a:off x="428596" y="2143116"/>
            <a:ext cx="8358246" cy="3429024"/>
          </a:xfrm>
          <a:prstGeom prst="flowChartPredefinedProcess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FFFF00"/>
                </a:solidFill>
                <a:cs typeface="Simplified Arabic" pitchFamily="2" charset="-78"/>
              </a:rPr>
              <a:t> {مِنْ أَجْلِ ذَلِكَ كَتَبْنَا عَلَى بَنِي إِسْرَائِيلَ أَنَّهُ مَن قَتَلَ نَفْساً بِغَيْرِ نَفْسٍ أَوْ فَسَادٍ فِي الأَرْضِ فَكَأَنَّمَا قَتَلَ النَّاسَ جَمِيعاً وَمَنْ أَحْيَاهَا فَكَأَنَّمَا أَحْيَا النَّاسَ جَمِيعاً} المائدة: 32</a:t>
            </a:r>
            <a:endParaRPr lang="ar-SA" sz="3200" dirty="0">
              <a:solidFill>
                <a:srgbClr val="FFFF0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اويتين مستديرتين في نفس الجانب 3"/>
          <p:cNvSpPr/>
          <p:nvPr/>
        </p:nvSpPr>
        <p:spPr>
          <a:xfrm>
            <a:off x="857224" y="2071678"/>
            <a:ext cx="7572428" cy="3214710"/>
          </a:xfrm>
          <a:prstGeom prst="round2Same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7030A0"/>
                </a:solidFill>
                <a:cs typeface="Simplified Arabic" pitchFamily="2" charset="-78"/>
              </a:rPr>
              <a:t>قال – صلى الله عليه وسلم - : (لكل داء دواء، فإذا أصيب دواء الدواء برأ بإذن الله)</a:t>
            </a:r>
            <a:endParaRPr lang="ar-SA" sz="3600" b="1" dirty="0">
              <a:solidFill>
                <a:srgbClr val="7030A0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1500174"/>
            <a:ext cx="8115328" cy="1000132"/>
          </a:xfrm>
          <a:solidFill>
            <a:srgbClr val="F3399A"/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ar-SA" sz="4000" b="1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AL-Mateen" pitchFamily="2" charset="-78"/>
              </a:rPr>
              <a:t>إسهامات المسلمين في تطوير علم الصيدلة:</a:t>
            </a:r>
          </a:p>
        </p:txBody>
      </p:sp>
      <p:sp>
        <p:nvSpPr>
          <p:cNvPr id="4" name="شكل بيضاوي 3"/>
          <p:cNvSpPr/>
          <p:nvPr/>
        </p:nvSpPr>
        <p:spPr>
          <a:xfrm>
            <a:off x="5286380" y="3143248"/>
            <a:ext cx="2857520" cy="2357454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cs typeface="Simplified Arabic" pitchFamily="2" charset="-78"/>
              </a:rPr>
              <a:t>هم أول من فصل الصيدلة عن الطب</a:t>
            </a:r>
            <a:endParaRPr lang="ar-SA" sz="2800" b="1" dirty="0">
              <a:cs typeface="Simplified Arabic" pitchFamily="2" charset="-78"/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1000100" y="3286124"/>
            <a:ext cx="3357586" cy="2286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Simplified Arabic" pitchFamily="2" charset="-78"/>
              </a:rPr>
              <a:t>هم أول من أنشأ صيدلية في التاريخ ببغداد في القرن السابع </a:t>
            </a:r>
            <a:r>
              <a:rPr lang="ar-SA" sz="2400" b="1" smtClean="0">
                <a:cs typeface="Simplified Arabic" pitchFamily="2" charset="-78"/>
              </a:rPr>
              <a:t>الميلادي </a:t>
            </a:r>
            <a:r>
              <a:rPr lang="ar-SA" sz="2400" b="1" smtClean="0">
                <a:cs typeface="Simplified Arabic" pitchFamily="2" charset="-78"/>
              </a:rPr>
              <a:t>فيعهد </a:t>
            </a:r>
            <a:r>
              <a:rPr lang="ar-SA" sz="2400" b="1" dirty="0" smtClean="0">
                <a:cs typeface="Simplified Arabic" pitchFamily="2" charset="-78"/>
              </a:rPr>
              <a:t>المنصور</a:t>
            </a:r>
            <a:endParaRPr lang="ar-SA" sz="2400" b="1" dirty="0">
              <a:cs typeface="Simplified Arabic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زاوية مطوية 4"/>
          <p:cNvSpPr/>
          <p:nvPr/>
        </p:nvSpPr>
        <p:spPr>
          <a:xfrm>
            <a:off x="6572264" y="2285992"/>
            <a:ext cx="1928826" cy="2357454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cs typeface="AL-Mateen" pitchFamily="2" charset="-78"/>
              </a:rPr>
              <a:t>هم أول من أصدر جدول صيدلاني</a:t>
            </a:r>
            <a:endParaRPr lang="ar-SA" sz="2800" dirty="0">
              <a:cs typeface="AL-Mateen" pitchFamily="2" charset="-78"/>
            </a:endParaRPr>
          </a:p>
        </p:txBody>
      </p:sp>
      <p:sp>
        <p:nvSpPr>
          <p:cNvPr id="6" name="زاوية مطوية 5"/>
          <p:cNvSpPr/>
          <p:nvPr/>
        </p:nvSpPr>
        <p:spPr>
          <a:xfrm>
            <a:off x="3571868" y="2285992"/>
            <a:ext cx="2357454" cy="2357454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cs typeface="AL-Mateen" pitchFamily="2" charset="-78"/>
              </a:rPr>
              <a:t>هم أول من أسس صيدليات لبيع الأدوية</a:t>
            </a:r>
            <a:endParaRPr lang="ar-SA" sz="2800" dirty="0">
              <a:cs typeface="AL-Mateen" pitchFamily="2" charset="-78"/>
            </a:endParaRPr>
          </a:p>
        </p:txBody>
      </p:sp>
      <p:sp>
        <p:nvSpPr>
          <p:cNvPr id="7" name="زاوية مطوية 6"/>
          <p:cNvSpPr/>
          <p:nvPr/>
        </p:nvSpPr>
        <p:spPr>
          <a:xfrm>
            <a:off x="571472" y="2285992"/>
            <a:ext cx="2357454" cy="2357454"/>
          </a:xfrm>
          <a:prstGeom prst="foldedCorner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cs typeface="AL-Mateen" pitchFamily="2" charset="-78"/>
              </a:rPr>
              <a:t>هم أول من وضع الكتب المتخصصة بالصيدلة (</a:t>
            </a:r>
            <a:r>
              <a:rPr lang="ar-SA" sz="2800" dirty="0" err="1" smtClean="0">
                <a:cs typeface="AL-Mateen" pitchFamily="2" charset="-78"/>
              </a:rPr>
              <a:t>الأقربزينات</a:t>
            </a:r>
            <a:r>
              <a:rPr lang="ar-SA" sz="2800" dirty="0" smtClean="0">
                <a:cs typeface="AL-Mateen" pitchFamily="2" charset="-78"/>
              </a:rPr>
              <a:t>)</a:t>
            </a:r>
            <a:endParaRPr lang="ar-SA" sz="2800" dirty="0">
              <a:cs typeface="AL-Mateen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00100" y="357166"/>
            <a:ext cx="7772400" cy="1428760"/>
          </a:xfrm>
        </p:spPr>
        <p:txBody>
          <a:bodyPr>
            <a:noAutofit/>
          </a:bodyPr>
          <a:lstStyle/>
          <a:p>
            <a:pPr algn="ctr"/>
            <a:endParaRPr lang="ar-SA" sz="8000" dirty="0" smtClean="0">
              <a:solidFill>
                <a:schemeClr val="accent4">
                  <a:lumMod val="60000"/>
                  <a:lumOff val="40000"/>
                </a:schemeClr>
              </a:solidFill>
              <a:cs typeface="AL-Mateen" pitchFamily="2" charset="-78"/>
            </a:endParaRPr>
          </a:p>
          <a:p>
            <a:pPr algn="ctr"/>
            <a:endParaRPr lang="ar-SA" sz="8000" dirty="0" smtClean="0">
              <a:solidFill>
                <a:schemeClr val="accent4">
                  <a:lumMod val="60000"/>
                  <a:lumOff val="40000"/>
                </a:schemeClr>
              </a:solidFill>
              <a:cs typeface="AL-Mateen" pitchFamily="2" charset="-78"/>
            </a:endParaRPr>
          </a:p>
          <a:p>
            <a:pPr algn="ctr"/>
            <a:endParaRPr lang="ar-SA" sz="8000" dirty="0" smtClean="0">
              <a:solidFill>
                <a:schemeClr val="accent4">
                  <a:lumMod val="60000"/>
                  <a:lumOff val="40000"/>
                </a:schemeClr>
              </a:solidFill>
              <a:cs typeface="AL-Mateen" pitchFamily="2" charset="-78"/>
            </a:endParaRPr>
          </a:p>
          <a:p>
            <a:pPr algn="ctr"/>
            <a:endParaRPr lang="ar-SA" sz="8000" dirty="0" smtClean="0">
              <a:solidFill>
                <a:schemeClr val="accent4">
                  <a:lumMod val="60000"/>
                  <a:lumOff val="40000"/>
                </a:schemeClr>
              </a:solidFill>
              <a:cs typeface="AL-Mateen" pitchFamily="2" charset="-78"/>
            </a:endParaRPr>
          </a:p>
          <a:p>
            <a:pPr algn="ctr"/>
            <a:endParaRPr lang="ar-SA" sz="8000" dirty="0" smtClean="0">
              <a:solidFill>
                <a:srgbClr val="FF0000"/>
              </a:solidFill>
              <a:cs typeface="AL-Mateen" pitchFamily="2" charset="-78"/>
            </a:endParaRPr>
          </a:p>
          <a:p>
            <a:pPr algn="ctr"/>
            <a:endParaRPr lang="ar-SA" sz="5400" dirty="0" smtClean="0">
              <a:solidFill>
                <a:srgbClr val="FF0000"/>
              </a:solidFill>
              <a:cs typeface="AL-Mateen" pitchFamily="2" charset="-78"/>
            </a:endParaRPr>
          </a:p>
          <a:p>
            <a:pPr algn="ctr"/>
            <a:endParaRPr lang="ar-SA" sz="6600" dirty="0" smtClean="0">
              <a:solidFill>
                <a:srgbClr val="FF0000"/>
              </a:solidFill>
              <a:cs typeface="AL-Mateen" pitchFamily="2" charset="-78"/>
            </a:endParaRPr>
          </a:p>
          <a:p>
            <a:pPr algn="ctr"/>
            <a:r>
              <a:rPr lang="ar-SA" sz="5400" dirty="0" smtClean="0">
                <a:solidFill>
                  <a:srgbClr val="FF0000"/>
                </a:solidFill>
                <a:cs typeface="AL-Mateen" pitchFamily="2" charset="-78"/>
              </a:rPr>
              <a:t>الشروط الواجب توفرها في صانع الدواء</a:t>
            </a:r>
            <a:endParaRPr lang="ar-SA" sz="5400" dirty="0">
              <a:cs typeface="AL-Mateen" pitchFamily="2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283842" y="2115864"/>
            <a:ext cx="1931496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Simplified Arabic" pitchFamily="2" charset="-78"/>
              </a:rPr>
              <a:t>العلم بمهنة صناعة الدواء</a:t>
            </a:r>
            <a:endParaRPr lang="ar-SA" sz="2400" b="1" dirty="0">
              <a:cs typeface="Simplified Arabic" pitchFamily="2" charset="-78"/>
            </a:endParaRPr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3714744" y="2094598"/>
            <a:ext cx="1931496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Simplified Arabic" pitchFamily="2" charset="-78"/>
              </a:rPr>
              <a:t>الأمانة والصدق</a:t>
            </a:r>
            <a:endParaRPr lang="ar-SA" sz="2400" b="1" dirty="0">
              <a:cs typeface="Simplified Arabic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214414" y="2143116"/>
            <a:ext cx="1931496" cy="1785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cs typeface="Simplified Arabic" pitchFamily="2" charset="-78"/>
              </a:rPr>
              <a:t>العلم بما تدعو إليه الحاجة من الأحكام الشرعية</a:t>
            </a:r>
            <a:endParaRPr lang="ar-SA" sz="2400" b="1" dirty="0">
              <a:cs typeface="Simplified Arabic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2"/>
          <p:cNvSpPr txBox="1">
            <a:spLocks/>
          </p:cNvSpPr>
          <p:nvPr/>
        </p:nvSpPr>
        <p:spPr>
          <a:xfrm>
            <a:off x="857224" y="1643050"/>
            <a:ext cx="7772400" cy="3000396"/>
          </a:xfrm>
          <a:prstGeom prst="rect">
            <a:avLst/>
          </a:prstGeom>
        </p:spPr>
        <p:txBody>
          <a:bodyPr vert="horz" lIns="100584" tIns="45720" anchor="b">
            <a:noAutofit/>
          </a:bodyPr>
          <a:lstStyle/>
          <a:p>
            <a:pPr marR="0" lvl="0" algn="ctr" defTabSz="914400" fontAlgn="auto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lang="ar-SA" sz="6600" dirty="0" smtClean="0">
                <a:cs typeface="AL-Mateen" pitchFamily="2" charset="-78"/>
              </a:rPr>
              <a:t>حكم تجربة الدواء وضوابط ذلك</a:t>
            </a:r>
          </a:p>
          <a:p>
            <a:pPr marR="0" lvl="0" algn="ctr" defTabSz="914400" fontAlgn="auto">
              <a:lnSpc>
                <a:spcPct val="100000"/>
              </a:lnSpc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lang="ar-SA" sz="4800" dirty="0" smtClean="0">
              <a:cs typeface="AL-Mateen" pitchFamily="2" charset="-78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endParaRPr kumimoji="0" lang="ar-SA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raditional Arabic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1428728" y="928670"/>
            <a:ext cx="6786610" cy="378621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FF0000"/>
                </a:solidFill>
                <a:cs typeface="AL-Mateen" pitchFamily="2" charset="-78"/>
              </a:rPr>
              <a:t>حكم </a:t>
            </a:r>
            <a:r>
              <a:rPr lang="ar-SA" sz="4800" dirty="0" smtClean="0">
                <a:solidFill>
                  <a:srgbClr val="FF0000"/>
                </a:solidFill>
                <a:cs typeface="AL-Mateen" pitchFamily="2" charset="-78"/>
              </a:rPr>
              <a:t>تجربة </a:t>
            </a:r>
            <a:r>
              <a:rPr lang="ar-SA" sz="4800" dirty="0" smtClean="0">
                <a:solidFill>
                  <a:srgbClr val="FF0000"/>
                </a:solidFill>
                <a:cs typeface="AL-Mateen" pitchFamily="2" charset="-78"/>
              </a:rPr>
              <a:t>الدواء:</a:t>
            </a:r>
          </a:p>
          <a:p>
            <a:r>
              <a:rPr lang="ar-SA" sz="4000" b="1" dirty="0" smtClean="0">
                <a:solidFill>
                  <a:srgbClr val="FFFF00"/>
                </a:solidFill>
                <a:cs typeface="Simplified Arabic" pitchFamily="2" charset="-78"/>
              </a:rPr>
              <a:t>الوجوب، دفعاً للأضرار الناتجة عن الدواء، وتحقيقاً للنفع المقصود منه.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571612"/>
            <a:ext cx="8115328" cy="107157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4400" b="1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ضوابط تجربة الدواء:</a:t>
            </a:r>
          </a:p>
          <a:p>
            <a:pPr marL="0" indent="0">
              <a:buNone/>
            </a:pPr>
            <a:endParaRPr lang="ar-SA" sz="4000" b="1" dirty="0" smtClean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Simplified Arabic" pitchFamily="2" charset="-78"/>
            </a:endParaRPr>
          </a:p>
          <a:p>
            <a:pPr marL="0" indent="0">
              <a:buNone/>
            </a:pPr>
            <a:endParaRPr lang="ar-SA" sz="4000" b="1" dirty="0" smtClean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Simplified Arabic" pitchFamily="2" charset="-78"/>
            </a:endParaRPr>
          </a:p>
          <a:p>
            <a:pPr marL="0" indent="0">
              <a:buNone/>
            </a:pPr>
            <a:endParaRPr lang="ar-SA" sz="4800" b="1" dirty="0" smtClean="0">
              <a:solidFill>
                <a:srgbClr val="FFFF00"/>
              </a:solidFill>
              <a:latin typeface="Monotype Koufi" pitchFamily="2" charset="-78"/>
              <a:ea typeface="Monotype Koufi" pitchFamily="2" charset="-78"/>
              <a:cs typeface="Traditional Arabic" pitchFamily="2" charset="-78"/>
            </a:endParaRPr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743744" y="3214686"/>
            <a:ext cx="1757346" cy="22860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lIns="54864" tIns="91440" rtlCol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أن يبدأ بتجربته على حيوانات (الفأر)</a:t>
            </a:r>
            <a:endParaRPr kumimoji="0" lang="ar-SA" sz="4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onotype Koufi" pitchFamily="2" charset="-78"/>
              <a:ea typeface="Monotype Koufi" pitchFamily="2" charset="-78"/>
              <a:cs typeface="Traditional Arabic" pitchFamily="2" charset="-78"/>
            </a:endParaRPr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4743480" y="3214686"/>
            <a:ext cx="1757346" cy="22860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lIns="54864" tIns="91440" rtlCol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أن </a:t>
            </a:r>
            <a:r>
              <a:rPr lang="ar-SA" sz="2800" b="1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نترفع عن الأهداف المادية</a:t>
            </a:r>
            <a:endParaRPr kumimoji="0" lang="ar-SA" sz="4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onotype Koufi" pitchFamily="2" charset="-78"/>
              <a:ea typeface="Monotype Koufi" pitchFamily="2" charset="-78"/>
              <a:cs typeface="Traditional Arabic" pitchFamily="2" charset="-78"/>
            </a:endParaRPr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2743216" y="3214686"/>
            <a:ext cx="1757346" cy="22860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lIns="54864" tIns="91440" rtlCol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لا يجوز إجراء بحث عملي فيه مخالفة شرعية</a:t>
            </a:r>
            <a:endParaRPr kumimoji="0" lang="ar-SA" sz="4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onotype Koufi" pitchFamily="2" charset="-78"/>
              <a:ea typeface="Monotype Koufi" pitchFamily="2" charset="-78"/>
              <a:cs typeface="Traditional Arabic" pitchFamily="2" charset="-78"/>
            </a:endParaRPr>
          </a:p>
        </p:txBody>
      </p:sp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600076" y="3214686"/>
            <a:ext cx="1757346" cy="22860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lIns="54864" tIns="91440" rtlCol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لا يجوز إجراء أي بحث علمي على الإنسان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Simplified Arabic" pitchFamily="2" charset="-78"/>
              </a:rPr>
              <a:t> بالإكراه</a:t>
            </a:r>
            <a:endParaRPr kumimoji="0" lang="ar-SA" sz="48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onotype Koufi" pitchFamily="2" charset="-78"/>
              <a:ea typeface="Monotype Koufi" pitchFamily="2" charset="-78"/>
              <a:cs typeface="Traditional Arabic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6072198" y="2643182"/>
            <a:ext cx="2500330" cy="1714512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cs typeface="Simplified Arabic" pitchFamily="2" charset="-78"/>
              </a:rPr>
              <a:t>يجب تعويض المتطوعين عن أي ضرر</a:t>
            </a:r>
            <a:endParaRPr lang="ar-SA" sz="2000" b="1" dirty="0">
              <a:cs typeface="Simplified Arabic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3286116" y="2643182"/>
            <a:ext cx="2500330" cy="1714512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cs typeface="Simplified Arabic" pitchFamily="2" charset="-78"/>
              </a:rPr>
              <a:t>ضمان إمكانية انسحاب المرض من تطوعهم في أي وقت أثناء التنفيذ دون خسارة</a:t>
            </a:r>
            <a:endParaRPr lang="ar-SA" sz="2000" b="1" dirty="0">
              <a:cs typeface="Simplified Arabic" pitchFamily="2" charset="-78"/>
            </a:endParaRPr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500034" y="2643182"/>
            <a:ext cx="2500330" cy="1714512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cs typeface="Simplified Arabic" pitchFamily="2" charset="-78"/>
              </a:rPr>
              <a:t>يجوز إجراء التجربة إذا كان محتملا أن تؤدي المعلومات المطلوبة</a:t>
            </a:r>
            <a:endParaRPr lang="ar-SA" sz="2000" b="1" dirty="0">
              <a:cs typeface="Simplified Arabic" pitchFamily="2" charset="-7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6215074" y="500042"/>
            <a:ext cx="2143140" cy="1071570"/>
          </a:xfrm>
          <a:prstGeom prst="ellipse">
            <a:avLst/>
          </a:prstGeom>
          <a:solidFill>
            <a:srgbClr val="D20C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لغة:</a:t>
            </a:r>
            <a:endParaRPr lang="ar-SA" sz="2800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571472" y="1857364"/>
            <a:ext cx="8143932" cy="2286016"/>
          </a:xfrm>
          <a:prstGeom prst="ellipse">
            <a:avLst/>
          </a:prstGeom>
          <a:solidFill>
            <a:srgbClr val="D20C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SA" sz="3600" b="1" dirty="0" smtClean="0">
                <a:cs typeface="Simplified Arabic" pitchFamily="2" charset="-78"/>
              </a:rPr>
              <a:t>دواء: (بالفتح والكسر)، مصدر </a:t>
            </a:r>
            <a:r>
              <a:rPr lang="ar-SA" sz="3600" b="1" dirty="0" smtClean="0">
                <a:cs typeface="Simplified Arabic" pitchFamily="2" charset="-78"/>
              </a:rPr>
              <a:t>داواه </a:t>
            </a:r>
            <a:r>
              <a:rPr lang="ar-SA" sz="3600" b="1" dirty="0" smtClean="0">
                <a:cs typeface="Simplified Arabic" pitchFamily="2" charset="-78"/>
              </a:rPr>
              <a:t>مداواة ودواء، فيشمل كل ما يتداوى </a:t>
            </a:r>
            <a:r>
              <a:rPr lang="ar-SA" sz="3600" b="1" dirty="0" err="1" smtClean="0">
                <a:cs typeface="Simplified Arabic" pitchFamily="2" charset="-78"/>
              </a:rPr>
              <a:t>به</a:t>
            </a:r>
            <a:r>
              <a:rPr lang="ar-SA" sz="3600" b="1" dirty="0" smtClean="0">
                <a:cs typeface="Simplified Arabic" pitchFamily="2" charset="-78"/>
              </a:rPr>
              <a:t> ويعالج.</a:t>
            </a:r>
            <a:endParaRPr lang="ar-SA" sz="3600" b="1" dirty="0">
              <a:cs typeface="Simplified Arabic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285728"/>
            <a:ext cx="8115328" cy="10715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ar-SA" sz="4400" dirty="0" smtClean="0">
                <a:solidFill>
                  <a:srgbClr val="FF00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شروط إجراء التجارب الطبية على الحيوان</a:t>
            </a:r>
            <a:endParaRPr lang="ar-SA" sz="1800" dirty="0" smtClean="0">
              <a:solidFill>
                <a:srgbClr val="FF0000"/>
              </a:solidFill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3" name="تمرير عمودي 2"/>
          <p:cNvSpPr/>
          <p:nvPr/>
        </p:nvSpPr>
        <p:spPr>
          <a:xfrm>
            <a:off x="6715140" y="2500306"/>
            <a:ext cx="2143140" cy="2571424"/>
          </a:xfrm>
          <a:prstGeom prst="vertic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raditional Arabic" pitchFamily="2" charset="-78"/>
              </a:rPr>
              <a:t>أن يكون للحيوان علاقة بتقويم المعرفة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cs typeface="Traditional Arabic" pitchFamily="2" charset="-78"/>
            </a:endParaRPr>
          </a:p>
        </p:txBody>
      </p:sp>
      <p:sp>
        <p:nvSpPr>
          <p:cNvPr id="5" name="تمرير عمودي 4"/>
          <p:cNvSpPr/>
          <p:nvPr/>
        </p:nvSpPr>
        <p:spPr>
          <a:xfrm>
            <a:off x="4500562" y="2500306"/>
            <a:ext cx="2143140" cy="2571768"/>
          </a:xfrm>
          <a:prstGeom prst="vertic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raditional Arabic" pitchFamily="2" charset="-78"/>
              </a:rPr>
              <a:t>تفادي أو إقلال أي إيذاء للحيوان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cs typeface="Traditional Arabic" pitchFamily="2" charset="-78"/>
            </a:endParaRPr>
          </a:p>
        </p:txBody>
      </p:sp>
      <p:sp>
        <p:nvSpPr>
          <p:cNvPr id="6" name="تمرير عمودي 5"/>
          <p:cNvSpPr/>
          <p:nvPr/>
        </p:nvSpPr>
        <p:spPr>
          <a:xfrm>
            <a:off x="2285984" y="2500306"/>
            <a:ext cx="2143140" cy="2571768"/>
          </a:xfrm>
          <a:prstGeom prst="vertic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raditional Arabic" pitchFamily="2" charset="-78"/>
              </a:rPr>
              <a:t>أن تكون التجارب تحت التخدير التام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cs typeface="Traditional Arabic" pitchFamily="2" charset="-78"/>
            </a:endParaRPr>
          </a:p>
        </p:txBody>
      </p:sp>
      <p:sp>
        <p:nvSpPr>
          <p:cNvPr id="7" name="تمرير عمودي 6"/>
          <p:cNvSpPr/>
          <p:nvPr/>
        </p:nvSpPr>
        <p:spPr>
          <a:xfrm>
            <a:off x="285720" y="2500306"/>
            <a:ext cx="2143140" cy="2571768"/>
          </a:xfrm>
          <a:prstGeom prst="vertic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raditional Arabic" pitchFamily="2" charset="-78"/>
              </a:rPr>
              <a:t>أن تكون التجربة من قبل باحثين وأفراد لهم خبرة كافية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  <a:cs typeface="Traditional Arabic" pitchFamily="2" charset="-78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6500826" y="357166"/>
            <a:ext cx="2143140" cy="857256"/>
          </a:xfrm>
          <a:prstGeom prst="ellipse">
            <a:avLst/>
          </a:prstGeom>
          <a:solidFill>
            <a:srgbClr val="D20C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شرعاً:</a:t>
            </a:r>
            <a:endParaRPr lang="ar-SA" sz="2800" dirty="0"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18307" y="1857364"/>
            <a:ext cx="8215370" cy="2357454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SA" sz="2800" dirty="0" smtClean="0">
                <a:cs typeface="AL-Mateen" pitchFamily="2" charset="-78"/>
              </a:rPr>
              <a:t>مادة مباحة، أو أسباب شرعية، أو وسيلة مشروعة تستخدم في تشخيص أو معالجة الأدواء التي تحل بالإنسان، أو تخفيفها، أو الوقاية منها.</a:t>
            </a:r>
            <a:endParaRPr lang="ar-SA" sz="2800" dirty="0">
              <a:cs typeface="AL-Mateen" pitchFamily="2" charset="-78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تمرير أفقي 3"/>
          <p:cNvSpPr/>
          <p:nvPr/>
        </p:nvSpPr>
        <p:spPr>
          <a:xfrm>
            <a:off x="1000100" y="1285860"/>
            <a:ext cx="7429552" cy="2714644"/>
          </a:xfrm>
          <a:prstGeom prst="horizontalScroll">
            <a:avLst/>
          </a:prstGeom>
          <a:solidFill>
            <a:schemeClr val="bg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just"/>
            <a:r>
              <a:rPr lang="ar-SA" sz="2400" b="1" dirty="0" smtClean="0">
                <a:solidFill>
                  <a:schemeClr val="tx1"/>
                </a:solidFill>
                <a:cs typeface="Simplified Arabic" pitchFamily="2" charset="-78"/>
              </a:rPr>
              <a:t>لا يقتصر الدواء في الشريعة الإسلامية على </a:t>
            </a:r>
            <a:r>
              <a:rPr lang="ar-SA" sz="2400" b="1" dirty="0" err="1" smtClean="0">
                <a:solidFill>
                  <a:schemeClr val="tx1"/>
                </a:solidFill>
                <a:cs typeface="Simplified Arabic" pitchFamily="2" charset="-78"/>
              </a:rPr>
              <a:t>المحسوسات</a:t>
            </a:r>
            <a:r>
              <a:rPr lang="ar-SA" sz="2400" b="1" dirty="0" smtClean="0">
                <a:solidFill>
                  <a:schemeClr val="tx1"/>
                </a:solidFill>
                <a:cs typeface="Simplified Arabic" pitchFamily="2" charset="-78"/>
              </a:rPr>
              <a:t> كالأدوية المركبة والأمصال والأعشاب والآلات التي تستخدم في التصوير والتحليل.</a:t>
            </a:r>
            <a:endParaRPr lang="ar-SA" sz="2400" b="1" dirty="0">
              <a:solidFill>
                <a:schemeClr val="tx1"/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24" y="785794"/>
            <a:ext cx="7772400" cy="4000528"/>
          </a:xfrm>
        </p:spPr>
        <p:txBody>
          <a:bodyPr>
            <a:noAutofit/>
          </a:bodyPr>
          <a:lstStyle/>
          <a:p>
            <a:pPr algn="ctr"/>
            <a:endParaRPr lang="ar-SA" sz="5400" dirty="0" smtClean="0">
              <a:solidFill>
                <a:schemeClr val="accent2">
                  <a:lumMod val="60000"/>
                  <a:lumOff val="40000"/>
                </a:schemeClr>
              </a:solidFill>
              <a:cs typeface="AL-Mateen" pitchFamily="2" charset="-78"/>
            </a:endParaRPr>
          </a:p>
          <a:p>
            <a:pPr algn="ctr"/>
            <a:endParaRPr lang="ar-SA" sz="5400" dirty="0" smtClean="0">
              <a:solidFill>
                <a:schemeClr val="accent2">
                  <a:lumMod val="60000"/>
                  <a:lumOff val="40000"/>
                </a:schemeClr>
              </a:solidFill>
              <a:cs typeface="AL-Mateen" pitchFamily="2" charset="-78"/>
            </a:endParaRPr>
          </a:p>
          <a:p>
            <a:pPr algn="ctr"/>
            <a:r>
              <a:rPr lang="ar-SA" sz="5400" dirty="0" smtClean="0">
                <a:solidFill>
                  <a:srgbClr val="00B0F0"/>
                </a:solidFill>
                <a:cs typeface="AL-Mateen" pitchFamily="2" charset="-78"/>
              </a:rPr>
              <a:t>ومن الأسباب الشرعية التي يتداوى </a:t>
            </a:r>
            <a:r>
              <a:rPr lang="ar-SA" sz="5400" dirty="0" err="1" smtClean="0">
                <a:solidFill>
                  <a:srgbClr val="00B0F0"/>
                </a:solidFill>
                <a:cs typeface="AL-Mateen" pitchFamily="2" charset="-78"/>
              </a:rPr>
              <a:t>بها</a:t>
            </a:r>
            <a:r>
              <a:rPr lang="ar-SA" sz="5400" dirty="0" smtClean="0">
                <a:solidFill>
                  <a:srgbClr val="00B0F0"/>
                </a:solidFill>
                <a:cs typeface="AL-Mateen" pitchFamily="2" charset="-78"/>
              </a:rPr>
              <a:t>:</a:t>
            </a:r>
          </a:p>
          <a:p>
            <a:pPr algn="just"/>
            <a:r>
              <a:rPr lang="ar-SA" sz="5400" dirty="0" smtClean="0">
                <a:solidFill>
                  <a:srgbClr val="00B0F0"/>
                </a:solidFill>
                <a:cs typeface="AL-Mateen" pitchFamily="2" charset="-78"/>
              </a:rPr>
              <a:t>القرآن والدعاء وسائر الرقى المشروعة.</a:t>
            </a:r>
            <a:endParaRPr lang="ar-SA" sz="4400" dirty="0" smtClean="0">
              <a:solidFill>
                <a:srgbClr val="00B0F0"/>
              </a:solidFill>
              <a:cs typeface="AL-Mateen" pitchFamily="2" charset="-78"/>
            </a:endParaRPr>
          </a:p>
          <a:p>
            <a:pPr algn="ctr"/>
            <a:endParaRPr lang="ar-SA" sz="8000" dirty="0" smtClean="0">
              <a:solidFill>
                <a:schemeClr val="accent2">
                  <a:lumMod val="60000"/>
                  <a:lumOff val="40000"/>
                </a:schemeClr>
              </a:solidFill>
              <a:cs typeface="AL-Mateen" pitchFamily="2" charset="-78"/>
            </a:endParaRPr>
          </a:p>
          <a:p>
            <a:pPr algn="ctr"/>
            <a:endParaRPr lang="ar-SA" sz="2400" dirty="0" smtClean="0">
              <a:solidFill>
                <a:schemeClr val="tx2">
                  <a:lumMod val="75000"/>
                </a:schemeClr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24" y="785794"/>
            <a:ext cx="7772400" cy="4000528"/>
          </a:xfrm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solidFill>
                  <a:srgbClr val="FFFF00"/>
                </a:solidFill>
                <a:cs typeface="AL-Mateen" pitchFamily="2" charset="-78"/>
              </a:rPr>
              <a:t>قال تعالى: </a:t>
            </a:r>
          </a:p>
          <a:p>
            <a:pPr algn="just"/>
            <a:r>
              <a:rPr lang="ar-SA" sz="4400" dirty="0" smtClean="0">
                <a:solidFill>
                  <a:srgbClr val="FFFF00"/>
                </a:solidFill>
                <a:cs typeface="AL-Mateen" pitchFamily="2" charset="-78"/>
              </a:rPr>
              <a:t>{وَنُنَزِّلُ مِنَ الْقُرْآنِ مَا هُوَ شِفَاء وَرَحْمَةٌ لِّلْمُؤْمِنِينَ} الإسراء: 82 </a:t>
            </a:r>
          </a:p>
          <a:p>
            <a:pPr algn="just"/>
            <a:r>
              <a:rPr lang="ar-SA" sz="4400" dirty="0" smtClean="0">
                <a:solidFill>
                  <a:srgbClr val="FFFF00"/>
                </a:solidFill>
                <a:cs typeface="AL-Mateen" pitchFamily="2" charset="-78"/>
              </a:rPr>
              <a:t>فسّمى القرآن شفاء</a:t>
            </a:r>
          </a:p>
          <a:p>
            <a:pPr algn="ctr"/>
            <a:endParaRPr lang="ar-SA" sz="4400" dirty="0" smtClean="0">
              <a:solidFill>
                <a:schemeClr val="accent2">
                  <a:lumMod val="60000"/>
                  <a:lumOff val="40000"/>
                </a:schemeClr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772400" cy="2214578"/>
          </a:xfrm>
        </p:spPr>
        <p:txBody>
          <a:bodyPr>
            <a:noAutofit/>
          </a:bodyPr>
          <a:lstStyle/>
          <a:p>
            <a:pPr marL="446088" indent="-265113" algn="justLow"/>
            <a:endParaRPr lang="ar-SA" sz="3600" dirty="0" smtClean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  <a:p>
            <a:pPr marL="446088" indent="-265113" algn="justLow"/>
            <a:endParaRPr lang="ar-SA" sz="3600" dirty="0" smtClean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  <a:p>
            <a:pPr marL="446088" indent="-265113" algn="justLow"/>
            <a:endParaRPr lang="ar-SA" sz="3600" dirty="0" smtClean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  <a:p>
            <a:pPr marL="446088" indent="-265113" algn="justLow"/>
            <a:endParaRPr lang="ar-SA" sz="3600" dirty="0" smtClean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  <a:p>
            <a:pPr marL="446088" indent="-265113" algn="justLow"/>
            <a:endParaRPr lang="ar-SA" sz="3600" dirty="0" smtClean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  <a:p>
            <a:pPr marL="446088" indent="-265113" algn="justLow"/>
            <a:endParaRPr lang="ar-SA" sz="3600" dirty="0" smtClean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  <a:p>
            <a:pPr marL="446088" indent="-265113" algn="justLow"/>
            <a:endParaRPr lang="ar-SA" sz="3600" dirty="0" smtClean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  <a:p>
            <a:pPr marL="446088" indent="-265113" algn="justLow"/>
            <a:r>
              <a:rPr lang="ar-SA" sz="3600" dirty="0" smtClean="0">
                <a:solidFill>
                  <a:schemeClr val="tx1"/>
                </a:solidFill>
                <a:cs typeface="Simplified Arabic" pitchFamily="2" charset="-78"/>
              </a:rPr>
              <a:t>قصة أبي سعيد </a:t>
            </a:r>
            <a:r>
              <a:rPr lang="ar-SA" sz="3600" dirty="0" err="1" smtClean="0">
                <a:solidFill>
                  <a:schemeClr val="tx1"/>
                </a:solidFill>
                <a:cs typeface="Simplified Arabic" pitchFamily="2" charset="-78"/>
              </a:rPr>
              <a:t>الخدري</a:t>
            </a:r>
            <a:r>
              <a:rPr lang="ar-SA" sz="3600" dirty="0" smtClean="0">
                <a:solidFill>
                  <a:schemeClr val="tx1"/>
                </a:solidFill>
                <a:cs typeface="Simplified Arabic" pitchFamily="2" charset="-78"/>
              </a:rPr>
              <a:t> – رضي الله عنه -، وفيها: وما يدريك أنها رقية.</a:t>
            </a:r>
          </a:p>
          <a:p>
            <a:pPr marL="446088" indent="-265113" algn="justLow"/>
            <a:endParaRPr lang="ar-SA" sz="3600" dirty="0" smtClean="0">
              <a:solidFill>
                <a:schemeClr val="accent4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24" y="785794"/>
            <a:ext cx="7772400" cy="4286280"/>
          </a:xfrm>
        </p:spPr>
        <p:txBody>
          <a:bodyPr>
            <a:noAutofit/>
          </a:bodyPr>
          <a:lstStyle/>
          <a:p>
            <a:pPr algn="ctr"/>
            <a:r>
              <a:rPr lang="ar-SA" sz="4400" dirty="0" smtClean="0">
                <a:solidFill>
                  <a:srgbClr val="FFFF00"/>
                </a:solidFill>
                <a:cs typeface="AL-Mateen" pitchFamily="2" charset="-78"/>
              </a:rPr>
              <a:t>الدواء في الشريعة: </a:t>
            </a:r>
          </a:p>
          <a:p>
            <a:pPr algn="just"/>
            <a:endParaRPr lang="ar-SA" sz="3600" b="1" dirty="0" smtClean="0">
              <a:solidFill>
                <a:srgbClr val="FF0000"/>
              </a:solidFill>
              <a:cs typeface="Simplified Arabic" pitchFamily="2" charset="-78"/>
            </a:endParaRPr>
          </a:p>
          <a:p>
            <a:pPr algn="just"/>
            <a:r>
              <a:rPr lang="ar-SA" sz="3600" b="1" dirty="0" smtClean="0">
                <a:solidFill>
                  <a:srgbClr val="FF0000"/>
                </a:solidFill>
                <a:cs typeface="Simplified Arabic" pitchFamily="2" charset="-78"/>
              </a:rPr>
              <a:t>أسبابٌ أقامها الله في الكون لتصان </a:t>
            </a:r>
            <a:r>
              <a:rPr lang="ar-SA" sz="3600" b="1" dirty="0" err="1" smtClean="0">
                <a:solidFill>
                  <a:srgbClr val="FF0000"/>
                </a:solidFill>
                <a:cs typeface="Simplified Arabic" pitchFamily="2" charset="-78"/>
              </a:rPr>
              <a:t>بها</a:t>
            </a:r>
            <a:r>
              <a:rPr lang="ar-SA" sz="3600" b="1" dirty="0" smtClean="0">
                <a:solidFill>
                  <a:srgbClr val="FF0000"/>
                </a:solidFill>
                <a:cs typeface="Simplified Arabic" pitchFamily="2" charset="-78"/>
              </a:rPr>
              <a:t> الصحة من الأمراض ويحصل </a:t>
            </a:r>
            <a:r>
              <a:rPr lang="ar-SA" sz="3600" b="1" dirty="0" err="1" smtClean="0">
                <a:solidFill>
                  <a:srgbClr val="FF0000"/>
                </a:solidFill>
                <a:cs typeface="Simplified Arabic" pitchFamily="2" charset="-78"/>
              </a:rPr>
              <a:t>بها</a:t>
            </a:r>
            <a:r>
              <a:rPr lang="ar-SA" sz="3600" b="1" dirty="0" smtClean="0">
                <a:solidFill>
                  <a:srgbClr val="FF0000"/>
                </a:solidFill>
                <a:cs typeface="Simplified Arabic" pitchFamily="2" charset="-78"/>
              </a:rPr>
              <a:t> الشفاء بإذن الله.</a:t>
            </a:r>
          </a:p>
          <a:p>
            <a:pPr algn="just"/>
            <a:endParaRPr lang="ar-SA" sz="3600" b="1" dirty="0" smtClean="0">
              <a:solidFill>
                <a:srgbClr val="00B050"/>
              </a:solidFill>
              <a:cs typeface="Simplified Arabic" pitchFamily="2" charset="-78"/>
            </a:endParaRPr>
          </a:p>
          <a:p>
            <a:pPr algn="ctr"/>
            <a:endParaRPr lang="ar-SA" sz="1600" dirty="0" smtClean="0">
              <a:solidFill>
                <a:schemeClr val="accent6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  <a:p>
            <a:pPr marL="446088" indent="-265113" algn="justLow"/>
            <a:endParaRPr lang="ar-SA" dirty="0" smtClean="0">
              <a:solidFill>
                <a:schemeClr val="accent6">
                  <a:lumMod val="60000"/>
                  <a:lumOff val="40000"/>
                </a:schemeClr>
              </a:solidFill>
              <a:cs typeface="Simplified Arabic" pitchFamily="2" charset="-78"/>
            </a:endParaRPr>
          </a:p>
          <a:p>
            <a:pPr algn="ctr"/>
            <a:endParaRPr lang="ar-SA" sz="2400" dirty="0" smtClean="0">
              <a:solidFill>
                <a:schemeClr val="tx2">
                  <a:lumMod val="75000"/>
                </a:schemeClr>
              </a:solidFill>
              <a:cs typeface="AL-Mateen" pitchFamily="2" charset="-78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حدة نمطية">
  <a:themeElements>
    <a:clrScheme name="وحدة نمطية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وحدة نمطية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حدة نمطي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313</TotalTime>
  <Words>508</Words>
  <PresentationFormat>عرض على الشاشة (3:4)‏</PresentationFormat>
  <Paragraphs>80</Paragraphs>
  <Slides>30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وحدة نمطية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cp:lastModifiedBy>xp</cp:lastModifiedBy>
  <cp:revision>238</cp:revision>
  <dcterms:modified xsi:type="dcterms:W3CDTF">2013-11-19T14:45:07Z</dcterms:modified>
</cp:coreProperties>
</file>