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7" r:id="rId2"/>
    <p:sldId id="258" r:id="rId3"/>
    <p:sldId id="259" r:id="rId4"/>
    <p:sldId id="260" r:id="rId5"/>
    <p:sldId id="261" r:id="rId6"/>
    <p:sldId id="301" r:id="rId7"/>
    <p:sldId id="264" r:id="rId8"/>
    <p:sldId id="265" r:id="rId9"/>
    <p:sldId id="266" r:id="rId10"/>
    <p:sldId id="268" r:id="rId11"/>
    <p:sldId id="269" r:id="rId12"/>
    <p:sldId id="270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28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F7E66D-4222-48FF-95A4-CB3F2A6AE2D0}" type="doc">
      <dgm:prSet loTypeId="urn:microsoft.com/office/officeart/2005/8/layout/lProcess2" loCatId="relationship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573F44D-E94A-43A6-B256-2DCBEC8966DA}">
      <dgm:prSet phldrT="[Text]" custT="1"/>
      <dgm:spPr/>
      <dgm:t>
        <a:bodyPr/>
        <a:lstStyle/>
        <a:p>
          <a:r>
            <a:rPr lang="ar-EG" sz="3600" b="1" dirty="0" smtClean="0"/>
            <a:t>الإدراك</a:t>
          </a:r>
          <a:endParaRPr lang="en-US" sz="3600" b="1" dirty="0"/>
        </a:p>
      </dgm:t>
    </dgm:pt>
    <dgm:pt modelId="{5BF83EB9-A703-4E8F-B60C-3D0E4FE5EA83}" type="parTrans" cxnId="{3811A267-5097-428F-9967-3621EF648E68}">
      <dgm:prSet/>
      <dgm:spPr/>
      <dgm:t>
        <a:bodyPr/>
        <a:lstStyle/>
        <a:p>
          <a:endParaRPr lang="en-US"/>
        </a:p>
      </dgm:t>
    </dgm:pt>
    <dgm:pt modelId="{E19AB3CA-99C4-476D-9D97-063357C7D0B5}" type="sibTrans" cxnId="{3811A267-5097-428F-9967-3621EF648E68}">
      <dgm:prSet/>
      <dgm:spPr/>
      <dgm:t>
        <a:bodyPr/>
        <a:lstStyle/>
        <a:p>
          <a:endParaRPr lang="en-US"/>
        </a:p>
      </dgm:t>
    </dgm:pt>
    <dgm:pt modelId="{C6E0A168-D334-4E07-98C9-5297133BECEB}">
      <dgm:prSet phldrT="[Text]"/>
      <dgm:spPr/>
      <dgm:t>
        <a:bodyPr/>
        <a:lstStyle/>
        <a:p>
          <a:r>
            <a:rPr lang="ar-EG" b="1" dirty="0" smtClean="0"/>
            <a:t>العلاقات المكانية</a:t>
          </a:r>
        </a:p>
      </dgm:t>
    </dgm:pt>
    <dgm:pt modelId="{B5061483-59DA-46D0-A790-B78D1A9E8540}" type="parTrans" cxnId="{F0E73038-3DF4-4329-ADAF-F4C05A338F05}">
      <dgm:prSet/>
      <dgm:spPr/>
      <dgm:t>
        <a:bodyPr/>
        <a:lstStyle/>
        <a:p>
          <a:endParaRPr lang="en-US"/>
        </a:p>
      </dgm:t>
    </dgm:pt>
    <dgm:pt modelId="{9F9807A8-51D0-4C79-A9AB-6CE338B5A8BC}" type="sibTrans" cxnId="{F0E73038-3DF4-4329-ADAF-F4C05A338F05}">
      <dgm:prSet/>
      <dgm:spPr/>
      <dgm:t>
        <a:bodyPr/>
        <a:lstStyle/>
        <a:p>
          <a:endParaRPr lang="en-US"/>
        </a:p>
      </dgm:t>
    </dgm:pt>
    <dgm:pt modelId="{0902A329-762B-414E-9429-C9B9399A9F3F}">
      <dgm:prSet phldrT="[Text]"/>
      <dgm:spPr/>
      <dgm:t>
        <a:bodyPr/>
        <a:lstStyle/>
        <a:p>
          <a:r>
            <a:rPr lang="ar-EG" dirty="0" smtClean="0"/>
            <a:t>(</a:t>
          </a:r>
          <a:r>
            <a:rPr lang="ar-EG" b="1" dirty="0" smtClean="0"/>
            <a:t>المعلومات</a:t>
          </a:r>
          <a:r>
            <a:rPr lang="ar-EG" dirty="0" smtClean="0"/>
            <a:t>)</a:t>
          </a:r>
        </a:p>
        <a:p>
          <a:r>
            <a:rPr lang="ar-EG" b="1" dirty="0" smtClean="0"/>
            <a:t>المكان والاشياء والمجال</a:t>
          </a:r>
          <a:r>
            <a:rPr lang="ar-EG" dirty="0" smtClean="0"/>
            <a:t> </a:t>
          </a:r>
          <a:r>
            <a:rPr lang="ar-EG" b="1" dirty="0" smtClean="0"/>
            <a:t>والخلفية</a:t>
          </a:r>
          <a:r>
            <a:rPr lang="ar-EG" dirty="0" smtClean="0"/>
            <a:t> </a:t>
          </a:r>
          <a:r>
            <a:rPr lang="ar-EG" b="1" dirty="0" smtClean="0"/>
            <a:t>العلمية</a:t>
          </a:r>
          <a:endParaRPr lang="en-US" b="1" dirty="0"/>
        </a:p>
      </dgm:t>
    </dgm:pt>
    <dgm:pt modelId="{FA196CD6-1335-4043-A5A8-165A72B84D01}" type="parTrans" cxnId="{E7EEFDC2-7F3C-4A63-B665-1E8964A8D0F1}">
      <dgm:prSet/>
      <dgm:spPr/>
      <dgm:t>
        <a:bodyPr/>
        <a:lstStyle/>
        <a:p>
          <a:endParaRPr lang="en-US"/>
        </a:p>
      </dgm:t>
    </dgm:pt>
    <dgm:pt modelId="{26D60C8B-9B85-480E-8104-9C341398258F}" type="sibTrans" cxnId="{E7EEFDC2-7F3C-4A63-B665-1E8964A8D0F1}">
      <dgm:prSet/>
      <dgm:spPr/>
      <dgm:t>
        <a:bodyPr/>
        <a:lstStyle/>
        <a:p>
          <a:endParaRPr lang="en-US"/>
        </a:p>
      </dgm:t>
    </dgm:pt>
    <dgm:pt modelId="{550C3227-B757-490B-BFEB-5D2BFD4AEE7E}">
      <dgm:prSet phldrT="[Text]" custT="1"/>
      <dgm:spPr/>
      <dgm:t>
        <a:bodyPr/>
        <a:lstStyle/>
        <a:p>
          <a:r>
            <a:rPr lang="ar-EG" sz="3600" b="1" dirty="0" smtClean="0"/>
            <a:t>طرق</a:t>
          </a:r>
          <a:r>
            <a:rPr lang="ar-EG" sz="3600" dirty="0" smtClean="0"/>
            <a:t> </a:t>
          </a:r>
          <a:r>
            <a:rPr lang="ar-EG" sz="3600" b="1" dirty="0" smtClean="0"/>
            <a:t>جمعها</a:t>
          </a:r>
          <a:endParaRPr lang="en-US" sz="3600" b="1" dirty="0"/>
        </a:p>
      </dgm:t>
    </dgm:pt>
    <dgm:pt modelId="{D2A9F054-23F6-407B-A886-5686B4CE77D5}" type="parTrans" cxnId="{18B9D6E8-4E68-4D54-B192-E683E08C8DE8}">
      <dgm:prSet/>
      <dgm:spPr/>
      <dgm:t>
        <a:bodyPr/>
        <a:lstStyle/>
        <a:p>
          <a:endParaRPr lang="en-US"/>
        </a:p>
      </dgm:t>
    </dgm:pt>
    <dgm:pt modelId="{96C562D4-9351-4134-ACB3-963B0DEB7554}" type="sibTrans" cxnId="{18B9D6E8-4E68-4D54-B192-E683E08C8DE8}">
      <dgm:prSet/>
      <dgm:spPr/>
      <dgm:t>
        <a:bodyPr/>
        <a:lstStyle/>
        <a:p>
          <a:endParaRPr lang="en-US"/>
        </a:p>
      </dgm:t>
    </dgm:pt>
    <dgm:pt modelId="{C64FC94E-09FE-4E4B-A19C-41184F53C246}">
      <dgm:prSet phldrT="[Text]"/>
      <dgm:spPr/>
      <dgm:t>
        <a:bodyPr/>
        <a:lstStyle/>
        <a:p>
          <a:r>
            <a:rPr lang="ar-EG" b="1" dirty="0" smtClean="0"/>
            <a:t>الملاحظة</a:t>
          </a:r>
          <a:r>
            <a:rPr lang="ar-EG" dirty="0" smtClean="0"/>
            <a:t> </a:t>
          </a:r>
          <a:r>
            <a:rPr lang="ar-EG" b="1" dirty="0" smtClean="0"/>
            <a:t>المرئية</a:t>
          </a:r>
        </a:p>
      </dgm:t>
    </dgm:pt>
    <dgm:pt modelId="{5927C149-545C-4E50-B5B8-5B8C4F3D5CD7}" type="parTrans" cxnId="{396C9A7B-79AB-473A-893A-8EC926B7226C}">
      <dgm:prSet/>
      <dgm:spPr/>
      <dgm:t>
        <a:bodyPr/>
        <a:lstStyle/>
        <a:p>
          <a:endParaRPr lang="en-US"/>
        </a:p>
      </dgm:t>
    </dgm:pt>
    <dgm:pt modelId="{F7001F98-DAEE-4349-815B-A983FE4D2D89}" type="sibTrans" cxnId="{396C9A7B-79AB-473A-893A-8EC926B7226C}">
      <dgm:prSet/>
      <dgm:spPr/>
      <dgm:t>
        <a:bodyPr/>
        <a:lstStyle/>
        <a:p>
          <a:endParaRPr lang="en-US"/>
        </a:p>
      </dgm:t>
    </dgm:pt>
    <dgm:pt modelId="{CC22408A-1F62-4DC3-A766-6D4364A23650}">
      <dgm:prSet phldrT="[Text]" custT="1"/>
      <dgm:spPr/>
      <dgm:t>
        <a:bodyPr/>
        <a:lstStyle/>
        <a:p>
          <a:r>
            <a:rPr lang="ar-EG" sz="3600" b="1" dirty="0" smtClean="0"/>
            <a:t>مصادرها</a:t>
          </a:r>
          <a:endParaRPr lang="en-US" sz="3600" b="1" dirty="0"/>
        </a:p>
      </dgm:t>
    </dgm:pt>
    <dgm:pt modelId="{F71203CC-F9B8-49AC-85B4-9D4EC6E36432}" type="parTrans" cxnId="{55668863-028C-429A-A2B1-893646C1C964}">
      <dgm:prSet/>
      <dgm:spPr/>
      <dgm:t>
        <a:bodyPr/>
        <a:lstStyle/>
        <a:p>
          <a:endParaRPr lang="en-US"/>
        </a:p>
      </dgm:t>
    </dgm:pt>
    <dgm:pt modelId="{C6D6843A-79DB-47FC-BC23-A9FDB781428E}" type="sibTrans" cxnId="{55668863-028C-429A-A2B1-893646C1C964}">
      <dgm:prSet/>
      <dgm:spPr/>
      <dgm:t>
        <a:bodyPr/>
        <a:lstStyle/>
        <a:p>
          <a:endParaRPr lang="en-US"/>
        </a:p>
      </dgm:t>
    </dgm:pt>
    <dgm:pt modelId="{3B90CC6D-16DE-42FC-B92A-686556F68CB1}">
      <dgm:prSet phldrT="[Text]" custT="1"/>
      <dgm:spPr/>
      <dgm:t>
        <a:bodyPr/>
        <a:lstStyle/>
        <a:p>
          <a:r>
            <a:rPr lang="ar-EG" sz="1600" b="1" dirty="0" smtClean="0"/>
            <a:t>العمل </a:t>
          </a:r>
          <a:r>
            <a:rPr lang="ar-EG" sz="1700" b="1" dirty="0" smtClean="0"/>
            <a:t>الميداني</a:t>
          </a:r>
          <a:endParaRPr lang="ar-EG" sz="1700" b="1" dirty="0" smtClean="0">
            <a:latin typeface="+mn-lt"/>
          </a:endParaRPr>
        </a:p>
      </dgm:t>
    </dgm:pt>
    <dgm:pt modelId="{FE6402E8-CF7D-4317-BA45-A9DA6C055947}" type="parTrans" cxnId="{5A57E10B-6593-40DE-9F3A-D9CD864933AB}">
      <dgm:prSet/>
      <dgm:spPr/>
      <dgm:t>
        <a:bodyPr/>
        <a:lstStyle/>
        <a:p>
          <a:endParaRPr lang="en-US"/>
        </a:p>
      </dgm:t>
    </dgm:pt>
    <dgm:pt modelId="{21AFB6E9-B372-4D3C-8D02-CAEA492D3B75}" type="sibTrans" cxnId="{5A57E10B-6593-40DE-9F3A-D9CD864933AB}">
      <dgm:prSet/>
      <dgm:spPr/>
      <dgm:t>
        <a:bodyPr/>
        <a:lstStyle/>
        <a:p>
          <a:endParaRPr lang="en-US"/>
        </a:p>
      </dgm:t>
    </dgm:pt>
    <dgm:pt modelId="{0125A847-A9B9-49F9-ABF6-F448AD88D685}">
      <dgm:prSet custT="1"/>
      <dgm:spPr/>
      <dgm:t>
        <a:bodyPr/>
        <a:lstStyle/>
        <a:p>
          <a:r>
            <a:rPr lang="ar-EG" sz="1600" b="1" dirty="0" smtClean="0"/>
            <a:t>البيانات المنشورة</a:t>
          </a:r>
        </a:p>
        <a:p>
          <a:r>
            <a:rPr lang="ar-EG" sz="1600" b="1" dirty="0" smtClean="0"/>
            <a:t>(التعددات السكانية- البيانات المناخية)</a:t>
          </a:r>
        </a:p>
      </dgm:t>
    </dgm:pt>
    <dgm:pt modelId="{6DD40A7E-77BF-4DDF-9194-1401E5A24E75}" type="parTrans" cxnId="{8039D047-BB4F-48F2-A1AB-0073A11DA2E2}">
      <dgm:prSet/>
      <dgm:spPr/>
      <dgm:t>
        <a:bodyPr/>
        <a:lstStyle/>
        <a:p>
          <a:endParaRPr lang="en-US"/>
        </a:p>
      </dgm:t>
    </dgm:pt>
    <dgm:pt modelId="{7CBEEC13-5CC5-4425-B9AC-12B818148916}" type="sibTrans" cxnId="{8039D047-BB4F-48F2-A1AB-0073A11DA2E2}">
      <dgm:prSet/>
      <dgm:spPr/>
      <dgm:t>
        <a:bodyPr/>
        <a:lstStyle/>
        <a:p>
          <a:endParaRPr lang="en-US"/>
        </a:p>
      </dgm:t>
    </dgm:pt>
    <dgm:pt modelId="{F173114E-CD49-40C5-9EC5-2E6DF50F1AE4}">
      <dgm:prSet custT="1"/>
      <dgm:spPr/>
      <dgm:t>
        <a:bodyPr/>
        <a:lstStyle/>
        <a:p>
          <a:r>
            <a:rPr lang="ar-EG" sz="1600" b="1" dirty="0" smtClean="0"/>
            <a:t>بيانات غير منشورة</a:t>
          </a:r>
        </a:p>
        <a:p>
          <a:r>
            <a:rPr lang="ar-EG" sz="1600" b="1" dirty="0" smtClean="0"/>
            <a:t>(تقارير حكومية-هيئات- شركات)</a:t>
          </a:r>
          <a:endParaRPr lang="en-US" sz="1600" dirty="0"/>
        </a:p>
      </dgm:t>
    </dgm:pt>
    <dgm:pt modelId="{D02602C3-C543-4E12-9362-51A73D7869F6}" type="parTrans" cxnId="{B808CBA4-45F3-4887-A23B-1C73F902115F}">
      <dgm:prSet/>
      <dgm:spPr/>
      <dgm:t>
        <a:bodyPr/>
        <a:lstStyle/>
        <a:p>
          <a:endParaRPr lang="en-US"/>
        </a:p>
      </dgm:t>
    </dgm:pt>
    <dgm:pt modelId="{288FAA12-E8E4-420B-8D8E-2E7473D58CDA}" type="sibTrans" cxnId="{B808CBA4-45F3-4887-A23B-1C73F902115F}">
      <dgm:prSet/>
      <dgm:spPr/>
      <dgm:t>
        <a:bodyPr/>
        <a:lstStyle/>
        <a:p>
          <a:endParaRPr lang="en-US"/>
        </a:p>
      </dgm:t>
    </dgm:pt>
    <dgm:pt modelId="{B43BF28E-0ED6-44A9-8ECA-70207AC66366}">
      <dgm:prSet/>
      <dgm:spPr/>
      <dgm:t>
        <a:bodyPr/>
        <a:lstStyle/>
        <a:p>
          <a:r>
            <a:rPr lang="ar-EG" b="1" dirty="0" smtClean="0"/>
            <a:t>القياس</a:t>
          </a:r>
        </a:p>
      </dgm:t>
    </dgm:pt>
    <dgm:pt modelId="{8D24AA8B-E985-4223-B2A2-D719DB164294}" type="parTrans" cxnId="{CFEDA063-FF51-4779-B02B-500E9B537DCB}">
      <dgm:prSet/>
      <dgm:spPr/>
      <dgm:t>
        <a:bodyPr/>
        <a:lstStyle/>
        <a:p>
          <a:endParaRPr lang="en-US"/>
        </a:p>
      </dgm:t>
    </dgm:pt>
    <dgm:pt modelId="{D2770137-8777-4420-A415-ECD7EB773EAA}" type="sibTrans" cxnId="{CFEDA063-FF51-4779-B02B-500E9B537DCB}">
      <dgm:prSet/>
      <dgm:spPr/>
      <dgm:t>
        <a:bodyPr/>
        <a:lstStyle/>
        <a:p>
          <a:endParaRPr lang="en-US"/>
        </a:p>
      </dgm:t>
    </dgm:pt>
    <dgm:pt modelId="{E5901BB3-451F-444F-AC70-7E916A6D0655}">
      <dgm:prSet/>
      <dgm:spPr/>
      <dgm:t>
        <a:bodyPr/>
        <a:lstStyle/>
        <a:p>
          <a:r>
            <a:rPr lang="ar-EG" b="1" dirty="0" smtClean="0"/>
            <a:t>الاستبيان</a:t>
          </a:r>
        </a:p>
      </dgm:t>
    </dgm:pt>
    <dgm:pt modelId="{502ED772-A73D-41C0-AC85-8BD351BB8A7B}" type="parTrans" cxnId="{874F427B-08E0-4E17-9648-4D3B5891BA21}">
      <dgm:prSet/>
      <dgm:spPr/>
      <dgm:t>
        <a:bodyPr/>
        <a:lstStyle/>
        <a:p>
          <a:endParaRPr lang="en-US"/>
        </a:p>
      </dgm:t>
    </dgm:pt>
    <dgm:pt modelId="{E812CE19-3298-4466-A9D0-2031BAD11CD4}" type="sibTrans" cxnId="{874F427B-08E0-4E17-9648-4D3B5891BA21}">
      <dgm:prSet/>
      <dgm:spPr/>
      <dgm:t>
        <a:bodyPr/>
        <a:lstStyle/>
        <a:p>
          <a:endParaRPr lang="en-US"/>
        </a:p>
      </dgm:t>
    </dgm:pt>
    <dgm:pt modelId="{F3369AC9-CA49-4D66-931F-8C8764A42BB2}">
      <dgm:prSet/>
      <dgm:spPr/>
      <dgm:t>
        <a:bodyPr/>
        <a:lstStyle/>
        <a:p>
          <a:r>
            <a:rPr lang="ar-EG" b="1" dirty="0" smtClean="0"/>
            <a:t>الخرائط الذهنية</a:t>
          </a:r>
        </a:p>
        <a:p>
          <a:r>
            <a:rPr lang="en-US" b="1" dirty="0" smtClean="0"/>
            <a:t>Mental Maps</a:t>
          </a:r>
          <a:r>
            <a:rPr lang="ar-EG" b="1" dirty="0" smtClean="0"/>
            <a:t> </a:t>
          </a:r>
          <a:endParaRPr lang="en-US" dirty="0"/>
        </a:p>
      </dgm:t>
    </dgm:pt>
    <dgm:pt modelId="{BCE64495-EC63-4D96-9150-DA86FF4C9EDC}" type="parTrans" cxnId="{51168BBE-FBE9-4F81-8F69-30D36FF5794B}">
      <dgm:prSet/>
      <dgm:spPr/>
      <dgm:t>
        <a:bodyPr/>
        <a:lstStyle/>
        <a:p>
          <a:endParaRPr lang="en-US"/>
        </a:p>
      </dgm:t>
    </dgm:pt>
    <dgm:pt modelId="{2571324C-6135-4148-B934-B08987768320}" type="sibTrans" cxnId="{51168BBE-FBE9-4F81-8F69-30D36FF5794B}">
      <dgm:prSet/>
      <dgm:spPr/>
      <dgm:t>
        <a:bodyPr/>
        <a:lstStyle/>
        <a:p>
          <a:endParaRPr lang="en-US"/>
        </a:p>
      </dgm:t>
    </dgm:pt>
    <dgm:pt modelId="{AA856852-0C22-4CFB-B9B3-53F6AC156EBA}" type="pres">
      <dgm:prSet presAssocID="{EDF7E66D-4222-48FF-95A4-CB3F2A6AE2D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0E8614-78F5-42A4-AE4D-E3D83AE36E2B}" type="pres">
      <dgm:prSet presAssocID="{E573F44D-E94A-43A6-B256-2DCBEC8966DA}" presName="compNode" presStyleCnt="0"/>
      <dgm:spPr/>
    </dgm:pt>
    <dgm:pt modelId="{B02851E1-1448-4EA9-8022-BE4C748DD352}" type="pres">
      <dgm:prSet presAssocID="{E573F44D-E94A-43A6-B256-2DCBEC8966DA}" presName="aNode" presStyleLbl="bgShp" presStyleIdx="0" presStyleCnt="3"/>
      <dgm:spPr/>
      <dgm:t>
        <a:bodyPr/>
        <a:lstStyle/>
        <a:p>
          <a:endParaRPr lang="en-US"/>
        </a:p>
      </dgm:t>
    </dgm:pt>
    <dgm:pt modelId="{24A41599-BEC5-48E6-A15A-447343E9DD6F}" type="pres">
      <dgm:prSet presAssocID="{E573F44D-E94A-43A6-B256-2DCBEC8966DA}" presName="textNode" presStyleLbl="bgShp" presStyleIdx="0" presStyleCnt="3"/>
      <dgm:spPr/>
      <dgm:t>
        <a:bodyPr/>
        <a:lstStyle/>
        <a:p>
          <a:endParaRPr lang="en-US"/>
        </a:p>
      </dgm:t>
    </dgm:pt>
    <dgm:pt modelId="{C56BE57C-E86D-4E10-9506-999F74F56074}" type="pres">
      <dgm:prSet presAssocID="{E573F44D-E94A-43A6-B256-2DCBEC8966DA}" presName="compChildNode" presStyleCnt="0"/>
      <dgm:spPr/>
    </dgm:pt>
    <dgm:pt modelId="{BA4409AE-7CFA-4D75-B33F-2BD722757A14}" type="pres">
      <dgm:prSet presAssocID="{E573F44D-E94A-43A6-B256-2DCBEC8966DA}" presName="theInnerList" presStyleCnt="0"/>
      <dgm:spPr/>
    </dgm:pt>
    <dgm:pt modelId="{FA032FAC-39A1-413D-992D-603EFE652EDE}" type="pres">
      <dgm:prSet presAssocID="{C6E0A168-D334-4E07-98C9-5297133BECEB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BA0AD3-0B69-4F6C-BCE3-C019F156D3CB}" type="pres">
      <dgm:prSet presAssocID="{C6E0A168-D334-4E07-98C9-5297133BECEB}" presName="aSpace2" presStyleCnt="0"/>
      <dgm:spPr/>
    </dgm:pt>
    <dgm:pt modelId="{BA35F773-1703-498D-BD0B-7AE2B3661740}" type="pres">
      <dgm:prSet presAssocID="{F3369AC9-CA49-4D66-931F-8C8764A42BB2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8C271-A6E4-4D1B-9F2A-519A862CEA4A}" type="pres">
      <dgm:prSet presAssocID="{F3369AC9-CA49-4D66-931F-8C8764A42BB2}" presName="aSpace2" presStyleCnt="0"/>
      <dgm:spPr/>
    </dgm:pt>
    <dgm:pt modelId="{E9E39353-834B-4A65-96FD-691C361A1025}" type="pres">
      <dgm:prSet presAssocID="{0902A329-762B-414E-9429-C9B9399A9F3F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4F5B6-1AFF-4458-AC60-8F4D6B36A5F5}" type="pres">
      <dgm:prSet presAssocID="{E573F44D-E94A-43A6-B256-2DCBEC8966DA}" presName="aSpace" presStyleCnt="0"/>
      <dgm:spPr/>
    </dgm:pt>
    <dgm:pt modelId="{CCB2E88E-6F3D-497E-92E0-68026F2F06DA}" type="pres">
      <dgm:prSet presAssocID="{550C3227-B757-490B-BFEB-5D2BFD4AEE7E}" presName="compNode" presStyleCnt="0"/>
      <dgm:spPr/>
    </dgm:pt>
    <dgm:pt modelId="{5AE70EDE-D059-4D89-9622-9A50DB0F51B7}" type="pres">
      <dgm:prSet presAssocID="{550C3227-B757-490B-BFEB-5D2BFD4AEE7E}" presName="aNode" presStyleLbl="bgShp" presStyleIdx="1" presStyleCnt="3"/>
      <dgm:spPr/>
      <dgm:t>
        <a:bodyPr/>
        <a:lstStyle/>
        <a:p>
          <a:endParaRPr lang="en-US"/>
        </a:p>
      </dgm:t>
    </dgm:pt>
    <dgm:pt modelId="{5B8B0496-047C-4FD8-BFA9-55FA8A6BCD1F}" type="pres">
      <dgm:prSet presAssocID="{550C3227-B757-490B-BFEB-5D2BFD4AEE7E}" presName="textNode" presStyleLbl="bgShp" presStyleIdx="1" presStyleCnt="3"/>
      <dgm:spPr/>
      <dgm:t>
        <a:bodyPr/>
        <a:lstStyle/>
        <a:p>
          <a:endParaRPr lang="en-US"/>
        </a:p>
      </dgm:t>
    </dgm:pt>
    <dgm:pt modelId="{E25F4C5D-CB42-48E3-AE6A-BA627922226D}" type="pres">
      <dgm:prSet presAssocID="{550C3227-B757-490B-BFEB-5D2BFD4AEE7E}" presName="compChildNode" presStyleCnt="0"/>
      <dgm:spPr/>
    </dgm:pt>
    <dgm:pt modelId="{1A69796E-EAB5-4510-9FC8-0BBA6645FC75}" type="pres">
      <dgm:prSet presAssocID="{550C3227-B757-490B-BFEB-5D2BFD4AEE7E}" presName="theInnerList" presStyleCnt="0"/>
      <dgm:spPr/>
    </dgm:pt>
    <dgm:pt modelId="{3890DA19-336B-46B0-A055-B651E393FDA4}" type="pres">
      <dgm:prSet presAssocID="{C64FC94E-09FE-4E4B-A19C-41184F53C246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BBAE67-BC50-4772-843E-37F4413EEB71}" type="pres">
      <dgm:prSet presAssocID="{C64FC94E-09FE-4E4B-A19C-41184F53C246}" presName="aSpace2" presStyleCnt="0"/>
      <dgm:spPr/>
    </dgm:pt>
    <dgm:pt modelId="{A7F29E71-C8D2-46A2-AF0C-0FFEA697A8BE}" type="pres">
      <dgm:prSet presAssocID="{B43BF28E-0ED6-44A9-8ECA-70207AC66366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8157C9-B292-49AA-9CB8-318B10191C61}" type="pres">
      <dgm:prSet presAssocID="{B43BF28E-0ED6-44A9-8ECA-70207AC66366}" presName="aSpace2" presStyleCnt="0"/>
      <dgm:spPr/>
    </dgm:pt>
    <dgm:pt modelId="{C5D8590F-3BF3-4512-803B-7BC8FBEC8B50}" type="pres">
      <dgm:prSet presAssocID="{E5901BB3-451F-444F-AC70-7E916A6D0655}" presName="childNode" presStyleLbl="node1" presStyleIdx="5" presStyleCnt="9" custLinFactNeighborX="3665" custLinFactNeighborY="-128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E95A1-16F9-44D9-A613-926594FD8D7F}" type="pres">
      <dgm:prSet presAssocID="{550C3227-B757-490B-BFEB-5D2BFD4AEE7E}" presName="aSpace" presStyleCnt="0"/>
      <dgm:spPr/>
    </dgm:pt>
    <dgm:pt modelId="{EEDF32CC-0918-4A04-BD4C-24429076F58D}" type="pres">
      <dgm:prSet presAssocID="{CC22408A-1F62-4DC3-A766-6D4364A23650}" presName="compNode" presStyleCnt="0"/>
      <dgm:spPr/>
    </dgm:pt>
    <dgm:pt modelId="{54B8BC03-3B85-471F-933B-32663CAE11FC}" type="pres">
      <dgm:prSet presAssocID="{CC22408A-1F62-4DC3-A766-6D4364A23650}" presName="aNode" presStyleLbl="bgShp" presStyleIdx="2" presStyleCnt="3"/>
      <dgm:spPr/>
      <dgm:t>
        <a:bodyPr/>
        <a:lstStyle/>
        <a:p>
          <a:endParaRPr lang="en-US"/>
        </a:p>
      </dgm:t>
    </dgm:pt>
    <dgm:pt modelId="{ED065767-C82E-43E9-B875-20E83333B2C5}" type="pres">
      <dgm:prSet presAssocID="{CC22408A-1F62-4DC3-A766-6D4364A23650}" presName="textNode" presStyleLbl="bgShp" presStyleIdx="2" presStyleCnt="3"/>
      <dgm:spPr/>
      <dgm:t>
        <a:bodyPr/>
        <a:lstStyle/>
        <a:p>
          <a:endParaRPr lang="en-US"/>
        </a:p>
      </dgm:t>
    </dgm:pt>
    <dgm:pt modelId="{5B55D0F9-FC31-4A78-926D-9481B7F79596}" type="pres">
      <dgm:prSet presAssocID="{CC22408A-1F62-4DC3-A766-6D4364A23650}" presName="compChildNode" presStyleCnt="0"/>
      <dgm:spPr/>
    </dgm:pt>
    <dgm:pt modelId="{4833A2C0-9F57-497A-AA64-FB2EA4122884}" type="pres">
      <dgm:prSet presAssocID="{CC22408A-1F62-4DC3-A766-6D4364A23650}" presName="theInnerList" presStyleCnt="0"/>
      <dgm:spPr/>
    </dgm:pt>
    <dgm:pt modelId="{40C9E44A-D306-4632-B16F-DF30B6476139}" type="pres">
      <dgm:prSet presAssocID="{3B90CC6D-16DE-42FC-B92A-686556F68CB1}" presName="childNode" presStyleLbl="node1" presStyleIdx="6" presStyleCnt="9" custScaleX="1065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4D9ECA-B4F0-4B18-B13D-241AE0733D76}" type="pres">
      <dgm:prSet presAssocID="{3B90CC6D-16DE-42FC-B92A-686556F68CB1}" presName="aSpace2" presStyleCnt="0"/>
      <dgm:spPr/>
    </dgm:pt>
    <dgm:pt modelId="{6F2B2204-728D-47D7-9E0B-5A4A9E011DF4}" type="pres">
      <dgm:prSet presAssocID="{0125A847-A9B9-49F9-ABF6-F448AD88D685}" presName="childNode" presStyleLbl="node1" presStyleIdx="7" presStyleCnt="9" custScaleX="1065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204412-0F94-45EA-A639-50B4771502D9}" type="pres">
      <dgm:prSet presAssocID="{0125A847-A9B9-49F9-ABF6-F448AD88D685}" presName="aSpace2" presStyleCnt="0"/>
      <dgm:spPr/>
    </dgm:pt>
    <dgm:pt modelId="{16FDBF0D-0AE5-43A8-8EEB-80A2B6F4F3D1}" type="pres">
      <dgm:prSet presAssocID="{F173114E-CD49-40C5-9EC5-2E6DF50F1AE4}" presName="childNode" presStyleLbl="node1" presStyleIdx="8" presStyleCnt="9" custScaleX="1065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EDA063-FF51-4779-B02B-500E9B537DCB}" srcId="{550C3227-B757-490B-BFEB-5D2BFD4AEE7E}" destId="{B43BF28E-0ED6-44A9-8ECA-70207AC66366}" srcOrd="1" destOrd="0" parTransId="{8D24AA8B-E985-4223-B2A2-D719DB164294}" sibTransId="{D2770137-8777-4420-A415-ECD7EB773EAA}"/>
    <dgm:cxn modelId="{11FE92F7-AA02-4947-9319-C071C7D4DEB1}" type="presOf" srcId="{EDF7E66D-4222-48FF-95A4-CB3F2A6AE2D0}" destId="{AA856852-0C22-4CFB-B9B3-53F6AC156EBA}" srcOrd="0" destOrd="0" presId="urn:microsoft.com/office/officeart/2005/8/layout/lProcess2"/>
    <dgm:cxn modelId="{5C9CB66C-5C22-4C2E-831A-6F82DD08C4B0}" type="presOf" srcId="{0125A847-A9B9-49F9-ABF6-F448AD88D685}" destId="{6F2B2204-728D-47D7-9E0B-5A4A9E011DF4}" srcOrd="0" destOrd="0" presId="urn:microsoft.com/office/officeart/2005/8/layout/lProcess2"/>
    <dgm:cxn modelId="{A34AA3E9-4562-401B-8F90-E39581DCFBA7}" type="presOf" srcId="{CC22408A-1F62-4DC3-A766-6D4364A23650}" destId="{54B8BC03-3B85-471F-933B-32663CAE11FC}" srcOrd="0" destOrd="0" presId="urn:microsoft.com/office/officeart/2005/8/layout/lProcess2"/>
    <dgm:cxn modelId="{08E5438A-3A23-474C-AC9E-1F12DE12AD0A}" type="presOf" srcId="{C6E0A168-D334-4E07-98C9-5297133BECEB}" destId="{FA032FAC-39A1-413D-992D-603EFE652EDE}" srcOrd="0" destOrd="0" presId="urn:microsoft.com/office/officeart/2005/8/layout/lProcess2"/>
    <dgm:cxn modelId="{BF2821F2-8DA8-48C2-B18E-73DFF2EA4718}" type="presOf" srcId="{550C3227-B757-490B-BFEB-5D2BFD4AEE7E}" destId="{5B8B0496-047C-4FD8-BFA9-55FA8A6BCD1F}" srcOrd="1" destOrd="0" presId="urn:microsoft.com/office/officeart/2005/8/layout/lProcess2"/>
    <dgm:cxn modelId="{8AFF8B03-40AB-4471-9250-AFC915E62220}" type="presOf" srcId="{F3369AC9-CA49-4D66-931F-8C8764A42BB2}" destId="{BA35F773-1703-498D-BD0B-7AE2B3661740}" srcOrd="0" destOrd="0" presId="urn:microsoft.com/office/officeart/2005/8/layout/lProcess2"/>
    <dgm:cxn modelId="{A8EBB9FC-CE43-4B25-A833-406A53E3F913}" type="presOf" srcId="{E573F44D-E94A-43A6-B256-2DCBEC8966DA}" destId="{24A41599-BEC5-48E6-A15A-447343E9DD6F}" srcOrd="1" destOrd="0" presId="urn:microsoft.com/office/officeart/2005/8/layout/lProcess2"/>
    <dgm:cxn modelId="{F0E73038-3DF4-4329-ADAF-F4C05A338F05}" srcId="{E573F44D-E94A-43A6-B256-2DCBEC8966DA}" destId="{C6E0A168-D334-4E07-98C9-5297133BECEB}" srcOrd="0" destOrd="0" parTransId="{B5061483-59DA-46D0-A790-B78D1A9E8540}" sibTransId="{9F9807A8-51D0-4C79-A9AB-6CE338B5A8BC}"/>
    <dgm:cxn modelId="{51168BBE-FBE9-4F81-8F69-30D36FF5794B}" srcId="{E573F44D-E94A-43A6-B256-2DCBEC8966DA}" destId="{F3369AC9-CA49-4D66-931F-8C8764A42BB2}" srcOrd="1" destOrd="0" parTransId="{BCE64495-EC63-4D96-9150-DA86FF4C9EDC}" sibTransId="{2571324C-6135-4148-B934-B08987768320}"/>
    <dgm:cxn modelId="{C76A4E2E-359E-42DE-94D4-4DB1D1F0FF11}" type="presOf" srcId="{CC22408A-1F62-4DC3-A766-6D4364A23650}" destId="{ED065767-C82E-43E9-B875-20E83333B2C5}" srcOrd="1" destOrd="0" presId="urn:microsoft.com/office/officeart/2005/8/layout/lProcess2"/>
    <dgm:cxn modelId="{396C9A7B-79AB-473A-893A-8EC926B7226C}" srcId="{550C3227-B757-490B-BFEB-5D2BFD4AEE7E}" destId="{C64FC94E-09FE-4E4B-A19C-41184F53C246}" srcOrd="0" destOrd="0" parTransId="{5927C149-545C-4E50-B5B8-5B8C4F3D5CD7}" sibTransId="{F7001F98-DAEE-4349-815B-A983FE4D2D89}"/>
    <dgm:cxn modelId="{0A57744C-DFC1-488F-8744-8BA19BEB5EE0}" type="presOf" srcId="{550C3227-B757-490B-BFEB-5D2BFD4AEE7E}" destId="{5AE70EDE-D059-4D89-9622-9A50DB0F51B7}" srcOrd="0" destOrd="0" presId="urn:microsoft.com/office/officeart/2005/8/layout/lProcess2"/>
    <dgm:cxn modelId="{8039D047-BB4F-48F2-A1AB-0073A11DA2E2}" srcId="{CC22408A-1F62-4DC3-A766-6D4364A23650}" destId="{0125A847-A9B9-49F9-ABF6-F448AD88D685}" srcOrd="1" destOrd="0" parTransId="{6DD40A7E-77BF-4DDF-9194-1401E5A24E75}" sibTransId="{7CBEEC13-5CC5-4425-B9AC-12B818148916}"/>
    <dgm:cxn modelId="{CD53C3A3-F3F5-4D2A-869F-A8272D078BC6}" type="presOf" srcId="{E5901BB3-451F-444F-AC70-7E916A6D0655}" destId="{C5D8590F-3BF3-4512-803B-7BC8FBEC8B50}" srcOrd="0" destOrd="0" presId="urn:microsoft.com/office/officeart/2005/8/layout/lProcess2"/>
    <dgm:cxn modelId="{5A57E10B-6593-40DE-9F3A-D9CD864933AB}" srcId="{CC22408A-1F62-4DC3-A766-6D4364A23650}" destId="{3B90CC6D-16DE-42FC-B92A-686556F68CB1}" srcOrd="0" destOrd="0" parTransId="{FE6402E8-CF7D-4317-BA45-A9DA6C055947}" sibTransId="{21AFB6E9-B372-4D3C-8D02-CAEA492D3B75}"/>
    <dgm:cxn modelId="{48603A4C-CB2C-46E8-9E73-5121F53A4644}" type="presOf" srcId="{F173114E-CD49-40C5-9EC5-2E6DF50F1AE4}" destId="{16FDBF0D-0AE5-43A8-8EEB-80A2B6F4F3D1}" srcOrd="0" destOrd="0" presId="urn:microsoft.com/office/officeart/2005/8/layout/lProcess2"/>
    <dgm:cxn modelId="{B808CBA4-45F3-4887-A23B-1C73F902115F}" srcId="{CC22408A-1F62-4DC3-A766-6D4364A23650}" destId="{F173114E-CD49-40C5-9EC5-2E6DF50F1AE4}" srcOrd="2" destOrd="0" parTransId="{D02602C3-C543-4E12-9362-51A73D7869F6}" sibTransId="{288FAA12-E8E4-420B-8D8E-2E7473D58CDA}"/>
    <dgm:cxn modelId="{E7EEFDC2-7F3C-4A63-B665-1E8964A8D0F1}" srcId="{E573F44D-E94A-43A6-B256-2DCBEC8966DA}" destId="{0902A329-762B-414E-9429-C9B9399A9F3F}" srcOrd="2" destOrd="0" parTransId="{FA196CD6-1335-4043-A5A8-165A72B84D01}" sibTransId="{26D60C8B-9B85-480E-8104-9C341398258F}"/>
    <dgm:cxn modelId="{2D58F2A5-A746-4D93-9B5B-4A16DFC597B7}" type="presOf" srcId="{E573F44D-E94A-43A6-B256-2DCBEC8966DA}" destId="{B02851E1-1448-4EA9-8022-BE4C748DD352}" srcOrd="0" destOrd="0" presId="urn:microsoft.com/office/officeart/2005/8/layout/lProcess2"/>
    <dgm:cxn modelId="{74F477C2-AC4C-4C40-A4C6-B9D232E34909}" type="presOf" srcId="{0902A329-762B-414E-9429-C9B9399A9F3F}" destId="{E9E39353-834B-4A65-96FD-691C361A1025}" srcOrd="0" destOrd="0" presId="urn:microsoft.com/office/officeart/2005/8/layout/lProcess2"/>
    <dgm:cxn modelId="{FC10BA2A-BB36-4585-8D33-0CAC0D9B044A}" type="presOf" srcId="{B43BF28E-0ED6-44A9-8ECA-70207AC66366}" destId="{A7F29E71-C8D2-46A2-AF0C-0FFEA697A8BE}" srcOrd="0" destOrd="0" presId="urn:microsoft.com/office/officeart/2005/8/layout/lProcess2"/>
    <dgm:cxn modelId="{7FA4B773-D485-4DCA-888D-5F66EF0851C1}" type="presOf" srcId="{3B90CC6D-16DE-42FC-B92A-686556F68CB1}" destId="{40C9E44A-D306-4632-B16F-DF30B6476139}" srcOrd="0" destOrd="0" presId="urn:microsoft.com/office/officeart/2005/8/layout/lProcess2"/>
    <dgm:cxn modelId="{55668863-028C-429A-A2B1-893646C1C964}" srcId="{EDF7E66D-4222-48FF-95A4-CB3F2A6AE2D0}" destId="{CC22408A-1F62-4DC3-A766-6D4364A23650}" srcOrd="2" destOrd="0" parTransId="{F71203CC-F9B8-49AC-85B4-9D4EC6E36432}" sibTransId="{C6D6843A-79DB-47FC-BC23-A9FDB781428E}"/>
    <dgm:cxn modelId="{3811A267-5097-428F-9967-3621EF648E68}" srcId="{EDF7E66D-4222-48FF-95A4-CB3F2A6AE2D0}" destId="{E573F44D-E94A-43A6-B256-2DCBEC8966DA}" srcOrd="0" destOrd="0" parTransId="{5BF83EB9-A703-4E8F-B60C-3D0E4FE5EA83}" sibTransId="{E19AB3CA-99C4-476D-9D97-063357C7D0B5}"/>
    <dgm:cxn modelId="{9B8BBD94-85D0-479D-BEE3-BB5ADD606E47}" type="presOf" srcId="{C64FC94E-09FE-4E4B-A19C-41184F53C246}" destId="{3890DA19-336B-46B0-A055-B651E393FDA4}" srcOrd="0" destOrd="0" presId="urn:microsoft.com/office/officeart/2005/8/layout/lProcess2"/>
    <dgm:cxn modelId="{18B9D6E8-4E68-4D54-B192-E683E08C8DE8}" srcId="{EDF7E66D-4222-48FF-95A4-CB3F2A6AE2D0}" destId="{550C3227-B757-490B-BFEB-5D2BFD4AEE7E}" srcOrd="1" destOrd="0" parTransId="{D2A9F054-23F6-407B-A886-5686B4CE77D5}" sibTransId="{96C562D4-9351-4134-ACB3-963B0DEB7554}"/>
    <dgm:cxn modelId="{874F427B-08E0-4E17-9648-4D3B5891BA21}" srcId="{550C3227-B757-490B-BFEB-5D2BFD4AEE7E}" destId="{E5901BB3-451F-444F-AC70-7E916A6D0655}" srcOrd="2" destOrd="0" parTransId="{502ED772-A73D-41C0-AC85-8BD351BB8A7B}" sibTransId="{E812CE19-3298-4466-A9D0-2031BAD11CD4}"/>
    <dgm:cxn modelId="{D0289F80-CDEA-458C-B266-3B6F51A4DD95}" type="presParOf" srcId="{AA856852-0C22-4CFB-B9B3-53F6AC156EBA}" destId="{9E0E8614-78F5-42A4-AE4D-E3D83AE36E2B}" srcOrd="0" destOrd="0" presId="urn:microsoft.com/office/officeart/2005/8/layout/lProcess2"/>
    <dgm:cxn modelId="{A8D569D0-3CE5-47F7-A9A8-BCF398516208}" type="presParOf" srcId="{9E0E8614-78F5-42A4-AE4D-E3D83AE36E2B}" destId="{B02851E1-1448-4EA9-8022-BE4C748DD352}" srcOrd="0" destOrd="0" presId="urn:microsoft.com/office/officeart/2005/8/layout/lProcess2"/>
    <dgm:cxn modelId="{B7D44F84-AE4D-464C-AE70-EB0A6BFD8ECC}" type="presParOf" srcId="{9E0E8614-78F5-42A4-AE4D-E3D83AE36E2B}" destId="{24A41599-BEC5-48E6-A15A-447343E9DD6F}" srcOrd="1" destOrd="0" presId="urn:microsoft.com/office/officeart/2005/8/layout/lProcess2"/>
    <dgm:cxn modelId="{B15FE8F3-C05F-41B2-95D2-F9E14544CFDA}" type="presParOf" srcId="{9E0E8614-78F5-42A4-AE4D-E3D83AE36E2B}" destId="{C56BE57C-E86D-4E10-9506-999F74F56074}" srcOrd="2" destOrd="0" presId="urn:microsoft.com/office/officeart/2005/8/layout/lProcess2"/>
    <dgm:cxn modelId="{82C7BEBC-4DF9-4607-82BC-900C8B545F7C}" type="presParOf" srcId="{C56BE57C-E86D-4E10-9506-999F74F56074}" destId="{BA4409AE-7CFA-4D75-B33F-2BD722757A14}" srcOrd="0" destOrd="0" presId="urn:microsoft.com/office/officeart/2005/8/layout/lProcess2"/>
    <dgm:cxn modelId="{1DFB46A7-1DCB-41DD-8690-FB9BCC54434D}" type="presParOf" srcId="{BA4409AE-7CFA-4D75-B33F-2BD722757A14}" destId="{FA032FAC-39A1-413D-992D-603EFE652EDE}" srcOrd="0" destOrd="0" presId="urn:microsoft.com/office/officeart/2005/8/layout/lProcess2"/>
    <dgm:cxn modelId="{572CDBD3-863D-4251-8B15-8D1C6F1ED7AA}" type="presParOf" srcId="{BA4409AE-7CFA-4D75-B33F-2BD722757A14}" destId="{F7BA0AD3-0B69-4F6C-BCE3-C019F156D3CB}" srcOrd="1" destOrd="0" presId="urn:microsoft.com/office/officeart/2005/8/layout/lProcess2"/>
    <dgm:cxn modelId="{85B11A15-AA68-4E68-97E4-B54049FD2390}" type="presParOf" srcId="{BA4409AE-7CFA-4D75-B33F-2BD722757A14}" destId="{BA35F773-1703-498D-BD0B-7AE2B3661740}" srcOrd="2" destOrd="0" presId="urn:microsoft.com/office/officeart/2005/8/layout/lProcess2"/>
    <dgm:cxn modelId="{3C9A55F3-EB53-4A0C-8A3B-670DEAC917AF}" type="presParOf" srcId="{BA4409AE-7CFA-4D75-B33F-2BD722757A14}" destId="{48F8C271-A6E4-4D1B-9F2A-519A862CEA4A}" srcOrd="3" destOrd="0" presId="urn:microsoft.com/office/officeart/2005/8/layout/lProcess2"/>
    <dgm:cxn modelId="{235917ED-24F8-40FE-96D5-344E3F9BDD40}" type="presParOf" srcId="{BA4409AE-7CFA-4D75-B33F-2BD722757A14}" destId="{E9E39353-834B-4A65-96FD-691C361A1025}" srcOrd="4" destOrd="0" presId="urn:microsoft.com/office/officeart/2005/8/layout/lProcess2"/>
    <dgm:cxn modelId="{91317463-1F71-4877-BA34-A9F1A0A8E58B}" type="presParOf" srcId="{AA856852-0C22-4CFB-B9B3-53F6AC156EBA}" destId="{D984F5B6-1AFF-4458-AC60-8F4D6B36A5F5}" srcOrd="1" destOrd="0" presId="urn:microsoft.com/office/officeart/2005/8/layout/lProcess2"/>
    <dgm:cxn modelId="{89C3EF6B-4B3F-40C8-9F54-1172F0D0E331}" type="presParOf" srcId="{AA856852-0C22-4CFB-B9B3-53F6AC156EBA}" destId="{CCB2E88E-6F3D-497E-92E0-68026F2F06DA}" srcOrd="2" destOrd="0" presId="urn:microsoft.com/office/officeart/2005/8/layout/lProcess2"/>
    <dgm:cxn modelId="{1A89FAB9-F9C1-4ADD-80C6-1616D9272DC8}" type="presParOf" srcId="{CCB2E88E-6F3D-497E-92E0-68026F2F06DA}" destId="{5AE70EDE-D059-4D89-9622-9A50DB0F51B7}" srcOrd="0" destOrd="0" presId="urn:microsoft.com/office/officeart/2005/8/layout/lProcess2"/>
    <dgm:cxn modelId="{E696A997-D688-42D8-BF6C-3AD260EE5FFA}" type="presParOf" srcId="{CCB2E88E-6F3D-497E-92E0-68026F2F06DA}" destId="{5B8B0496-047C-4FD8-BFA9-55FA8A6BCD1F}" srcOrd="1" destOrd="0" presId="urn:microsoft.com/office/officeart/2005/8/layout/lProcess2"/>
    <dgm:cxn modelId="{304E0FB0-5B4D-493E-ADBD-E0270ABA6554}" type="presParOf" srcId="{CCB2E88E-6F3D-497E-92E0-68026F2F06DA}" destId="{E25F4C5D-CB42-48E3-AE6A-BA627922226D}" srcOrd="2" destOrd="0" presId="urn:microsoft.com/office/officeart/2005/8/layout/lProcess2"/>
    <dgm:cxn modelId="{2EC07F94-1E8B-48F3-A1AA-E223747189ED}" type="presParOf" srcId="{E25F4C5D-CB42-48E3-AE6A-BA627922226D}" destId="{1A69796E-EAB5-4510-9FC8-0BBA6645FC75}" srcOrd="0" destOrd="0" presId="urn:microsoft.com/office/officeart/2005/8/layout/lProcess2"/>
    <dgm:cxn modelId="{FF9C6308-A6AD-4F84-BFC8-1800A0418925}" type="presParOf" srcId="{1A69796E-EAB5-4510-9FC8-0BBA6645FC75}" destId="{3890DA19-336B-46B0-A055-B651E393FDA4}" srcOrd="0" destOrd="0" presId="urn:microsoft.com/office/officeart/2005/8/layout/lProcess2"/>
    <dgm:cxn modelId="{8FF8BECF-3446-4A6C-ABCB-A0BA959EB929}" type="presParOf" srcId="{1A69796E-EAB5-4510-9FC8-0BBA6645FC75}" destId="{54BBAE67-BC50-4772-843E-37F4413EEB71}" srcOrd="1" destOrd="0" presId="urn:microsoft.com/office/officeart/2005/8/layout/lProcess2"/>
    <dgm:cxn modelId="{9266E4D9-D5EB-46DB-A43F-1ABB3AE8A983}" type="presParOf" srcId="{1A69796E-EAB5-4510-9FC8-0BBA6645FC75}" destId="{A7F29E71-C8D2-46A2-AF0C-0FFEA697A8BE}" srcOrd="2" destOrd="0" presId="urn:microsoft.com/office/officeart/2005/8/layout/lProcess2"/>
    <dgm:cxn modelId="{CCB8862A-1959-4AE4-866D-BE205C177E4E}" type="presParOf" srcId="{1A69796E-EAB5-4510-9FC8-0BBA6645FC75}" destId="{128157C9-B292-49AA-9CB8-318B10191C61}" srcOrd="3" destOrd="0" presId="urn:microsoft.com/office/officeart/2005/8/layout/lProcess2"/>
    <dgm:cxn modelId="{F2ECFFF0-1C31-4990-B245-181D4DAFE674}" type="presParOf" srcId="{1A69796E-EAB5-4510-9FC8-0BBA6645FC75}" destId="{C5D8590F-3BF3-4512-803B-7BC8FBEC8B50}" srcOrd="4" destOrd="0" presId="urn:microsoft.com/office/officeart/2005/8/layout/lProcess2"/>
    <dgm:cxn modelId="{9CA7D0BB-8C0A-44A1-834F-B404D468F0AC}" type="presParOf" srcId="{AA856852-0C22-4CFB-B9B3-53F6AC156EBA}" destId="{FA7E95A1-16F9-44D9-A613-926594FD8D7F}" srcOrd="3" destOrd="0" presId="urn:microsoft.com/office/officeart/2005/8/layout/lProcess2"/>
    <dgm:cxn modelId="{23735823-4A79-460E-9AE9-80CEBAB71466}" type="presParOf" srcId="{AA856852-0C22-4CFB-B9B3-53F6AC156EBA}" destId="{EEDF32CC-0918-4A04-BD4C-24429076F58D}" srcOrd="4" destOrd="0" presId="urn:microsoft.com/office/officeart/2005/8/layout/lProcess2"/>
    <dgm:cxn modelId="{FE5EFB78-CE88-40DD-BC39-C420F620829E}" type="presParOf" srcId="{EEDF32CC-0918-4A04-BD4C-24429076F58D}" destId="{54B8BC03-3B85-471F-933B-32663CAE11FC}" srcOrd="0" destOrd="0" presId="urn:microsoft.com/office/officeart/2005/8/layout/lProcess2"/>
    <dgm:cxn modelId="{E05A9D98-5B02-4138-BBA7-38141EBA64A3}" type="presParOf" srcId="{EEDF32CC-0918-4A04-BD4C-24429076F58D}" destId="{ED065767-C82E-43E9-B875-20E83333B2C5}" srcOrd="1" destOrd="0" presId="urn:microsoft.com/office/officeart/2005/8/layout/lProcess2"/>
    <dgm:cxn modelId="{701449B0-A0B8-4BAA-9139-8E3AC87AFDB0}" type="presParOf" srcId="{EEDF32CC-0918-4A04-BD4C-24429076F58D}" destId="{5B55D0F9-FC31-4A78-926D-9481B7F79596}" srcOrd="2" destOrd="0" presId="urn:microsoft.com/office/officeart/2005/8/layout/lProcess2"/>
    <dgm:cxn modelId="{F3C26474-73D8-4CDD-AD5A-D8372B9A7E6E}" type="presParOf" srcId="{5B55D0F9-FC31-4A78-926D-9481B7F79596}" destId="{4833A2C0-9F57-497A-AA64-FB2EA4122884}" srcOrd="0" destOrd="0" presId="urn:microsoft.com/office/officeart/2005/8/layout/lProcess2"/>
    <dgm:cxn modelId="{E5296C0A-157B-45FE-B75B-2C72638B297D}" type="presParOf" srcId="{4833A2C0-9F57-497A-AA64-FB2EA4122884}" destId="{40C9E44A-D306-4632-B16F-DF30B6476139}" srcOrd="0" destOrd="0" presId="urn:microsoft.com/office/officeart/2005/8/layout/lProcess2"/>
    <dgm:cxn modelId="{F801869E-77F1-452F-82FF-147CD0284022}" type="presParOf" srcId="{4833A2C0-9F57-497A-AA64-FB2EA4122884}" destId="{6E4D9ECA-B4F0-4B18-B13D-241AE0733D76}" srcOrd="1" destOrd="0" presId="urn:microsoft.com/office/officeart/2005/8/layout/lProcess2"/>
    <dgm:cxn modelId="{34A9A7AB-1A7F-40F1-8CE0-9E931952738B}" type="presParOf" srcId="{4833A2C0-9F57-497A-AA64-FB2EA4122884}" destId="{6F2B2204-728D-47D7-9E0B-5A4A9E011DF4}" srcOrd="2" destOrd="0" presId="urn:microsoft.com/office/officeart/2005/8/layout/lProcess2"/>
    <dgm:cxn modelId="{BE4B7E19-5EE3-4A9E-9191-F6270C8A8AE8}" type="presParOf" srcId="{4833A2C0-9F57-497A-AA64-FB2EA4122884}" destId="{CF204412-0F94-45EA-A639-50B4771502D9}" srcOrd="3" destOrd="0" presId="urn:microsoft.com/office/officeart/2005/8/layout/lProcess2"/>
    <dgm:cxn modelId="{69D4A4B0-C25B-4454-AE79-E20E98FE7288}" type="presParOf" srcId="{4833A2C0-9F57-497A-AA64-FB2EA4122884}" destId="{16FDBF0D-0AE5-43A8-8EEB-80A2B6F4F3D1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851E1-1448-4EA9-8022-BE4C748DD352}">
      <dsp:nvSpPr>
        <dsp:cNvPr id="0" name=""/>
        <dsp:cNvSpPr/>
      </dsp:nvSpPr>
      <dsp:spPr>
        <a:xfrm>
          <a:off x="1013" y="0"/>
          <a:ext cx="2636118" cy="45720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/>
            <a:t>الإدراك</a:t>
          </a:r>
          <a:endParaRPr lang="en-US" sz="3600" b="1" kern="1200" dirty="0"/>
        </a:p>
      </dsp:txBody>
      <dsp:txXfrm>
        <a:off x="1013" y="0"/>
        <a:ext cx="2636118" cy="1371600"/>
      </dsp:txXfrm>
    </dsp:sp>
    <dsp:sp modelId="{FA032FAC-39A1-413D-992D-603EFE652EDE}">
      <dsp:nvSpPr>
        <dsp:cNvPr id="0" name=""/>
        <dsp:cNvSpPr/>
      </dsp:nvSpPr>
      <dsp:spPr>
        <a:xfrm>
          <a:off x="264625" y="1371990"/>
          <a:ext cx="2108894" cy="8982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700" b="1" kern="1200" dirty="0" smtClean="0"/>
            <a:t>العلاقات المكانية</a:t>
          </a:r>
        </a:p>
      </dsp:txBody>
      <dsp:txXfrm>
        <a:off x="290933" y="1398298"/>
        <a:ext cx="2056278" cy="845598"/>
      </dsp:txXfrm>
    </dsp:sp>
    <dsp:sp modelId="{BA35F773-1703-498D-BD0B-7AE2B3661740}">
      <dsp:nvSpPr>
        <dsp:cNvPr id="0" name=""/>
        <dsp:cNvSpPr/>
      </dsp:nvSpPr>
      <dsp:spPr>
        <a:xfrm>
          <a:off x="264625" y="2408392"/>
          <a:ext cx="2108894" cy="898214"/>
        </a:xfrm>
        <a:prstGeom prst="roundRect">
          <a:avLst>
            <a:gd name="adj" fmla="val 10000"/>
          </a:avLst>
        </a:prstGeom>
        <a:solidFill>
          <a:schemeClr val="accent5">
            <a:hueOff val="-919168"/>
            <a:satOff val="-1278"/>
            <a:lumOff val="-49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700" b="1" kern="1200" dirty="0" smtClean="0"/>
            <a:t>الخرائط الذهنية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Mental Maps</a:t>
          </a:r>
          <a:r>
            <a:rPr lang="ar-EG" sz="1700" b="1" kern="1200" dirty="0" smtClean="0"/>
            <a:t> </a:t>
          </a:r>
          <a:endParaRPr lang="en-US" sz="1700" kern="1200" dirty="0"/>
        </a:p>
      </dsp:txBody>
      <dsp:txXfrm>
        <a:off x="290933" y="2434700"/>
        <a:ext cx="2056278" cy="845598"/>
      </dsp:txXfrm>
    </dsp:sp>
    <dsp:sp modelId="{E9E39353-834B-4A65-96FD-691C361A1025}">
      <dsp:nvSpPr>
        <dsp:cNvPr id="0" name=""/>
        <dsp:cNvSpPr/>
      </dsp:nvSpPr>
      <dsp:spPr>
        <a:xfrm>
          <a:off x="264625" y="3444794"/>
          <a:ext cx="2108894" cy="898214"/>
        </a:xfrm>
        <a:prstGeom prst="roundRect">
          <a:avLst>
            <a:gd name="adj" fmla="val 10000"/>
          </a:avLst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700" kern="1200" dirty="0" smtClean="0"/>
            <a:t>(</a:t>
          </a:r>
          <a:r>
            <a:rPr lang="ar-EG" sz="1700" b="1" kern="1200" dirty="0" smtClean="0"/>
            <a:t>المعلومات</a:t>
          </a:r>
          <a:r>
            <a:rPr lang="ar-EG" sz="1700" kern="1200" dirty="0" smtClean="0"/>
            <a:t>)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700" b="1" kern="1200" dirty="0" smtClean="0"/>
            <a:t>المكان والاشياء والمجال</a:t>
          </a:r>
          <a:r>
            <a:rPr lang="ar-EG" sz="1700" kern="1200" dirty="0" smtClean="0"/>
            <a:t> </a:t>
          </a:r>
          <a:r>
            <a:rPr lang="ar-EG" sz="1700" b="1" kern="1200" dirty="0" smtClean="0"/>
            <a:t>والخلفية</a:t>
          </a:r>
          <a:r>
            <a:rPr lang="ar-EG" sz="1700" kern="1200" dirty="0" smtClean="0"/>
            <a:t> </a:t>
          </a:r>
          <a:r>
            <a:rPr lang="ar-EG" sz="1700" b="1" kern="1200" dirty="0" smtClean="0"/>
            <a:t>العلمية</a:t>
          </a:r>
          <a:endParaRPr lang="en-US" sz="1700" b="1" kern="1200" dirty="0"/>
        </a:p>
      </dsp:txBody>
      <dsp:txXfrm>
        <a:off x="290933" y="3471102"/>
        <a:ext cx="2056278" cy="845598"/>
      </dsp:txXfrm>
    </dsp:sp>
    <dsp:sp modelId="{5AE70EDE-D059-4D89-9622-9A50DB0F51B7}">
      <dsp:nvSpPr>
        <dsp:cNvPr id="0" name=""/>
        <dsp:cNvSpPr/>
      </dsp:nvSpPr>
      <dsp:spPr>
        <a:xfrm>
          <a:off x="2834840" y="0"/>
          <a:ext cx="2636118" cy="45720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/>
            <a:t>طرق</a:t>
          </a:r>
          <a:r>
            <a:rPr lang="ar-EG" sz="3600" kern="1200" dirty="0" smtClean="0"/>
            <a:t> </a:t>
          </a:r>
          <a:r>
            <a:rPr lang="ar-EG" sz="3600" b="1" kern="1200" dirty="0" smtClean="0"/>
            <a:t>جمعها</a:t>
          </a:r>
          <a:endParaRPr lang="en-US" sz="3600" b="1" kern="1200" dirty="0"/>
        </a:p>
      </dsp:txBody>
      <dsp:txXfrm>
        <a:off x="2834840" y="0"/>
        <a:ext cx="2636118" cy="1371600"/>
      </dsp:txXfrm>
    </dsp:sp>
    <dsp:sp modelId="{3890DA19-336B-46B0-A055-B651E393FDA4}">
      <dsp:nvSpPr>
        <dsp:cNvPr id="0" name=""/>
        <dsp:cNvSpPr/>
      </dsp:nvSpPr>
      <dsp:spPr>
        <a:xfrm>
          <a:off x="3098452" y="1371990"/>
          <a:ext cx="2108894" cy="898214"/>
        </a:xfrm>
        <a:prstGeom prst="roundRect">
          <a:avLst>
            <a:gd name="adj" fmla="val 10000"/>
          </a:avLst>
        </a:prstGeom>
        <a:solidFill>
          <a:schemeClr val="accent5">
            <a:hueOff val="-2757504"/>
            <a:satOff val="-3835"/>
            <a:lumOff val="-1471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700" b="1" kern="1200" dirty="0" smtClean="0"/>
            <a:t>الملاحظة</a:t>
          </a:r>
          <a:r>
            <a:rPr lang="ar-EG" sz="1700" kern="1200" dirty="0" smtClean="0"/>
            <a:t> </a:t>
          </a:r>
          <a:r>
            <a:rPr lang="ar-EG" sz="1700" b="1" kern="1200" dirty="0" smtClean="0"/>
            <a:t>المرئية</a:t>
          </a:r>
        </a:p>
      </dsp:txBody>
      <dsp:txXfrm>
        <a:off x="3124760" y="1398298"/>
        <a:ext cx="2056278" cy="845598"/>
      </dsp:txXfrm>
    </dsp:sp>
    <dsp:sp modelId="{A7F29E71-C8D2-46A2-AF0C-0FFEA697A8BE}">
      <dsp:nvSpPr>
        <dsp:cNvPr id="0" name=""/>
        <dsp:cNvSpPr/>
      </dsp:nvSpPr>
      <dsp:spPr>
        <a:xfrm>
          <a:off x="3098452" y="2408392"/>
          <a:ext cx="2108894" cy="898214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700" b="1" kern="1200" dirty="0" smtClean="0"/>
            <a:t>القياس</a:t>
          </a:r>
        </a:p>
      </dsp:txBody>
      <dsp:txXfrm>
        <a:off x="3124760" y="2434700"/>
        <a:ext cx="2056278" cy="845598"/>
      </dsp:txXfrm>
    </dsp:sp>
    <dsp:sp modelId="{C5D8590F-3BF3-4512-803B-7BC8FBEC8B50}">
      <dsp:nvSpPr>
        <dsp:cNvPr id="0" name=""/>
        <dsp:cNvSpPr/>
      </dsp:nvSpPr>
      <dsp:spPr>
        <a:xfrm>
          <a:off x="3175743" y="3427081"/>
          <a:ext cx="2108894" cy="898214"/>
        </a:xfrm>
        <a:prstGeom prst="roundRect">
          <a:avLst>
            <a:gd name="adj" fmla="val 10000"/>
          </a:avLst>
        </a:prstGeom>
        <a:solidFill>
          <a:schemeClr val="accent5">
            <a:hueOff val="-4595840"/>
            <a:satOff val="-6392"/>
            <a:lumOff val="-2451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700" b="1" kern="1200" dirty="0" smtClean="0"/>
            <a:t>الاستبيان</a:t>
          </a:r>
        </a:p>
      </dsp:txBody>
      <dsp:txXfrm>
        <a:off x="3202051" y="3453389"/>
        <a:ext cx="2056278" cy="845598"/>
      </dsp:txXfrm>
    </dsp:sp>
    <dsp:sp modelId="{54B8BC03-3B85-471F-933B-32663CAE11FC}">
      <dsp:nvSpPr>
        <dsp:cNvPr id="0" name=""/>
        <dsp:cNvSpPr/>
      </dsp:nvSpPr>
      <dsp:spPr>
        <a:xfrm>
          <a:off x="5668667" y="0"/>
          <a:ext cx="2636118" cy="45720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/>
            <a:t>مصادرها</a:t>
          </a:r>
          <a:endParaRPr lang="en-US" sz="3600" b="1" kern="1200" dirty="0"/>
        </a:p>
      </dsp:txBody>
      <dsp:txXfrm>
        <a:off x="5668667" y="0"/>
        <a:ext cx="2636118" cy="1371600"/>
      </dsp:txXfrm>
    </dsp:sp>
    <dsp:sp modelId="{40C9E44A-D306-4632-B16F-DF30B6476139}">
      <dsp:nvSpPr>
        <dsp:cNvPr id="0" name=""/>
        <dsp:cNvSpPr/>
      </dsp:nvSpPr>
      <dsp:spPr>
        <a:xfrm>
          <a:off x="5862918" y="1371990"/>
          <a:ext cx="2247617" cy="898214"/>
        </a:xfrm>
        <a:prstGeom prst="roundRect">
          <a:avLst>
            <a:gd name="adj" fmla="val 10000"/>
          </a:avLst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b="1" kern="1200" dirty="0" smtClean="0"/>
            <a:t>العمل </a:t>
          </a:r>
          <a:r>
            <a:rPr lang="ar-EG" sz="1700" b="1" kern="1200" dirty="0" smtClean="0"/>
            <a:t>الميداني</a:t>
          </a:r>
          <a:endParaRPr lang="ar-EG" sz="1700" b="1" kern="1200" dirty="0" smtClean="0">
            <a:latin typeface="+mn-lt"/>
          </a:endParaRPr>
        </a:p>
      </dsp:txBody>
      <dsp:txXfrm>
        <a:off x="5889226" y="1398298"/>
        <a:ext cx="2195001" cy="845598"/>
      </dsp:txXfrm>
    </dsp:sp>
    <dsp:sp modelId="{6F2B2204-728D-47D7-9E0B-5A4A9E011DF4}">
      <dsp:nvSpPr>
        <dsp:cNvPr id="0" name=""/>
        <dsp:cNvSpPr/>
      </dsp:nvSpPr>
      <dsp:spPr>
        <a:xfrm>
          <a:off x="5862918" y="2408392"/>
          <a:ext cx="2247617" cy="898214"/>
        </a:xfrm>
        <a:prstGeom prst="roundRect">
          <a:avLst>
            <a:gd name="adj" fmla="val 10000"/>
          </a:avLst>
        </a:prstGeom>
        <a:solidFill>
          <a:schemeClr val="accent5">
            <a:hueOff val="-6434176"/>
            <a:satOff val="-8949"/>
            <a:lumOff val="-3432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b="1" kern="1200" dirty="0" smtClean="0"/>
            <a:t>البيانات المنشورة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b="1" kern="1200" dirty="0" smtClean="0"/>
            <a:t>(التعددات السكانية- البيانات المناخية)</a:t>
          </a:r>
        </a:p>
      </dsp:txBody>
      <dsp:txXfrm>
        <a:off x="5889226" y="2434700"/>
        <a:ext cx="2195001" cy="845598"/>
      </dsp:txXfrm>
    </dsp:sp>
    <dsp:sp modelId="{16FDBF0D-0AE5-43A8-8EEB-80A2B6F4F3D1}">
      <dsp:nvSpPr>
        <dsp:cNvPr id="0" name=""/>
        <dsp:cNvSpPr/>
      </dsp:nvSpPr>
      <dsp:spPr>
        <a:xfrm>
          <a:off x="5862918" y="3444794"/>
          <a:ext cx="2247617" cy="898214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b="1" kern="1200" dirty="0" smtClean="0"/>
            <a:t>بيانات غير منشورة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b="1" kern="1200" dirty="0" smtClean="0"/>
            <a:t>(تقارير حكومية-هيئات- شركات)</a:t>
          </a:r>
          <a:endParaRPr lang="en-US" sz="1600" kern="1200" dirty="0"/>
        </a:p>
      </dsp:txBody>
      <dsp:txXfrm>
        <a:off x="5889226" y="3471102"/>
        <a:ext cx="2195001" cy="845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19D7-833B-4B90-B0F7-6531D1EDF901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604E-03AD-4911-B51B-8A3D552F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6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19D7-833B-4B90-B0F7-6531D1EDF901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604E-03AD-4911-B51B-8A3D552F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7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19D7-833B-4B90-B0F7-6531D1EDF901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604E-03AD-4911-B51B-8A3D552F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59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036DA-FCBE-42EB-B5D0-D205CB77E02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074626"/>
      </p:ext>
    </p:extLst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9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9BA4393E-C386-4AA4-82F1-FA8F31BC22A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1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19D7-833B-4B90-B0F7-6531D1EDF901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604E-03AD-4911-B51B-8A3D552F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8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19D7-833B-4B90-B0F7-6531D1EDF901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604E-03AD-4911-B51B-8A3D552F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4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19D7-833B-4B90-B0F7-6531D1EDF901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604E-03AD-4911-B51B-8A3D552F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0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19D7-833B-4B90-B0F7-6531D1EDF901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604E-03AD-4911-B51B-8A3D552F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4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19D7-833B-4B90-B0F7-6531D1EDF901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604E-03AD-4911-B51B-8A3D552F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2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19D7-833B-4B90-B0F7-6531D1EDF901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604E-03AD-4911-B51B-8A3D552F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1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19D7-833B-4B90-B0F7-6531D1EDF901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604E-03AD-4911-B51B-8A3D552F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2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19D7-833B-4B90-B0F7-6531D1EDF901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604E-03AD-4911-B51B-8A3D552F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1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219D7-833B-4B90-B0F7-6531D1EDF901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D604E-03AD-4911-B51B-8A3D552F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3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5" descr="atmospher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388350" cy="22733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769854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371600"/>
          </a:xfrm>
        </p:spPr>
        <p:txBody>
          <a:bodyPr/>
          <a:lstStyle/>
          <a:p>
            <a:pPr algn="ctr" rtl="1" eaLnBrk="1" hangingPunct="1"/>
            <a:r>
              <a:rPr lang="ar-EG" sz="4400" b="1" dirty="0" smtClean="0">
                <a:solidFill>
                  <a:srgbClr val="FF0000"/>
                </a:solidFill>
                <a:latin typeface="Showcard Gothic" pitchFamily="82" charset="0"/>
                <a:ea typeface="ＭＳ Ｐゴシック" pitchFamily="34" charset="-128"/>
              </a:rPr>
              <a:t>الأساليب الكمية</a:t>
            </a:r>
            <a:r>
              <a:rPr lang="ar-EG" b="1" dirty="0" smtClean="0">
                <a:solidFill>
                  <a:srgbClr val="FF0000"/>
                </a:solidFill>
                <a:latin typeface="Showcard Gothic" pitchFamily="82" charset="0"/>
                <a:ea typeface="ＭＳ Ｐゴシック" pitchFamily="34" charset="-128"/>
              </a:rPr>
              <a:t/>
            </a:r>
            <a:br>
              <a:rPr lang="ar-EG" b="1" dirty="0" smtClean="0">
                <a:solidFill>
                  <a:srgbClr val="FF0000"/>
                </a:solidFill>
                <a:latin typeface="Showcard Gothic" pitchFamily="82" charset="0"/>
                <a:ea typeface="ＭＳ Ｐゴシック" pitchFamily="34" charset="-128"/>
              </a:rPr>
            </a:br>
            <a:r>
              <a:rPr lang="ar-EG" sz="3200" b="1" dirty="0" smtClean="0">
                <a:solidFill>
                  <a:srgbClr val="FF0000"/>
                </a:solidFill>
                <a:latin typeface="Showcard Gothic" pitchFamily="82" charset="0"/>
                <a:ea typeface="ＭＳ Ｐゴシック" pitchFamily="34" charset="-128"/>
              </a:rPr>
              <a:t>أنماطها وأهدافها وتطورها</a:t>
            </a:r>
            <a:endParaRPr lang="en-US" sz="3200" b="1" dirty="0" smtClean="0">
              <a:solidFill>
                <a:srgbClr val="FF0000"/>
              </a:solidFill>
              <a:latin typeface="Showcard Gothic" pitchFamily="82" charset="0"/>
              <a:ea typeface="ＭＳ Ｐゴシック" pitchFamily="34" charset="-128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133600"/>
            <a:ext cx="8610600" cy="4495800"/>
          </a:xfrm>
        </p:spPr>
        <p:txBody>
          <a:bodyPr>
            <a:normAutofit/>
          </a:bodyPr>
          <a:lstStyle/>
          <a:p>
            <a:pPr algn="just" rtl="1" eaLnBrk="1" hangingPunct="1">
              <a:lnSpc>
                <a:spcPct val="90000"/>
              </a:lnSpc>
            </a:pPr>
            <a:r>
              <a:rPr lang="ar-EG" sz="2800" b="1" dirty="0" smtClean="0">
                <a:ea typeface="ＭＳ Ｐゴシック" pitchFamily="34" charset="-128"/>
              </a:rPr>
              <a:t>أولاً: العلاقة بين الأساليب الكمية والإحصاء</a:t>
            </a:r>
          </a:p>
          <a:p>
            <a:pPr algn="just" rtl="1" eaLnBrk="1" hangingPunct="1">
              <a:lnSpc>
                <a:spcPct val="90000"/>
              </a:lnSpc>
            </a:pPr>
            <a:r>
              <a:rPr lang="ar-EG" sz="2800" b="1" dirty="0" smtClean="0">
                <a:ea typeface="ＭＳ Ｐゴシック" pitchFamily="34" charset="-128"/>
              </a:rPr>
              <a:t>ثانياً: أنماط الأساليب الكمية.</a:t>
            </a:r>
          </a:p>
          <a:p>
            <a:pPr algn="just" rtl="1" eaLnBrk="1" hangingPunct="1">
              <a:lnSpc>
                <a:spcPct val="90000"/>
              </a:lnSpc>
            </a:pPr>
            <a:r>
              <a:rPr lang="ar-EG" sz="2800" b="1" dirty="0" smtClean="0">
                <a:ea typeface="ＭＳ Ｐゴシック" pitchFamily="34" charset="-128"/>
              </a:rPr>
              <a:t>ثالثاً: أهداف الأساليب الكمية</a:t>
            </a:r>
          </a:p>
          <a:p>
            <a:pPr algn="just" rtl="1" eaLnBrk="1" hangingPunct="1">
              <a:lnSpc>
                <a:spcPct val="90000"/>
              </a:lnSpc>
            </a:pPr>
            <a:r>
              <a:rPr lang="ar-EG" sz="2800" b="1" dirty="0" smtClean="0">
                <a:ea typeface="ＭＳ Ｐゴシック" pitchFamily="34" charset="-128"/>
              </a:rPr>
              <a:t>رابعاً: الأساليب الكمية والعلاقات المكانية</a:t>
            </a:r>
          </a:p>
          <a:p>
            <a:pPr algn="just" rtl="1" eaLnBrk="1" hangingPunct="1">
              <a:lnSpc>
                <a:spcPct val="90000"/>
              </a:lnSpc>
            </a:pPr>
            <a:r>
              <a:rPr lang="ar-EG" sz="2800" b="1" dirty="0" smtClean="0">
                <a:ea typeface="ＭＳ Ｐゴシック" pitchFamily="34" charset="-128"/>
              </a:rPr>
              <a:t>خامساً: أشكال التوزيع المكاني للظاهرات الجغرافية والهدف من دراستها</a:t>
            </a:r>
          </a:p>
          <a:p>
            <a:pPr algn="just" rtl="1" eaLnBrk="1" hangingPunct="1">
              <a:lnSpc>
                <a:spcPct val="90000"/>
              </a:lnSpc>
            </a:pPr>
            <a:r>
              <a:rPr lang="ar-EG" sz="2800" b="1" dirty="0" smtClean="0">
                <a:ea typeface="ＭＳ Ｐゴシック" pitchFamily="34" charset="-128"/>
              </a:rPr>
              <a:t>سادساً الاتجاهات الحديثة في تطبيق الأساليب الكمية في الجغرافيا</a:t>
            </a:r>
            <a:endParaRPr lang="en-US" sz="2800" b="1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004776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rtl="1"/>
            <a:r>
              <a:rPr lang="ar-EG" sz="4000" b="1" dirty="0" smtClean="0">
                <a:ea typeface="ＭＳ Ｐゴシック" pitchFamily="34" charset="-128"/>
              </a:rPr>
              <a:t>المادة ال</a:t>
            </a:r>
            <a:r>
              <a:rPr lang="ar-EG" sz="4000" b="1" dirty="0">
                <a:ea typeface="ＭＳ Ｐゴシック" pitchFamily="34" charset="-128"/>
              </a:rPr>
              <a:t>إ</a:t>
            </a:r>
            <a:r>
              <a:rPr lang="ar-EG" sz="4000" b="1" dirty="0" smtClean="0">
                <a:ea typeface="ＭＳ Ｐゴシック" pitchFamily="34" charset="-128"/>
              </a:rPr>
              <a:t>حصائية التي يحتاجها الجغرافي</a:t>
            </a:r>
            <a:endParaRPr lang="en-US" sz="4000" dirty="0" smtClean="0">
              <a:ea typeface="ＭＳ Ｐゴシック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322144"/>
              </p:ext>
            </p:extLst>
          </p:nvPr>
        </p:nvGraphicFramePr>
        <p:xfrm>
          <a:off x="228600" y="1524000"/>
          <a:ext cx="8305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293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44475"/>
            <a:ext cx="8537575" cy="1508125"/>
          </a:xfrm>
        </p:spPr>
        <p:txBody>
          <a:bodyPr/>
          <a:lstStyle/>
          <a:p>
            <a:pPr algn="r" rtl="1" eaLnBrk="1" hangingPunct="1"/>
            <a:r>
              <a:rPr lang="ar-EG" sz="2800" b="1" dirty="0" smtClean="0">
                <a:solidFill>
                  <a:schemeClr val="tx1"/>
                </a:solidFill>
                <a:ea typeface="ＭＳ Ｐゴシック" pitchFamily="34" charset="-128"/>
              </a:rPr>
              <a:t>ما السبب في الاهتمام باستخدام الأساليب الكمية في الدراسات الجغرافية؟</a:t>
            </a:r>
            <a:endParaRPr lang="en-US" sz="2800" b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57200" y="1905000"/>
            <a:ext cx="8229600" cy="4724400"/>
          </a:xfrm>
        </p:spPr>
        <p:txBody>
          <a:bodyPr/>
          <a:lstStyle/>
          <a:p>
            <a:pPr algn="just" rtl="1" eaLnBrk="1" hangingPunct="1">
              <a:lnSpc>
                <a:spcPct val="90000"/>
              </a:lnSpc>
            </a:pPr>
            <a:r>
              <a:rPr lang="ar-EG" b="1" dirty="0" smtClean="0">
                <a:ea typeface="ＭＳ Ｐゴシック" pitchFamily="34" charset="-128"/>
              </a:rPr>
              <a:t>إن السبب يعود إلى تزايد الاهتمام في السنوات الأخيرة إلى استخدام النماذج وغيرها من الأساليب الإحصائية المختلفة سواء أكانت وصفية أم استنتاجية في حل بعض المشكلات التي يتعرض لها الإنسان.</a:t>
            </a:r>
          </a:p>
          <a:p>
            <a:pPr marL="0" indent="0" algn="just" rtl="1" eaLnBrk="1" hangingPunct="1">
              <a:lnSpc>
                <a:spcPct val="90000"/>
              </a:lnSpc>
              <a:buNone/>
            </a:pPr>
            <a:endParaRPr lang="en-US" b="1" dirty="0" smtClean="0">
              <a:ea typeface="ＭＳ Ｐゴシック" pitchFamily="34" charset="-128"/>
            </a:endParaRPr>
          </a:p>
          <a:p>
            <a:pPr algn="just" rtl="1" eaLnBrk="1" hangingPunct="1">
              <a:lnSpc>
                <a:spcPct val="90000"/>
              </a:lnSpc>
            </a:pPr>
            <a:r>
              <a:rPr lang="ar-EG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34" charset="-128"/>
              </a:rPr>
              <a:t>النظر إليها باعتبارها وسيلة أساسية لإبراز التوزيعات المكانية ومدي اختلافها وتباينها.</a:t>
            </a:r>
          </a:p>
          <a:p>
            <a:pPr marL="0" indent="0" algn="just" rtl="1" eaLnBrk="1" hangingPunct="1">
              <a:lnSpc>
                <a:spcPct val="90000"/>
              </a:lnSpc>
              <a:buNone/>
            </a:pPr>
            <a:endParaRPr lang="ar-EG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ＭＳ Ｐゴシック" pitchFamily="34" charset="-128"/>
            </a:endParaRPr>
          </a:p>
          <a:p>
            <a:pPr algn="just" rtl="1" eaLnBrk="1" hangingPunct="1">
              <a:lnSpc>
                <a:spcPct val="90000"/>
              </a:lnSpc>
            </a:pPr>
            <a:r>
              <a:rPr lang="ar-EG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34" charset="-128"/>
              </a:rPr>
              <a:t>احتياج الجغرافي للأساليب الكمية للتعرف على الظاهرات التي يدرسها لقياسها بدقة، حتي لا يلجأ إلى إطلاق أحكام عامة لا تستند على أدلة كافية.</a:t>
            </a:r>
          </a:p>
          <a:p>
            <a:pPr marL="0" indent="0" algn="just" rtl="1" eaLnBrk="1" hangingPunct="1">
              <a:lnSpc>
                <a:spcPct val="90000"/>
              </a:lnSpc>
              <a:buNone/>
            </a:pPr>
            <a:endParaRPr lang="ar-EG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ＭＳ Ｐゴシック" pitchFamily="34" charset="-128"/>
            </a:endParaRPr>
          </a:p>
          <a:p>
            <a:pPr algn="just" rtl="1" eaLnBrk="1" hangingPunct="1">
              <a:lnSpc>
                <a:spcPct val="90000"/>
              </a:lnSpc>
            </a:pPr>
            <a:r>
              <a:rPr lang="ar-EG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34" charset="-128"/>
              </a:rPr>
              <a:t>ويجب أن يؤخذ في الاعتبار أن المادة الاحصائية التي يحتاجها الجغرافي أي كان الموضوع يحكمها رابط واحد وهو المكان.</a:t>
            </a:r>
          </a:p>
          <a:p>
            <a:pPr algn="just" rtl="1" eaLnBrk="1" hangingPunct="1">
              <a:lnSpc>
                <a:spcPct val="90000"/>
              </a:lnSpc>
            </a:pPr>
            <a:endParaRPr lang="ar-EG" sz="30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598517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487244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العوامل التي ادت إلى تطور الأساليب الكمية في الجغرافيا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ar-SA" sz="2800" b="1" dirty="0"/>
          </a:p>
          <a:p>
            <a:pPr algn="r" rtl="1"/>
            <a:r>
              <a:rPr lang="ar-SA" sz="2800" b="1" dirty="0"/>
              <a:t>1- وفرة البيانات الإحصائية في فروع الجغرافيا المختلفة .</a:t>
            </a:r>
          </a:p>
          <a:p>
            <a:pPr algn="r" rtl="1"/>
            <a:r>
              <a:rPr lang="ar-SA" sz="2800" b="1" dirty="0"/>
              <a:t>2-  تطور وسائل وأساليب التحليل الإحصائي .</a:t>
            </a:r>
          </a:p>
          <a:p>
            <a:pPr algn="r" rtl="1"/>
            <a:r>
              <a:rPr lang="ar-SA" sz="2800" b="1" dirty="0"/>
              <a:t>3-  انتشار استخدام الأسلوب الكمي في علوم أخرى ترتبط بالجغرافيا .</a:t>
            </a:r>
          </a:p>
          <a:p>
            <a:pPr algn="r" rtl="1"/>
            <a:r>
              <a:rPr lang="ar-SA" sz="2800" b="1" dirty="0"/>
              <a:t>4-  تطور أجهزة الحاسب الآلي وظهور الكثير من البرامج الالكترونية  المساعدة .</a:t>
            </a:r>
          </a:p>
        </p:txBody>
      </p:sp>
    </p:spTree>
    <p:extLst>
      <p:ext uri="{BB962C8B-B14F-4D97-AF65-F5344CB8AC3E}">
        <p14:creationId xmlns:p14="http://schemas.microsoft.com/office/powerpoint/2010/main" val="115852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b="1" dirty="0">
                <a:solidFill>
                  <a:srgbClr val="FF0000"/>
                </a:solidFill>
              </a:rPr>
              <a:t> وتستخدم الأساليب الكمية </a:t>
            </a:r>
            <a:r>
              <a:rPr lang="ar-SA" sz="2800" b="1" dirty="0" err="1">
                <a:solidFill>
                  <a:srgbClr val="FF0000"/>
                </a:solidFill>
              </a:rPr>
              <a:t>فى</a:t>
            </a:r>
            <a:r>
              <a:rPr lang="ar-SA" sz="2800" b="1" dirty="0">
                <a:solidFill>
                  <a:srgbClr val="FF0000"/>
                </a:solidFill>
              </a:rPr>
              <a:t> الجغرافيا لتحقيق أربعة أهداف رئيسة </a:t>
            </a:r>
            <a:r>
              <a:rPr lang="ar-SA" sz="2800" b="1" dirty="0" err="1">
                <a:solidFill>
                  <a:srgbClr val="FF0000"/>
                </a:solidFill>
              </a:rPr>
              <a:t>هى</a:t>
            </a:r>
            <a:r>
              <a:rPr lang="ar-SA" sz="2800" b="1" dirty="0">
                <a:solidFill>
                  <a:srgbClr val="FF0000"/>
                </a:solidFill>
              </a:rPr>
              <a:t> 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90689"/>
            <a:ext cx="7745505" cy="4786311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SA" sz="2800" b="1" dirty="0"/>
              <a:t>-	وصف الظاهرة الجغرافية :</a:t>
            </a:r>
          </a:p>
          <a:p>
            <a:pPr algn="r" rtl="1">
              <a:lnSpc>
                <a:spcPct val="150000"/>
              </a:lnSpc>
            </a:pPr>
            <a:r>
              <a:rPr lang="ar-SA" sz="2800" b="1" dirty="0"/>
              <a:t> حيث تتم جدولة البيانات ، ثم عن طريق استخدام أساليب إحصائية مثل معامل التباين ومعامل </a:t>
            </a:r>
            <a:r>
              <a:rPr lang="ar-SA" sz="2800" b="1" dirty="0" smtClean="0"/>
              <a:t>الاختلاف والانحراف </a:t>
            </a:r>
            <a:r>
              <a:rPr lang="ar-SA" sz="2800" b="1" dirty="0"/>
              <a:t>عن المتوسط </a:t>
            </a:r>
            <a:r>
              <a:rPr lang="ar-SA" sz="2800" b="1" dirty="0" smtClean="0"/>
              <a:t>والانحراف المعياري </a:t>
            </a:r>
            <a:r>
              <a:rPr lang="ar-SA" sz="2800" b="1" dirty="0"/>
              <a:t>وغيرها يمكن وصف الظاهرة ، ومن ثم يستطيع الطالب أن يعرف هل الظاهرة الجغرافية قيد الدراسة تتوزع توزياً عادلاً مثالياً أم توزيعاً جائراً ؟</a:t>
            </a:r>
          </a:p>
          <a:p>
            <a:pPr algn="r" rtl="1">
              <a:lnSpc>
                <a:spcPct val="150000"/>
              </a:lnSpc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62779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609601"/>
            <a:ext cx="7745505" cy="5516562"/>
          </a:xfrm>
        </p:spPr>
        <p:txBody>
          <a:bodyPr/>
          <a:lstStyle/>
          <a:p>
            <a:pPr algn="r" rtl="1"/>
            <a:r>
              <a:rPr lang="ar-SA" sz="2800" b="1" dirty="0"/>
              <a:t>-	استنتاج ما تشير إليه الظاهرة الجغرافية </a:t>
            </a:r>
            <a:r>
              <a:rPr lang="ar-SA" sz="2800" b="1" dirty="0" smtClean="0"/>
              <a:t>:</a:t>
            </a:r>
            <a:endParaRPr lang="en-US" sz="2800" b="1" dirty="0" smtClean="0"/>
          </a:p>
          <a:p>
            <a:pPr algn="r" rtl="1"/>
            <a:endParaRPr lang="en-US" sz="2800" b="1" dirty="0"/>
          </a:p>
          <a:p>
            <a:pPr algn="r" rtl="1"/>
            <a:endParaRPr lang="ar-SA" sz="2800" b="1" dirty="0"/>
          </a:p>
          <a:p>
            <a:pPr algn="r" rtl="1"/>
            <a:r>
              <a:rPr lang="ar-SA" sz="2800" b="1" dirty="0"/>
              <a:t>   ويقصد به استنباط بعض الملاحظات </a:t>
            </a:r>
            <a:r>
              <a:rPr lang="ar-SA" sz="2800" b="1" dirty="0" smtClean="0"/>
              <a:t>التي </a:t>
            </a:r>
            <a:r>
              <a:rPr lang="ar-SA" sz="2800" b="1" dirty="0"/>
              <a:t>تشير إليها الظاهرة الجغرافية ، والوقوف على أسبابها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556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609601"/>
            <a:ext cx="7745505" cy="62484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endParaRPr lang="ar-SA" sz="2800" b="1" dirty="0"/>
          </a:p>
          <a:p>
            <a:pPr algn="r" rtl="1">
              <a:lnSpc>
                <a:spcPct val="150000"/>
              </a:lnSpc>
            </a:pPr>
            <a:r>
              <a:rPr lang="ar-SA" sz="2800" b="1" dirty="0"/>
              <a:t>    - الاسقاطات المستقبلية للظاهرة الجغرافية :</a:t>
            </a:r>
          </a:p>
          <a:p>
            <a:pPr algn="r" rtl="1">
              <a:lnSpc>
                <a:spcPct val="150000"/>
              </a:lnSpc>
            </a:pPr>
            <a:r>
              <a:rPr lang="ar-SA" sz="2800" b="1" dirty="0"/>
              <a:t>   ويعنى ذلك هل يمكن حدوث ظاهرة معينة </a:t>
            </a:r>
            <a:r>
              <a:rPr lang="ar-SA" sz="2800" b="1" dirty="0" smtClean="0"/>
              <a:t>في </a:t>
            </a:r>
            <a:r>
              <a:rPr lang="ar-SA" sz="2800" b="1" dirty="0"/>
              <a:t>المستقبل اعتماداً على حدوثها </a:t>
            </a:r>
            <a:r>
              <a:rPr lang="ar-SA" sz="2800" b="1" dirty="0" smtClean="0"/>
              <a:t>في الماضي </a:t>
            </a:r>
            <a:r>
              <a:rPr lang="ar-SA" sz="2800" b="1" dirty="0"/>
              <a:t>، وذلك </a:t>
            </a:r>
            <a:r>
              <a:rPr lang="ar-SA" sz="2800" b="1" dirty="0" smtClean="0"/>
              <a:t>في </a:t>
            </a:r>
            <a:r>
              <a:rPr lang="ar-SA" sz="2800" b="1" dirty="0"/>
              <a:t>ظل ظروف محددة ؟</a:t>
            </a:r>
          </a:p>
          <a:p>
            <a:pPr algn="r" rtl="1">
              <a:lnSpc>
                <a:spcPct val="150000"/>
              </a:lnSpc>
            </a:pPr>
            <a:r>
              <a:rPr lang="ar-SA" sz="2800" b="1" dirty="0"/>
              <a:t>   ولاشك أن الاسقاطات لها دور مهم </a:t>
            </a:r>
            <a:r>
              <a:rPr lang="ar-SA" sz="2800" b="1" dirty="0" smtClean="0"/>
              <a:t>في </a:t>
            </a:r>
            <a:r>
              <a:rPr lang="ar-SA" sz="2800" b="1" dirty="0"/>
              <a:t>الجغرافيا ، حيث يقوم الباحث بتتبع احصاءات وبيانات الظاهرة قيد الدراسة </a:t>
            </a:r>
            <a:r>
              <a:rPr lang="ar-SA" sz="2800" b="1" dirty="0" smtClean="0"/>
              <a:t>في الماضي </a:t>
            </a:r>
            <a:r>
              <a:rPr lang="ar-SA" sz="2800" b="1" dirty="0"/>
              <a:t>والحاضر حتى يتوقع ما يمكن أن يحدث لها </a:t>
            </a:r>
            <a:r>
              <a:rPr lang="ar-SA" sz="2800" b="1" dirty="0" smtClean="0"/>
              <a:t>في </a:t>
            </a:r>
            <a:r>
              <a:rPr lang="ar-SA" sz="2800" b="1" dirty="0"/>
              <a:t>المستقبل .</a:t>
            </a:r>
          </a:p>
          <a:p>
            <a:pPr algn="r" rtl="1">
              <a:lnSpc>
                <a:spcPct val="150000"/>
              </a:lnSpc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10629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SA" sz="2800" b="1" dirty="0"/>
              <a:t>مثال : هل يمكن توقع حجم سكان منطقة ما </a:t>
            </a:r>
            <a:r>
              <a:rPr lang="ar-SA" sz="2800" b="1" dirty="0" smtClean="0"/>
              <a:t>في </a:t>
            </a:r>
            <a:r>
              <a:rPr lang="ar-SA" sz="2800" b="1" dirty="0"/>
              <a:t>المستقبل إذا علمنا حجمهم </a:t>
            </a:r>
            <a:r>
              <a:rPr lang="ar-SA" sz="2800" b="1" dirty="0" smtClean="0"/>
              <a:t>في الماضي </a:t>
            </a:r>
            <a:r>
              <a:rPr lang="ar-SA" sz="2800" b="1" dirty="0"/>
              <a:t>ومعدلات نموهم ، مع ثبات هذا المعدل وبقاء المجتمع مغلق ( ظروف محددة ) ؟ </a:t>
            </a:r>
            <a:endParaRPr lang="en-US" sz="2800" dirty="0"/>
          </a:p>
          <a:p>
            <a:pPr algn="r" rtl="1"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4963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0"/>
            <a:ext cx="8305800" cy="591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354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>
              <a:lnSpc>
                <a:spcPct val="150000"/>
              </a:lnSpc>
            </a:pPr>
            <a:r>
              <a:rPr lang="ar-SA" sz="2800" b="1" dirty="0"/>
              <a:t>القياس :</a:t>
            </a:r>
            <a:endParaRPr lang="en-US" sz="2800" dirty="0"/>
          </a:p>
          <a:p>
            <a:pPr algn="r" rtl="1">
              <a:lnSpc>
                <a:spcPct val="150000"/>
              </a:lnSpc>
            </a:pPr>
            <a:r>
              <a:rPr lang="ar-SA" sz="2800" b="1" dirty="0"/>
              <a:t>هل يمكن القياس على هذه الظاهرة لتعميم النتائج على المجتمع كله ؟ ويمكن استخدام بعض المقاييس اللازمة لتقدير مدى تمثيل العينة </a:t>
            </a:r>
            <a:r>
              <a:rPr lang="ar-SA" sz="2800" b="1" dirty="0" smtClean="0"/>
              <a:t>التي </a:t>
            </a:r>
            <a:r>
              <a:rPr lang="ar-SA" sz="2800" b="1" dirty="0"/>
              <a:t>طبقها الباحث للمجتمع ، مثل الاحتمالات والتوزيعات التكرارية وغيرها .</a:t>
            </a:r>
            <a:endParaRPr lang="en-US" sz="2800" dirty="0"/>
          </a:p>
          <a:p>
            <a:pPr algn="r" rtl="1"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3023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5" y="2572544"/>
            <a:ext cx="6572250" cy="2857500"/>
          </a:xfrm>
        </p:spPr>
      </p:pic>
    </p:spTree>
    <p:extLst>
      <p:ext uri="{BB962C8B-B14F-4D97-AF65-F5344CB8AC3E}">
        <p14:creationId xmlns:p14="http://schemas.microsoft.com/office/powerpoint/2010/main" val="157129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rtl="1">
              <a:lnSpc>
                <a:spcPct val="150000"/>
              </a:lnSpc>
            </a:pPr>
            <a:r>
              <a:rPr lang="ar-SA" sz="2800" b="1" dirty="0"/>
              <a:t>بلغت أعداد سكان </a:t>
            </a:r>
            <a:r>
              <a:rPr lang="ar-SA" sz="2800" b="1" dirty="0" smtClean="0"/>
              <a:t>مركز ما  </a:t>
            </a:r>
            <a:r>
              <a:rPr lang="ar-SA" sz="2800" b="1" dirty="0"/>
              <a:t>501٫2 ألف نسمة ، 624٫8 ألف نسمة ، 752٫9 ألف نسمة ، 890 ألف نسمة </a:t>
            </a:r>
            <a:r>
              <a:rPr lang="ar-SA" sz="2800" b="1" dirty="0" smtClean="0"/>
              <a:t>في </a:t>
            </a:r>
            <a:r>
              <a:rPr lang="ar-SA" sz="2800" b="1" dirty="0"/>
              <a:t>السنوات 1976 ، 1986 ، 1996 ، 2006 على الترتيب .</a:t>
            </a:r>
            <a:endParaRPr lang="en-US" sz="2800" dirty="0"/>
          </a:p>
          <a:p>
            <a:pPr algn="justLow" rtl="1"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125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533400"/>
            <a:ext cx="7886700" cy="5643563"/>
          </a:xfrm>
        </p:spPr>
        <p:txBody>
          <a:bodyPr/>
          <a:lstStyle/>
          <a:p>
            <a:pPr algn="ctr" rtl="1"/>
            <a:endParaRPr lang="ar-SA" b="1" dirty="0"/>
          </a:p>
          <a:p>
            <a:pPr algn="ctr" rtl="1"/>
            <a:r>
              <a:rPr lang="ar-SA" b="1" dirty="0">
                <a:solidFill>
                  <a:srgbClr val="FF0000"/>
                </a:solidFill>
              </a:rPr>
              <a:t>لتحليل هذه البيانات لابد أولاً من تبويبها </a:t>
            </a:r>
            <a:r>
              <a:rPr lang="ar-SA" b="1" dirty="0" smtClean="0">
                <a:solidFill>
                  <a:srgbClr val="FF0000"/>
                </a:solidFill>
              </a:rPr>
              <a:t>في </a:t>
            </a:r>
            <a:r>
              <a:rPr lang="ar-SA" b="1" dirty="0">
                <a:solidFill>
                  <a:srgbClr val="FF0000"/>
                </a:solidFill>
              </a:rPr>
              <a:t>جدول كما يلى :</a:t>
            </a:r>
          </a:p>
          <a:p>
            <a:pPr algn="ctr" rtl="1"/>
            <a:r>
              <a:rPr lang="ar-SA" b="1" dirty="0">
                <a:solidFill>
                  <a:srgbClr val="FF0000"/>
                </a:solidFill>
              </a:rPr>
              <a:t>سكان </a:t>
            </a:r>
            <a:r>
              <a:rPr lang="ar-SA" b="1" dirty="0" smtClean="0">
                <a:solidFill>
                  <a:srgbClr val="FF0000"/>
                </a:solidFill>
              </a:rPr>
              <a:t>المركز في </a:t>
            </a:r>
            <a:r>
              <a:rPr lang="ar-SA" b="1" dirty="0">
                <a:solidFill>
                  <a:srgbClr val="FF0000"/>
                </a:solidFill>
              </a:rPr>
              <a:t>الفترة من 1976 – </a:t>
            </a:r>
            <a:r>
              <a:rPr lang="ar-SA" b="1" dirty="0" smtClean="0">
                <a:solidFill>
                  <a:srgbClr val="FF0000"/>
                </a:solidFill>
              </a:rPr>
              <a:t>2006</a:t>
            </a:r>
            <a:endParaRPr lang="ar-SA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269284"/>
              </p:ext>
            </p:extLst>
          </p:nvPr>
        </p:nvGraphicFramePr>
        <p:xfrm>
          <a:off x="885825" y="1905000"/>
          <a:ext cx="737235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175">
                  <a:extLst>
                    <a:ext uri="{9D8B030D-6E8A-4147-A177-3AD203B41FA5}">
                      <a16:colId xmlns:a16="http://schemas.microsoft.com/office/drawing/2014/main" val="3127570984"/>
                    </a:ext>
                  </a:extLst>
                </a:gridCol>
                <a:gridCol w="3686175">
                  <a:extLst>
                    <a:ext uri="{9D8B030D-6E8A-4147-A177-3AD203B41FA5}">
                      <a16:colId xmlns:a16="http://schemas.microsoft.com/office/drawing/2014/main" val="2953499128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عدد السكان ( ألف نسمة )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السنوات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182616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501</a:t>
                      </a: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٫</a:t>
                      </a: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2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1976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812570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624</a:t>
                      </a: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٫</a:t>
                      </a: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8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1986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94162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752</a:t>
                      </a: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٫</a:t>
                      </a: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9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1996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333708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890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2006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6107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7615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SA" sz="2800" b="1" dirty="0"/>
              <a:t>ثم يتم حساب نسبة الزيادة السنوية للسكان </a:t>
            </a:r>
            <a:r>
              <a:rPr lang="ar-SA" sz="2800" b="1" dirty="0" smtClean="0"/>
              <a:t>في </a:t>
            </a:r>
            <a:r>
              <a:rPr lang="ar-SA" sz="2800" b="1" dirty="0"/>
              <a:t>كل فترة تعدادية ، وذلك عن طريق طرح عدد السكان </a:t>
            </a:r>
            <a:r>
              <a:rPr lang="ar-SA" sz="2800" b="1" dirty="0" smtClean="0"/>
              <a:t>في </a:t>
            </a:r>
            <a:r>
              <a:rPr lang="ar-SA" sz="2800" b="1" dirty="0"/>
              <a:t>التعداد من عدد السكان الذى يليه </a:t>
            </a:r>
            <a:r>
              <a:rPr lang="ar-SA" sz="2800" b="1" dirty="0" err="1"/>
              <a:t>فى</a:t>
            </a:r>
            <a:r>
              <a:rPr lang="ar-SA" sz="2800" b="1" dirty="0"/>
              <a:t> التعداد الأحدث ثم قسمته على عدد السكان الأول ، ثم يضرب الناتج   × 100 للحصول على النسبة المئوية ، فيصبح الجدول على الشكل </a:t>
            </a:r>
            <a:r>
              <a:rPr lang="ar-SA" sz="2800" b="1" dirty="0" smtClean="0"/>
              <a:t>التالي </a:t>
            </a:r>
            <a:r>
              <a:rPr lang="ar-SA" sz="2800" b="1" dirty="0"/>
              <a:t>:</a:t>
            </a:r>
            <a:endParaRPr lang="en-US" sz="2800" dirty="0"/>
          </a:p>
          <a:p>
            <a:pPr algn="r" rtl="1"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66176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56263" cy="105425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sz="3200" b="1" dirty="0">
                <a:solidFill>
                  <a:srgbClr val="FF0000"/>
                </a:solidFill>
              </a:rPr>
              <a:t>سكان </a:t>
            </a:r>
            <a:r>
              <a:rPr lang="ar-SA" sz="3200" b="1" dirty="0" smtClean="0">
                <a:solidFill>
                  <a:srgbClr val="FF0000"/>
                </a:solidFill>
              </a:rPr>
              <a:t>المركز ونسبة </a:t>
            </a:r>
            <a:r>
              <a:rPr lang="ar-SA" sz="3200" b="1" dirty="0">
                <a:solidFill>
                  <a:srgbClr val="FF0000"/>
                </a:solidFill>
              </a:rPr>
              <a:t>الزيادة السنوية </a:t>
            </a:r>
            <a:r>
              <a:rPr lang="ar-SA" sz="3200" b="1" dirty="0" smtClean="0">
                <a:solidFill>
                  <a:srgbClr val="FF0000"/>
                </a:solidFill>
              </a:rPr>
              <a:t>في </a:t>
            </a:r>
            <a:r>
              <a:rPr lang="ar-SA" sz="3200" b="1" dirty="0">
                <a:solidFill>
                  <a:srgbClr val="FF0000"/>
                </a:solidFill>
              </a:rPr>
              <a:t>الفترة 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ar-SA" sz="3200" b="1" dirty="0">
                <a:solidFill>
                  <a:srgbClr val="FF0000"/>
                </a:solidFill>
              </a:rPr>
              <a:t>من 1976 – 2006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042670"/>
              </p:ext>
            </p:extLst>
          </p:nvPr>
        </p:nvGraphicFramePr>
        <p:xfrm>
          <a:off x="628650" y="1825625"/>
          <a:ext cx="7886700" cy="436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60177518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7047235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07293566"/>
                    </a:ext>
                  </a:extLst>
                </a:gridCol>
              </a:tblGrid>
              <a:tr h="8458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الزيادة السنوية %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17" marR="69817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عدد السكان 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( ألف نسمة )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17" marR="69817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السنوات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17" marR="69817" marT="0" marB="0"/>
                </a:tc>
                <a:extLst>
                  <a:ext uri="{0D108BD9-81ED-4DB2-BD59-A6C34878D82A}">
                    <a16:rowId xmlns:a16="http://schemas.microsoft.com/office/drawing/2014/main" val="2516157316"/>
                  </a:ext>
                </a:extLst>
              </a:tr>
              <a:tr h="8458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-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17" marR="69817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501</a:t>
                      </a:r>
                      <a:r>
                        <a:rPr lang="ar-SA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٫</a:t>
                      </a:r>
                      <a:r>
                        <a:rPr lang="ar-SA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2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17" marR="69817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1976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17" marR="69817" marT="0" marB="0"/>
                </a:tc>
                <a:extLst>
                  <a:ext uri="{0D108BD9-81ED-4DB2-BD59-A6C34878D82A}">
                    <a16:rowId xmlns:a16="http://schemas.microsoft.com/office/drawing/2014/main" val="2083427358"/>
                  </a:ext>
                </a:extLst>
              </a:tr>
              <a:tr h="8458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24</a:t>
                      </a:r>
                      <a:r>
                        <a:rPr lang="ar-SA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٫</a:t>
                      </a:r>
                      <a:r>
                        <a:rPr lang="ar-SA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7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17" marR="69817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624</a:t>
                      </a:r>
                      <a:r>
                        <a:rPr lang="ar-SA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٫</a:t>
                      </a:r>
                      <a:r>
                        <a:rPr lang="ar-SA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8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17" marR="69817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1986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17" marR="69817" marT="0" marB="0"/>
                </a:tc>
                <a:extLst>
                  <a:ext uri="{0D108BD9-81ED-4DB2-BD59-A6C34878D82A}">
                    <a16:rowId xmlns:a16="http://schemas.microsoft.com/office/drawing/2014/main" val="1962891204"/>
                  </a:ext>
                </a:extLst>
              </a:tr>
              <a:tr h="8458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20</a:t>
                      </a:r>
                      <a:r>
                        <a:rPr lang="ar-SA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٫</a:t>
                      </a:r>
                      <a:r>
                        <a:rPr lang="ar-SA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5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17" marR="69817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752</a:t>
                      </a:r>
                      <a:r>
                        <a:rPr lang="ar-SA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٫</a:t>
                      </a:r>
                      <a:r>
                        <a:rPr lang="ar-SA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9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17" marR="69817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1996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17" marR="69817" marT="0" marB="0"/>
                </a:tc>
                <a:extLst>
                  <a:ext uri="{0D108BD9-81ED-4DB2-BD59-A6C34878D82A}">
                    <a16:rowId xmlns:a16="http://schemas.microsoft.com/office/drawing/2014/main" val="793136164"/>
                  </a:ext>
                </a:extLst>
              </a:tr>
              <a:tr h="8458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18</a:t>
                      </a:r>
                      <a:r>
                        <a:rPr lang="ar-SA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٫</a:t>
                      </a:r>
                      <a:r>
                        <a:rPr lang="ar-SA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2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17" marR="69817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890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17" marR="69817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a:t>2006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17" marR="69817" marT="0" marB="0"/>
                </a:tc>
                <a:extLst>
                  <a:ext uri="{0D108BD9-81ED-4DB2-BD59-A6C34878D82A}">
                    <a16:rowId xmlns:a16="http://schemas.microsoft.com/office/drawing/2014/main" val="3940398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2511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rtl="1">
              <a:lnSpc>
                <a:spcPct val="150000"/>
              </a:lnSpc>
            </a:pPr>
            <a:r>
              <a:rPr lang="ar-SA" sz="2800" b="1" dirty="0"/>
              <a:t>فمن خلال استخدام أبسط الأساليب الرياضية تبين أن سكان مركز المنصورة رغم تزايد حجمهم بصورة مستمرة إلا أن نسبة هذه الزيادة </a:t>
            </a:r>
            <a:r>
              <a:rPr lang="ar-SA" sz="2800" b="1" dirty="0" smtClean="0"/>
              <a:t>في </a:t>
            </a:r>
            <a:r>
              <a:rPr lang="ar-SA" sz="2800" b="1" dirty="0"/>
              <a:t>انخفاض مستمر ، مما يشير إلى اتجاه معدل النمو </a:t>
            </a:r>
            <a:r>
              <a:rPr lang="ar-SA" sz="2800" b="1" dirty="0" smtClean="0"/>
              <a:t>السكاني </a:t>
            </a:r>
            <a:r>
              <a:rPr lang="ar-SA" sz="2800" b="1" dirty="0"/>
              <a:t>إلى الانخفاض ، وعلى الباحث معرفة أسباب هذه الظاهرة .</a:t>
            </a:r>
            <a:endParaRPr lang="en-US" sz="2800" dirty="0"/>
          </a:p>
          <a:p>
            <a:pPr algn="justLow" rtl="1"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4358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rtl="1">
              <a:lnSpc>
                <a:spcPct val="150000"/>
              </a:lnSpc>
            </a:pPr>
            <a:r>
              <a:rPr lang="ar-SA" sz="2800" b="1" dirty="0"/>
              <a:t>وهنا يمكن السؤال هل يمكن استنتاج أو توقع أعداد سكان المنصورة </a:t>
            </a:r>
            <a:r>
              <a:rPr lang="ar-SA" sz="2800" b="1" dirty="0" smtClean="0"/>
              <a:t>في </a:t>
            </a:r>
            <a:r>
              <a:rPr lang="ar-SA" sz="2800" b="1" dirty="0"/>
              <a:t>المستقبل ؟ الإجابة نعم ، وذلك عن طريق حساب معدل النمو </a:t>
            </a:r>
            <a:r>
              <a:rPr lang="ar-SA" sz="2800" b="1" dirty="0" smtClean="0"/>
              <a:t>السنوي </a:t>
            </a:r>
            <a:r>
              <a:rPr lang="ar-SA" sz="2800" b="1" dirty="0"/>
              <a:t>باستخدام إحدى المعادلات الرياضية </a:t>
            </a:r>
            <a:r>
              <a:rPr lang="ar-SA" sz="2800" b="1" dirty="0" smtClean="0"/>
              <a:t>التي </a:t>
            </a:r>
            <a:r>
              <a:rPr lang="ar-SA" sz="2800" b="1" dirty="0"/>
              <a:t>سوف يتم شرحها </a:t>
            </a:r>
            <a:r>
              <a:rPr lang="ar-SA" sz="2800" b="1" dirty="0" smtClean="0"/>
              <a:t>في </a:t>
            </a:r>
            <a:r>
              <a:rPr lang="ar-SA" sz="2800" b="1" dirty="0"/>
              <a:t>حينه ، مع فرضية ثبات هذا المعدل وعدم تأثر المجتمع بعامل الهجرة .</a:t>
            </a:r>
            <a:endParaRPr lang="en-US" sz="2800" dirty="0"/>
          </a:p>
          <a:p>
            <a:pPr algn="justLow" rtl="1"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16896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110163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SA" sz="3200" b="1" dirty="0"/>
              <a:t> وهنا يمكن السؤال أيضاً هل نستطيع تعميم هذه الظاهرة على جميع مراكز محافظة المنصورة مثلاً ، ومن ثم يمكن القياس عليها ؟</a:t>
            </a:r>
          </a:p>
          <a:p>
            <a:pPr algn="r" rtl="1">
              <a:lnSpc>
                <a:spcPct val="150000"/>
              </a:lnSpc>
            </a:pPr>
            <a:r>
              <a:rPr lang="ar-SA" sz="3200" b="1" dirty="0"/>
              <a:t> بالطبع لا ، لأن هناك أسس ومعايير محددة تلزمنا باختيار العينة </a:t>
            </a:r>
            <a:r>
              <a:rPr lang="ar-SA" sz="3200" b="1" dirty="0" smtClean="0"/>
              <a:t>التي </a:t>
            </a:r>
            <a:r>
              <a:rPr lang="ar-SA" sz="3200" b="1" dirty="0"/>
              <a:t>يمكن أن تمثل المجتمع كله 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47017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 descr="full-20earth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19200" y="228600"/>
            <a:ext cx="6553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3" name="WordArt 6"/>
          <p:cNvSpPr>
            <a:spLocks noChangeArrowheads="1" noChangeShapeType="1" noTextEdit="1"/>
          </p:cNvSpPr>
          <p:nvPr/>
        </p:nvSpPr>
        <p:spPr bwMode="auto">
          <a:xfrm>
            <a:off x="1905000" y="1295400"/>
            <a:ext cx="5105400" cy="32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3600" kern="10" dirty="0">
                <a:ln w="158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ea typeface="ＭＳ Ｐゴシック" pitchFamily="34" charset="-128"/>
                <a:cs typeface="Times New Roman"/>
              </a:rPr>
              <a:t>الأساليب الكمية والإحصاء</a:t>
            </a:r>
            <a:endParaRPr lang="en-US" sz="3600" kern="10" dirty="0">
              <a:ln w="15875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ea typeface="ＭＳ Ｐゴシック" pitchFamily="34" charset="-128"/>
              <a:cs typeface="Times New Roman"/>
            </a:endParaRPr>
          </a:p>
        </p:txBody>
      </p:sp>
      <p:sp>
        <p:nvSpPr>
          <p:cNvPr id="76804" name="WordArt 7"/>
          <p:cNvSpPr>
            <a:spLocks noChangeArrowheads="1" noChangeShapeType="1" noTextEdit="1"/>
          </p:cNvSpPr>
          <p:nvPr/>
        </p:nvSpPr>
        <p:spPr bwMode="auto">
          <a:xfrm>
            <a:off x="1066800" y="5943600"/>
            <a:ext cx="6858000" cy="723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3600" kern="1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ماهي العلاقة بينهما؟</a:t>
            </a:r>
            <a:endParaRPr lang="en-US" sz="3600" kern="10"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953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pPr rtl="1"/>
            <a:r>
              <a:rPr lang="ar-EG" sz="4400" b="1" dirty="0" smtClean="0">
                <a:solidFill>
                  <a:srgbClr val="FF0000"/>
                </a:solidFill>
                <a:ea typeface="ＭＳ Ｐゴシック" pitchFamily="34" charset="-128"/>
              </a:rPr>
              <a:t>أولاً : العلاقة بين الأساليب الكمية والإحصاء</a:t>
            </a:r>
            <a:endParaRPr lang="en-US" sz="4400" b="1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540750" cy="4267200"/>
          </a:xfrm>
        </p:spPr>
        <p:txBody>
          <a:bodyPr>
            <a:normAutofit/>
          </a:bodyPr>
          <a:lstStyle/>
          <a:p>
            <a:pPr algn="just" rtl="1"/>
            <a:r>
              <a:rPr lang="ar-EG" sz="2800" b="1" dirty="0" smtClean="0">
                <a:ea typeface="ＭＳ Ｐゴシック" pitchFamily="34" charset="-128"/>
              </a:rPr>
              <a:t>علم الإحصاء فرعاً من علم الرياضيات التي يعني بدراسة نظرية الاحتمالات بجانب الأساليب الأخرى.</a:t>
            </a:r>
          </a:p>
          <a:p>
            <a:pPr algn="just" rtl="1"/>
            <a:r>
              <a:rPr lang="ar-EG" sz="2800" b="1" dirty="0" smtClean="0">
                <a:ea typeface="ＭＳ Ｐゴシック" pitchFamily="34" charset="-128"/>
              </a:rPr>
              <a:t>علم الاحصاء الرياضي عبارة عن مجموعة من الحقائق الرقمية التي تجمع وتصنف حول موضوع معين او عدد من الموضوعات.</a:t>
            </a:r>
          </a:p>
          <a:p>
            <a:pPr algn="just" rtl="1"/>
            <a:r>
              <a:rPr lang="ar-EG" sz="2800" b="1" dirty="0" smtClean="0">
                <a:ea typeface="ＭＳ Ｐゴシック" pitchFamily="34" charset="-128"/>
              </a:rPr>
              <a:t>وعليه دارس الرياضيات يهتم أساسا بقوانين الاحتمالات على حين يبحث الإحصاء في الأساليب والطرق التي يصف بها البيانات.</a:t>
            </a:r>
          </a:p>
          <a:p>
            <a:pPr algn="just" rtl="1"/>
            <a:r>
              <a:rPr lang="ar-EG" sz="2800" b="1" dirty="0" smtClean="0">
                <a:ea typeface="ＭＳ Ｐゴシック" pitchFamily="34" charset="-128"/>
              </a:rPr>
              <a:t>وما يهم الجغرافي من دراسة الإحصاء هو استخدامه في الاستدلال الكمي وإدراك العلاقات المكانية من خلال الأرقام وتطبيق بعض أساليبه.</a:t>
            </a:r>
          </a:p>
          <a:p>
            <a:pPr algn="r" rtl="1"/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765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508125"/>
          </a:xfrm>
        </p:spPr>
        <p:txBody>
          <a:bodyPr/>
          <a:lstStyle/>
          <a:p>
            <a:pPr algn="ctr" rtl="1"/>
            <a:r>
              <a:rPr lang="ar-EG" sz="4400" b="1" dirty="0" smtClean="0">
                <a:ea typeface="ＭＳ Ｐゴシック" pitchFamily="34" charset="-128"/>
              </a:rPr>
              <a:t>المنهج العلمي</a:t>
            </a:r>
            <a:r>
              <a:rPr lang="ar-EG" dirty="0" smtClean="0">
                <a:ea typeface="ＭＳ Ｐゴシック" pitchFamily="34" charset="-128"/>
              </a:rPr>
              <a:t/>
            </a:r>
            <a:br>
              <a:rPr lang="ar-EG" dirty="0" smtClean="0">
                <a:ea typeface="ＭＳ Ｐゴシック" pitchFamily="34" charset="-128"/>
              </a:rPr>
            </a:br>
            <a:r>
              <a:rPr lang="ar-EG" sz="3200" b="1" dirty="0" smtClean="0">
                <a:ea typeface="ＭＳ Ｐゴシック" pitchFamily="34" charset="-128"/>
              </a:rPr>
              <a:t>في دراسة ظاهرة ما مكانياً</a:t>
            </a:r>
            <a:endParaRPr lang="en-US" sz="3200" b="1" dirty="0" smtClean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540750" cy="4267200"/>
          </a:xfrm>
        </p:spPr>
        <p:txBody>
          <a:bodyPr>
            <a:normAutofit/>
          </a:bodyPr>
          <a:lstStyle/>
          <a:p>
            <a:pPr algn="just" rtl="1"/>
            <a:r>
              <a:rPr lang="ar-EG" b="1" dirty="0" smtClean="0">
                <a:ea typeface="ＭＳ Ｐゴシック" pitchFamily="34" charset="-128"/>
              </a:rPr>
              <a:t>تمر الدراسة العلمية في دراسة الظاهرة الجغرافية وايجاد العلاقات المتبادلة بينها وبين غيرها من الظاهرات بأربع مراحل :</a:t>
            </a:r>
          </a:p>
          <a:p>
            <a:pPr algn="just" rtl="1"/>
            <a:r>
              <a:rPr lang="ar-EG" b="1" dirty="0" smtClean="0">
                <a:ea typeface="ＭＳ Ｐゴシック" pitchFamily="34" charset="-128"/>
              </a:rPr>
              <a:t>تحديد موضوع الدراسة تحديداً دقيقاً أو تحديد المشكلة المراد بحثها.</a:t>
            </a:r>
          </a:p>
          <a:p>
            <a:pPr algn="just" rtl="1"/>
            <a:r>
              <a:rPr lang="ar-EG" b="1" dirty="0" smtClean="0">
                <a:ea typeface="ＭＳ Ｐゴシック" pitchFamily="34" charset="-128"/>
              </a:rPr>
              <a:t>جمع الحقائق والبيانات والمعلومات التي تعالج الموضوع بجانب الخرائط والملاحظة المباشرة والقياس والاستبيان.</a:t>
            </a:r>
          </a:p>
          <a:p>
            <a:pPr algn="just" rtl="1"/>
            <a:r>
              <a:rPr lang="ar-EG" b="1" dirty="0" smtClean="0">
                <a:ea typeface="ＭＳ Ｐゴシック" pitchFamily="34" charset="-128"/>
              </a:rPr>
              <a:t>تنظيم البيانات في إطار له دلالة ويشمل استخلاص الجداول وحساب مقاييس النزعة المركزية والنسب وقياس المعنوية.</a:t>
            </a:r>
          </a:p>
          <a:p>
            <a:pPr algn="just" rtl="1"/>
            <a:r>
              <a:rPr lang="ar-EG" b="1" dirty="0" smtClean="0">
                <a:ea typeface="ＭＳ Ｐゴシック" pitchFamily="34" charset="-128"/>
              </a:rPr>
              <a:t>استخلاص النتائج في صورة مقترحات بحلول للمشكلة موضع الدراسة، أو إضافة شيء جديد لميدان التخصص.</a:t>
            </a:r>
            <a:endParaRPr lang="en-US" b="1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728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362200"/>
            <a:ext cx="5943600" cy="3581400"/>
          </a:xfrm>
        </p:spPr>
      </p:pic>
    </p:spTree>
    <p:extLst>
      <p:ext uri="{BB962C8B-B14F-4D97-AF65-F5344CB8AC3E}">
        <p14:creationId xmlns:p14="http://schemas.microsoft.com/office/powerpoint/2010/main" val="165388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 descr="full-20earth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43000" y="228600"/>
            <a:ext cx="6629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5" name="WordArt 6"/>
          <p:cNvSpPr>
            <a:spLocks noChangeArrowheads="1" noChangeShapeType="1" noTextEdit="1"/>
          </p:cNvSpPr>
          <p:nvPr/>
        </p:nvSpPr>
        <p:spPr bwMode="auto">
          <a:xfrm>
            <a:off x="1905000" y="1371600"/>
            <a:ext cx="4953000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3600" kern="10" dirty="0">
                <a:ln w="158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ea typeface="ＭＳ Ｐゴシック" pitchFamily="34" charset="-128"/>
                <a:cs typeface="Times New Roman"/>
              </a:rPr>
              <a:t>أنماط الأساليب الكمية</a:t>
            </a:r>
            <a:endParaRPr lang="en-US" sz="3600" kern="10" dirty="0">
              <a:ln w="15875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ea typeface="ＭＳ Ｐゴシック" pitchFamily="34" charset="-128"/>
              <a:cs typeface="Times New Roman"/>
            </a:endParaRPr>
          </a:p>
        </p:txBody>
      </p:sp>
      <p:sp>
        <p:nvSpPr>
          <p:cNvPr id="79876" name="WordArt 7"/>
          <p:cNvSpPr>
            <a:spLocks noChangeArrowheads="1" noChangeShapeType="1" noTextEdit="1"/>
          </p:cNvSpPr>
          <p:nvPr/>
        </p:nvSpPr>
        <p:spPr bwMode="auto">
          <a:xfrm>
            <a:off x="1066800" y="5943600"/>
            <a:ext cx="6858000" cy="723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3600" kern="1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ماهي الأساليب الكمية التي تطبق في الجغرافيا؟</a:t>
            </a:r>
            <a:endParaRPr lang="en-US" sz="3600" kern="10"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781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508125"/>
          </a:xfrm>
        </p:spPr>
        <p:txBody>
          <a:bodyPr/>
          <a:lstStyle/>
          <a:p>
            <a:pPr algn="ctr" rtl="1"/>
            <a:r>
              <a:rPr lang="ar-EG" sz="4400" b="1" dirty="0" smtClean="0">
                <a:ea typeface="ＭＳ Ｐゴシック" pitchFamily="34" charset="-128"/>
              </a:rPr>
              <a:t>أنماط الأساليب الكمية</a:t>
            </a:r>
            <a:endParaRPr lang="en-US" sz="4400" b="1" dirty="0" smtClean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64550" cy="5181600"/>
          </a:xfrm>
        </p:spPr>
        <p:txBody>
          <a:bodyPr>
            <a:normAutofit/>
          </a:bodyPr>
          <a:lstStyle/>
          <a:p>
            <a:pPr algn="just" rtl="1"/>
            <a:r>
              <a:rPr lang="ar-EG" sz="3200" b="1" dirty="0" smtClean="0">
                <a:ea typeface="ＭＳ Ｐゴシック" pitchFamily="34" charset="-128"/>
              </a:rPr>
              <a:t>تطبق في الجغرافيا ثلاثة أنماط من الأساليب الكمية هي:</a:t>
            </a:r>
          </a:p>
          <a:p>
            <a:pPr marL="0" indent="0" algn="just" rtl="1">
              <a:buNone/>
            </a:pPr>
            <a:endParaRPr lang="ar-EG" sz="3200" b="1" dirty="0" smtClean="0">
              <a:ea typeface="ＭＳ Ｐゴシック" pitchFamily="34" charset="-128"/>
            </a:endParaRPr>
          </a:p>
          <a:p>
            <a:pPr algn="just" rtl="1"/>
            <a:r>
              <a:rPr lang="ar-EG" sz="3200" b="1" dirty="0" smtClean="0">
                <a:solidFill>
                  <a:srgbClr val="0070C0"/>
                </a:solidFill>
                <a:ea typeface="ＭＳ Ｐゴシック" pitchFamily="34" charset="-128"/>
              </a:rPr>
              <a:t>الأساليب الوصفية </a:t>
            </a:r>
            <a:r>
              <a:rPr lang="ar-EG" sz="3200" b="1" dirty="0" smtClean="0">
                <a:ea typeface="ＭＳ Ｐゴシック" pitchFamily="34" charset="-128"/>
              </a:rPr>
              <a:t>مثل معامل التباين الذي يوصف البيانات فقط.</a:t>
            </a:r>
          </a:p>
          <a:p>
            <a:pPr algn="just" rtl="1"/>
            <a:r>
              <a:rPr lang="ar-EG" sz="3200" b="1" dirty="0" smtClean="0">
                <a:solidFill>
                  <a:srgbClr val="0070C0"/>
                </a:solidFill>
                <a:ea typeface="ＭＳ Ｐゴシック" pitchFamily="34" charset="-128"/>
              </a:rPr>
              <a:t>الأساليب الاستنتاجية </a:t>
            </a:r>
            <a:r>
              <a:rPr lang="ar-EG" sz="3200" b="1" dirty="0" smtClean="0">
                <a:ea typeface="ＭＳ Ｐゴシック" pitchFamily="34" charset="-128"/>
              </a:rPr>
              <a:t>وهي المقاييس الضرورية لتقدير مدي تمثيل العينات للمجتمع الشامل أو مدي تأكيد البيانات للفروض الموضوعة.</a:t>
            </a:r>
          </a:p>
          <a:p>
            <a:pPr algn="just" rtl="1"/>
            <a:r>
              <a:rPr lang="ar-EG" sz="3200" b="1" dirty="0" smtClean="0">
                <a:solidFill>
                  <a:srgbClr val="0070C0"/>
                </a:solidFill>
                <a:ea typeface="ＭＳ Ｐゴシック" pitchFamily="34" charset="-128"/>
              </a:rPr>
              <a:t>أساليب بناء النماذج </a:t>
            </a:r>
            <a:r>
              <a:rPr lang="ar-EG" sz="3200" b="1" dirty="0" smtClean="0">
                <a:ea typeface="ＭＳ Ｐゴシック" pitchFamily="34" charset="-128"/>
              </a:rPr>
              <a:t>وخاصة الجامعة بين الوصف والاستنتاج، ويسهم هذا النمط  بدور يتزايد أهميته في مجال الاستدلال الكمي في الجغرافيا.</a:t>
            </a:r>
            <a:endParaRPr lang="en-US" sz="3200" b="1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900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full-20eart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036" y="381000"/>
            <a:ext cx="571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WordArt 3"/>
          <p:cNvSpPr>
            <a:spLocks noChangeArrowheads="1" noChangeShapeType="1" noTextEdit="1"/>
          </p:cNvSpPr>
          <p:nvPr/>
        </p:nvSpPr>
        <p:spPr bwMode="auto">
          <a:xfrm>
            <a:off x="2133600" y="1752600"/>
            <a:ext cx="4724400" cy="2381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66"/>
              </a:avLst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3600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ea typeface="ＭＳ Ｐゴシック" pitchFamily="34" charset="-128"/>
              </a:rPr>
              <a:t>أهداف الأساليب الكمية</a:t>
            </a:r>
            <a:endParaRPr lang="en-US" sz="3600" kern="10" dirty="0">
              <a:ln w="158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178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371600"/>
          </a:xfrm>
        </p:spPr>
        <p:txBody>
          <a:bodyPr/>
          <a:lstStyle/>
          <a:p>
            <a:pPr algn="ctr" rtl="1"/>
            <a:r>
              <a:rPr lang="ar-EG" sz="4400" b="1" dirty="0" smtClean="0">
                <a:solidFill>
                  <a:srgbClr val="FF0000"/>
                </a:solidFill>
                <a:ea typeface="ＭＳ Ｐゴシック" pitchFamily="34" charset="-128"/>
              </a:rPr>
              <a:t>أهداف الأساليب الكمية</a:t>
            </a:r>
            <a:endParaRPr lang="en-US" sz="4400" b="1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566738" y="2057400"/>
            <a:ext cx="8001000" cy="44196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EG" sz="2800" b="1" dirty="0" smtClean="0">
                <a:ea typeface="ＭＳ Ｐゴシック" pitchFamily="34" charset="-128"/>
              </a:rPr>
              <a:t>تستخدم الأساليب الكمية للوصول إلي أربعة أهداف محددة هي:</a:t>
            </a:r>
          </a:p>
          <a:p>
            <a:pPr algn="just" rtl="1"/>
            <a:r>
              <a:rPr lang="ar-EG" sz="2800" b="1" dirty="0" smtClean="0">
                <a:ea typeface="ＭＳ Ｐゴシック" pitchFamily="34" charset="-128"/>
              </a:rPr>
              <a:t>الوصف ويقصد به جدولة البيانات واستخراج معايير محددة تكون بمثابة مؤشرات لمدي التركز أو التشتت.</a:t>
            </a:r>
            <a:endParaRPr lang="en-US" sz="28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just" rtl="1"/>
            <a:r>
              <a:rPr lang="ar-EG" sz="2800" b="1" dirty="0" smtClean="0">
                <a:solidFill>
                  <a:srgbClr val="000000"/>
                </a:solidFill>
                <a:ea typeface="ＭＳ Ｐゴシック" pitchFamily="34" charset="-128"/>
              </a:rPr>
              <a:t>الاستنتاج ويقصد به القياس بمعني معرفة درجة تمثيل العينة للمجتمع المراد معرفة خصائصه وسماته.</a:t>
            </a:r>
          </a:p>
          <a:p>
            <a:pPr algn="just" rtl="1"/>
            <a:r>
              <a:rPr lang="ar-EG" sz="2800" b="1" dirty="0" smtClean="0">
                <a:solidFill>
                  <a:srgbClr val="000000"/>
                </a:solidFill>
                <a:ea typeface="ＭＳ Ｐゴシック" pitchFamily="34" charset="-128"/>
              </a:rPr>
              <a:t>قياس الأهمية أو المعنوية ويقصد به معرفة مدي معنوية الاختلافات أو العلاقات بين العينات أو الارقام، وتستخدم نظرية الاحتمالات إلى حد كبير في هذه القياسات.</a:t>
            </a:r>
          </a:p>
          <a:p>
            <a:pPr algn="just" rtl="1"/>
            <a:r>
              <a:rPr lang="ar-EG" sz="2800" b="1" dirty="0" smtClean="0">
                <a:solidFill>
                  <a:srgbClr val="000000"/>
                </a:solidFill>
                <a:ea typeface="ＭＳ Ｐゴシック" pitchFamily="34" charset="-128"/>
              </a:rPr>
              <a:t>الاسقاطات ويقصد بها توقع حدوث الظاهرة في المستقبل استناداً إلي تطور حدوثها في الماضي ووضعها الراهن وفي ظل فروض محددة.</a:t>
            </a:r>
            <a:endParaRPr lang="en-US" sz="2800" b="1" dirty="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685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full-20eart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571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1" name="WordArt 3"/>
          <p:cNvSpPr>
            <a:spLocks noChangeArrowheads="1" noChangeShapeType="1" noTextEdit="1"/>
          </p:cNvSpPr>
          <p:nvPr/>
        </p:nvSpPr>
        <p:spPr bwMode="auto">
          <a:xfrm>
            <a:off x="1981200" y="838200"/>
            <a:ext cx="50292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66"/>
              </a:avLst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3600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ea typeface="ＭＳ Ｐゴシック" pitchFamily="34" charset="-128"/>
              </a:rPr>
              <a:t>الأساليب الكمية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3600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ea typeface="ＭＳ Ｐゴシック" pitchFamily="34" charset="-128"/>
              </a:rPr>
              <a:t>ودراسة العلاقات المكانية</a:t>
            </a:r>
            <a:endParaRPr lang="en-US" sz="3600" kern="10">
              <a:ln w="158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242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600200"/>
          </a:xfrm>
        </p:spPr>
        <p:txBody>
          <a:bodyPr/>
          <a:lstStyle/>
          <a:p>
            <a:pPr algn="ctr" rtl="1"/>
            <a:r>
              <a:rPr lang="ar-SA" sz="4400" b="1" dirty="0">
                <a:solidFill>
                  <a:srgbClr val="FF0000"/>
                </a:solidFill>
                <a:ea typeface="ＭＳ Ｐゴシック" pitchFamily="34" charset="-128"/>
              </a:rPr>
              <a:t>إ</a:t>
            </a:r>
            <a:r>
              <a:rPr lang="ar-EG" sz="4400" b="1" dirty="0" smtClean="0">
                <a:solidFill>
                  <a:srgbClr val="FF0000"/>
                </a:solidFill>
                <a:ea typeface="ＭＳ Ｐゴシック" pitchFamily="34" charset="-128"/>
              </a:rPr>
              <a:t>دراك </a:t>
            </a:r>
            <a:r>
              <a:rPr lang="ar-EG" sz="4400" b="1" dirty="0" smtClean="0">
                <a:solidFill>
                  <a:srgbClr val="FF0000"/>
                </a:solidFill>
                <a:ea typeface="ＭＳ Ｐゴシック" pitchFamily="34" charset="-128"/>
              </a:rPr>
              <a:t>العلاقات بين الظاهرات</a:t>
            </a:r>
            <a:endParaRPr lang="en-US" sz="4400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84995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447800"/>
            <a:ext cx="8305800" cy="4876800"/>
          </a:xfrm>
        </p:spPr>
        <p:txBody>
          <a:bodyPr>
            <a:normAutofit/>
          </a:bodyPr>
          <a:lstStyle/>
          <a:p>
            <a:pPr algn="just" rtl="1"/>
            <a:r>
              <a:rPr lang="ar-EG" sz="2800" b="1" dirty="0" smtClean="0">
                <a:ea typeface="ＭＳ Ｐゴシック" pitchFamily="34" charset="-128"/>
              </a:rPr>
              <a:t>تعد مسألة أدراك العلاقات بين الظاهرات الجغرافية أهم مشكلة تعني بها الدراسات الجغرافية وهي تنقسم إلي قسمين هما:</a:t>
            </a:r>
            <a:endParaRPr lang="en-US" sz="2800" b="1" dirty="0" smtClean="0">
              <a:ea typeface="ＭＳ Ｐゴシック" pitchFamily="34" charset="-128"/>
            </a:endParaRPr>
          </a:p>
          <a:p>
            <a:pPr algn="r" rtl="1"/>
            <a:r>
              <a:rPr lang="ar-EG" sz="2800" b="1" dirty="0" smtClean="0">
                <a:solidFill>
                  <a:srgbClr val="000000"/>
                </a:solidFill>
                <a:ea typeface="ＭＳ Ｐゴシック" pitchFamily="34" charset="-128"/>
              </a:rPr>
              <a:t>اختبار العلاقات القائمة بين أكثر من ظاهرة في اطار المكان الواحد خلال فترة محددة زمنية.</a:t>
            </a:r>
            <a:endParaRPr lang="en-US" sz="2800" b="1" dirty="0" smtClean="0">
              <a:ea typeface="ＭＳ Ｐゴシック" pitchFamily="34" charset="-128"/>
            </a:endParaRPr>
          </a:p>
          <a:p>
            <a:pPr algn="r" rtl="1"/>
            <a:r>
              <a:rPr lang="ar-EG" sz="2800" b="1" dirty="0" smtClean="0">
                <a:solidFill>
                  <a:srgbClr val="000000"/>
                </a:solidFill>
                <a:ea typeface="ＭＳ Ｐゴシック" pitchFamily="34" charset="-128"/>
              </a:rPr>
              <a:t>استكشاف وجود علاقة ما في توزيع ظاهرة ما من خلال ربط تكرار حدوثها في أكثر من مكان.</a:t>
            </a:r>
          </a:p>
          <a:p>
            <a:pPr algn="r" rtl="1">
              <a:buFont typeface="Wingdings" pitchFamily="2" charset="2"/>
              <a:buNone/>
            </a:pPr>
            <a:endParaRPr lang="ar-EG" sz="28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r" rtl="1"/>
            <a:r>
              <a:rPr lang="ar-EG" sz="2800" b="1" dirty="0" smtClean="0">
                <a:solidFill>
                  <a:srgbClr val="000000"/>
                </a:solidFill>
                <a:ea typeface="ＭＳ Ｐゴシック" pitchFamily="34" charset="-128"/>
              </a:rPr>
              <a:t>ولتنوع البيانات والظاهرات الجغرافية يجب اختيار انسب الأساليب الكمية الواجب استخدامها عند التعامل مع هذه البيانات أو دراسة الظاهرات وبحثها.</a:t>
            </a:r>
          </a:p>
        </p:txBody>
      </p:sp>
    </p:spTree>
    <p:extLst>
      <p:ext uri="{BB962C8B-B14F-4D97-AF65-F5344CB8AC3E}">
        <p14:creationId xmlns:p14="http://schemas.microsoft.com/office/powerpoint/2010/main" val="202161170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full-20eart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533" y="457200"/>
            <a:ext cx="571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9" name="WordArt 3"/>
          <p:cNvSpPr>
            <a:spLocks noChangeArrowheads="1" noChangeShapeType="1" noTextEdit="1"/>
          </p:cNvSpPr>
          <p:nvPr/>
        </p:nvSpPr>
        <p:spPr bwMode="auto">
          <a:xfrm>
            <a:off x="2008188" y="1600200"/>
            <a:ext cx="4621212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66"/>
              </a:avLst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3600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ea typeface="ＭＳ Ｐゴシック" pitchFamily="34" charset="-128"/>
              </a:rPr>
              <a:t>أشكال التوزيع المكاني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3600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ea typeface="ＭＳ Ｐゴシック" pitchFamily="34" charset="-128"/>
              </a:rPr>
              <a:t> للظاهرات الجغرافية</a:t>
            </a:r>
            <a:endParaRPr lang="en-US" sz="3600" kern="10" dirty="0">
              <a:ln w="158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463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>
          <a:xfrm>
            <a:off x="571499" y="-381000"/>
            <a:ext cx="8001000" cy="1600200"/>
          </a:xfrm>
        </p:spPr>
        <p:txBody>
          <a:bodyPr/>
          <a:lstStyle/>
          <a:p>
            <a:pPr algn="ctr" rtl="1"/>
            <a:r>
              <a:rPr lang="ar-EG" sz="4000" b="1" dirty="0" smtClean="0">
                <a:solidFill>
                  <a:srgbClr val="FF0000"/>
                </a:solidFill>
                <a:ea typeface="ＭＳ Ｐゴシック" pitchFamily="34" charset="-128"/>
              </a:rPr>
              <a:t>أشكال التوزيع المكاني للظاهرات الجغرافية</a:t>
            </a:r>
            <a:endParaRPr lang="en-US" sz="4000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1999" cy="5029200"/>
          </a:xfrm>
        </p:spPr>
        <p:txBody>
          <a:bodyPr>
            <a:noAutofit/>
          </a:bodyPr>
          <a:lstStyle/>
          <a:p>
            <a:pPr algn="just" rtl="1"/>
            <a:r>
              <a:rPr lang="ar-EG" sz="2800" b="1" dirty="0" smtClean="0">
                <a:ea typeface="ＭＳ Ｐゴシック" pitchFamily="34" charset="-128"/>
              </a:rPr>
              <a:t>تتوزع الظاهرات الجغرافية في إطار المكان من خلال ثلاث صور هي:</a:t>
            </a:r>
          </a:p>
          <a:p>
            <a:pPr algn="just" rtl="1"/>
            <a:r>
              <a:rPr lang="ar-EG" sz="2800" b="1" dirty="0" smtClean="0">
                <a:ea typeface="ＭＳ Ｐゴシック" pitchFamily="34" charset="-128"/>
              </a:rPr>
              <a:t>ظاهرات تختلف في كل الاتجاهات مثل: الانحدارات والتربات ودرجات الحرارة والغطاء النباتي، وما يترتب على الاختلافات المكانية للعوامل المؤثرة فيها.</a:t>
            </a:r>
          </a:p>
          <a:p>
            <a:pPr algn="just" rtl="1"/>
            <a:r>
              <a:rPr lang="ar-EG" sz="2800" b="1" dirty="0" smtClean="0">
                <a:ea typeface="ＭＳ Ｐゴシック" pitchFamily="34" charset="-128"/>
              </a:rPr>
              <a:t>ظاهرات تتصف بعدم الاستمرارية في التوزيع وتتواجد عند مواضع محددة داخل الحيز الجغرافي مثل: الإنتاج الصناعي والزراعي والسكن والسكان.</a:t>
            </a:r>
          </a:p>
          <a:p>
            <a:pPr algn="just" rtl="1"/>
            <a:r>
              <a:rPr lang="ar-EG" sz="2800" b="1" dirty="0" smtClean="0">
                <a:ea typeface="ＭＳ Ｐゴシック" pitchFamily="34" charset="-128"/>
              </a:rPr>
              <a:t>ظاهرات جغرافية ترتبط ارتباطاً وثيقاً بالبعد الزمني مثل: الأحوال المناخية والتصريف النهري، وتتصف بطبيعتها المستمرة والتغيرات المستمرة.</a:t>
            </a:r>
          </a:p>
          <a:p>
            <a:pPr algn="just" rtl="1"/>
            <a:r>
              <a:rPr lang="ar-EG" sz="2800" b="1" dirty="0" smtClean="0">
                <a:ea typeface="ＭＳ Ｐゴシック" pitchFamily="34" charset="-128"/>
              </a:rPr>
              <a:t>وتهدف الجغرافيا دائماً إلى العناية بخمس مجالات هي: الاختلافات المكانية والرتبة المكانية والارتباطات المكانية والتكامل المكاني والتغير المكاني.</a:t>
            </a:r>
          </a:p>
          <a:p>
            <a:pPr algn="r" rtl="1">
              <a:buFont typeface="Wingdings 2" pitchFamily="18" charset="2"/>
              <a:buNone/>
            </a:pPr>
            <a:r>
              <a:rPr lang="ar-EG" sz="2800" b="1" dirty="0" smtClean="0">
                <a:ea typeface="ＭＳ Ｐゴシック" pitchFamily="34" charset="-128"/>
              </a:rPr>
              <a:t>                                                                  </a:t>
            </a:r>
            <a:endParaRPr lang="en-US" sz="2800" b="1" dirty="0" smtClean="0">
              <a:ea typeface="ＭＳ Ｐゴシック" pitchFamily="34" charset="-128"/>
            </a:endParaRPr>
          </a:p>
          <a:p>
            <a:pPr algn="r" rtl="1"/>
            <a:endParaRPr lang="en-US" sz="28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859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full-20eart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1000"/>
            <a:ext cx="571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7" name="WordArt 3"/>
          <p:cNvSpPr>
            <a:spLocks noChangeArrowheads="1" noChangeShapeType="1" noTextEdit="1"/>
          </p:cNvSpPr>
          <p:nvPr/>
        </p:nvSpPr>
        <p:spPr bwMode="auto">
          <a:xfrm>
            <a:off x="2057400" y="1371600"/>
            <a:ext cx="44958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66"/>
              </a:avLst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3600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ea typeface="ＭＳ Ｐゴシック" pitchFamily="34" charset="-128"/>
              </a:rPr>
              <a:t>الاتجاهات الحديثة في تطبيق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3600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ea typeface="ＭＳ Ｐゴシック" pitchFamily="34" charset="-128"/>
              </a:rPr>
              <a:t>الأساليب الكمية في الجغرافية</a:t>
            </a:r>
            <a:endParaRPr lang="en-US" sz="3600" kern="10" dirty="0">
              <a:ln w="158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748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676400"/>
          </a:xfrm>
        </p:spPr>
        <p:txBody>
          <a:bodyPr/>
          <a:lstStyle/>
          <a:p>
            <a:pPr algn="ctr" rtl="1"/>
            <a:r>
              <a:rPr lang="ar-EG" sz="4000" b="1" dirty="0" smtClean="0">
                <a:ea typeface="ＭＳ Ｐゴシック" pitchFamily="34" charset="-128"/>
              </a:rPr>
              <a:t>أهم الأساليب الكمية المألوفة للجغرافيين</a:t>
            </a:r>
            <a:endParaRPr lang="en-US" sz="4000" dirty="0" smtClean="0">
              <a:ea typeface="ＭＳ Ｐゴシック" pitchFamily="34" charset="-128"/>
            </a:endParaRP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304801" y="2248347"/>
            <a:ext cx="8458200" cy="4304853"/>
          </a:xfrm>
        </p:spPr>
        <p:txBody>
          <a:bodyPr>
            <a:normAutofit/>
          </a:bodyPr>
          <a:lstStyle/>
          <a:p>
            <a:pPr algn="just" rtl="1"/>
            <a:r>
              <a:rPr lang="ar-EG" sz="2500" b="1" dirty="0" smtClean="0">
                <a:ea typeface="ＭＳ Ｐゴシック" pitchFamily="34" charset="-128"/>
              </a:rPr>
              <a:t>تحليل البيانات الفئوية والنظم الرقمية المغلقة مثل: وضع الأرقام في فئات أو جدولتها وترتيبها وتحليل الرتب واستخلاص المعايير منها في شكل معدلات ونسب ومتوسطات، وكذلك التوصل للاختلافات في صور توزيع البيانات من خلال حساب مؤشرات التباين منها: الانحراف المعياري أو معامل الاختلاف.</a:t>
            </a:r>
            <a:endParaRPr lang="en-US" sz="2500" b="1" dirty="0" smtClean="0">
              <a:ea typeface="ＭＳ Ｐゴシック" pitchFamily="34" charset="-128"/>
            </a:endParaRPr>
          </a:p>
          <a:p>
            <a:pPr algn="just" rtl="1"/>
            <a:r>
              <a:rPr lang="ar-EG" sz="2500" b="1" dirty="0" smtClean="0">
                <a:ea typeface="ＭＳ Ｐゴシック" pitchFamily="34" charset="-128"/>
              </a:rPr>
              <a:t>تحليل أنماط التوزيع النقطي </a:t>
            </a:r>
            <a:r>
              <a:rPr lang="en-US" sz="2500" b="1" dirty="0" smtClean="0">
                <a:ea typeface="ＭＳ Ｐゴシック" pitchFamily="34" charset="-128"/>
              </a:rPr>
              <a:t>Point Pattern Analysis</a:t>
            </a:r>
            <a:r>
              <a:rPr lang="ar-EG" sz="2500" b="1" dirty="0" smtClean="0">
                <a:ea typeface="ＭＳ Ｐゴシック" pitchFamily="34" charset="-128"/>
              </a:rPr>
              <a:t> ويعني تمثيل الظاهرات الجغرافية في شكل نقطي، وتطبيق الأساليب الكمية لمعرفة الصورة القائمة لها عنقودية – خطية قوسية- متقاربة- متباعدة....وغيرها</a:t>
            </a:r>
          </a:p>
          <a:p>
            <a:pPr algn="just" rtl="1"/>
            <a:r>
              <a:rPr lang="ar-EG" sz="2500" b="1" dirty="0" smtClean="0">
                <a:ea typeface="ＭＳ Ｐゴシック" pitchFamily="34" charset="-128"/>
              </a:rPr>
              <a:t>التعرف على طبيعة العلاقات القائمة بين الظاهرات كمياً من خلال الانحدار والارتباط.</a:t>
            </a:r>
            <a:endParaRPr lang="en-US" sz="2500" b="1" dirty="0" smtClean="0">
              <a:ea typeface="ＭＳ Ｐゴシック" pitchFamily="34" charset="-128"/>
            </a:endParaRPr>
          </a:p>
          <a:p>
            <a:pPr algn="r" rtl="1"/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794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971800"/>
            <a:ext cx="5745952" cy="1920240"/>
          </a:xfrm>
        </p:spPr>
      </p:pic>
    </p:spTree>
    <p:extLst>
      <p:ext uri="{BB962C8B-B14F-4D97-AF65-F5344CB8AC3E}">
        <p14:creationId xmlns:p14="http://schemas.microsoft.com/office/powerpoint/2010/main" val="19977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600200"/>
          </a:xfrm>
        </p:spPr>
        <p:txBody>
          <a:bodyPr/>
          <a:lstStyle/>
          <a:p>
            <a:pPr algn="ctr" rtl="1"/>
            <a:r>
              <a:rPr lang="ar-EG" sz="4000" b="1" dirty="0" smtClean="0">
                <a:solidFill>
                  <a:srgbClr val="FF0000"/>
                </a:solidFill>
                <a:ea typeface="ＭＳ Ｐゴシック" pitchFamily="34" charset="-128"/>
              </a:rPr>
              <a:t>أهم الأساليب الكمية المألوفة للجغرافيين</a:t>
            </a:r>
            <a:endParaRPr lang="en-US" sz="4000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>
          <a:xfrm>
            <a:off x="346075" y="1447800"/>
            <a:ext cx="8458200" cy="4419600"/>
          </a:xfrm>
        </p:spPr>
        <p:txBody>
          <a:bodyPr>
            <a:noAutofit/>
          </a:bodyPr>
          <a:lstStyle/>
          <a:p>
            <a:pPr algn="just" rtl="1"/>
            <a:r>
              <a:rPr lang="ar-EG" sz="2800" b="1" dirty="0" smtClean="0">
                <a:ea typeface="ＭＳ Ｐゴシック" pitchFamily="34" charset="-128"/>
              </a:rPr>
              <a:t>التحليل العاملي </a:t>
            </a:r>
            <a:r>
              <a:rPr lang="en-US" sz="2800" b="1" dirty="0" smtClean="0">
                <a:ea typeface="ＭＳ Ｐゴシック" pitchFamily="34" charset="-128"/>
              </a:rPr>
              <a:t>Factor Analysis</a:t>
            </a:r>
            <a:r>
              <a:rPr lang="ar-EG" sz="2800" b="1" dirty="0" smtClean="0">
                <a:ea typeface="ＭＳ Ｐゴシック" pitchFamily="34" charset="-128"/>
              </a:rPr>
              <a:t> لمعرفة الدور الذي يسهم </a:t>
            </a:r>
            <a:r>
              <a:rPr lang="ar-SA" sz="2800" b="1" dirty="0" smtClean="0">
                <a:ea typeface="ＭＳ Ｐゴシック" pitchFamily="34" charset="-128"/>
              </a:rPr>
              <a:t>به</a:t>
            </a:r>
            <a:r>
              <a:rPr lang="ar-EG" sz="2800" b="1" dirty="0" smtClean="0">
                <a:ea typeface="ＭＳ Ｐゴシック" pitchFamily="34" charset="-128"/>
              </a:rPr>
              <a:t> كل عامل في التأثير على الظاهرة الجغرافية من خلال بناء مصفوفات للقيم المتعلقة بالعوامل وتوزيعها على الوحدات المكانية وعلاقتها الارتباطية بالظاهرة.</a:t>
            </a:r>
          </a:p>
          <a:p>
            <a:pPr algn="just" rtl="1"/>
            <a:r>
              <a:rPr lang="ar-EG" sz="2800" b="1" dirty="0" smtClean="0">
                <a:ea typeface="ＭＳ Ｐゴシック" pitchFamily="34" charset="-128"/>
              </a:rPr>
              <a:t>تحليل السلاسل الزمنية بغاية رصد التغيرات في الظاهرة وتحديد اتجاهاتها المستقبلية في ظل فروض محددة، ومن ثم توقعاتها المحتملة وتأثيراتها في سواها.</a:t>
            </a:r>
          </a:p>
          <a:p>
            <a:pPr algn="just" rtl="1"/>
            <a:r>
              <a:rPr lang="ar-EG" sz="2800" b="1" dirty="0" smtClean="0">
                <a:ea typeface="ＭＳ Ｐゴシック" pitchFamily="34" charset="-128"/>
              </a:rPr>
              <a:t>تطبيق المقاييس المتعددة الابعاد لتحليل الأهمية النسبية للمكان بدلاً من القيمة المطلقة؛ حيث ترتب الأشياء أو الأحداث على مقياس متعدد الأبعاد من وجهة النظر الجغرافية.</a:t>
            </a:r>
          </a:p>
          <a:p>
            <a:pPr algn="just" rtl="1"/>
            <a:r>
              <a:rPr lang="ar-EG" sz="2800" b="1" dirty="0" smtClean="0">
                <a:ea typeface="ＭＳ Ｐゴシック" pitchFamily="34" charset="-128"/>
              </a:rPr>
              <a:t>النماذج السببية </a:t>
            </a:r>
            <a:r>
              <a:rPr lang="en-US" sz="2800" b="1" dirty="0" smtClean="0">
                <a:ea typeface="ＭＳ Ｐゴシック" pitchFamily="34" charset="-128"/>
              </a:rPr>
              <a:t>Casuals Models</a:t>
            </a:r>
            <a:r>
              <a:rPr lang="ar-EG" sz="2800" b="1" dirty="0" smtClean="0">
                <a:ea typeface="ＭＳ Ｐゴシック" pitchFamily="34" charset="-128"/>
              </a:rPr>
              <a:t> كطريقة خاصة في تحليل المسار </a:t>
            </a:r>
            <a:r>
              <a:rPr lang="en-US" sz="2800" b="1" dirty="0" smtClean="0">
                <a:ea typeface="ＭＳ Ｐゴシック" pitchFamily="34" charset="-128"/>
              </a:rPr>
              <a:t>Path Analysis</a:t>
            </a:r>
            <a:r>
              <a:rPr lang="ar-EG" sz="2800" b="1" dirty="0" smtClean="0">
                <a:ea typeface="ＭＳ Ｐゴシック" pitchFamily="34" charset="-128"/>
              </a:rPr>
              <a:t> لإيجاد العلاقات بين كل المتغيرات وليس بين المتغيرات التابعة والمستقلة فقط..</a:t>
            </a:r>
            <a:endParaRPr lang="en-US" sz="2800" b="1" dirty="0" smtClean="0">
              <a:ea typeface="ＭＳ Ｐゴシック" pitchFamily="34" charset="-128"/>
            </a:endParaRPr>
          </a:p>
          <a:p>
            <a:pPr algn="r" rtl="1"/>
            <a:endParaRPr lang="ar-EG" sz="28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02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2743200"/>
            <a:ext cx="33147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n w="31550" cmpd="sng">
                  <a:gradFill>
                    <a:gsLst>
                      <a:gs pos="25000">
                        <a:srgbClr val="0F6FC6">
                          <a:shade val="25000"/>
                          <a:satMod val="190000"/>
                        </a:srgbClr>
                      </a:gs>
                      <a:gs pos="80000">
                        <a:srgbClr val="0F6FC6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Times New Roman" panose="02020603050405020304" pitchFamily="18" charset="0"/>
              </a:rPr>
              <a:t>To Be Continued</a:t>
            </a:r>
          </a:p>
        </p:txBody>
      </p:sp>
    </p:spTree>
    <p:extLst>
      <p:ext uri="{BB962C8B-B14F-4D97-AF65-F5344CB8AC3E}">
        <p14:creationId xmlns:p14="http://schemas.microsoft.com/office/powerpoint/2010/main" val="16917482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algn="ctr" rtl="1"/>
            <a:r>
              <a:rPr lang="ar-EG" sz="4400" b="1" dirty="0" smtClean="0"/>
              <a:t>أهداف المقرر</a:t>
            </a:r>
            <a:endParaRPr lang="en-US" sz="4400" b="1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067800" cy="4724400"/>
          </a:xfrm>
        </p:spPr>
        <p:txBody>
          <a:bodyPr>
            <a:normAutofit/>
          </a:bodyPr>
          <a:lstStyle/>
          <a:p>
            <a:pPr algn="just" rtl="1">
              <a:defRPr/>
            </a:pPr>
            <a:r>
              <a:rPr lang="ar-EG" sz="2800" b="1" dirty="0">
                <a:ea typeface="Majalla UI"/>
              </a:rPr>
              <a:t>تعريف الطالب ببعض أنواع الأساليب </a:t>
            </a:r>
            <a:r>
              <a:rPr lang="ar-EG" sz="2800" b="1" dirty="0" smtClean="0">
                <a:ea typeface="Majalla UI"/>
              </a:rPr>
              <a:t>الإحصائية</a:t>
            </a:r>
            <a:r>
              <a:rPr lang="en-US" sz="2800" b="1" dirty="0" smtClean="0">
                <a:ea typeface="Majalla UI"/>
              </a:rPr>
              <a:t> </a:t>
            </a:r>
            <a:r>
              <a:rPr lang="ar-EG" sz="2800" b="1" dirty="0" smtClean="0">
                <a:ea typeface="Majalla UI"/>
              </a:rPr>
              <a:t>ال</a:t>
            </a:r>
            <a:r>
              <a:rPr lang="ar-EG" sz="2800" b="1" dirty="0">
                <a:ea typeface="Majalla UI"/>
              </a:rPr>
              <a:t>م</a:t>
            </a:r>
            <a:r>
              <a:rPr lang="ar-EG" sz="2800" b="1" dirty="0" smtClean="0">
                <a:ea typeface="Majalla UI"/>
              </a:rPr>
              <a:t>ستخدمة </a:t>
            </a:r>
            <a:r>
              <a:rPr lang="ar-EG" sz="2800" b="1" dirty="0">
                <a:ea typeface="Majalla UI"/>
              </a:rPr>
              <a:t>في وصف وتحليل الظاهرات الجغرافية.</a:t>
            </a:r>
            <a:endParaRPr lang="ar-EG" sz="2800" b="1" dirty="0" smtClean="0">
              <a:ea typeface="Majalla UI"/>
            </a:endParaRPr>
          </a:p>
          <a:p>
            <a:pPr algn="just" rtl="1">
              <a:defRPr/>
            </a:pPr>
            <a:r>
              <a:rPr lang="ar-EG" sz="2800" b="1" dirty="0">
                <a:ea typeface="Majalla UI"/>
              </a:rPr>
              <a:t>إكساب الطالب </a:t>
            </a:r>
            <a:r>
              <a:rPr lang="ar-EG" sz="2800" b="1" dirty="0" smtClean="0">
                <a:ea typeface="Majalla UI"/>
              </a:rPr>
              <a:t>المهارات </a:t>
            </a:r>
            <a:r>
              <a:rPr lang="ar-EG" sz="2800" b="1" dirty="0">
                <a:ea typeface="Majalla UI"/>
              </a:rPr>
              <a:t>الإحصائية اللازمة لإجراء </a:t>
            </a:r>
            <a:r>
              <a:rPr lang="ar-EG" sz="2800" b="1" dirty="0" smtClean="0">
                <a:ea typeface="Majalla UI"/>
              </a:rPr>
              <a:t>وفهم البحث </a:t>
            </a:r>
            <a:r>
              <a:rPr lang="ar-EG" sz="2800" b="1" dirty="0">
                <a:ea typeface="Majalla UI"/>
              </a:rPr>
              <a:t>الكمي الجغرافي </a:t>
            </a:r>
            <a:r>
              <a:rPr lang="ar-EG" sz="2800" b="1" dirty="0" smtClean="0">
                <a:ea typeface="Majalla UI"/>
              </a:rPr>
              <a:t>المعاصر.</a:t>
            </a:r>
          </a:p>
          <a:p>
            <a:pPr algn="just" rtl="1">
              <a:defRPr/>
            </a:pPr>
            <a:r>
              <a:rPr lang="ar-EG" sz="2800" b="1" dirty="0">
                <a:ea typeface="Majalla UI"/>
              </a:rPr>
              <a:t>التمييز بين الأساليب الإحصائية </a:t>
            </a:r>
            <a:r>
              <a:rPr lang="ar-EG" sz="2800" b="1" dirty="0" smtClean="0">
                <a:ea typeface="Majalla UI"/>
              </a:rPr>
              <a:t>المتنوعة، </a:t>
            </a:r>
            <a:r>
              <a:rPr lang="ar-EG" sz="2800" b="1" dirty="0">
                <a:ea typeface="Majalla UI"/>
              </a:rPr>
              <a:t>واختيار الأنسب </a:t>
            </a:r>
            <a:r>
              <a:rPr lang="ar-EG" sz="2800" b="1" dirty="0" smtClean="0">
                <a:ea typeface="Majalla UI"/>
              </a:rPr>
              <a:t>منها لدراسة </a:t>
            </a:r>
            <a:r>
              <a:rPr lang="ar-EG" sz="2800" b="1" dirty="0">
                <a:ea typeface="Majalla UI"/>
              </a:rPr>
              <a:t>الظاهرات الجغرافية.</a:t>
            </a:r>
            <a:endParaRPr lang="ar-EG" sz="2800" b="1" dirty="0" smtClean="0">
              <a:ea typeface="Majalla UI"/>
            </a:endParaRPr>
          </a:p>
          <a:p>
            <a:pPr algn="just" rtl="1">
              <a:defRPr/>
            </a:pPr>
            <a:r>
              <a:rPr lang="ar-EG" sz="2800" b="1" dirty="0">
                <a:ea typeface="Majalla UI"/>
              </a:rPr>
              <a:t>استخدام برامج الحاسب الآلي </a:t>
            </a:r>
            <a:r>
              <a:rPr lang="ar-EG" sz="2800" b="1" dirty="0" smtClean="0">
                <a:ea typeface="Majalla UI"/>
              </a:rPr>
              <a:t>لمعالجة</a:t>
            </a:r>
            <a:r>
              <a:rPr lang="ar-EG" sz="2800" b="1" dirty="0">
                <a:ea typeface="Majalla UI"/>
              </a:rPr>
              <a:t>، وتطبيق </a:t>
            </a:r>
            <a:r>
              <a:rPr lang="ar-EG" sz="2800" b="1" dirty="0" smtClean="0">
                <a:ea typeface="Majalla UI"/>
              </a:rPr>
              <a:t>الأساليب الإحصائية </a:t>
            </a:r>
            <a:r>
              <a:rPr lang="ar-EG" sz="2800" b="1" dirty="0">
                <a:ea typeface="Majalla UI"/>
              </a:rPr>
              <a:t>لوصف وتحليل البيانات واستخراج النتائج.</a:t>
            </a:r>
            <a:endParaRPr lang="ar-EG" sz="2800" b="1" dirty="0" smtClean="0">
              <a:ea typeface="Majalla UI"/>
            </a:endParaRPr>
          </a:p>
          <a:p>
            <a:pPr algn="just" rtl="1">
              <a:defRPr/>
            </a:pPr>
            <a:r>
              <a:rPr lang="ar-EG" sz="2800" b="1" dirty="0">
                <a:ea typeface="Majalla UI"/>
              </a:rPr>
              <a:t>وصف وتحليل وتفسير النتائج وكتابة التقارير الإحصائية.</a:t>
            </a:r>
            <a:endParaRPr lang="ar-EG" sz="2800" b="1" dirty="0" smtClean="0">
              <a:ea typeface="Majalla UI"/>
            </a:endParaRPr>
          </a:p>
          <a:p>
            <a:pPr marL="0" indent="0" algn="just" rtl="1">
              <a:buFont typeface="Wingdings 2" pitchFamily="18" charset="2"/>
              <a:buNone/>
              <a:defRPr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62460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14400"/>
          </a:xfrm>
        </p:spPr>
        <p:txBody>
          <a:bodyPr>
            <a:normAutofit/>
          </a:bodyPr>
          <a:lstStyle/>
          <a:p>
            <a:pPr algn="ctr" rtl="1"/>
            <a:r>
              <a:rPr lang="ar-SA" sz="3200" b="1" dirty="0" smtClean="0">
                <a:solidFill>
                  <a:srgbClr val="FF0000"/>
                </a:solidFill>
              </a:rPr>
              <a:t>موضوعات المقرر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911533"/>
              </p:ext>
            </p:extLst>
          </p:nvPr>
        </p:nvGraphicFramePr>
        <p:xfrm>
          <a:off x="628650" y="1143000"/>
          <a:ext cx="7886700" cy="5135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3558109910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307218621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1034209673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238626928"/>
                    </a:ext>
                  </a:extLst>
                </a:gridCol>
              </a:tblGrid>
              <a:tr h="675368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الموضوع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الأسبوع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الموضوع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الأسبوع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462950"/>
                  </a:ext>
                </a:extLst>
              </a:tr>
              <a:tr h="675368">
                <a:tc>
                  <a:txBody>
                    <a:bodyPr/>
                    <a:lstStyle/>
                    <a:p>
                      <a:pPr algn="ctr"/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العينة والمعاينة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مفاهيم أساسية في الإحصاء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932152"/>
                  </a:ext>
                </a:extLst>
              </a:tr>
              <a:tr h="675368">
                <a:tc>
                  <a:txBody>
                    <a:bodyPr/>
                    <a:lstStyle/>
                    <a:p>
                      <a:pPr algn="ctr"/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الفرضيات البحثية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أنواع البيانات وطرق عرضها.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191845"/>
                  </a:ext>
                </a:extLst>
              </a:tr>
              <a:tr h="675368">
                <a:tc>
                  <a:txBody>
                    <a:bodyPr/>
                    <a:lstStyle/>
                    <a:p>
                      <a:pPr algn="ctr"/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اختبار فصلي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الإحصاء الوصفي: مقاييس النزعة المركزية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687403"/>
                  </a:ext>
                </a:extLst>
              </a:tr>
              <a:tr h="675368">
                <a:tc>
                  <a:txBody>
                    <a:bodyPr/>
                    <a:lstStyle/>
                    <a:p>
                      <a:pPr algn="ctr"/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مربع </a:t>
                      </a:r>
                      <a:r>
                        <a:rPr lang="ar-SA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كاي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10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الإحصاء الوصفي مقاييس التشتت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113584"/>
                  </a:ext>
                </a:extLst>
              </a:tr>
              <a:tr h="675368">
                <a:tc>
                  <a:txBody>
                    <a:bodyPr/>
                    <a:lstStyle/>
                    <a:p>
                      <a:pPr algn="ctr"/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تحليل التباين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11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صلة الجوار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983164"/>
                  </a:ext>
                </a:extLst>
              </a:tr>
              <a:tr h="675368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الارتباط</a:t>
                      </a:r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و</a:t>
                      </a:r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الانحدار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12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منحنى لورنز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6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473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622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Content Placeholder 2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92" y="274638"/>
            <a:ext cx="7812616" cy="5859462"/>
          </a:xfrm>
        </p:spPr>
      </p:pic>
    </p:spTree>
    <p:extLst>
      <p:ext uri="{BB962C8B-B14F-4D97-AF65-F5344CB8AC3E}">
        <p14:creationId xmlns:p14="http://schemas.microsoft.com/office/powerpoint/2010/main" val="306455390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908050"/>
            <a:ext cx="7632700" cy="5257800"/>
          </a:xfrm>
        </p:spPr>
      </p:pic>
    </p:spTree>
    <p:extLst>
      <p:ext uri="{BB962C8B-B14F-4D97-AF65-F5344CB8AC3E}">
        <p14:creationId xmlns:p14="http://schemas.microsoft.com/office/powerpoint/2010/main" val="381927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9" descr="full-20eart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1000"/>
            <a:ext cx="5715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3" name="WordArt 6"/>
          <p:cNvSpPr>
            <a:spLocks noChangeArrowheads="1" noChangeShapeType="1" noTextEdit="1"/>
          </p:cNvSpPr>
          <p:nvPr/>
        </p:nvSpPr>
        <p:spPr bwMode="auto">
          <a:xfrm>
            <a:off x="2286000" y="1600200"/>
            <a:ext cx="45720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597"/>
              </a:avLst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3600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Simplified Arabic"/>
                <a:ea typeface="ＭＳ Ｐゴシック" pitchFamily="34" charset="-128"/>
                <a:cs typeface="Simplified Arabic"/>
              </a:rPr>
              <a:t> الوحدة الأولي</a:t>
            </a:r>
            <a:endParaRPr lang="en-US" sz="3600" kern="10">
              <a:ln w="158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Simplified Arabic"/>
              <a:ea typeface="ＭＳ Ｐゴシック" pitchFamily="34" charset="-128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220907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1517</Words>
  <Application>Microsoft Office PowerPoint</Application>
  <PresentationFormat>On-screen Show (4:3)</PresentationFormat>
  <Paragraphs>181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2" baseType="lpstr">
      <vt:lpstr>MS PGothic</vt:lpstr>
      <vt:lpstr>Arial</vt:lpstr>
      <vt:lpstr>Calibri</vt:lpstr>
      <vt:lpstr>Calibri Light</vt:lpstr>
      <vt:lpstr>Majalla UI</vt:lpstr>
      <vt:lpstr>Showcard Gothic</vt:lpstr>
      <vt:lpstr>Simplified Arabic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أهداف المقرر</vt:lpstr>
      <vt:lpstr>موضوعات المقرر</vt:lpstr>
      <vt:lpstr>PowerPoint Presentation</vt:lpstr>
      <vt:lpstr>PowerPoint Presentation</vt:lpstr>
      <vt:lpstr>PowerPoint Presentation</vt:lpstr>
      <vt:lpstr>الأساليب الكمية أنماطها وأهدافها وتطورها</vt:lpstr>
      <vt:lpstr>المادة الإحصائية التي يحتاجها الجغرافي</vt:lpstr>
      <vt:lpstr>ما السبب في الاهتمام باستخدام الأساليب الكمية في الدراسات الجغرافية؟</vt:lpstr>
      <vt:lpstr>العوامل التي ادت إلى تطور الأساليب الكمية في الجغرافيا  </vt:lpstr>
      <vt:lpstr> وتستخدم الأساليب الكمية فى الجغرافيا لتحقيق أربعة أهداف رئيسة هى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سكان المركز ونسبة الزيادة السنوية في الفترة  من 1976 – 2006 </vt:lpstr>
      <vt:lpstr>PowerPoint Presentation</vt:lpstr>
      <vt:lpstr>PowerPoint Presentation</vt:lpstr>
      <vt:lpstr>PowerPoint Presentation</vt:lpstr>
      <vt:lpstr>PowerPoint Presentation</vt:lpstr>
      <vt:lpstr>أولاً : العلاقة بين الأساليب الكمية والإحصاء</vt:lpstr>
      <vt:lpstr>المنهج العلمي في دراسة ظاهرة ما مكانياً</vt:lpstr>
      <vt:lpstr>PowerPoint Presentation</vt:lpstr>
      <vt:lpstr>أنماط الأساليب الكمية</vt:lpstr>
      <vt:lpstr>PowerPoint Presentation</vt:lpstr>
      <vt:lpstr>أهداف الأساليب الكمية</vt:lpstr>
      <vt:lpstr>PowerPoint Presentation</vt:lpstr>
      <vt:lpstr>إدراك العلاقات بين الظاهرات</vt:lpstr>
      <vt:lpstr>PowerPoint Presentation</vt:lpstr>
      <vt:lpstr>أشكال التوزيع المكاني للظاهرات الجغرافية</vt:lpstr>
      <vt:lpstr>PowerPoint Presentation</vt:lpstr>
      <vt:lpstr>أهم الأساليب الكمية المألوفة للجغرافيين</vt:lpstr>
      <vt:lpstr>أهم الأساليب الكمية المألوفة للجغرافيين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</cp:revision>
  <dcterms:created xsi:type="dcterms:W3CDTF">2016-11-13T18:31:50Z</dcterms:created>
  <dcterms:modified xsi:type="dcterms:W3CDTF">2017-09-27T20:45:13Z</dcterms:modified>
</cp:coreProperties>
</file>