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343" r:id="rId3"/>
    <p:sldId id="257" r:id="rId4"/>
    <p:sldId id="258" r:id="rId5"/>
    <p:sldId id="259" r:id="rId6"/>
    <p:sldId id="260" r:id="rId7"/>
    <p:sldId id="344" r:id="rId8"/>
    <p:sldId id="262" r:id="rId9"/>
    <p:sldId id="263" r:id="rId10"/>
    <p:sldId id="268" r:id="rId11"/>
    <p:sldId id="280" r:id="rId12"/>
    <p:sldId id="282" r:id="rId13"/>
    <p:sldId id="345" r:id="rId14"/>
    <p:sldId id="324" r:id="rId15"/>
    <p:sldId id="346" r:id="rId16"/>
    <p:sldId id="325" r:id="rId17"/>
    <p:sldId id="347" r:id="rId18"/>
    <p:sldId id="348" r:id="rId19"/>
    <p:sldId id="364" r:id="rId20"/>
    <p:sldId id="349" r:id="rId21"/>
    <p:sldId id="350" r:id="rId22"/>
    <p:sldId id="351" r:id="rId23"/>
    <p:sldId id="283" r:id="rId24"/>
    <p:sldId id="352" r:id="rId25"/>
    <p:sldId id="353" r:id="rId26"/>
    <p:sldId id="354" r:id="rId27"/>
    <p:sldId id="355" r:id="rId28"/>
    <p:sldId id="356" r:id="rId29"/>
    <p:sldId id="285" r:id="rId30"/>
    <p:sldId id="357" r:id="rId31"/>
    <p:sldId id="358" r:id="rId32"/>
    <p:sldId id="359" r:id="rId33"/>
    <p:sldId id="286" r:id="rId34"/>
    <p:sldId id="361" r:id="rId35"/>
    <p:sldId id="362" r:id="rId36"/>
    <p:sldId id="363" r:id="rId37"/>
    <p:sldId id="287" r:id="rId38"/>
    <p:sldId id="365" r:id="rId39"/>
    <p:sldId id="326" r:id="rId40"/>
    <p:sldId id="366" r:id="rId41"/>
    <p:sldId id="367" r:id="rId42"/>
    <p:sldId id="368" r:id="rId43"/>
    <p:sldId id="36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0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9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4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9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1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2/5/2018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1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rgbClr val="C0C0C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2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48" y="1300766"/>
            <a:ext cx="10406129" cy="3606086"/>
          </a:xfrm>
          <a:ln>
            <a:solidFill>
              <a:schemeClr val="accent1"/>
            </a:solidFill>
            <a:prstDash val="sysDash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الأسرة في الإسلام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800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مفهوم الأسرة في الإسلام وأهميتها وخصائصها</a:t>
            </a: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ar-SA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981" y="7392472"/>
            <a:ext cx="2562896" cy="15454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ar-SA" sz="3600" b="1" cap="none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</a:t>
            </a:r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1" y="2343954"/>
            <a:ext cx="10689465" cy="382824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9600" b="1" dirty="0" smtClean="0"/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{وَأَنذِرْ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عَشِيرَتَكَ </a:t>
            </a: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الْأَقْرَبِينَ} </a:t>
            </a:r>
            <a:endParaRPr lang="ar-SA" sz="96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09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الأسرة اصطلاحاً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70" y="2601533"/>
            <a:ext cx="10689464" cy="3670478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 رابطة شرعية تتكون من زوج 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وزوجة وأولاد غالباً وتحكمها 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مجموعة من الحقوق والواجبات »</a:t>
            </a:r>
            <a:endParaRPr lang="ar-SA" sz="10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27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69"/>
            <a:ext cx="9905998" cy="25757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شرح التعريف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606085"/>
            <a:ext cx="10457645" cy="1854557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رابطة شرعية ؟</a:t>
            </a:r>
            <a:endParaRPr lang="ar-SA" sz="10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69"/>
            <a:ext cx="9905998" cy="25757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شرح التعريف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606085"/>
            <a:ext cx="10457645" cy="1854557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زوج وزوجة وأولاد</a:t>
            </a:r>
            <a:endParaRPr lang="ar-SA" sz="10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65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69"/>
            <a:ext cx="9905998" cy="25757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من هو الزوج ؟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464417"/>
            <a:ext cx="10457645" cy="2871989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مصدر « </a:t>
            </a:r>
            <a:r>
              <a:rPr lang="ar-SA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القوامة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» في الأسرة</a:t>
            </a:r>
            <a:endParaRPr lang="ar-SA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66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20091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معنى القوامة ؟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89" y="3296992"/>
            <a:ext cx="10457645" cy="2871989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10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القيام على الشيء رعاية </a:t>
            </a:r>
            <a:endParaRPr lang="ar-SA" sz="10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وحماية </a:t>
            </a:r>
            <a:r>
              <a:rPr lang="ar-SA" sz="10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وإصلاحاً</a:t>
            </a:r>
          </a:p>
        </p:txBody>
      </p:sp>
    </p:spTree>
    <p:extLst>
      <p:ext uri="{BB962C8B-B14F-4D97-AF65-F5344CB8AC3E}">
        <p14:creationId xmlns:p14="http://schemas.microsoft.com/office/powerpoint/2010/main" val="428394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19833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الزوج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717443"/>
            <a:ext cx="10457645" cy="3618964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قال تعالى</a:t>
            </a: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الرِّجَالُ </a:t>
            </a:r>
            <a:r>
              <a:rPr lang="ar-SA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قَوَّامُون</a:t>
            </a:r>
            <a:r>
              <a:rPr lang="ar-SA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عَلَى النِّسَاءِ بِمَا فَضَّلَ </a:t>
            </a:r>
            <a:endParaRPr lang="ar-SA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اللَّهُ 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بَعْضَهُمْ عَلَىٰ بَعْضٍ وَبِمَا أَنفَقُوا مِنْ </a:t>
            </a:r>
            <a:endParaRPr lang="ar-SA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أَمْوَالِهِمْ }</a:t>
            </a:r>
            <a:endParaRPr lang="ar-SA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77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19833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الزوج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717443"/>
            <a:ext cx="10457645" cy="3618964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قال تعالى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وَلِلرِّجَالِ </a:t>
            </a:r>
            <a:r>
              <a:rPr lang="ar-SA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عَلَيْهِنَّ </a:t>
            </a:r>
            <a:r>
              <a:rPr lang="ar-SA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دَرَجَةٌ</a:t>
            </a:r>
            <a:r>
              <a:rPr lang="ar-SA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sz="9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وَاللَّهُ </a:t>
            </a:r>
            <a:r>
              <a:rPr lang="ar-SA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عَزِيزٌ </a:t>
            </a:r>
            <a:r>
              <a:rPr lang="ar-SA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حَكِيمٌ }</a:t>
            </a:r>
            <a:endParaRPr lang="ar-SA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4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69"/>
            <a:ext cx="9905998" cy="25757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من هي الزوجة ؟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464417"/>
            <a:ext cx="10457645" cy="2871989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مصدر « </a:t>
            </a:r>
            <a:r>
              <a:rPr lang="ar-SA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الحافظية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» في الأسرة</a:t>
            </a:r>
            <a:endParaRPr lang="ar-SA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2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19833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معنى الحافظية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717443"/>
            <a:ext cx="10457645" cy="3618964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قال تعالى</a:t>
            </a:r>
          </a:p>
          <a:p>
            <a:pPr marL="0" indent="0" algn="ctr">
              <a:buNone/>
            </a:pPr>
            <a:r>
              <a:rPr lang="ar-SA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فَالصَّالِحَاتُ </a:t>
            </a:r>
            <a:r>
              <a:rPr lang="ar-SA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قَانِتَاتٌ </a:t>
            </a:r>
            <a:r>
              <a:rPr lang="ar-SA" sz="8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حَافِظَاتٌ لِّلْغَيْب</a:t>
            </a:r>
            <a:r>
              <a:rPr lang="ar-SA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ِ بِمَا حَفِظَ </a:t>
            </a:r>
            <a:r>
              <a:rPr lang="ar-SA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اللَّهُ }</a:t>
            </a:r>
            <a:endParaRPr lang="ar-SA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42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1" y="618518"/>
            <a:ext cx="9579219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يتوقع أن تكوني قادرة على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6" y="2249487"/>
            <a:ext cx="9929611" cy="3867978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ar-SA" sz="4800" dirty="0" smtClean="0"/>
          </a:p>
          <a:p>
            <a:r>
              <a:rPr lang="ar-SA" sz="7200" b="1" dirty="0" smtClean="0">
                <a:solidFill>
                  <a:srgbClr val="002060"/>
                </a:solidFill>
              </a:rPr>
              <a:t>بيان مفهوم الأسرة وأهميتها</a:t>
            </a:r>
          </a:p>
          <a:p>
            <a:r>
              <a:rPr lang="ar-SA" sz="7200" b="1" dirty="0">
                <a:solidFill>
                  <a:srgbClr val="002060"/>
                </a:solidFill>
              </a:rPr>
              <a:t> </a:t>
            </a:r>
            <a:r>
              <a:rPr lang="ar-SA" sz="7200" b="1" dirty="0" smtClean="0">
                <a:solidFill>
                  <a:srgbClr val="002060"/>
                </a:solidFill>
              </a:rPr>
              <a:t>استشعار عناية الإسلام بالأسرة</a:t>
            </a:r>
          </a:p>
          <a:p>
            <a:r>
              <a:rPr lang="ar-SA" sz="7200" b="1" dirty="0" smtClean="0">
                <a:solidFill>
                  <a:srgbClr val="002060"/>
                </a:solidFill>
              </a:rPr>
              <a:t> معرفة خصائص الأسرة المسلمة</a:t>
            </a:r>
            <a:endParaRPr lang="ar-SA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19833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معنى الحافظية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717443"/>
            <a:ext cx="10457645" cy="3618964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حديث عمر بن الخطاب</a:t>
            </a: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ألا 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أخبرك بخير ما 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يكنز المرء ؟ 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المرأة </a:t>
            </a:r>
            <a:endParaRPr lang="ar-SA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الصالحة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؛ إذا نظر إليها 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سرّته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وإذا أمرها </a:t>
            </a:r>
            <a:endParaRPr lang="ar-SA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أطاعته</a:t>
            </a:r>
            <a:r>
              <a:rPr lang="ar-SA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lang="ar-SA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وإذا غاب عنها </a:t>
            </a:r>
            <a:r>
              <a:rPr lang="ar-SA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حفظته 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ar-SA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15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70"/>
            <a:ext cx="9905998" cy="19833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من هم الأولاد ؟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078051"/>
            <a:ext cx="10457645" cy="3425780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مصدر </a:t>
            </a: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</a:t>
            </a:r>
            <a:r>
              <a:rPr lang="ar-SA" sz="8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قوة الرابطة واستدامتها </a:t>
            </a: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الغالب</a:t>
            </a:r>
            <a:endParaRPr lang="ar-SA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84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66669"/>
            <a:ext cx="9905998" cy="25757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شرح التعريف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3606085"/>
            <a:ext cx="11230377" cy="185455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10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تحكمها مجموعة من الحقوق والواجبات ؟</a:t>
            </a:r>
            <a:endParaRPr lang="ar-SA" sz="10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1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395381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إشباع حاجات الإنسان الجسمية والنفسية والروحية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449472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{ وَمِنْ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آيَاتِهِ أَنْ خَلَقَ لَكُم مِّنْ أَنفُسِكُمْ 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أَزْوَاجًا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لِّتَسْكُنُوا إِلَيْهَا وَجَعَلَ بَيْنَكُم مَّوَدَّةً 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وَرَحْمَةً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ۚ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إِنَّ فِي ذَٰلِكَ لَآيَاتٍ لِّقَوْمٍ 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يَتَفَكَّرُونَ }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404396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-2-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حفظ الأنساب وصيانة المجتمع من التفكك والانحراف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404396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-3-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توفير الطاقات اللازمة للعناية بتربية النشء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3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404396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-4-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تنمية روح الإيجابية وتحمل المسؤولية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أهمية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404396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-4-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 الرَّجُلُ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رَاعٍ فِي أَهْلِهِ وَهُوَ مَسْؤولٌ 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عَنْ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رَعِيَّتِهِ، وَالْمَرْأَةُ رَاعِيَةٌ فِي بَيْتِ 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زَوْجِهَا </a:t>
            </a:r>
            <a:r>
              <a:rPr lang="ar-SA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وَمَسْؤولَةٌ عَنْ </a:t>
            </a: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رَعِيَّتِهَا )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6742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مظاهر عناية الإسلام بالأسرة</a:t>
            </a:r>
            <a:endParaRPr lang="ar-SA" sz="72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26" y="2459865"/>
            <a:ext cx="10380372" cy="37477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الحرص على تكوينها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0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1" y="618518"/>
            <a:ext cx="9579219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عناصر المحاضرة 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6" y="2249487"/>
            <a:ext cx="9929611" cy="3867978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4800" dirty="0" smtClean="0"/>
          </a:p>
          <a:p>
            <a:r>
              <a:rPr lang="ar-SA" sz="7200" b="1" dirty="0" smtClean="0">
                <a:solidFill>
                  <a:srgbClr val="002060"/>
                </a:solidFill>
              </a:rPr>
              <a:t>مفهوم الأسرة</a:t>
            </a:r>
          </a:p>
          <a:p>
            <a:r>
              <a:rPr lang="ar-SA" sz="5800" b="1" dirty="0" smtClean="0">
                <a:solidFill>
                  <a:srgbClr val="002060"/>
                </a:solidFill>
              </a:rPr>
              <a:t>أهمية الأسرة ومظاهر عناية الإسلام بها</a:t>
            </a:r>
          </a:p>
          <a:p>
            <a:r>
              <a:rPr lang="ar-SA" sz="7200" b="1" dirty="0" smtClean="0">
                <a:solidFill>
                  <a:srgbClr val="002060"/>
                </a:solidFill>
              </a:rPr>
              <a:t>خصائص الأسرة المسلمة</a:t>
            </a:r>
            <a:endParaRPr lang="ar-SA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6742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الحرص على تكوين الأسرة</a:t>
            </a:r>
            <a:endParaRPr lang="ar-SA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26" y="2459865"/>
            <a:ext cx="10380372" cy="37477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قال تعالى</a:t>
            </a:r>
          </a:p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{ فَانكِحُوا 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مَا طَابَ لَكُم مِّنَ النِّسَاءِ مَثْنَىٰ وَثُلَاثَ وَرُبَاعَ ۖ فَإِنْ خِفْتُمْ أَلَّا تَعْدِلُوا فَوَاحِدَةً أَوْ مَا مَلَكَتْ </a:t>
            </a: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أَيْمَانُكُمْ }</a:t>
            </a:r>
            <a:endParaRPr lang="ar-SA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6742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الحرص على تكوين الأسرة</a:t>
            </a:r>
            <a:endParaRPr lang="ar-SA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26" y="2459865"/>
            <a:ext cx="10380372" cy="37477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قال تعالى</a:t>
            </a:r>
          </a:p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{ وَأَنكِحُوا 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الْأَيَامَىٰ مِنكُمْ وَالصَّالِحِينَ مِنْ عِبَادِكُمْ وَإِمَائِكُمْ ۚ إِن يَكُونُوا فُقَرَاءَ يُغْنِهِمُ اللَّهُ مِن فَضْلِهِ ۗ وَاللَّهُ وَاسِعٌ </a:t>
            </a: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عَلِيمٌ }</a:t>
            </a:r>
            <a:endParaRPr lang="ar-SA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2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6742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الحرص على تكوين الأسرة</a:t>
            </a:r>
            <a:endParaRPr lang="ar-SA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26" y="2459865"/>
            <a:ext cx="10380372" cy="37477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قال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AGA Arabesque" panose="05010101010101010101" pitchFamily="2" charset="2"/>
              </a:rPr>
              <a:t> :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 يا </a:t>
            </a:r>
            <a:r>
              <a:rPr lang="ar-SA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معشر الشباب ، من استطاع منكم الباءة </a:t>
            </a:r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فليتزوج )</a:t>
            </a:r>
            <a:endParaRPr lang="ar-SA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2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030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صور حرص الإسلام على تكوين الأسرة</a:t>
            </a:r>
            <a:endParaRPr lang="ar-SA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2562895"/>
            <a:ext cx="10509161" cy="373487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tx1"/>
                </a:solidFill>
              </a:rPr>
              <a:t>الصورة الأولى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ربطها بجاذبية الفطرة بين الجنسين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ar-S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7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030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صور حرص الإسلام على تكوين الأسرة</a:t>
            </a:r>
            <a:endParaRPr lang="ar-SA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2562895"/>
            <a:ext cx="10509161" cy="373487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solidFill>
                  <a:srgbClr val="002060"/>
                </a:solidFill>
              </a:rPr>
              <a:t>قال تعالى</a:t>
            </a:r>
          </a:p>
          <a:p>
            <a:pPr marL="0" indent="0" algn="ctr">
              <a:buNone/>
            </a:pPr>
            <a:r>
              <a:rPr lang="ar-SA" sz="7200" b="1" dirty="0" smtClean="0">
                <a:solidFill>
                  <a:srgbClr val="002060"/>
                </a:solidFill>
              </a:rPr>
              <a:t>{ هُوَ </a:t>
            </a:r>
            <a:r>
              <a:rPr lang="ar-SA" sz="7200" b="1" dirty="0">
                <a:solidFill>
                  <a:srgbClr val="002060"/>
                </a:solidFill>
              </a:rPr>
              <a:t>الَّذِي خَلَقَكُم مِّن نَّفْسٍ وَاحِدَةٍ وَجَعَلَ مِنْهَا زَوْجَهَا </a:t>
            </a:r>
            <a:r>
              <a:rPr lang="ar-SA" sz="7200" b="1" dirty="0">
                <a:solidFill>
                  <a:srgbClr val="7030A0"/>
                </a:solidFill>
              </a:rPr>
              <a:t>لِيَسْكُنَ </a:t>
            </a:r>
            <a:r>
              <a:rPr lang="ar-SA" sz="7200" b="1" dirty="0" smtClean="0">
                <a:solidFill>
                  <a:srgbClr val="7030A0"/>
                </a:solidFill>
              </a:rPr>
              <a:t>إِلَيْهَا </a:t>
            </a:r>
            <a:r>
              <a:rPr lang="ar-SA" sz="7200" b="1" dirty="0" smtClean="0">
                <a:solidFill>
                  <a:srgbClr val="002060"/>
                </a:solidFill>
              </a:rPr>
              <a:t>}</a:t>
            </a:r>
            <a:endParaRPr lang="ar-SA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030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صور حرص الإسلام على تكوين الأسرة</a:t>
            </a:r>
            <a:endParaRPr lang="ar-SA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2562895"/>
            <a:ext cx="10509161" cy="373487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tx1"/>
                </a:solidFill>
              </a:rPr>
              <a:t>الصورة الثانية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ربطها بإشباع الرغبة في تحصيل الأولاد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ar-S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32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030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صور حرص الإسلام على تكوين الأسرة</a:t>
            </a:r>
            <a:endParaRPr lang="ar-SA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2562895"/>
            <a:ext cx="10509161" cy="373487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>
                <a:solidFill>
                  <a:schemeClr val="bg1"/>
                </a:solidFill>
              </a:rPr>
              <a:t>قال </a:t>
            </a:r>
            <a:r>
              <a:rPr lang="ar-SA" sz="8000" b="1" dirty="0" smtClean="0">
                <a:solidFill>
                  <a:schemeClr val="bg1"/>
                </a:solidFill>
                <a:sym typeface="AGA Arabesque" panose="05010101010101010101" pitchFamily="2" charset="2"/>
              </a:rPr>
              <a:t></a:t>
            </a:r>
            <a:r>
              <a:rPr lang="ar-SA" sz="7200" b="1" dirty="0" smtClean="0">
                <a:solidFill>
                  <a:schemeClr val="bg1"/>
                </a:solidFill>
              </a:rPr>
              <a:t> :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002060"/>
                </a:solidFill>
              </a:rPr>
              <a:t>( تزوّجوا </a:t>
            </a:r>
            <a:r>
              <a:rPr lang="ar-SA" sz="9600" b="1" dirty="0">
                <a:solidFill>
                  <a:srgbClr val="002060"/>
                </a:solidFill>
              </a:rPr>
              <a:t>الودود الولود فإني مكاثر بكم </a:t>
            </a:r>
            <a:r>
              <a:rPr lang="ar-SA" sz="9600" b="1" dirty="0" smtClean="0">
                <a:solidFill>
                  <a:srgbClr val="002060"/>
                </a:solidFill>
              </a:rPr>
              <a:t>الأمم )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4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159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مظاهر عناية الإسلام بالأسرة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29" y="2614411"/>
            <a:ext cx="10444766" cy="333562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-2-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سد الأبواب أمام تقويضها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6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4"/>
            <a:ext cx="9905998" cy="18159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مظاهر عناية الإسلام بالأسرة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29" y="2614410"/>
            <a:ext cx="10444766" cy="369623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solidFill>
                  <a:schemeClr val="bg1"/>
                </a:solidFill>
              </a:rPr>
              <a:t>-3-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تشريع الأحكام المنظمة لشؤونها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خصائص الأسرة المسلمة</a:t>
            </a:r>
            <a:endParaRPr lang="ar-SA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395381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التزامها بالإسلام منهجاً وسلوكاً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0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5" y="618518"/>
            <a:ext cx="9630735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مفهوم الأسرة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2356833"/>
            <a:ext cx="10045521" cy="4056845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b="1" dirty="0" smtClean="0"/>
              <a:t> </a:t>
            </a:r>
          </a:p>
          <a:p>
            <a:r>
              <a:rPr lang="ar-SA" sz="8000" b="1" dirty="0" smtClean="0">
                <a:solidFill>
                  <a:srgbClr val="002060"/>
                </a:solidFill>
              </a:rPr>
              <a:t>تعريف الأسرة في اللغة </a:t>
            </a:r>
          </a:p>
          <a:p>
            <a:r>
              <a:rPr lang="ar-SA" sz="8000" b="1" dirty="0">
                <a:solidFill>
                  <a:srgbClr val="002060"/>
                </a:solidFill>
              </a:rPr>
              <a:t> </a:t>
            </a:r>
            <a:r>
              <a:rPr lang="ar-SA" sz="8000" b="1" dirty="0" smtClean="0">
                <a:solidFill>
                  <a:srgbClr val="002060"/>
                </a:solidFill>
              </a:rPr>
              <a:t>تعريف الأسرة في الاصطلاح</a:t>
            </a:r>
          </a:p>
          <a:p>
            <a:pPr marL="0" indent="0">
              <a:buNone/>
            </a:pPr>
            <a:endParaRPr lang="ar-SA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8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خصائص الأسرة المسلمة</a:t>
            </a:r>
            <a:endParaRPr lang="ar-SA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395381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-2-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سعيها لتحقيق الغاية التي أرادها الله من الإنسان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خصائص الأسرة المسلمة</a:t>
            </a:r>
            <a:endParaRPr lang="ar-SA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395381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-3-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شيوع المودة والرحمة 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5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12125"/>
            <a:ext cx="9905998" cy="1352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خصائص الأسرة المسلمة</a:t>
            </a:r>
            <a:endParaRPr lang="ar-SA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086378"/>
            <a:ext cx="10706505" cy="395381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bg1"/>
                </a:solidFill>
              </a:rPr>
              <a:t>-4-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الانفتاح الرشيد على المجتمع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48" y="1300766"/>
            <a:ext cx="10406129" cy="3606086"/>
          </a:xfrm>
          <a:ln>
            <a:solidFill>
              <a:schemeClr val="accent1"/>
            </a:solidFill>
            <a:prstDash val="sysDash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شكراً لحضوركم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ar-SA" sz="4800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أ/ إلهام اللهيم</a:t>
            </a: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ar-SA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981" y="7392472"/>
            <a:ext cx="2562896" cy="15454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ar-SA" sz="3600" b="1" cap="none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2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917" y="618518"/>
            <a:ext cx="9656493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52" y="2240924"/>
            <a:ext cx="10277342" cy="4198514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الأسرة</a:t>
            </a:r>
          </a:p>
          <a:p>
            <a:pPr marL="0" indent="0" algn="ctr">
              <a:buNone/>
            </a:pPr>
            <a:r>
              <a:rPr lang="ar-SA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لها معنيان </a:t>
            </a: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خاص وعام</a:t>
            </a:r>
          </a:p>
        </p:txBody>
      </p:sp>
    </p:spTree>
    <p:extLst>
      <p:ext uri="{BB962C8B-B14F-4D97-AF65-F5344CB8AC3E}">
        <p14:creationId xmlns:p14="http://schemas.microsoft.com/office/powerpoint/2010/main" val="272205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1" y="618518"/>
            <a:ext cx="9695129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9" y="2524258"/>
            <a:ext cx="10444765" cy="3647941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 المعنى الخاص )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002060"/>
                </a:solidFill>
              </a:rPr>
              <a:t>أهل بيت الرجل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1" y="618518"/>
            <a:ext cx="9695129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9" y="2524258"/>
            <a:ext cx="10444765" cy="3647941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 المعنى العام )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002060"/>
                </a:solidFill>
              </a:rPr>
              <a:t>جماعة الرجل وعشيرته التي يتقوى بهم</a:t>
            </a:r>
            <a:endParaRPr lang="ar-SA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6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5" y="618518"/>
            <a:ext cx="9630735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</a:t>
            </a:r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95470"/>
            <a:ext cx="10405228" cy="377673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9600" b="1" dirty="0" smtClean="0"/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يقول ابن الأثير:</a:t>
            </a:r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 الأسرة : عشيرة الرجل وأهل بيته لأنه يتقوى بهم »</a:t>
            </a:r>
            <a:endParaRPr lang="ar-SA" sz="96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58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61" y="618518"/>
            <a:ext cx="9682250" cy="147857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9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تعريف </a:t>
            </a:r>
            <a:r>
              <a:rPr lang="ar-SA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الأسرة لغة</a:t>
            </a:r>
            <a:endParaRPr lang="ar-SA" sz="9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53803"/>
            <a:ext cx="10546896" cy="409548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9600" b="1" dirty="0" smtClean="0"/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{ إِذْ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قَالَ مُوسَىٰ لِأَهْلِهِ إِنِّي آنَسْتُ نَارًا سَآتِيكُم مِّنْهَا </a:t>
            </a:r>
            <a:endParaRPr lang="ar-SA" sz="9600" b="1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بِخَبَرٍ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أَوْ آتِيكُم بِشِهَابٍ قَبَسٍ لَّعَلَّكُمْ تَصْطَلُونَ </a:t>
            </a: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* فَلَمَّا </a:t>
            </a:r>
          </a:p>
          <a:p>
            <a:pPr marL="0" indent="0" algn="ctr">
              <a:buNone/>
            </a:pP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جَاءَهَا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نُودِيَ أَن بُورِكَ مَن فِي النَّارِ وَمَنْ حَوْلَهَا </a:t>
            </a: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وَسُبْحَانَ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اللَّهِ رَبِّ الْعَالَمِينَ </a:t>
            </a: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* يَا </a:t>
            </a:r>
            <a:r>
              <a:rPr lang="ar-SA" sz="96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مُوسَىٰ إِنَّهُ أَنَا اللَّهُ الْعَزِيزُ الْحَكِيمُ </a:t>
            </a:r>
            <a:r>
              <a:rPr lang="ar-SA" sz="9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}</a:t>
            </a:r>
            <a:endParaRPr lang="ar-SA" sz="96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32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2130</TotalTime>
  <Words>596</Words>
  <Application>Microsoft Office PowerPoint</Application>
  <PresentationFormat>Widescreen</PresentationFormat>
  <Paragraphs>148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AGA Arabesque</vt:lpstr>
      <vt:lpstr>Rockwell</vt:lpstr>
      <vt:lpstr>Rockwell Condensed</vt:lpstr>
      <vt:lpstr>Times New Roman</vt:lpstr>
      <vt:lpstr>Wingdings</vt:lpstr>
      <vt:lpstr>Wood Type</vt:lpstr>
      <vt:lpstr>   الأسرة في الإسلام                         مفهوم الأسرة في الإسلام وأهميتها وخصائصها                     </vt:lpstr>
      <vt:lpstr>يتوقع أن تكوني قادرة على</vt:lpstr>
      <vt:lpstr>عناصر المحاضرة </vt:lpstr>
      <vt:lpstr>مفهوم الأسرة</vt:lpstr>
      <vt:lpstr>تعريف الأسرة لغة</vt:lpstr>
      <vt:lpstr>تعريف الأسرة لغة</vt:lpstr>
      <vt:lpstr>تعريف الأسرة لغة</vt:lpstr>
      <vt:lpstr>تعريف الأسرة لغة</vt:lpstr>
      <vt:lpstr>تعريف الأسرة لغة</vt:lpstr>
      <vt:lpstr>تعريف الأسرة لغة</vt:lpstr>
      <vt:lpstr>تعريف الأسرة اصطلاحاً</vt:lpstr>
      <vt:lpstr>شرح التعريف</vt:lpstr>
      <vt:lpstr>شرح التعريف</vt:lpstr>
      <vt:lpstr>من هو الزوج ؟</vt:lpstr>
      <vt:lpstr>معنى القوامة ؟</vt:lpstr>
      <vt:lpstr>الزوج</vt:lpstr>
      <vt:lpstr>الزوج</vt:lpstr>
      <vt:lpstr>من هي الزوجة ؟</vt:lpstr>
      <vt:lpstr>معنى الحافظية</vt:lpstr>
      <vt:lpstr>معنى الحافظية</vt:lpstr>
      <vt:lpstr>من هم الأولاد ؟</vt:lpstr>
      <vt:lpstr>شرح التعريف</vt:lpstr>
      <vt:lpstr>أهمية الأسرة</vt:lpstr>
      <vt:lpstr>أهمية الأسرة</vt:lpstr>
      <vt:lpstr>أهمية الأسرة</vt:lpstr>
      <vt:lpstr>أهمية الأسرة</vt:lpstr>
      <vt:lpstr>أهمية الأسرة</vt:lpstr>
      <vt:lpstr>أهمية الأسرة</vt:lpstr>
      <vt:lpstr>مظاهر عناية الإسلام بالأسرة</vt:lpstr>
      <vt:lpstr>الحرص على تكوين الأسرة</vt:lpstr>
      <vt:lpstr>الحرص على تكوين الأسرة</vt:lpstr>
      <vt:lpstr>الحرص على تكوين الأسرة</vt:lpstr>
      <vt:lpstr>صور حرص الإسلام على تكوين الأسرة</vt:lpstr>
      <vt:lpstr>صور حرص الإسلام على تكوين الأسرة</vt:lpstr>
      <vt:lpstr>صور حرص الإسلام على تكوين الأسرة</vt:lpstr>
      <vt:lpstr>صور حرص الإسلام على تكوين الأسرة</vt:lpstr>
      <vt:lpstr>مظاهر عناية الإسلام بالأسرة</vt:lpstr>
      <vt:lpstr>مظاهر عناية الإسلام بالأسرة</vt:lpstr>
      <vt:lpstr>خصائص الأسرة المسلمة</vt:lpstr>
      <vt:lpstr>خصائص الأسرة المسلمة</vt:lpstr>
      <vt:lpstr>خصائص الأسرة المسلمة</vt:lpstr>
      <vt:lpstr>خصائص الأسرة المسلمة</vt:lpstr>
      <vt:lpstr>   شكراً لحضوركم                                         أ/ إلهام اللهيم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أصول الثقافة الإسلامية</dc:title>
  <dc:creator>dell</dc:creator>
  <cp:lastModifiedBy>dell</cp:lastModifiedBy>
  <cp:revision>59</cp:revision>
  <dcterms:created xsi:type="dcterms:W3CDTF">2017-08-25T12:52:09Z</dcterms:created>
  <dcterms:modified xsi:type="dcterms:W3CDTF">2018-02-05T10:21:07Z</dcterms:modified>
</cp:coreProperties>
</file>