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33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302" r:id="rId46"/>
    <p:sldId id="325" r:id="rId47"/>
    <p:sldId id="303" r:id="rId48"/>
    <p:sldId id="304" r:id="rId49"/>
    <p:sldId id="316" r:id="rId50"/>
    <p:sldId id="317" r:id="rId51"/>
    <p:sldId id="318" r:id="rId52"/>
    <p:sldId id="319" r:id="rId53"/>
    <p:sldId id="321" r:id="rId54"/>
    <p:sldId id="322" r:id="rId55"/>
    <p:sldId id="323" r:id="rId56"/>
    <p:sldId id="324" r:id="rId57"/>
    <p:sldId id="305" r:id="rId58"/>
    <p:sldId id="306" r:id="rId59"/>
    <p:sldId id="307" r:id="rId60"/>
    <p:sldId id="308" r:id="rId61"/>
    <p:sldId id="310" r:id="rId62"/>
    <p:sldId id="312" r:id="rId63"/>
    <p:sldId id="313" r:id="rId64"/>
    <p:sldId id="315" r:id="rId65"/>
    <p:sldId id="326" r:id="rId66"/>
    <p:sldId id="327" r:id="rId67"/>
    <p:sldId id="328" r:id="rId68"/>
    <p:sldId id="329"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59" r:id="rId87"/>
    <p:sldId id="440" r:id="rId88"/>
    <p:sldId id="441" r:id="rId89"/>
    <p:sldId id="442" r:id="rId90"/>
    <p:sldId id="443" r:id="rId91"/>
    <p:sldId id="444" r:id="rId92"/>
    <p:sldId id="445" r:id="rId93"/>
    <p:sldId id="446" r:id="rId94"/>
    <p:sldId id="447" r:id="rId95"/>
    <p:sldId id="448" r:id="rId96"/>
    <p:sldId id="449" r:id="rId97"/>
    <p:sldId id="450" r:id="rId98"/>
    <p:sldId id="451" r:id="rId99"/>
    <p:sldId id="452" r:id="rId100"/>
    <p:sldId id="453" r:id="rId101"/>
    <p:sldId id="454" r:id="rId102"/>
    <p:sldId id="455" r:id="rId103"/>
    <p:sldId id="348" r:id="rId104"/>
    <p:sldId id="349" r:id="rId105"/>
    <p:sldId id="350" r:id="rId106"/>
    <p:sldId id="351" r:id="rId107"/>
    <p:sldId id="352" r:id="rId108"/>
    <p:sldId id="353" r:id="rId109"/>
    <p:sldId id="354" r:id="rId110"/>
    <p:sldId id="355" r:id="rId111"/>
    <p:sldId id="356" r:id="rId112"/>
    <p:sldId id="357" r:id="rId113"/>
    <p:sldId id="360" r:id="rId114"/>
    <p:sldId id="361" r:id="rId115"/>
    <p:sldId id="371" r:id="rId116"/>
    <p:sldId id="362" r:id="rId117"/>
    <p:sldId id="363" r:id="rId118"/>
    <p:sldId id="364" r:id="rId119"/>
    <p:sldId id="365" r:id="rId120"/>
    <p:sldId id="366" r:id="rId121"/>
    <p:sldId id="367" r:id="rId122"/>
    <p:sldId id="368" r:id="rId123"/>
    <p:sldId id="369" r:id="rId124"/>
    <p:sldId id="370" r:id="rId125"/>
    <p:sldId id="358" r:id="rId126"/>
    <p:sldId id="372" r:id="rId127"/>
    <p:sldId id="373" r:id="rId128"/>
    <p:sldId id="374" r:id="rId129"/>
    <p:sldId id="375" r:id="rId130"/>
    <p:sldId id="376" r:id="rId131"/>
    <p:sldId id="377" r:id="rId132"/>
    <p:sldId id="378" r:id="rId133"/>
    <p:sldId id="379" r:id="rId134"/>
    <p:sldId id="396" r:id="rId135"/>
    <p:sldId id="397" r:id="rId136"/>
    <p:sldId id="398" r:id="rId137"/>
    <p:sldId id="399" r:id="rId138"/>
    <p:sldId id="400" r:id="rId139"/>
    <p:sldId id="401" r:id="rId140"/>
    <p:sldId id="402" r:id="rId141"/>
    <p:sldId id="403" r:id="rId142"/>
    <p:sldId id="404" r:id="rId143"/>
    <p:sldId id="406" r:id="rId144"/>
    <p:sldId id="409" r:id="rId145"/>
    <p:sldId id="412" r:id="rId146"/>
    <p:sldId id="413" r:id="rId147"/>
    <p:sldId id="414" r:id="rId148"/>
    <p:sldId id="415" r:id="rId149"/>
    <p:sldId id="416" r:id="rId150"/>
    <p:sldId id="419" r:id="rId151"/>
    <p:sldId id="422" r:id="rId152"/>
    <p:sldId id="380" r:id="rId153"/>
    <p:sldId id="381" r:id="rId154"/>
    <p:sldId id="382" r:id="rId155"/>
    <p:sldId id="383" r:id="rId156"/>
    <p:sldId id="384" r:id="rId157"/>
    <p:sldId id="385" r:id="rId158"/>
    <p:sldId id="386" r:id="rId159"/>
    <p:sldId id="387" r:id="rId160"/>
    <p:sldId id="388" r:id="rId161"/>
    <p:sldId id="389" r:id="rId162"/>
    <p:sldId id="390" r:id="rId163"/>
    <p:sldId id="391" r:id="rId164"/>
    <p:sldId id="392" r:id="rId165"/>
    <p:sldId id="393" r:id="rId166"/>
    <p:sldId id="394" r:id="rId167"/>
    <p:sldId id="395"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06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viewProps" Target="viewProps.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08/06/1441</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08/06/1441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08/06/1441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08/06/1441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08/06/1441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08/06/1441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t>08/06/1441</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8ABB09-4A1D-463E-8065-109CC2B7EFAA}" type="datetimeFigureOut">
              <a:rPr lang="ar-SA" smtClean="0"/>
              <a:t>08/06/1441</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8ABB09-4A1D-463E-8065-109CC2B7EFAA}" type="datetimeFigureOut">
              <a:rPr lang="ar-SA" smtClean="0"/>
              <a:t>08/06/1441</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08/06/1441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08/06/1441</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08/06/1441</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2492896"/>
            <a:ext cx="7772400" cy="1199704"/>
          </a:xfrm>
        </p:spPr>
        <p:txBody>
          <a:bodyPr>
            <a:normAutofit/>
          </a:bodyPr>
          <a:lstStyle/>
          <a:p>
            <a:pPr algn="ctr"/>
            <a:r>
              <a:rPr lang="ar-SA" sz="6600" dirty="0" smtClean="0"/>
              <a:t>السياحة والمجتمع</a:t>
            </a:r>
            <a:endParaRPr lang="en-US" sz="6600" dirty="0"/>
          </a:p>
        </p:txBody>
      </p:sp>
    </p:spTree>
    <p:extLst>
      <p:ext uri="{BB962C8B-B14F-4D97-AF65-F5344CB8AC3E}">
        <p14:creationId xmlns:p14="http://schemas.microsoft.com/office/powerpoint/2010/main" val="105949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1143000"/>
          </a:xfrm>
        </p:spPr>
        <p:txBody>
          <a:bodyPr>
            <a:noAutofit/>
          </a:bodyPr>
          <a:lstStyle/>
          <a:p>
            <a:pPr algn="ctr"/>
            <a:r>
              <a:rPr lang="ar-SA" sz="7200" b="1" dirty="0">
                <a:solidFill>
                  <a:srgbClr val="000000"/>
                </a:solidFill>
                <a:ea typeface="Arial"/>
                <a:cs typeface="Arial"/>
              </a:rPr>
              <a:t>حركة </a:t>
            </a:r>
            <a:r>
              <a:rPr lang="ar-SA" sz="7200" b="1" dirty="0" err="1">
                <a:solidFill>
                  <a:srgbClr val="000000"/>
                </a:solidFill>
                <a:ea typeface="Arial"/>
                <a:cs typeface="Arial"/>
              </a:rPr>
              <a:t>السیاحة</a:t>
            </a:r>
            <a:r>
              <a:rPr lang="ar-SA" sz="7200" b="1" dirty="0">
                <a:solidFill>
                  <a:srgbClr val="000000"/>
                </a:solidFill>
                <a:ea typeface="Arial"/>
                <a:cs typeface="Arial"/>
              </a:rPr>
              <a:t> </a:t>
            </a:r>
            <a:endParaRPr lang="en-US" sz="7200" dirty="0"/>
          </a:p>
        </p:txBody>
      </p:sp>
    </p:spTree>
    <p:extLst>
      <p:ext uri="{BB962C8B-B14F-4D97-AF65-F5344CB8AC3E}">
        <p14:creationId xmlns:p14="http://schemas.microsoft.com/office/powerpoint/2010/main" val="6283078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lgn="r">
              <a:lnSpc>
                <a:spcPct val="250000"/>
              </a:lnSpc>
              <a:buNone/>
            </a:pPr>
            <a:r>
              <a:rPr lang="ar-SA" dirty="0" smtClean="0"/>
              <a:t>ھي </a:t>
            </a:r>
            <a:r>
              <a:rPr lang="ar-SA" dirty="0"/>
              <a:t>أساس من أسس صناعة </a:t>
            </a:r>
            <a:r>
              <a:rPr lang="ar-SA" dirty="0" err="1"/>
              <a:t>السیاحة</a:t>
            </a:r>
            <a:r>
              <a:rPr lang="ar-SA" dirty="0"/>
              <a:t>، كما تمثل الجانب الأكبر ممن </a:t>
            </a:r>
            <a:r>
              <a:rPr lang="ar-SA" dirty="0" err="1"/>
              <a:t>یشتغلون</a:t>
            </a:r>
            <a:r>
              <a:rPr lang="ar-SA" dirty="0"/>
              <a:t> </a:t>
            </a:r>
            <a:r>
              <a:rPr lang="ar-SA" dirty="0" err="1"/>
              <a:t>فیھا</a:t>
            </a:r>
            <a:r>
              <a:rPr lang="ar-SA" dirty="0"/>
              <a:t>: </a:t>
            </a:r>
            <a:r>
              <a:rPr lang="ar-SA" dirty="0" err="1"/>
              <a:t>وھم</a:t>
            </a:r>
            <a:r>
              <a:rPr lang="ar-SA" dirty="0"/>
              <a:t> من عمالة الدرجة الثالثة في مجالات النقل </a:t>
            </a:r>
            <a:r>
              <a:rPr lang="ar-SA" dirty="0" err="1"/>
              <a:t>والتموین</a:t>
            </a:r>
            <a:r>
              <a:rPr lang="ar-SA" dirty="0"/>
              <a:t> والنظافة والمطاعم وأماكن </a:t>
            </a:r>
            <a:r>
              <a:rPr lang="ar-SA" dirty="0" err="1" smtClean="0"/>
              <a:t>الترفیة</a:t>
            </a:r>
            <a:r>
              <a:rPr lang="ar-SA" dirty="0" smtClean="0"/>
              <a:t> </a:t>
            </a:r>
            <a:r>
              <a:rPr lang="ar-SA" dirty="0" err="1"/>
              <a:t>والتسلیة</a:t>
            </a:r>
            <a:r>
              <a:rPr lang="ar-SA" dirty="0"/>
              <a:t>، والخدمات ومحلات </a:t>
            </a:r>
            <a:r>
              <a:rPr lang="ar-SA" dirty="0" err="1"/>
              <a:t>بیع</a:t>
            </a:r>
            <a:r>
              <a:rPr lang="ar-SA" dirty="0"/>
              <a:t> التذكارات </a:t>
            </a:r>
            <a:r>
              <a:rPr lang="ar-SA" dirty="0" err="1"/>
              <a:t>فھي</a:t>
            </a:r>
            <a:r>
              <a:rPr lang="ar-SA" dirty="0"/>
              <a:t> تولد فرص عمل </a:t>
            </a:r>
            <a:r>
              <a:rPr lang="ar-SA" dirty="0" err="1"/>
              <a:t>جدیدة</a:t>
            </a:r>
            <a:r>
              <a:rPr lang="ar-SA" dirty="0"/>
              <a:t> باستمرار. </a:t>
            </a:r>
            <a:endParaRPr lang="en-US" dirty="0"/>
          </a:p>
          <a:p>
            <a:pPr marL="109728" indent="0" algn="r">
              <a:buNone/>
            </a:pPr>
            <a:endParaRPr lang="en-US" dirty="0"/>
          </a:p>
        </p:txBody>
      </p:sp>
      <p:sp>
        <p:nvSpPr>
          <p:cNvPr id="3" name="Title 2"/>
          <p:cNvSpPr>
            <a:spLocks noGrp="1"/>
          </p:cNvSpPr>
          <p:nvPr>
            <p:ph type="title"/>
          </p:nvPr>
        </p:nvSpPr>
        <p:spPr/>
        <p:txBody>
          <a:bodyPr/>
          <a:lstStyle/>
          <a:p>
            <a:pPr algn="ctr"/>
            <a:r>
              <a:rPr lang="ar-SA" dirty="0" smtClean="0"/>
              <a:t>رابعا: الخدمات</a:t>
            </a:r>
            <a:endParaRPr lang="en-US" dirty="0"/>
          </a:p>
        </p:txBody>
      </p:sp>
    </p:spTree>
    <p:extLst>
      <p:ext uri="{BB962C8B-B14F-4D97-AF65-F5344CB8AC3E}">
        <p14:creationId xmlns:p14="http://schemas.microsoft.com/office/powerpoint/2010/main" val="13679786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lgn="r">
              <a:lnSpc>
                <a:spcPct val="200000"/>
              </a:lnSpc>
              <a:buNone/>
            </a:pPr>
            <a:r>
              <a:rPr lang="ar-SA" dirty="0" err="1" smtClean="0"/>
              <a:t>حیث</a:t>
            </a:r>
            <a:r>
              <a:rPr lang="ar-SA" dirty="0" smtClean="0"/>
              <a:t> </a:t>
            </a:r>
            <a:r>
              <a:rPr lang="ar-SA" dirty="0" err="1"/>
              <a:t>تھتم</a:t>
            </a:r>
            <a:r>
              <a:rPr lang="ar-SA" dirty="0"/>
              <a:t> </a:t>
            </a:r>
            <a:r>
              <a:rPr lang="ar-SA" dirty="0" err="1"/>
              <a:t>السیاحة</a:t>
            </a:r>
            <a:r>
              <a:rPr lang="ar-SA" dirty="0"/>
              <a:t> بدراسة الوسطاء والمؤسسات التي تقوم بالأنشطة المختلفة للمجتمع، وبخاصة الأنشطة </a:t>
            </a:r>
            <a:r>
              <a:rPr lang="ar-SA" dirty="0" err="1"/>
              <a:t>السیاحیة</a:t>
            </a:r>
            <a:r>
              <a:rPr lang="ar-SA" dirty="0"/>
              <a:t> مثل: وكالات السفر وشركات النقل والفنادق والخطوط </a:t>
            </a:r>
            <a:r>
              <a:rPr lang="ar-SA" dirty="0" err="1"/>
              <a:t>الجویة</a:t>
            </a:r>
            <a:r>
              <a:rPr lang="ar-SA" dirty="0"/>
              <a:t>، كما </a:t>
            </a:r>
            <a:r>
              <a:rPr lang="ar-SA" dirty="0" err="1"/>
              <a:t>تھتم</a:t>
            </a:r>
            <a:r>
              <a:rPr lang="ar-SA" dirty="0"/>
              <a:t> بدراسة المنتجات </a:t>
            </a:r>
            <a:r>
              <a:rPr lang="ar-SA" dirty="0" err="1"/>
              <a:t>المجتمعیة</a:t>
            </a:r>
            <a:r>
              <a:rPr lang="ar-SA" dirty="0"/>
              <a:t> المختلفة </a:t>
            </a:r>
            <a:r>
              <a:rPr lang="ar-SA" dirty="0" err="1"/>
              <a:t>وكیف</a:t>
            </a:r>
            <a:r>
              <a:rPr lang="ar-SA" dirty="0"/>
              <a:t> </a:t>
            </a:r>
            <a:r>
              <a:rPr lang="ar-SA" dirty="0" err="1"/>
              <a:t>یتم</a:t>
            </a:r>
            <a:r>
              <a:rPr lang="ar-SA" dirty="0"/>
              <a:t> </a:t>
            </a:r>
            <a:r>
              <a:rPr lang="ar-SA" dirty="0" err="1"/>
              <a:t>إنتاجھا</a:t>
            </a:r>
            <a:r>
              <a:rPr lang="ar-SA" dirty="0"/>
              <a:t> </a:t>
            </a:r>
            <a:r>
              <a:rPr lang="ar-SA" dirty="0" err="1"/>
              <a:t>وتسویقھا</a:t>
            </a:r>
            <a:r>
              <a:rPr lang="ar-SA" dirty="0"/>
              <a:t> داخل الإطار المجتمعي للمجتمع. </a:t>
            </a:r>
            <a:endParaRPr lang="en-US" dirty="0"/>
          </a:p>
          <a:p>
            <a:pPr marL="109728" indent="0" algn="r">
              <a:buNone/>
            </a:pPr>
            <a:endParaRPr lang="en-US" dirty="0"/>
          </a:p>
        </p:txBody>
      </p:sp>
      <p:sp>
        <p:nvSpPr>
          <p:cNvPr id="3" name="Title 2"/>
          <p:cNvSpPr>
            <a:spLocks noGrp="1"/>
          </p:cNvSpPr>
          <p:nvPr>
            <p:ph type="title"/>
          </p:nvPr>
        </p:nvSpPr>
        <p:spPr/>
        <p:txBody>
          <a:bodyPr/>
          <a:lstStyle/>
          <a:p>
            <a:pPr algn="ctr"/>
            <a:r>
              <a:rPr lang="ar-SA" dirty="0" smtClean="0"/>
              <a:t>خامسا: </a:t>
            </a:r>
            <a:r>
              <a:rPr lang="ar-SA" dirty="0"/>
              <a:t>النشاط </a:t>
            </a:r>
            <a:r>
              <a:rPr lang="ar-SA" dirty="0" smtClean="0"/>
              <a:t>المؤسسي. </a:t>
            </a:r>
            <a:endParaRPr lang="en-US" dirty="0"/>
          </a:p>
        </p:txBody>
      </p:sp>
    </p:spTree>
    <p:extLst>
      <p:ext uri="{BB962C8B-B14F-4D97-AF65-F5344CB8AC3E}">
        <p14:creationId xmlns:p14="http://schemas.microsoft.com/office/powerpoint/2010/main" val="22458075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lgn="r">
              <a:lnSpc>
                <a:spcPct val="250000"/>
              </a:lnSpc>
              <a:buNone/>
            </a:pPr>
            <a:r>
              <a:rPr lang="ar-SA" dirty="0" err="1" smtClean="0"/>
              <a:t>حیث</a:t>
            </a:r>
            <a:r>
              <a:rPr lang="ar-SA" dirty="0" smtClean="0"/>
              <a:t> </a:t>
            </a:r>
            <a:r>
              <a:rPr lang="ar-SA" dirty="0"/>
              <a:t>تقوم </a:t>
            </a:r>
            <a:r>
              <a:rPr lang="ar-SA" dirty="0" err="1"/>
              <a:t>السیاحة</a:t>
            </a:r>
            <a:r>
              <a:rPr lang="ar-SA" dirty="0"/>
              <a:t> كنشاط اجتماعي بدراسة المجتمع ودراسة </a:t>
            </a:r>
            <a:r>
              <a:rPr lang="ar-SA" dirty="0" err="1"/>
              <a:t>سلوكیات</a:t>
            </a:r>
            <a:r>
              <a:rPr lang="ar-SA" dirty="0"/>
              <a:t> أفراده، والعلاقة المتبادلة والمتفاعلة </a:t>
            </a:r>
            <a:r>
              <a:rPr lang="ar-SA" dirty="0" err="1"/>
              <a:t>بین</a:t>
            </a:r>
            <a:r>
              <a:rPr lang="ar-SA" dirty="0"/>
              <a:t> كل من المجتمع بفئاته </a:t>
            </a:r>
            <a:r>
              <a:rPr lang="ar-SA" dirty="0" err="1"/>
              <a:t>وآلیات</a:t>
            </a:r>
            <a:r>
              <a:rPr lang="ar-SA" dirty="0"/>
              <a:t> </a:t>
            </a:r>
            <a:r>
              <a:rPr lang="ar-SA" dirty="0" err="1"/>
              <a:t>السیاحة</a:t>
            </a:r>
            <a:r>
              <a:rPr lang="ar-SA" dirty="0"/>
              <a:t> المختلفة، كما تقوم </a:t>
            </a:r>
            <a:r>
              <a:rPr lang="ar-SA" dirty="0" err="1"/>
              <a:t>السیاحة</a:t>
            </a:r>
            <a:r>
              <a:rPr lang="ar-SA" dirty="0"/>
              <a:t> </a:t>
            </a:r>
            <a:r>
              <a:rPr lang="ar-SA" dirty="0" err="1"/>
              <a:t>بتحلیل</a:t>
            </a:r>
            <a:r>
              <a:rPr lang="ar-SA" dirty="0"/>
              <a:t> الأنشطة ومؤسسات المجتمع التي </a:t>
            </a:r>
            <a:r>
              <a:rPr lang="ar-SA" dirty="0" err="1"/>
              <a:t>تسھم</a:t>
            </a:r>
            <a:r>
              <a:rPr lang="ar-SA" dirty="0"/>
              <a:t> في </a:t>
            </a:r>
            <a:r>
              <a:rPr lang="ar-SA" dirty="0" err="1"/>
              <a:t>تدعیم</a:t>
            </a:r>
            <a:r>
              <a:rPr lang="ar-SA" dirty="0"/>
              <a:t> دور </a:t>
            </a:r>
            <a:r>
              <a:rPr lang="ar-SA" dirty="0" err="1"/>
              <a:t>السیاحة</a:t>
            </a:r>
            <a:r>
              <a:rPr lang="ar-SA" dirty="0"/>
              <a:t>. </a:t>
            </a:r>
            <a:endParaRPr lang="en-US" dirty="0"/>
          </a:p>
          <a:p>
            <a:pPr marL="109728" indent="0" algn="r">
              <a:lnSpc>
                <a:spcPct val="250000"/>
              </a:lnSpc>
              <a:buNone/>
            </a:pPr>
            <a:endParaRPr lang="en-US" dirty="0"/>
          </a:p>
        </p:txBody>
      </p:sp>
      <p:sp>
        <p:nvSpPr>
          <p:cNvPr id="3" name="Title 2"/>
          <p:cNvSpPr>
            <a:spLocks noGrp="1"/>
          </p:cNvSpPr>
          <p:nvPr>
            <p:ph type="title"/>
          </p:nvPr>
        </p:nvSpPr>
        <p:spPr/>
        <p:txBody>
          <a:bodyPr/>
          <a:lstStyle/>
          <a:p>
            <a:pPr algn="ctr"/>
            <a:r>
              <a:rPr lang="ar-SA" dirty="0" smtClean="0"/>
              <a:t>سادسا: النشاط الاجتماعي.</a:t>
            </a:r>
            <a:endParaRPr lang="en-US" dirty="0"/>
          </a:p>
        </p:txBody>
      </p:sp>
    </p:spTree>
    <p:extLst>
      <p:ext uri="{BB962C8B-B14F-4D97-AF65-F5344CB8AC3E}">
        <p14:creationId xmlns:p14="http://schemas.microsoft.com/office/powerpoint/2010/main" val="346436247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cs typeface="Arial" panose="020B0604020202020204" pitchFamily="34" charset="0"/>
              </a:rPr>
              <a:t>عناصر صناعة السیاحة </a:t>
            </a:r>
            <a:endParaRPr lang="en-US" dirty="0"/>
          </a:p>
        </p:txBody>
      </p:sp>
      <p:sp>
        <p:nvSpPr>
          <p:cNvPr id="3" name="Content Placeholder 2"/>
          <p:cNvSpPr>
            <a:spLocks noGrp="1"/>
          </p:cNvSpPr>
          <p:nvPr>
            <p:ph idx="1"/>
          </p:nvPr>
        </p:nvSpPr>
        <p:spPr>
          <a:xfrm>
            <a:off x="276368" y="2454046"/>
            <a:ext cx="8501836" cy="3357341"/>
          </a:xfrm>
        </p:spPr>
        <p:txBody>
          <a:bodyPr>
            <a:normAutofit fontScale="92500"/>
          </a:bodyPr>
          <a:lstStyle/>
          <a:p>
            <a:pPr marL="645795" marR="226695" indent="0" algn="r" rtl="1">
              <a:lnSpc>
                <a:spcPct val="154000"/>
              </a:lnSpc>
              <a:spcBef>
                <a:spcPts val="0"/>
              </a:spcBef>
              <a:spcAft>
                <a:spcPts val="11"/>
              </a:spcAft>
              <a:buNone/>
            </a:pPr>
            <a:r>
              <a:rPr lang="ar-SA" sz="1650" b="1" dirty="0">
                <a:solidFill>
                  <a:srgbClr val="000000"/>
                </a:solidFill>
                <a:latin typeface="Arial" panose="020B0604020202020204" pitchFamily="34" charset="0"/>
                <a:ea typeface="Arial" panose="020B0604020202020204" pitchFamily="34" charset="0"/>
                <a:cs typeface="Times New Roman" panose="02020603050405020304" pitchFamily="18" charset="0"/>
              </a:rPr>
              <a:t>يتم تحلیل الظاھرة السیاحیة لإبراز عناصرھا الأولیة والأساسیة عبر تجرید الظاھرة السیاحیة إلى العناصر التالیة: </a:t>
            </a:r>
          </a:p>
          <a:p>
            <a:pPr marL="820579" marR="226695" indent="-174784" algn="r" rtl="1">
              <a:lnSpc>
                <a:spcPct val="154000"/>
              </a:lnSpc>
              <a:spcBef>
                <a:spcPts val="0"/>
              </a:spcBef>
              <a:spcAft>
                <a:spcPts val="11"/>
              </a:spcAft>
            </a:pPr>
            <a:r>
              <a:rPr lang="ar-SA" sz="1800" b="1" dirty="0">
                <a:solidFill>
                  <a:srgbClr val="000000"/>
                </a:solidFill>
                <a:latin typeface="Arial" panose="020B0604020202020204" pitchFamily="34" charset="0"/>
                <a:ea typeface="Arial" panose="020B0604020202020204" pitchFamily="34" charset="0"/>
                <a:cs typeface="Times New Roman" panose="02020603050405020304" pitchFamily="18" charset="0"/>
              </a:rPr>
              <a:t>عنصر حركي </a:t>
            </a:r>
          </a:p>
          <a:p>
            <a:pPr marL="820579" marR="226695" indent="-174784" algn="r" rtl="1">
              <a:lnSpc>
                <a:spcPct val="154000"/>
              </a:lnSpc>
              <a:spcBef>
                <a:spcPts val="0"/>
              </a:spcBef>
              <a:spcAft>
                <a:spcPts val="11"/>
              </a:spcAft>
            </a:pPr>
            <a:r>
              <a:rPr lang="ar-SA" sz="1800" b="1" dirty="0">
                <a:solidFill>
                  <a:srgbClr val="000000"/>
                </a:solidFill>
                <a:latin typeface="Arial" panose="020B0604020202020204" pitchFamily="34" charset="0"/>
                <a:ea typeface="Arial" panose="020B0604020202020204" pitchFamily="34" charset="0"/>
                <a:cs typeface="Times New Roman" panose="02020603050405020304" pitchFamily="18" charset="0"/>
              </a:rPr>
              <a:t>عنصر ثابت   </a:t>
            </a:r>
          </a:p>
          <a:p>
            <a:pPr marL="820579" marR="226695" indent="-174784" algn="r" rtl="1">
              <a:lnSpc>
                <a:spcPct val="154000"/>
              </a:lnSpc>
              <a:spcBef>
                <a:spcPts val="0"/>
              </a:spcBef>
              <a:spcAft>
                <a:spcPts val="11"/>
              </a:spcAft>
            </a:pPr>
            <a:r>
              <a:rPr lang="ar-SA" sz="1800" b="1" dirty="0">
                <a:solidFill>
                  <a:srgbClr val="000000"/>
                </a:solidFill>
                <a:latin typeface="Arial" panose="020B0604020202020204" pitchFamily="34" charset="0"/>
                <a:ea typeface="Arial" panose="020B0604020202020204" pitchFamily="34" charset="0"/>
                <a:cs typeface="Times New Roman" panose="02020603050405020304" pitchFamily="18" charset="0"/>
              </a:rPr>
              <a:t>عنصر الإنسان</a:t>
            </a:r>
            <a:endParaRPr lang="en-US" sz="1800" dirty="0">
              <a:solidFill>
                <a:srgbClr val="000000"/>
              </a:solidFill>
              <a:latin typeface="Arial" panose="020B0604020202020204" pitchFamily="34" charset="0"/>
              <a:ea typeface="Arial" panose="020B0604020202020204" pitchFamily="34" charset="0"/>
            </a:endParaRPr>
          </a:p>
          <a:p>
            <a:pPr marL="820579" marR="226695" indent="-174784" algn="r" rtl="1">
              <a:lnSpc>
                <a:spcPct val="154000"/>
              </a:lnSpc>
              <a:spcBef>
                <a:spcPts val="0"/>
              </a:spcBef>
              <a:spcAft>
                <a:spcPts val="11"/>
              </a:spcAft>
            </a:pPr>
            <a:r>
              <a:rPr lang="ar-SA" sz="1800" b="1" dirty="0">
                <a:solidFill>
                  <a:srgbClr val="000000"/>
                </a:solidFill>
                <a:latin typeface="Arial" panose="020B0604020202020204" pitchFamily="34" charset="0"/>
                <a:ea typeface="Arial" panose="020B0604020202020204" pitchFamily="34" charset="0"/>
                <a:cs typeface="Times New Roman" panose="02020603050405020304" pitchFamily="18" charset="0"/>
              </a:rPr>
              <a:t>العناصر الظرفیة             </a:t>
            </a:r>
          </a:p>
          <a:p>
            <a:pPr marL="820579" marR="226695" indent="-174784" algn="r" rtl="1">
              <a:lnSpc>
                <a:spcPct val="154000"/>
              </a:lnSpc>
              <a:spcBef>
                <a:spcPts val="0"/>
              </a:spcBef>
              <a:spcAft>
                <a:spcPts val="11"/>
              </a:spcAft>
            </a:pPr>
            <a:r>
              <a:rPr lang="ar-SA" sz="1800" b="1" dirty="0">
                <a:solidFill>
                  <a:srgbClr val="000000"/>
                </a:solidFill>
                <a:latin typeface="Arial" panose="020B0604020202020204" pitchFamily="34" charset="0"/>
                <a:ea typeface="Arial" panose="020B0604020202020204" pitchFamily="34" charset="0"/>
                <a:cs typeface="Times New Roman" panose="02020603050405020304" pitchFamily="18" charset="0"/>
              </a:rPr>
              <a:t>عناصر تتعلق بالسائح</a:t>
            </a:r>
            <a:endParaRPr lang="en-US" sz="1800" dirty="0">
              <a:solidFill>
                <a:srgbClr val="000000"/>
              </a:solidFill>
              <a:latin typeface="Arial" panose="020B0604020202020204" pitchFamily="34" charset="0"/>
              <a:ea typeface="Arial" panose="020B0604020202020204" pitchFamily="34" charset="0"/>
            </a:endParaRPr>
          </a:p>
          <a:p>
            <a:pPr marL="820579" marR="226695" indent="-174784" algn="r" rtl="1">
              <a:lnSpc>
                <a:spcPct val="154000"/>
              </a:lnSpc>
              <a:spcBef>
                <a:spcPts val="0"/>
              </a:spcBef>
              <a:spcAft>
                <a:spcPts val="11"/>
              </a:spcAft>
            </a:pPr>
            <a:r>
              <a:rPr lang="ar-SA" sz="1800" b="1" dirty="0">
                <a:solidFill>
                  <a:srgbClr val="000000"/>
                </a:solidFill>
                <a:latin typeface="Arial" panose="020B0604020202020204" pitchFamily="34" charset="0"/>
                <a:ea typeface="Arial" panose="020B0604020202020204" pitchFamily="34" charset="0"/>
                <a:cs typeface="Times New Roman" panose="02020603050405020304" pitchFamily="18" charset="0"/>
              </a:rPr>
              <a:t>عناصر المكان المقصود</a:t>
            </a:r>
            <a:endParaRPr lang="en-US" sz="1800" dirty="0">
              <a:solidFill>
                <a:srgbClr val="000000"/>
              </a:solidFill>
              <a:latin typeface="Arial" panose="020B0604020202020204" pitchFamily="34" charset="0"/>
              <a:ea typeface="Arial" panose="020B0604020202020204" pitchFamily="34" charset="0"/>
            </a:endParaRPr>
          </a:p>
          <a:p>
            <a:pPr marL="820579" marR="226695" indent="-174784" algn="r" rtl="1">
              <a:lnSpc>
                <a:spcPct val="154000"/>
              </a:lnSpc>
              <a:spcBef>
                <a:spcPts val="0"/>
              </a:spcBef>
              <a:spcAft>
                <a:spcPts val="11"/>
              </a:spcAft>
            </a:pPr>
            <a:r>
              <a:rPr lang="ar-SA" sz="1800" b="1" dirty="0">
                <a:solidFill>
                  <a:srgbClr val="000000"/>
                </a:solidFill>
                <a:latin typeface="Arial" panose="020B0604020202020204" pitchFamily="34" charset="0"/>
                <a:ea typeface="Arial" panose="020B0604020202020204" pitchFamily="34" charset="0"/>
                <a:cs typeface="Times New Roman" panose="02020603050405020304" pitchFamily="18" charset="0"/>
              </a:rPr>
              <a:t>العنصر الناتج</a:t>
            </a:r>
            <a:endParaRPr lang="en-US" sz="1800" dirty="0">
              <a:solidFill>
                <a:srgbClr val="000000"/>
              </a:solidFill>
              <a:latin typeface="Arial" panose="020B0604020202020204" pitchFamily="34" charset="0"/>
              <a:ea typeface="Arial" panose="020B0604020202020204" pitchFamily="34" charset="0"/>
            </a:endParaRPr>
          </a:p>
          <a:p>
            <a:pPr marL="0" marR="226695" indent="0" algn="just" rtl="1">
              <a:lnSpc>
                <a:spcPct val="154000"/>
              </a:lnSpc>
              <a:spcBef>
                <a:spcPts val="0"/>
              </a:spcBef>
              <a:spcAft>
                <a:spcPts val="19"/>
              </a:spcAft>
              <a:buNone/>
            </a:pPr>
            <a:endParaRPr lang="en-US" sz="1350" dirty="0">
              <a:solidFill>
                <a:srgbClr val="000000"/>
              </a:solidFill>
              <a:latin typeface="Arial" panose="020B0604020202020204" pitchFamily="34" charset="0"/>
              <a:ea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224878703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عنصر حركي </a:t>
            </a:r>
            <a:endParaRPr lang="en-US" dirty="0"/>
          </a:p>
        </p:txBody>
      </p:sp>
      <p:sp>
        <p:nvSpPr>
          <p:cNvPr id="3" name="Content Placeholder 2"/>
          <p:cNvSpPr>
            <a:spLocks noGrp="1"/>
          </p:cNvSpPr>
          <p:nvPr>
            <p:ph idx="1"/>
          </p:nvPr>
        </p:nvSpPr>
        <p:spPr/>
        <p:txBody>
          <a:bodyPr>
            <a:normAutofit/>
          </a:bodyPr>
          <a:lstStyle/>
          <a:p>
            <a:pPr marL="0" indent="0" algn="ctr">
              <a:buNone/>
            </a:pPr>
            <a:endParaRPr lang="ar-SA" sz="2400" dirty="0"/>
          </a:p>
          <a:p>
            <a:pPr marL="0" indent="0" algn="ctr">
              <a:buNone/>
            </a:pPr>
            <a:endParaRPr lang="ar-SA" sz="2400" dirty="0"/>
          </a:p>
          <a:p>
            <a:pPr marL="342900" marR="226695" lvl="1" indent="0" algn="ctr" rtl="1" fontAlgn="base">
              <a:lnSpc>
                <a:spcPct val="107000"/>
              </a:lnSpc>
              <a:spcBef>
                <a:spcPts val="0"/>
              </a:spcBef>
              <a:spcAft>
                <a:spcPts val="19"/>
              </a:spcAft>
              <a:buClr>
                <a:srgbClr val="000000"/>
              </a:buClr>
              <a:buSzPts val="1600"/>
              <a:buNone/>
            </a:pPr>
            <a:endParaRPr lang="ar-SA" sz="2400" dirty="0"/>
          </a:p>
          <a:p>
            <a:pPr marL="342900" marR="226695" lvl="1" indent="0" algn="ctr" rtl="1" fontAlgn="base">
              <a:lnSpc>
                <a:spcPct val="107000"/>
              </a:lnSpc>
              <a:spcBef>
                <a:spcPts val="0"/>
              </a:spcBef>
              <a:spcAft>
                <a:spcPts val="19"/>
              </a:spcAft>
              <a:buClr>
                <a:srgbClr val="000000"/>
              </a:buClr>
              <a:buSzPts val="1600"/>
              <a:buNone/>
            </a:pP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وھو فعل الانتقال من مكان لآخر. </a:t>
            </a:r>
            <a:endParaRPr lang="en-US" sz="24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indent="0" algn="ctr">
              <a:buNone/>
            </a:pPr>
            <a:endParaRPr lang="en-US" sz="2400" dirty="0"/>
          </a:p>
        </p:txBody>
      </p:sp>
    </p:spTree>
    <p:extLst>
      <p:ext uri="{BB962C8B-B14F-4D97-AF65-F5344CB8AC3E}">
        <p14:creationId xmlns:p14="http://schemas.microsoft.com/office/powerpoint/2010/main" val="46986770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عنصر ثابت </a:t>
            </a:r>
            <a:endParaRPr lang="en-US" dirty="0"/>
          </a:p>
        </p:txBody>
      </p:sp>
      <p:sp>
        <p:nvSpPr>
          <p:cNvPr id="3" name="Content Placeholder 2"/>
          <p:cNvSpPr>
            <a:spLocks noGrp="1"/>
          </p:cNvSpPr>
          <p:nvPr>
            <p:ph idx="1"/>
          </p:nvPr>
        </p:nvSpPr>
        <p:spPr>
          <a:xfrm>
            <a:off x="470848" y="1916832"/>
            <a:ext cx="8307356" cy="3507846"/>
          </a:xfrm>
        </p:spPr>
        <p:txBody>
          <a:bodyPr>
            <a:normAutofit/>
          </a:bodyPr>
          <a:lstStyle/>
          <a:p>
            <a:pPr marL="0" indent="0" algn="ctr">
              <a:lnSpc>
                <a:spcPct val="200000"/>
              </a:lnSpc>
              <a:buNone/>
            </a:pPr>
            <a:r>
              <a:rPr lang="ar-SA" dirty="0">
                <a:solidFill>
                  <a:srgbClr val="000000"/>
                </a:solidFill>
                <a:ea typeface="Arial" panose="020B0604020202020204" pitchFamily="34" charset="0"/>
                <a:cs typeface="Times New Roman" panose="02020603050405020304" pitchFamily="18" charset="0"/>
              </a:rPr>
              <a:t>وھو الإقامة في الدولة أو المنطقة المسافر إلیھا وثبات</a:t>
            </a:r>
            <a:r>
              <a:rPr lang="en-US" dirty="0">
                <a:solidFill>
                  <a:srgbClr val="000000"/>
                </a:solidFill>
                <a:ea typeface="Arial" panose="020B0604020202020204" pitchFamily="34" charset="0"/>
                <a:cs typeface="Times New Roman" panose="02020603050405020304" pitchFamily="18" charset="0"/>
              </a:rPr>
              <a:t> </a:t>
            </a:r>
            <a:r>
              <a:rPr lang="ar-SA" dirty="0">
                <a:solidFill>
                  <a:srgbClr val="000000"/>
                </a:solidFill>
                <a:ea typeface="Arial" panose="020B0604020202020204" pitchFamily="34" charset="0"/>
                <a:cs typeface="Times New Roman" panose="02020603050405020304" pitchFamily="18" charset="0"/>
              </a:rPr>
              <a:t>ھذه العنصر ثبات سلبي فمن الممكن أن یتضمن انتقالات أو زیارات داخلیة. </a:t>
            </a:r>
            <a:endParaRPr lang="en-US" dirty="0"/>
          </a:p>
        </p:txBody>
      </p:sp>
    </p:spTree>
    <p:extLst>
      <p:ext uri="{BB962C8B-B14F-4D97-AF65-F5344CB8AC3E}">
        <p14:creationId xmlns:p14="http://schemas.microsoft.com/office/powerpoint/2010/main" val="64014101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عنصر الإنسان</a:t>
            </a:r>
            <a:endParaRPr lang="en-US" dirty="0"/>
          </a:p>
        </p:txBody>
      </p:sp>
      <p:sp>
        <p:nvSpPr>
          <p:cNvPr id="3" name="Content Placeholder 2"/>
          <p:cNvSpPr>
            <a:spLocks noGrp="1"/>
          </p:cNvSpPr>
          <p:nvPr>
            <p:ph idx="1"/>
          </p:nvPr>
        </p:nvSpPr>
        <p:spPr>
          <a:xfrm>
            <a:off x="399198" y="2686050"/>
            <a:ext cx="8379006" cy="2738628"/>
          </a:xfrm>
        </p:spPr>
        <p:txBody>
          <a:bodyPr>
            <a:normAutofit/>
          </a:bodyPr>
          <a:lstStyle/>
          <a:p>
            <a:pPr marL="0" indent="0" algn="ctr">
              <a:buNone/>
            </a:pPr>
            <a:r>
              <a:rPr lang="ar-SA" sz="4500" dirty="0">
                <a:solidFill>
                  <a:srgbClr val="000000"/>
                </a:solidFill>
                <a:ea typeface="Arial" panose="020B0604020202020204" pitchFamily="34" charset="0"/>
                <a:cs typeface="Times New Roman" panose="02020603050405020304" pitchFamily="18" charset="0"/>
              </a:rPr>
              <a:t>وھو الذي یقوم بعنصري الحركة والثبات. </a:t>
            </a:r>
            <a:endParaRPr lang="en-US" sz="4500" dirty="0"/>
          </a:p>
        </p:txBody>
      </p:sp>
    </p:spTree>
    <p:extLst>
      <p:ext uri="{BB962C8B-B14F-4D97-AF65-F5344CB8AC3E}">
        <p14:creationId xmlns:p14="http://schemas.microsoft.com/office/powerpoint/2010/main" val="42243784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العناصر الظرفیة </a:t>
            </a:r>
            <a:endParaRPr lang="en-US" dirty="0"/>
          </a:p>
        </p:txBody>
      </p:sp>
      <p:sp>
        <p:nvSpPr>
          <p:cNvPr id="3" name="Content Placeholder 2"/>
          <p:cNvSpPr>
            <a:spLocks noGrp="1"/>
          </p:cNvSpPr>
          <p:nvPr>
            <p:ph idx="1"/>
          </p:nvPr>
        </p:nvSpPr>
        <p:spPr>
          <a:xfrm>
            <a:off x="107504" y="1700808"/>
            <a:ext cx="9036495" cy="3875156"/>
          </a:xfrm>
        </p:spPr>
        <p:txBody>
          <a:bodyPr>
            <a:normAutofit/>
          </a:bodyPr>
          <a:lstStyle/>
          <a:p>
            <a:pPr marL="342900" marR="226695" lvl="1" indent="0" algn="just" rtl="1" fontAlgn="base">
              <a:lnSpc>
                <a:spcPct val="107000"/>
              </a:lnSpc>
              <a:spcBef>
                <a:spcPts val="0"/>
              </a:spcBef>
              <a:spcAft>
                <a:spcPts val="754"/>
              </a:spcAft>
              <a:buClr>
                <a:srgbClr val="000000"/>
              </a:buClr>
              <a:buSzPts val="1600"/>
              <a:buNone/>
            </a:pPr>
            <a:r>
              <a:rPr lang="ar-SA" sz="2400" b="1"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التي تضم: </a:t>
            </a:r>
            <a:endParaRPr lang="en-US" sz="24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028700" marR="1180148" lvl="2" indent="-342900" algn="just" rtl="1" fontAlgn="base">
              <a:lnSpc>
                <a:spcPct val="107000"/>
              </a:lnSpc>
              <a:spcBef>
                <a:spcPts val="0"/>
              </a:spcBef>
              <a:spcAft>
                <a:spcPts val="596"/>
              </a:spcAft>
              <a:buClr>
                <a:srgbClr val="000000"/>
              </a:buClr>
              <a:buSzPts val="1600"/>
              <a:buFont typeface="Wingdings" panose="05000000000000000000" pitchFamily="2" charset="2"/>
              <a:buChar char="§"/>
            </a:pPr>
            <a:r>
              <a:rPr lang="ar-SA" sz="24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عناصر تاریخیة وحضاریة وأیضاً عناصر طبیعیة وجغرافیة وبیئیة. </a:t>
            </a:r>
            <a:endParaRPr lang="en-US" sz="2400"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1028700" marR="1180148" lvl="2" indent="-342900" algn="just" rtl="1" fontAlgn="base">
              <a:lnSpc>
                <a:spcPct val="107000"/>
              </a:lnSpc>
              <a:spcBef>
                <a:spcPts val="0"/>
              </a:spcBef>
              <a:spcAft>
                <a:spcPts val="596"/>
              </a:spcAft>
              <a:buClr>
                <a:srgbClr val="000000"/>
              </a:buClr>
              <a:buSzPts val="1600"/>
              <a:buFont typeface="Wingdings" panose="05000000000000000000" pitchFamily="2" charset="2"/>
              <a:buChar char="§"/>
            </a:pPr>
            <a:r>
              <a:rPr lang="ar-SA" sz="24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عناصر التسھیلات والخدمات السیاحیة اللازمة للسائحین. </a:t>
            </a:r>
            <a:endParaRPr lang="en-US" sz="24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endParaRPr>
          </a:p>
          <a:p>
            <a:pPr marL="1028700" marR="1180148" lvl="2" indent="-342900" algn="just" rtl="1" fontAlgn="base">
              <a:lnSpc>
                <a:spcPct val="107000"/>
              </a:lnSpc>
              <a:spcBef>
                <a:spcPts val="0"/>
              </a:spcBef>
              <a:spcAft>
                <a:spcPts val="596"/>
              </a:spcAft>
              <a:buClr>
                <a:srgbClr val="000000"/>
              </a:buClr>
              <a:buSzPts val="1600"/>
              <a:buFont typeface="Wingdings" panose="05000000000000000000" pitchFamily="2" charset="2"/>
              <a:buChar char="§"/>
            </a:pPr>
            <a:r>
              <a:rPr lang="ar-SA" sz="24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عناصر تنظیم وإدارة. </a:t>
            </a:r>
            <a:endParaRPr lang="en-US" sz="24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endParaRPr>
          </a:p>
          <a:p>
            <a:pPr marL="1028700" marR="1180148" lvl="2" indent="-342900" algn="just" rtl="1" fontAlgn="base">
              <a:lnSpc>
                <a:spcPct val="107000"/>
              </a:lnSpc>
              <a:spcBef>
                <a:spcPts val="0"/>
              </a:spcBef>
              <a:spcAft>
                <a:spcPts val="596"/>
              </a:spcAft>
              <a:buClr>
                <a:srgbClr val="000000"/>
              </a:buClr>
              <a:buSzPts val="1600"/>
              <a:buFont typeface="Wingdings" panose="05000000000000000000" pitchFamily="2" charset="2"/>
              <a:buChar char="§"/>
            </a:pPr>
            <a:r>
              <a:rPr lang="ar-SA" sz="24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rPr>
              <a:t>عناصر النقل السیاحي ووسائله. </a:t>
            </a:r>
            <a:endParaRPr lang="en-US" sz="2400" dirty="0">
              <a:solidFill>
                <a:srgbClr val="000000"/>
              </a:solidFill>
              <a:uFill>
                <a:solidFill>
                  <a:srgbClr val="000000"/>
                </a:solidFill>
              </a:uFill>
              <a:latin typeface="Wingdings" panose="05000000000000000000" pitchFamily="2" charset="2"/>
              <a:ea typeface="Wingdings" panose="05000000000000000000" pitchFamily="2" charset="2"/>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30559895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عناصر تتعلق بالسائح</a:t>
            </a:r>
            <a:endParaRPr lang="en-US" dirty="0"/>
          </a:p>
        </p:txBody>
      </p:sp>
      <p:sp>
        <p:nvSpPr>
          <p:cNvPr id="3" name="Content Placeholder 2"/>
          <p:cNvSpPr>
            <a:spLocks noGrp="1"/>
          </p:cNvSpPr>
          <p:nvPr>
            <p:ph idx="1"/>
          </p:nvPr>
        </p:nvSpPr>
        <p:spPr>
          <a:xfrm>
            <a:off x="337783" y="1700808"/>
            <a:ext cx="8440421" cy="3723870"/>
          </a:xfrm>
        </p:spPr>
        <p:txBody>
          <a:bodyPr>
            <a:normAutofit/>
          </a:bodyPr>
          <a:lstStyle/>
          <a:p>
            <a:pPr marL="0" indent="0" algn="r">
              <a:lnSpc>
                <a:spcPct val="200000"/>
              </a:lnSpc>
              <a:buNone/>
            </a:pPr>
            <a:r>
              <a:rPr lang="ar-SA" sz="3300" dirty="0">
                <a:solidFill>
                  <a:srgbClr val="000000"/>
                </a:solidFill>
                <a:ea typeface="Arial" panose="020B0604020202020204" pitchFamily="34" charset="0"/>
                <a:cs typeface="Times New Roman" panose="02020603050405020304" pitchFamily="18" charset="0"/>
              </a:rPr>
              <a:t>وتشمل خصائصه الاقتصادیة والاجتماعیة التي تحدد بدورھا مدة إقامته ونمط نشاطه السیاحي ومستوى رغبته السیاحیة، ومدى أو مستوى استخدامھ للإمكانات والخدمات القائمة. </a:t>
            </a:r>
            <a:endParaRPr lang="en-US" sz="3300" dirty="0"/>
          </a:p>
        </p:txBody>
      </p:sp>
    </p:spTree>
    <p:extLst>
      <p:ext uri="{BB962C8B-B14F-4D97-AF65-F5344CB8AC3E}">
        <p14:creationId xmlns:p14="http://schemas.microsoft.com/office/powerpoint/2010/main" val="369954659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عناصر المكان </a:t>
            </a:r>
            <a:r>
              <a:rPr lang="ar-SA" b="1" dirty="0" smtClean="0">
                <a:solidFill>
                  <a:srgbClr val="000000"/>
                </a:solidFill>
                <a:ea typeface="Arial" panose="020B0604020202020204" pitchFamily="34" charset="0"/>
              </a:rPr>
              <a:t>المقصود</a:t>
            </a:r>
            <a:endParaRPr lang="en-US" dirty="0"/>
          </a:p>
        </p:txBody>
      </p:sp>
      <p:sp>
        <p:nvSpPr>
          <p:cNvPr id="3" name="Content Placeholder 2"/>
          <p:cNvSpPr>
            <a:spLocks noGrp="1"/>
          </p:cNvSpPr>
          <p:nvPr>
            <p:ph idx="1"/>
          </p:nvPr>
        </p:nvSpPr>
        <p:spPr>
          <a:xfrm>
            <a:off x="378726" y="1772816"/>
            <a:ext cx="8399478" cy="3651862"/>
          </a:xfrm>
        </p:spPr>
        <p:txBody>
          <a:bodyPr>
            <a:normAutofit/>
          </a:bodyPr>
          <a:lstStyle/>
          <a:p>
            <a:pPr marL="0" indent="0" algn="ctr">
              <a:lnSpc>
                <a:spcPct val="200000"/>
              </a:lnSpc>
              <a:buNone/>
            </a:pPr>
            <a:r>
              <a:rPr lang="ar-SA" sz="3600" dirty="0">
                <a:solidFill>
                  <a:srgbClr val="000000"/>
                </a:solidFill>
                <a:ea typeface="Arial" panose="020B0604020202020204" pitchFamily="34" charset="0"/>
                <a:cs typeface="Times New Roman" panose="02020603050405020304" pitchFamily="18" charset="0"/>
              </a:rPr>
              <a:t>وتضم الملامح البیئیة الطبیعیة، البناء الاقتصادي التنظیم السیاسي، مستوى التنمیة السیاحیة، البناء والتنظیم الاجتماعي. </a:t>
            </a:r>
            <a:endParaRPr lang="en-US" sz="3600" dirty="0"/>
          </a:p>
        </p:txBody>
      </p:sp>
    </p:spTree>
    <p:extLst>
      <p:ext uri="{BB962C8B-B14F-4D97-AF65-F5344CB8AC3E}">
        <p14:creationId xmlns:p14="http://schemas.microsoft.com/office/powerpoint/2010/main" val="972171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7150" marR="57150" indent="0" algn="r" rtl="1">
              <a:lnSpc>
                <a:spcPct val="154000"/>
              </a:lnSpc>
              <a:spcBef>
                <a:spcPts val="0"/>
              </a:spcBef>
              <a:spcAft>
                <a:spcPts val="145"/>
              </a:spcAft>
              <a:tabLst>
                <a:tab pos="0" algn="r"/>
              </a:tabLst>
            </a:pPr>
            <a:r>
              <a:rPr lang="ar-SA" dirty="0">
                <a:solidFill>
                  <a:srgbClr val="000000"/>
                </a:solidFill>
                <a:latin typeface="Arial"/>
                <a:ea typeface="Arial"/>
                <a:cs typeface="Times New Roman"/>
              </a:rPr>
              <a:t>قبل القرن الخامس المیلادي حیث مارس التجار </a:t>
            </a:r>
            <a:r>
              <a:rPr lang="ar-SA" dirty="0" smtClean="0">
                <a:solidFill>
                  <a:srgbClr val="000000"/>
                </a:solidFill>
                <a:latin typeface="Arial"/>
                <a:ea typeface="Arial"/>
                <a:cs typeface="Times New Roman"/>
              </a:rPr>
              <a:t>السیاحة </a:t>
            </a:r>
            <a:r>
              <a:rPr lang="ar-SA" dirty="0">
                <a:solidFill>
                  <a:srgbClr val="000000"/>
                </a:solidFill>
                <a:latin typeface="Arial"/>
                <a:ea typeface="Arial"/>
                <a:cs typeface="Times New Roman"/>
              </a:rPr>
              <a:t>أول الرحلات لتبادل البضائع التي تفیض عن احتیاجاتھم الشخصیة والمجتمعیة. بالإضافة إلى فئة من الرحالة </a:t>
            </a:r>
            <a:r>
              <a:rPr lang="ar-SA" dirty="0" err="1">
                <a:solidFill>
                  <a:srgbClr val="000000"/>
                </a:solidFill>
                <a:latin typeface="Arial"/>
                <a:ea typeface="Arial"/>
                <a:cs typeface="Times New Roman"/>
              </a:rPr>
              <a:t>والسیاح</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الذین</a:t>
            </a:r>
            <a:r>
              <a:rPr lang="ar-SA" dirty="0">
                <a:solidFill>
                  <a:srgbClr val="000000"/>
                </a:solidFill>
                <a:latin typeface="Arial"/>
                <a:ea typeface="Arial"/>
                <a:cs typeface="Times New Roman"/>
              </a:rPr>
              <a:t> كان </a:t>
            </a:r>
            <a:r>
              <a:rPr lang="ar-SA" dirty="0" err="1">
                <a:solidFill>
                  <a:srgbClr val="000000"/>
                </a:solidFill>
                <a:latin typeface="Arial"/>
                <a:ea typeface="Arial"/>
                <a:cs typeface="Times New Roman"/>
              </a:rPr>
              <a:t>دافعھم</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الوحید</a:t>
            </a:r>
            <a:r>
              <a:rPr lang="ar-SA" dirty="0">
                <a:solidFill>
                  <a:srgbClr val="000000"/>
                </a:solidFill>
                <a:latin typeface="Arial"/>
                <a:ea typeface="Arial"/>
                <a:cs typeface="Times New Roman"/>
              </a:rPr>
              <a:t> للرحلة </a:t>
            </a:r>
            <a:r>
              <a:rPr lang="ar-SA" dirty="0" err="1">
                <a:solidFill>
                  <a:srgbClr val="000000"/>
                </a:solidFill>
                <a:latin typeface="Arial"/>
                <a:ea typeface="Arial"/>
                <a:cs typeface="Times New Roman"/>
              </a:rPr>
              <a:t>ھو</a:t>
            </a:r>
            <a:r>
              <a:rPr lang="ar-SA" dirty="0">
                <a:solidFill>
                  <a:srgbClr val="000000"/>
                </a:solidFill>
                <a:latin typeface="Arial"/>
                <a:ea typeface="Arial"/>
                <a:cs typeface="Times New Roman"/>
              </a:rPr>
              <a:t> المتعة </a:t>
            </a:r>
            <a:r>
              <a:rPr lang="ar-SA" dirty="0" err="1">
                <a:solidFill>
                  <a:srgbClr val="000000"/>
                </a:solidFill>
                <a:latin typeface="Arial"/>
                <a:ea typeface="Arial"/>
                <a:cs typeface="Times New Roman"/>
              </a:rPr>
              <a:t>وتحقیق</a:t>
            </a:r>
            <a:r>
              <a:rPr lang="ar-SA" dirty="0">
                <a:solidFill>
                  <a:srgbClr val="000000"/>
                </a:solidFill>
                <a:latin typeface="Arial"/>
                <a:ea typeface="Arial"/>
                <a:cs typeface="Times New Roman"/>
              </a:rPr>
              <a:t> رغبة السفر </a:t>
            </a:r>
            <a:r>
              <a:rPr lang="ar-SA" dirty="0" err="1">
                <a:solidFill>
                  <a:srgbClr val="000000"/>
                </a:solidFill>
                <a:latin typeface="Arial"/>
                <a:ea typeface="Arial"/>
                <a:cs typeface="Times New Roman"/>
              </a:rPr>
              <a:t>لدیھم</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ویمكن</a:t>
            </a:r>
            <a:r>
              <a:rPr lang="ar-SA" dirty="0">
                <a:solidFill>
                  <a:srgbClr val="000000"/>
                </a:solidFill>
                <a:latin typeface="Arial"/>
                <a:ea typeface="Arial"/>
                <a:cs typeface="Times New Roman"/>
              </a:rPr>
              <a:t> القول إن رحلات الإنسان في العصور </a:t>
            </a:r>
            <a:r>
              <a:rPr lang="ar-SA" dirty="0" err="1">
                <a:solidFill>
                  <a:srgbClr val="000000"/>
                </a:solidFill>
                <a:latin typeface="Arial"/>
                <a:ea typeface="Arial"/>
                <a:cs typeface="Times New Roman"/>
              </a:rPr>
              <a:t>القدیمة</a:t>
            </a:r>
            <a:r>
              <a:rPr lang="ar-SA" dirty="0">
                <a:solidFill>
                  <a:srgbClr val="000000"/>
                </a:solidFill>
                <a:latin typeface="Arial"/>
                <a:ea typeface="Arial"/>
                <a:cs typeface="Times New Roman"/>
              </a:rPr>
              <a:t> كانت لأسباب </a:t>
            </a:r>
            <a:r>
              <a:rPr lang="ar-SA" dirty="0" err="1">
                <a:solidFill>
                  <a:srgbClr val="000000"/>
                </a:solidFill>
                <a:latin typeface="Arial"/>
                <a:ea typeface="Arial"/>
                <a:cs typeface="Times New Roman"/>
              </a:rPr>
              <a:t>منھا</a:t>
            </a:r>
            <a:r>
              <a:rPr lang="ar-SA" dirty="0">
                <a:solidFill>
                  <a:srgbClr val="000000"/>
                </a:solidFill>
                <a:latin typeface="Arial"/>
                <a:ea typeface="Arial"/>
                <a:cs typeface="Times New Roman"/>
              </a:rPr>
              <a:t>:</a:t>
            </a:r>
            <a:r>
              <a:rPr lang="ar-SA" sz="2800" dirty="0">
                <a:solidFill>
                  <a:srgbClr val="000000"/>
                </a:solidFill>
                <a:latin typeface="Arial"/>
                <a:ea typeface="Arial"/>
              </a:rPr>
              <a:t> </a:t>
            </a:r>
            <a:endParaRPr lang="en-US" sz="2800" dirty="0">
              <a:solidFill>
                <a:srgbClr val="000000"/>
              </a:solidFill>
              <a:latin typeface="Arial"/>
              <a:ea typeface="Arial"/>
            </a:endParaRPr>
          </a:p>
          <a:p>
            <a:pPr marL="0" indent="0" algn="r" rtl="1">
              <a:buNone/>
            </a:pPr>
            <a:endParaRPr lang="en-US" dirty="0"/>
          </a:p>
        </p:txBody>
      </p:sp>
      <p:sp>
        <p:nvSpPr>
          <p:cNvPr id="2" name="Title 1"/>
          <p:cNvSpPr>
            <a:spLocks noGrp="1"/>
          </p:cNvSpPr>
          <p:nvPr>
            <p:ph type="title"/>
          </p:nvPr>
        </p:nvSpPr>
        <p:spPr/>
        <p:txBody>
          <a:bodyPr/>
          <a:lstStyle/>
          <a:p>
            <a:pPr algn="ctr"/>
            <a:r>
              <a:rPr lang="ar-SA" dirty="0" smtClean="0"/>
              <a:t>السياحة في العصور القديمة</a:t>
            </a:r>
            <a:endParaRPr lang="en-US" dirty="0"/>
          </a:p>
        </p:txBody>
      </p:sp>
    </p:spTree>
    <p:extLst>
      <p:ext uri="{BB962C8B-B14F-4D97-AF65-F5344CB8AC3E}">
        <p14:creationId xmlns:p14="http://schemas.microsoft.com/office/powerpoint/2010/main" val="14102069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العنصر الناتج</a:t>
            </a:r>
            <a:endParaRPr lang="en-US" dirty="0"/>
          </a:p>
        </p:txBody>
      </p:sp>
      <p:sp>
        <p:nvSpPr>
          <p:cNvPr id="3" name="Content Placeholder 2"/>
          <p:cNvSpPr>
            <a:spLocks noGrp="1"/>
          </p:cNvSpPr>
          <p:nvPr>
            <p:ph idx="1"/>
          </p:nvPr>
        </p:nvSpPr>
        <p:spPr>
          <a:xfrm>
            <a:off x="348019" y="1417638"/>
            <a:ext cx="8430185" cy="4007040"/>
          </a:xfrm>
        </p:spPr>
        <p:txBody>
          <a:bodyPr>
            <a:normAutofit lnSpcReduction="10000"/>
          </a:bodyPr>
          <a:lstStyle/>
          <a:p>
            <a:pPr marL="0" indent="0" algn="ctr">
              <a:lnSpc>
                <a:spcPct val="200000"/>
              </a:lnSpc>
              <a:buNone/>
            </a:pPr>
            <a:r>
              <a:rPr lang="ar-SA" sz="3300" dirty="0">
                <a:solidFill>
                  <a:srgbClr val="000000"/>
                </a:solidFill>
                <a:ea typeface="Arial" panose="020B0604020202020204" pitchFamily="34" charset="0"/>
                <a:cs typeface="Times New Roman" panose="02020603050405020304" pitchFamily="18" charset="0"/>
              </a:rPr>
              <a:t>ویقصد به النتائج والآثار المترتبة عن العنصرین السابقین في المجالات الاقتصادیة والطبیعیة والاجتماعیة، والتي یتحدد عمقھا بناء على معدلات تمویل المشروعات الاستیعاب إلى جانب الضوابط الھندسیة. </a:t>
            </a:r>
            <a:endParaRPr lang="en-US" sz="3300" dirty="0"/>
          </a:p>
        </p:txBody>
      </p:sp>
    </p:spTree>
    <p:extLst>
      <p:ext uri="{BB962C8B-B14F-4D97-AF65-F5344CB8AC3E}">
        <p14:creationId xmlns:p14="http://schemas.microsoft.com/office/powerpoint/2010/main" val="98403322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cs typeface="Arial" panose="020B0604020202020204" pitchFamily="34" charset="0"/>
              </a:rPr>
              <a:t>البنیة المجتمعیة لصناعة السیاحة </a:t>
            </a:r>
            <a:endParaRPr lang="en-US" dirty="0"/>
          </a:p>
        </p:txBody>
      </p:sp>
      <p:sp>
        <p:nvSpPr>
          <p:cNvPr id="3" name="Content Placeholder 2"/>
          <p:cNvSpPr>
            <a:spLocks noGrp="1"/>
          </p:cNvSpPr>
          <p:nvPr>
            <p:ph idx="1"/>
          </p:nvPr>
        </p:nvSpPr>
        <p:spPr>
          <a:xfrm>
            <a:off x="337783" y="1700808"/>
            <a:ext cx="8440421" cy="4752528"/>
          </a:xfrm>
        </p:spPr>
        <p:txBody>
          <a:bodyPr>
            <a:normAutofit/>
          </a:bodyPr>
          <a:lstStyle/>
          <a:p>
            <a:pPr marL="0" indent="0" algn="r">
              <a:lnSpc>
                <a:spcPct val="150000"/>
              </a:lnSpc>
              <a:buNone/>
            </a:pPr>
            <a:r>
              <a:rPr lang="ar-SA" sz="2400" dirty="0">
                <a:solidFill>
                  <a:srgbClr val="000000"/>
                </a:solidFill>
                <a:ea typeface="Arial" panose="020B0604020202020204" pitchFamily="34" charset="0"/>
                <a:cs typeface="Times New Roman" panose="02020603050405020304" pitchFamily="18" charset="0"/>
              </a:rPr>
              <a:t>تمثل البنیة المجتمعیة لأي مجتمع كل </a:t>
            </a:r>
            <a:r>
              <a:rPr lang="ar-SA" sz="2400" dirty="0" smtClean="0">
                <a:solidFill>
                  <a:srgbClr val="000000"/>
                </a:solidFill>
                <a:ea typeface="Arial" panose="020B0604020202020204" pitchFamily="34" charset="0"/>
                <a:cs typeface="Times New Roman" panose="02020603050405020304" pitchFamily="18" charset="0"/>
              </a:rPr>
              <a:t>أنساقه وأنظمته ومؤسساته </a:t>
            </a:r>
            <a:r>
              <a:rPr lang="ar-SA" sz="2400" dirty="0">
                <a:solidFill>
                  <a:srgbClr val="000000"/>
                </a:solidFill>
                <a:ea typeface="Arial" panose="020B0604020202020204" pitchFamily="34" charset="0"/>
                <a:cs typeface="Times New Roman" panose="02020603050405020304" pitchFamily="18" charset="0"/>
              </a:rPr>
              <a:t>التي تضفي </a:t>
            </a:r>
            <a:r>
              <a:rPr lang="ar-SA" sz="2400" dirty="0" smtClean="0">
                <a:solidFill>
                  <a:srgbClr val="000000"/>
                </a:solidFill>
                <a:ea typeface="Arial" panose="020B0604020202020204" pitchFamily="34" charset="0"/>
                <a:cs typeface="Times New Roman" panose="02020603050405020304" pitchFamily="18" charset="0"/>
              </a:rPr>
              <a:t>علیه </a:t>
            </a:r>
            <a:r>
              <a:rPr lang="ar-SA" sz="2400" dirty="0">
                <a:solidFill>
                  <a:srgbClr val="000000"/>
                </a:solidFill>
                <a:ea typeface="Arial" panose="020B0604020202020204" pitchFamily="34" charset="0"/>
                <a:cs typeface="Times New Roman" panose="02020603050405020304" pitchFamily="18" charset="0"/>
              </a:rPr>
              <a:t>السمات والخصائص والمقومات الاجتماعیة والاقتصادیة والثقافیة والسیاسیة والبیئة التي تمیزه عن غیره من المجتمعات. وتؤثر في صناعة السیاحة العدید من مرتكزات تلك البنیة المجتمعیة بما </a:t>
            </a:r>
            <a:r>
              <a:rPr lang="ar-SA" sz="2400" dirty="0" smtClean="0">
                <a:solidFill>
                  <a:srgbClr val="000000"/>
                </a:solidFill>
                <a:ea typeface="Arial" panose="020B0604020202020204" pitchFamily="34" charset="0"/>
                <a:cs typeface="Times New Roman" panose="02020603050405020304" pitchFamily="18" charset="0"/>
              </a:rPr>
              <a:t>تضفیه </a:t>
            </a:r>
            <a:r>
              <a:rPr lang="ar-SA" sz="2400" dirty="0">
                <a:solidFill>
                  <a:srgbClr val="000000"/>
                </a:solidFill>
                <a:ea typeface="Arial" panose="020B0604020202020204" pitchFamily="34" charset="0"/>
                <a:cs typeface="Times New Roman" panose="02020603050405020304" pitchFamily="18" charset="0"/>
              </a:rPr>
              <a:t>من تأثیر على ظاھرة السیاحة عبر الإطار الاجتماعي وما </a:t>
            </a:r>
            <a:r>
              <a:rPr lang="ar-SA" sz="2400" dirty="0" smtClean="0">
                <a:solidFill>
                  <a:srgbClr val="000000"/>
                </a:solidFill>
                <a:ea typeface="Arial" panose="020B0604020202020204" pitchFamily="34" charset="0"/>
                <a:cs typeface="Times New Roman" panose="02020603050405020304" pitchFamily="18" charset="0"/>
              </a:rPr>
              <a:t>یضمه </a:t>
            </a:r>
            <a:r>
              <a:rPr lang="ar-SA" sz="2400" dirty="0">
                <a:solidFill>
                  <a:srgbClr val="000000"/>
                </a:solidFill>
                <a:ea typeface="Arial" panose="020B0604020202020204" pitchFamily="34" charset="0"/>
                <a:cs typeface="Times New Roman" panose="02020603050405020304" pitchFamily="18" charset="0"/>
              </a:rPr>
              <a:t>من </a:t>
            </a:r>
            <a:r>
              <a:rPr lang="ar-SA" sz="2400" dirty="0" smtClean="0">
                <a:solidFill>
                  <a:srgbClr val="000000"/>
                </a:solidFill>
                <a:ea typeface="Arial" panose="020B0604020202020204" pitchFamily="34" charset="0"/>
                <a:cs typeface="Times New Roman" panose="02020603050405020304" pitchFamily="18" charset="0"/>
              </a:rPr>
              <a:t>علاقات وتفاعلات </a:t>
            </a:r>
            <a:r>
              <a:rPr lang="ar-SA" sz="2400" dirty="0">
                <a:solidFill>
                  <a:srgbClr val="000000"/>
                </a:solidFill>
                <a:ea typeface="Arial" panose="020B0604020202020204" pitchFamily="34" charset="0"/>
                <a:cs typeface="Times New Roman" panose="02020603050405020304" pitchFamily="18" charset="0"/>
              </a:rPr>
              <a:t>سواء بین أفراده أو بین السائح. </a:t>
            </a:r>
          </a:p>
          <a:p>
            <a:pPr marL="1429" marR="226695" indent="0" algn="r" rtl="1">
              <a:lnSpc>
                <a:spcPct val="150000"/>
              </a:lnSpc>
              <a:spcBef>
                <a:spcPts val="0"/>
              </a:spcBef>
              <a:spcAft>
                <a:spcPts val="19"/>
              </a:spcAft>
              <a:buNone/>
            </a:pP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وقد تختلف أنماط السیاحة وفقاً للبنیة المجتمعیةالسائدة في مجتمع من المجتمعات حیث عادة ما یتم اختیار الأنماط السیاحیة التي تتلاءم وطبیعة وظروف البلاد ولا تتعارض مع القیم والأخلاقیات التي تسود المجتمع. </a:t>
            </a:r>
            <a:endParaRPr lang="en-US" sz="2400" dirty="0">
              <a:solidFill>
                <a:srgbClr val="000000"/>
              </a:solidFill>
              <a:latin typeface="Arial" panose="020B0604020202020204" pitchFamily="34" charset="0"/>
              <a:ea typeface="Arial" panose="020B0604020202020204" pitchFamily="34" charset="0"/>
            </a:endParaRPr>
          </a:p>
          <a:p>
            <a:pPr marL="0" indent="0" algn="r">
              <a:buNone/>
            </a:pPr>
            <a:endParaRPr lang="en-US" sz="1800" dirty="0"/>
          </a:p>
        </p:txBody>
      </p:sp>
    </p:spTree>
    <p:extLst>
      <p:ext uri="{BB962C8B-B14F-4D97-AF65-F5344CB8AC3E}">
        <p14:creationId xmlns:p14="http://schemas.microsoft.com/office/powerpoint/2010/main" val="80217468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solidFill>
                  <a:srgbClr val="000000"/>
                </a:solidFill>
                <a:ea typeface="Arial" panose="020B0604020202020204" pitchFamily="34" charset="0"/>
              </a:rPr>
              <a:t>المتغیرات </a:t>
            </a:r>
            <a:r>
              <a:rPr lang="ar-SA" b="1" dirty="0">
                <a:solidFill>
                  <a:srgbClr val="000000"/>
                </a:solidFill>
                <a:ea typeface="Arial" panose="020B0604020202020204" pitchFamily="34" charset="0"/>
              </a:rPr>
              <a:t>تؤثر في البیئة الاجتماعیة للمجتمع، وعلاقتھا </a:t>
            </a:r>
            <a:r>
              <a:rPr lang="ar-SA" b="1" dirty="0" smtClean="0">
                <a:solidFill>
                  <a:srgbClr val="000000"/>
                </a:solidFill>
                <a:ea typeface="Arial" panose="020B0604020202020204" pitchFamily="34" charset="0"/>
              </a:rPr>
              <a:t>بالسیاحة</a:t>
            </a:r>
            <a:endParaRPr lang="en-US" dirty="0"/>
          </a:p>
        </p:txBody>
      </p:sp>
      <p:sp>
        <p:nvSpPr>
          <p:cNvPr id="3" name="Content Placeholder 2"/>
          <p:cNvSpPr>
            <a:spLocks noGrp="1"/>
          </p:cNvSpPr>
          <p:nvPr>
            <p:ph idx="1"/>
          </p:nvPr>
        </p:nvSpPr>
        <p:spPr>
          <a:xfrm>
            <a:off x="296839" y="1772816"/>
            <a:ext cx="8481365" cy="4392488"/>
          </a:xfrm>
        </p:spPr>
        <p:txBody>
          <a:bodyPr>
            <a:normAutofit/>
          </a:bodyPr>
          <a:lstStyle/>
          <a:p>
            <a:pPr marL="257175" indent="-257175" algn="r" rtl="1" fontAlgn="base">
              <a:lnSpc>
                <a:spcPct val="250000"/>
              </a:lnSpc>
              <a:spcBef>
                <a:spcPts val="0"/>
              </a:spcBef>
              <a:spcAft>
                <a:spcPts val="596"/>
              </a:spcAft>
              <a:buClr>
                <a:srgbClr val="000000"/>
              </a:buClr>
              <a:buSzPts val="1600"/>
              <a:buFont typeface="+mj-lt"/>
              <a:buAutoNum type="arabicPeriod"/>
            </a:pPr>
            <a:r>
              <a:rPr lang="ar-SA"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الوسط الطبیعي ودوره الاجتماعي في جذب السائحین. </a:t>
            </a:r>
            <a:endParaRPr lang="en-US"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57175" indent="-257175" algn="r" rtl="1" fontAlgn="base">
              <a:lnSpc>
                <a:spcPct val="250000"/>
              </a:lnSpc>
              <a:spcBef>
                <a:spcPts val="0"/>
              </a:spcBef>
              <a:spcAft>
                <a:spcPts val="596"/>
              </a:spcAft>
              <a:buClr>
                <a:srgbClr val="000000"/>
              </a:buClr>
              <a:buSzPts val="1600"/>
              <a:buFont typeface="+mj-lt"/>
              <a:buAutoNum type="arabicPeriod"/>
            </a:pPr>
            <a:r>
              <a:rPr lang="ar-SA"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ملامح سكان البلاد السیاحیة المضیفة للسیاح وطبیعة السیاح ذاتھم. </a:t>
            </a:r>
            <a:endParaRPr lang="en-US"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57175" indent="-257175" algn="r" rtl="1" fontAlgn="base">
              <a:lnSpc>
                <a:spcPct val="250000"/>
              </a:lnSpc>
              <a:spcBef>
                <a:spcPts val="0"/>
              </a:spcBef>
              <a:spcAft>
                <a:spcPts val="19"/>
              </a:spcAft>
              <a:buClr>
                <a:srgbClr val="000000"/>
              </a:buClr>
              <a:buSzPts val="1600"/>
              <a:buFont typeface="+mj-lt"/>
              <a:buAutoNum type="arabicPeriod"/>
            </a:pPr>
            <a:r>
              <a:rPr lang="ar-SA"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مؤثرات العلاقات الاجتماعیة والثقافیة المتبادلة بین السیاح والسكان المحلیین في الأقالیم المضیفة. </a:t>
            </a:r>
            <a:endParaRPr lang="en-US"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34274193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2708920"/>
            <a:ext cx="8229600" cy="1143000"/>
          </a:xfrm>
        </p:spPr>
        <p:txBody>
          <a:bodyPr>
            <a:normAutofit/>
          </a:bodyPr>
          <a:lstStyle/>
          <a:p>
            <a:pPr algn="ctr"/>
            <a:r>
              <a:rPr lang="ar-SA" dirty="0">
                <a:effectLst/>
              </a:rPr>
              <a:t>السياحة في علاقتها بالنسق </a:t>
            </a:r>
            <a:r>
              <a:rPr lang="ar-SA" dirty="0" smtClean="0">
                <a:effectLst/>
              </a:rPr>
              <a:t>الاجتماعي</a:t>
            </a:r>
            <a:endParaRPr lang="en-US" dirty="0"/>
          </a:p>
        </p:txBody>
      </p:sp>
      <p:sp>
        <p:nvSpPr>
          <p:cNvPr id="4" name="Oval 3"/>
          <p:cNvSpPr/>
          <p:nvPr/>
        </p:nvSpPr>
        <p:spPr>
          <a:xfrm>
            <a:off x="7164288" y="548680"/>
            <a:ext cx="1368152"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الفصل الخامس</a:t>
            </a:r>
            <a:endParaRPr lang="en-US" sz="2400" dirty="0"/>
          </a:p>
        </p:txBody>
      </p:sp>
    </p:spTree>
    <p:extLst>
      <p:ext uri="{BB962C8B-B14F-4D97-AF65-F5344CB8AC3E}">
        <p14:creationId xmlns:p14="http://schemas.microsoft.com/office/powerpoint/2010/main" val="94502674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594" y="908720"/>
            <a:ext cx="8665610" cy="4968552"/>
          </a:xfrm>
        </p:spPr>
        <p:txBody>
          <a:bodyPr>
            <a:normAutofit/>
          </a:bodyPr>
          <a:lstStyle/>
          <a:p>
            <a:pPr marL="0" indent="0" algn="just" rtl="1">
              <a:lnSpc>
                <a:spcPct val="150000"/>
              </a:lnSpc>
              <a:spcBef>
                <a:spcPts val="0"/>
              </a:spcBef>
              <a:buNone/>
            </a:pPr>
            <a:r>
              <a:rPr lang="ar-SA" dirty="0">
                <a:solidFill>
                  <a:srgbClr val="000000"/>
                </a:solidFill>
                <a:latin typeface="Arial" panose="020B0604020202020204" pitchFamily="34" charset="0"/>
                <a:ea typeface="Arial" panose="020B0604020202020204" pitchFamily="34" charset="0"/>
                <a:cs typeface="Times New Roman" panose="02020603050405020304" pitchFamily="18" charset="0"/>
              </a:rPr>
              <a:t>يمثل النسق الاجتماعي البيئة الاجتماعية التي تضم مجموعة من النظم والأدوات الإدارية والتشريعية والمؤسسات السياسية والاقتصادية ومجموعة الأعراف الاجتماعية التي تنتظم في إطارها الحياة الاجتماعية بين أفراد المجتمع، والقيام ببحث علاقة الإنسان بالإطار الاجتماعي الذي يحيط به. </a:t>
            </a:r>
            <a:endParaRPr lang="en-US" sz="1350" dirty="0">
              <a:solidFill>
                <a:srgbClr val="000000"/>
              </a:solidFill>
              <a:latin typeface="Arial" panose="020B0604020202020204" pitchFamily="34" charset="0"/>
              <a:ea typeface="Arial" panose="020B0604020202020204" pitchFamily="34" charset="0"/>
            </a:endParaRPr>
          </a:p>
          <a:p>
            <a:pPr marL="0" indent="0" algn="r">
              <a:lnSpc>
                <a:spcPct val="150000"/>
              </a:lnSpc>
              <a:buNone/>
            </a:pPr>
            <a:r>
              <a:rPr lang="ar-SA" dirty="0">
                <a:solidFill>
                  <a:srgbClr val="000000"/>
                </a:solidFill>
                <a:ea typeface="Arial" panose="020B0604020202020204" pitchFamily="34" charset="0"/>
                <a:cs typeface="Times New Roman" panose="02020603050405020304" pitchFamily="18" charset="0"/>
              </a:rPr>
              <a:t>وإذا كنا ننظر للسياحة كنوع من السلوك الإنساني أو النشاط الإنساني الذي لم يعد مقصوراً على فئة معينة من السكان: سنجدها تتضمن مجموعة من العلاقات الاجتماعية التي تنشأ بين الأفراد أو بين المجموعات في المناطق </a:t>
            </a:r>
            <a:r>
              <a:rPr lang="ar-SA" dirty="0" smtClean="0">
                <a:solidFill>
                  <a:srgbClr val="000000"/>
                </a:solidFill>
                <a:ea typeface="Arial" panose="020B0604020202020204" pitchFamily="34" charset="0"/>
                <a:cs typeface="Times New Roman" panose="02020603050405020304" pitchFamily="18" charset="0"/>
              </a:rPr>
              <a:t>السياحية</a:t>
            </a:r>
            <a:endParaRPr lang="en-US" dirty="0"/>
          </a:p>
        </p:txBody>
      </p:sp>
    </p:spTree>
    <p:extLst>
      <p:ext uri="{BB962C8B-B14F-4D97-AF65-F5344CB8AC3E}">
        <p14:creationId xmlns:p14="http://schemas.microsoft.com/office/powerpoint/2010/main" val="35821476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150000"/>
              </a:lnSpc>
              <a:buNone/>
            </a:pPr>
            <a:r>
              <a:rPr lang="ar-SA" dirty="0">
                <a:solidFill>
                  <a:srgbClr val="000000"/>
                </a:solidFill>
                <a:ea typeface="Arial" panose="020B0604020202020204" pitchFamily="34" charset="0"/>
                <a:cs typeface="Times New Roman" panose="02020603050405020304" pitchFamily="18" charset="0"/>
              </a:rPr>
              <a:t>حيث أن وجود الشخص في أي مكان أو في انتقاله من مكان لآخر يحدث نوعاً من التفاعل الاجتماعي بين الأفراد بعضهم البعض كما أن تطلعات الأفراد إلى التعرف على المزيد من أساليب وطرق معيشة المجتمعات الأخرى كوسيلة حديثة وحية من وسائل تنمية الذات والترفيه عن النفس والتخفيف من التوتر أصبحت من سمات العصر: حيث صار التخلص من التوتر أحد المشاغل الأساسية لمن يسعون إلى تنمية حياة الإنسان على الأرض</a:t>
            </a:r>
            <a:endParaRPr lang="en-US" dirty="0"/>
          </a:p>
          <a:p>
            <a:pPr marL="109728" indent="0" algn="r">
              <a:buNone/>
            </a:pPr>
            <a:endParaRPr lang="en-US" dirty="0"/>
          </a:p>
        </p:txBody>
      </p:sp>
    </p:spTree>
    <p:extLst>
      <p:ext uri="{BB962C8B-B14F-4D97-AF65-F5344CB8AC3E}">
        <p14:creationId xmlns:p14="http://schemas.microsoft.com/office/powerpoint/2010/main" val="139715117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420888"/>
            <a:ext cx="7772400" cy="936104"/>
          </a:xfrm>
        </p:spPr>
        <p:txBody>
          <a:bodyPr/>
          <a:lstStyle/>
          <a:p>
            <a:pPr algn="ctr"/>
            <a:r>
              <a:rPr lang="ar-SA" sz="2800" dirty="0">
                <a:ea typeface="Arial" panose="020B0604020202020204" pitchFamily="34" charset="0"/>
              </a:rPr>
              <a:t>التأثيرات الإيجابية للسياحة على النسق الاجتماعي</a:t>
            </a:r>
            <a:endParaRPr lang="en-US" dirty="0"/>
          </a:p>
          <a:p>
            <a:endParaRPr lang="en-US" dirty="0"/>
          </a:p>
        </p:txBody>
      </p:sp>
    </p:spTree>
    <p:extLst>
      <p:ext uri="{BB962C8B-B14F-4D97-AF65-F5344CB8AC3E}">
        <p14:creationId xmlns:p14="http://schemas.microsoft.com/office/powerpoint/2010/main" val="149234996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783" y="116633"/>
            <a:ext cx="8440421" cy="1368151"/>
          </a:xfrm>
        </p:spPr>
        <p:txBody>
          <a:bodyPr>
            <a:normAutofit/>
          </a:bodyPr>
          <a:lstStyle/>
          <a:p>
            <a:pPr algn="ctr"/>
            <a:r>
              <a:rPr lang="ar-SA" b="1" dirty="0" smtClean="0">
                <a:solidFill>
                  <a:srgbClr val="000000"/>
                </a:solidFill>
                <a:ea typeface="Arial" panose="020B0604020202020204" pitchFamily="34" charset="0"/>
              </a:rPr>
              <a:t>أولا: تنمية </a:t>
            </a:r>
            <a:r>
              <a:rPr lang="ar-SA" b="1" dirty="0">
                <a:solidFill>
                  <a:srgbClr val="000000"/>
                </a:solidFill>
                <a:ea typeface="Arial" panose="020B0604020202020204" pitchFamily="34" charset="0"/>
              </a:rPr>
              <a:t>التراث الاجتماعي والحضاري للمجتمع </a:t>
            </a:r>
            <a:r>
              <a:rPr lang="ar-SA" b="1" dirty="0" smtClean="0">
                <a:solidFill>
                  <a:srgbClr val="000000"/>
                </a:solidFill>
                <a:ea typeface="Arial" panose="020B0604020202020204" pitchFamily="34" charset="0"/>
              </a:rPr>
              <a:t>المضيف</a:t>
            </a:r>
            <a:endParaRPr lang="en-US" dirty="0"/>
          </a:p>
        </p:txBody>
      </p:sp>
      <p:sp>
        <p:nvSpPr>
          <p:cNvPr id="3" name="Content Placeholder 2"/>
          <p:cNvSpPr>
            <a:spLocks noGrp="1"/>
          </p:cNvSpPr>
          <p:nvPr>
            <p:ph idx="1"/>
          </p:nvPr>
        </p:nvSpPr>
        <p:spPr>
          <a:xfrm>
            <a:off x="337783" y="1628800"/>
            <a:ext cx="8440421" cy="4464496"/>
          </a:xfrm>
        </p:spPr>
        <p:txBody>
          <a:bodyPr>
            <a:normAutofit fontScale="85000" lnSpcReduction="20000"/>
          </a:bodyPr>
          <a:lstStyle/>
          <a:p>
            <a:pPr marL="0" indent="0" algn="just" rtl="1">
              <a:lnSpc>
                <a:spcPct val="150000"/>
              </a:lnSpc>
              <a:spcBef>
                <a:spcPts val="0"/>
              </a:spcBef>
              <a:buNone/>
            </a:pPr>
            <a:r>
              <a:rPr lang="ar-SA" dirty="0">
                <a:solidFill>
                  <a:srgbClr val="000000"/>
                </a:solidFill>
                <a:latin typeface="Arial" panose="020B0604020202020204" pitchFamily="34" charset="0"/>
                <a:ea typeface="Arial" panose="020B0604020202020204" pitchFamily="34" charset="0"/>
                <a:cs typeface="Times New Roman" panose="02020603050405020304" pitchFamily="18" charset="0"/>
              </a:rPr>
              <a:t>الاهتمام الكبير بالتراث الاجتماعي، وذلك عبر ما يؤديه السائح من تمثل للخبرة الاجتماعية الأساسية للمجتمع، واستيعاب للخبرة الاجتماعية التاريخية كآلية لنقل التراث الاجتماعي للمجتمع المضيف عبر تعلم السائح الدلالة الاجتماعية للأشياء كما يتعلم الأسس الأخلاقية للسلوك وأشكال الاتصال بالآخرين، ولأن ثقافة السائح هي ثقافة دفع الملل والبعد عنه، ومحاولة الاستمتاع بالتجارب الجدية التي يخوضها، والعمل على كسب خبرات جديدة يقوم السائح برؤية وتعلم ونقل للتراث الاجتماعي الذي يرثه أعضاء المجتمع من الأجيال السابقة وبهذا يسهم في تنمية هذا التراث. كما تقوم السياحة بتنمية الاهتمام بالقيم الحضارية في الدول المستقبلة للسائحين مثل إقامة المعالم الفنية البارزة كدور الأوبرا وصالات العرض الكبرى ودور السينما والمسرح وما إلى ذلك.</a:t>
            </a:r>
            <a:endParaRPr lang="en-US" sz="1350" dirty="0">
              <a:solidFill>
                <a:srgbClr val="000000"/>
              </a:solidFill>
              <a:latin typeface="Arial" panose="020B0604020202020204" pitchFamily="34" charset="0"/>
              <a:ea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85556602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000000"/>
                </a:solidFill>
                <a:ea typeface="Arial" panose="020B0604020202020204" pitchFamily="34" charset="0"/>
              </a:rPr>
              <a:t>ثانيا: تدعيم </a:t>
            </a:r>
            <a:r>
              <a:rPr lang="ar-SA" b="1" dirty="0">
                <a:solidFill>
                  <a:srgbClr val="000000"/>
                </a:solidFill>
                <a:ea typeface="Arial" panose="020B0604020202020204" pitchFamily="34" charset="0"/>
              </a:rPr>
              <a:t>الثقافة لاجتماعية للمجتمع</a:t>
            </a:r>
            <a:endParaRPr lang="en-US" dirty="0"/>
          </a:p>
        </p:txBody>
      </p:sp>
      <p:sp>
        <p:nvSpPr>
          <p:cNvPr id="3" name="Content Placeholder 2"/>
          <p:cNvSpPr>
            <a:spLocks noGrp="1"/>
          </p:cNvSpPr>
          <p:nvPr>
            <p:ph idx="1"/>
          </p:nvPr>
        </p:nvSpPr>
        <p:spPr>
          <a:xfrm>
            <a:off x="317311" y="1340768"/>
            <a:ext cx="8460893" cy="4083910"/>
          </a:xfrm>
        </p:spPr>
        <p:txBody>
          <a:bodyPr>
            <a:normAutofit lnSpcReduction="10000"/>
          </a:bodyPr>
          <a:lstStyle/>
          <a:p>
            <a:pPr marL="0" indent="0" algn="ctr">
              <a:lnSpc>
                <a:spcPct val="200000"/>
              </a:lnSpc>
              <a:buNone/>
            </a:pPr>
            <a:r>
              <a:rPr lang="ar-SA" dirty="0">
                <a:solidFill>
                  <a:srgbClr val="000000"/>
                </a:solidFill>
                <a:ea typeface="Arial" panose="020B0604020202020204" pitchFamily="34" charset="0"/>
                <a:cs typeface="Times New Roman" panose="02020603050405020304" pitchFamily="18" charset="0"/>
              </a:rPr>
              <a:t>حيث تسهم السياحة في معرفة سكان الأقاليم السياحية المضيفة للعديد من اللغات الأجنبية التي تسهل تعاملهم: وخاصة الباعة منهم والعاملون بمراكز الخدمات ومؤسسات الإقامة مع السياح الوافدين من مختلف دول العالم وهي إضافة ثقافية مهمة: حيث تساعد في حالات عديدة على تبادل الأفكار وإدراك سلوكيات الآخرين ودوافعهم.</a:t>
            </a:r>
            <a:endParaRPr lang="en-US" dirty="0"/>
          </a:p>
        </p:txBody>
      </p:sp>
    </p:spTree>
    <p:extLst>
      <p:ext uri="{BB962C8B-B14F-4D97-AF65-F5344CB8AC3E}">
        <p14:creationId xmlns:p14="http://schemas.microsoft.com/office/powerpoint/2010/main" val="2297099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40" y="188640"/>
            <a:ext cx="8778203" cy="1170537"/>
          </a:xfrm>
        </p:spPr>
        <p:txBody>
          <a:bodyPr>
            <a:normAutofit fontScale="90000"/>
          </a:bodyPr>
          <a:lstStyle/>
          <a:p>
            <a:pPr algn="ctr"/>
            <a:r>
              <a:rPr lang="ar-SA" b="1" dirty="0" smtClean="0">
                <a:solidFill>
                  <a:srgbClr val="000000"/>
                </a:solidFill>
                <a:ea typeface="Arial" panose="020B0604020202020204" pitchFamily="34" charset="0"/>
              </a:rPr>
              <a:t>ثالثا: تقويم </a:t>
            </a:r>
            <a:r>
              <a:rPr lang="ar-SA" b="1" dirty="0">
                <a:solidFill>
                  <a:srgbClr val="000000"/>
                </a:solidFill>
                <a:ea typeface="Arial" panose="020B0604020202020204" pitchFamily="34" charset="0"/>
              </a:rPr>
              <a:t>وتتابع التطور الاجتماعي للمجتمع المضيف</a:t>
            </a:r>
            <a:endParaRPr lang="en-US" dirty="0"/>
          </a:p>
        </p:txBody>
      </p:sp>
      <p:sp>
        <p:nvSpPr>
          <p:cNvPr id="3" name="Content Placeholder 2"/>
          <p:cNvSpPr>
            <a:spLocks noGrp="1"/>
          </p:cNvSpPr>
          <p:nvPr>
            <p:ph idx="1"/>
          </p:nvPr>
        </p:nvSpPr>
        <p:spPr>
          <a:xfrm>
            <a:off x="194481" y="1359177"/>
            <a:ext cx="8583723" cy="4446087"/>
          </a:xfrm>
        </p:spPr>
        <p:txBody>
          <a:bodyPr>
            <a:normAutofit/>
          </a:bodyPr>
          <a:lstStyle/>
          <a:p>
            <a:pPr marL="0" indent="0" algn="ctr">
              <a:lnSpc>
                <a:spcPct val="200000"/>
              </a:lnSpc>
              <a:buNone/>
            </a:pPr>
            <a:r>
              <a:rPr lang="ar-SA" dirty="0">
                <a:solidFill>
                  <a:srgbClr val="000000"/>
                </a:solidFill>
                <a:ea typeface="Arial" panose="020B0604020202020204" pitchFamily="34" charset="0"/>
                <a:cs typeface="Times New Roman" panose="02020603050405020304" pitchFamily="18" charset="0"/>
              </a:rPr>
              <a:t>تسهم السياحة في التعرف على طبيعة كل مجتمع قديم منذ الأزل وتطوره، وأنظمة حياته الاجتماعية المختلفة وممارسة الأنشطة التجارية والصناعية والزراعية وغيرها القوانين والأعراف والعادات التي تنظم حياتهم الاجتماعية، وأصبحت المعطيات لحياتهم أثراَ ذا شواهد ودلالات أثرية تدل على الطبيعة الاجتماعية والثقافة لتلك الشعوب وأسلوب حياتهم وطراق معيشتهم وسلوكهم.</a:t>
            </a:r>
            <a:endParaRPr lang="en-US" dirty="0"/>
          </a:p>
        </p:txBody>
      </p:sp>
    </p:spTree>
    <p:extLst>
      <p:ext uri="{BB962C8B-B14F-4D97-AF65-F5344CB8AC3E}">
        <p14:creationId xmlns:p14="http://schemas.microsoft.com/office/powerpoint/2010/main" val="209946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481328"/>
            <a:ext cx="8579296" cy="5376672"/>
          </a:xfrm>
        </p:spPr>
        <p:txBody>
          <a:bodyPr>
            <a:noAutofit/>
          </a:bodyPr>
          <a:lstStyle/>
          <a:p>
            <a:pPr marL="624078" marR="57150" lvl="0" indent="-514350" algn="r" rtl="1">
              <a:lnSpc>
                <a:spcPct val="154000"/>
              </a:lnSpc>
              <a:spcBef>
                <a:spcPts val="0"/>
              </a:spcBef>
              <a:spcAft>
                <a:spcPts val="145"/>
              </a:spcAft>
              <a:buFont typeface="+mj-lt"/>
              <a:buAutoNum type="arabicPeriod"/>
              <a:tabLst>
                <a:tab pos="0" algn="r"/>
              </a:tabLst>
            </a:pPr>
            <a:r>
              <a:rPr lang="ar-SA" sz="2800" dirty="0" err="1">
                <a:solidFill>
                  <a:srgbClr val="000000"/>
                </a:solidFill>
                <a:latin typeface="Arial"/>
                <a:ea typeface="Arial"/>
                <a:cs typeface="Times New Roman"/>
              </a:rPr>
              <a:t>تحقیق</a:t>
            </a:r>
            <a:r>
              <a:rPr lang="ar-SA" sz="2800" dirty="0">
                <a:solidFill>
                  <a:srgbClr val="000000"/>
                </a:solidFill>
                <a:latin typeface="Arial"/>
                <a:ea typeface="Arial"/>
                <a:cs typeface="Times New Roman"/>
              </a:rPr>
              <a:t> الفائدة: </a:t>
            </a:r>
            <a:r>
              <a:rPr lang="ar-SA" sz="2800" dirty="0" err="1">
                <a:solidFill>
                  <a:srgbClr val="000000"/>
                </a:solidFill>
                <a:latin typeface="Arial"/>
                <a:ea typeface="Arial"/>
                <a:cs typeface="Times New Roman"/>
              </a:rPr>
              <a:t>بتكوین</a:t>
            </a:r>
            <a:r>
              <a:rPr lang="ar-SA" sz="2800" dirty="0">
                <a:solidFill>
                  <a:srgbClr val="000000"/>
                </a:solidFill>
                <a:latin typeface="Arial"/>
                <a:ea typeface="Arial"/>
                <a:cs typeface="Times New Roman"/>
              </a:rPr>
              <a:t> علاقات متبادلة مع القبائل </a:t>
            </a:r>
            <a:r>
              <a:rPr lang="ar-SA" sz="2800" dirty="0" err="1">
                <a:solidFill>
                  <a:srgbClr val="000000"/>
                </a:solidFill>
                <a:latin typeface="Arial"/>
                <a:ea typeface="Arial"/>
                <a:cs typeface="Times New Roman"/>
              </a:rPr>
              <a:t>والدویلات</a:t>
            </a:r>
            <a:r>
              <a:rPr lang="ar-SA" sz="2800" dirty="0">
                <a:solidFill>
                  <a:srgbClr val="000000"/>
                </a:solidFill>
                <a:latin typeface="Arial"/>
                <a:ea typeface="Arial"/>
                <a:cs typeface="Times New Roman"/>
              </a:rPr>
              <a:t> المجاورة أو </a:t>
            </a:r>
            <a:r>
              <a:rPr lang="ar-SA" sz="2800" dirty="0" err="1">
                <a:solidFill>
                  <a:srgbClr val="000000"/>
                </a:solidFill>
                <a:latin typeface="Arial"/>
                <a:ea typeface="Arial"/>
                <a:cs typeface="Times New Roman"/>
              </a:rPr>
              <a:t>البعیدة</a:t>
            </a:r>
            <a:r>
              <a:rPr lang="ar-SA" sz="2800" dirty="0">
                <a:solidFill>
                  <a:srgbClr val="000000"/>
                </a:solidFill>
                <a:latin typeface="Arial"/>
                <a:ea typeface="Arial"/>
                <a:cs typeface="Times New Roman"/>
              </a:rPr>
              <a:t> ،أو للتجارة. </a:t>
            </a:r>
            <a:r>
              <a:rPr lang="ar-SA" sz="2800" dirty="0" err="1">
                <a:solidFill>
                  <a:srgbClr val="000000"/>
                </a:solidFill>
                <a:latin typeface="Arial"/>
                <a:ea typeface="Arial"/>
                <a:cs typeface="Times New Roman"/>
              </a:rPr>
              <a:t>فالیونانیون</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والھنود</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والصینیون</a:t>
            </a:r>
            <a:r>
              <a:rPr lang="ar-SA" sz="2800" dirty="0">
                <a:solidFill>
                  <a:srgbClr val="000000"/>
                </a:solidFill>
                <a:latin typeface="Arial"/>
                <a:ea typeface="Arial"/>
                <a:cs typeface="Times New Roman"/>
              </a:rPr>
              <a:t> قاموا بتلك الرحلات. </a:t>
            </a:r>
            <a:endParaRPr lang="en-US" sz="2800" dirty="0">
              <a:solidFill>
                <a:srgbClr val="000000"/>
              </a:solidFill>
              <a:latin typeface="Arial"/>
              <a:ea typeface="Arial"/>
            </a:endParaRPr>
          </a:p>
          <a:p>
            <a:pPr marL="624078" marR="57150" lvl="0" indent="-514350" algn="r" rtl="1">
              <a:lnSpc>
                <a:spcPct val="154000"/>
              </a:lnSpc>
              <a:spcBef>
                <a:spcPts val="0"/>
              </a:spcBef>
              <a:spcAft>
                <a:spcPts val="145"/>
              </a:spcAft>
              <a:buFont typeface="+mj-lt"/>
              <a:buAutoNum type="arabicPeriod"/>
              <a:tabLst>
                <a:tab pos="0" algn="r"/>
              </a:tabLst>
            </a:pPr>
            <a:r>
              <a:rPr lang="ar-SA" sz="2800" dirty="0">
                <a:solidFill>
                  <a:srgbClr val="000000"/>
                </a:solidFill>
                <a:latin typeface="Arial"/>
                <a:ea typeface="Arial"/>
                <a:cs typeface="Times New Roman"/>
              </a:rPr>
              <a:t>حب الاستطلاع: وذلك من أجل اكتشاف العادات </a:t>
            </a:r>
            <a:r>
              <a:rPr lang="ar-SA" sz="2800" dirty="0" err="1">
                <a:solidFill>
                  <a:srgbClr val="000000"/>
                </a:solidFill>
                <a:latin typeface="Arial"/>
                <a:ea typeface="Arial"/>
                <a:cs typeface="Times New Roman"/>
              </a:rPr>
              <a:t>والتقالید</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وأسالیب</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الحیاة</a:t>
            </a:r>
            <a:r>
              <a:rPr lang="ar-SA" sz="2800" dirty="0">
                <a:solidFill>
                  <a:srgbClr val="000000"/>
                </a:solidFill>
                <a:latin typeface="Arial"/>
                <a:ea typeface="Arial"/>
                <a:cs typeface="Times New Roman"/>
              </a:rPr>
              <a:t> لدى الشعوب الأخرى ومثال ذلك المؤرخ </a:t>
            </a:r>
            <a:r>
              <a:rPr lang="ar-SA" sz="2800" dirty="0" err="1">
                <a:solidFill>
                  <a:srgbClr val="000000"/>
                </a:solidFill>
                <a:latin typeface="Arial"/>
                <a:ea typeface="Arial"/>
                <a:cs typeface="Times New Roman"/>
              </a:rPr>
              <a:t>الإغریقي</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ھیرودوت</a:t>
            </a:r>
            <a:r>
              <a:rPr lang="ar-SA" sz="2800" dirty="0">
                <a:solidFill>
                  <a:srgbClr val="000000"/>
                </a:solidFill>
                <a:latin typeface="Arial"/>
                <a:ea typeface="Arial"/>
                <a:cs typeface="Times New Roman"/>
              </a:rPr>
              <a:t>." </a:t>
            </a:r>
            <a:endParaRPr lang="en-US" sz="2800" dirty="0">
              <a:solidFill>
                <a:srgbClr val="000000"/>
              </a:solidFill>
              <a:latin typeface="Arial"/>
              <a:ea typeface="Arial"/>
            </a:endParaRPr>
          </a:p>
          <a:p>
            <a:pPr marL="624078" marR="57150" lvl="0" indent="-514350" algn="r" rtl="1">
              <a:lnSpc>
                <a:spcPct val="154000"/>
              </a:lnSpc>
              <a:spcBef>
                <a:spcPts val="0"/>
              </a:spcBef>
              <a:spcAft>
                <a:spcPts val="145"/>
              </a:spcAft>
              <a:buFont typeface="+mj-lt"/>
              <a:buAutoNum type="arabicPeriod"/>
              <a:tabLst>
                <a:tab pos="0" algn="r"/>
              </a:tabLst>
            </a:pPr>
            <a:r>
              <a:rPr lang="ar-SA" sz="2800" dirty="0">
                <a:solidFill>
                  <a:srgbClr val="000000"/>
                </a:solidFill>
                <a:latin typeface="Arial"/>
                <a:ea typeface="Arial"/>
                <a:cs typeface="Times New Roman"/>
              </a:rPr>
              <a:t>الدافع </a:t>
            </a:r>
            <a:r>
              <a:rPr lang="ar-SA" sz="2800" dirty="0" err="1">
                <a:solidFill>
                  <a:srgbClr val="000000"/>
                </a:solidFill>
                <a:latin typeface="Arial"/>
                <a:ea typeface="Arial"/>
                <a:cs typeface="Times New Roman"/>
              </a:rPr>
              <a:t>الدیني</a:t>
            </a:r>
            <a:r>
              <a:rPr lang="ar-SA" sz="2800" dirty="0">
                <a:solidFill>
                  <a:srgbClr val="000000"/>
                </a:solidFill>
                <a:latin typeface="Arial"/>
                <a:ea typeface="Arial"/>
                <a:cs typeface="Times New Roman"/>
              </a:rPr>
              <a:t>: وكان </a:t>
            </a:r>
            <a:r>
              <a:rPr lang="ar-SA" sz="2800" dirty="0" err="1">
                <a:solidFill>
                  <a:srgbClr val="000000"/>
                </a:solidFill>
                <a:latin typeface="Arial"/>
                <a:ea typeface="Arial"/>
                <a:cs typeface="Times New Roman"/>
              </a:rPr>
              <a:t>بھدف</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زیارة</a:t>
            </a:r>
            <a:r>
              <a:rPr lang="ar-SA" sz="2800" dirty="0">
                <a:solidFill>
                  <a:srgbClr val="000000"/>
                </a:solidFill>
                <a:latin typeface="Arial"/>
                <a:ea typeface="Arial"/>
                <a:cs typeface="Times New Roman"/>
              </a:rPr>
              <a:t> الأماكن المقدسة لدى مختلف الشعوب </a:t>
            </a:r>
            <a:r>
              <a:rPr lang="ar-SA" sz="2800" dirty="0" err="1">
                <a:solidFill>
                  <a:srgbClr val="000000"/>
                </a:solidFill>
                <a:latin typeface="Arial"/>
                <a:ea typeface="Arial"/>
                <a:cs typeface="Times New Roman"/>
              </a:rPr>
              <a:t>كالصینین</a:t>
            </a:r>
            <a:r>
              <a:rPr lang="ar-SA" sz="2800" dirty="0">
                <a:solidFill>
                  <a:srgbClr val="000000"/>
                </a:solidFill>
                <a:latin typeface="Arial"/>
                <a:ea typeface="Arial"/>
                <a:cs typeface="Times New Roman"/>
              </a:rPr>
              <a:t> والرومان </a:t>
            </a:r>
            <a:r>
              <a:rPr lang="ar-SA" sz="2800" dirty="0" err="1">
                <a:solidFill>
                  <a:srgbClr val="000000"/>
                </a:solidFill>
                <a:latin typeface="Arial"/>
                <a:ea typeface="Arial"/>
                <a:cs typeface="Times New Roman"/>
              </a:rPr>
              <a:t>والإغریق</a:t>
            </a:r>
            <a:r>
              <a:rPr lang="ar-SA" sz="2800" dirty="0">
                <a:solidFill>
                  <a:srgbClr val="000000"/>
                </a:solidFill>
                <a:latin typeface="Arial"/>
                <a:ea typeface="Arial"/>
                <a:cs typeface="Times New Roman"/>
              </a:rPr>
              <a:t>... الخ. </a:t>
            </a:r>
            <a:endParaRPr lang="en-US" sz="2800" dirty="0">
              <a:solidFill>
                <a:srgbClr val="000000"/>
              </a:solidFill>
              <a:latin typeface="Arial"/>
              <a:ea typeface="Arial"/>
            </a:endParaRPr>
          </a:p>
        </p:txBody>
      </p:sp>
      <p:sp>
        <p:nvSpPr>
          <p:cNvPr id="2" name="Title 1"/>
          <p:cNvSpPr>
            <a:spLocks noGrp="1"/>
          </p:cNvSpPr>
          <p:nvPr>
            <p:ph type="title"/>
          </p:nvPr>
        </p:nvSpPr>
        <p:spPr/>
        <p:txBody>
          <a:bodyPr/>
          <a:lstStyle/>
          <a:p>
            <a:pPr algn="ctr"/>
            <a:r>
              <a:rPr lang="ar-SA" dirty="0" smtClean="0"/>
              <a:t>السياحة في العصور القديمة</a:t>
            </a:r>
            <a:endParaRPr lang="en-US" dirty="0"/>
          </a:p>
        </p:txBody>
      </p:sp>
    </p:spTree>
    <p:extLst>
      <p:ext uri="{BB962C8B-B14F-4D97-AF65-F5344CB8AC3E}">
        <p14:creationId xmlns:p14="http://schemas.microsoft.com/office/powerpoint/2010/main" val="135711266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84" y="1"/>
            <a:ext cx="8297120" cy="1412775"/>
          </a:xfrm>
        </p:spPr>
        <p:txBody>
          <a:bodyPr>
            <a:normAutofit/>
          </a:bodyPr>
          <a:lstStyle/>
          <a:p>
            <a:pPr algn="ctr"/>
            <a:r>
              <a:rPr lang="ar-SA" b="1" dirty="0" smtClean="0">
                <a:solidFill>
                  <a:srgbClr val="000000"/>
                </a:solidFill>
                <a:ea typeface="Arial" panose="020B0604020202020204" pitchFamily="34" charset="0"/>
              </a:rPr>
              <a:t>رابعا: توثيق </a:t>
            </a:r>
            <a:r>
              <a:rPr lang="ar-SA" b="1" dirty="0">
                <a:solidFill>
                  <a:srgbClr val="000000"/>
                </a:solidFill>
                <a:ea typeface="Arial" panose="020B0604020202020204" pitchFamily="34" charset="0"/>
              </a:rPr>
              <a:t>الروابط السياسية بين البلد المضيف والبلد المستقبل</a:t>
            </a:r>
            <a:endParaRPr lang="en-US" dirty="0"/>
          </a:p>
        </p:txBody>
      </p:sp>
      <p:sp>
        <p:nvSpPr>
          <p:cNvPr id="3" name="Content Placeholder 2"/>
          <p:cNvSpPr>
            <a:spLocks noGrp="1"/>
          </p:cNvSpPr>
          <p:nvPr>
            <p:ph idx="1"/>
          </p:nvPr>
        </p:nvSpPr>
        <p:spPr>
          <a:xfrm>
            <a:off x="266132" y="1700808"/>
            <a:ext cx="8512072" cy="4248472"/>
          </a:xfrm>
        </p:spPr>
        <p:txBody>
          <a:bodyPr>
            <a:normAutofit/>
          </a:bodyPr>
          <a:lstStyle/>
          <a:p>
            <a:pPr marL="0" indent="0" algn="ctr">
              <a:lnSpc>
                <a:spcPct val="150000"/>
              </a:lnSpc>
              <a:buNone/>
            </a:pPr>
            <a:r>
              <a:rPr lang="ar-SA" sz="2400" dirty="0">
                <a:solidFill>
                  <a:srgbClr val="000000"/>
                </a:solidFill>
                <a:ea typeface="Arial" panose="020B0604020202020204" pitchFamily="34" charset="0"/>
                <a:cs typeface="Times New Roman" panose="02020603050405020304" pitchFamily="18" charset="0"/>
              </a:rPr>
              <a:t>لم يقتصر دور السياحة على دورها الاقتصادي فقط، ولاكن ذا الدور امتد إلى النواحي السياسية الأخرى فالمجتمع الدولي ملئ بدول مختلفة الاتجاهات السياسية والعقائد الدينية والتيارات المتصارعة التي تثير القلق والتوتر بين تلك الدول التي من الصعب التقارب بينها وتظهر أهمية السياحة وتأثيرها السياسي الكبير في تحقيق التفاهم والتجارب والتلاحم بين الشعوب رغم ما فيها من جنسيات مختلفة ومذاهب اقتصادية وسياسية متعددة.</a:t>
            </a:r>
            <a:endParaRPr lang="en-US" sz="2400" dirty="0"/>
          </a:p>
        </p:txBody>
      </p:sp>
    </p:spTree>
    <p:extLst>
      <p:ext uri="{BB962C8B-B14F-4D97-AF65-F5344CB8AC3E}">
        <p14:creationId xmlns:p14="http://schemas.microsoft.com/office/powerpoint/2010/main" val="78767075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1"/>
            <a:ext cx="8094636" cy="1440159"/>
          </a:xfrm>
        </p:spPr>
        <p:txBody>
          <a:bodyPr>
            <a:normAutofit/>
          </a:bodyPr>
          <a:lstStyle/>
          <a:p>
            <a:pPr algn="ctr"/>
            <a:r>
              <a:rPr lang="ar-SA" b="1" dirty="0" smtClean="0">
                <a:solidFill>
                  <a:srgbClr val="000000"/>
                </a:solidFill>
                <a:ea typeface="Arial" panose="020B0604020202020204" pitchFamily="34" charset="0"/>
              </a:rPr>
              <a:t>خامسا: تحقيق </a:t>
            </a:r>
            <a:r>
              <a:rPr lang="ar-SA" b="1" dirty="0">
                <a:solidFill>
                  <a:srgbClr val="000000"/>
                </a:solidFill>
                <a:ea typeface="Arial" panose="020B0604020202020204" pitchFamily="34" charset="0"/>
              </a:rPr>
              <a:t>التنمية الاجتماعية للمجتمع المضيف</a:t>
            </a:r>
            <a:endParaRPr lang="en-US" dirty="0"/>
          </a:p>
        </p:txBody>
      </p:sp>
      <p:sp>
        <p:nvSpPr>
          <p:cNvPr id="3" name="Content Placeholder 2"/>
          <p:cNvSpPr>
            <a:spLocks noGrp="1"/>
          </p:cNvSpPr>
          <p:nvPr>
            <p:ph idx="1"/>
          </p:nvPr>
        </p:nvSpPr>
        <p:spPr>
          <a:xfrm>
            <a:off x="317311" y="1916832"/>
            <a:ext cx="8460893" cy="3507846"/>
          </a:xfrm>
        </p:spPr>
        <p:txBody>
          <a:bodyPr>
            <a:normAutofit/>
          </a:bodyPr>
          <a:lstStyle/>
          <a:p>
            <a:pPr marL="0" indent="0" algn="ctr">
              <a:lnSpc>
                <a:spcPct val="200000"/>
              </a:lnSpc>
              <a:buNone/>
            </a:pPr>
            <a:r>
              <a:rPr lang="ar-SA" dirty="0">
                <a:solidFill>
                  <a:srgbClr val="000000"/>
                </a:solidFill>
                <a:ea typeface="Arial" panose="020B0604020202020204" pitchFamily="34" charset="0"/>
                <a:cs typeface="Times New Roman" panose="02020603050405020304" pitchFamily="18" charset="0"/>
              </a:rPr>
              <a:t>السياحة تمثل أهمية بالغة في المجتمع الإنساني في تأكيد حق الإنسان في الاستمتاع بوقت الفراغ من خلال حريته في السفر مقابل حقه في العمل، لارتباط ذلك إيجابياً بقضية الإنتاج والتنمية فالسياحة أكبر من أداة مهمة لتحقيق التنمية.</a:t>
            </a:r>
            <a:endParaRPr lang="en-US" dirty="0"/>
          </a:p>
        </p:txBody>
      </p:sp>
    </p:spTree>
    <p:extLst>
      <p:ext uri="{BB962C8B-B14F-4D97-AF65-F5344CB8AC3E}">
        <p14:creationId xmlns:p14="http://schemas.microsoft.com/office/powerpoint/2010/main" val="329451227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613" y="116632"/>
            <a:ext cx="8317592" cy="1170537"/>
          </a:xfrm>
        </p:spPr>
        <p:txBody>
          <a:bodyPr>
            <a:normAutofit fontScale="90000"/>
          </a:bodyPr>
          <a:lstStyle/>
          <a:p>
            <a:r>
              <a:rPr lang="ar-SA" b="1" dirty="0" smtClean="0">
                <a:solidFill>
                  <a:srgbClr val="000000"/>
                </a:solidFill>
                <a:ea typeface="Arial" panose="020B0604020202020204" pitchFamily="34" charset="0"/>
              </a:rPr>
              <a:t>سادسا: صحيح </a:t>
            </a:r>
            <a:r>
              <a:rPr lang="ar-SA" b="1" dirty="0">
                <a:solidFill>
                  <a:srgbClr val="000000"/>
                </a:solidFill>
                <a:ea typeface="Arial" panose="020B0604020202020204" pitchFamily="34" charset="0"/>
              </a:rPr>
              <a:t>المفاهيم الخاطئة عن البلد </a:t>
            </a:r>
            <a:r>
              <a:rPr lang="ar-SA" b="1" dirty="0" smtClean="0">
                <a:solidFill>
                  <a:srgbClr val="000000"/>
                </a:solidFill>
                <a:ea typeface="Arial" panose="020B0604020202020204" pitchFamily="34" charset="0"/>
              </a:rPr>
              <a:t>المضيف</a:t>
            </a:r>
            <a:endParaRPr lang="en-US" dirty="0"/>
          </a:p>
        </p:txBody>
      </p:sp>
      <p:sp>
        <p:nvSpPr>
          <p:cNvPr id="3" name="Content Placeholder 2"/>
          <p:cNvSpPr>
            <a:spLocks noGrp="1"/>
          </p:cNvSpPr>
          <p:nvPr>
            <p:ph idx="1"/>
          </p:nvPr>
        </p:nvSpPr>
        <p:spPr>
          <a:xfrm>
            <a:off x="460613" y="1412776"/>
            <a:ext cx="8317591" cy="4011902"/>
          </a:xfrm>
        </p:spPr>
        <p:txBody>
          <a:bodyPr>
            <a:normAutofit/>
          </a:bodyPr>
          <a:lstStyle/>
          <a:p>
            <a:pPr marL="0" indent="0" algn="ctr">
              <a:lnSpc>
                <a:spcPct val="200000"/>
              </a:lnSpc>
              <a:buNone/>
            </a:pPr>
            <a:r>
              <a:rPr lang="ar-SA" sz="2400" dirty="0">
                <a:solidFill>
                  <a:srgbClr val="000000"/>
                </a:solidFill>
                <a:ea typeface="Arial" panose="020B0604020202020204" pitchFamily="34" charset="0"/>
                <a:cs typeface="Times New Roman" panose="02020603050405020304" pitchFamily="18" charset="0"/>
              </a:rPr>
              <a:t>تصحح السياحة الفكرة الخاطئة عن العديد من المجتمعات التي يرجع السبب في وجودها إلى سيطرة فكرة الأجانب عن الشرق بوجه عام مفادها أن الشرق يضم بلاد الأساطير وأن أهله يعيشون حياة البادية، خاصة في ظل أن المعلومات والمعتقدات الخاطئة لم تواجه بالحملات الإعلامية التي تصححها، وتقدم الصورة الصحيحة للشعوب الأجنبية.</a:t>
            </a:r>
            <a:endParaRPr lang="en-US" sz="2400" dirty="0"/>
          </a:p>
        </p:txBody>
      </p:sp>
    </p:spTree>
    <p:extLst>
      <p:ext uri="{BB962C8B-B14F-4D97-AF65-F5344CB8AC3E}">
        <p14:creationId xmlns:p14="http://schemas.microsoft.com/office/powerpoint/2010/main" val="121639682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85" y="260648"/>
            <a:ext cx="7846744" cy="1170537"/>
          </a:xfrm>
        </p:spPr>
        <p:txBody>
          <a:bodyPr>
            <a:normAutofit fontScale="90000"/>
          </a:bodyPr>
          <a:lstStyle/>
          <a:p>
            <a:pPr algn="ctr"/>
            <a:r>
              <a:rPr lang="ar-SA" b="1" dirty="0" smtClean="0">
                <a:solidFill>
                  <a:srgbClr val="000000"/>
                </a:solidFill>
                <a:ea typeface="Arial" panose="020B0604020202020204" pitchFamily="34" charset="0"/>
              </a:rPr>
              <a:t>سابعا: رفع </a:t>
            </a:r>
            <a:r>
              <a:rPr lang="ar-SA" b="1" dirty="0">
                <a:solidFill>
                  <a:srgbClr val="000000"/>
                </a:solidFill>
                <a:ea typeface="Arial" panose="020B0604020202020204" pitchFamily="34" charset="0"/>
              </a:rPr>
              <a:t>المستوى العمراني والحضاري في البلد السياحي</a:t>
            </a:r>
            <a:endParaRPr lang="en-US" dirty="0"/>
          </a:p>
        </p:txBody>
      </p:sp>
      <p:sp>
        <p:nvSpPr>
          <p:cNvPr id="3" name="Content Placeholder 2"/>
          <p:cNvSpPr>
            <a:spLocks noGrp="1"/>
          </p:cNvSpPr>
          <p:nvPr>
            <p:ph idx="1"/>
          </p:nvPr>
        </p:nvSpPr>
        <p:spPr>
          <a:xfrm>
            <a:off x="317311" y="1556792"/>
            <a:ext cx="8460893" cy="3867886"/>
          </a:xfrm>
        </p:spPr>
        <p:txBody>
          <a:bodyPr>
            <a:normAutofit/>
          </a:bodyPr>
          <a:lstStyle/>
          <a:p>
            <a:pPr marL="0" indent="0" algn="ctr">
              <a:lnSpc>
                <a:spcPct val="200000"/>
              </a:lnSpc>
              <a:buNone/>
            </a:pPr>
            <a:r>
              <a:rPr lang="ar-SA" sz="3000" dirty="0">
                <a:solidFill>
                  <a:srgbClr val="000000"/>
                </a:solidFill>
                <a:ea typeface="Arial" panose="020B0604020202020204" pitchFamily="34" charset="0"/>
                <a:cs typeface="Times New Roman" panose="02020603050405020304" pitchFamily="18" charset="0"/>
              </a:rPr>
              <a:t>على قدر اهتمام البلد السياحي من الاستفادة من السياحة في الإعلام على قدر ما يدفعها ذلك دفعاً إلى النهوض بالمناطق السياحية منها بصفة خاصة وبسائر بلادها بصفة عامة عمرانياً وحضارياً. حتى تكون المشاهدة فاعلة في كسب ود ورضى السائحين وتأييدهم.</a:t>
            </a:r>
            <a:endParaRPr lang="en-US" sz="3000" dirty="0"/>
          </a:p>
        </p:txBody>
      </p:sp>
    </p:spTree>
    <p:extLst>
      <p:ext uri="{BB962C8B-B14F-4D97-AF65-F5344CB8AC3E}">
        <p14:creationId xmlns:p14="http://schemas.microsoft.com/office/powerpoint/2010/main" val="403400197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816036" cy="1170537"/>
          </a:xfrm>
        </p:spPr>
        <p:txBody>
          <a:bodyPr/>
          <a:lstStyle/>
          <a:p>
            <a:pPr algn="ctr"/>
            <a:r>
              <a:rPr lang="ar-SA" b="1" dirty="0" smtClean="0">
                <a:solidFill>
                  <a:srgbClr val="000000"/>
                </a:solidFill>
                <a:ea typeface="Arial" panose="020B0604020202020204" pitchFamily="34" charset="0"/>
              </a:rPr>
              <a:t>ثامنا: دعم </a:t>
            </a:r>
            <a:r>
              <a:rPr lang="ar-SA" b="1" dirty="0">
                <a:solidFill>
                  <a:srgbClr val="000000"/>
                </a:solidFill>
                <a:ea typeface="Arial" panose="020B0604020202020204" pitchFamily="34" charset="0"/>
              </a:rPr>
              <a:t>الهجرة الداخلية </a:t>
            </a:r>
            <a:r>
              <a:rPr lang="ar-SA" b="1" dirty="0" smtClean="0">
                <a:solidFill>
                  <a:srgbClr val="000000"/>
                </a:solidFill>
                <a:ea typeface="Arial" panose="020B0604020202020204" pitchFamily="34" charset="0"/>
              </a:rPr>
              <a:t>والخارجية</a:t>
            </a:r>
            <a:endParaRPr lang="en-US" dirty="0"/>
          </a:p>
        </p:txBody>
      </p:sp>
      <p:sp>
        <p:nvSpPr>
          <p:cNvPr id="3" name="Content Placeholder 2"/>
          <p:cNvSpPr>
            <a:spLocks noGrp="1"/>
          </p:cNvSpPr>
          <p:nvPr>
            <p:ph idx="1"/>
          </p:nvPr>
        </p:nvSpPr>
        <p:spPr>
          <a:xfrm>
            <a:off x="307075" y="1359177"/>
            <a:ext cx="8471129" cy="4590103"/>
          </a:xfrm>
        </p:spPr>
        <p:txBody>
          <a:bodyPr>
            <a:normAutofit fontScale="92500"/>
          </a:bodyPr>
          <a:lstStyle/>
          <a:p>
            <a:pPr marL="0" indent="0" algn="ctr">
              <a:lnSpc>
                <a:spcPct val="250000"/>
              </a:lnSpc>
              <a:buNone/>
            </a:pPr>
            <a:r>
              <a:rPr lang="ar-SA" sz="2100" dirty="0">
                <a:solidFill>
                  <a:srgbClr val="000000"/>
                </a:solidFill>
                <a:ea typeface="Arial" panose="020B0604020202020204" pitchFamily="34" charset="0"/>
                <a:cs typeface="Times New Roman" panose="02020603050405020304" pitchFamily="18" charset="0"/>
              </a:rPr>
              <a:t>السياحة لها دور في مجال الهجرة الداخلية، حيث أدت إلى نزوح أعداد كبيرة من سكان بعض أقاليم الدول إلى مراكز أنشطة السياحة فيها إلا أن تأثير صناعة السياحة يتجاوز هذا الحد إلى التأثير في مجال الهجرة "التحركات" الدولية للسكان سواء بصورة منتظمة أو غير منتظمة. وتتمثل الصورة الأولى في استعانة مراكز السياحة ومؤسسات الإقامة في بعض الأقاليم السياحية بخبرات أجنبية لتنظيم تلك الصناعة أو لإدارة مؤسساتها المختلفة لعدم تواجد مثل تلك الخبرات محلياً، كما هي بالنسبة للعديد من دول العالم الثالث.</a:t>
            </a:r>
            <a:endParaRPr lang="en-US" sz="2100" dirty="0"/>
          </a:p>
        </p:txBody>
      </p:sp>
    </p:spTree>
    <p:extLst>
      <p:ext uri="{BB962C8B-B14F-4D97-AF65-F5344CB8AC3E}">
        <p14:creationId xmlns:p14="http://schemas.microsoft.com/office/powerpoint/2010/main" val="401571582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1143000"/>
          </a:xfrm>
        </p:spPr>
        <p:txBody>
          <a:bodyPr>
            <a:normAutofit fontScale="90000"/>
          </a:bodyPr>
          <a:lstStyle/>
          <a:p>
            <a:pPr algn="ctr"/>
            <a:r>
              <a:rPr lang="ar-SA" sz="4400" dirty="0">
                <a:ea typeface="Arial" panose="020B0604020202020204" pitchFamily="34" charset="0"/>
              </a:rPr>
              <a:t>التأثيرات </a:t>
            </a:r>
            <a:r>
              <a:rPr lang="ar-SA" sz="4400" dirty="0" smtClean="0">
                <a:ea typeface="Arial" panose="020B0604020202020204" pitchFamily="34" charset="0"/>
              </a:rPr>
              <a:t>السلبية للسياحة </a:t>
            </a:r>
            <a:r>
              <a:rPr lang="ar-SA" sz="4400" dirty="0">
                <a:ea typeface="Arial" panose="020B0604020202020204" pitchFamily="34" charset="0"/>
              </a:rPr>
              <a:t>على النسق الاجتماعي</a:t>
            </a:r>
            <a:endParaRPr lang="en-US" dirty="0"/>
          </a:p>
        </p:txBody>
      </p:sp>
    </p:spTree>
    <p:extLst>
      <p:ext uri="{BB962C8B-B14F-4D97-AF65-F5344CB8AC3E}">
        <p14:creationId xmlns:p14="http://schemas.microsoft.com/office/powerpoint/2010/main" val="26770262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lstStyle/>
          <a:p>
            <a:pPr marL="109728" indent="0" algn="r" rtl="1">
              <a:lnSpc>
                <a:spcPct val="250000"/>
              </a:lnSpc>
              <a:buNone/>
            </a:pPr>
            <a:r>
              <a:rPr lang="ar-SA" sz="2400" dirty="0"/>
              <a:t>التأثيرات الاجتماعية السلبية للسياحة تؤثر إلى حد كبير على المجتمع باعتبار المواطنين في الدولة هم التراث البشري بقيمه وعاداته وتقاليده. وحمايته ضرورية مثل حماية التراث الطبيعي والحضاري والتاريخي في الدولة، ولا تكون الحماية عن طريق منع الاختلاط بين السائحين والمواطنين كلية لأن ذلك ضرب من المستحيل وإنما العلاج يكون عن طريق تقوية وترسيخ القيم الأخلاقية والدينية لدى المواطنين بشتى وسائل الإعلام، وإفهامهم أن لكل دولة قيمها وتراثها وعاداتها وتقاليدها.</a:t>
            </a:r>
            <a:endParaRPr lang="en-US" sz="2400" dirty="0"/>
          </a:p>
          <a:p>
            <a:pPr algn="r" rtl="1"/>
            <a:endParaRPr lang="en-US" dirty="0"/>
          </a:p>
        </p:txBody>
      </p:sp>
    </p:spTree>
    <p:extLst>
      <p:ext uri="{BB962C8B-B14F-4D97-AF65-F5344CB8AC3E}">
        <p14:creationId xmlns:p14="http://schemas.microsoft.com/office/powerpoint/2010/main" val="280676907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	</a:t>
            </a:r>
            <a:r>
              <a:rPr lang="ar-SA" dirty="0" smtClean="0"/>
              <a:t>أولا: التصادم الاجتماعي</a:t>
            </a:r>
            <a:endParaRPr lang="en-US" dirty="0"/>
          </a:p>
        </p:txBody>
      </p:sp>
      <p:sp>
        <p:nvSpPr>
          <p:cNvPr id="3" name="Content Placeholder 2"/>
          <p:cNvSpPr>
            <a:spLocks noGrp="1"/>
          </p:cNvSpPr>
          <p:nvPr>
            <p:ph idx="1"/>
          </p:nvPr>
        </p:nvSpPr>
        <p:spPr/>
        <p:txBody>
          <a:bodyPr>
            <a:normAutofit/>
          </a:bodyPr>
          <a:lstStyle/>
          <a:p>
            <a:pPr marL="0" indent="0" algn="r">
              <a:lnSpc>
                <a:spcPct val="250000"/>
              </a:lnSpc>
              <a:buNone/>
            </a:pPr>
            <a:r>
              <a:rPr lang="ar-SA" sz="2100" dirty="0"/>
              <a:t>اكتساب سكان الدولة المضيفة بعض العادات الاجتماعية المخالفة للتراث والقيم والعادات، وفقدان الخصوصية في المجتمعات الريفية والبدوية وحدوث صدمة حضارية ناتجة من الاختلاف في الفروق الاجتماعية بين السائحين والمواطنين، تؤدي جميعها إلى تغير سلوك بعض أفراد الدولة المضيفة تجاه السائحين وذلك نتيجة التعارض والاختلاف بين الأفكار والأساليب الغالبة في المجتمع والقادمة من الخارج.</a:t>
            </a:r>
            <a:endParaRPr lang="en-US" sz="2100" dirty="0"/>
          </a:p>
        </p:txBody>
      </p:sp>
    </p:spTree>
    <p:extLst>
      <p:ext uri="{BB962C8B-B14F-4D97-AF65-F5344CB8AC3E}">
        <p14:creationId xmlns:p14="http://schemas.microsoft.com/office/powerpoint/2010/main" val="40425396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	</a:t>
            </a:r>
            <a:r>
              <a:rPr lang="ar-SA" dirty="0" smtClean="0"/>
              <a:t>ثانيا: الخلل </a:t>
            </a:r>
            <a:r>
              <a:rPr lang="ar-SA" dirty="0"/>
              <a:t>الاجتماعي والتدهور الاجتماعي لأفراد المجتمع المضيف</a:t>
            </a:r>
            <a:endParaRPr lang="en-US" dirty="0"/>
          </a:p>
        </p:txBody>
      </p:sp>
      <p:sp>
        <p:nvSpPr>
          <p:cNvPr id="3" name="Content Placeholder 2"/>
          <p:cNvSpPr>
            <a:spLocks noGrp="1"/>
          </p:cNvSpPr>
          <p:nvPr>
            <p:ph idx="1"/>
          </p:nvPr>
        </p:nvSpPr>
        <p:spPr/>
        <p:txBody>
          <a:bodyPr>
            <a:normAutofit/>
          </a:bodyPr>
          <a:lstStyle/>
          <a:p>
            <a:pPr marL="0" indent="0" algn="r">
              <a:lnSpc>
                <a:spcPct val="200000"/>
              </a:lnSpc>
              <a:buNone/>
            </a:pPr>
            <a:r>
              <a:rPr lang="ar-SA" sz="2400" dirty="0"/>
              <a:t>تترتب على السياحة آثار سلبية من الوجهة الاجتماعية يمكن تسميتها بالخلل أو التدهور الاجتماعي حيث يؤدي التوسع في النشاط السياحي إلى ظهور أعراض كثيرة لهذا الخلل مثل انتقال العادات والتقاليد الاجتماعية الغربية على مجتمعات بعض الدول المستقبلة للسياحة ما يحدث ثغرة في الهيكل الاجتماعي لتلك الدول وهذا نتيجة الاختلاف الكبير بين عناصر الثقافتين واختلاف الحياة والمعتقدات والأفكار والآراء والتصورات.</a:t>
            </a:r>
            <a:endParaRPr lang="en-US" sz="2400" dirty="0"/>
          </a:p>
        </p:txBody>
      </p:sp>
    </p:spTree>
    <p:extLst>
      <p:ext uri="{BB962C8B-B14F-4D97-AF65-F5344CB8AC3E}">
        <p14:creationId xmlns:p14="http://schemas.microsoft.com/office/powerpoint/2010/main" val="420854552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	</a:t>
            </a:r>
            <a:r>
              <a:rPr lang="ar-SA" dirty="0" smtClean="0"/>
              <a:t>ثالثا: الرغبة </a:t>
            </a:r>
            <a:r>
              <a:rPr lang="ar-SA" dirty="0"/>
              <a:t>في الابتعاد عن الهوية الأصلية لأفراد المجتمع </a:t>
            </a:r>
            <a:r>
              <a:rPr lang="ar-SA" dirty="0" smtClean="0"/>
              <a:t>المضيف</a:t>
            </a:r>
            <a:endParaRPr lang="en-US" dirty="0"/>
          </a:p>
        </p:txBody>
      </p:sp>
      <p:sp>
        <p:nvSpPr>
          <p:cNvPr id="3" name="Content Placeholder 2"/>
          <p:cNvSpPr>
            <a:spLocks noGrp="1"/>
          </p:cNvSpPr>
          <p:nvPr>
            <p:ph idx="1"/>
          </p:nvPr>
        </p:nvSpPr>
        <p:spPr/>
        <p:txBody>
          <a:bodyPr>
            <a:normAutofit/>
          </a:bodyPr>
          <a:lstStyle/>
          <a:p>
            <a:pPr marL="0" indent="0" algn="r">
              <a:lnSpc>
                <a:spcPct val="300000"/>
              </a:lnSpc>
              <a:buNone/>
            </a:pPr>
            <a:r>
              <a:rPr lang="ar-SA" dirty="0"/>
              <a:t>فالانفصال بين النشاط السياحي والمجتمع نفسه نتيجة التغيير السريع الذي قد يصيب بعض فئات المجتمع ورغبة المواطنين بضرورة الحصول على نفس المتع التي يحصل عليها الأجانب الذين يفدون إلى مناطقهم.</a:t>
            </a:r>
            <a:endParaRPr lang="en-US" dirty="0"/>
          </a:p>
        </p:txBody>
      </p:sp>
    </p:spTree>
    <p:extLst>
      <p:ext uri="{BB962C8B-B14F-4D97-AF65-F5344CB8AC3E}">
        <p14:creationId xmlns:p14="http://schemas.microsoft.com/office/powerpoint/2010/main" val="1810286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116024"/>
          </a:xfrm>
        </p:spPr>
        <p:txBody>
          <a:bodyPr>
            <a:normAutofit fontScale="85000" lnSpcReduction="10000"/>
          </a:bodyPr>
          <a:lstStyle/>
          <a:p>
            <a:pPr marL="57150" marR="57150" indent="0" algn="r" rtl="1">
              <a:lnSpc>
                <a:spcPct val="154000"/>
              </a:lnSpc>
              <a:spcBef>
                <a:spcPts val="0"/>
              </a:spcBef>
              <a:spcAft>
                <a:spcPts val="145"/>
              </a:spcAft>
              <a:tabLst>
                <a:tab pos="0" algn="r"/>
              </a:tabLst>
            </a:pPr>
            <a:r>
              <a:rPr lang="ar-SA" dirty="0" smtClean="0">
                <a:solidFill>
                  <a:srgbClr val="000000"/>
                </a:solidFill>
                <a:latin typeface="Arial"/>
                <a:ea typeface="Arial"/>
                <a:cs typeface="Times New Roman"/>
              </a:rPr>
              <a:t> في </a:t>
            </a:r>
            <a:r>
              <a:rPr lang="ar-SA" dirty="0">
                <a:solidFill>
                  <a:srgbClr val="000000"/>
                </a:solidFill>
                <a:latin typeface="Arial"/>
                <a:ea typeface="Arial"/>
                <a:cs typeface="Times New Roman"/>
              </a:rPr>
              <a:t>القرن ٨- ١٤ المیلادي حیث كان اتجاه السفر والسیاحة للتجارة والحج والعلم والرحلات، قد ازدھرت السیاحة في البلدان الإسلامیة وفي أسیا وأروبا. </a:t>
            </a:r>
            <a:r>
              <a:rPr lang="ar-SA" dirty="0" err="1">
                <a:solidFill>
                  <a:srgbClr val="000000"/>
                </a:solidFill>
                <a:latin typeface="Arial"/>
                <a:ea typeface="Arial"/>
                <a:cs typeface="Times New Roman"/>
              </a:rPr>
              <a:t>فمدینة</a:t>
            </a:r>
            <a:r>
              <a:rPr lang="ar-SA" dirty="0">
                <a:solidFill>
                  <a:srgbClr val="000000"/>
                </a:solidFill>
                <a:latin typeface="Arial"/>
                <a:ea typeface="Arial"/>
                <a:cs typeface="Times New Roman"/>
              </a:rPr>
              <a:t> قرطبة كانت مصدر إشعاع تجاري وعلمي، فجلبت التجار والعلماء </a:t>
            </a:r>
            <a:r>
              <a:rPr lang="ar-SA" dirty="0" err="1">
                <a:solidFill>
                  <a:srgbClr val="000000"/>
                </a:solidFill>
                <a:latin typeface="Arial"/>
                <a:ea typeface="Arial"/>
                <a:cs typeface="Times New Roman"/>
              </a:rPr>
              <a:t>والمثقفین</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إلیھا</a:t>
            </a:r>
            <a:r>
              <a:rPr lang="ar-SA" dirty="0">
                <a:solidFill>
                  <a:srgbClr val="000000"/>
                </a:solidFill>
                <a:latin typeface="Arial"/>
                <a:ea typeface="Arial"/>
                <a:cs typeface="Times New Roman"/>
              </a:rPr>
              <a:t> . كما قام بعض الرحالة مثل ابن بطوطة </a:t>
            </a:r>
            <a:r>
              <a:rPr lang="ar-SA" dirty="0" err="1">
                <a:solidFill>
                  <a:srgbClr val="000000"/>
                </a:solidFill>
                <a:latin typeface="Arial"/>
                <a:ea typeface="Arial"/>
                <a:cs typeface="Times New Roman"/>
              </a:rPr>
              <a:t>بالعدید</a:t>
            </a:r>
            <a:r>
              <a:rPr lang="ar-SA" dirty="0">
                <a:solidFill>
                  <a:srgbClr val="000000"/>
                </a:solidFill>
                <a:latin typeface="Arial"/>
                <a:ea typeface="Arial"/>
                <a:cs typeface="Times New Roman"/>
              </a:rPr>
              <a:t> من الرحلات مارس </a:t>
            </a:r>
            <a:r>
              <a:rPr lang="ar-SA" dirty="0" err="1">
                <a:solidFill>
                  <a:srgbClr val="000000"/>
                </a:solidFill>
                <a:latin typeface="Arial"/>
                <a:ea typeface="Arial"/>
                <a:cs typeface="Times New Roman"/>
              </a:rPr>
              <a:t>فیھا</a:t>
            </a:r>
            <a:r>
              <a:rPr lang="ar-SA" dirty="0">
                <a:solidFill>
                  <a:srgbClr val="000000"/>
                </a:solidFill>
                <a:latin typeface="Arial"/>
                <a:ea typeface="Arial"/>
                <a:cs typeface="Times New Roman"/>
              </a:rPr>
              <a:t> نوعا من </a:t>
            </a:r>
            <a:r>
              <a:rPr lang="ar-SA" dirty="0" err="1">
                <a:solidFill>
                  <a:srgbClr val="000000"/>
                </a:solidFill>
                <a:latin typeface="Arial"/>
                <a:ea typeface="Arial"/>
                <a:cs typeface="Times New Roman"/>
              </a:rPr>
              <a:t>السیاحة</a:t>
            </a:r>
            <a:r>
              <a:rPr lang="ar-SA" dirty="0">
                <a:solidFill>
                  <a:srgbClr val="000000"/>
                </a:solidFill>
                <a:latin typeface="Arial"/>
                <a:ea typeface="Arial"/>
                <a:cs typeface="Times New Roman"/>
              </a:rPr>
              <a:t>، وألف</a:t>
            </a:r>
            <a:endParaRPr lang="en-US" sz="2800" dirty="0">
              <a:solidFill>
                <a:srgbClr val="000000"/>
              </a:solidFill>
              <a:latin typeface="Arial"/>
              <a:ea typeface="Arial"/>
            </a:endParaRPr>
          </a:p>
          <a:p>
            <a:pPr marL="57150" marR="57150" indent="0" algn="r" rtl="1">
              <a:lnSpc>
                <a:spcPct val="154000"/>
              </a:lnSpc>
              <a:spcBef>
                <a:spcPts val="0"/>
              </a:spcBef>
              <a:spcAft>
                <a:spcPts val="145"/>
              </a:spcAft>
              <a:buNone/>
              <a:tabLst>
                <a:tab pos="0" algn="r"/>
              </a:tabLst>
            </a:pPr>
            <a:r>
              <a:rPr lang="ar-SA" dirty="0" smtClean="0">
                <a:solidFill>
                  <a:srgbClr val="000000"/>
                </a:solidFill>
                <a:latin typeface="Arial"/>
                <a:ea typeface="Arial"/>
                <a:cs typeface="Times New Roman"/>
              </a:rPr>
              <a:t>كتابه </a:t>
            </a:r>
            <a:r>
              <a:rPr lang="ar-SA" dirty="0">
                <a:solidFill>
                  <a:srgbClr val="000000"/>
                </a:solidFill>
                <a:latin typeface="Arial"/>
                <a:ea typeface="Arial"/>
                <a:cs typeface="Times New Roman"/>
              </a:rPr>
              <a:t>الشھیر تحفة الأنظار في غرائب الأمصاروعجائب الأسفار دون فیھا ما شاھده أثناء </a:t>
            </a:r>
            <a:r>
              <a:rPr lang="ar-SA" dirty="0" smtClean="0">
                <a:solidFill>
                  <a:srgbClr val="000000"/>
                </a:solidFill>
                <a:latin typeface="Arial"/>
                <a:ea typeface="Arial"/>
                <a:cs typeface="Times New Roman"/>
              </a:rPr>
              <a:t>رحلته </a:t>
            </a:r>
            <a:r>
              <a:rPr lang="ar-SA" dirty="0">
                <a:solidFill>
                  <a:srgbClr val="000000"/>
                </a:solidFill>
                <a:latin typeface="Arial"/>
                <a:ea typeface="Arial"/>
                <a:cs typeface="Times New Roman"/>
              </a:rPr>
              <a:t>إلى أسیا وإفریقیا. كما قام الإمبراطور الفرنسي </a:t>
            </a:r>
            <a:r>
              <a:rPr lang="ar-SA" dirty="0" err="1">
                <a:solidFill>
                  <a:srgbClr val="000000"/>
                </a:solidFill>
                <a:latin typeface="Arial"/>
                <a:ea typeface="Arial"/>
                <a:cs typeface="Times New Roman"/>
              </a:rPr>
              <a:t>شارلمان</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بزیارة</a:t>
            </a:r>
            <a:r>
              <a:rPr lang="ar-SA" dirty="0">
                <a:solidFill>
                  <a:srgbClr val="000000"/>
                </a:solidFill>
                <a:latin typeface="Arial"/>
                <a:ea typeface="Arial"/>
                <a:cs typeface="Times New Roman"/>
              </a:rPr>
              <a:t> إلى بغداد في عصر </a:t>
            </a:r>
            <a:r>
              <a:rPr lang="ar-SA" dirty="0" err="1">
                <a:solidFill>
                  <a:srgbClr val="000000"/>
                </a:solidFill>
                <a:latin typeface="Arial"/>
                <a:ea typeface="Arial"/>
                <a:cs typeface="Times New Roman"/>
              </a:rPr>
              <a:t>ھارون</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الرشید</a:t>
            </a:r>
            <a:r>
              <a:rPr lang="ar-SA" dirty="0">
                <a:solidFill>
                  <a:srgbClr val="000000"/>
                </a:solidFill>
                <a:latin typeface="Arial"/>
                <a:ea typeface="Arial"/>
                <a:cs typeface="Times New Roman"/>
              </a:rPr>
              <a:t>، وقام مارك بولو </a:t>
            </a:r>
            <a:r>
              <a:rPr lang="ar-SA" dirty="0" err="1">
                <a:solidFill>
                  <a:srgbClr val="000000"/>
                </a:solidFill>
                <a:latin typeface="Arial"/>
                <a:ea typeface="Arial"/>
                <a:cs typeface="Times New Roman"/>
              </a:rPr>
              <a:t>الایطالي</a:t>
            </a:r>
            <a:r>
              <a:rPr lang="ar-SA" dirty="0">
                <a:solidFill>
                  <a:srgbClr val="000000"/>
                </a:solidFill>
                <a:latin typeface="Arial"/>
                <a:ea typeface="Arial"/>
                <a:cs typeface="Times New Roman"/>
              </a:rPr>
              <a:t> برحلة إلى </a:t>
            </a:r>
            <a:r>
              <a:rPr lang="ar-SA" dirty="0" err="1">
                <a:solidFill>
                  <a:srgbClr val="000000"/>
                </a:solidFill>
                <a:latin typeface="Arial"/>
                <a:ea typeface="Arial"/>
                <a:cs typeface="Times New Roman"/>
              </a:rPr>
              <a:t>فلسطین</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وأرمینیا</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وجزیرة</a:t>
            </a:r>
            <a:r>
              <a:rPr lang="ar-SA" dirty="0">
                <a:solidFill>
                  <a:srgbClr val="000000"/>
                </a:solidFill>
                <a:latin typeface="Arial"/>
                <a:ea typeface="Arial"/>
                <a:cs typeface="Times New Roman"/>
              </a:rPr>
              <a:t> العرب </a:t>
            </a:r>
            <a:r>
              <a:rPr lang="ar-SA" dirty="0" err="1">
                <a:solidFill>
                  <a:srgbClr val="000000"/>
                </a:solidFill>
                <a:latin typeface="Arial"/>
                <a:ea typeface="Arial"/>
                <a:cs typeface="Times New Roman"/>
              </a:rPr>
              <a:t>والصین</a:t>
            </a:r>
            <a:r>
              <a:rPr lang="ar-SA" dirty="0">
                <a:solidFill>
                  <a:srgbClr val="000000"/>
                </a:solidFill>
                <a:latin typeface="Arial"/>
                <a:ea typeface="Arial"/>
                <a:cs typeface="Times New Roman"/>
              </a:rPr>
              <a:t>، وتم خلال ما سبق من رحلات ممارسة نوع من </a:t>
            </a:r>
            <a:r>
              <a:rPr lang="ar-SA" dirty="0" err="1">
                <a:solidFill>
                  <a:srgbClr val="000000"/>
                </a:solidFill>
                <a:latin typeface="Arial"/>
                <a:ea typeface="Arial"/>
                <a:cs typeface="Times New Roman"/>
              </a:rPr>
              <a:t>السیاحة</a:t>
            </a:r>
            <a:r>
              <a:rPr lang="ar-SA" dirty="0">
                <a:solidFill>
                  <a:srgbClr val="000000"/>
                </a:solidFill>
                <a:latin typeface="Arial"/>
                <a:ea typeface="Arial"/>
                <a:cs typeface="Times New Roman"/>
              </a:rPr>
              <a:t>. كما </a:t>
            </a:r>
            <a:r>
              <a:rPr lang="ar-SA" dirty="0" err="1">
                <a:solidFill>
                  <a:srgbClr val="000000"/>
                </a:solidFill>
                <a:latin typeface="Arial"/>
                <a:ea typeface="Arial"/>
                <a:cs typeface="Times New Roman"/>
              </a:rPr>
              <a:t>ساھم</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الأغنیاء</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الذین</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لدیھم</a:t>
            </a:r>
            <a:r>
              <a:rPr lang="ar-SA" dirty="0">
                <a:solidFill>
                  <a:srgbClr val="000000"/>
                </a:solidFill>
                <a:latin typeface="Arial"/>
                <a:ea typeface="Arial"/>
                <a:cs typeface="Times New Roman"/>
              </a:rPr>
              <a:t> فائض من المال والوقت ببعض الرحلات </a:t>
            </a:r>
            <a:r>
              <a:rPr lang="ar-SA" dirty="0" err="1">
                <a:solidFill>
                  <a:srgbClr val="000000"/>
                </a:solidFill>
                <a:latin typeface="Arial"/>
                <a:ea typeface="Arial"/>
                <a:cs typeface="Times New Roman"/>
              </a:rPr>
              <a:t>السیاحیة</a:t>
            </a:r>
            <a:r>
              <a:rPr lang="ar-SA" dirty="0">
                <a:solidFill>
                  <a:srgbClr val="000000"/>
                </a:solidFill>
                <a:latin typeface="Arial"/>
                <a:ea typeface="Arial"/>
                <a:cs typeface="Times New Roman"/>
              </a:rPr>
              <a:t>. </a:t>
            </a:r>
            <a:endParaRPr lang="en-US" sz="2800" dirty="0">
              <a:solidFill>
                <a:srgbClr val="000000"/>
              </a:solidFill>
              <a:latin typeface="Arial"/>
              <a:ea typeface="Arial"/>
            </a:endParaRPr>
          </a:p>
          <a:p>
            <a:pPr marL="0" indent="0" algn="r">
              <a:buNone/>
            </a:pPr>
            <a:endParaRPr lang="en-US" dirty="0"/>
          </a:p>
        </p:txBody>
      </p:sp>
      <p:sp>
        <p:nvSpPr>
          <p:cNvPr id="2" name="Title 1"/>
          <p:cNvSpPr>
            <a:spLocks noGrp="1"/>
          </p:cNvSpPr>
          <p:nvPr>
            <p:ph type="title"/>
          </p:nvPr>
        </p:nvSpPr>
        <p:spPr/>
        <p:txBody>
          <a:bodyPr/>
          <a:lstStyle/>
          <a:p>
            <a:pPr algn="ctr"/>
            <a:r>
              <a:rPr lang="ar-SA" dirty="0" smtClean="0"/>
              <a:t>السياحة في العصور الوسطى</a:t>
            </a:r>
            <a:endParaRPr lang="en-US" dirty="0"/>
          </a:p>
        </p:txBody>
      </p:sp>
    </p:spTree>
    <p:extLst>
      <p:ext uri="{BB962C8B-B14F-4D97-AF65-F5344CB8AC3E}">
        <p14:creationId xmlns:p14="http://schemas.microsoft.com/office/powerpoint/2010/main" val="120430607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	</a:t>
            </a:r>
            <a:r>
              <a:rPr lang="ar-SA" dirty="0" smtClean="0"/>
              <a:t>رابعا: تغير </a:t>
            </a:r>
            <a:r>
              <a:rPr lang="ar-SA" dirty="0"/>
              <a:t>السلوك والأخلاق </a:t>
            </a:r>
            <a:r>
              <a:rPr lang="ar-SA" dirty="0" smtClean="0"/>
              <a:t>العامة</a:t>
            </a:r>
            <a:endParaRPr lang="en-US" dirty="0"/>
          </a:p>
        </p:txBody>
      </p:sp>
      <p:sp>
        <p:nvSpPr>
          <p:cNvPr id="3" name="Content Placeholder 2"/>
          <p:cNvSpPr>
            <a:spLocks noGrp="1"/>
          </p:cNvSpPr>
          <p:nvPr>
            <p:ph idx="1"/>
          </p:nvPr>
        </p:nvSpPr>
        <p:spPr>
          <a:xfrm>
            <a:off x="457200" y="1481328"/>
            <a:ext cx="8229600" cy="5044016"/>
          </a:xfrm>
        </p:spPr>
        <p:txBody>
          <a:bodyPr>
            <a:normAutofit/>
          </a:bodyPr>
          <a:lstStyle/>
          <a:p>
            <a:pPr marL="0" indent="0" algn="r">
              <a:lnSpc>
                <a:spcPct val="250000"/>
              </a:lnSpc>
              <a:buNone/>
            </a:pPr>
            <a:r>
              <a:rPr lang="ar-SA" sz="2100" dirty="0"/>
              <a:t>اشتركت صناعة السياحة المزدهرة مع عوامل أخرى عديدة في إحداث تغيير في السلوك الأخلاقي العام في بعض أقاليم العرض السياحي فيمكن أن تسهم أنشطة السياحة في تزايد الصراع النفساني والاجتماعي في أقاليم العرض السياحي وبروز ظاهرة التناقص بين المتاح وغير المتاح الناتج عن تزايد الإحساس عند البعض في الأقاليم المضيفة بأفضلية السياح وتميزهم الاجتماعي في الوقت الذي قد تعاني فيه نسبة غير قليلة من سكان أقاليم العرض السياحي من الفقر والبطالة.</a:t>
            </a:r>
            <a:endParaRPr lang="en-US" sz="2100" dirty="0"/>
          </a:p>
        </p:txBody>
      </p:sp>
    </p:spTree>
    <p:extLst>
      <p:ext uri="{BB962C8B-B14F-4D97-AF65-F5344CB8AC3E}">
        <p14:creationId xmlns:p14="http://schemas.microsoft.com/office/powerpoint/2010/main" val="167562971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	</a:t>
            </a:r>
            <a:r>
              <a:rPr lang="ar-SA" dirty="0" smtClean="0"/>
              <a:t>خامسا: التأثير </a:t>
            </a:r>
            <a:r>
              <a:rPr lang="ar-SA" dirty="0"/>
              <a:t>على القدسية </a:t>
            </a:r>
            <a:r>
              <a:rPr lang="ar-SA" dirty="0" smtClean="0"/>
              <a:t>الدينية</a:t>
            </a:r>
            <a:endParaRPr lang="en-US" dirty="0"/>
          </a:p>
        </p:txBody>
      </p:sp>
      <p:sp>
        <p:nvSpPr>
          <p:cNvPr id="3" name="Content Placeholder 2"/>
          <p:cNvSpPr>
            <a:spLocks noGrp="1"/>
          </p:cNvSpPr>
          <p:nvPr>
            <p:ph idx="1"/>
          </p:nvPr>
        </p:nvSpPr>
        <p:spPr>
          <a:xfrm>
            <a:off x="457200" y="1481328"/>
            <a:ext cx="8229600" cy="4972008"/>
          </a:xfrm>
        </p:spPr>
        <p:txBody>
          <a:bodyPr>
            <a:normAutofit fontScale="92500"/>
          </a:bodyPr>
          <a:lstStyle/>
          <a:p>
            <a:pPr marL="0" indent="0" algn="r">
              <a:lnSpc>
                <a:spcPct val="150000"/>
              </a:lnSpc>
              <a:buNone/>
            </a:pPr>
            <a:r>
              <a:rPr lang="ar-SA" dirty="0"/>
              <a:t>تعد الديانات والبحث السياحي مصدراً أساساً للسياحة الثقافية فقامت الحضارات القديمة على ديانات متعددة وهذا ما تؤكده شواهد التاريخ ويتمثل في مباني المعابد والمخطوطات القديمة، وما ترمز له هذه الشواهد التاريخية من ثقافة دينية تعبر عن طرق الطقوس الدينية وتأثيرها على الحياة لتلك المجتمعات وحضارتها القديمة وانهيارها. ولكن آثار السياحة انعكست على الديانات السائدة بين تلك الشعوب وأفقدتها الكثير من قدسيتها: كتردد أفواج السياح يومياُ على المعابد والامكان المقدسة لهذه القبائل ودخولها بصورة طبيعية من أجل التعرف عليها والتقاط الصور الفوتوغرافية ما أفقد تلك الأماكن حرمتها.</a:t>
            </a:r>
            <a:endParaRPr lang="en-US" dirty="0"/>
          </a:p>
        </p:txBody>
      </p:sp>
    </p:spTree>
    <p:extLst>
      <p:ext uri="{BB962C8B-B14F-4D97-AF65-F5344CB8AC3E}">
        <p14:creationId xmlns:p14="http://schemas.microsoft.com/office/powerpoint/2010/main" val="300329465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	</a:t>
            </a:r>
            <a:r>
              <a:rPr lang="ar-SA" dirty="0" smtClean="0"/>
              <a:t>سادسا: التأثير </a:t>
            </a:r>
            <a:r>
              <a:rPr lang="ar-SA" dirty="0"/>
              <a:t>في إحداث بعض المشكلات </a:t>
            </a:r>
            <a:r>
              <a:rPr lang="ar-SA" dirty="0" smtClean="0"/>
              <a:t>الاجتماعية</a:t>
            </a:r>
            <a:endParaRPr lang="en-US" dirty="0"/>
          </a:p>
        </p:txBody>
      </p:sp>
      <p:sp>
        <p:nvSpPr>
          <p:cNvPr id="3" name="Content Placeholder 2"/>
          <p:cNvSpPr>
            <a:spLocks noGrp="1"/>
          </p:cNvSpPr>
          <p:nvPr>
            <p:ph idx="1"/>
          </p:nvPr>
        </p:nvSpPr>
        <p:spPr>
          <a:xfrm>
            <a:off x="457200" y="1556792"/>
            <a:ext cx="8075240" cy="4608512"/>
          </a:xfrm>
        </p:spPr>
        <p:txBody>
          <a:bodyPr>
            <a:normAutofit fontScale="92500" lnSpcReduction="10000"/>
          </a:bodyPr>
          <a:lstStyle/>
          <a:p>
            <a:pPr marL="0" indent="0" algn="r">
              <a:buNone/>
            </a:pPr>
            <a:r>
              <a:rPr lang="ar-SA" dirty="0"/>
              <a:t>تساعد صناعة السياحة في إحداث بعض المشكلات الاجتماعية التي من أهمها مشكلة خروج المرأة للعمل خارج المنزل على مستوى الأسرة في مراكز الخدمات القائمة على السياحة وفي المؤسسات الفندقية وحصول الزوجات على دخول مالية تفوق في بعض الحالات دخول أزواجهن كما في العديد من جزر الكاريبي والمحيط الهادي وجزر هاواي: ما يؤدي لظهور مشكلات مثل: : شعور الأزواج بالغيرة لارتفاع دخولهن ومظهرهن الذي يتفق مع أعمالهن الجدية المرتبطة بأعمال السياحة والفندقة، وزيادة الإحساس بين أعداد كبيرة من الأزواج بفقد الثقة بالنفس خاصة عندما تزيد مرتبات الزوجات عن مرتبات أزواجهن وتزايد حالات الاستدانة الناتجة عن تغير أنماط الاستهلاك ومعدلات الإنفاق بحكم تزايد الدخول وتعدد المسؤوليات والأعباء المالية لخروج المرأة إلى سوق العمل في أنشطة السياحة والفندقة وارتفاع معدلات الطلاق والتقصير في تربية الأطفال ورعايتهم.</a:t>
            </a:r>
            <a:endParaRPr lang="en-US" dirty="0"/>
          </a:p>
        </p:txBody>
      </p:sp>
    </p:spTree>
    <p:extLst>
      <p:ext uri="{BB962C8B-B14F-4D97-AF65-F5344CB8AC3E}">
        <p14:creationId xmlns:p14="http://schemas.microsoft.com/office/powerpoint/2010/main" val="128881911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	</a:t>
            </a:r>
            <a:r>
              <a:rPr lang="ar-SA" dirty="0" smtClean="0"/>
              <a:t>سابعا: الضغط </a:t>
            </a:r>
            <a:r>
              <a:rPr lang="ar-SA" dirty="0"/>
              <a:t>على البنية التحتية </a:t>
            </a:r>
            <a:r>
              <a:rPr lang="ar-SA" dirty="0" smtClean="0"/>
              <a:t>للمجتمع</a:t>
            </a:r>
            <a:endParaRPr lang="en-US" dirty="0"/>
          </a:p>
        </p:txBody>
      </p:sp>
      <p:sp>
        <p:nvSpPr>
          <p:cNvPr id="3" name="Content Placeholder 2"/>
          <p:cNvSpPr>
            <a:spLocks noGrp="1"/>
          </p:cNvSpPr>
          <p:nvPr>
            <p:ph idx="1"/>
          </p:nvPr>
        </p:nvSpPr>
        <p:spPr>
          <a:xfrm>
            <a:off x="457200" y="1481328"/>
            <a:ext cx="8229600" cy="5044016"/>
          </a:xfrm>
        </p:spPr>
        <p:txBody>
          <a:bodyPr>
            <a:normAutofit lnSpcReduction="10000"/>
          </a:bodyPr>
          <a:lstStyle/>
          <a:p>
            <a:pPr marL="0" indent="0" algn="r">
              <a:lnSpc>
                <a:spcPct val="150000"/>
              </a:lnSpc>
              <a:buNone/>
            </a:pPr>
            <a:r>
              <a:rPr lang="ar-SA" dirty="0"/>
              <a:t>يمثل توافد السائحين المحليين أو الدوليين بكثافة على مناطق دون أخرى عباً على تلك المناطق في حالة عدم وجود بنية أساسية وكذلك خدمات النقل والاتصالات والكهرباء ومياه </a:t>
            </a:r>
            <a:r>
              <a:rPr lang="ar-SA" dirty="0" smtClean="0"/>
              <a:t>الشرب </a:t>
            </a:r>
            <a:r>
              <a:rPr lang="ar-SA" dirty="0"/>
              <a:t>ونظام متكامل للصرف الصحي قد شيدت بصورة إدارية علمية مستقبلية لاستيعاب التدفق المستقبلي داخلياً ودولياً.</a:t>
            </a:r>
          </a:p>
          <a:p>
            <a:pPr marL="0" indent="0" algn="r">
              <a:lnSpc>
                <a:spcPct val="150000"/>
              </a:lnSpc>
              <a:buNone/>
            </a:pPr>
            <a:r>
              <a:rPr lang="ar-SA" dirty="0"/>
              <a:t>وينتج هذا العبء نتيجة لزيادة السياح وما ينتج عنه من ضغط عصبي وتوتر على البنية التحتية والمواقع التراثية، ولكن التحديات ليس فقط من تأثير الزوار بل أيضاً من توقعاتهم لمنتجات عالية الجودة للسياحة.</a:t>
            </a:r>
          </a:p>
          <a:p>
            <a:pPr marL="0" indent="0" algn="r">
              <a:buNone/>
            </a:pPr>
            <a:endParaRPr lang="en-US" dirty="0"/>
          </a:p>
        </p:txBody>
      </p:sp>
    </p:spTree>
    <p:extLst>
      <p:ext uri="{BB962C8B-B14F-4D97-AF65-F5344CB8AC3E}">
        <p14:creationId xmlns:p14="http://schemas.microsoft.com/office/powerpoint/2010/main" val="206812881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2564904"/>
            <a:ext cx="8229600" cy="1143000"/>
          </a:xfrm>
        </p:spPr>
        <p:txBody>
          <a:bodyPr/>
          <a:lstStyle/>
          <a:p>
            <a:pPr algn="ctr"/>
            <a:r>
              <a:rPr lang="ar-SA" dirty="0"/>
              <a:t>السياحة </a:t>
            </a:r>
            <a:r>
              <a:rPr lang="ar-SA" dirty="0" smtClean="0"/>
              <a:t>وعلاقتها </a:t>
            </a:r>
            <a:r>
              <a:rPr lang="ar-SA" dirty="0"/>
              <a:t>بالنسق البيئي</a:t>
            </a:r>
            <a:endParaRPr lang="en-US" dirty="0"/>
          </a:p>
        </p:txBody>
      </p:sp>
      <p:sp>
        <p:nvSpPr>
          <p:cNvPr id="4" name="Oval 3"/>
          <p:cNvSpPr/>
          <p:nvPr/>
        </p:nvSpPr>
        <p:spPr>
          <a:xfrm>
            <a:off x="6660232" y="836712"/>
            <a:ext cx="165618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الفصل </a:t>
            </a:r>
            <a:r>
              <a:rPr lang="ar-SA" sz="3200" dirty="0" smtClean="0"/>
              <a:t>السادس</a:t>
            </a:r>
            <a:endParaRPr lang="en-US" sz="3200" dirty="0"/>
          </a:p>
        </p:txBody>
      </p:sp>
    </p:spTree>
    <p:extLst>
      <p:ext uri="{BB962C8B-B14F-4D97-AF65-F5344CB8AC3E}">
        <p14:creationId xmlns:p14="http://schemas.microsoft.com/office/powerpoint/2010/main" val="80965746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368" y="692696"/>
            <a:ext cx="8501836" cy="5760640"/>
          </a:xfrm>
        </p:spPr>
        <p:txBody>
          <a:bodyPr>
            <a:normAutofit/>
          </a:bodyPr>
          <a:lstStyle/>
          <a:p>
            <a:pPr marL="0" marR="226695" indent="0" algn="r" rtl="1">
              <a:lnSpc>
                <a:spcPct val="300000"/>
              </a:lnSpc>
              <a:spcBef>
                <a:spcPts val="0"/>
              </a:spcBef>
              <a:spcAft>
                <a:spcPts val="19"/>
              </a:spcAft>
              <a:buNone/>
            </a:pPr>
            <a:r>
              <a:rPr lang="ar-SA" sz="1650" dirty="0"/>
              <a:t>البيئة إجمالاً هي الإطار الخارجي الذي يضم جميع العناصر الطبيعية والبيولوجية والحضارية والتاريخية: كالمناخ والأرض والأنهار والجبال... إلخ، والتي يعيش فيها الإنسان من الكائنات الأخرى من نباتات وطيور وحيوانات في تكامل وتجانس وتوازن يساعد على استمرار الحياة وبقائها. وعادة ما تتضمن البيئة أو النسق البيئي الظروف الأيكولوجية كافة الطبيعية والبشرية بالمجتمع، والتي تؤثر في طابع الحياة من مختلف جوانبها مثل الموقع والطبيعة والتضاريس وأشكال السطح المحيط بالأرض وكذلك العوالم المناخية والنباتات الطبيعية والحيوانات البرية والبحرية وكذلك طبيعة وخصائص وأنشطة المكان وتتضح أهمية الظروف الأيكولوجية للنسق البيئي عامة بالعناصر الأساسية التي يتكون منها وأهمها وجود عنصر الحياة الذي يضم كل الكائنات الحية في وسط معين. </a:t>
            </a:r>
            <a:endParaRPr lang="en-US" sz="1650" dirty="0"/>
          </a:p>
          <a:p>
            <a:pPr marL="0" indent="0" algn="ctr">
              <a:buNone/>
            </a:pPr>
            <a:endParaRPr lang="en-US" sz="1800" dirty="0"/>
          </a:p>
        </p:txBody>
      </p:sp>
    </p:spTree>
    <p:extLst>
      <p:ext uri="{BB962C8B-B14F-4D97-AF65-F5344CB8AC3E}">
        <p14:creationId xmlns:p14="http://schemas.microsoft.com/office/powerpoint/2010/main" val="377773005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60648"/>
            <a:ext cx="8898467" cy="6048672"/>
          </a:xfrm>
        </p:spPr>
        <p:txBody>
          <a:bodyPr>
            <a:normAutofit/>
          </a:bodyPr>
          <a:lstStyle/>
          <a:p>
            <a:pPr marL="0" indent="0" algn="ctr">
              <a:lnSpc>
                <a:spcPct val="150000"/>
              </a:lnSpc>
              <a:buNone/>
            </a:pPr>
            <a:r>
              <a:rPr lang="ar-SA" sz="1800" dirty="0"/>
              <a:t>فالسياحة في تطورها وازدهارها كانت نتاجاً لتفاعلها مع موارد النسق البيئي: كموارد البيئة من المناخ المعتدل، والمناظر الخلوية الجميلة، وتضاريس الأرض الرائعة من سواحل وشواطئ وجبال وصحراء وأنهار وبحيرات وينابيع وغير ذلك مما كانت ضمن أهم المعالم التي ساعدت على التدفق السياحي وتوسيع قاعدة السياحة الدولية والداخلية في العالم، خصوصاً بعد اهتمام علماء السياحة في العالم بدارسة هذا التفاعل المتبادل بين السياحة والبيئة باعتبار أن البيئة الصالحة من أهم الموارد التي تساعد على تقدم السياحة وزيادة حركتها، كما أن تدهور البيئة وتلوثها واتساع حياة المدينة و زيادة عدد السكان وانتشار غبار المصانع وعوادم السيارات وتقلص المساحات الخضراء في كثير من البلاد، وخصوصاً في بلدان العالم الثالث يؤدي إلى نقص وتدهور النشاط السياحي. الخصائص الطبيعية للمواقع المتجاورة تقوم بدور مهم في الأنشطة السياحية بها، ويتضح ذلك في موقع الشواطئ بالنسبة للمناطق القارية والجبال في مواضعها بالنسبة للمناطق الباردة، وتؤدي هذه المفارقات في الخصائص الطبيعية إلى جعل البلدان المضيفة الأنسب سياحياً من حيث موقعها فيزداد الطلب السياحي عليها. أما الأنسان أو الفرد في المجتمع فنجده العنصر الرئيسي المؤثر في هذا، وذلك لأنه إذا كانت كثير من الكائنات الحية تلعب أدواراً في تشكيل البيئة أو تدهورها، فإن الأنسان هو أكثر الكائنات تأثيراً في البيئة الطبيعية.</a:t>
            </a:r>
            <a:endParaRPr lang="en-US" sz="1800" dirty="0"/>
          </a:p>
        </p:txBody>
      </p:sp>
    </p:spTree>
    <p:extLst>
      <p:ext uri="{BB962C8B-B14F-4D97-AF65-F5344CB8AC3E}">
        <p14:creationId xmlns:p14="http://schemas.microsoft.com/office/powerpoint/2010/main" val="140981820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267" y="260648"/>
            <a:ext cx="8464937" cy="1170537"/>
          </a:xfrm>
        </p:spPr>
        <p:txBody>
          <a:bodyPr>
            <a:normAutofit fontScale="90000"/>
          </a:bodyPr>
          <a:lstStyle/>
          <a:p>
            <a:pPr algn="ctr"/>
            <a:r>
              <a:rPr lang="ar-SA" dirty="0"/>
              <a:t> 	التأثيرات الإيجابية للسياحة على النسق البيئي</a:t>
            </a:r>
            <a:endParaRPr lang="en-US" dirty="0"/>
          </a:p>
        </p:txBody>
      </p:sp>
      <p:sp>
        <p:nvSpPr>
          <p:cNvPr id="3" name="Content Placeholder 2"/>
          <p:cNvSpPr>
            <a:spLocks noGrp="1"/>
          </p:cNvSpPr>
          <p:nvPr>
            <p:ph idx="1"/>
          </p:nvPr>
        </p:nvSpPr>
        <p:spPr>
          <a:xfrm>
            <a:off x="470848" y="1628800"/>
            <a:ext cx="8307356" cy="4536504"/>
          </a:xfrm>
        </p:spPr>
        <p:txBody>
          <a:bodyPr>
            <a:normAutofit/>
          </a:bodyPr>
          <a:lstStyle/>
          <a:p>
            <a:pPr marL="0" indent="0" algn="r">
              <a:lnSpc>
                <a:spcPct val="200000"/>
              </a:lnSpc>
              <a:buNone/>
            </a:pPr>
            <a:r>
              <a:rPr lang="ar-SA" sz="2400" dirty="0"/>
              <a:t>أحدثت السياحة تحسناً كبيراً في المنظومات البيئية المختلفة للمجتمع: منها الهواء والتراث الطبيعي والحضاري، نتيجة اهتمام البعض بالبيئة وحمايتها والمحافظة عليها لتحقيق نمو سياحي متزايد ومتواصل فالعلاقة بين السياحة والبيئة علاقة تكاملية وأساسًا تؤثر في تحقيق التنمية المتواصلة من خلال الاستغلال الأمثل للموارد البيئية. وكان لهذا التحسن الأمثل دور تأثير إيجابي، يجعل النسق البيئي وما يتضمنه من موارد أساسا ثابتاً يرتكز عليه المجتمع </a:t>
            </a:r>
            <a:r>
              <a:rPr lang="ar-SA" sz="2400" dirty="0" err="1" smtClean="0"/>
              <a:t>بأنساقه</a:t>
            </a:r>
            <a:r>
              <a:rPr lang="ar-SA" sz="2400" dirty="0" smtClean="0"/>
              <a:t> </a:t>
            </a:r>
            <a:r>
              <a:rPr lang="ar-SA" sz="2400" dirty="0"/>
              <a:t>كافة في علاقته بظاهرة السياحة</a:t>
            </a:r>
            <a:endParaRPr lang="en-US" sz="2400" dirty="0"/>
          </a:p>
        </p:txBody>
      </p:sp>
    </p:spTree>
    <p:extLst>
      <p:ext uri="{BB962C8B-B14F-4D97-AF65-F5344CB8AC3E}">
        <p14:creationId xmlns:p14="http://schemas.microsoft.com/office/powerpoint/2010/main" val="98771821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	</a:t>
            </a:r>
            <a:r>
              <a:rPr lang="ar-SA" dirty="0" smtClean="0"/>
              <a:t>أولا: تطوير </a:t>
            </a:r>
            <a:r>
              <a:rPr lang="ar-SA" dirty="0"/>
              <a:t>الموارد </a:t>
            </a:r>
            <a:r>
              <a:rPr lang="ar-SA" dirty="0" smtClean="0"/>
              <a:t>البيئية</a:t>
            </a:r>
            <a:endParaRPr lang="en-US" dirty="0"/>
          </a:p>
        </p:txBody>
      </p:sp>
      <p:sp>
        <p:nvSpPr>
          <p:cNvPr id="3" name="Content Placeholder 2"/>
          <p:cNvSpPr>
            <a:spLocks noGrp="1"/>
          </p:cNvSpPr>
          <p:nvPr>
            <p:ph idx="1"/>
          </p:nvPr>
        </p:nvSpPr>
        <p:spPr>
          <a:xfrm>
            <a:off x="399198" y="1196752"/>
            <a:ext cx="8379006" cy="4896544"/>
          </a:xfrm>
        </p:spPr>
        <p:txBody>
          <a:bodyPr>
            <a:normAutofit/>
          </a:bodyPr>
          <a:lstStyle/>
          <a:p>
            <a:pPr marL="0" indent="0" algn="r">
              <a:lnSpc>
                <a:spcPct val="200000"/>
              </a:lnSpc>
              <a:buNone/>
            </a:pPr>
            <a:r>
              <a:rPr lang="ar-SA" sz="2400" dirty="0"/>
              <a:t>حيث إن السياحة قد أحدثت تطوراً كبيراً في العناصر البيئية المختلفة "هواء، ماء، تربة" والتراث الحضاري والطبيعي، نتيجة الاهتمام الذي أبداه الكثير بها وحمايتها والمحافظة عليها ضد التلوث الهوائي والمائي والضوضائي والبصري لتحقيق نمو سياحي متزايد من خلال الاستخدام الأمثل للموارد الطبيعة كإقامة المنتجعات الجبلية ومد الطرق إليها وتقوية البنية التحتية والفوقية والقيام بتجديد المزارات السياحية وصيانتها وترميمها.</a:t>
            </a:r>
            <a:endParaRPr lang="en-US" sz="2400" dirty="0"/>
          </a:p>
        </p:txBody>
      </p:sp>
    </p:spTree>
    <p:extLst>
      <p:ext uri="{BB962C8B-B14F-4D97-AF65-F5344CB8AC3E}">
        <p14:creationId xmlns:p14="http://schemas.microsoft.com/office/powerpoint/2010/main" val="396303123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ثانيا</a:t>
            </a:r>
            <a:r>
              <a:rPr lang="ar-SA" dirty="0" smtClean="0"/>
              <a:t>: استثمار </a:t>
            </a:r>
            <a:r>
              <a:rPr lang="ar-SA" dirty="0"/>
              <a:t>الموارد البيئية</a:t>
            </a:r>
            <a:endParaRPr lang="en-US" dirty="0"/>
          </a:p>
        </p:txBody>
      </p:sp>
      <p:sp>
        <p:nvSpPr>
          <p:cNvPr id="3" name="Content Placeholder 2"/>
          <p:cNvSpPr>
            <a:spLocks noGrp="1"/>
          </p:cNvSpPr>
          <p:nvPr>
            <p:ph idx="1"/>
          </p:nvPr>
        </p:nvSpPr>
        <p:spPr>
          <a:xfrm>
            <a:off x="624385" y="1417638"/>
            <a:ext cx="8153819" cy="4675658"/>
          </a:xfrm>
        </p:spPr>
        <p:txBody>
          <a:bodyPr>
            <a:normAutofit fontScale="92500"/>
          </a:bodyPr>
          <a:lstStyle/>
          <a:p>
            <a:pPr marL="0" indent="0" algn="r">
              <a:lnSpc>
                <a:spcPct val="200000"/>
              </a:lnSpc>
              <a:buNone/>
            </a:pPr>
            <a:r>
              <a:rPr lang="ar-SA" sz="2400" dirty="0"/>
              <a:t>فالسياحة أوجدت أماكن عمرانية لم يكن لها وجود من قبل، ومن أحسن الأمثلة على ذلك المنتجعات السياحية التي تتراوح بين الجبلية والساحلية التي ظهرت على الخريطة السياحية للعالم لأول مرة لاستثمار بعض الخصائص الطبيعية، وأدى الاهتمام بتلك المحلات العمرانية إلى الاهتمام بترميم وحفظ وصيانة المباني الأثرية أو ذات الأهمية التاريخية كالمساجد والكنائس والقصور والمنازل ذات الطراز المتميزة كالقصور والمنازل التي ترجع إلى العصور القديمة وتعتبر مزارات سياحية.</a:t>
            </a:r>
            <a:endParaRPr lang="en-US" sz="2400" dirty="0"/>
          </a:p>
        </p:txBody>
      </p:sp>
    </p:spTree>
    <p:extLst>
      <p:ext uri="{BB962C8B-B14F-4D97-AF65-F5344CB8AC3E}">
        <p14:creationId xmlns:p14="http://schemas.microsoft.com/office/powerpoint/2010/main" val="4004858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514350" marR="57150" indent="-457200" algn="r" rtl="1">
              <a:lnSpc>
                <a:spcPct val="154000"/>
              </a:lnSpc>
              <a:spcBef>
                <a:spcPts val="0"/>
              </a:spcBef>
              <a:spcAft>
                <a:spcPts val="145"/>
              </a:spcAft>
              <a:buFont typeface="Courier New" panose="02070309020205020404" pitchFamily="49" charset="0"/>
              <a:buChar char="o"/>
              <a:tabLst>
                <a:tab pos="0" algn="r"/>
              </a:tabLst>
            </a:pPr>
            <a:r>
              <a:rPr lang="ar-SA" dirty="0" smtClean="0">
                <a:solidFill>
                  <a:srgbClr val="000000"/>
                </a:solidFill>
                <a:latin typeface="Arial"/>
                <a:ea typeface="Arial"/>
                <a:cs typeface="Times New Roman"/>
              </a:rPr>
              <a:t>في </a:t>
            </a:r>
            <a:r>
              <a:rPr lang="ar-SA" dirty="0">
                <a:solidFill>
                  <a:srgbClr val="000000"/>
                </a:solidFill>
                <a:latin typeface="Arial"/>
                <a:ea typeface="Arial"/>
                <a:cs typeface="Times New Roman"/>
              </a:rPr>
              <a:t>القرن ١٥ المیلادي إلى الآن لقد حدثت تغیرات علمیة واكتشافات جغرافیة في عصر النھضة، فكلومبوس وفاسكودیجاما وماجلان أسھموا في تقدم السیاحة بمفھومھا الحدیث. </a:t>
            </a:r>
            <a:endParaRPr lang="en-US" sz="2800" dirty="0">
              <a:solidFill>
                <a:srgbClr val="000000"/>
              </a:solidFill>
              <a:latin typeface="Arial"/>
              <a:ea typeface="Arial"/>
            </a:endParaRPr>
          </a:p>
          <a:p>
            <a:pPr marL="514350" marR="57150" indent="-457200" algn="r" rtl="1">
              <a:lnSpc>
                <a:spcPct val="154000"/>
              </a:lnSpc>
              <a:spcBef>
                <a:spcPts val="0"/>
              </a:spcBef>
              <a:spcAft>
                <a:spcPts val="145"/>
              </a:spcAft>
              <a:buFont typeface="Courier New" panose="02070309020205020404" pitchFamily="49" charset="0"/>
              <a:buChar char="o"/>
              <a:tabLst>
                <a:tab pos="0" algn="r"/>
              </a:tabLst>
            </a:pPr>
            <a:r>
              <a:rPr lang="ar-SA" dirty="0" smtClean="0">
                <a:solidFill>
                  <a:srgbClr val="000000"/>
                </a:solidFill>
                <a:latin typeface="Arial"/>
                <a:ea typeface="Arial"/>
                <a:cs typeface="Times New Roman"/>
              </a:rPr>
              <a:t>في </a:t>
            </a:r>
            <a:r>
              <a:rPr lang="ar-SA" dirty="0">
                <a:solidFill>
                  <a:srgbClr val="000000"/>
                </a:solidFill>
                <a:latin typeface="Arial"/>
                <a:ea typeface="Arial"/>
                <a:cs typeface="Times New Roman"/>
              </a:rPr>
              <a:t>أخر </a:t>
            </a:r>
            <a:r>
              <a:rPr lang="ar-SA" dirty="0" smtClean="0">
                <a:solidFill>
                  <a:srgbClr val="000000"/>
                </a:solidFill>
                <a:latin typeface="Arial"/>
                <a:ea typeface="Arial"/>
                <a:cs typeface="Times New Roman"/>
              </a:rPr>
              <a:t>القرن ١٨ </a:t>
            </a:r>
            <a:r>
              <a:rPr lang="ar-SA" dirty="0">
                <a:solidFill>
                  <a:srgbClr val="000000"/>
                </a:solidFill>
                <a:latin typeface="Arial"/>
                <a:ea typeface="Arial"/>
                <a:cs typeface="Times New Roman"/>
              </a:rPr>
              <a:t>المیلادي </a:t>
            </a:r>
            <a:r>
              <a:rPr lang="ar-SA" dirty="0" smtClean="0">
                <a:solidFill>
                  <a:srgbClr val="000000"/>
                </a:solidFill>
                <a:latin typeface="Arial"/>
                <a:ea typeface="Arial"/>
                <a:cs typeface="Times New Roman"/>
              </a:rPr>
              <a:t>اتجه </a:t>
            </a:r>
            <a:r>
              <a:rPr lang="ar-SA" dirty="0">
                <a:solidFill>
                  <a:srgbClr val="000000"/>
                </a:solidFill>
                <a:latin typeface="Arial"/>
                <a:ea typeface="Arial"/>
                <a:cs typeface="Times New Roman"/>
              </a:rPr>
              <a:t>السیاح إلى القارات الجدیدة عابرین البحار والمحیطات، مستغلین في ذلك التقدم والتطور في وسائل المواصلات من بریة وبحریة. </a:t>
            </a:r>
            <a:endParaRPr lang="ar-SA" dirty="0" smtClean="0">
              <a:solidFill>
                <a:srgbClr val="000000"/>
              </a:solidFill>
              <a:latin typeface="Arial"/>
              <a:ea typeface="Arial"/>
              <a:cs typeface="Times New Roman"/>
            </a:endParaRPr>
          </a:p>
          <a:p>
            <a:pPr marL="514350" marR="57150" indent="-457200" algn="r" rtl="1">
              <a:lnSpc>
                <a:spcPct val="154000"/>
              </a:lnSpc>
              <a:spcBef>
                <a:spcPts val="0"/>
              </a:spcBef>
              <a:spcAft>
                <a:spcPts val="145"/>
              </a:spcAft>
              <a:buFont typeface="Courier New" panose="02070309020205020404" pitchFamily="49" charset="0"/>
              <a:buChar char="o"/>
              <a:tabLst>
                <a:tab pos="0" algn="r"/>
              </a:tabLst>
            </a:pPr>
            <a:r>
              <a:rPr lang="ar-SA" dirty="0" smtClean="0">
                <a:solidFill>
                  <a:srgbClr val="000000"/>
                </a:solidFill>
                <a:latin typeface="Arial"/>
                <a:ea typeface="Arial"/>
                <a:cs typeface="Times New Roman"/>
              </a:rPr>
              <a:t>بعد </a:t>
            </a:r>
            <a:r>
              <a:rPr lang="ar-SA" dirty="0">
                <a:solidFill>
                  <a:srgbClr val="000000"/>
                </a:solidFill>
                <a:latin typeface="Arial"/>
                <a:ea typeface="Arial"/>
                <a:cs typeface="Times New Roman"/>
              </a:rPr>
              <a:t>الحرب العالمیة تطورت صناعة الطائرات المدنیة والسیارات والقطارات والطرق والفنادق، كما تطورت مجمل البنیة التحتیة </a:t>
            </a:r>
            <a:r>
              <a:rPr lang="ar-SA" dirty="0" smtClean="0">
                <a:solidFill>
                  <a:srgbClr val="000000"/>
                </a:solidFill>
                <a:latin typeface="Arial"/>
                <a:ea typeface="Arial"/>
                <a:cs typeface="Times New Roman"/>
              </a:rPr>
              <a:t>للسیاحة ،كما </a:t>
            </a:r>
            <a:r>
              <a:rPr lang="ar-SA" dirty="0">
                <a:solidFill>
                  <a:srgbClr val="000000"/>
                </a:solidFill>
                <a:latin typeface="Arial"/>
                <a:ea typeface="Arial"/>
                <a:cs typeface="Times New Roman"/>
              </a:rPr>
              <a:t>حدثت تغیرات سیاسیة واقتصادیة واجتماعیة وثقافیة في المجتمعات أسھمت في دفع السیاحة بمفھومھا </a:t>
            </a:r>
            <a:r>
              <a:rPr lang="ar-SA" dirty="0" smtClean="0">
                <a:solidFill>
                  <a:srgbClr val="000000"/>
                </a:solidFill>
                <a:latin typeface="Arial"/>
                <a:ea typeface="Arial"/>
                <a:cs typeface="Times New Roman"/>
              </a:rPr>
              <a:t>الحدیث، </a:t>
            </a:r>
            <a:r>
              <a:rPr lang="ar-SA" dirty="0">
                <a:solidFill>
                  <a:srgbClr val="000000"/>
                </a:solidFill>
                <a:latin typeface="Arial"/>
                <a:ea typeface="Arial"/>
                <a:cs typeface="Times New Roman"/>
              </a:rPr>
              <a:t>كما كان لزیارة الأجور وزیادة أوقات الفراغ </a:t>
            </a:r>
            <a:r>
              <a:rPr lang="ar-SA" dirty="0" smtClean="0">
                <a:solidFill>
                  <a:srgbClr val="000000"/>
                </a:solidFill>
                <a:latin typeface="Arial"/>
                <a:ea typeface="Arial"/>
                <a:cs typeface="Times New Roman"/>
              </a:rPr>
              <a:t>لدى</a:t>
            </a:r>
            <a:r>
              <a:rPr lang="ar-SA" sz="2800" dirty="0">
                <a:solidFill>
                  <a:srgbClr val="000000"/>
                </a:solidFill>
                <a:latin typeface="Arial"/>
                <a:ea typeface="Arial"/>
              </a:rPr>
              <a:t> </a:t>
            </a:r>
            <a:r>
              <a:rPr lang="ar-SA" dirty="0" smtClean="0">
                <a:solidFill>
                  <a:srgbClr val="000000"/>
                </a:solidFill>
                <a:latin typeface="Arial"/>
                <a:ea typeface="Arial"/>
                <a:cs typeface="Times New Roman"/>
              </a:rPr>
              <a:t>الناس </a:t>
            </a:r>
            <a:r>
              <a:rPr lang="ar-SA" dirty="0">
                <a:solidFill>
                  <a:srgbClr val="000000"/>
                </a:solidFill>
                <a:latin typeface="Arial"/>
                <a:ea typeface="Arial"/>
                <a:cs typeface="Times New Roman"/>
              </a:rPr>
              <a:t>دور في تطور السیاحة.</a:t>
            </a:r>
            <a:endParaRPr lang="en-US" sz="2800" dirty="0">
              <a:solidFill>
                <a:srgbClr val="000000"/>
              </a:solidFill>
              <a:latin typeface="Arial"/>
              <a:ea typeface="Arial"/>
            </a:endParaRPr>
          </a:p>
          <a:p>
            <a:pPr algn="r" rtl="1"/>
            <a:endParaRPr lang="en-US" dirty="0"/>
          </a:p>
        </p:txBody>
      </p:sp>
      <p:sp>
        <p:nvSpPr>
          <p:cNvPr id="2" name="Title 1"/>
          <p:cNvSpPr>
            <a:spLocks noGrp="1"/>
          </p:cNvSpPr>
          <p:nvPr>
            <p:ph type="title"/>
          </p:nvPr>
        </p:nvSpPr>
        <p:spPr/>
        <p:txBody>
          <a:bodyPr/>
          <a:lstStyle/>
          <a:p>
            <a:pPr algn="ctr"/>
            <a:r>
              <a:rPr lang="ar-SA" dirty="0" smtClean="0"/>
              <a:t>السياحة في العصور الحديثة</a:t>
            </a:r>
            <a:endParaRPr lang="en-US" dirty="0"/>
          </a:p>
        </p:txBody>
      </p:sp>
    </p:spTree>
    <p:extLst>
      <p:ext uri="{BB962C8B-B14F-4D97-AF65-F5344CB8AC3E}">
        <p14:creationId xmlns:p14="http://schemas.microsoft.com/office/powerpoint/2010/main" val="408158210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	</a:t>
            </a:r>
            <a:r>
              <a:rPr lang="ar-SA" dirty="0"/>
              <a:t>ثالثا: الحفاظ على التراث البيئي</a:t>
            </a:r>
            <a:endParaRPr lang="en-US" dirty="0"/>
          </a:p>
        </p:txBody>
      </p:sp>
      <p:sp>
        <p:nvSpPr>
          <p:cNvPr id="3" name="Content Placeholder 2"/>
          <p:cNvSpPr>
            <a:spLocks noGrp="1"/>
          </p:cNvSpPr>
          <p:nvPr>
            <p:ph idx="1"/>
          </p:nvPr>
        </p:nvSpPr>
        <p:spPr>
          <a:xfrm>
            <a:off x="337783" y="1268760"/>
            <a:ext cx="8440421" cy="5112568"/>
          </a:xfrm>
        </p:spPr>
        <p:txBody>
          <a:bodyPr>
            <a:normAutofit/>
          </a:bodyPr>
          <a:lstStyle/>
          <a:p>
            <a:pPr marL="0" indent="0" algn="r">
              <a:lnSpc>
                <a:spcPct val="200000"/>
              </a:lnSpc>
              <a:buNone/>
            </a:pPr>
            <a:r>
              <a:rPr lang="ar-SA" sz="2000" dirty="0"/>
              <a:t>حيث ساهمت السياحة في الاهتمام بصيانة المعالم الأثرية والأماكن ذات القيمة الحضارية، والعناية الفائقة بتلك المعالم وفق القواعد العلمية والتاريخية، لكي تبقى تلك المعالم شاهدة على عظمة الحضارات القديمة، وكلما زاد هذا الاهتمام كان ذلك دليلاً على الرغبة في الحفاظ على القيم الطبيعة والحضارية التي تؤدي منطقياً إلى استغلال أمثل للبيئة يسهم في ظهور المظهر الطبيعي بمظهر أفضل للمناطق السياحية. ويتضح هذا الاستغلال الأمثل في المحافظة على الموارد المائية كالأنهار والبحار والمجاري المائية والعيون المائية النقية، والعمل على عدم تلويثها نتيجة الاستخدامات السياحية، حيث إن المحافظة على السواحل من أحد عناصر الجذب السياحي، وكذلك عدم الاعتداء على الشعب المرجانية وتخريبها من قبل أعمال الغطس والسفن.</a:t>
            </a:r>
            <a:endParaRPr lang="en-US" sz="2000" dirty="0"/>
          </a:p>
        </p:txBody>
      </p:sp>
    </p:spTree>
    <p:extLst>
      <p:ext uri="{BB962C8B-B14F-4D97-AF65-F5344CB8AC3E}">
        <p14:creationId xmlns:p14="http://schemas.microsoft.com/office/powerpoint/2010/main" val="195830155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04" y="188640"/>
            <a:ext cx="8229600" cy="1143000"/>
          </a:xfrm>
        </p:spPr>
        <p:txBody>
          <a:bodyPr>
            <a:normAutofit fontScale="90000"/>
          </a:bodyPr>
          <a:lstStyle/>
          <a:p>
            <a:pPr algn="ctr"/>
            <a:r>
              <a:rPr lang="ar-SA" b="1" dirty="0">
                <a:solidFill>
                  <a:srgbClr val="000000"/>
                </a:solidFill>
                <a:ea typeface="Arial" panose="020B0604020202020204" pitchFamily="34" charset="0"/>
              </a:rPr>
              <a:t>	</a:t>
            </a:r>
            <a:r>
              <a:rPr lang="ar-SA" sz="3600" dirty="0"/>
              <a:t>رابعا: تقويم العلاقة التكاملية بين السياحة والبيئة</a:t>
            </a:r>
            <a:endParaRPr lang="en-US" sz="3600" dirty="0"/>
          </a:p>
        </p:txBody>
      </p:sp>
      <p:sp>
        <p:nvSpPr>
          <p:cNvPr id="3" name="Content Placeholder 2"/>
          <p:cNvSpPr>
            <a:spLocks noGrp="1"/>
          </p:cNvSpPr>
          <p:nvPr>
            <p:ph idx="1"/>
          </p:nvPr>
        </p:nvSpPr>
        <p:spPr>
          <a:xfrm>
            <a:off x="378726" y="1268760"/>
            <a:ext cx="8399478" cy="4680520"/>
          </a:xfrm>
        </p:spPr>
        <p:txBody>
          <a:bodyPr>
            <a:normAutofit/>
          </a:bodyPr>
          <a:lstStyle/>
          <a:p>
            <a:pPr marL="0" indent="0" algn="r">
              <a:lnSpc>
                <a:spcPct val="200000"/>
              </a:lnSpc>
              <a:buNone/>
            </a:pPr>
            <a:r>
              <a:rPr lang="ar-SA" sz="2325" dirty="0" smtClean="0"/>
              <a:t>وتكون من </a:t>
            </a:r>
            <a:r>
              <a:rPr lang="ar-SA" sz="2325" dirty="0"/>
              <a:t>خلال الاستغلال الأمثل للبيئة ومراعاة التخطيط الإقليمي والعمراني، ومراعاة الأسس والشروط البيئية عند إقامة المنشآت، والرقي بالسياحة على السواحل والمناطق ذا الحساسية واستخدام الأرض بأسلوب إيجابي، والمحافظة على الحياة النباتية والبرية في الصحاري. وهذا ما يجعل الدول تهتم بإقامته، والتوسع في إنشاء المحميات الطبيعية المتعددة الجيولوجية والأراضي الرطبة والصحراوية بقصد تحقيق التنمية السياحية البيئية المستدامة.</a:t>
            </a:r>
            <a:endParaRPr lang="en-US" sz="2325" dirty="0"/>
          </a:p>
        </p:txBody>
      </p:sp>
    </p:spTree>
    <p:extLst>
      <p:ext uri="{BB962C8B-B14F-4D97-AF65-F5344CB8AC3E}">
        <p14:creationId xmlns:p14="http://schemas.microsoft.com/office/powerpoint/2010/main" val="110981279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30185" cy="1440160"/>
          </a:xfrm>
        </p:spPr>
        <p:txBody>
          <a:bodyPr>
            <a:normAutofit fontScale="92500" lnSpcReduction="10000"/>
          </a:bodyPr>
          <a:lstStyle/>
          <a:p>
            <a:pPr marL="0" indent="0" algn="r">
              <a:buNone/>
            </a:pPr>
            <a:r>
              <a:rPr lang="ar-SA" sz="3300" dirty="0" smtClean="0"/>
              <a:t>السياحة </a:t>
            </a:r>
            <a:r>
              <a:rPr lang="ar-SA" sz="3300" dirty="0"/>
              <a:t>تسهم بتقويم علاقتها من خلال تدعيم الدولة والمؤسسات المختلفة بالصورة والأسس التي يجب أن تقوم على أساسها تلك العلاقة والتي يجب أن ترتكز على الآتي:</a:t>
            </a:r>
            <a:endParaRPr lang="en-US" sz="3300" dirty="0"/>
          </a:p>
        </p:txBody>
      </p:sp>
      <p:sp>
        <p:nvSpPr>
          <p:cNvPr id="4" name="Content Placeholder 2"/>
          <p:cNvSpPr txBox="1">
            <a:spLocks/>
          </p:cNvSpPr>
          <p:nvPr/>
        </p:nvSpPr>
        <p:spPr>
          <a:xfrm>
            <a:off x="337783" y="1916832"/>
            <a:ext cx="8440421" cy="403244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r" rtl="1">
              <a:lnSpc>
                <a:spcPct val="250000"/>
              </a:lnSpc>
              <a:buFont typeface="Wingdings 3"/>
              <a:buNone/>
            </a:pPr>
            <a:r>
              <a:rPr lang="ar-SA" sz="1800" dirty="0" smtClean="0"/>
              <a:t>أولا- استثمار الموارد الطبيعة المتمثلة في المناخ والسواحل والجزر والجبال والغابات وغيرها من الموارد السياحية مثل المزارات والمتاحف لخلق عرض سياحي قادر على جذب السائحين إليه وذلك عبر زيادة الاهتمام بالبرامج البيئية في جميع وسائل الإعلام المقروء والمسموع والمرئي عن المناطق ذا التكوينات الجيولوجية والتنوع الأحيائي المتنوع، والحياة الفطرية البشرية وكيفية المحافظة على نقاء وصفاء تلك الموارد الطبيعية والاجتماعية والتوسع في إقامة المحميات الطبيعية وتنوعها كمحميات الأراضي الرطبة والمحميات الجيولوجية والصحراوية.</a:t>
            </a:r>
            <a:endParaRPr lang="en-US" sz="1800" dirty="0"/>
          </a:p>
        </p:txBody>
      </p:sp>
    </p:spTree>
    <p:extLst>
      <p:ext uri="{BB962C8B-B14F-4D97-AF65-F5344CB8AC3E}">
        <p14:creationId xmlns:p14="http://schemas.microsoft.com/office/powerpoint/2010/main" val="137803089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855" y="1628800"/>
            <a:ext cx="8481365" cy="4608512"/>
          </a:xfrm>
        </p:spPr>
        <p:txBody>
          <a:bodyPr>
            <a:normAutofit/>
          </a:bodyPr>
          <a:lstStyle/>
          <a:p>
            <a:pPr marL="0" indent="0" algn="r" rtl="1">
              <a:lnSpc>
                <a:spcPct val="200000"/>
              </a:lnSpc>
              <a:buNone/>
            </a:pPr>
            <a:r>
              <a:rPr lang="ar-SA" sz="1800" dirty="0"/>
              <a:t>ثانيا- الاهتمام بسكان الأقاليم كنقطة جذب سياحي يمكن أن تحقق نتائج لها قيمتها إذا ما استغلت بطريقة مناسبة من خلال التطور الكبير في وسائل الاتصال الجماهيرية وخصوصاً التلفزيون إلى إثارة الرغبة لدى قطاع عريض من السياح في التعرف على أسلوب حياة سكان بعض المناطق</a:t>
            </a:r>
            <a:r>
              <a:rPr lang="ar-SA" sz="1800" dirty="0" smtClean="0"/>
              <a:t>.</a:t>
            </a:r>
          </a:p>
          <a:p>
            <a:pPr marL="0" indent="0" algn="r" rtl="1">
              <a:lnSpc>
                <a:spcPct val="200000"/>
              </a:lnSpc>
              <a:buNone/>
            </a:pPr>
            <a:r>
              <a:rPr lang="ar-SA" sz="1800" dirty="0"/>
              <a:t>ثالثا- تنمية الوعي البيئي كأمر واجب لفاعلية التشريعات البيئية التي لا تكتمل دون تنفيذ وعي يتوقف على إدراك الجماهير لما يجب ولما ينبغي أن يكون، مع الاحساس الكامل بمشاكل تلوث البيئة وآثارها الضارة على الصحة</a:t>
            </a:r>
            <a:r>
              <a:rPr lang="ar-SA" sz="1800" dirty="0" smtClean="0"/>
              <a:t>.</a:t>
            </a:r>
          </a:p>
          <a:p>
            <a:pPr marL="0" indent="0" algn="r" rtl="1">
              <a:lnSpc>
                <a:spcPct val="200000"/>
              </a:lnSpc>
              <a:buNone/>
            </a:pPr>
            <a:r>
              <a:rPr lang="ar-SA" sz="1800" dirty="0"/>
              <a:t>رابعا- اتباع أسلوب التخطيط الشامل للمناطق السياحية والابتعاد عن التوسعات غير المدروسة والمشروعات التي تسئ إلى البيئة ومكوناتها، مع وضع المعايير والقواعد والنظم اللازمة للمستثمرين عند القيام بتعمير تلك المناطق حتى تتلاءم مع الطبيعة الخاصة بها من حيث التصميم أو الإيقاع أو غيرها.</a:t>
            </a:r>
            <a:endParaRPr lang="en-US" sz="1800" dirty="0"/>
          </a:p>
          <a:p>
            <a:pPr marL="0" indent="0" algn="r" rtl="1">
              <a:lnSpc>
                <a:spcPct val="200000"/>
              </a:lnSpc>
              <a:buNone/>
            </a:pPr>
            <a:endParaRPr lang="en-US" sz="1800" dirty="0"/>
          </a:p>
          <a:p>
            <a:pPr marL="0" indent="0" algn="r" rtl="1">
              <a:buNone/>
            </a:pPr>
            <a:endParaRPr lang="en-US" sz="1800" dirty="0"/>
          </a:p>
        </p:txBody>
      </p:sp>
      <p:sp>
        <p:nvSpPr>
          <p:cNvPr id="4" name="Title 3"/>
          <p:cNvSpPr>
            <a:spLocks noGrp="1"/>
          </p:cNvSpPr>
          <p:nvPr>
            <p:ph type="title"/>
          </p:nvPr>
        </p:nvSpPr>
        <p:spPr/>
        <p:txBody>
          <a:bodyPr>
            <a:noAutofit/>
          </a:bodyPr>
          <a:lstStyle/>
          <a:p>
            <a:pPr algn="ctr"/>
            <a:r>
              <a:rPr lang="ar-SA" sz="2400" dirty="0">
                <a:solidFill>
                  <a:srgbClr val="464646"/>
                </a:solidFill>
              </a:rPr>
              <a:t>السياحة تسهم بتقويم علاقتها من خلال تدعيم الدولة والمؤسسات المختلفة بالصورة والأسس التي يجب أن تقوم على أساسها تلك العلاقة والتي يجب أن ترتكز على الآتي:</a:t>
            </a:r>
            <a:endParaRPr lang="en-US" sz="2400" dirty="0"/>
          </a:p>
        </p:txBody>
      </p:sp>
    </p:spTree>
    <p:extLst>
      <p:ext uri="{BB962C8B-B14F-4D97-AF65-F5344CB8AC3E}">
        <p14:creationId xmlns:p14="http://schemas.microsoft.com/office/powerpoint/2010/main" val="397293885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783" y="1417638"/>
            <a:ext cx="8440421" cy="4603650"/>
          </a:xfrm>
        </p:spPr>
        <p:txBody>
          <a:bodyPr>
            <a:normAutofit/>
          </a:bodyPr>
          <a:lstStyle/>
          <a:p>
            <a:pPr marL="0" indent="0" algn="r" rtl="1">
              <a:lnSpc>
                <a:spcPct val="200000"/>
              </a:lnSpc>
              <a:buNone/>
            </a:pPr>
            <a:r>
              <a:rPr lang="ar-SA" sz="1800" dirty="0"/>
              <a:t>خامسا- العمل على تزويد المناطق السياحية باحتياجاتها الأساسية من مرافق وخدمات مع اتخاذ التدابير اللازمة للحد من الأضرار الناجمة عن تكدس وكثافة الزائرين في أوقات الذروة الموسمية، واقتراح مواقع بديلة تسمح باستيعاب الفائض منها</a:t>
            </a:r>
            <a:r>
              <a:rPr lang="ar-SA" sz="1800" dirty="0" smtClean="0"/>
              <a:t>.</a:t>
            </a:r>
          </a:p>
          <a:p>
            <a:pPr marL="0" indent="0" algn="r" rtl="1">
              <a:lnSpc>
                <a:spcPct val="200000"/>
              </a:lnSpc>
              <a:buNone/>
            </a:pPr>
            <a:r>
              <a:rPr lang="ar-SA" sz="1800" dirty="0">
                <a:solidFill>
                  <a:srgbClr val="000000"/>
                </a:solidFill>
                <a:ea typeface="Arial" panose="020B0604020202020204" pitchFamily="34" charset="0"/>
                <a:cs typeface="Times New Roman" panose="02020603050405020304" pitchFamily="18" charset="0"/>
              </a:rPr>
              <a:t>سادسا- </a:t>
            </a:r>
            <a:r>
              <a:rPr lang="ar-SA" sz="1800" dirty="0"/>
              <a:t>أن يراعي المخططون المسؤولون عن التنمية السياحية في الدول أهمية توافر المعلومات والبيانات المتعلقة بالآثار البيئية والمشروعات السياحية المقترحة قبل البدء في إنشائها لتحديد حجم الضرر البيئي المتوقع حدوثه في البيئة كنتيجة مباشرة أو غير مباشرة للسياحة.</a:t>
            </a:r>
            <a:endParaRPr lang="en-US" sz="1800" dirty="0"/>
          </a:p>
          <a:p>
            <a:pPr marL="0" indent="0" algn="r" rtl="1">
              <a:lnSpc>
                <a:spcPct val="200000"/>
              </a:lnSpc>
              <a:buNone/>
            </a:pPr>
            <a:r>
              <a:rPr lang="ar-SA" sz="1800" dirty="0">
                <a:solidFill>
                  <a:srgbClr val="000000"/>
                </a:solidFill>
                <a:ea typeface="Arial" panose="020B0604020202020204" pitchFamily="34" charset="0"/>
                <a:cs typeface="Times New Roman" panose="02020603050405020304" pitchFamily="18" charset="0"/>
              </a:rPr>
              <a:t>سابعا- </a:t>
            </a:r>
            <a:r>
              <a:rPr lang="ar-SA" sz="1800" dirty="0"/>
              <a:t>التقييم المستمر للأوضاع البيئية في المناطق السياحية المهمة، وتقييم حجم التغيرات البيئية التي تحث في تلك المناطق نتيجة الأنشطة السياحية فيها للعمل على تقليل حجم الآثار المترتبة عليها حفاظاً على البيئة.</a:t>
            </a:r>
            <a:endParaRPr lang="en-US" sz="1800" dirty="0"/>
          </a:p>
          <a:p>
            <a:pPr marL="0" indent="0" algn="r" rtl="1">
              <a:buNone/>
            </a:pPr>
            <a:endParaRPr lang="en-US" sz="1800" dirty="0"/>
          </a:p>
        </p:txBody>
      </p:sp>
      <p:sp>
        <p:nvSpPr>
          <p:cNvPr id="4" name="Title 3"/>
          <p:cNvSpPr>
            <a:spLocks noGrp="1"/>
          </p:cNvSpPr>
          <p:nvPr>
            <p:ph type="title"/>
          </p:nvPr>
        </p:nvSpPr>
        <p:spPr>
          <a:xfrm>
            <a:off x="457200" y="274638"/>
            <a:ext cx="8229600" cy="1143000"/>
          </a:xfrm>
        </p:spPr>
        <p:txBody>
          <a:bodyPr>
            <a:noAutofit/>
          </a:bodyPr>
          <a:lstStyle/>
          <a:p>
            <a:pPr algn="ctr"/>
            <a:r>
              <a:rPr lang="ar-SA" sz="2400" dirty="0">
                <a:solidFill>
                  <a:srgbClr val="464646"/>
                </a:solidFill>
              </a:rPr>
              <a:t>السياحة تسهم بتقويم علاقتها من خلال تدعيم الدولة والمؤسسات المختلفة بالصورة والأسس التي يجب أن تقوم على أساسها تلك العلاقة والتي يجب أن ترتكز على الآتي:</a:t>
            </a:r>
            <a:endParaRPr lang="en-US" sz="2400" dirty="0"/>
          </a:p>
        </p:txBody>
      </p:sp>
    </p:spTree>
    <p:extLst>
      <p:ext uri="{BB962C8B-B14F-4D97-AF65-F5344CB8AC3E}">
        <p14:creationId xmlns:p14="http://schemas.microsoft.com/office/powerpoint/2010/main" val="341744008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12776"/>
            <a:ext cx="7772400" cy="1829761"/>
          </a:xfrm>
        </p:spPr>
        <p:txBody>
          <a:bodyPr/>
          <a:lstStyle/>
          <a:p>
            <a:r>
              <a:rPr lang="ar-SA" sz="3000" dirty="0">
                <a:solidFill>
                  <a:srgbClr val="000000"/>
                </a:solidFill>
                <a:ea typeface="Arial" panose="020B0604020202020204" pitchFamily="34" charset="0"/>
                <a:cs typeface="Arial" panose="020B0604020202020204" pitchFamily="34" charset="0"/>
              </a:rPr>
              <a:t>التأثيرات السلبية للسياحة على النسق البيئي والموارد البيئية</a:t>
            </a:r>
            <a:endParaRPr lang="en-US" dirty="0"/>
          </a:p>
        </p:txBody>
      </p:sp>
    </p:spTree>
    <p:extLst>
      <p:ext uri="{BB962C8B-B14F-4D97-AF65-F5344CB8AC3E}">
        <p14:creationId xmlns:p14="http://schemas.microsoft.com/office/powerpoint/2010/main" val="232671304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311" y="116632"/>
            <a:ext cx="8460893" cy="5976664"/>
          </a:xfrm>
        </p:spPr>
        <p:txBody>
          <a:bodyPr>
            <a:normAutofit/>
          </a:bodyPr>
          <a:lstStyle/>
          <a:p>
            <a:pPr marL="0" indent="0" algn="r">
              <a:lnSpc>
                <a:spcPct val="250000"/>
              </a:lnSpc>
              <a:buNone/>
            </a:pPr>
            <a:r>
              <a:rPr lang="ar-SA" dirty="0">
                <a:solidFill>
                  <a:srgbClr val="000000"/>
                </a:solidFill>
                <a:ea typeface="Arial" panose="020B0604020202020204" pitchFamily="34" charset="0"/>
                <a:cs typeface="Times New Roman" panose="02020603050405020304" pitchFamily="18" charset="0"/>
              </a:rPr>
              <a:t>تتناول تأثيرات السياحة السلبية سلبيات ما تقوم به السياحة ويؤثر على النسق البيئي وعلى المكونات الحية وغير الحية في أي نظام أيكولوجي، وتعمل مجتمعة كوحدة كاملة تسير وفقاً لقوانين طبيعية وأحيائية، حيث تؤثر على تفاعل الإنسان مع البيئة الطبيعية وعلى استخدامه للموارد الطبيعية. ومن أهم التأثيرات السلبية للسياحة على النسق البيئي والموارد البيئية:</a:t>
            </a:r>
            <a:endParaRPr lang="en-US" dirty="0"/>
          </a:p>
        </p:txBody>
      </p:sp>
    </p:spTree>
    <p:extLst>
      <p:ext uri="{BB962C8B-B14F-4D97-AF65-F5344CB8AC3E}">
        <p14:creationId xmlns:p14="http://schemas.microsoft.com/office/powerpoint/2010/main" val="18290822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5693"/>
            <a:ext cx="8297120" cy="1170537"/>
          </a:xfrm>
        </p:spPr>
        <p:txBody>
          <a:bodyPr/>
          <a:lstStyle/>
          <a:p>
            <a:pPr algn="ctr"/>
            <a:r>
              <a:rPr lang="ar-SA" dirty="0"/>
              <a:t>	</a:t>
            </a:r>
            <a:r>
              <a:rPr lang="ar-SA" dirty="0" smtClean="0"/>
              <a:t>أولا: زيادة </a:t>
            </a:r>
            <a:r>
              <a:rPr lang="ar-SA" dirty="0"/>
              <a:t>نسبة التلوث</a:t>
            </a:r>
            <a:endParaRPr lang="en-US" dirty="0"/>
          </a:p>
        </p:txBody>
      </p:sp>
      <p:sp>
        <p:nvSpPr>
          <p:cNvPr id="3" name="Content Placeholder 2"/>
          <p:cNvSpPr>
            <a:spLocks noGrp="1"/>
          </p:cNvSpPr>
          <p:nvPr>
            <p:ph idx="1"/>
          </p:nvPr>
        </p:nvSpPr>
        <p:spPr>
          <a:xfrm>
            <a:off x="266132" y="1052736"/>
            <a:ext cx="8512072" cy="4896544"/>
          </a:xfrm>
        </p:spPr>
        <p:txBody>
          <a:bodyPr>
            <a:noAutofit/>
          </a:bodyPr>
          <a:lstStyle/>
          <a:p>
            <a:pPr marL="0" indent="0" algn="r">
              <a:lnSpc>
                <a:spcPct val="200000"/>
              </a:lnSpc>
              <a:buNone/>
            </a:pPr>
            <a:r>
              <a:rPr lang="ar-SA" sz="2100" dirty="0">
                <a:latin typeface="+mj-lt"/>
                <a:ea typeface="+mj-ea"/>
                <a:cs typeface="+mj-cs"/>
              </a:rPr>
              <a:t>حيث أشار الخبراء إلى أنه مع توقع نمو كبير في صناعة السياحة في العالم فإن النسبة التي تؤثر بها السياحة في التلوث سوف تزيد، ومن ثم ارتفاع درجة حرارة الأرض سوف تزيد، وأوضحوا أن نسبة الزيادة في التلوث وارتفاع درجة الحرارة بسبب الأنشطة السياحية ستزيد بنسبة 152٪ من الآن حتى 2050، ولهذا توقع الخبراء الاختفاء لأماكن سياحية شهيرة: منها اختفاء الثلج من فوق جبل "</a:t>
            </a:r>
            <a:r>
              <a:rPr lang="ar-SA" sz="2100" dirty="0" err="1">
                <a:latin typeface="+mj-lt"/>
                <a:ea typeface="+mj-ea"/>
                <a:cs typeface="+mj-cs"/>
              </a:rPr>
              <a:t>كليمنجاور</a:t>
            </a:r>
            <a:r>
              <a:rPr lang="ar-SA" sz="2100" dirty="0">
                <a:latin typeface="+mj-lt"/>
                <a:ea typeface="+mj-ea"/>
                <a:cs typeface="+mj-cs"/>
              </a:rPr>
              <a:t>" وامتداد الصحراء التي ستؤثر سلباً على مساحات الغابات في إفريقيا. كما أن هناك مناطق سياحية معينة تؤدي إلى آثار بيئية سلبية نتيجة استخدامهم لمكونات البيئة الطبيعية كالجبال والأنهار والبحار، ما يؤدي إلى تدهور حاد في البيئة وزيادة حدة التلوث فيها.</a:t>
            </a:r>
            <a:endParaRPr lang="en-US" sz="2100" dirty="0">
              <a:latin typeface="+mj-lt"/>
              <a:ea typeface="+mj-ea"/>
              <a:cs typeface="+mj-cs"/>
            </a:endParaRPr>
          </a:p>
        </p:txBody>
      </p:sp>
    </p:spTree>
    <p:extLst>
      <p:ext uri="{BB962C8B-B14F-4D97-AF65-F5344CB8AC3E}">
        <p14:creationId xmlns:p14="http://schemas.microsoft.com/office/powerpoint/2010/main" val="6731312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317592" cy="1170537"/>
          </a:xfrm>
        </p:spPr>
        <p:txBody>
          <a:bodyPr/>
          <a:lstStyle/>
          <a:p>
            <a:pPr algn="ctr"/>
            <a:r>
              <a:rPr lang="ar-SA" dirty="0"/>
              <a:t>	</a:t>
            </a:r>
            <a:r>
              <a:rPr lang="ar-SA" dirty="0" smtClean="0"/>
              <a:t>ثانيا: إحداث </a:t>
            </a:r>
            <a:r>
              <a:rPr lang="ar-SA" dirty="0"/>
              <a:t>خلل </a:t>
            </a:r>
            <a:r>
              <a:rPr lang="ar-SA" dirty="0" smtClean="0"/>
              <a:t>بيئي</a:t>
            </a:r>
            <a:endParaRPr lang="en-US" dirty="0"/>
          </a:p>
        </p:txBody>
      </p:sp>
      <p:sp>
        <p:nvSpPr>
          <p:cNvPr id="3" name="Content Placeholder 2"/>
          <p:cNvSpPr>
            <a:spLocks noGrp="1"/>
          </p:cNvSpPr>
          <p:nvPr>
            <p:ph idx="1"/>
          </p:nvPr>
        </p:nvSpPr>
        <p:spPr>
          <a:xfrm>
            <a:off x="460613" y="1196752"/>
            <a:ext cx="8317591" cy="5040560"/>
          </a:xfrm>
        </p:spPr>
        <p:txBody>
          <a:bodyPr>
            <a:normAutofit/>
          </a:bodyPr>
          <a:lstStyle/>
          <a:p>
            <a:pPr marL="0" indent="0" algn="r">
              <a:lnSpc>
                <a:spcPct val="250000"/>
              </a:lnSpc>
              <a:buNone/>
            </a:pPr>
            <a:r>
              <a:rPr lang="ar-SA" sz="2000" dirty="0">
                <a:solidFill>
                  <a:srgbClr val="000000"/>
                </a:solidFill>
                <a:ea typeface="Arial" panose="020B0604020202020204" pitchFamily="34" charset="0"/>
                <a:cs typeface="Times New Roman" panose="02020603050405020304" pitchFamily="18" charset="0"/>
              </a:rPr>
              <a:t>النسق البيئي طاقة استيعابية يمكن أن يطرا عليها تغيرات نتيجة لتدخل النشاط الإنساني من عمران وصناعة وزراعة وسياحة، بحيث إذا زادت هذه التدخلات عن الحدود المسموح بها أدى ذلك إلى خلل يصعب إصلاحه او تعويض مضارة وخسائره. والنشاط السياحي قد يحدث أضراراً لأنه قد يسبب اختلالاً في التوازن الطبيعي لدرجة يتعذر معها التعرف على الحدود المسموح بها إلا بالقيام ببحوث ودراسات تخطيطية وبيئية تهدف إلى رسم حدود التقييم البيئي.</a:t>
            </a:r>
          </a:p>
          <a:p>
            <a:pPr marL="0" indent="0" algn="r">
              <a:lnSpc>
                <a:spcPct val="250000"/>
              </a:lnSpc>
              <a:buNone/>
            </a:pPr>
            <a:r>
              <a:rPr lang="ar-SA" sz="2000" dirty="0">
                <a:solidFill>
                  <a:srgbClr val="000000"/>
                </a:solidFill>
                <a:ea typeface="Arial" panose="020B0604020202020204" pitchFamily="34" charset="0"/>
                <a:cs typeface="Times New Roman" panose="02020603050405020304" pitchFamily="18" charset="0"/>
              </a:rPr>
              <a:t>ومن مسببات هذا الخلل ما يلي:</a:t>
            </a:r>
          </a:p>
        </p:txBody>
      </p:sp>
    </p:spTree>
    <p:extLst>
      <p:ext uri="{BB962C8B-B14F-4D97-AF65-F5344CB8AC3E}">
        <p14:creationId xmlns:p14="http://schemas.microsoft.com/office/powerpoint/2010/main" val="64608563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982"/>
            <a:ext cx="7846744" cy="1170537"/>
          </a:xfrm>
        </p:spPr>
        <p:txBody>
          <a:bodyPr/>
          <a:lstStyle/>
          <a:p>
            <a:pPr algn="ctr"/>
            <a:r>
              <a:rPr lang="ar-SA" sz="4400" dirty="0" smtClean="0">
                <a:solidFill>
                  <a:srgbClr val="000000"/>
                </a:solidFill>
                <a:ea typeface="Arial" panose="020B0604020202020204" pitchFamily="34" charset="0"/>
                <a:cs typeface="Times New Roman" panose="02020603050405020304" pitchFamily="18" charset="0"/>
              </a:rPr>
              <a:t>مسببات الخلل البيئي</a:t>
            </a:r>
            <a:endParaRPr lang="en-US" dirty="0"/>
          </a:p>
        </p:txBody>
      </p:sp>
      <p:sp>
        <p:nvSpPr>
          <p:cNvPr id="3" name="Content Placeholder 2"/>
          <p:cNvSpPr>
            <a:spLocks noGrp="1"/>
          </p:cNvSpPr>
          <p:nvPr>
            <p:ph idx="1"/>
          </p:nvPr>
        </p:nvSpPr>
        <p:spPr>
          <a:xfrm>
            <a:off x="317311" y="1268760"/>
            <a:ext cx="8460893" cy="5184576"/>
          </a:xfrm>
        </p:spPr>
        <p:txBody>
          <a:bodyPr>
            <a:normAutofit/>
          </a:bodyPr>
          <a:lstStyle/>
          <a:p>
            <a:pPr marL="342900" indent="-342900" algn="r" rtl="1">
              <a:lnSpc>
                <a:spcPct val="150000"/>
              </a:lnSpc>
              <a:buFont typeface="Wingdings" panose="05000000000000000000" pitchFamily="2" charset="2"/>
              <a:buChar char="ü"/>
            </a:pPr>
            <a:r>
              <a:rPr lang="ar-SA" sz="2000" dirty="0" smtClean="0"/>
              <a:t>الموارد </a:t>
            </a:r>
            <a:r>
              <a:rPr lang="ar-SA" sz="2000" dirty="0"/>
              <a:t>البيئة والموارد السياحية التي تنقسم كل منهما إلى ثلاثة أقسام رئيسة وهي الموارد الطبيعية والموارد الاجتماعية والموارد الصناعية التي تستنزف باستمرار وتستغل ليؤدي ذلك في النهاية إلى تدهورها وإلى التلوث والخلل البيئي</a:t>
            </a:r>
            <a:r>
              <a:rPr lang="ar-SA" sz="2000" dirty="0" smtClean="0"/>
              <a:t>.</a:t>
            </a:r>
          </a:p>
          <a:p>
            <a:pPr marL="342900" indent="-342900" algn="r" rtl="1">
              <a:lnSpc>
                <a:spcPct val="150000"/>
              </a:lnSpc>
              <a:buFont typeface="Wingdings" panose="05000000000000000000" pitchFamily="2" charset="2"/>
              <a:buChar char="ü"/>
            </a:pPr>
            <a:r>
              <a:rPr lang="ar-SA" sz="2000" dirty="0">
                <a:solidFill>
                  <a:srgbClr val="000000"/>
                </a:solidFill>
                <a:ea typeface="Arial" panose="020B0604020202020204" pitchFamily="34" charset="0"/>
                <a:cs typeface="Times New Roman" panose="02020603050405020304" pitchFamily="18" charset="0"/>
              </a:rPr>
              <a:t>إن السياحة التي تعمل على رفع مستوى الخدمات السياحية في الأقاليم المضيفة يمكن أن تكون أيضاً هي نفسها سبباً لانتشار مرض ما فيها، خاصة إذا إن هناك إمكانية نقل السياح للأمراض من أماكن المغادرة إلى أماكن الوصول، ولذا لا يمكن إغفال نمط السياحة العلاجية من هذا البعد: إذ تتوطن مراكزها أو منتجعاها في الأقاليم التي تتوافر فيها مناخات جيدة الخصائص، أو مصادر المياه المعدنية الطبيعية، أو المواقع الهادئة البعيدة عن مصادر التلوث وخاصة الأقاليم الجبلية عالية المنسوب</a:t>
            </a:r>
            <a:r>
              <a:rPr lang="ar-SA" sz="2000" dirty="0" smtClean="0">
                <a:solidFill>
                  <a:srgbClr val="000000"/>
                </a:solidFill>
                <a:ea typeface="Arial" panose="020B0604020202020204" pitchFamily="34" charset="0"/>
                <a:cs typeface="Times New Roman" panose="02020603050405020304" pitchFamily="18" charset="0"/>
              </a:rPr>
              <a:t>.</a:t>
            </a:r>
          </a:p>
          <a:p>
            <a:pPr marL="342900" indent="-342900" algn="r" rtl="1">
              <a:lnSpc>
                <a:spcPct val="150000"/>
              </a:lnSpc>
              <a:buFont typeface="Wingdings" panose="05000000000000000000" pitchFamily="2" charset="2"/>
              <a:buChar char="ü"/>
            </a:pPr>
            <a:r>
              <a:rPr lang="ar-SA" sz="2000" dirty="0"/>
              <a:t>عمليات التزلج على الجليد في المنتجعات الجبلية، وإنشاء شبكات الطرق وتسهيلات الضيافة أدى لتدهور الحياة البرية الجبلية وتدميرها وتدهور الغطاء النباتي وهجرة الحيوانات إلى مناطق أخرى. </a:t>
            </a:r>
          </a:p>
          <a:p>
            <a:pPr marL="0" indent="0" algn="r" rtl="1">
              <a:buNone/>
            </a:pPr>
            <a:endParaRPr lang="en-US" sz="2000" dirty="0"/>
          </a:p>
          <a:p>
            <a:pPr marL="0" indent="0" algn="r" rtl="1">
              <a:buNone/>
            </a:pPr>
            <a:endParaRPr lang="en-US" sz="2000" dirty="0"/>
          </a:p>
        </p:txBody>
      </p:sp>
    </p:spTree>
    <p:extLst>
      <p:ext uri="{BB962C8B-B14F-4D97-AF65-F5344CB8AC3E}">
        <p14:creationId xmlns:p14="http://schemas.microsoft.com/office/powerpoint/2010/main" val="2737483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7150" marR="57150" indent="0" algn="r" rtl="1">
              <a:lnSpc>
                <a:spcPct val="154000"/>
              </a:lnSpc>
              <a:spcBef>
                <a:spcPts val="0"/>
              </a:spcBef>
              <a:spcAft>
                <a:spcPts val="145"/>
              </a:spcAft>
              <a:buNone/>
              <a:tabLst>
                <a:tab pos="0" algn="r"/>
              </a:tabLst>
            </a:pPr>
            <a:r>
              <a:rPr lang="ar-SA" sz="3600" dirty="0">
                <a:solidFill>
                  <a:srgbClr val="000000"/>
                </a:solidFill>
                <a:latin typeface="Arial"/>
                <a:ea typeface="Arial"/>
                <a:cs typeface="Times New Roman"/>
              </a:rPr>
              <a:t>بذل </a:t>
            </a:r>
            <a:r>
              <a:rPr lang="ar-SA" sz="3600" dirty="0" err="1">
                <a:solidFill>
                  <a:srgbClr val="000000"/>
                </a:solidFill>
                <a:latin typeface="Arial"/>
                <a:ea typeface="Arial"/>
                <a:cs typeface="Times New Roman"/>
              </a:rPr>
              <a:t>الكثیر</a:t>
            </a:r>
            <a:r>
              <a:rPr lang="ar-SA" sz="3600" dirty="0">
                <a:solidFill>
                  <a:srgbClr val="000000"/>
                </a:solidFill>
                <a:latin typeface="Arial"/>
                <a:ea typeface="Arial"/>
                <a:cs typeface="Times New Roman"/>
              </a:rPr>
              <a:t> من العلماء </a:t>
            </a:r>
            <a:r>
              <a:rPr lang="ar-SA" sz="3600" dirty="0" err="1">
                <a:solidFill>
                  <a:srgbClr val="000000"/>
                </a:solidFill>
                <a:latin typeface="Arial"/>
                <a:ea typeface="Arial"/>
                <a:cs typeface="Times New Roman"/>
              </a:rPr>
              <a:t>جھودھم</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لتعریف</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السیاحة</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ومكوناتھا</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وطبیعتھا</a:t>
            </a:r>
            <a:r>
              <a:rPr lang="ar-SA" sz="3600" dirty="0">
                <a:solidFill>
                  <a:srgbClr val="000000"/>
                </a:solidFill>
                <a:latin typeface="Arial"/>
                <a:ea typeface="Arial"/>
                <a:cs typeface="Times New Roman"/>
              </a:rPr>
              <a:t> فتناولوا </a:t>
            </a:r>
            <a:r>
              <a:rPr lang="ar-SA" sz="3600" dirty="0" err="1">
                <a:solidFill>
                  <a:srgbClr val="000000"/>
                </a:solidFill>
                <a:latin typeface="Arial"/>
                <a:ea typeface="Arial"/>
                <a:cs typeface="Times New Roman"/>
              </a:rPr>
              <a:t>جوانبھا</a:t>
            </a:r>
            <a:r>
              <a:rPr lang="ar-SA" sz="3600" dirty="0">
                <a:solidFill>
                  <a:srgbClr val="000000"/>
                </a:solidFill>
                <a:latin typeface="Arial"/>
                <a:ea typeface="Arial"/>
                <a:cs typeface="Times New Roman"/>
              </a:rPr>
              <a:t> المختلفة من </a:t>
            </a:r>
            <a:r>
              <a:rPr lang="ar-SA" sz="3600" dirty="0" err="1">
                <a:solidFill>
                  <a:srgbClr val="000000"/>
                </a:solidFill>
                <a:latin typeface="Arial"/>
                <a:ea typeface="Arial"/>
                <a:cs typeface="Times New Roman"/>
              </a:rPr>
              <a:t>نفسیة</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واجتماعیة</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واقتصادیة</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وثقافیة</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وسیاسیة</a:t>
            </a:r>
            <a:r>
              <a:rPr lang="ar-SA" sz="3600" dirty="0">
                <a:solidFill>
                  <a:srgbClr val="000000"/>
                </a:solidFill>
                <a:latin typeface="Arial"/>
                <a:ea typeface="Arial"/>
                <a:cs typeface="Times New Roman"/>
              </a:rPr>
              <a:t>... الخ الأمر الذي أدى إلى تعدد </a:t>
            </a:r>
            <a:r>
              <a:rPr lang="ar-SA" sz="3600" dirty="0" err="1">
                <a:solidFill>
                  <a:srgbClr val="000000"/>
                </a:solidFill>
                <a:latin typeface="Arial"/>
                <a:ea typeface="Arial"/>
                <a:cs typeface="Times New Roman"/>
              </a:rPr>
              <a:t>تعریف</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السیاحة</a:t>
            </a:r>
            <a:r>
              <a:rPr lang="ar-SA" sz="3600" dirty="0">
                <a:solidFill>
                  <a:srgbClr val="000000"/>
                </a:solidFill>
                <a:latin typeface="Arial"/>
                <a:ea typeface="Arial"/>
                <a:cs typeface="Times New Roman"/>
              </a:rPr>
              <a:t> </a:t>
            </a:r>
            <a:r>
              <a:rPr lang="ar-SA" sz="3600" dirty="0" err="1">
                <a:solidFill>
                  <a:srgbClr val="000000"/>
                </a:solidFill>
                <a:latin typeface="Arial"/>
                <a:ea typeface="Arial"/>
                <a:cs typeface="Times New Roman"/>
              </a:rPr>
              <a:t>واختلافھا</a:t>
            </a:r>
            <a:r>
              <a:rPr lang="ar-SA" sz="3600" dirty="0">
                <a:solidFill>
                  <a:srgbClr val="000000"/>
                </a:solidFill>
                <a:latin typeface="Arial"/>
                <a:ea typeface="Arial"/>
                <a:cs typeface="Times New Roman"/>
              </a:rPr>
              <a:t> وفقاً </a:t>
            </a:r>
            <a:r>
              <a:rPr lang="ar-SA" sz="3600" dirty="0" err="1">
                <a:solidFill>
                  <a:srgbClr val="000000"/>
                </a:solidFill>
                <a:latin typeface="Arial"/>
                <a:ea typeface="Arial"/>
                <a:cs typeface="Times New Roman"/>
              </a:rPr>
              <a:t>لوجھة</a:t>
            </a:r>
            <a:r>
              <a:rPr lang="ar-SA" sz="3600" dirty="0">
                <a:solidFill>
                  <a:srgbClr val="000000"/>
                </a:solidFill>
                <a:latin typeface="Arial"/>
                <a:ea typeface="Arial"/>
                <a:cs typeface="Times New Roman"/>
              </a:rPr>
              <a:t> كل </a:t>
            </a:r>
            <a:r>
              <a:rPr lang="ar-SA" sz="3600" dirty="0" err="1">
                <a:solidFill>
                  <a:srgbClr val="000000"/>
                </a:solidFill>
                <a:latin typeface="Arial"/>
                <a:ea typeface="Arial"/>
                <a:cs typeface="Times New Roman"/>
              </a:rPr>
              <a:t>منھم</a:t>
            </a:r>
            <a:r>
              <a:rPr lang="ar-SA" sz="3600" dirty="0">
                <a:solidFill>
                  <a:srgbClr val="000000"/>
                </a:solidFill>
                <a:latin typeface="Arial"/>
                <a:ea typeface="Arial"/>
                <a:cs typeface="Times New Roman"/>
              </a:rPr>
              <a:t>. </a:t>
            </a:r>
            <a:endParaRPr lang="en-US" sz="3600" dirty="0">
              <a:solidFill>
                <a:srgbClr val="000000"/>
              </a:solidFill>
              <a:latin typeface="Arial"/>
              <a:ea typeface="Arial"/>
            </a:endParaRPr>
          </a:p>
          <a:p>
            <a:pPr marL="109728" indent="0" algn="r">
              <a:buNone/>
            </a:pPr>
            <a:endParaRPr lang="en-US" dirty="0"/>
          </a:p>
        </p:txBody>
      </p:sp>
      <p:sp>
        <p:nvSpPr>
          <p:cNvPr id="3" name="Title 2"/>
          <p:cNvSpPr>
            <a:spLocks noGrp="1"/>
          </p:cNvSpPr>
          <p:nvPr>
            <p:ph type="title"/>
          </p:nvPr>
        </p:nvSpPr>
        <p:spPr/>
        <p:txBody>
          <a:bodyPr/>
          <a:lstStyle/>
          <a:p>
            <a:pPr algn="ctr"/>
            <a:r>
              <a:rPr lang="ar-SA" sz="4400" dirty="0" err="1">
                <a:solidFill>
                  <a:srgbClr val="000000"/>
                </a:solidFill>
                <a:effectLst/>
                <a:ea typeface="Arial"/>
              </a:rPr>
              <a:t>مفھوم</a:t>
            </a:r>
            <a:r>
              <a:rPr lang="ar-SA" sz="4400" dirty="0">
                <a:solidFill>
                  <a:srgbClr val="000000"/>
                </a:solidFill>
                <a:effectLst/>
                <a:ea typeface="Arial"/>
              </a:rPr>
              <a:t> </a:t>
            </a:r>
            <a:r>
              <a:rPr lang="ar-SA" sz="4400" dirty="0" err="1">
                <a:solidFill>
                  <a:srgbClr val="000000"/>
                </a:solidFill>
                <a:effectLst/>
                <a:ea typeface="Arial"/>
              </a:rPr>
              <a:t>السیاحة</a:t>
            </a:r>
            <a:endParaRPr lang="en-US" dirty="0"/>
          </a:p>
        </p:txBody>
      </p:sp>
    </p:spTree>
    <p:extLst>
      <p:ext uri="{BB962C8B-B14F-4D97-AF65-F5344CB8AC3E}">
        <p14:creationId xmlns:p14="http://schemas.microsoft.com/office/powerpoint/2010/main" val="114962218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ctr"/>
            <a:r>
              <a:rPr lang="ar-SA" sz="4000" dirty="0">
                <a:solidFill>
                  <a:srgbClr val="000000"/>
                </a:solidFill>
                <a:ea typeface="Arial" panose="020B0604020202020204" pitchFamily="34" charset="0"/>
                <a:cs typeface="Times New Roman" panose="02020603050405020304" pitchFamily="18" charset="0"/>
              </a:rPr>
              <a:t>مسببات الخلل البيئي</a:t>
            </a:r>
            <a:endParaRPr lang="en-US" dirty="0"/>
          </a:p>
        </p:txBody>
      </p:sp>
      <p:sp>
        <p:nvSpPr>
          <p:cNvPr id="3" name="Content Placeholder 2"/>
          <p:cNvSpPr>
            <a:spLocks noGrp="1"/>
          </p:cNvSpPr>
          <p:nvPr>
            <p:ph idx="1"/>
          </p:nvPr>
        </p:nvSpPr>
        <p:spPr>
          <a:xfrm>
            <a:off x="177801" y="1052736"/>
            <a:ext cx="8600403" cy="5256584"/>
          </a:xfrm>
        </p:spPr>
        <p:txBody>
          <a:bodyPr>
            <a:normAutofit/>
          </a:bodyPr>
          <a:lstStyle/>
          <a:p>
            <a:pPr marL="285750" indent="-285750" algn="r" rtl="1">
              <a:lnSpc>
                <a:spcPct val="150000"/>
              </a:lnSpc>
              <a:buFont typeface="Wingdings" panose="05000000000000000000" pitchFamily="2" charset="2"/>
              <a:buChar char="ü"/>
            </a:pPr>
            <a:r>
              <a:rPr lang="ar-SA" sz="1800" dirty="0" smtClean="0"/>
              <a:t>التركز </a:t>
            </a:r>
            <a:r>
              <a:rPr lang="ar-SA" sz="1800" dirty="0"/>
              <a:t>السياحي في الزمان والمكان يؤدي إلى الازدحام على الشواطئ والمنتجعات السياحية، ما يحدث أضراراً تؤثر بشكل مباشر في مستوى نوعية الحياة كما أن كثافة حركة المرور على الطرق في نهاية الأسبوع والمواسم يؤدي إلى النقص الشديد في وقت الفراغ، وارتفاع معدلات استهلاك الوقود وبالتالي زيادة في حدة التلوث الضوضائي والهوائي</a:t>
            </a:r>
            <a:r>
              <a:rPr lang="ar-SA" sz="1800" dirty="0" smtClean="0"/>
              <a:t>.</a:t>
            </a:r>
          </a:p>
          <a:p>
            <a:pPr marL="285750" indent="-285750" algn="r" rtl="1">
              <a:lnSpc>
                <a:spcPct val="150000"/>
              </a:lnSpc>
              <a:buFont typeface="Wingdings" panose="05000000000000000000" pitchFamily="2" charset="2"/>
              <a:buChar char="ü"/>
            </a:pPr>
            <a:r>
              <a:rPr lang="ar-SA" sz="1800" dirty="0"/>
              <a:t>إن إقامة المشروعات السياحية في مناطق معينة قد تكون في حد ذاتها سبباً رئيسياً في تدهور بعض العناصر البيئية في بعض المناطق، فالحركة السياحية المتزايدة الكثيرة من السائحين تؤدي إلى نمو المنتجعات دون التخطيط العمراني الأمثل خصوصاً المنتجعات الشاطئية والتي تمتد على طول السواحل من أجل التمتع بميزة التواجد على الشاطئ كمورد أولي مستغلة في ذلك انخفاض سعر الأرض يعد نمواً عمرانياً قليل الجدوى اقتصادياً فضلاً عن تداعياته البيئية المتعددة</a:t>
            </a:r>
            <a:r>
              <a:rPr lang="ar-SA" sz="1800" dirty="0" smtClean="0"/>
              <a:t>.</a:t>
            </a:r>
          </a:p>
          <a:p>
            <a:pPr marL="285750" indent="-285750" algn="r" rtl="1">
              <a:lnSpc>
                <a:spcPct val="150000"/>
              </a:lnSpc>
              <a:buFont typeface="Wingdings" panose="05000000000000000000" pitchFamily="2" charset="2"/>
              <a:buChar char="ü"/>
            </a:pPr>
            <a:r>
              <a:rPr lang="ar-SA" sz="1800" dirty="0"/>
              <a:t>تدفق السائحين إلى المناطق الوعرة ووجود السيارات المجهزة والتي يمكنها الوصول إلى أصعب المناطق وعورة أثر على عملية التكاثر للحياة البرية، أن تنمو وتعيش الأنواع البرية حياتها الطبيعية، فقد أدى تزاحم السائحين إلى هجرة الطيور أعشاشها وإلى زيادة معدلات وفياتها.</a:t>
            </a:r>
            <a:endParaRPr lang="en-US" sz="1800" dirty="0"/>
          </a:p>
          <a:p>
            <a:pPr marL="0" indent="0" algn="r" rtl="1">
              <a:buNone/>
            </a:pPr>
            <a:endParaRPr lang="en-US" sz="1800" dirty="0"/>
          </a:p>
          <a:p>
            <a:pPr marL="0" indent="0" algn="r" rtl="1">
              <a:buNone/>
            </a:pPr>
            <a:endParaRPr lang="en-US" sz="1800" dirty="0"/>
          </a:p>
        </p:txBody>
      </p:sp>
    </p:spTree>
    <p:extLst>
      <p:ext uri="{BB962C8B-B14F-4D97-AF65-F5344CB8AC3E}">
        <p14:creationId xmlns:p14="http://schemas.microsoft.com/office/powerpoint/2010/main" val="12459802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067" y="260648"/>
            <a:ext cx="8414137" cy="5616624"/>
          </a:xfrm>
        </p:spPr>
        <p:txBody>
          <a:bodyPr>
            <a:noAutofit/>
          </a:bodyPr>
          <a:lstStyle/>
          <a:p>
            <a:pPr marL="0" indent="0" algn="r">
              <a:lnSpc>
                <a:spcPct val="250000"/>
              </a:lnSpc>
              <a:buNone/>
            </a:pPr>
            <a:r>
              <a:rPr lang="ar-SA" sz="2100" dirty="0"/>
              <a:t>ويجب الالتزام بوضع استراتيجية للحد من التأثيرات السلبية للسياحة على النسق البيئي بالارتكاز على العلاقة المتبادلة بين السياحة والنسق البيئي، حيث توفر السياحة عوامل عدة للمحافظة على البيئة وتطويرها وتحسينها وتوفير البيئة أيضاً الأساس الحقيقي للنشاطات السياحية. ولكن في وجود أسس عدة إذا لم توجد ستتصدع البيئة وينهار الأساس الذي يعتمد عليه النشاط السياحي وبالتالي يصبح المجتمع والسائحون ضحية لذلك، ولذا يجب أن توجد الإدارة السليمة للموارد السياحة والاستغلال الأمثل للمواقع السياحية والاختيار المناسب للمشروعات والنظم المعمارية.</a:t>
            </a:r>
            <a:endParaRPr lang="en-US" sz="2100" dirty="0"/>
          </a:p>
        </p:txBody>
      </p:sp>
    </p:spTree>
    <p:extLst>
      <p:ext uri="{BB962C8B-B14F-4D97-AF65-F5344CB8AC3E}">
        <p14:creationId xmlns:p14="http://schemas.microsoft.com/office/powerpoint/2010/main" val="270985553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852936"/>
            <a:ext cx="8229600" cy="1143000"/>
          </a:xfrm>
        </p:spPr>
        <p:txBody>
          <a:bodyPr/>
          <a:lstStyle/>
          <a:p>
            <a:pPr algn="ctr"/>
            <a:r>
              <a:rPr lang="ar-SA" dirty="0" err="1"/>
              <a:t>السیاحة</a:t>
            </a:r>
            <a:r>
              <a:rPr lang="ar-SA" dirty="0"/>
              <a:t> </a:t>
            </a:r>
            <a:r>
              <a:rPr lang="ar-SA" dirty="0" smtClean="0"/>
              <a:t>و علاقتها </a:t>
            </a:r>
            <a:r>
              <a:rPr lang="ar-SA" dirty="0"/>
              <a:t>بالنسق الاقتصادي</a:t>
            </a:r>
            <a:endParaRPr lang="en-US" dirty="0"/>
          </a:p>
        </p:txBody>
      </p:sp>
      <p:sp>
        <p:nvSpPr>
          <p:cNvPr id="4" name="Oval 3"/>
          <p:cNvSpPr/>
          <p:nvPr/>
        </p:nvSpPr>
        <p:spPr>
          <a:xfrm>
            <a:off x="7020272" y="692696"/>
            <a:ext cx="1584176"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t>الفصل </a:t>
            </a:r>
            <a:r>
              <a:rPr lang="ar-SA" sz="2800" dirty="0" smtClean="0"/>
              <a:t>السابع</a:t>
            </a:r>
            <a:endParaRPr lang="en-US" sz="2800" dirty="0"/>
          </a:p>
        </p:txBody>
      </p:sp>
    </p:spTree>
    <p:extLst>
      <p:ext uri="{BB962C8B-B14F-4D97-AF65-F5344CB8AC3E}">
        <p14:creationId xmlns:p14="http://schemas.microsoft.com/office/powerpoint/2010/main" val="363683397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368" y="44624"/>
            <a:ext cx="8501836" cy="5766763"/>
          </a:xfrm>
        </p:spPr>
        <p:txBody>
          <a:bodyPr>
            <a:normAutofit/>
          </a:bodyPr>
          <a:lstStyle/>
          <a:p>
            <a:pPr marL="10478" marR="2858" indent="0" algn="just" rtl="1">
              <a:lnSpc>
                <a:spcPct val="300000"/>
              </a:lnSpc>
              <a:spcBef>
                <a:spcPts val="0"/>
              </a:spcBef>
              <a:spcAft>
                <a:spcPts val="11"/>
              </a:spcAft>
              <a:buNone/>
            </a:pPr>
            <a:r>
              <a:rPr lang="ar-SA" sz="1800" dirty="0">
                <a:solidFill>
                  <a:srgbClr val="000000"/>
                </a:solidFill>
                <a:latin typeface="Arial" panose="020B0604020202020204" pitchFamily="34" charset="0"/>
                <a:ea typeface="Arial" panose="020B0604020202020204" pitchFamily="34" charset="0"/>
                <a:cs typeface="Times New Roman" panose="02020603050405020304" pitchFamily="18" charset="0"/>
              </a:rPr>
              <a:t>یشكل النسق الاقتصادي نسقاً اجتماعيا فرعيا حيث یتكون من العلاقات المتبادلة بین عناصرها الأساسية : وھي الإنتاج والتوزيع والاستهلاك للسلع والخدمات، ومن أھم عناصرها العمل: أي نشاط الأفراد ومھاراتھم والمعرفة والتكنولوجيا و الأرض ورأس المال والتنظيم فكل ھذه العناصر تتكامل من أجل إنتاج السلع والخدمات </a:t>
            </a:r>
            <a:r>
              <a:rPr lang="ar-SA" sz="1800" dirty="0" err="1">
                <a:solidFill>
                  <a:srgbClr val="000000"/>
                </a:solidFill>
                <a:latin typeface="Arial" panose="020B0604020202020204" pitchFamily="34" charset="0"/>
                <a:ea typeface="Arial" panose="020B0604020202020204" pitchFamily="34" charset="0"/>
                <a:cs typeface="Times New Roman" panose="02020603050405020304" pitchFamily="18" charset="0"/>
              </a:rPr>
              <a:t>ویشكل</a:t>
            </a:r>
            <a:r>
              <a:rPr lang="ar-SA" sz="1800" dirty="0">
                <a:solidFill>
                  <a:srgbClr val="000000"/>
                </a:solidFill>
                <a:latin typeface="Arial" panose="020B0604020202020204" pitchFamily="34" charset="0"/>
                <a:ea typeface="Arial" panose="020B0604020202020204" pitchFamily="34" charset="0"/>
                <a:cs typeface="Times New Roman" panose="02020603050405020304" pitchFamily="18" charset="0"/>
              </a:rPr>
              <a:t> الأساس الاقتصادي البناء التحتي الذي ینھض عليه البناء الفوقي والذي يمثل مجموعة النظم  القانونية  والسیاسیة والدینیة والجمالية فمجموع علاقات الإنتاج ھي التي تشكل البناء الاقتصادي للمجتمع، وھي الأساس الحقيقي الذي ینھض عليه البناء الفوقي القانوني و </a:t>
            </a:r>
            <a:r>
              <a:rPr lang="ar-SA" sz="1800" dirty="0" err="1">
                <a:solidFill>
                  <a:srgbClr val="000000"/>
                </a:solidFill>
                <a:latin typeface="Arial" panose="020B0604020202020204" pitchFamily="34" charset="0"/>
                <a:ea typeface="Arial" panose="020B0604020202020204" pitchFamily="34" charset="0"/>
                <a:cs typeface="Times New Roman" panose="02020603050405020304" pitchFamily="18" charset="0"/>
              </a:rPr>
              <a:t>السیاسي</a:t>
            </a:r>
            <a:r>
              <a:rPr lang="ar-SA" sz="1800" dirty="0">
                <a:solidFill>
                  <a:srgbClr val="000000"/>
                </a:solidFill>
                <a:latin typeface="Arial" panose="020B0604020202020204" pitchFamily="34" charset="0"/>
                <a:ea typeface="Arial" panose="020B0604020202020204" pitchFamily="34" charset="0"/>
                <a:cs typeface="Times New Roman" panose="02020603050405020304" pitchFamily="18" charset="0"/>
              </a:rPr>
              <a:t>.</a:t>
            </a:r>
            <a:endParaRPr lang="en-US" sz="1800" dirty="0">
              <a:solidFill>
                <a:srgbClr val="000000"/>
              </a:solidFill>
              <a:latin typeface="Arial" panose="020B0604020202020204" pitchFamily="34" charset="0"/>
              <a:ea typeface="Arial" panose="020B0604020202020204" pitchFamily="34" charset="0"/>
            </a:endParaRPr>
          </a:p>
          <a:p>
            <a:pPr marL="0" indent="0" algn="ctr">
              <a:buNone/>
            </a:pPr>
            <a:endParaRPr lang="en-US" sz="1800" dirty="0"/>
          </a:p>
        </p:txBody>
      </p:sp>
    </p:spTree>
    <p:extLst>
      <p:ext uri="{BB962C8B-B14F-4D97-AF65-F5344CB8AC3E}">
        <p14:creationId xmlns:p14="http://schemas.microsoft.com/office/powerpoint/2010/main" val="145236554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965" y="1283509"/>
            <a:ext cx="8084239" cy="1170537"/>
          </a:xfrm>
        </p:spPr>
        <p:txBody>
          <a:bodyPr>
            <a:normAutofit fontScale="90000"/>
          </a:bodyPr>
          <a:lstStyle/>
          <a:p>
            <a:pPr marL="257175" marR="2858" indent="-257175" algn="ctr" rtl="1">
              <a:lnSpc>
                <a:spcPct val="155000"/>
              </a:lnSpc>
              <a:spcBef>
                <a:spcPts val="0"/>
              </a:spcBef>
              <a:spcAft>
                <a:spcPts val="11"/>
              </a:spcAft>
            </a:pPr>
            <a:r>
              <a:rPr lang="ar-SA" sz="2400" dirty="0" err="1">
                <a:solidFill>
                  <a:srgbClr val="000000"/>
                </a:solidFill>
                <a:latin typeface="Arial" panose="020B0604020202020204" pitchFamily="34" charset="0"/>
                <a:ea typeface="Arial" panose="020B0604020202020204" pitchFamily="34" charset="0"/>
                <a:cs typeface="Arial" panose="020B0604020202020204" pitchFamily="34" charset="0"/>
              </a:rPr>
              <a:t>السیاحة</a:t>
            </a:r>
            <a:r>
              <a:rPr lang="ar-SA" sz="2400" dirty="0">
                <a:solidFill>
                  <a:srgbClr val="000000"/>
                </a:solidFill>
                <a:latin typeface="Arial" panose="020B0604020202020204" pitchFamily="34" charset="0"/>
                <a:ea typeface="Arial" panose="020B0604020202020204" pitchFamily="34" charset="0"/>
                <a:cs typeface="Arial" panose="020B0604020202020204" pitchFamily="34" charset="0"/>
              </a:rPr>
              <a:t> كصناعة </a:t>
            </a:r>
            <a:r>
              <a:rPr lang="ar-SA" sz="2400" dirty="0" err="1">
                <a:solidFill>
                  <a:srgbClr val="000000"/>
                </a:solidFill>
                <a:latin typeface="Arial" panose="020B0604020202020204" pitchFamily="34" charset="0"/>
                <a:ea typeface="Arial" panose="020B0604020202020204" pitchFamily="34" charset="0"/>
                <a:cs typeface="Arial" panose="020B0604020202020204" pitchFamily="34" charset="0"/>
              </a:rPr>
              <a:t>مثلھا</a:t>
            </a:r>
            <a:r>
              <a:rPr lang="ar-SA" sz="2400" dirty="0">
                <a:solidFill>
                  <a:srgbClr val="000000"/>
                </a:solidFill>
                <a:latin typeface="Arial" panose="020B0604020202020204" pitchFamily="34" charset="0"/>
                <a:ea typeface="Arial" panose="020B0604020202020204" pitchFamily="34" charset="0"/>
                <a:cs typeface="Arial" panose="020B0604020202020204" pitchFamily="34" charset="0"/>
              </a:rPr>
              <a:t> كأية صناعة أخرى تقوم على مقومات أساس تمثل عناصر </a:t>
            </a:r>
            <a:r>
              <a:rPr lang="ar-SA" sz="2400" dirty="0" err="1">
                <a:solidFill>
                  <a:srgbClr val="000000"/>
                </a:solidFill>
                <a:latin typeface="Arial" panose="020B0604020202020204" pitchFamily="34" charset="0"/>
                <a:ea typeface="Arial" panose="020B0604020202020204" pitchFamily="34" charset="0"/>
                <a:cs typeface="Arial" panose="020B0604020202020204" pitchFamily="34" charset="0"/>
              </a:rPr>
              <a:t>إنتاجھا</a:t>
            </a:r>
            <a:r>
              <a:rPr lang="ar-SA" sz="2400" dirty="0">
                <a:solidFill>
                  <a:srgbClr val="000000"/>
                </a:solidFill>
                <a:latin typeface="Arial" panose="020B0604020202020204" pitchFamily="34" charset="0"/>
                <a:ea typeface="Arial" panose="020B0604020202020204" pitchFamily="34" charset="0"/>
                <a:cs typeface="Arial" panose="020B0604020202020204" pitchFamily="34" charset="0"/>
              </a:rPr>
              <a:t>:  </a:t>
            </a:r>
            <a:r>
              <a:rPr lang="en-US" sz="1500" dirty="0">
                <a:solidFill>
                  <a:srgbClr val="000000"/>
                </a:solidFill>
                <a:latin typeface="Arial" panose="020B0604020202020204" pitchFamily="34" charset="0"/>
                <a:ea typeface="Arial" panose="020B0604020202020204" pitchFamily="34" charset="0"/>
              </a:rPr>
              <a:t/>
            </a:r>
            <a:br>
              <a:rPr lang="en-US" sz="1500" dirty="0">
                <a:solidFill>
                  <a:srgbClr val="000000"/>
                </a:solidFill>
                <a:latin typeface="Arial" panose="020B0604020202020204" pitchFamily="34" charset="0"/>
                <a:ea typeface="Arial" panose="020B0604020202020204" pitchFamily="34" charset="0"/>
              </a:rPr>
            </a:br>
            <a:endParaRPr lang="en-US" dirty="0"/>
          </a:p>
        </p:txBody>
      </p:sp>
      <p:sp>
        <p:nvSpPr>
          <p:cNvPr id="3" name="Content Placeholder 2"/>
          <p:cNvSpPr>
            <a:spLocks noGrp="1"/>
          </p:cNvSpPr>
          <p:nvPr>
            <p:ph idx="1"/>
          </p:nvPr>
        </p:nvSpPr>
        <p:spPr>
          <a:xfrm>
            <a:off x="76200" y="2686050"/>
            <a:ext cx="8898467" cy="2904067"/>
          </a:xfrm>
        </p:spPr>
        <p:txBody>
          <a:bodyPr>
            <a:normAutofit/>
          </a:bodyPr>
          <a:lstStyle/>
          <a:p>
            <a:pPr marL="257175" indent="-257175" algn="r" rtl="1" fontAlgn="base">
              <a:lnSpc>
                <a:spcPct val="107000"/>
              </a:lnSpc>
              <a:spcBef>
                <a:spcPts val="0"/>
              </a:spcBef>
              <a:spcAft>
                <a:spcPts val="596"/>
              </a:spcAft>
              <a:buClr>
                <a:srgbClr val="000000"/>
              </a:buClr>
              <a:buSzPts val="1600"/>
              <a:buFont typeface="+mj-cs"/>
              <a:buAutoNum type="arabic2Minus"/>
            </a:pPr>
            <a:r>
              <a:rPr lang="ar-SA" sz="1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رأس المال. </a:t>
            </a:r>
            <a:endParaRPr lang="en-US"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57175" indent="-257175" algn="r" rtl="1" fontAlgn="base">
              <a:lnSpc>
                <a:spcPct val="107000"/>
              </a:lnSpc>
              <a:spcBef>
                <a:spcPts val="0"/>
              </a:spcBef>
              <a:spcAft>
                <a:spcPts val="596"/>
              </a:spcAft>
              <a:buClr>
                <a:srgbClr val="000000"/>
              </a:buClr>
              <a:buSzPts val="1600"/>
              <a:buFont typeface="+mj-cs"/>
              <a:buAutoNum type="arabic2Minus"/>
            </a:pPr>
            <a:r>
              <a:rPr lang="ar-SA" sz="1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العمل. </a:t>
            </a:r>
            <a:endParaRPr lang="en-US"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57175" indent="-257175" algn="r" rtl="1" fontAlgn="base">
              <a:lnSpc>
                <a:spcPct val="107000"/>
              </a:lnSpc>
              <a:spcBef>
                <a:spcPts val="0"/>
              </a:spcBef>
              <a:spcAft>
                <a:spcPts val="596"/>
              </a:spcAft>
              <a:buClr>
                <a:srgbClr val="000000"/>
              </a:buClr>
              <a:buSzPts val="1600"/>
              <a:buFont typeface="+mj-cs"/>
              <a:buAutoNum type="arabic2Minus"/>
            </a:pPr>
            <a:r>
              <a:rPr lang="ar-SA" sz="1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الموارد الطبيعية ( الأرض). </a:t>
            </a:r>
          </a:p>
          <a:p>
            <a:pPr marL="257175" indent="-257175" algn="r" rtl="1" fontAlgn="base">
              <a:lnSpc>
                <a:spcPct val="107000"/>
              </a:lnSpc>
              <a:spcBef>
                <a:spcPts val="0"/>
              </a:spcBef>
              <a:spcAft>
                <a:spcPts val="596"/>
              </a:spcAft>
              <a:buClr>
                <a:srgbClr val="000000"/>
              </a:buClr>
              <a:buSzPts val="1600"/>
              <a:buFont typeface="+mj-cs"/>
              <a:buAutoNum type="arabic2Minus"/>
            </a:pPr>
            <a:r>
              <a:rPr lang="ar-SA" sz="1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التنظيم</a:t>
            </a:r>
            <a:endParaRPr lang="en-US"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381987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708" y="116632"/>
            <a:ext cx="8464937" cy="1170537"/>
          </a:xfrm>
        </p:spPr>
        <p:txBody>
          <a:bodyPr>
            <a:normAutofit fontScale="90000"/>
          </a:bodyPr>
          <a:lstStyle/>
          <a:p>
            <a:pPr algn="ctr"/>
            <a:r>
              <a:rPr lang="ar-SA" b="1" dirty="0" smtClean="0">
                <a:solidFill>
                  <a:srgbClr val="000000"/>
                </a:solidFill>
                <a:ea typeface="Arial" panose="020B0604020202020204" pitchFamily="34" charset="0"/>
                <a:cs typeface="Arial" panose="020B0604020202020204" pitchFamily="34" charset="0"/>
              </a:rPr>
              <a:t>التأثيرات الإيجابية للسياحة </a:t>
            </a:r>
            <a:r>
              <a:rPr lang="ar-SA" b="1" dirty="0">
                <a:solidFill>
                  <a:srgbClr val="000000"/>
                </a:solidFill>
                <a:ea typeface="Arial" panose="020B0604020202020204" pitchFamily="34" charset="0"/>
                <a:cs typeface="Arial" panose="020B0604020202020204" pitchFamily="34" charset="0"/>
              </a:rPr>
              <a:t>على النسق </a:t>
            </a:r>
            <a:r>
              <a:rPr lang="ar-SA" b="1" dirty="0" smtClean="0">
                <a:solidFill>
                  <a:srgbClr val="000000"/>
                </a:solidFill>
                <a:ea typeface="Arial" panose="020B0604020202020204" pitchFamily="34" charset="0"/>
                <a:cs typeface="Arial" panose="020B0604020202020204" pitchFamily="34" charset="0"/>
              </a:rPr>
              <a:t>الاقتصادي</a:t>
            </a:r>
            <a:endParaRPr lang="en-US" dirty="0"/>
          </a:p>
        </p:txBody>
      </p:sp>
      <p:sp>
        <p:nvSpPr>
          <p:cNvPr id="3" name="Content Placeholder 2"/>
          <p:cNvSpPr>
            <a:spLocks noGrp="1"/>
          </p:cNvSpPr>
          <p:nvPr>
            <p:ph idx="1"/>
          </p:nvPr>
        </p:nvSpPr>
        <p:spPr>
          <a:xfrm>
            <a:off x="470848" y="1287170"/>
            <a:ext cx="8307356" cy="5094158"/>
          </a:xfrm>
        </p:spPr>
        <p:txBody>
          <a:bodyPr>
            <a:normAutofit/>
          </a:bodyPr>
          <a:lstStyle/>
          <a:p>
            <a:pPr marL="0" indent="0" algn="ctr">
              <a:lnSpc>
                <a:spcPct val="150000"/>
              </a:lnSpc>
              <a:buNone/>
            </a:pPr>
            <a:r>
              <a:rPr lang="ar-SA" dirty="0"/>
              <a:t>أحدثت السياحة تحسناً كبيراً في المنظومات البيئية المختلفة للمجتمع: منها الهواء والتراث الطبيعي والحضاري، نتيجة اهتمام البعض بالبيئة وحمايتها والمحافظة عليا لتحقيق نمو سياحي متزايد ومتواصل </a:t>
            </a:r>
            <a:r>
              <a:rPr lang="ar-SA" dirty="0" smtClean="0"/>
              <a:t>ومستدام. </a:t>
            </a:r>
            <a:r>
              <a:rPr lang="ar-SA" dirty="0"/>
              <a:t>فالعلاقة بين السياحة والبيئة علاقة تكاملية وأساسً تؤثر في تحقيق التنمية المتواصلة من خلال الاستغلال الأمثل للموارد </a:t>
            </a:r>
            <a:r>
              <a:rPr lang="ar-SA" dirty="0" err="1" smtClean="0"/>
              <a:t>البيئية،وكان</a:t>
            </a:r>
            <a:r>
              <a:rPr lang="ar-SA" dirty="0" smtClean="0"/>
              <a:t> </a:t>
            </a:r>
            <a:r>
              <a:rPr lang="ar-SA" dirty="0"/>
              <a:t>لهذا التحسن الأمثل دور تأثير إيجابي، يجعل النسق البيئي وما يتضمنه من موارد أساسا ثابتاً يرتكز عليه المجتمع </a:t>
            </a:r>
            <a:r>
              <a:rPr lang="ar-SA" dirty="0" err="1" smtClean="0"/>
              <a:t>بأنساقه</a:t>
            </a:r>
            <a:r>
              <a:rPr lang="ar-SA" dirty="0" smtClean="0"/>
              <a:t> </a:t>
            </a:r>
            <a:r>
              <a:rPr lang="ar-SA" dirty="0"/>
              <a:t>كافة في علاقته بظاهرة السياحة</a:t>
            </a:r>
            <a:endParaRPr lang="en-US" dirty="0"/>
          </a:p>
        </p:txBody>
      </p:sp>
    </p:spTree>
    <p:extLst>
      <p:ext uri="{BB962C8B-B14F-4D97-AF65-F5344CB8AC3E}">
        <p14:creationId xmlns:p14="http://schemas.microsoft.com/office/powerpoint/2010/main" val="271795384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38652" cy="1170537"/>
          </a:xfrm>
        </p:spPr>
        <p:txBody>
          <a:bodyPr>
            <a:normAutofit fontScale="90000"/>
          </a:bodyPr>
          <a:lstStyle/>
          <a:p>
            <a:pPr algn="ctr"/>
            <a:r>
              <a:rPr lang="ar-SA" dirty="0"/>
              <a:t>	أولا: </a:t>
            </a:r>
            <a:r>
              <a:rPr lang="ar-SA" dirty="0" smtClean="0"/>
              <a:t>أثر السياحة </a:t>
            </a:r>
            <a:r>
              <a:rPr lang="ar-SA" dirty="0"/>
              <a:t>في الاقتصاد العالمي والقومي</a:t>
            </a:r>
            <a:endParaRPr lang="en-US" dirty="0"/>
          </a:p>
        </p:txBody>
      </p:sp>
      <p:sp>
        <p:nvSpPr>
          <p:cNvPr id="3" name="Content Placeholder 2"/>
          <p:cNvSpPr>
            <a:spLocks noGrp="1"/>
          </p:cNvSpPr>
          <p:nvPr>
            <p:ph idx="1"/>
          </p:nvPr>
        </p:nvSpPr>
        <p:spPr>
          <a:xfrm>
            <a:off x="399198" y="1340768"/>
            <a:ext cx="8379006" cy="5184576"/>
          </a:xfrm>
        </p:spPr>
        <p:txBody>
          <a:bodyPr>
            <a:normAutofit lnSpcReduction="10000"/>
          </a:bodyPr>
          <a:lstStyle/>
          <a:p>
            <a:pPr marL="0" indent="0" algn="r" rtl="1">
              <a:lnSpc>
                <a:spcPct val="200000"/>
              </a:lnSpc>
              <a:buNone/>
            </a:pPr>
            <a:r>
              <a:rPr lang="ar-SA" sz="2400" dirty="0"/>
              <a:t>السياحة لھا أھمیة من الناحية الاقتصادية: حیث تساهم في الاقتصاد العالمي بما تضيفه صناعة السياحة على المجتمع المضيف فينفق المستهلكون في الدول المتقدمة على السفر والسياحة أكثر مما ينفقون على الملبس والرعاية الصحية، وترجع الأھمیة </a:t>
            </a:r>
            <a:r>
              <a:rPr lang="ar-SA" sz="2400" dirty="0" smtClean="0"/>
              <a:t>الاقتصادية لهذه </a:t>
            </a:r>
            <a:r>
              <a:rPr lang="ar-SA" sz="2400" dirty="0"/>
              <a:t>الصناعة إلى ما تجلبه من رؤوس أموال في الاستثمار بالإضافة إلى </a:t>
            </a:r>
            <a:r>
              <a:rPr lang="ar-SA" sz="2400" dirty="0" smtClean="0"/>
              <a:t>إرادات </a:t>
            </a:r>
            <a:r>
              <a:rPr lang="ar-SA" sz="2400" dirty="0"/>
              <a:t>الضرائب، كما تحفز على </a:t>
            </a:r>
            <a:r>
              <a:rPr lang="ar-SA" sz="2400" dirty="0" smtClean="0"/>
              <a:t>الاستيراد والتصدير وزيادة </a:t>
            </a:r>
            <a:r>
              <a:rPr lang="ar-SA" sz="2400" dirty="0"/>
              <a:t>الإنفاق </a:t>
            </a:r>
            <a:r>
              <a:rPr lang="ar-SA" sz="2400" dirty="0" smtClean="0"/>
              <a:t>السياحي </a:t>
            </a:r>
            <a:r>
              <a:rPr lang="ar-SA" sz="2400" dirty="0"/>
              <a:t>المبدئي الذي </a:t>
            </a:r>
            <a:r>
              <a:rPr lang="ar-SA" sz="2400" dirty="0" err="1"/>
              <a:t>یؤدي</a:t>
            </a:r>
            <a:r>
              <a:rPr lang="ar-SA" sz="2400" dirty="0"/>
              <a:t> إلى </a:t>
            </a:r>
            <a:r>
              <a:rPr lang="ar-SA" sz="2400" dirty="0" err="1"/>
              <a:t>تأثیرات</a:t>
            </a:r>
            <a:r>
              <a:rPr lang="ar-SA" sz="2400" dirty="0"/>
              <a:t> مضاعفة في الدخل القومي وفقا ً </a:t>
            </a:r>
            <a:r>
              <a:rPr lang="ar-SA" sz="2400" dirty="0" smtClean="0"/>
              <a:t>لأثر </a:t>
            </a:r>
            <a:r>
              <a:rPr lang="ar-SA" sz="2400" dirty="0"/>
              <a:t>مضاعف الإنفاق السياحي . </a:t>
            </a:r>
            <a:endParaRPr lang="en-US" sz="2400" dirty="0"/>
          </a:p>
        </p:txBody>
      </p:sp>
    </p:spTree>
    <p:extLst>
      <p:ext uri="{BB962C8B-B14F-4D97-AF65-F5344CB8AC3E}">
        <p14:creationId xmlns:p14="http://schemas.microsoft.com/office/powerpoint/2010/main" val="375598514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85" y="188640"/>
            <a:ext cx="8153819" cy="1170537"/>
          </a:xfrm>
        </p:spPr>
        <p:txBody>
          <a:bodyPr>
            <a:normAutofit fontScale="90000"/>
          </a:bodyPr>
          <a:lstStyle/>
          <a:p>
            <a:pPr algn="ctr"/>
            <a:r>
              <a:rPr lang="ar-SA" b="1" dirty="0">
                <a:solidFill>
                  <a:srgbClr val="000000"/>
                </a:solidFill>
                <a:ea typeface="Arial" panose="020B0604020202020204" pitchFamily="34" charset="0"/>
              </a:rPr>
              <a:t>ثانيا: </a:t>
            </a:r>
            <a:r>
              <a:rPr lang="ar-SA" b="1" dirty="0" smtClean="0">
                <a:solidFill>
                  <a:srgbClr val="000000"/>
                </a:solidFill>
                <a:ea typeface="Arial" panose="020B0604020202020204" pitchFamily="34" charset="0"/>
              </a:rPr>
              <a:t>تنمية </a:t>
            </a:r>
            <a:r>
              <a:rPr lang="ar-SA" b="1" dirty="0">
                <a:solidFill>
                  <a:srgbClr val="000000"/>
                </a:solidFill>
                <a:ea typeface="Arial" panose="020B0604020202020204" pitchFamily="34" charset="0"/>
              </a:rPr>
              <a:t>القطاعات </a:t>
            </a:r>
            <a:r>
              <a:rPr lang="ar-SA" b="1" dirty="0" smtClean="0">
                <a:solidFill>
                  <a:srgbClr val="000000"/>
                </a:solidFill>
                <a:ea typeface="Arial" panose="020B0604020202020204" pitchFamily="34" charset="0"/>
              </a:rPr>
              <a:t>الاقتصادية </a:t>
            </a:r>
            <a:r>
              <a:rPr lang="ar-SA" b="1" dirty="0">
                <a:solidFill>
                  <a:srgbClr val="000000"/>
                </a:solidFill>
                <a:ea typeface="Arial" panose="020B0604020202020204" pitchFamily="34" charset="0"/>
              </a:rPr>
              <a:t>المرتبطة بالمجتمع</a:t>
            </a:r>
            <a:endParaRPr lang="en-US" b="1" dirty="0">
              <a:solidFill>
                <a:srgbClr val="000000"/>
              </a:solidFill>
              <a:ea typeface="Arial" panose="020B0604020202020204" pitchFamily="34" charset="0"/>
            </a:endParaRPr>
          </a:p>
        </p:txBody>
      </p:sp>
      <p:sp>
        <p:nvSpPr>
          <p:cNvPr id="3" name="Content Placeholder 2"/>
          <p:cNvSpPr>
            <a:spLocks noGrp="1"/>
          </p:cNvSpPr>
          <p:nvPr>
            <p:ph idx="1"/>
          </p:nvPr>
        </p:nvSpPr>
        <p:spPr>
          <a:xfrm>
            <a:off x="624385" y="1359177"/>
            <a:ext cx="8153819" cy="4590103"/>
          </a:xfrm>
        </p:spPr>
        <p:txBody>
          <a:bodyPr>
            <a:normAutofit/>
          </a:bodyPr>
          <a:lstStyle/>
          <a:p>
            <a:pPr marL="0" indent="0" algn="r">
              <a:lnSpc>
                <a:spcPct val="150000"/>
              </a:lnSpc>
              <a:buNone/>
            </a:pPr>
            <a:r>
              <a:rPr lang="ar-SA" sz="2400" dirty="0">
                <a:solidFill>
                  <a:srgbClr val="000000"/>
                </a:solidFill>
                <a:ea typeface="Arial" panose="020B0604020202020204" pitchFamily="34" charset="0"/>
                <a:cs typeface="Times New Roman" panose="02020603050405020304" pitchFamily="18" charset="0"/>
              </a:rPr>
              <a:t>تعد </a:t>
            </a:r>
            <a:r>
              <a:rPr lang="ar-SA" sz="2400" dirty="0" err="1">
                <a:solidFill>
                  <a:srgbClr val="000000"/>
                </a:solidFill>
                <a:ea typeface="Arial" panose="020B0604020202020204" pitchFamily="34" charset="0"/>
                <a:cs typeface="Times New Roman" panose="02020603050405020304" pitchFamily="18" charset="0"/>
              </a:rPr>
              <a:t>السیاحة</a:t>
            </a:r>
            <a:r>
              <a:rPr lang="ar-SA" sz="2400" dirty="0">
                <a:solidFill>
                  <a:srgbClr val="000000"/>
                </a:solidFill>
                <a:ea typeface="Arial" panose="020B0604020202020204" pitchFamily="34" charset="0"/>
                <a:cs typeface="Times New Roman" panose="02020603050405020304" pitchFamily="18" charset="0"/>
              </a:rPr>
              <a:t> العامل </a:t>
            </a:r>
            <a:r>
              <a:rPr lang="ar-SA" sz="2400" dirty="0" err="1">
                <a:solidFill>
                  <a:srgbClr val="000000"/>
                </a:solidFill>
                <a:ea typeface="Arial" panose="020B0604020202020204" pitchFamily="34" charset="0"/>
                <a:cs typeface="Times New Roman" panose="02020603050405020304" pitchFamily="18" charset="0"/>
              </a:rPr>
              <a:t>الرئیسي</a:t>
            </a:r>
            <a:r>
              <a:rPr lang="ar-SA" sz="2400" dirty="0">
                <a:solidFill>
                  <a:srgbClr val="000000"/>
                </a:solidFill>
                <a:ea typeface="Arial" panose="020B0604020202020204" pitchFamily="34" charset="0"/>
                <a:cs typeface="Times New Roman" panose="02020603050405020304" pitchFamily="18" charset="0"/>
              </a:rPr>
              <a:t> في </a:t>
            </a:r>
            <a:r>
              <a:rPr lang="ar-SA" sz="2400" dirty="0" err="1">
                <a:solidFill>
                  <a:srgbClr val="000000"/>
                </a:solidFill>
                <a:ea typeface="Arial" panose="020B0604020202020204" pitchFamily="34" charset="0"/>
                <a:cs typeface="Times New Roman" panose="02020603050405020304" pitchFamily="18" charset="0"/>
              </a:rPr>
              <a:t>التنمیة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الأساسیة</a:t>
            </a:r>
            <a:r>
              <a:rPr lang="ar-SA" sz="2400" dirty="0">
                <a:solidFill>
                  <a:srgbClr val="000000"/>
                </a:solidFill>
                <a:ea typeface="Arial" panose="020B0604020202020204" pitchFamily="34" charset="0"/>
                <a:cs typeface="Times New Roman" panose="02020603050405020304" pitchFamily="18" charset="0"/>
              </a:rPr>
              <a:t> للاقتصاد من حیث </a:t>
            </a:r>
            <a:r>
              <a:rPr lang="ar-SA" sz="2400" dirty="0" err="1">
                <a:solidFill>
                  <a:srgbClr val="000000"/>
                </a:solidFill>
                <a:ea typeface="Arial" panose="020B0604020202020204" pitchFamily="34" charset="0"/>
                <a:cs typeface="Times New Roman" panose="02020603050405020304" pitchFamily="18" charset="0"/>
              </a:rPr>
              <a:t>أھمیتھا</a:t>
            </a:r>
            <a:r>
              <a:rPr lang="ar-SA" sz="2400" dirty="0">
                <a:solidFill>
                  <a:srgbClr val="000000"/>
                </a:solidFill>
                <a:ea typeface="Arial" panose="020B0604020202020204" pitchFamily="34" charset="0"/>
                <a:cs typeface="Times New Roman" panose="02020603050405020304" pitchFamily="18" charset="0"/>
              </a:rPr>
              <a:t> في مجال التسويق والمبيعات والإدارة </a:t>
            </a:r>
            <a:r>
              <a:rPr lang="ar-SA" sz="2400" dirty="0" err="1">
                <a:solidFill>
                  <a:srgbClr val="000000"/>
                </a:solidFill>
                <a:ea typeface="Arial" panose="020B0604020202020204" pitchFamily="34" charset="0"/>
                <a:cs typeface="Times New Roman" panose="02020603050405020304" pitchFamily="18" charset="0"/>
              </a:rPr>
              <a:t>والتخطیط</a:t>
            </a:r>
            <a:r>
              <a:rPr lang="ar-SA" sz="2400" dirty="0">
                <a:solidFill>
                  <a:srgbClr val="000000"/>
                </a:solidFill>
                <a:ea typeface="Arial" panose="020B0604020202020204" pitchFamily="34" charset="0"/>
                <a:cs typeface="Times New Roman" panose="02020603050405020304" pitchFamily="18" charset="0"/>
              </a:rPr>
              <a:t> وتقوية الروابط الاقتصادية بین الدول. كما </a:t>
            </a:r>
            <a:r>
              <a:rPr lang="ar-SA" sz="2400" dirty="0" err="1">
                <a:solidFill>
                  <a:srgbClr val="000000"/>
                </a:solidFill>
                <a:ea typeface="Arial" panose="020B0604020202020204" pitchFamily="34" charset="0"/>
                <a:cs typeface="Times New Roman" panose="02020603050405020304" pitchFamily="18" charset="0"/>
              </a:rPr>
              <a:t>تسھم</a:t>
            </a:r>
            <a:r>
              <a:rPr lang="ar-SA" sz="2400" dirty="0">
                <a:solidFill>
                  <a:srgbClr val="000000"/>
                </a:solidFill>
                <a:ea typeface="Arial" panose="020B0604020202020204" pitchFamily="34" charset="0"/>
                <a:cs typeface="Times New Roman" panose="02020603050405020304" pitchFamily="18" charset="0"/>
              </a:rPr>
              <a:t> عبر إقامة المشروعات </a:t>
            </a:r>
            <a:r>
              <a:rPr lang="ar-SA" sz="2400" dirty="0" err="1">
                <a:solidFill>
                  <a:srgbClr val="000000"/>
                </a:solidFill>
                <a:ea typeface="Arial" panose="020B0604020202020204" pitchFamily="34" charset="0"/>
                <a:cs typeface="Times New Roman" panose="02020603050405020304" pitchFamily="18" charset="0"/>
              </a:rPr>
              <a:t>السیاحیة</a:t>
            </a:r>
            <a:r>
              <a:rPr lang="ar-SA" sz="2400" dirty="0">
                <a:solidFill>
                  <a:srgbClr val="000000"/>
                </a:solidFill>
                <a:ea typeface="Arial" panose="020B0604020202020204" pitchFamily="34" charset="0"/>
                <a:cs typeface="Times New Roman" panose="02020603050405020304" pitchFamily="18" charset="0"/>
              </a:rPr>
              <a:t> الجديدة في المناطق التي لا تكثر بھا المشروعات </a:t>
            </a:r>
            <a:r>
              <a:rPr lang="ar-SA" sz="2400" dirty="0" err="1">
                <a:solidFill>
                  <a:srgbClr val="000000"/>
                </a:solidFill>
                <a:ea typeface="Arial" panose="020B0604020202020204" pitchFamily="34" charset="0"/>
                <a:cs typeface="Times New Roman" panose="02020603050405020304" pitchFamily="18" charset="0"/>
              </a:rPr>
              <a:t>الصناعیة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والتجاریة</a:t>
            </a:r>
            <a:r>
              <a:rPr lang="ar-SA" sz="2400" dirty="0">
                <a:solidFill>
                  <a:srgbClr val="000000"/>
                </a:solidFill>
                <a:ea typeface="Arial" panose="020B0604020202020204" pitchFamily="34" charset="0"/>
                <a:cs typeface="Times New Roman" panose="02020603050405020304" pitchFamily="18" charset="0"/>
              </a:rPr>
              <a:t> إلى </a:t>
            </a:r>
            <a:r>
              <a:rPr lang="ar-SA" sz="2400" dirty="0" err="1">
                <a:solidFill>
                  <a:srgbClr val="000000"/>
                </a:solidFill>
                <a:ea typeface="Arial" panose="020B0604020202020204" pitchFamily="34" charset="0"/>
                <a:cs typeface="Times New Roman" panose="02020603050405020304" pitchFamily="18" charset="0"/>
              </a:rPr>
              <a:t>تنمیة</a:t>
            </a:r>
            <a:r>
              <a:rPr lang="ar-SA" sz="2400" dirty="0">
                <a:solidFill>
                  <a:srgbClr val="000000"/>
                </a:solidFill>
                <a:ea typeface="Arial" panose="020B0604020202020204" pitchFamily="34" charset="0"/>
                <a:cs typeface="Times New Roman" panose="02020603050405020304" pitchFamily="18" charset="0"/>
              </a:rPr>
              <a:t> وتطوير المناطق الأقل حظاً في </a:t>
            </a:r>
            <a:r>
              <a:rPr lang="ar-SA" sz="2400" dirty="0" err="1">
                <a:solidFill>
                  <a:srgbClr val="000000"/>
                </a:solidFill>
                <a:ea typeface="Arial" panose="020B0604020202020204" pitchFamily="34" charset="0"/>
                <a:cs typeface="Times New Roman" panose="02020603050405020304" pitchFamily="18" charset="0"/>
              </a:rPr>
              <a:t>التنمیة</a:t>
            </a:r>
            <a:r>
              <a:rPr lang="ar-SA" sz="2400" dirty="0">
                <a:solidFill>
                  <a:srgbClr val="000000"/>
                </a:solidFill>
                <a:ea typeface="Arial" panose="020B0604020202020204" pitchFamily="34" charset="0"/>
                <a:cs typeface="Times New Roman" panose="02020603050405020304" pitchFamily="18" charset="0"/>
              </a:rPr>
              <a:t>: كمناطق الجبال والصحراء التي </a:t>
            </a:r>
            <a:r>
              <a:rPr lang="ar-SA" sz="2400" dirty="0" err="1">
                <a:solidFill>
                  <a:srgbClr val="000000"/>
                </a:solidFill>
                <a:ea typeface="Arial" panose="020B0604020202020204" pitchFamily="34" charset="0"/>
                <a:cs typeface="Times New Roman" panose="02020603050405020304" pitchFamily="18" charset="0"/>
              </a:rPr>
              <a:t>كثیراً</a:t>
            </a:r>
            <a:r>
              <a:rPr lang="ar-SA" sz="2400" dirty="0">
                <a:solidFill>
                  <a:srgbClr val="000000"/>
                </a:solidFill>
                <a:ea typeface="Arial" panose="020B0604020202020204" pitchFamily="34" charset="0"/>
                <a:cs typeface="Times New Roman" panose="02020603050405020304" pitchFamily="18" charset="0"/>
              </a:rPr>
              <a:t> ما تكون محرومة من العمران </a:t>
            </a:r>
            <a:r>
              <a:rPr lang="ar-SA" sz="2400" dirty="0" err="1">
                <a:solidFill>
                  <a:srgbClr val="000000"/>
                </a:solidFill>
                <a:ea typeface="Arial" panose="020B0604020202020204" pitchFamily="34" charset="0"/>
                <a:cs typeface="Times New Roman" panose="02020603050405020304" pitchFamily="18" charset="0"/>
              </a:rPr>
              <a:t>والنھضة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الاقتصادیة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فنتیجة</a:t>
            </a:r>
            <a:r>
              <a:rPr lang="ar-SA" sz="2400" dirty="0">
                <a:solidFill>
                  <a:srgbClr val="000000"/>
                </a:solidFill>
                <a:ea typeface="Arial" panose="020B0604020202020204" pitchFamily="34" charset="0"/>
                <a:cs typeface="Times New Roman" panose="02020603050405020304" pitchFamily="18" charset="0"/>
              </a:rPr>
              <a:t> لذلك </a:t>
            </a:r>
            <a:r>
              <a:rPr lang="ar-SA" sz="2400" dirty="0" err="1">
                <a:solidFill>
                  <a:srgbClr val="000000"/>
                </a:solidFill>
                <a:ea typeface="Arial" panose="020B0604020202020204" pitchFamily="34" charset="0"/>
                <a:cs typeface="Times New Roman" panose="02020603050405020304" pitchFamily="18" charset="0"/>
              </a:rPr>
              <a:t>یرتفع</a:t>
            </a:r>
            <a:r>
              <a:rPr lang="ar-SA" sz="2400" dirty="0">
                <a:solidFill>
                  <a:srgbClr val="000000"/>
                </a:solidFill>
                <a:ea typeface="Arial" panose="020B0604020202020204" pitchFamily="34" charset="0"/>
                <a:cs typeface="Times New Roman" panose="02020603050405020304" pitchFamily="18" charset="0"/>
              </a:rPr>
              <a:t> مستوى الدخل بین </a:t>
            </a:r>
            <a:r>
              <a:rPr lang="ar-SA" sz="2400" dirty="0" err="1">
                <a:solidFill>
                  <a:srgbClr val="000000"/>
                </a:solidFill>
                <a:ea typeface="Arial" panose="020B0604020202020204" pitchFamily="34" charset="0"/>
                <a:cs typeface="Times New Roman" panose="02020603050405020304" pitchFamily="18" charset="0"/>
              </a:rPr>
              <a:t>العاملین</a:t>
            </a:r>
            <a:r>
              <a:rPr lang="ar-SA" sz="2400" dirty="0">
                <a:solidFill>
                  <a:srgbClr val="000000"/>
                </a:solidFill>
                <a:ea typeface="Arial" panose="020B0604020202020204" pitchFamily="34" charset="0"/>
                <a:cs typeface="Times New Roman" panose="02020603050405020304" pitchFamily="18" charset="0"/>
              </a:rPr>
              <a:t> في تلك المشروعات </a:t>
            </a:r>
            <a:r>
              <a:rPr lang="ar-SA" sz="2400" dirty="0" err="1">
                <a:solidFill>
                  <a:srgbClr val="000000"/>
                </a:solidFill>
                <a:ea typeface="Arial" panose="020B0604020202020204" pitchFamily="34" charset="0"/>
                <a:cs typeface="Times New Roman" panose="02020603050405020304" pitchFamily="18" charset="0"/>
              </a:rPr>
              <a:t>والمقیمین</a:t>
            </a:r>
            <a:r>
              <a:rPr lang="ar-SA" sz="2400" dirty="0">
                <a:solidFill>
                  <a:srgbClr val="000000"/>
                </a:solidFill>
                <a:ea typeface="Arial" panose="020B0604020202020204" pitchFamily="34" charset="0"/>
                <a:cs typeface="Times New Roman" panose="02020603050405020304" pitchFamily="18" charset="0"/>
              </a:rPr>
              <a:t> في تلك المناطق: ما </a:t>
            </a:r>
            <a:r>
              <a:rPr lang="ar-SA" sz="2400" dirty="0" err="1">
                <a:solidFill>
                  <a:srgbClr val="000000"/>
                </a:solidFill>
                <a:ea typeface="Arial" panose="020B0604020202020204" pitchFamily="34" charset="0"/>
                <a:cs typeface="Times New Roman" panose="02020603050405020304" pitchFamily="18" charset="0"/>
              </a:rPr>
              <a:t>یترتب</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علیه</a:t>
            </a:r>
            <a:r>
              <a:rPr lang="ar-SA" sz="2400" dirty="0">
                <a:solidFill>
                  <a:srgbClr val="000000"/>
                </a:solidFill>
                <a:ea typeface="Arial" panose="020B0604020202020204" pitchFamily="34" charset="0"/>
                <a:cs typeface="Times New Roman" panose="02020603050405020304" pitchFamily="18" charset="0"/>
              </a:rPr>
              <a:t> إعادة </a:t>
            </a:r>
            <a:r>
              <a:rPr lang="ar-SA" sz="2400" dirty="0" err="1">
                <a:solidFill>
                  <a:srgbClr val="000000"/>
                </a:solidFill>
                <a:ea typeface="Arial" panose="020B0604020202020204" pitchFamily="34" charset="0"/>
                <a:cs typeface="Times New Roman" panose="02020603050405020304" pitchFamily="18" charset="0"/>
              </a:rPr>
              <a:t>توزیع</a:t>
            </a:r>
            <a:r>
              <a:rPr lang="ar-SA" sz="2400" dirty="0">
                <a:solidFill>
                  <a:srgbClr val="000000"/>
                </a:solidFill>
                <a:ea typeface="Arial" panose="020B0604020202020204" pitchFamily="34" charset="0"/>
                <a:cs typeface="Times New Roman" panose="02020603050405020304" pitchFamily="18" charset="0"/>
              </a:rPr>
              <a:t> الدخول بین سكان المناطق </a:t>
            </a:r>
            <a:r>
              <a:rPr lang="ar-SA" sz="2400" dirty="0" err="1">
                <a:solidFill>
                  <a:srgbClr val="000000"/>
                </a:solidFill>
                <a:ea typeface="Arial" panose="020B0604020202020204" pitchFamily="34" charset="0"/>
                <a:cs typeface="Times New Roman" panose="02020603050405020304" pitchFamily="18" charset="0"/>
              </a:rPr>
              <a:t>المعماریة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الرئیسة</a:t>
            </a:r>
            <a:r>
              <a:rPr lang="ar-SA" sz="2400" dirty="0">
                <a:solidFill>
                  <a:srgbClr val="000000"/>
                </a:solidFill>
                <a:ea typeface="Arial" panose="020B0604020202020204" pitchFamily="34" charset="0"/>
                <a:cs typeface="Times New Roman" panose="02020603050405020304" pitchFamily="18" charset="0"/>
              </a:rPr>
              <a:t> والمناطق </a:t>
            </a:r>
            <a:r>
              <a:rPr lang="ar-SA" sz="2400" dirty="0" err="1">
                <a:solidFill>
                  <a:srgbClr val="000000"/>
                </a:solidFill>
                <a:ea typeface="Arial" panose="020B0604020202020204" pitchFamily="34" charset="0"/>
                <a:cs typeface="Times New Roman" panose="02020603050405020304" pitchFamily="18" charset="0"/>
              </a:rPr>
              <a:t>السیاحیة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الجدیدة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ویتحقق</a:t>
            </a:r>
            <a:r>
              <a:rPr lang="ar-SA" sz="2400" dirty="0">
                <a:solidFill>
                  <a:srgbClr val="000000"/>
                </a:solidFill>
                <a:ea typeface="Arial" panose="020B0604020202020204" pitchFamily="34" charset="0"/>
                <a:cs typeface="Times New Roman" panose="02020603050405020304" pitchFamily="18" charset="0"/>
              </a:rPr>
              <a:t> التوازن.</a:t>
            </a:r>
            <a:endParaRPr lang="en-US" sz="2400" dirty="0"/>
          </a:p>
        </p:txBody>
      </p:sp>
    </p:spTree>
    <p:extLst>
      <p:ext uri="{BB962C8B-B14F-4D97-AF65-F5344CB8AC3E}">
        <p14:creationId xmlns:p14="http://schemas.microsoft.com/office/powerpoint/2010/main" val="167189284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	ثالثا: </a:t>
            </a:r>
            <a:r>
              <a:rPr lang="ar-SA" b="1" dirty="0" smtClean="0">
                <a:solidFill>
                  <a:srgbClr val="000000"/>
                </a:solidFill>
                <a:ea typeface="Arial" panose="020B0604020202020204" pitchFamily="34" charset="0"/>
              </a:rPr>
              <a:t>زيادة معدلات التوظيف</a:t>
            </a:r>
            <a:endParaRPr lang="en-US" b="1" dirty="0">
              <a:solidFill>
                <a:srgbClr val="000000"/>
              </a:solidFill>
              <a:ea typeface="Arial" panose="020B0604020202020204" pitchFamily="34" charset="0"/>
            </a:endParaRPr>
          </a:p>
        </p:txBody>
      </p:sp>
      <p:sp>
        <p:nvSpPr>
          <p:cNvPr id="3" name="Content Placeholder 2"/>
          <p:cNvSpPr>
            <a:spLocks noGrp="1"/>
          </p:cNvSpPr>
          <p:nvPr>
            <p:ph idx="1"/>
          </p:nvPr>
        </p:nvSpPr>
        <p:spPr>
          <a:xfrm>
            <a:off x="337783" y="1268760"/>
            <a:ext cx="8440421" cy="4896544"/>
          </a:xfrm>
        </p:spPr>
        <p:txBody>
          <a:bodyPr>
            <a:normAutofit/>
          </a:bodyPr>
          <a:lstStyle/>
          <a:p>
            <a:pPr marL="0" indent="0" algn="r">
              <a:lnSpc>
                <a:spcPct val="300000"/>
              </a:lnSpc>
              <a:buNone/>
            </a:pPr>
            <a:r>
              <a:rPr lang="ar-SA" sz="2400" dirty="0">
                <a:solidFill>
                  <a:srgbClr val="000000"/>
                </a:solidFill>
                <a:ea typeface="Arial" panose="020B0604020202020204" pitchFamily="34" charset="0"/>
                <a:cs typeface="Times New Roman" panose="02020603050405020304" pitchFamily="18" charset="0"/>
              </a:rPr>
              <a:t>إن البطالة ھي التحدي الاقتصادي والاجتماعي </a:t>
            </a:r>
            <a:r>
              <a:rPr lang="ar-SA" sz="2400" dirty="0" err="1">
                <a:solidFill>
                  <a:srgbClr val="000000"/>
                </a:solidFill>
                <a:ea typeface="Arial" panose="020B0604020202020204" pitchFamily="34" charset="0"/>
                <a:cs typeface="Times New Roman" panose="02020603050405020304" pitchFamily="18" charset="0"/>
              </a:rPr>
              <a:t>الرئیسي</a:t>
            </a:r>
            <a:r>
              <a:rPr lang="ar-SA" sz="2400" dirty="0">
                <a:solidFill>
                  <a:srgbClr val="000000"/>
                </a:solidFill>
                <a:ea typeface="Arial" panose="020B0604020202020204" pitchFamily="34" charset="0"/>
                <a:cs typeface="Times New Roman" panose="02020603050405020304" pitchFamily="18" charset="0"/>
              </a:rPr>
              <a:t> الذي </a:t>
            </a:r>
            <a:r>
              <a:rPr lang="ar-SA" sz="2400" dirty="0" err="1">
                <a:solidFill>
                  <a:srgbClr val="000000"/>
                </a:solidFill>
                <a:ea typeface="Arial" panose="020B0604020202020204" pitchFamily="34" charset="0"/>
                <a:cs typeface="Times New Roman" panose="02020603050405020304" pitchFamily="18" charset="0"/>
              </a:rPr>
              <a:t>یواجه</a:t>
            </a:r>
            <a:r>
              <a:rPr lang="ar-SA" sz="2400" dirty="0">
                <a:solidFill>
                  <a:srgbClr val="000000"/>
                </a:solidFill>
                <a:ea typeface="Arial" panose="020B0604020202020204" pitchFamily="34" charset="0"/>
                <a:cs typeface="Times New Roman" panose="02020603050405020304" pitchFamily="18" charset="0"/>
              </a:rPr>
              <a:t> حكومات العالم، وتحاول الحكومات بشتى الطرق </a:t>
            </a:r>
            <a:r>
              <a:rPr lang="ar-SA" sz="2400" dirty="0" err="1">
                <a:solidFill>
                  <a:srgbClr val="000000"/>
                </a:solidFill>
                <a:ea typeface="Arial" panose="020B0604020202020204" pitchFamily="34" charset="0"/>
                <a:cs typeface="Times New Roman" panose="02020603050405020304" pitchFamily="18" charset="0"/>
              </a:rPr>
              <a:t>إیجاد</a:t>
            </a:r>
            <a:r>
              <a:rPr lang="ar-SA" sz="2400" dirty="0">
                <a:solidFill>
                  <a:srgbClr val="000000"/>
                </a:solidFill>
                <a:ea typeface="Arial" panose="020B0604020202020204" pitchFamily="34" charset="0"/>
                <a:cs typeface="Times New Roman" panose="02020603050405020304" pitchFamily="18" charset="0"/>
              </a:rPr>
              <a:t> فرص العمل، ومع ندرة الفرص </a:t>
            </a:r>
            <a:r>
              <a:rPr lang="ar-SA" sz="2400" dirty="0" err="1">
                <a:solidFill>
                  <a:srgbClr val="000000"/>
                </a:solidFill>
                <a:ea typeface="Arial" panose="020B0604020202020204" pitchFamily="34" charset="0"/>
                <a:cs typeface="Times New Roman" panose="02020603050405020304" pitchFamily="18" charset="0"/>
              </a:rPr>
              <a:t>ومحدودیتھا</a:t>
            </a:r>
            <a:r>
              <a:rPr lang="ar-SA" sz="2400" dirty="0">
                <a:solidFill>
                  <a:srgbClr val="000000"/>
                </a:solidFill>
                <a:ea typeface="Arial" panose="020B0604020202020204" pitchFamily="34" charset="0"/>
                <a:cs typeface="Times New Roman" panose="02020603050405020304" pitchFamily="18" charset="0"/>
              </a:rPr>
              <a:t> في القطاعات </a:t>
            </a:r>
            <a:r>
              <a:rPr lang="ar-SA" sz="2400" dirty="0" err="1">
                <a:solidFill>
                  <a:srgbClr val="000000"/>
                </a:solidFill>
                <a:ea typeface="Arial" panose="020B0604020202020204" pitchFamily="34" charset="0"/>
                <a:cs typeface="Times New Roman" panose="02020603050405020304" pitchFamily="18" charset="0"/>
              </a:rPr>
              <a:t>التقلیدیة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تظھر</a:t>
            </a:r>
            <a:r>
              <a:rPr lang="ar-SA" sz="2400" dirty="0">
                <a:solidFill>
                  <a:srgbClr val="000000"/>
                </a:solidFill>
                <a:ea typeface="Arial" panose="020B0604020202020204" pitchFamily="34" charset="0"/>
                <a:cs typeface="Times New Roman" panose="02020603050405020304" pitchFamily="18" charset="0"/>
              </a:rPr>
              <a:t> صناعات الخدمات كمخرج </a:t>
            </a:r>
            <a:r>
              <a:rPr lang="ar-SA" sz="2400" dirty="0" err="1">
                <a:solidFill>
                  <a:srgbClr val="000000"/>
                </a:solidFill>
                <a:ea typeface="Arial" panose="020B0604020202020204" pitchFamily="34" charset="0"/>
                <a:cs typeface="Times New Roman" panose="02020603050405020304" pitchFamily="18" charset="0"/>
              </a:rPr>
              <a:t>رئیسي</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والسیاحة</a:t>
            </a:r>
            <a:r>
              <a:rPr lang="ar-SA" sz="2400" dirty="0">
                <a:solidFill>
                  <a:srgbClr val="000000"/>
                </a:solidFill>
                <a:ea typeface="Arial" panose="020B0604020202020204" pitchFamily="34" charset="0"/>
                <a:cs typeface="Times New Roman" panose="02020603050405020304" pitchFamily="18" charset="0"/>
              </a:rPr>
              <a:t> واحدة من ھذه المخارج.</a:t>
            </a:r>
            <a:endParaRPr lang="en-US" sz="2400" dirty="0"/>
          </a:p>
        </p:txBody>
      </p:sp>
    </p:spTree>
    <p:extLst>
      <p:ext uri="{BB962C8B-B14F-4D97-AF65-F5344CB8AC3E}">
        <p14:creationId xmlns:p14="http://schemas.microsoft.com/office/powerpoint/2010/main" val="281398926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726" y="188640"/>
            <a:ext cx="8030664" cy="1170537"/>
          </a:xfrm>
        </p:spPr>
        <p:txBody>
          <a:bodyPr>
            <a:normAutofit fontScale="90000"/>
          </a:bodyPr>
          <a:lstStyle/>
          <a:p>
            <a:pPr algn="ctr"/>
            <a:r>
              <a:rPr lang="ar-SA" b="1" dirty="0">
                <a:solidFill>
                  <a:srgbClr val="000000"/>
                </a:solidFill>
                <a:ea typeface="Arial" panose="020B0604020202020204" pitchFamily="34" charset="0"/>
              </a:rPr>
              <a:t>	رابعا:</a:t>
            </a:r>
            <a:r>
              <a:rPr lang="ar-SA" dirty="0"/>
              <a:t> </a:t>
            </a:r>
            <a:r>
              <a:rPr lang="ar-SA" b="1" dirty="0" err="1">
                <a:solidFill>
                  <a:srgbClr val="000000"/>
                </a:solidFill>
                <a:ea typeface="Arial" panose="020B0604020202020204" pitchFamily="34" charset="0"/>
              </a:rPr>
              <a:t>تنشیط</a:t>
            </a:r>
            <a:r>
              <a:rPr lang="ar-SA" b="1" dirty="0">
                <a:solidFill>
                  <a:srgbClr val="000000"/>
                </a:solidFill>
                <a:ea typeface="Arial" panose="020B0604020202020204" pitchFamily="34" charset="0"/>
              </a:rPr>
              <a:t> الصناعات والأنشطة </a:t>
            </a:r>
            <a:r>
              <a:rPr lang="ar-SA" b="1" dirty="0" err="1">
                <a:solidFill>
                  <a:srgbClr val="000000"/>
                </a:solidFill>
                <a:ea typeface="Arial" panose="020B0604020202020204" pitchFamily="34" charset="0"/>
              </a:rPr>
              <a:t>الاقتصادیة</a:t>
            </a:r>
            <a:endParaRPr lang="en-US" dirty="0"/>
          </a:p>
        </p:txBody>
      </p:sp>
      <p:sp>
        <p:nvSpPr>
          <p:cNvPr id="3" name="Content Placeholder 2"/>
          <p:cNvSpPr>
            <a:spLocks noGrp="1"/>
          </p:cNvSpPr>
          <p:nvPr>
            <p:ph idx="1"/>
          </p:nvPr>
        </p:nvSpPr>
        <p:spPr>
          <a:xfrm>
            <a:off x="378726" y="1196752"/>
            <a:ext cx="8399478" cy="5112568"/>
          </a:xfrm>
        </p:spPr>
        <p:txBody>
          <a:bodyPr>
            <a:normAutofit lnSpcReduction="10000"/>
          </a:bodyPr>
          <a:lstStyle/>
          <a:p>
            <a:pPr marL="0" indent="0" algn="r">
              <a:lnSpc>
                <a:spcPct val="200000"/>
              </a:lnSpc>
              <a:buNone/>
            </a:pPr>
            <a:r>
              <a:rPr lang="ar-SA" sz="2400" dirty="0">
                <a:solidFill>
                  <a:srgbClr val="000000"/>
                </a:solidFill>
                <a:ea typeface="Arial" panose="020B0604020202020204" pitchFamily="34" charset="0"/>
                <a:cs typeface="Times New Roman" panose="02020603050405020304" pitchFamily="18" charset="0"/>
              </a:rPr>
              <a:t>لقد </a:t>
            </a:r>
            <a:r>
              <a:rPr lang="ar-SA" sz="2400" dirty="0" err="1">
                <a:solidFill>
                  <a:srgbClr val="000000"/>
                </a:solidFill>
                <a:ea typeface="Arial" panose="020B0604020202020204" pitchFamily="34" charset="0"/>
                <a:cs typeface="Times New Roman" panose="02020603050405020304" pitchFamily="18" charset="0"/>
              </a:rPr>
              <a:t>أسھمت</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السیاحة</a:t>
            </a:r>
            <a:r>
              <a:rPr lang="ar-SA" sz="2400" dirty="0">
                <a:solidFill>
                  <a:srgbClr val="000000"/>
                </a:solidFill>
                <a:ea typeface="Arial" panose="020B0604020202020204" pitchFamily="34" charset="0"/>
                <a:cs typeface="Times New Roman" panose="02020603050405020304" pitchFamily="18" charset="0"/>
              </a:rPr>
              <a:t> في </a:t>
            </a:r>
            <a:r>
              <a:rPr lang="ar-SA" sz="2400" dirty="0" err="1">
                <a:solidFill>
                  <a:srgbClr val="000000"/>
                </a:solidFill>
                <a:ea typeface="Arial" panose="020B0604020202020204" pitchFamily="34" charset="0"/>
                <a:cs typeface="Times New Roman" panose="02020603050405020304" pitchFamily="18" charset="0"/>
              </a:rPr>
              <a:t>تنشیط</a:t>
            </a:r>
            <a:r>
              <a:rPr lang="ar-SA" sz="2400" dirty="0">
                <a:solidFill>
                  <a:srgbClr val="000000"/>
                </a:solidFill>
                <a:ea typeface="Arial" panose="020B0604020202020204" pitchFamily="34" charset="0"/>
                <a:cs typeface="Times New Roman" panose="02020603050405020304" pitchFamily="18" charset="0"/>
              </a:rPr>
              <a:t> بعض الحرف </a:t>
            </a:r>
            <a:r>
              <a:rPr lang="ar-SA" sz="2400" dirty="0" err="1">
                <a:solidFill>
                  <a:srgbClr val="000000"/>
                </a:solidFill>
                <a:ea typeface="Arial" panose="020B0604020202020204" pitchFamily="34" charset="0"/>
                <a:cs typeface="Times New Roman" panose="02020603050405020304" pitchFamily="18" charset="0"/>
              </a:rPr>
              <a:t>المتمیزة</a:t>
            </a:r>
            <a:r>
              <a:rPr lang="ar-SA" sz="2400" dirty="0">
                <a:solidFill>
                  <a:srgbClr val="000000"/>
                </a:solidFill>
                <a:ea typeface="Arial" panose="020B0604020202020204" pitchFamily="34" charset="0"/>
                <a:cs typeface="Times New Roman" panose="02020603050405020304" pitchFamily="18" charset="0"/>
              </a:rPr>
              <a:t> لبعض الشعوب والتي تشكل </a:t>
            </a:r>
            <a:r>
              <a:rPr lang="ar-SA" sz="2400" dirty="0" err="1">
                <a:solidFill>
                  <a:srgbClr val="000000"/>
                </a:solidFill>
                <a:ea typeface="Arial" panose="020B0604020202020204" pitchFamily="34" charset="0"/>
                <a:cs typeface="Times New Roman" panose="02020603050405020304" pitchFamily="18" charset="0"/>
              </a:rPr>
              <a:t>منتجاتھا</a:t>
            </a:r>
            <a:r>
              <a:rPr lang="ar-SA" sz="2400" dirty="0">
                <a:solidFill>
                  <a:srgbClr val="000000"/>
                </a:solidFill>
                <a:ea typeface="Arial" panose="020B0604020202020204" pitchFamily="34" charset="0"/>
                <a:cs typeface="Times New Roman" panose="02020603050405020304" pitchFamily="18" charset="0"/>
              </a:rPr>
              <a:t> من الجلود والأصواف والأحجار والأخشاب أو من النباتات أو المطرزات المغزول </a:t>
            </a:r>
            <a:r>
              <a:rPr lang="ar-SA" sz="2400" dirty="0" err="1">
                <a:solidFill>
                  <a:srgbClr val="000000"/>
                </a:solidFill>
                <a:ea typeface="Arial" panose="020B0604020202020204" pitchFamily="34" charset="0"/>
                <a:cs typeface="Times New Roman" panose="02020603050405020304" pitchFamily="18" charset="0"/>
              </a:rPr>
              <a:t>نسیجھا</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یدویاً</a:t>
            </a:r>
            <a:r>
              <a:rPr lang="ar-SA" sz="2400" dirty="0">
                <a:solidFill>
                  <a:srgbClr val="000000"/>
                </a:solidFill>
                <a:ea typeface="Arial" panose="020B0604020202020204" pitchFamily="34" charset="0"/>
                <a:cs typeface="Times New Roman" panose="02020603050405020304" pitchFamily="18" charset="0"/>
              </a:rPr>
              <a:t> سلعاً </a:t>
            </a:r>
            <a:r>
              <a:rPr lang="ar-SA" sz="2400" dirty="0" smtClean="0">
                <a:solidFill>
                  <a:srgbClr val="000000"/>
                </a:solidFill>
                <a:ea typeface="Arial" panose="020B0604020202020204" pitchFamily="34" charset="0"/>
                <a:cs typeface="Times New Roman" panose="02020603050405020304" pitchFamily="18" charset="0"/>
              </a:rPr>
              <a:t>يتلهف </a:t>
            </a:r>
            <a:r>
              <a:rPr lang="ar-SA" sz="2400" dirty="0" err="1" smtClean="0">
                <a:solidFill>
                  <a:srgbClr val="000000"/>
                </a:solidFill>
                <a:ea typeface="Arial" panose="020B0604020202020204" pitchFamily="34" charset="0"/>
                <a:cs typeface="Times New Roman" panose="02020603050405020304" pitchFamily="18" charset="0"/>
              </a:rPr>
              <a:t>علیھا</a:t>
            </a:r>
            <a:r>
              <a:rPr lang="ar-SA" sz="2400" dirty="0" smtClean="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السیاح</a:t>
            </a:r>
            <a:r>
              <a:rPr lang="ar-SA" sz="2400" dirty="0">
                <a:solidFill>
                  <a:srgbClr val="000000"/>
                </a:solidFill>
                <a:ea typeface="Arial" panose="020B0604020202020204" pitchFamily="34" charset="0"/>
                <a:cs typeface="Times New Roman" panose="02020603050405020304" pitchFamily="18" charset="0"/>
              </a:rPr>
              <a:t> وتحقق القبائل من </a:t>
            </a:r>
            <a:r>
              <a:rPr lang="ar-SA" sz="2400" dirty="0" err="1">
                <a:solidFill>
                  <a:srgbClr val="000000"/>
                </a:solidFill>
                <a:ea typeface="Arial" panose="020B0604020202020204" pitchFamily="34" charset="0"/>
                <a:cs typeface="Times New Roman" panose="02020603050405020304" pitchFamily="18" charset="0"/>
              </a:rPr>
              <a:t>بیعھا</a:t>
            </a:r>
            <a:r>
              <a:rPr lang="ar-SA" sz="2400" dirty="0">
                <a:solidFill>
                  <a:srgbClr val="000000"/>
                </a:solidFill>
                <a:ea typeface="Arial" panose="020B0604020202020204" pitchFamily="34" charset="0"/>
                <a:cs typeface="Times New Roman" panose="02020603050405020304" pitchFamily="18" charset="0"/>
              </a:rPr>
              <a:t> مكاسب </a:t>
            </a:r>
            <a:r>
              <a:rPr lang="ar-SA" sz="2400" dirty="0" err="1">
                <a:solidFill>
                  <a:srgbClr val="000000"/>
                </a:solidFill>
                <a:ea typeface="Arial" panose="020B0604020202020204" pitchFamily="34" charset="0"/>
                <a:cs typeface="Times New Roman" panose="02020603050405020304" pitchFamily="18" charset="0"/>
              </a:rPr>
              <a:t>مادیة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كبیرة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أسھمت</a:t>
            </a:r>
            <a:r>
              <a:rPr lang="ar-SA" sz="2400" dirty="0">
                <a:solidFill>
                  <a:srgbClr val="000000"/>
                </a:solidFill>
                <a:ea typeface="Arial" panose="020B0604020202020204" pitchFamily="34" charset="0"/>
                <a:cs typeface="Times New Roman" panose="02020603050405020304" pitchFamily="18" charset="0"/>
              </a:rPr>
              <a:t> في </a:t>
            </a:r>
            <a:r>
              <a:rPr lang="ar-SA" sz="2400" dirty="0" err="1">
                <a:solidFill>
                  <a:srgbClr val="000000"/>
                </a:solidFill>
                <a:ea typeface="Arial" panose="020B0604020202020204" pitchFamily="34" charset="0"/>
                <a:cs typeface="Times New Roman" panose="02020603050405020304" pitchFamily="18" charset="0"/>
              </a:rPr>
              <a:t>تغیر</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بنائھم</a:t>
            </a:r>
            <a:r>
              <a:rPr lang="ar-SA" sz="2400" dirty="0">
                <a:solidFill>
                  <a:srgbClr val="000000"/>
                </a:solidFill>
                <a:ea typeface="Arial" panose="020B0604020202020204" pitchFamily="34" charset="0"/>
                <a:cs typeface="Times New Roman" panose="02020603050405020304" pitchFamily="18" charset="0"/>
              </a:rPr>
              <a:t>، وطمس </a:t>
            </a:r>
            <a:r>
              <a:rPr lang="ar-SA" sz="2400" dirty="0" err="1">
                <a:solidFill>
                  <a:srgbClr val="000000"/>
                </a:solidFill>
                <a:ea typeface="Arial" panose="020B0604020202020204" pitchFamily="34" charset="0"/>
                <a:cs typeface="Times New Roman" panose="02020603050405020304" pitchFamily="18" charset="0"/>
              </a:rPr>
              <a:t>العدید</a:t>
            </a:r>
            <a:r>
              <a:rPr lang="ar-SA" sz="2400" dirty="0">
                <a:solidFill>
                  <a:srgbClr val="000000"/>
                </a:solidFill>
                <a:ea typeface="Arial" panose="020B0604020202020204" pitchFamily="34" charset="0"/>
                <a:cs typeface="Times New Roman" panose="02020603050405020304" pitchFamily="18" charset="0"/>
              </a:rPr>
              <a:t> في </a:t>
            </a:r>
            <a:r>
              <a:rPr lang="ar-SA" sz="2400" dirty="0" err="1">
                <a:solidFill>
                  <a:srgbClr val="000000"/>
                </a:solidFill>
                <a:ea typeface="Arial" panose="020B0604020202020204" pitchFamily="34" charset="0"/>
                <a:cs typeface="Times New Roman" panose="02020603050405020304" pitchFamily="18" charset="0"/>
              </a:rPr>
              <a:t>خصائصھا</a:t>
            </a:r>
            <a:r>
              <a:rPr lang="ar-SA" sz="2400" dirty="0">
                <a:solidFill>
                  <a:srgbClr val="000000"/>
                </a:solidFill>
                <a:ea typeface="Arial" panose="020B0604020202020204" pitchFamily="34" charset="0"/>
                <a:cs typeface="Times New Roman" panose="02020603050405020304" pitchFamily="18" charset="0"/>
              </a:rPr>
              <a:t> المتوارثة. كما </a:t>
            </a:r>
            <a:r>
              <a:rPr lang="ar-SA" sz="2400" dirty="0" err="1">
                <a:solidFill>
                  <a:srgbClr val="000000"/>
                </a:solidFill>
                <a:ea typeface="Arial" panose="020B0604020202020204" pitchFamily="34" charset="0"/>
                <a:cs typeface="Times New Roman" panose="02020603050405020304" pitchFamily="18" charset="0"/>
              </a:rPr>
              <a:t>ھو</a:t>
            </a:r>
            <a:r>
              <a:rPr lang="ar-SA" sz="2400" dirty="0">
                <a:solidFill>
                  <a:srgbClr val="000000"/>
                </a:solidFill>
                <a:ea typeface="Arial" panose="020B0604020202020204" pitchFamily="34" charset="0"/>
                <a:cs typeface="Times New Roman" panose="02020603050405020304" pitchFamily="18" charset="0"/>
              </a:rPr>
              <a:t> الحال بالنسبة لقبائل </a:t>
            </a:r>
            <a:r>
              <a:rPr lang="ar-SA" sz="2400" dirty="0" err="1">
                <a:solidFill>
                  <a:srgbClr val="000000"/>
                </a:solidFill>
                <a:ea typeface="Arial" panose="020B0604020202020204" pitchFamily="34" charset="0"/>
                <a:cs typeface="Times New Roman" panose="02020603050405020304" pitchFamily="18" charset="0"/>
              </a:rPr>
              <a:t>الھنود</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الأمریكیین</a:t>
            </a:r>
            <a:r>
              <a:rPr lang="ar-SA" sz="2400" dirty="0">
                <a:solidFill>
                  <a:srgbClr val="000000"/>
                </a:solidFill>
                <a:ea typeface="Arial" panose="020B0604020202020204" pitchFamily="34" charset="0"/>
                <a:cs typeface="Times New Roman" panose="02020603050405020304" pitchFamily="18" charset="0"/>
              </a:rPr>
              <a:t> في كندا </a:t>
            </a:r>
            <a:r>
              <a:rPr lang="ar-SA" sz="2400" dirty="0" err="1">
                <a:solidFill>
                  <a:srgbClr val="000000"/>
                </a:solidFill>
                <a:ea typeface="Arial" panose="020B0604020202020204" pitchFamily="34" charset="0"/>
                <a:cs typeface="Times New Roman" panose="02020603050405020304" pitchFamily="18" charset="0"/>
              </a:rPr>
              <a:t>والولایات</a:t>
            </a:r>
            <a:r>
              <a:rPr lang="ar-SA" sz="2400" dirty="0">
                <a:solidFill>
                  <a:srgbClr val="000000"/>
                </a:solidFill>
                <a:ea typeface="Arial" panose="020B0604020202020204" pitchFamily="34" charset="0"/>
                <a:cs typeface="Times New Roman" panose="02020603050405020304" pitchFamily="18" charset="0"/>
              </a:rPr>
              <a:t> المتحدة </a:t>
            </a:r>
            <a:r>
              <a:rPr lang="ar-SA" sz="2400" dirty="0" err="1">
                <a:solidFill>
                  <a:srgbClr val="000000"/>
                </a:solidFill>
                <a:ea typeface="Arial" panose="020B0604020202020204" pitchFamily="34" charset="0"/>
                <a:cs typeface="Times New Roman" panose="02020603050405020304" pitchFamily="18" charset="0"/>
              </a:rPr>
              <a:t>الأمریكیة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والعدید</a:t>
            </a:r>
            <a:r>
              <a:rPr lang="ar-SA" sz="2400" dirty="0">
                <a:solidFill>
                  <a:srgbClr val="000000"/>
                </a:solidFill>
                <a:ea typeface="Arial" panose="020B0604020202020204" pitchFamily="34" charset="0"/>
                <a:cs typeface="Times New Roman" panose="02020603050405020304" pitchFamily="18" charset="0"/>
              </a:rPr>
              <a:t> من دول </a:t>
            </a:r>
            <a:r>
              <a:rPr lang="ar-SA" sz="2400" dirty="0" err="1">
                <a:solidFill>
                  <a:srgbClr val="000000"/>
                </a:solidFill>
                <a:ea typeface="Arial" panose="020B0604020202020204" pitchFamily="34" charset="0"/>
                <a:cs typeface="Times New Roman" panose="02020603050405020304" pitchFamily="18" charset="0"/>
              </a:rPr>
              <a:t>أمریكا</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اللاتینیة</a:t>
            </a:r>
            <a:r>
              <a:rPr lang="ar-SA" sz="2400" dirty="0">
                <a:solidFill>
                  <a:srgbClr val="000000"/>
                </a:solidFill>
                <a:ea typeface="Arial" panose="020B0604020202020204" pitchFamily="34" charset="0"/>
                <a:cs typeface="Times New Roman" panose="02020603050405020304" pitchFamily="18" charset="0"/>
              </a:rPr>
              <a:t> .أما الأنشطة </a:t>
            </a:r>
            <a:r>
              <a:rPr lang="ar-SA" sz="2400" dirty="0" err="1">
                <a:solidFill>
                  <a:srgbClr val="000000"/>
                </a:solidFill>
                <a:ea typeface="Arial" panose="020B0604020202020204" pitchFamily="34" charset="0"/>
                <a:cs typeface="Times New Roman" panose="02020603050405020304" pitchFamily="18" charset="0"/>
              </a:rPr>
              <a:t>السیاحیة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نجدھا</a:t>
            </a:r>
            <a:r>
              <a:rPr lang="ar-SA" sz="2400" dirty="0">
                <a:solidFill>
                  <a:srgbClr val="000000"/>
                </a:solidFill>
                <a:ea typeface="Arial" panose="020B0604020202020204" pitchFamily="34" charset="0"/>
                <a:cs typeface="Times New Roman" panose="02020603050405020304" pitchFamily="18" charset="0"/>
              </a:rPr>
              <a:t> تؤدي إلى </a:t>
            </a:r>
            <a:r>
              <a:rPr lang="ar-SA" sz="2400" dirty="0" err="1">
                <a:solidFill>
                  <a:srgbClr val="000000"/>
                </a:solidFill>
                <a:ea typeface="Arial" panose="020B0604020202020204" pitchFamily="34" charset="0"/>
                <a:cs typeface="Times New Roman" panose="02020603050405020304" pitchFamily="18" charset="0"/>
              </a:rPr>
              <a:t>تشجیع</a:t>
            </a:r>
            <a:r>
              <a:rPr lang="ar-SA" sz="2400" dirty="0">
                <a:solidFill>
                  <a:srgbClr val="000000"/>
                </a:solidFill>
                <a:ea typeface="Arial" panose="020B0604020202020204" pitchFamily="34" charset="0"/>
                <a:cs typeface="Times New Roman" panose="02020603050405020304" pitchFamily="18" charset="0"/>
              </a:rPr>
              <a:t> الشركات </a:t>
            </a:r>
            <a:r>
              <a:rPr lang="ar-SA" sz="2400" dirty="0" err="1">
                <a:solidFill>
                  <a:srgbClr val="000000"/>
                </a:solidFill>
                <a:ea typeface="Arial" panose="020B0604020202020204" pitchFamily="34" charset="0"/>
                <a:cs typeface="Times New Roman" panose="02020603050405020304" pitchFamily="18" charset="0"/>
              </a:rPr>
              <a:t>الوطنیة</a:t>
            </a:r>
            <a:r>
              <a:rPr lang="ar-SA" sz="2400" dirty="0">
                <a:solidFill>
                  <a:srgbClr val="000000"/>
                </a:solidFill>
                <a:ea typeface="Arial" panose="020B0604020202020204" pitchFamily="34" charset="0"/>
                <a:cs typeface="Times New Roman" panose="02020603050405020304" pitchFamily="18" charset="0"/>
              </a:rPr>
              <a:t> </a:t>
            </a:r>
            <a:r>
              <a:rPr lang="ar-SA" sz="2400" dirty="0" err="1">
                <a:solidFill>
                  <a:srgbClr val="000000"/>
                </a:solidFill>
                <a:ea typeface="Arial" panose="020B0604020202020204" pitchFamily="34" charset="0"/>
                <a:cs typeface="Times New Roman" panose="02020603050405020304" pitchFamily="18" charset="0"/>
              </a:rPr>
              <a:t>وغیرھا</a:t>
            </a:r>
            <a:r>
              <a:rPr lang="ar-SA" sz="2400" dirty="0">
                <a:solidFill>
                  <a:srgbClr val="000000"/>
                </a:solidFill>
                <a:ea typeface="Arial" panose="020B0604020202020204" pitchFamily="34" charset="0"/>
                <a:cs typeface="Times New Roman" panose="02020603050405020304" pitchFamily="18" charset="0"/>
              </a:rPr>
              <a:t> من المؤسسات </a:t>
            </a:r>
            <a:r>
              <a:rPr lang="ar-SA" sz="2400" dirty="0" err="1">
                <a:solidFill>
                  <a:srgbClr val="000000"/>
                </a:solidFill>
                <a:ea typeface="Arial" panose="020B0604020202020204" pitchFamily="34" charset="0"/>
                <a:cs typeface="Times New Roman" panose="02020603050405020304" pitchFamily="18" charset="0"/>
              </a:rPr>
              <a:t>الاقتصادیة</a:t>
            </a:r>
            <a:r>
              <a:rPr lang="ar-SA" sz="2400" dirty="0">
                <a:solidFill>
                  <a:srgbClr val="000000"/>
                </a:solidFill>
                <a:ea typeface="Arial" panose="020B0604020202020204" pitchFamily="34" charset="0"/>
                <a:cs typeface="Times New Roman" panose="02020603050405020304" pitchFamily="18" charset="0"/>
              </a:rPr>
              <a:t> على </a:t>
            </a:r>
            <a:r>
              <a:rPr lang="ar-SA" sz="2400" dirty="0" err="1">
                <a:solidFill>
                  <a:srgbClr val="000000"/>
                </a:solidFill>
                <a:ea typeface="Arial" panose="020B0604020202020204" pitchFamily="34" charset="0"/>
                <a:cs typeface="Times New Roman" panose="02020603050405020304" pitchFamily="18" charset="0"/>
              </a:rPr>
              <a:t>تصدیر</a:t>
            </a:r>
            <a:r>
              <a:rPr lang="ar-SA" sz="2400" dirty="0">
                <a:solidFill>
                  <a:srgbClr val="000000"/>
                </a:solidFill>
                <a:ea typeface="Arial" panose="020B0604020202020204" pitchFamily="34" charset="0"/>
                <a:cs typeface="Times New Roman" panose="02020603050405020304" pitchFamily="18" charset="0"/>
              </a:rPr>
              <a:t> السلع إلى الخارج.</a:t>
            </a:r>
            <a:endParaRPr lang="en-US" sz="2325" dirty="0"/>
          </a:p>
        </p:txBody>
      </p:sp>
    </p:spTree>
    <p:extLst>
      <p:ext uri="{BB962C8B-B14F-4D97-AF65-F5344CB8AC3E}">
        <p14:creationId xmlns:p14="http://schemas.microsoft.com/office/powerpoint/2010/main" val="3134572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marR="57150" lvl="0" indent="-514350" algn="r" rtl="1">
              <a:lnSpc>
                <a:spcPct val="154000"/>
              </a:lnSpc>
              <a:spcBef>
                <a:spcPts val="0"/>
              </a:spcBef>
              <a:spcAft>
                <a:spcPts val="145"/>
              </a:spcAft>
              <a:buFont typeface="Wingdings" panose="05000000000000000000" pitchFamily="2" charset="2"/>
              <a:buChar char="ü"/>
              <a:tabLst>
                <a:tab pos="0" algn="r"/>
              </a:tabLst>
            </a:pPr>
            <a:r>
              <a:rPr lang="ar-SA" sz="2800" dirty="0" err="1">
                <a:solidFill>
                  <a:srgbClr val="000000"/>
                </a:solidFill>
                <a:latin typeface="Arial"/>
                <a:ea typeface="Arial"/>
                <a:cs typeface="Times New Roman"/>
              </a:rPr>
              <a:t>تنظیم</a:t>
            </a:r>
            <a:r>
              <a:rPr lang="ar-SA" sz="2800" dirty="0">
                <a:solidFill>
                  <a:srgbClr val="000000"/>
                </a:solidFill>
                <a:latin typeface="Arial"/>
                <a:ea typeface="Arial"/>
                <a:cs typeface="Times New Roman"/>
              </a:rPr>
              <a:t> العمل </a:t>
            </a:r>
            <a:r>
              <a:rPr lang="ar-SA" sz="2800" dirty="0" err="1">
                <a:solidFill>
                  <a:srgbClr val="000000"/>
                </a:solidFill>
                <a:latin typeface="Arial"/>
                <a:ea typeface="Arial"/>
                <a:cs typeface="Times New Roman"/>
              </a:rPr>
              <a:t>بین</a:t>
            </a:r>
            <a:r>
              <a:rPr lang="ar-SA" sz="2800" dirty="0">
                <a:solidFill>
                  <a:srgbClr val="000000"/>
                </a:solidFill>
                <a:latin typeface="Arial"/>
                <a:ea typeface="Arial"/>
                <a:cs typeface="Times New Roman"/>
              </a:rPr>
              <a:t> مختلف </a:t>
            </a:r>
            <a:r>
              <a:rPr lang="ar-SA" sz="2800" dirty="0" err="1">
                <a:solidFill>
                  <a:srgbClr val="000000"/>
                </a:solidFill>
                <a:latin typeface="Arial"/>
                <a:ea typeface="Arial"/>
                <a:cs typeface="Times New Roman"/>
              </a:rPr>
              <a:t>الھیئات</a:t>
            </a:r>
            <a:r>
              <a:rPr lang="ar-SA" sz="2800" dirty="0">
                <a:solidFill>
                  <a:srgbClr val="000000"/>
                </a:solidFill>
                <a:latin typeface="Arial"/>
                <a:ea typeface="Arial"/>
                <a:cs typeface="Times New Roman"/>
              </a:rPr>
              <a:t> والمؤسسات </a:t>
            </a:r>
            <a:r>
              <a:rPr lang="ar-SA" sz="2800" dirty="0" err="1">
                <a:solidFill>
                  <a:srgbClr val="000000"/>
                </a:solidFill>
                <a:latin typeface="Arial"/>
                <a:ea typeface="Arial"/>
                <a:cs typeface="Times New Roman"/>
              </a:rPr>
              <a:t>الدولیة</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المھتمة</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بالسیاحة</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ویمنع</a:t>
            </a:r>
            <a:r>
              <a:rPr lang="ar-SA" sz="2800" dirty="0">
                <a:solidFill>
                  <a:srgbClr val="000000"/>
                </a:solidFill>
                <a:latin typeface="Arial"/>
                <a:ea typeface="Arial"/>
                <a:cs typeface="Times New Roman"/>
              </a:rPr>
              <a:t> تداخل </a:t>
            </a:r>
            <a:r>
              <a:rPr lang="ar-SA" sz="2800" dirty="0" err="1">
                <a:solidFill>
                  <a:srgbClr val="000000"/>
                </a:solidFill>
                <a:latin typeface="Arial"/>
                <a:ea typeface="Arial"/>
                <a:cs typeface="Times New Roman"/>
              </a:rPr>
              <a:t>اختصاصاتھا</a:t>
            </a:r>
            <a:r>
              <a:rPr lang="ar-SA" sz="2800" dirty="0">
                <a:solidFill>
                  <a:srgbClr val="000000"/>
                </a:solidFill>
                <a:latin typeface="Arial"/>
                <a:ea typeface="Arial"/>
                <a:cs typeface="Times New Roman"/>
              </a:rPr>
              <a:t>. </a:t>
            </a:r>
            <a:endParaRPr lang="en-US" sz="2400" dirty="0">
              <a:solidFill>
                <a:srgbClr val="000000"/>
              </a:solidFill>
              <a:latin typeface="Arial"/>
              <a:ea typeface="Arial"/>
            </a:endParaRPr>
          </a:p>
          <a:p>
            <a:pPr marL="514350" marR="57150" lvl="0" indent="-514350" algn="r" rtl="1">
              <a:lnSpc>
                <a:spcPct val="154000"/>
              </a:lnSpc>
              <a:spcBef>
                <a:spcPts val="0"/>
              </a:spcBef>
              <a:spcAft>
                <a:spcPts val="145"/>
              </a:spcAft>
              <a:buFont typeface="Wingdings" panose="05000000000000000000" pitchFamily="2" charset="2"/>
              <a:buChar char="ü"/>
              <a:tabLst>
                <a:tab pos="0" algn="r"/>
              </a:tabLst>
            </a:pPr>
            <a:r>
              <a:rPr lang="ar-SA" sz="2800" dirty="0" err="1">
                <a:solidFill>
                  <a:srgbClr val="000000"/>
                </a:solidFill>
                <a:latin typeface="Arial"/>
                <a:ea typeface="Arial"/>
                <a:cs typeface="Times New Roman"/>
              </a:rPr>
              <a:t>یؤدي</a:t>
            </a:r>
            <a:r>
              <a:rPr lang="ar-SA" sz="2800" dirty="0">
                <a:solidFill>
                  <a:srgbClr val="000000"/>
                </a:solidFill>
                <a:latin typeface="Arial"/>
                <a:ea typeface="Arial"/>
                <a:cs typeface="Times New Roman"/>
              </a:rPr>
              <a:t> إلى </a:t>
            </a:r>
            <a:r>
              <a:rPr lang="ar-SA" sz="2800" dirty="0" err="1">
                <a:solidFill>
                  <a:srgbClr val="000000"/>
                </a:solidFill>
                <a:latin typeface="Arial"/>
                <a:ea typeface="Arial"/>
                <a:cs typeface="Times New Roman"/>
              </a:rPr>
              <a:t>التنسیق</a:t>
            </a:r>
            <a:r>
              <a:rPr lang="ar-SA" sz="2800" dirty="0">
                <a:solidFill>
                  <a:srgbClr val="000000"/>
                </a:solidFill>
                <a:latin typeface="Arial"/>
                <a:ea typeface="Arial"/>
                <a:cs typeface="Times New Roman"/>
              </a:rPr>
              <a:t> والتعاون </a:t>
            </a:r>
            <a:r>
              <a:rPr lang="ar-SA" sz="2800" dirty="0" err="1">
                <a:solidFill>
                  <a:srgbClr val="000000"/>
                </a:solidFill>
                <a:latin typeface="Arial"/>
                <a:ea typeface="Arial"/>
                <a:cs typeface="Times New Roman"/>
              </a:rPr>
              <a:t>بین</a:t>
            </a:r>
            <a:r>
              <a:rPr lang="ar-SA" sz="2800" dirty="0">
                <a:solidFill>
                  <a:srgbClr val="000000"/>
                </a:solidFill>
                <a:latin typeface="Arial"/>
                <a:ea typeface="Arial"/>
                <a:cs typeface="Times New Roman"/>
              </a:rPr>
              <a:t> كافة </a:t>
            </a:r>
            <a:r>
              <a:rPr lang="ar-SA" sz="2800" dirty="0" err="1">
                <a:solidFill>
                  <a:srgbClr val="000000"/>
                </a:solidFill>
                <a:latin typeface="Arial"/>
                <a:ea typeface="Arial"/>
                <a:cs typeface="Times New Roman"/>
              </a:rPr>
              <a:t>أجھزة</a:t>
            </a:r>
            <a:r>
              <a:rPr lang="ar-SA" sz="2800" dirty="0">
                <a:solidFill>
                  <a:srgbClr val="000000"/>
                </a:solidFill>
                <a:latin typeface="Arial"/>
                <a:ea typeface="Arial"/>
                <a:cs typeface="Times New Roman"/>
              </a:rPr>
              <a:t> الدولة </a:t>
            </a:r>
            <a:r>
              <a:rPr lang="ar-SA" sz="2800" dirty="0" err="1">
                <a:solidFill>
                  <a:srgbClr val="000000"/>
                </a:solidFill>
                <a:latin typeface="Arial"/>
                <a:ea typeface="Arial"/>
                <a:cs typeface="Times New Roman"/>
              </a:rPr>
              <a:t>وقطاعاتھا</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ومؤسساتھا</a:t>
            </a:r>
            <a:r>
              <a:rPr lang="ar-SA" sz="2800" dirty="0">
                <a:solidFill>
                  <a:srgbClr val="000000"/>
                </a:solidFill>
                <a:latin typeface="Arial"/>
                <a:ea typeface="Arial"/>
                <a:cs typeface="Times New Roman"/>
              </a:rPr>
              <a:t> العامة والخاصة، </a:t>
            </a:r>
            <a:r>
              <a:rPr lang="ar-SA" sz="2800" dirty="0" err="1">
                <a:solidFill>
                  <a:srgbClr val="000000"/>
                </a:solidFill>
                <a:latin typeface="Arial"/>
                <a:ea typeface="Arial"/>
                <a:cs typeface="Times New Roman"/>
              </a:rPr>
              <a:t>فیما</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یتعلق</a:t>
            </a:r>
            <a:r>
              <a:rPr lang="ar-SA" sz="2800" dirty="0">
                <a:solidFill>
                  <a:srgbClr val="000000"/>
                </a:solidFill>
                <a:latin typeface="Arial"/>
                <a:ea typeface="Arial"/>
                <a:cs typeface="Times New Roman"/>
              </a:rPr>
              <a:t> بدور كل </a:t>
            </a:r>
            <a:r>
              <a:rPr lang="ar-SA" sz="2800" dirty="0" err="1">
                <a:solidFill>
                  <a:srgbClr val="000000"/>
                </a:solidFill>
                <a:latin typeface="Arial"/>
                <a:ea typeface="Arial"/>
                <a:cs typeface="Times New Roman"/>
              </a:rPr>
              <a:t>منھا</a:t>
            </a:r>
            <a:r>
              <a:rPr lang="ar-SA" sz="2800" dirty="0">
                <a:solidFill>
                  <a:srgbClr val="000000"/>
                </a:solidFill>
                <a:latin typeface="Arial"/>
                <a:ea typeface="Arial"/>
                <a:cs typeface="Times New Roman"/>
              </a:rPr>
              <a:t> عن </a:t>
            </a:r>
            <a:r>
              <a:rPr lang="ar-SA" sz="2800" dirty="0" err="1">
                <a:solidFill>
                  <a:srgbClr val="000000"/>
                </a:solidFill>
                <a:latin typeface="Arial"/>
                <a:ea typeface="Arial"/>
                <a:cs typeface="Times New Roman"/>
              </a:rPr>
              <a:t>تنفیذ</a:t>
            </a:r>
            <a:r>
              <a:rPr lang="ar-SA" sz="2800" dirty="0">
                <a:solidFill>
                  <a:srgbClr val="000000"/>
                </a:solidFill>
                <a:latin typeface="Arial"/>
                <a:ea typeface="Arial"/>
                <a:cs typeface="Times New Roman"/>
              </a:rPr>
              <a:t> الخطط والبرامج </a:t>
            </a:r>
            <a:r>
              <a:rPr lang="ar-SA" sz="2800" dirty="0" err="1">
                <a:solidFill>
                  <a:srgbClr val="000000"/>
                </a:solidFill>
                <a:latin typeface="Arial"/>
                <a:ea typeface="Arial"/>
                <a:cs typeface="Times New Roman"/>
              </a:rPr>
              <a:t>السیاحیة</a:t>
            </a:r>
            <a:r>
              <a:rPr lang="ar-SA" sz="2800" dirty="0">
                <a:solidFill>
                  <a:srgbClr val="000000"/>
                </a:solidFill>
                <a:latin typeface="Arial"/>
                <a:ea typeface="Arial"/>
                <a:cs typeface="Times New Roman"/>
              </a:rPr>
              <a:t> التي ترتبط </a:t>
            </a:r>
            <a:r>
              <a:rPr lang="ar-SA" sz="2800" dirty="0" err="1">
                <a:solidFill>
                  <a:srgbClr val="000000"/>
                </a:solidFill>
                <a:latin typeface="Arial"/>
                <a:ea typeface="Arial"/>
                <a:cs typeface="Times New Roman"/>
              </a:rPr>
              <a:t>بالاتجاھات</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الاجتماعیة</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والاقتصادیة</a:t>
            </a:r>
            <a:r>
              <a:rPr lang="ar-SA" sz="2800" dirty="0">
                <a:solidFill>
                  <a:srgbClr val="000000"/>
                </a:solidFill>
                <a:latin typeface="Arial"/>
                <a:ea typeface="Arial"/>
                <a:cs typeface="Times New Roman"/>
              </a:rPr>
              <a:t> للمجتمع ككل. </a:t>
            </a:r>
            <a:endParaRPr lang="en-US" sz="2400" dirty="0">
              <a:solidFill>
                <a:srgbClr val="000000"/>
              </a:solidFill>
              <a:latin typeface="Arial"/>
              <a:ea typeface="Arial"/>
            </a:endParaRPr>
          </a:p>
          <a:p>
            <a:pPr marL="109728" indent="0" algn="r">
              <a:buNone/>
            </a:pPr>
            <a:endParaRPr lang="en-US" dirty="0"/>
          </a:p>
        </p:txBody>
      </p:sp>
      <p:sp>
        <p:nvSpPr>
          <p:cNvPr id="3" name="Title 2"/>
          <p:cNvSpPr>
            <a:spLocks noGrp="1"/>
          </p:cNvSpPr>
          <p:nvPr>
            <p:ph type="title"/>
          </p:nvPr>
        </p:nvSpPr>
        <p:spPr/>
        <p:txBody>
          <a:bodyPr/>
          <a:lstStyle/>
          <a:p>
            <a:pPr algn="ctr"/>
            <a:r>
              <a:rPr lang="ar-SA" sz="4400" dirty="0" smtClean="0">
                <a:solidFill>
                  <a:srgbClr val="000000"/>
                </a:solidFill>
                <a:effectLst/>
                <a:ea typeface="Arial"/>
                <a:cs typeface="Times New Roman"/>
              </a:rPr>
              <a:t>لماذا يجب </a:t>
            </a:r>
            <a:r>
              <a:rPr lang="ar-SA" sz="4400" dirty="0" err="1">
                <a:solidFill>
                  <a:srgbClr val="000000"/>
                </a:solidFill>
                <a:effectLst/>
                <a:ea typeface="Arial"/>
                <a:cs typeface="Times New Roman"/>
              </a:rPr>
              <a:t>تعریف</a:t>
            </a:r>
            <a:r>
              <a:rPr lang="ar-SA" sz="4400" dirty="0">
                <a:solidFill>
                  <a:srgbClr val="000000"/>
                </a:solidFill>
                <a:effectLst/>
                <a:ea typeface="Arial"/>
                <a:cs typeface="Times New Roman"/>
              </a:rPr>
              <a:t> </a:t>
            </a:r>
            <a:r>
              <a:rPr lang="ar-SA" sz="4400" dirty="0" err="1">
                <a:solidFill>
                  <a:srgbClr val="000000"/>
                </a:solidFill>
                <a:effectLst/>
                <a:ea typeface="Arial"/>
                <a:cs typeface="Times New Roman"/>
              </a:rPr>
              <a:t>السیاحة</a:t>
            </a:r>
            <a:r>
              <a:rPr lang="ar-SA" sz="4400" dirty="0">
                <a:solidFill>
                  <a:srgbClr val="000000"/>
                </a:solidFill>
                <a:effectLst/>
                <a:ea typeface="Arial"/>
                <a:cs typeface="Times New Roman"/>
              </a:rPr>
              <a:t> </a:t>
            </a:r>
            <a:r>
              <a:rPr lang="ar-SA" sz="4400" dirty="0" err="1">
                <a:solidFill>
                  <a:srgbClr val="000000"/>
                </a:solidFill>
                <a:effectLst/>
                <a:ea typeface="Arial"/>
                <a:cs typeface="Times New Roman"/>
              </a:rPr>
              <a:t>تعریفا</a:t>
            </a:r>
            <a:r>
              <a:rPr lang="ar-SA" sz="4400" dirty="0">
                <a:solidFill>
                  <a:srgbClr val="000000"/>
                </a:solidFill>
                <a:effectLst/>
                <a:ea typeface="Arial"/>
                <a:cs typeface="Times New Roman"/>
              </a:rPr>
              <a:t> </a:t>
            </a:r>
            <a:r>
              <a:rPr lang="ar-SA" sz="4400" dirty="0" err="1">
                <a:solidFill>
                  <a:srgbClr val="000000"/>
                </a:solidFill>
                <a:effectLst/>
                <a:ea typeface="Arial"/>
                <a:cs typeface="Times New Roman"/>
              </a:rPr>
              <a:t>دقیقا</a:t>
            </a:r>
            <a:r>
              <a:rPr lang="ar-SA" sz="4400" dirty="0">
                <a:solidFill>
                  <a:srgbClr val="000000"/>
                </a:solidFill>
                <a:effectLst/>
                <a:ea typeface="Arial"/>
                <a:cs typeface="Times New Roman"/>
              </a:rPr>
              <a:t> </a:t>
            </a:r>
            <a:endParaRPr lang="en-US" dirty="0"/>
          </a:p>
        </p:txBody>
      </p:sp>
    </p:spTree>
    <p:extLst>
      <p:ext uri="{BB962C8B-B14F-4D97-AF65-F5344CB8AC3E}">
        <p14:creationId xmlns:p14="http://schemas.microsoft.com/office/powerpoint/2010/main" val="37530847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000000"/>
                </a:solidFill>
                <a:ea typeface="Arial" panose="020B0604020202020204" pitchFamily="34" charset="0"/>
              </a:rPr>
              <a:t>خامسا: </a:t>
            </a:r>
            <a:r>
              <a:rPr lang="ar-SA" b="1" dirty="0" err="1" smtClean="0">
                <a:solidFill>
                  <a:srgbClr val="000000"/>
                </a:solidFill>
                <a:ea typeface="Arial" panose="020B0604020202020204" pitchFamily="34" charset="0"/>
              </a:rPr>
              <a:t>تحقیق</a:t>
            </a:r>
            <a:r>
              <a:rPr lang="ar-SA" b="1" dirty="0" smtClean="0">
                <a:solidFill>
                  <a:srgbClr val="000000"/>
                </a:solidFill>
                <a:ea typeface="Arial" panose="020B0604020202020204" pitchFamily="34" charset="0"/>
              </a:rPr>
              <a:t> </a:t>
            </a:r>
            <a:r>
              <a:rPr lang="ar-SA" b="1" dirty="0">
                <a:solidFill>
                  <a:srgbClr val="000000"/>
                </a:solidFill>
                <a:ea typeface="Arial" panose="020B0604020202020204" pitchFamily="34" charset="0"/>
              </a:rPr>
              <a:t>التوازن في </a:t>
            </a:r>
            <a:r>
              <a:rPr lang="ar-SA" b="1" dirty="0" err="1">
                <a:solidFill>
                  <a:srgbClr val="000000"/>
                </a:solidFill>
                <a:ea typeface="Arial" panose="020B0604020202020204" pitchFamily="34" charset="0"/>
              </a:rPr>
              <a:t>میزان</a:t>
            </a:r>
            <a:r>
              <a:rPr lang="ar-SA" b="1" dirty="0">
                <a:solidFill>
                  <a:srgbClr val="000000"/>
                </a:solidFill>
                <a:ea typeface="Arial" panose="020B0604020202020204" pitchFamily="34" charset="0"/>
              </a:rPr>
              <a:t> المدفوعات</a:t>
            </a:r>
            <a:endParaRPr lang="en-US" dirty="0"/>
          </a:p>
        </p:txBody>
      </p:sp>
      <p:sp>
        <p:nvSpPr>
          <p:cNvPr id="3" name="Content Placeholder 2"/>
          <p:cNvSpPr>
            <a:spLocks noGrp="1"/>
          </p:cNvSpPr>
          <p:nvPr>
            <p:ph idx="1"/>
          </p:nvPr>
        </p:nvSpPr>
        <p:spPr>
          <a:xfrm>
            <a:off x="348019" y="1417638"/>
            <a:ext cx="8430185" cy="4531642"/>
          </a:xfrm>
        </p:spPr>
        <p:txBody>
          <a:bodyPr>
            <a:normAutofit/>
          </a:bodyPr>
          <a:lstStyle/>
          <a:p>
            <a:pPr marL="0" indent="0" algn="r">
              <a:lnSpc>
                <a:spcPct val="200000"/>
              </a:lnSpc>
              <a:buNone/>
            </a:pPr>
            <a:r>
              <a:rPr lang="ar-SA" sz="2400" dirty="0" err="1"/>
              <a:t>للسیاحة</a:t>
            </a:r>
            <a:r>
              <a:rPr lang="ar-SA" sz="2400" dirty="0"/>
              <a:t> دور </a:t>
            </a:r>
            <a:r>
              <a:rPr lang="ar-SA" sz="2400" dirty="0" err="1"/>
              <a:t>كبیر</a:t>
            </a:r>
            <a:r>
              <a:rPr lang="ar-SA" sz="2400" dirty="0"/>
              <a:t> في </a:t>
            </a:r>
            <a:r>
              <a:rPr lang="ar-SA" sz="2400" dirty="0" err="1"/>
              <a:t>اقتصادیات</a:t>
            </a:r>
            <a:r>
              <a:rPr lang="ar-SA" sz="2400" dirty="0"/>
              <a:t> الدول </a:t>
            </a:r>
            <a:r>
              <a:rPr lang="ar-SA" sz="2400" dirty="0" err="1"/>
              <a:t>ینعكس</a:t>
            </a:r>
            <a:r>
              <a:rPr lang="ar-SA" sz="2400" dirty="0"/>
              <a:t> أثره على </a:t>
            </a:r>
            <a:r>
              <a:rPr lang="ar-SA" sz="2400" dirty="0" err="1"/>
              <a:t>تحقیق</a:t>
            </a:r>
            <a:r>
              <a:rPr lang="ar-SA" sz="2400" dirty="0"/>
              <a:t> التوازن في </a:t>
            </a:r>
            <a:r>
              <a:rPr lang="ar-SA" sz="2400" dirty="0" err="1"/>
              <a:t>میزان</a:t>
            </a:r>
            <a:r>
              <a:rPr lang="ar-SA" sz="2400" dirty="0"/>
              <a:t> المدفوعات، وحل بعض المشكلات الاقتصادية ارتباطاً كبيرا بعد أن كانت علماً مجرداً تدرس في الجامعات. فھي في </a:t>
            </a:r>
            <a:r>
              <a:rPr lang="ar-SA" sz="2400" dirty="0" err="1"/>
              <a:t>الحقیقة</a:t>
            </a:r>
            <a:r>
              <a:rPr lang="ar-SA" sz="2400" dirty="0"/>
              <a:t> تمثل أحد الصادرات </a:t>
            </a:r>
            <a:r>
              <a:rPr lang="ar-SA" sz="2400" dirty="0" err="1"/>
              <a:t>المھمة</a:t>
            </a:r>
            <a:r>
              <a:rPr lang="ar-SA" sz="2400" dirty="0"/>
              <a:t> </a:t>
            </a:r>
            <a:r>
              <a:rPr lang="ar-SA" sz="2400" dirty="0" err="1"/>
              <a:t>غیر</a:t>
            </a:r>
            <a:r>
              <a:rPr lang="ar-SA" sz="2400" dirty="0"/>
              <a:t> المنظورة، وعنصر أساس من عناصر النشاط  الاقتصادي في الدول المختلفة </a:t>
            </a:r>
            <a:r>
              <a:rPr lang="ar-SA" sz="2400" dirty="0" err="1"/>
              <a:t>واھتمت</a:t>
            </a:r>
            <a:r>
              <a:rPr lang="ar-SA" sz="2400" dirty="0"/>
              <a:t> بھا المنظمات </a:t>
            </a:r>
            <a:r>
              <a:rPr lang="ar-SA" sz="2400" dirty="0" err="1"/>
              <a:t>العلمیة</a:t>
            </a:r>
            <a:r>
              <a:rPr lang="ar-SA" sz="2400" dirty="0"/>
              <a:t> </a:t>
            </a:r>
            <a:r>
              <a:rPr lang="ar-SA" sz="2400" dirty="0" err="1"/>
              <a:t>والاقتصادیة</a:t>
            </a:r>
            <a:r>
              <a:rPr lang="ar-SA" sz="2400" dirty="0"/>
              <a:t> كالبنك الدولي منظمة </a:t>
            </a:r>
            <a:r>
              <a:rPr lang="ar-SA" sz="2400" dirty="0" err="1"/>
              <a:t>الیونسكو</a:t>
            </a:r>
            <a:r>
              <a:rPr lang="ar-SA" sz="2400" dirty="0"/>
              <a:t> " التي تنظر </a:t>
            </a:r>
            <a:r>
              <a:rPr lang="ar-SA" sz="2400" dirty="0" err="1"/>
              <a:t>للسیاحة</a:t>
            </a:r>
            <a:r>
              <a:rPr lang="ar-SA" sz="2400" dirty="0"/>
              <a:t> كعامل عام من عوامل </a:t>
            </a:r>
            <a:r>
              <a:rPr lang="ar-SA" sz="2400" dirty="0" err="1"/>
              <a:t>التقریب</a:t>
            </a:r>
            <a:r>
              <a:rPr lang="ar-SA" sz="2400" dirty="0"/>
              <a:t> بین الثقافات.</a:t>
            </a:r>
            <a:endParaRPr lang="en-US" sz="2400" dirty="0"/>
          </a:p>
        </p:txBody>
      </p:sp>
    </p:spTree>
    <p:extLst>
      <p:ext uri="{BB962C8B-B14F-4D97-AF65-F5344CB8AC3E}">
        <p14:creationId xmlns:p14="http://schemas.microsoft.com/office/powerpoint/2010/main" val="5134523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000000"/>
                </a:solidFill>
                <a:ea typeface="Arial" panose="020B0604020202020204" pitchFamily="34" charset="0"/>
              </a:rPr>
              <a:t>سادسا: العائد </a:t>
            </a:r>
            <a:r>
              <a:rPr lang="ar-SA" b="1" dirty="0">
                <a:solidFill>
                  <a:srgbClr val="000000"/>
                </a:solidFill>
                <a:ea typeface="Arial" panose="020B0604020202020204" pitchFamily="34" charset="0"/>
              </a:rPr>
              <a:t>الاقتصادي </a:t>
            </a:r>
            <a:r>
              <a:rPr lang="ar-SA" b="1" dirty="0" err="1">
                <a:solidFill>
                  <a:srgbClr val="000000"/>
                </a:solidFill>
                <a:ea typeface="Arial" panose="020B0604020202020204" pitchFamily="34" charset="0"/>
              </a:rPr>
              <a:t>للسیاحة</a:t>
            </a:r>
            <a:r>
              <a:rPr lang="ar-SA" b="1" dirty="0">
                <a:solidFill>
                  <a:srgbClr val="000000"/>
                </a:solidFill>
                <a:ea typeface="Arial" panose="020B0604020202020204" pitchFamily="34" charset="0"/>
              </a:rPr>
              <a:t> </a:t>
            </a:r>
            <a:r>
              <a:rPr lang="ar-SA" b="1" dirty="0" err="1">
                <a:solidFill>
                  <a:srgbClr val="000000"/>
                </a:solidFill>
                <a:ea typeface="Arial" panose="020B0604020202020204" pitchFamily="34" charset="0"/>
              </a:rPr>
              <a:t>الثقافیة</a:t>
            </a:r>
            <a:endParaRPr lang="en-US" dirty="0"/>
          </a:p>
        </p:txBody>
      </p:sp>
      <p:sp>
        <p:nvSpPr>
          <p:cNvPr id="3" name="Content Placeholder 2"/>
          <p:cNvSpPr>
            <a:spLocks noGrp="1"/>
          </p:cNvSpPr>
          <p:nvPr>
            <p:ph idx="1"/>
          </p:nvPr>
        </p:nvSpPr>
        <p:spPr>
          <a:xfrm>
            <a:off x="337783" y="1340768"/>
            <a:ext cx="8440421" cy="4083910"/>
          </a:xfrm>
        </p:spPr>
        <p:txBody>
          <a:bodyPr>
            <a:normAutofit/>
          </a:bodyPr>
          <a:lstStyle/>
          <a:p>
            <a:pPr marL="0" indent="0" algn="r" rtl="1">
              <a:lnSpc>
                <a:spcPct val="300000"/>
              </a:lnSpc>
              <a:buNone/>
            </a:pPr>
            <a:r>
              <a:rPr lang="ar-SA" sz="1800" dirty="0"/>
              <a:t>تمثل السياحة الثقافية عائدا </a:t>
            </a:r>
            <a:r>
              <a:rPr lang="ar-SA" sz="1800" dirty="0" err="1"/>
              <a:t>اقتصادیاً</a:t>
            </a:r>
            <a:r>
              <a:rPr lang="ar-SA" sz="1800" dirty="0"/>
              <a:t> </a:t>
            </a:r>
            <a:r>
              <a:rPr lang="ar-SA" sz="1800" dirty="0" err="1"/>
              <a:t>وفیراً</a:t>
            </a:r>
            <a:r>
              <a:rPr lang="ar-SA" sz="1800" dirty="0"/>
              <a:t> </a:t>
            </a:r>
            <a:r>
              <a:rPr lang="ar-SA" sz="1800" dirty="0" err="1"/>
              <a:t>لكثیر</a:t>
            </a:r>
            <a:r>
              <a:rPr lang="ar-SA" sz="1800" dirty="0"/>
              <a:t> من الدول: حیث تتركز </a:t>
            </a:r>
            <a:r>
              <a:rPr lang="ar-SA" sz="1800" dirty="0" err="1"/>
              <a:t>أھمیتھا</a:t>
            </a:r>
            <a:r>
              <a:rPr lang="ar-SA" sz="1800" dirty="0"/>
              <a:t> </a:t>
            </a:r>
            <a:r>
              <a:rPr lang="ar-SA" sz="1800" dirty="0" err="1"/>
              <a:t>فیما</a:t>
            </a:r>
            <a:r>
              <a:rPr lang="ar-SA" sz="1800" dirty="0"/>
              <a:t> توفره من نقد أجنبي تتوقف جدواه على حسن التصرف </a:t>
            </a:r>
            <a:r>
              <a:rPr lang="ar-SA" sz="1800" dirty="0" err="1"/>
              <a:t>فیھا</a:t>
            </a:r>
            <a:r>
              <a:rPr lang="ar-SA" sz="1800" dirty="0"/>
              <a:t> وفقأً لخطة </a:t>
            </a:r>
            <a:r>
              <a:rPr lang="ar-SA" sz="1800" dirty="0" err="1"/>
              <a:t>تنمویة</a:t>
            </a:r>
            <a:r>
              <a:rPr lang="ar-SA" sz="1800" dirty="0"/>
              <a:t>  توجھھا إلى استخدامات تدفع عجلة </a:t>
            </a:r>
            <a:r>
              <a:rPr lang="ar-SA" sz="1800" dirty="0" err="1"/>
              <a:t>التنمیة</a:t>
            </a:r>
            <a:r>
              <a:rPr lang="ar-SA" sz="1800" dirty="0"/>
              <a:t> وفي </a:t>
            </a:r>
            <a:r>
              <a:rPr lang="ar-SA" sz="1800" dirty="0" err="1"/>
              <a:t>ھذا</a:t>
            </a:r>
            <a:r>
              <a:rPr lang="ar-SA" sz="1800" dirty="0"/>
              <a:t> تستوي مع أي قطاع </a:t>
            </a:r>
            <a:r>
              <a:rPr lang="ar-SA" sz="1800" dirty="0" err="1"/>
              <a:t>تصدیري</a:t>
            </a:r>
            <a:r>
              <a:rPr lang="ar-SA" sz="1800" dirty="0"/>
              <a:t>، ولو </a:t>
            </a:r>
            <a:r>
              <a:rPr lang="ar-SA" sz="1800" dirty="0" err="1"/>
              <a:t>أنھا</a:t>
            </a:r>
            <a:r>
              <a:rPr lang="ar-SA" sz="1800" dirty="0"/>
              <a:t> تختلف في أن المستورد </a:t>
            </a:r>
            <a:r>
              <a:rPr lang="ar-SA" sz="1800" dirty="0" err="1"/>
              <a:t>یأتي</a:t>
            </a:r>
            <a:r>
              <a:rPr lang="ar-SA" sz="1800" dirty="0"/>
              <a:t> لكي </a:t>
            </a:r>
            <a:r>
              <a:rPr lang="ar-SA" sz="1800" dirty="0" err="1"/>
              <a:t>یستھلك</a:t>
            </a:r>
            <a:r>
              <a:rPr lang="ar-SA" sz="1800" dirty="0"/>
              <a:t> ما </a:t>
            </a:r>
            <a:r>
              <a:rPr lang="ar-SA" sz="1800" dirty="0" err="1"/>
              <a:t>یقدم</a:t>
            </a:r>
            <a:r>
              <a:rPr lang="ar-SA" sz="1800" dirty="0"/>
              <a:t> </a:t>
            </a:r>
            <a:r>
              <a:rPr lang="ar-SA" sz="1800" dirty="0" err="1"/>
              <a:t>لھ</a:t>
            </a:r>
            <a:r>
              <a:rPr lang="ar-SA" sz="1800" dirty="0"/>
              <a:t> وفي </a:t>
            </a:r>
            <a:r>
              <a:rPr lang="ar-SA" sz="1800" dirty="0" err="1"/>
              <a:t>كونھا</a:t>
            </a:r>
            <a:r>
              <a:rPr lang="ar-SA" sz="1800" dirty="0"/>
              <a:t> لا تخرج منتجات إلى أسواق </a:t>
            </a:r>
            <a:r>
              <a:rPr lang="ar-SA" sz="1800" dirty="0" err="1"/>
              <a:t>یتنافس</a:t>
            </a:r>
            <a:r>
              <a:rPr lang="ar-SA" sz="1800" dirty="0"/>
              <a:t> </a:t>
            </a:r>
            <a:r>
              <a:rPr lang="ar-SA" sz="1800" dirty="0" err="1"/>
              <a:t>فیھا</a:t>
            </a:r>
            <a:r>
              <a:rPr lang="ar-SA" sz="1800" dirty="0"/>
              <a:t> المصدرون. ومن ثم فإن </a:t>
            </a:r>
            <a:r>
              <a:rPr lang="ar-SA" sz="1800" dirty="0" err="1"/>
              <a:t>الاھتمام</a:t>
            </a:r>
            <a:r>
              <a:rPr lang="ar-SA" sz="1800" dirty="0"/>
              <a:t>  </a:t>
            </a:r>
            <a:r>
              <a:rPr lang="ar-SA" sz="1800" dirty="0" err="1"/>
              <a:t>ینحصر</a:t>
            </a:r>
            <a:r>
              <a:rPr lang="ar-SA" sz="1800" dirty="0"/>
              <a:t> أساساً </a:t>
            </a:r>
            <a:r>
              <a:rPr lang="ar-SA" sz="1800" dirty="0" err="1"/>
              <a:t>فیما</a:t>
            </a:r>
            <a:r>
              <a:rPr lang="ar-SA" sz="1800" dirty="0"/>
              <a:t> قد </a:t>
            </a:r>
            <a:r>
              <a:rPr lang="ar-SA" sz="1800" dirty="0" err="1"/>
              <a:t>یتولد</a:t>
            </a:r>
            <a:r>
              <a:rPr lang="ar-SA" sz="1800" dirty="0"/>
              <a:t> </a:t>
            </a:r>
            <a:r>
              <a:rPr lang="ar-SA" sz="1800" dirty="0" err="1"/>
              <a:t>عنھا</a:t>
            </a:r>
            <a:r>
              <a:rPr lang="ar-SA" sz="1800" dirty="0"/>
              <a:t> من خلق فرص عمل.</a:t>
            </a:r>
            <a:endParaRPr lang="en-US" sz="1800" dirty="0"/>
          </a:p>
        </p:txBody>
      </p:sp>
    </p:spTree>
    <p:extLst>
      <p:ext uri="{BB962C8B-B14F-4D97-AF65-F5344CB8AC3E}">
        <p14:creationId xmlns:p14="http://schemas.microsoft.com/office/powerpoint/2010/main" val="2063542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solidFill>
                  <a:srgbClr val="000000"/>
                </a:solidFill>
                <a:ea typeface="Arial" panose="020B0604020202020204" pitchFamily="34" charset="0"/>
              </a:rPr>
              <a:t>سابعا: </a:t>
            </a:r>
            <a:r>
              <a:rPr lang="ar-SA" b="1" dirty="0" err="1" smtClean="0">
                <a:solidFill>
                  <a:srgbClr val="000000"/>
                </a:solidFill>
                <a:ea typeface="Arial" panose="020B0604020202020204" pitchFamily="34" charset="0"/>
              </a:rPr>
              <a:t>تنمیة</a:t>
            </a:r>
            <a:r>
              <a:rPr lang="ar-SA" b="1" dirty="0" smtClean="0">
                <a:solidFill>
                  <a:srgbClr val="000000"/>
                </a:solidFill>
                <a:ea typeface="Arial" panose="020B0604020202020204" pitchFamily="34" charset="0"/>
              </a:rPr>
              <a:t> </a:t>
            </a:r>
            <a:r>
              <a:rPr lang="ar-SA" b="1" dirty="0">
                <a:solidFill>
                  <a:srgbClr val="000000"/>
                </a:solidFill>
                <a:ea typeface="Arial" panose="020B0604020202020204" pitchFamily="34" charset="0"/>
              </a:rPr>
              <a:t>خدمات </a:t>
            </a:r>
            <a:r>
              <a:rPr lang="ar-SA" b="1" dirty="0" err="1">
                <a:solidFill>
                  <a:srgbClr val="000000"/>
                </a:solidFill>
                <a:ea typeface="Arial" panose="020B0604020202020204" pitchFamily="34" charset="0"/>
              </a:rPr>
              <a:t>البنیة</a:t>
            </a:r>
            <a:r>
              <a:rPr lang="ar-SA" b="1" dirty="0">
                <a:solidFill>
                  <a:srgbClr val="000000"/>
                </a:solidFill>
                <a:ea typeface="Arial" panose="020B0604020202020204" pitchFamily="34" charset="0"/>
              </a:rPr>
              <a:t> </a:t>
            </a:r>
            <a:r>
              <a:rPr lang="ar-SA" b="1" dirty="0" err="1">
                <a:solidFill>
                  <a:srgbClr val="000000"/>
                </a:solidFill>
                <a:ea typeface="Arial" panose="020B0604020202020204" pitchFamily="34" charset="0"/>
              </a:rPr>
              <a:t>الأساسیة</a:t>
            </a:r>
            <a:endParaRPr lang="en-US" dirty="0"/>
          </a:p>
        </p:txBody>
      </p:sp>
      <p:sp>
        <p:nvSpPr>
          <p:cNvPr id="3" name="Content Placeholder 2"/>
          <p:cNvSpPr>
            <a:spLocks noGrp="1"/>
          </p:cNvSpPr>
          <p:nvPr>
            <p:ph idx="1"/>
          </p:nvPr>
        </p:nvSpPr>
        <p:spPr>
          <a:xfrm>
            <a:off x="296839" y="1417638"/>
            <a:ext cx="8481365" cy="4459634"/>
          </a:xfrm>
        </p:spPr>
        <p:txBody>
          <a:bodyPr>
            <a:normAutofit fontScale="92500"/>
          </a:bodyPr>
          <a:lstStyle/>
          <a:p>
            <a:pPr marL="0" indent="0" algn="r" rtl="1">
              <a:lnSpc>
                <a:spcPct val="250000"/>
              </a:lnSpc>
              <a:buNone/>
            </a:pPr>
            <a:r>
              <a:rPr lang="ar-SA" sz="2400" dirty="0"/>
              <a:t>صناعة </a:t>
            </a:r>
            <a:r>
              <a:rPr lang="ar-SA" sz="2400" dirty="0" err="1"/>
              <a:t>السیاحة</a:t>
            </a:r>
            <a:r>
              <a:rPr lang="ar-SA" sz="2400" dirty="0"/>
              <a:t> تحتاج الى </a:t>
            </a:r>
            <a:r>
              <a:rPr lang="ar-SA" sz="2400" dirty="0" err="1"/>
              <a:t>البنیة</a:t>
            </a:r>
            <a:r>
              <a:rPr lang="ar-SA" sz="2400" dirty="0"/>
              <a:t> </a:t>
            </a:r>
            <a:r>
              <a:rPr lang="ar-SA" sz="2400" dirty="0" err="1"/>
              <a:t>ألاساسیة</a:t>
            </a:r>
            <a:r>
              <a:rPr lang="ar-SA" sz="2400" dirty="0"/>
              <a:t> والمرافق </a:t>
            </a:r>
            <a:r>
              <a:rPr lang="ar-SA" sz="2400" dirty="0" err="1"/>
              <a:t>الخدمیة</a:t>
            </a:r>
            <a:r>
              <a:rPr lang="ar-SA" sz="2400" dirty="0"/>
              <a:t> المتعددة والتي تساعد على </a:t>
            </a:r>
            <a:r>
              <a:rPr lang="ar-SA" sz="2400" dirty="0" err="1"/>
              <a:t>زیادة</a:t>
            </a:r>
            <a:r>
              <a:rPr lang="ar-SA" sz="2400" dirty="0"/>
              <a:t> حركة التدفق </a:t>
            </a:r>
            <a:r>
              <a:rPr lang="ar-SA" sz="2400" dirty="0" err="1"/>
              <a:t>السیاحي</a:t>
            </a:r>
            <a:r>
              <a:rPr lang="ar-SA" sz="2400" dirty="0"/>
              <a:t>، لذلك فإن الدول </a:t>
            </a:r>
            <a:r>
              <a:rPr lang="ar-SA" sz="2400" dirty="0" err="1"/>
              <a:t>المضیفة</a:t>
            </a:r>
            <a:r>
              <a:rPr lang="ar-SA" sz="2400" dirty="0"/>
              <a:t> أو المستقبلة </a:t>
            </a:r>
            <a:r>
              <a:rPr lang="ar-SA" sz="2400" dirty="0" err="1"/>
              <a:t>تھتم</a:t>
            </a:r>
            <a:r>
              <a:rPr lang="ar-SA" sz="2400" dirty="0"/>
              <a:t> </a:t>
            </a:r>
            <a:r>
              <a:rPr lang="ar-SA" sz="2400" dirty="0" err="1"/>
              <a:t>اھتماما</a:t>
            </a:r>
            <a:r>
              <a:rPr lang="ar-SA" sz="2400" dirty="0"/>
              <a:t> </a:t>
            </a:r>
            <a:r>
              <a:rPr lang="ar-SA" sz="2400" dirty="0" err="1"/>
              <a:t>كبیراً</a:t>
            </a:r>
            <a:r>
              <a:rPr lang="ar-SA" sz="2400" dirty="0"/>
              <a:t> بإنشاء الطرق </a:t>
            </a:r>
            <a:r>
              <a:rPr lang="ar-SA" sz="2400" dirty="0" err="1"/>
              <a:t>وتعبیدھا</a:t>
            </a:r>
            <a:r>
              <a:rPr lang="ar-SA" sz="2400" dirty="0"/>
              <a:t> وإنشاء الجسور </a:t>
            </a:r>
            <a:r>
              <a:rPr lang="ar-SA" sz="2400" dirty="0" err="1"/>
              <a:t>وزیادة</a:t>
            </a:r>
            <a:r>
              <a:rPr lang="ar-SA" sz="2400" dirty="0"/>
              <a:t> </a:t>
            </a:r>
            <a:r>
              <a:rPr lang="ar-SA" sz="2400" dirty="0" err="1"/>
              <a:t>تطویر</a:t>
            </a:r>
            <a:r>
              <a:rPr lang="ar-SA" sz="2400" dirty="0"/>
              <a:t> وسائل النقل المتعددة </a:t>
            </a:r>
            <a:r>
              <a:rPr lang="ar-SA" sz="2400" dirty="0" err="1"/>
              <a:t>وزیادة</a:t>
            </a:r>
            <a:r>
              <a:rPr lang="ar-SA" sz="2400" dirty="0"/>
              <a:t> وسائل الاتصالات </a:t>
            </a:r>
            <a:r>
              <a:rPr lang="ar-SA" sz="2400" dirty="0" err="1"/>
              <a:t>السلكیة</a:t>
            </a:r>
            <a:r>
              <a:rPr lang="ar-SA" sz="2400" dirty="0"/>
              <a:t> </a:t>
            </a:r>
            <a:r>
              <a:rPr lang="ar-SA" sz="2400" dirty="0" err="1"/>
              <a:t>واللاسلكیة</a:t>
            </a:r>
            <a:r>
              <a:rPr lang="ar-SA" sz="2400" dirty="0"/>
              <a:t> .ومما لا شك </a:t>
            </a:r>
            <a:r>
              <a:rPr lang="ar-SA" sz="2400" dirty="0" err="1"/>
              <a:t>فیه</a:t>
            </a:r>
            <a:r>
              <a:rPr lang="ar-SA" sz="2400" dirty="0"/>
              <a:t> </a:t>
            </a:r>
            <a:r>
              <a:rPr lang="ar-SA" sz="2400" dirty="0" err="1"/>
              <a:t>أنھا</a:t>
            </a:r>
            <a:r>
              <a:rPr lang="ar-SA" sz="2400" dirty="0"/>
              <a:t> </a:t>
            </a:r>
            <a:r>
              <a:rPr lang="ar-SA" sz="2400" dirty="0" err="1"/>
              <a:t>الاھتمام</a:t>
            </a:r>
            <a:r>
              <a:rPr lang="ar-SA" sz="2400" dirty="0"/>
              <a:t> بخدمات </a:t>
            </a:r>
            <a:r>
              <a:rPr lang="ar-SA" sz="2400" dirty="0" err="1"/>
              <a:t>البنیة</a:t>
            </a:r>
            <a:r>
              <a:rPr lang="ar-SA" sz="2400" dirty="0"/>
              <a:t> </a:t>
            </a:r>
            <a:r>
              <a:rPr lang="ar-SA" sz="2400" dirty="0" err="1"/>
              <a:t>الأساسیة</a:t>
            </a:r>
            <a:r>
              <a:rPr lang="ar-SA" sz="2400" dirty="0"/>
              <a:t> </a:t>
            </a:r>
            <a:r>
              <a:rPr lang="ar-SA" sz="2400" dirty="0" err="1"/>
              <a:t>وطبیعة</a:t>
            </a:r>
            <a:r>
              <a:rPr lang="ar-SA" sz="2400" dirty="0"/>
              <a:t> الخدمات المقدمة للسائح تؤدي إلى </a:t>
            </a:r>
            <a:r>
              <a:rPr lang="ar-SA" sz="2400" dirty="0" err="1"/>
              <a:t>تنشیط</a:t>
            </a:r>
            <a:r>
              <a:rPr lang="ar-SA" sz="2400" dirty="0"/>
              <a:t> حركة التدفق </a:t>
            </a:r>
            <a:r>
              <a:rPr lang="ar-SA" sz="2400" dirty="0" err="1"/>
              <a:t>السیاحي</a:t>
            </a:r>
            <a:r>
              <a:rPr lang="ar-SA" sz="2400" dirty="0"/>
              <a:t>.</a:t>
            </a:r>
            <a:endParaRPr lang="en-US" sz="2400" dirty="0"/>
          </a:p>
        </p:txBody>
      </p:sp>
    </p:spTree>
    <p:extLst>
      <p:ext uri="{BB962C8B-B14F-4D97-AF65-F5344CB8AC3E}">
        <p14:creationId xmlns:p14="http://schemas.microsoft.com/office/powerpoint/2010/main" val="11902815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340768"/>
            <a:ext cx="7772400" cy="1829761"/>
          </a:xfrm>
        </p:spPr>
        <p:txBody>
          <a:bodyPr/>
          <a:lstStyle/>
          <a:p>
            <a:pPr lvl="0" algn="ctr" rtl="1"/>
            <a:r>
              <a:rPr lang="ar-SA" sz="3000" dirty="0" err="1">
                <a:effectLst/>
              </a:rPr>
              <a:t>التأثیرات</a:t>
            </a:r>
            <a:r>
              <a:rPr lang="ar-SA" sz="3000" dirty="0">
                <a:effectLst/>
              </a:rPr>
              <a:t> </a:t>
            </a:r>
            <a:r>
              <a:rPr lang="ar-SA" sz="3000" dirty="0" err="1">
                <a:effectLst/>
              </a:rPr>
              <a:t>السیاحیة</a:t>
            </a:r>
            <a:r>
              <a:rPr lang="ar-SA" sz="3000" dirty="0">
                <a:effectLst/>
              </a:rPr>
              <a:t> </a:t>
            </a:r>
            <a:r>
              <a:rPr lang="ar-SA" sz="3000" dirty="0" err="1">
                <a:effectLst/>
              </a:rPr>
              <a:t>السلبیة</a:t>
            </a:r>
            <a:r>
              <a:rPr lang="ar-SA" sz="3000" dirty="0">
                <a:effectLst/>
              </a:rPr>
              <a:t> على النسق الاقتصادي </a:t>
            </a:r>
            <a:endParaRPr lang="en-US" sz="3000" dirty="0">
              <a:effectLst/>
            </a:endParaRPr>
          </a:p>
        </p:txBody>
      </p:sp>
    </p:spTree>
    <p:extLst>
      <p:ext uri="{BB962C8B-B14F-4D97-AF65-F5344CB8AC3E}">
        <p14:creationId xmlns:p14="http://schemas.microsoft.com/office/powerpoint/2010/main" val="124653416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84" y="260648"/>
            <a:ext cx="8297120" cy="1170537"/>
          </a:xfrm>
        </p:spPr>
        <p:txBody>
          <a:bodyPr/>
          <a:lstStyle/>
          <a:p>
            <a:pPr algn="ctr"/>
            <a:r>
              <a:rPr lang="ar-SA" dirty="0"/>
              <a:t>	</a:t>
            </a:r>
            <a:r>
              <a:rPr lang="ar-SA" b="1" dirty="0"/>
              <a:t>أولا: الإضرار بالاقتصاد القومي</a:t>
            </a:r>
            <a:endParaRPr lang="en-US" b="1" dirty="0"/>
          </a:p>
        </p:txBody>
      </p:sp>
      <p:sp>
        <p:nvSpPr>
          <p:cNvPr id="3" name="Content Placeholder 2"/>
          <p:cNvSpPr>
            <a:spLocks noGrp="1"/>
          </p:cNvSpPr>
          <p:nvPr>
            <p:ph idx="1"/>
          </p:nvPr>
        </p:nvSpPr>
        <p:spPr>
          <a:xfrm>
            <a:off x="266132" y="1628800"/>
            <a:ext cx="8512072" cy="4248472"/>
          </a:xfrm>
        </p:spPr>
        <p:txBody>
          <a:bodyPr>
            <a:noAutofit/>
          </a:bodyPr>
          <a:lstStyle/>
          <a:p>
            <a:pPr marL="0" indent="0" algn="r">
              <a:lnSpc>
                <a:spcPct val="250000"/>
              </a:lnSpc>
              <a:buNone/>
            </a:pPr>
            <a:r>
              <a:rPr lang="ar-SA" sz="2100" dirty="0"/>
              <a:t>وجود السوق </a:t>
            </a:r>
            <a:r>
              <a:rPr lang="ar-SA" sz="2100" dirty="0" err="1"/>
              <a:t>المصرفیة</a:t>
            </a:r>
            <a:r>
              <a:rPr lang="ar-SA" sz="2100" dirty="0"/>
              <a:t> الحرة </a:t>
            </a:r>
            <a:r>
              <a:rPr lang="ar-SA" sz="2100" dirty="0" err="1"/>
              <a:t>وسھولة</a:t>
            </a:r>
            <a:r>
              <a:rPr lang="ar-SA" sz="2100" dirty="0"/>
              <a:t> تداول النقد الأجنبي عبر البنوك، حیث إن </a:t>
            </a:r>
            <a:r>
              <a:rPr lang="ar-SA" sz="2100" dirty="0" err="1"/>
              <a:t>السیاسة</a:t>
            </a:r>
            <a:r>
              <a:rPr lang="ar-SA" sz="2100" dirty="0"/>
              <a:t> </a:t>
            </a:r>
            <a:r>
              <a:rPr lang="ar-SA" sz="2100" dirty="0" err="1"/>
              <a:t>المصرفیة</a:t>
            </a:r>
            <a:r>
              <a:rPr lang="ar-SA" sz="2100" dirty="0"/>
              <a:t> </a:t>
            </a:r>
            <a:r>
              <a:rPr lang="ar-SA" sz="2100" dirty="0" err="1"/>
              <a:t>المقیدة</a:t>
            </a:r>
            <a:r>
              <a:rPr lang="ar-SA" sz="2100" dirty="0"/>
              <a:t> لحركة تداول النقد الأجنبي </a:t>
            </a:r>
            <a:r>
              <a:rPr lang="ar-SA" sz="2100" dirty="0" err="1"/>
              <a:t>تسھل</a:t>
            </a:r>
            <a:r>
              <a:rPr lang="ar-SA" sz="2100" dirty="0"/>
              <a:t> </a:t>
            </a:r>
            <a:r>
              <a:rPr lang="ar-SA" sz="2100" dirty="0" err="1"/>
              <a:t>عملیة</a:t>
            </a:r>
            <a:r>
              <a:rPr lang="ar-SA" sz="2100" dirty="0"/>
              <a:t> استغلال </a:t>
            </a:r>
            <a:r>
              <a:rPr lang="ar-SA" sz="2100" dirty="0" err="1"/>
              <a:t>السائحین</a:t>
            </a:r>
            <a:r>
              <a:rPr lang="ar-SA" sz="2100" dirty="0"/>
              <a:t> والإضرار </a:t>
            </a:r>
            <a:r>
              <a:rPr lang="ar-SA" sz="2100" dirty="0" err="1"/>
              <a:t>بھم</a:t>
            </a:r>
            <a:r>
              <a:rPr lang="ar-SA" sz="2100" dirty="0"/>
              <a:t> </a:t>
            </a:r>
            <a:r>
              <a:rPr lang="ar-SA" sz="2100" dirty="0" err="1"/>
              <a:t>وتعرضھم</a:t>
            </a:r>
            <a:r>
              <a:rPr lang="ar-SA" sz="2100" dirty="0"/>
              <a:t> في بعض الأحوال لأعمال النصب والسرقة. </a:t>
            </a:r>
            <a:r>
              <a:rPr lang="ar-SA" sz="2100" dirty="0" err="1"/>
              <a:t>ویتم</a:t>
            </a:r>
            <a:r>
              <a:rPr lang="ar-SA" sz="2100" dirty="0"/>
              <a:t> الإضرار بالاقتصاد القومي من جراء تداول العملة خارج البنوك ولصالح فئة تعد على الأصابع ضاره بالمصلحة العامة.</a:t>
            </a:r>
            <a:endParaRPr lang="en-US" sz="2100" dirty="0">
              <a:latin typeface="+mj-lt"/>
              <a:ea typeface="+mj-ea"/>
              <a:cs typeface="+mj-cs"/>
            </a:endParaRPr>
          </a:p>
        </p:txBody>
      </p:sp>
    </p:spTree>
    <p:extLst>
      <p:ext uri="{BB962C8B-B14F-4D97-AF65-F5344CB8AC3E}">
        <p14:creationId xmlns:p14="http://schemas.microsoft.com/office/powerpoint/2010/main" val="138323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612" y="188640"/>
            <a:ext cx="8317592" cy="1170537"/>
          </a:xfrm>
        </p:spPr>
        <p:txBody>
          <a:bodyPr/>
          <a:lstStyle/>
          <a:p>
            <a:pPr algn="ctr"/>
            <a:r>
              <a:rPr lang="ar-SA" dirty="0"/>
              <a:t>	</a:t>
            </a:r>
            <a:r>
              <a:rPr lang="ar-SA" b="1" dirty="0"/>
              <a:t>ثانيا: </a:t>
            </a:r>
            <a:r>
              <a:rPr lang="ar-SA" b="1" dirty="0" err="1"/>
              <a:t>موسمیة</a:t>
            </a:r>
            <a:r>
              <a:rPr lang="ar-SA" b="1" dirty="0"/>
              <a:t> العمل </a:t>
            </a:r>
            <a:r>
              <a:rPr lang="ar-SA" b="1" dirty="0" err="1"/>
              <a:t>السیاحي</a:t>
            </a:r>
            <a:endParaRPr lang="en-US" b="1" dirty="0"/>
          </a:p>
        </p:txBody>
      </p:sp>
      <p:sp>
        <p:nvSpPr>
          <p:cNvPr id="3" name="Content Placeholder 2"/>
          <p:cNvSpPr>
            <a:spLocks noGrp="1"/>
          </p:cNvSpPr>
          <p:nvPr>
            <p:ph idx="1"/>
          </p:nvPr>
        </p:nvSpPr>
        <p:spPr>
          <a:xfrm>
            <a:off x="460613" y="1359177"/>
            <a:ext cx="8317591" cy="4878135"/>
          </a:xfrm>
        </p:spPr>
        <p:txBody>
          <a:bodyPr>
            <a:normAutofit/>
          </a:bodyPr>
          <a:lstStyle/>
          <a:p>
            <a:pPr marL="0" indent="0" algn="r">
              <a:lnSpc>
                <a:spcPct val="300000"/>
              </a:lnSpc>
              <a:buNone/>
            </a:pPr>
            <a:r>
              <a:rPr lang="ar-SA" sz="2400" dirty="0"/>
              <a:t>حیث أن بعض العمالة في قطاع </a:t>
            </a:r>
            <a:r>
              <a:rPr lang="ar-SA" sz="2400" dirty="0" err="1"/>
              <a:t>السیاحة</a:t>
            </a:r>
            <a:r>
              <a:rPr lang="ar-SA" sz="2400" dirty="0"/>
              <a:t> قد تتسم </a:t>
            </a:r>
            <a:r>
              <a:rPr lang="ar-SA" sz="2400" dirty="0" err="1"/>
              <a:t>بالموسمیة</a:t>
            </a:r>
            <a:r>
              <a:rPr lang="ar-SA" sz="2400" dirty="0"/>
              <a:t>، </a:t>
            </a:r>
            <a:r>
              <a:rPr lang="ar-SA" sz="2400" dirty="0" err="1"/>
              <a:t>ویتعرض</a:t>
            </a:r>
            <a:r>
              <a:rPr lang="ar-SA" sz="2400" dirty="0"/>
              <a:t> إلى </a:t>
            </a:r>
            <a:r>
              <a:rPr lang="ar-SA" sz="2400" dirty="0" err="1"/>
              <a:t>النطاقین</a:t>
            </a:r>
            <a:r>
              <a:rPr lang="ar-SA" sz="2400" dirty="0"/>
              <a:t> المحلي والقومي لمطالب في مستواه وفي </a:t>
            </a:r>
            <a:r>
              <a:rPr lang="ar-SA" sz="2400" dirty="0" err="1"/>
              <a:t>الكثیرمن</a:t>
            </a:r>
            <a:r>
              <a:rPr lang="ar-SA" sz="2400" dirty="0"/>
              <a:t> </a:t>
            </a:r>
            <a:r>
              <a:rPr lang="ar-SA" sz="2400" dirty="0" err="1"/>
              <a:t>الأحیان</a:t>
            </a:r>
            <a:r>
              <a:rPr lang="ar-SA" sz="2400" dirty="0"/>
              <a:t> </a:t>
            </a:r>
            <a:r>
              <a:rPr lang="ar-SA" sz="2400" dirty="0" err="1"/>
              <a:t>یتطلب</a:t>
            </a:r>
            <a:r>
              <a:rPr lang="ar-SA" sz="2400" dirty="0"/>
              <a:t> ذلك </a:t>
            </a:r>
            <a:r>
              <a:rPr lang="ar-SA" sz="2400" dirty="0" err="1"/>
              <a:t>تشغیل</a:t>
            </a:r>
            <a:r>
              <a:rPr lang="ar-SA" sz="2400" dirty="0"/>
              <a:t> عمالة </a:t>
            </a:r>
            <a:r>
              <a:rPr lang="ar-SA" sz="2400" dirty="0" err="1"/>
              <a:t>إضافیة</a:t>
            </a:r>
            <a:r>
              <a:rPr lang="ar-SA" sz="2400" dirty="0"/>
              <a:t> </a:t>
            </a:r>
            <a:r>
              <a:rPr lang="ar-SA" sz="2400" dirty="0" err="1"/>
              <a:t>لمواجھة</a:t>
            </a:r>
            <a:r>
              <a:rPr lang="ar-SA" sz="2400" dirty="0"/>
              <a:t> </a:t>
            </a:r>
            <a:r>
              <a:rPr lang="ar-SA" sz="2400" dirty="0" err="1"/>
              <a:t>الزیادة</a:t>
            </a:r>
            <a:r>
              <a:rPr lang="ar-SA" sz="2400" dirty="0"/>
              <a:t> في الطلب خلال موسم الذروة </a:t>
            </a:r>
            <a:r>
              <a:rPr lang="ar-SA" sz="2400" dirty="0" err="1"/>
              <a:t>وھو</a:t>
            </a:r>
            <a:r>
              <a:rPr lang="ar-SA" sz="2400" dirty="0"/>
              <a:t> شيء </a:t>
            </a:r>
            <a:r>
              <a:rPr lang="ar-SA" sz="2400" dirty="0" err="1"/>
              <a:t>مفید</a:t>
            </a:r>
            <a:r>
              <a:rPr lang="ar-SA" sz="2400" dirty="0"/>
              <a:t> لأولئك </a:t>
            </a:r>
            <a:r>
              <a:rPr lang="ar-SA" sz="2400" dirty="0" err="1"/>
              <a:t>الذین</a:t>
            </a:r>
            <a:r>
              <a:rPr lang="ar-SA" sz="2400" dirty="0"/>
              <a:t> </a:t>
            </a:r>
            <a:r>
              <a:rPr lang="ar-SA" sz="2400" dirty="0" err="1"/>
              <a:t>یتطلعون</a:t>
            </a:r>
            <a:r>
              <a:rPr lang="ar-SA" sz="2400" dirty="0"/>
              <a:t> إلى عمل موسمي.</a:t>
            </a:r>
            <a:endParaRPr lang="ar-SA" sz="2400" dirty="0">
              <a:solidFill>
                <a:srgbClr val="000000"/>
              </a:solidFill>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220411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460" y="188640"/>
            <a:ext cx="7846744" cy="1170537"/>
          </a:xfrm>
        </p:spPr>
        <p:txBody>
          <a:bodyPr/>
          <a:lstStyle/>
          <a:p>
            <a:pPr algn="ctr"/>
            <a:r>
              <a:rPr lang="ar-SA" b="1" dirty="0" smtClean="0"/>
              <a:t>ثالثا: </a:t>
            </a:r>
            <a:r>
              <a:rPr lang="ar-SA" b="1" dirty="0" err="1" smtClean="0"/>
              <a:t>تغیر</a:t>
            </a:r>
            <a:r>
              <a:rPr lang="ar-SA" b="1" dirty="0" smtClean="0"/>
              <a:t> </a:t>
            </a:r>
            <a:r>
              <a:rPr lang="ar-SA" b="1" dirty="0"/>
              <a:t>الأنماط </a:t>
            </a:r>
            <a:r>
              <a:rPr lang="ar-SA" b="1" dirty="0" err="1"/>
              <a:t>الاستھلاكیة</a:t>
            </a:r>
            <a:r>
              <a:rPr lang="ar-SA" b="1" dirty="0"/>
              <a:t> </a:t>
            </a:r>
            <a:r>
              <a:rPr lang="ar-SA" b="1" dirty="0" err="1" smtClean="0"/>
              <a:t>الاقتصادیة</a:t>
            </a:r>
            <a:endParaRPr lang="en-US" dirty="0"/>
          </a:p>
        </p:txBody>
      </p:sp>
      <p:sp>
        <p:nvSpPr>
          <p:cNvPr id="3" name="Content Placeholder 2"/>
          <p:cNvSpPr>
            <a:spLocks noGrp="1"/>
          </p:cNvSpPr>
          <p:nvPr>
            <p:ph idx="1"/>
          </p:nvPr>
        </p:nvSpPr>
        <p:spPr>
          <a:xfrm>
            <a:off x="317311" y="1359177"/>
            <a:ext cx="8460893" cy="4662111"/>
          </a:xfrm>
        </p:spPr>
        <p:txBody>
          <a:bodyPr>
            <a:normAutofit/>
          </a:bodyPr>
          <a:lstStyle/>
          <a:p>
            <a:pPr marL="0" indent="0" algn="r" rtl="1">
              <a:lnSpc>
                <a:spcPct val="300000"/>
              </a:lnSpc>
              <a:buNone/>
            </a:pPr>
            <a:r>
              <a:rPr lang="ar-SA" sz="2400" dirty="0" err="1"/>
              <a:t>السیاحة</a:t>
            </a:r>
            <a:r>
              <a:rPr lang="ar-SA" sz="2400" dirty="0"/>
              <a:t> مثلاً تؤدي إلى </a:t>
            </a:r>
            <a:r>
              <a:rPr lang="ar-SA" sz="2400" dirty="0" err="1"/>
              <a:t>تغیر</a:t>
            </a:r>
            <a:r>
              <a:rPr lang="ar-SA" sz="2400" dirty="0"/>
              <a:t> أنماط </a:t>
            </a:r>
            <a:r>
              <a:rPr lang="ar-SA" sz="2400" dirty="0" err="1"/>
              <a:t>استھلاك</a:t>
            </a:r>
            <a:r>
              <a:rPr lang="ar-SA" sz="2400" dirty="0"/>
              <a:t> الغذاء </a:t>
            </a:r>
            <a:r>
              <a:rPr lang="ar-SA" sz="2400" dirty="0" err="1"/>
              <a:t>السریعة</a:t>
            </a:r>
            <a:r>
              <a:rPr lang="ar-SA" sz="2400" dirty="0"/>
              <a:t> </a:t>
            </a:r>
            <a:r>
              <a:rPr lang="ar-SA" sz="2400" dirty="0" err="1"/>
              <a:t>والجاھزة</a:t>
            </a:r>
            <a:r>
              <a:rPr lang="ar-SA" sz="2400" dirty="0"/>
              <a:t> التي </a:t>
            </a:r>
            <a:r>
              <a:rPr lang="ar-SA" sz="2400" dirty="0" err="1"/>
              <a:t>یقبل</a:t>
            </a:r>
            <a:r>
              <a:rPr lang="ar-SA" sz="2400" dirty="0"/>
              <a:t> </a:t>
            </a:r>
            <a:r>
              <a:rPr lang="ar-SA" sz="2400" dirty="0" err="1"/>
              <a:t>علیھا</a:t>
            </a:r>
            <a:r>
              <a:rPr lang="ar-SA" sz="2400" dirty="0"/>
              <a:t> </a:t>
            </a:r>
            <a:r>
              <a:rPr lang="ar-SA" sz="2400" dirty="0" err="1"/>
              <a:t>السیاح</a:t>
            </a:r>
            <a:r>
              <a:rPr lang="ar-SA" sz="2400" dirty="0"/>
              <a:t> بحكم </a:t>
            </a:r>
            <a:r>
              <a:rPr lang="ar-SA" sz="2400" dirty="0" err="1"/>
              <a:t>تعودھم</a:t>
            </a:r>
            <a:r>
              <a:rPr lang="ar-SA" sz="2400" dirty="0"/>
              <a:t> </a:t>
            </a:r>
            <a:r>
              <a:rPr lang="ar-SA" sz="2400" dirty="0" err="1"/>
              <a:t>علیھا</a:t>
            </a:r>
            <a:r>
              <a:rPr lang="ar-SA" sz="2400" dirty="0"/>
              <a:t> في </a:t>
            </a:r>
            <a:r>
              <a:rPr lang="ar-SA" sz="2400" dirty="0" err="1"/>
              <a:t>أوطانھم</a:t>
            </a:r>
            <a:r>
              <a:rPr lang="ar-SA" sz="2400" dirty="0"/>
              <a:t> لذلك </a:t>
            </a:r>
            <a:r>
              <a:rPr lang="ar-SA" sz="2400" dirty="0" err="1"/>
              <a:t>تھتم</a:t>
            </a:r>
            <a:r>
              <a:rPr lang="ar-SA" sz="2400" dirty="0"/>
              <a:t> </a:t>
            </a:r>
            <a:r>
              <a:rPr lang="ar-SA" sz="2400" dirty="0" err="1"/>
              <a:t>أقالیم</a:t>
            </a:r>
            <a:r>
              <a:rPr lang="ar-SA" sz="2400" dirty="0"/>
              <a:t> العرض </a:t>
            </a:r>
            <a:r>
              <a:rPr lang="ar-SA" sz="2400" dirty="0" err="1"/>
              <a:t>السیاحي</a:t>
            </a:r>
            <a:r>
              <a:rPr lang="ar-SA" sz="2400" dirty="0"/>
              <a:t> </a:t>
            </a:r>
            <a:r>
              <a:rPr lang="ar-SA" sz="2400" dirty="0" err="1"/>
              <a:t>بتوفیرھا</a:t>
            </a:r>
            <a:r>
              <a:rPr lang="ar-SA" sz="2400" dirty="0"/>
              <a:t> </a:t>
            </a:r>
            <a:r>
              <a:rPr lang="ar-SA" sz="2400" dirty="0" err="1"/>
              <a:t>وكثیراً</a:t>
            </a:r>
            <a:r>
              <a:rPr lang="ar-SA" sz="2400" dirty="0"/>
              <a:t> ما </a:t>
            </a:r>
            <a:r>
              <a:rPr lang="ar-SA" sz="2400" dirty="0" err="1"/>
              <a:t>یكون</a:t>
            </a:r>
            <a:r>
              <a:rPr lang="ar-SA" sz="2400" dirty="0"/>
              <a:t> ذلك على  حساب وجبات </a:t>
            </a:r>
            <a:r>
              <a:rPr lang="ar-SA" sz="2400" dirty="0" err="1"/>
              <a:t>غذائیة</a:t>
            </a:r>
            <a:r>
              <a:rPr lang="ar-SA" sz="2400" dirty="0"/>
              <a:t> </a:t>
            </a:r>
            <a:r>
              <a:rPr lang="ar-SA" sz="2400" dirty="0" err="1"/>
              <a:t>تقلیدیة</a:t>
            </a:r>
            <a:r>
              <a:rPr lang="ar-SA" sz="2400" dirty="0"/>
              <a:t>.</a:t>
            </a:r>
            <a:endParaRPr lang="en-US" sz="2400" dirty="0"/>
          </a:p>
        </p:txBody>
      </p:sp>
    </p:spTree>
    <p:extLst>
      <p:ext uri="{BB962C8B-B14F-4D97-AF65-F5344CB8AC3E}">
        <p14:creationId xmlns:p14="http://schemas.microsoft.com/office/powerpoint/2010/main" val="420677420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119" y="188640"/>
            <a:ext cx="7816036" cy="1170537"/>
          </a:xfrm>
        </p:spPr>
        <p:txBody>
          <a:bodyPr>
            <a:normAutofit fontScale="90000"/>
          </a:bodyPr>
          <a:lstStyle/>
          <a:p>
            <a:pPr algn="ctr"/>
            <a:r>
              <a:rPr lang="ar-SA" b="1" dirty="0" smtClean="0"/>
              <a:t>رابعا: انخفاض </a:t>
            </a:r>
            <a:r>
              <a:rPr lang="ar-SA" b="1" dirty="0"/>
              <a:t>مستوى الأجور في الأنشطة </a:t>
            </a:r>
            <a:r>
              <a:rPr lang="ar-SA" b="1" dirty="0" err="1" smtClean="0"/>
              <a:t>السیاحیة</a:t>
            </a:r>
            <a:endParaRPr lang="en-US" dirty="0"/>
          </a:p>
        </p:txBody>
      </p:sp>
      <p:sp>
        <p:nvSpPr>
          <p:cNvPr id="3" name="Content Placeholder 2"/>
          <p:cNvSpPr>
            <a:spLocks noGrp="1"/>
          </p:cNvSpPr>
          <p:nvPr>
            <p:ph idx="1"/>
          </p:nvPr>
        </p:nvSpPr>
        <p:spPr>
          <a:xfrm>
            <a:off x="307075" y="1484784"/>
            <a:ext cx="8471129" cy="3939894"/>
          </a:xfrm>
        </p:spPr>
        <p:txBody>
          <a:bodyPr>
            <a:normAutofit/>
          </a:bodyPr>
          <a:lstStyle/>
          <a:p>
            <a:pPr marL="0" indent="0" algn="r" rtl="1">
              <a:lnSpc>
                <a:spcPct val="300000"/>
              </a:lnSpc>
              <a:buNone/>
            </a:pPr>
            <a:r>
              <a:rPr lang="ar-SA" sz="2400" dirty="0"/>
              <a:t>أن </a:t>
            </a:r>
            <a:r>
              <a:rPr lang="ar-SA" sz="2400" dirty="0" err="1"/>
              <a:t>مستویات</a:t>
            </a:r>
            <a:r>
              <a:rPr lang="ar-SA" sz="2400" dirty="0"/>
              <a:t> الأجور في قطاع </a:t>
            </a:r>
            <a:r>
              <a:rPr lang="ar-SA" sz="2400" dirty="0" err="1"/>
              <a:t>السیاحة</a:t>
            </a:r>
            <a:r>
              <a:rPr lang="ar-SA" sz="2400" dirty="0"/>
              <a:t> قد لا تجذب العمالة المدربة </a:t>
            </a:r>
            <a:r>
              <a:rPr lang="ar-SA" sz="2400" dirty="0" err="1"/>
              <a:t>والمؤھلة</a:t>
            </a:r>
            <a:r>
              <a:rPr lang="ar-SA" sz="2400" dirty="0"/>
              <a:t> وذات </a:t>
            </a:r>
            <a:r>
              <a:rPr lang="ar-SA" sz="2400" dirty="0" err="1"/>
              <a:t>المھارات</a:t>
            </a:r>
            <a:r>
              <a:rPr lang="ar-SA" sz="2400" dirty="0"/>
              <a:t> </a:t>
            </a:r>
            <a:r>
              <a:rPr lang="ar-SA" sz="2400" dirty="0" err="1"/>
              <a:t>العالیة</a:t>
            </a:r>
            <a:r>
              <a:rPr lang="ar-SA" sz="2400" dirty="0"/>
              <a:t> بالمقارنة </a:t>
            </a:r>
            <a:r>
              <a:rPr lang="ar-SA" sz="2400" dirty="0" err="1"/>
              <a:t>بغیرھا</a:t>
            </a:r>
            <a:r>
              <a:rPr lang="ar-SA" sz="2400" dirty="0"/>
              <a:t> من القطاعات الأخرى، ولذلك </a:t>
            </a:r>
            <a:r>
              <a:rPr lang="ar-SA" sz="2400" dirty="0" err="1"/>
              <a:t>یعتمد</a:t>
            </a:r>
            <a:r>
              <a:rPr lang="ar-SA" sz="2400" dirty="0"/>
              <a:t> قطاع </a:t>
            </a:r>
            <a:r>
              <a:rPr lang="ar-SA" sz="2400" dirty="0" err="1"/>
              <a:t>السیاحة</a:t>
            </a:r>
            <a:r>
              <a:rPr lang="ar-SA" sz="2400" dirty="0"/>
              <a:t> على </a:t>
            </a:r>
            <a:r>
              <a:rPr lang="ar-SA" sz="2400" dirty="0" err="1"/>
              <a:t>خریجي</a:t>
            </a:r>
            <a:r>
              <a:rPr lang="ar-SA" sz="2400" dirty="0"/>
              <a:t> المدارس </a:t>
            </a:r>
            <a:r>
              <a:rPr lang="ar-SA" sz="2400" dirty="0" err="1"/>
              <a:t>الثانویة</a:t>
            </a:r>
            <a:r>
              <a:rPr lang="ar-SA" sz="2400" dirty="0"/>
              <a:t> </a:t>
            </a:r>
            <a:r>
              <a:rPr lang="ar-SA" sz="2400" dirty="0" err="1"/>
              <a:t>الفندقیة</a:t>
            </a:r>
            <a:r>
              <a:rPr lang="ar-SA" sz="2400" dirty="0"/>
              <a:t> أو </a:t>
            </a:r>
            <a:r>
              <a:rPr lang="ar-SA" sz="2400" dirty="0" err="1"/>
              <a:t>المعاھد</a:t>
            </a:r>
            <a:r>
              <a:rPr lang="ar-SA" sz="2400" dirty="0"/>
              <a:t> </a:t>
            </a:r>
            <a:r>
              <a:rPr lang="ar-SA" sz="2400" dirty="0" err="1"/>
              <a:t>السیاحیة</a:t>
            </a:r>
            <a:r>
              <a:rPr lang="ar-SA" sz="2400" dirty="0"/>
              <a:t> المتوسطة </a:t>
            </a:r>
            <a:r>
              <a:rPr lang="ar-SA" sz="2400" dirty="0" err="1"/>
              <a:t>والعلیا</a:t>
            </a:r>
            <a:r>
              <a:rPr lang="ar-SA" sz="2400" dirty="0"/>
              <a:t>.</a:t>
            </a:r>
            <a:endParaRPr lang="en-US" sz="2400" dirty="0"/>
          </a:p>
        </p:txBody>
      </p:sp>
    </p:spTree>
    <p:extLst>
      <p:ext uri="{BB962C8B-B14F-4D97-AF65-F5344CB8AC3E}">
        <p14:creationId xmlns:p14="http://schemas.microsoft.com/office/powerpoint/2010/main" val="39012135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3212976"/>
            <a:ext cx="8229600" cy="850106"/>
          </a:xfrm>
        </p:spPr>
        <p:txBody>
          <a:bodyPr/>
          <a:lstStyle/>
          <a:p>
            <a:pPr algn="ctr"/>
            <a:r>
              <a:rPr lang="ar-SA" dirty="0"/>
              <a:t>السياحة </a:t>
            </a:r>
            <a:r>
              <a:rPr lang="ar-SA" dirty="0" smtClean="0"/>
              <a:t>و علاقتها </a:t>
            </a:r>
            <a:r>
              <a:rPr lang="ar-SA" dirty="0"/>
              <a:t>بالنسق الثقافي</a:t>
            </a:r>
            <a:endParaRPr lang="en-US" dirty="0"/>
          </a:p>
        </p:txBody>
      </p:sp>
      <p:sp>
        <p:nvSpPr>
          <p:cNvPr id="4" name="Oval 3"/>
          <p:cNvSpPr/>
          <p:nvPr/>
        </p:nvSpPr>
        <p:spPr>
          <a:xfrm>
            <a:off x="6948264" y="476672"/>
            <a:ext cx="1800200"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الفصل الثامن</a:t>
            </a:r>
            <a:endParaRPr lang="en-US" sz="3200" dirty="0"/>
          </a:p>
        </p:txBody>
      </p:sp>
    </p:spTree>
    <p:extLst>
      <p:ext uri="{BB962C8B-B14F-4D97-AF65-F5344CB8AC3E}">
        <p14:creationId xmlns:p14="http://schemas.microsoft.com/office/powerpoint/2010/main" val="390628650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368" y="332656"/>
            <a:ext cx="8501836" cy="5478731"/>
          </a:xfrm>
        </p:spPr>
        <p:txBody>
          <a:bodyPr>
            <a:normAutofit/>
          </a:bodyPr>
          <a:lstStyle/>
          <a:p>
            <a:pPr marL="0" indent="0" algn="r" rtl="1">
              <a:lnSpc>
                <a:spcPct val="300000"/>
              </a:lnSpc>
              <a:buNone/>
            </a:pPr>
            <a:r>
              <a:rPr lang="ar-SA" sz="2400" dirty="0" err="1"/>
              <a:t>یعبر</a:t>
            </a:r>
            <a:r>
              <a:rPr lang="ar-SA" sz="2400" dirty="0"/>
              <a:t> النسق الثقافي للمجتمع عن تراث المجتمع الاجتماعي وعلاقاته وسلوكه الاجتماعي الذي </a:t>
            </a:r>
            <a:r>
              <a:rPr lang="ar-SA" sz="2400" dirty="0" err="1"/>
              <a:t>یظھر</a:t>
            </a:r>
            <a:r>
              <a:rPr lang="ar-SA" sz="2400" dirty="0"/>
              <a:t> من خلال التفاعل والعلاقات </a:t>
            </a:r>
            <a:r>
              <a:rPr lang="ar-SA" sz="2400" dirty="0" err="1"/>
              <a:t>الثقافیة</a:t>
            </a:r>
            <a:r>
              <a:rPr lang="ar-SA" sz="2400" dirty="0"/>
              <a:t> </a:t>
            </a:r>
            <a:r>
              <a:rPr lang="ar-SA" sz="2400" dirty="0" err="1"/>
              <a:t>بالآخرین</a:t>
            </a:r>
            <a:r>
              <a:rPr lang="ar-SA" sz="2400" dirty="0"/>
              <a:t> كما </a:t>
            </a:r>
            <a:r>
              <a:rPr lang="ar-SA" sz="2400" dirty="0" err="1"/>
              <a:t>یعبر</a:t>
            </a:r>
            <a:r>
              <a:rPr lang="ar-SA" sz="2400" dirty="0"/>
              <a:t> عن تراث المجتمع </a:t>
            </a:r>
            <a:r>
              <a:rPr lang="ar-SA" sz="2400" dirty="0" err="1"/>
              <a:t>التاریخي</a:t>
            </a:r>
            <a:r>
              <a:rPr lang="ar-SA" sz="2400" dirty="0"/>
              <a:t> والحضاري الذي </a:t>
            </a:r>
            <a:r>
              <a:rPr lang="ar-SA" sz="2400" dirty="0" err="1"/>
              <a:t>یتداوله</a:t>
            </a:r>
            <a:r>
              <a:rPr lang="ar-SA" sz="2400" dirty="0"/>
              <a:t> الأفراد ومازالوا </a:t>
            </a:r>
            <a:r>
              <a:rPr lang="ar-SA" sz="2400" dirty="0" err="1"/>
              <a:t>یتداولونه</a:t>
            </a:r>
            <a:r>
              <a:rPr lang="ar-SA" sz="2400" dirty="0"/>
              <a:t> منذ القدم بالرغم من </a:t>
            </a:r>
            <a:r>
              <a:rPr lang="ar-SA" sz="2400" dirty="0" err="1"/>
              <a:t>تغیر</a:t>
            </a:r>
            <a:r>
              <a:rPr lang="ar-SA" sz="2400" dirty="0"/>
              <a:t> شكله مع مرور الزمن. </a:t>
            </a:r>
            <a:endParaRPr lang="en-US" sz="2400" dirty="0"/>
          </a:p>
          <a:p>
            <a:pPr marL="0" indent="0" algn="ctr">
              <a:buNone/>
            </a:pPr>
            <a:endParaRPr lang="en-US" sz="1800" dirty="0"/>
          </a:p>
        </p:txBody>
      </p:sp>
    </p:spTree>
    <p:extLst>
      <p:ext uri="{BB962C8B-B14F-4D97-AF65-F5344CB8AC3E}">
        <p14:creationId xmlns:p14="http://schemas.microsoft.com/office/powerpoint/2010/main" val="3517811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smtClean="0">
                <a:solidFill>
                  <a:srgbClr val="000000"/>
                </a:solidFill>
                <a:latin typeface="Arial"/>
                <a:ea typeface="Arial"/>
                <a:cs typeface="Times New Roman"/>
              </a:rPr>
              <a:t>یساعد </a:t>
            </a:r>
            <a:r>
              <a:rPr lang="ar-SA" sz="2800" dirty="0">
                <a:solidFill>
                  <a:srgbClr val="000000"/>
                </a:solidFill>
                <a:latin typeface="Arial"/>
                <a:ea typeface="Arial"/>
                <a:cs typeface="Times New Roman"/>
              </a:rPr>
              <a:t>التعریف المحدد للسیاحة في إجراء البحوث والدراسات التحلیلیة أو الإحصائیة. </a:t>
            </a:r>
            <a:endParaRPr lang="en-US" sz="2400" dirty="0">
              <a:solidFill>
                <a:srgbClr val="000000"/>
              </a:solidFill>
              <a:latin typeface="Arial"/>
              <a:ea typeface="Arial"/>
            </a:endParaRPr>
          </a:p>
          <a:p>
            <a:pPr marL="514350" marR="57150" lvl="0" indent="-514350" algn="r" rtl="1">
              <a:lnSpc>
                <a:spcPct val="154000"/>
              </a:lnSpc>
              <a:spcBef>
                <a:spcPts val="0"/>
              </a:spcBef>
              <a:spcAft>
                <a:spcPts val="145"/>
              </a:spcAft>
              <a:buFont typeface="Wingdings" panose="05000000000000000000" pitchFamily="2" charset="2"/>
              <a:buChar char="ü"/>
              <a:tabLst>
                <a:tab pos="0" algn="r"/>
              </a:tabLst>
            </a:pPr>
            <a:r>
              <a:rPr lang="ar-SA" sz="2800" dirty="0" err="1">
                <a:solidFill>
                  <a:srgbClr val="000000"/>
                </a:solidFill>
                <a:latin typeface="Arial"/>
                <a:ea typeface="Arial"/>
                <a:cs typeface="Times New Roman"/>
              </a:rPr>
              <a:t>یساعد</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أیضا</a:t>
            </a:r>
            <a:r>
              <a:rPr lang="ar-SA" sz="2800" dirty="0">
                <a:solidFill>
                  <a:srgbClr val="000000"/>
                </a:solidFill>
                <a:latin typeface="Arial"/>
                <a:ea typeface="Arial"/>
                <a:cs typeface="Times New Roman"/>
              </a:rPr>
              <a:t> في </a:t>
            </a:r>
            <a:r>
              <a:rPr lang="ar-SA" sz="2800" dirty="0" err="1">
                <a:solidFill>
                  <a:srgbClr val="000000"/>
                </a:solidFill>
                <a:latin typeface="Arial"/>
                <a:ea typeface="Arial"/>
                <a:cs typeface="Times New Roman"/>
              </a:rPr>
              <a:t>عملیة</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التخطیط</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السیاحي</a:t>
            </a:r>
            <a:r>
              <a:rPr lang="ar-SA" sz="2800" dirty="0">
                <a:solidFill>
                  <a:srgbClr val="000000"/>
                </a:solidFill>
                <a:latin typeface="Arial"/>
                <a:ea typeface="Arial"/>
                <a:cs typeface="Times New Roman"/>
              </a:rPr>
              <a:t> ورسم </a:t>
            </a:r>
            <a:r>
              <a:rPr lang="ar-SA" sz="2800" dirty="0" err="1">
                <a:solidFill>
                  <a:srgbClr val="000000"/>
                </a:solidFill>
                <a:latin typeface="Arial"/>
                <a:ea typeface="Arial"/>
                <a:cs typeface="Times New Roman"/>
              </a:rPr>
              <a:t>سیاستھ</a:t>
            </a:r>
            <a:r>
              <a:rPr lang="ar-SA" sz="2800" dirty="0">
                <a:solidFill>
                  <a:srgbClr val="000000"/>
                </a:solidFill>
                <a:latin typeface="Arial"/>
                <a:ea typeface="Arial"/>
                <a:cs typeface="Times New Roman"/>
              </a:rPr>
              <a:t>. </a:t>
            </a:r>
            <a:endParaRPr lang="en-US" sz="2400" dirty="0">
              <a:solidFill>
                <a:srgbClr val="000000"/>
              </a:solidFill>
              <a:latin typeface="Arial"/>
              <a:ea typeface="Arial"/>
            </a:endParaRPr>
          </a:p>
          <a:p>
            <a:pPr marL="514350" marR="57150" lvl="0" indent="-51435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cs typeface="Times New Roman"/>
              </a:rPr>
              <a:t>استفادة العدید من الجھات العلمیة والإداریة والمھنیة عند دراسة السیاحة كعلم </a:t>
            </a:r>
            <a:r>
              <a:rPr lang="ar-SA" sz="2800" dirty="0" smtClean="0">
                <a:solidFill>
                  <a:srgbClr val="000000"/>
                </a:solidFill>
                <a:latin typeface="Arial"/>
                <a:ea typeface="Arial"/>
                <a:cs typeface="Times New Roman"/>
              </a:rPr>
              <a:t>له أصوله </a:t>
            </a:r>
            <a:r>
              <a:rPr lang="ar-SA" sz="2800" dirty="0">
                <a:solidFill>
                  <a:srgbClr val="000000"/>
                </a:solidFill>
                <a:latin typeface="Arial"/>
                <a:ea typeface="Arial"/>
                <a:cs typeface="Times New Roman"/>
              </a:rPr>
              <a:t>وقواعده. </a:t>
            </a:r>
            <a:endParaRPr lang="en-US" sz="2400" dirty="0">
              <a:solidFill>
                <a:srgbClr val="000000"/>
              </a:solidFill>
              <a:latin typeface="Arial"/>
              <a:ea typeface="Arial"/>
            </a:endParaRPr>
          </a:p>
          <a:p>
            <a:pPr marL="109728" indent="0" algn="r">
              <a:buNone/>
            </a:pPr>
            <a:endParaRPr lang="en-US" dirty="0"/>
          </a:p>
        </p:txBody>
      </p:sp>
      <p:sp>
        <p:nvSpPr>
          <p:cNvPr id="3" name="Title 2"/>
          <p:cNvSpPr>
            <a:spLocks noGrp="1"/>
          </p:cNvSpPr>
          <p:nvPr>
            <p:ph type="title"/>
          </p:nvPr>
        </p:nvSpPr>
        <p:spPr/>
        <p:txBody>
          <a:bodyPr/>
          <a:lstStyle/>
          <a:p>
            <a:pPr algn="ctr"/>
            <a:r>
              <a:rPr lang="ar-SA" sz="4400" dirty="0">
                <a:solidFill>
                  <a:srgbClr val="000000"/>
                </a:solidFill>
                <a:effectLst/>
                <a:ea typeface="Arial"/>
                <a:cs typeface="Times New Roman"/>
              </a:rPr>
              <a:t>لماذا يجب </a:t>
            </a:r>
            <a:r>
              <a:rPr lang="ar-SA" sz="4400" dirty="0" err="1">
                <a:solidFill>
                  <a:srgbClr val="000000"/>
                </a:solidFill>
                <a:effectLst/>
                <a:ea typeface="Arial"/>
                <a:cs typeface="Times New Roman"/>
              </a:rPr>
              <a:t>تعریف</a:t>
            </a:r>
            <a:r>
              <a:rPr lang="ar-SA" sz="4400" dirty="0">
                <a:solidFill>
                  <a:srgbClr val="000000"/>
                </a:solidFill>
                <a:effectLst/>
                <a:ea typeface="Arial"/>
                <a:cs typeface="Times New Roman"/>
              </a:rPr>
              <a:t> </a:t>
            </a:r>
            <a:r>
              <a:rPr lang="ar-SA" sz="4400" dirty="0" err="1">
                <a:solidFill>
                  <a:srgbClr val="000000"/>
                </a:solidFill>
                <a:effectLst/>
                <a:ea typeface="Arial"/>
                <a:cs typeface="Times New Roman"/>
              </a:rPr>
              <a:t>السیاحة</a:t>
            </a:r>
            <a:r>
              <a:rPr lang="ar-SA" sz="4400" dirty="0">
                <a:solidFill>
                  <a:srgbClr val="000000"/>
                </a:solidFill>
                <a:effectLst/>
                <a:ea typeface="Arial"/>
                <a:cs typeface="Times New Roman"/>
              </a:rPr>
              <a:t> </a:t>
            </a:r>
            <a:r>
              <a:rPr lang="ar-SA" sz="4400" dirty="0" err="1">
                <a:solidFill>
                  <a:srgbClr val="000000"/>
                </a:solidFill>
                <a:effectLst/>
                <a:ea typeface="Arial"/>
                <a:cs typeface="Times New Roman"/>
              </a:rPr>
              <a:t>تعریفا</a:t>
            </a:r>
            <a:r>
              <a:rPr lang="ar-SA" sz="4400" dirty="0">
                <a:solidFill>
                  <a:srgbClr val="000000"/>
                </a:solidFill>
                <a:effectLst/>
                <a:ea typeface="Arial"/>
                <a:cs typeface="Times New Roman"/>
              </a:rPr>
              <a:t> </a:t>
            </a:r>
            <a:r>
              <a:rPr lang="ar-SA" sz="4400" dirty="0" err="1">
                <a:solidFill>
                  <a:srgbClr val="000000"/>
                </a:solidFill>
                <a:effectLst/>
                <a:ea typeface="Arial"/>
                <a:cs typeface="Times New Roman"/>
              </a:rPr>
              <a:t>دقیقا</a:t>
            </a:r>
            <a:r>
              <a:rPr lang="ar-SA" sz="4400" dirty="0">
                <a:solidFill>
                  <a:srgbClr val="000000"/>
                </a:solidFill>
                <a:effectLst/>
                <a:ea typeface="Arial"/>
                <a:cs typeface="Times New Roman"/>
              </a:rPr>
              <a:t> </a:t>
            </a:r>
            <a:endParaRPr lang="en-US" dirty="0"/>
          </a:p>
        </p:txBody>
      </p:sp>
    </p:spTree>
    <p:extLst>
      <p:ext uri="{BB962C8B-B14F-4D97-AF65-F5344CB8AC3E}">
        <p14:creationId xmlns:p14="http://schemas.microsoft.com/office/powerpoint/2010/main" val="372273946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88" y="3218444"/>
            <a:ext cx="8464937" cy="1170537"/>
          </a:xfrm>
        </p:spPr>
        <p:txBody>
          <a:bodyPr>
            <a:normAutofit/>
          </a:bodyPr>
          <a:lstStyle/>
          <a:p>
            <a:pPr algn="ctr" rtl="1">
              <a:lnSpc>
                <a:spcPct val="107000"/>
              </a:lnSpc>
              <a:spcBef>
                <a:spcPts val="0"/>
              </a:spcBef>
              <a:spcAft>
                <a:spcPts val="645"/>
              </a:spcAft>
            </a:pPr>
            <a:r>
              <a:rPr lang="ar-SA" sz="3200" b="1" dirty="0" err="1" smtClean="0">
                <a:solidFill>
                  <a:srgbClr val="000000"/>
                </a:solidFill>
                <a:uFill>
                  <a:solidFill>
                    <a:srgbClr val="000000"/>
                  </a:solidFill>
                </a:uFill>
                <a:latin typeface="Arial" panose="020B0604020202020204" pitchFamily="34" charset="0"/>
                <a:ea typeface="Arial" panose="020B0604020202020204" pitchFamily="34" charset="0"/>
              </a:rPr>
              <a:t>التأثیرات</a:t>
            </a:r>
            <a:r>
              <a:rPr lang="ar-SA" sz="3200" b="1" dirty="0" smtClean="0">
                <a:solidFill>
                  <a:srgbClr val="000000"/>
                </a:solidFill>
                <a:uFill>
                  <a:solidFill>
                    <a:srgbClr val="000000"/>
                  </a:solidFill>
                </a:uFill>
                <a:latin typeface="Arial" panose="020B0604020202020204" pitchFamily="34" charset="0"/>
                <a:ea typeface="Arial" panose="020B0604020202020204" pitchFamily="34" charset="0"/>
              </a:rPr>
              <a:t> </a:t>
            </a:r>
            <a:r>
              <a:rPr lang="ar-SA" sz="3200" b="1" dirty="0" err="1">
                <a:solidFill>
                  <a:srgbClr val="000000"/>
                </a:solidFill>
                <a:uFill>
                  <a:solidFill>
                    <a:srgbClr val="000000"/>
                  </a:solidFill>
                </a:uFill>
                <a:latin typeface="Arial" panose="020B0604020202020204" pitchFamily="34" charset="0"/>
                <a:ea typeface="Arial" panose="020B0604020202020204" pitchFamily="34" charset="0"/>
              </a:rPr>
              <a:t>الإیجابیة</a:t>
            </a:r>
            <a:r>
              <a:rPr lang="ar-SA" sz="3200" b="1" dirty="0">
                <a:solidFill>
                  <a:srgbClr val="000000"/>
                </a:solidFill>
                <a:uFill>
                  <a:solidFill>
                    <a:srgbClr val="000000"/>
                  </a:solidFill>
                </a:uFill>
                <a:latin typeface="Arial" panose="020B0604020202020204" pitchFamily="34" charset="0"/>
                <a:ea typeface="Arial" panose="020B0604020202020204" pitchFamily="34" charset="0"/>
              </a:rPr>
              <a:t> </a:t>
            </a:r>
            <a:r>
              <a:rPr lang="ar-SA" sz="3200" b="1" dirty="0" err="1">
                <a:solidFill>
                  <a:srgbClr val="000000"/>
                </a:solidFill>
                <a:uFill>
                  <a:solidFill>
                    <a:srgbClr val="000000"/>
                  </a:solidFill>
                </a:uFill>
                <a:latin typeface="Arial" panose="020B0604020202020204" pitchFamily="34" charset="0"/>
                <a:ea typeface="Arial" panose="020B0604020202020204" pitchFamily="34" charset="0"/>
              </a:rPr>
              <a:t>للسیاحة</a:t>
            </a:r>
            <a:r>
              <a:rPr lang="ar-SA" sz="3200" b="1" dirty="0">
                <a:solidFill>
                  <a:srgbClr val="000000"/>
                </a:solidFill>
                <a:uFill>
                  <a:solidFill>
                    <a:srgbClr val="000000"/>
                  </a:solidFill>
                </a:uFill>
                <a:latin typeface="Arial" panose="020B0604020202020204" pitchFamily="34" charset="0"/>
                <a:ea typeface="Arial" panose="020B0604020202020204" pitchFamily="34" charset="0"/>
              </a:rPr>
              <a:t> على النسق الثقافي</a:t>
            </a:r>
            <a:r>
              <a:rPr lang="ar-SA" sz="3200" b="1" dirty="0">
                <a:solidFill>
                  <a:srgbClr val="000000"/>
                </a:solidFill>
                <a:latin typeface="Arial" panose="020B0604020202020204" pitchFamily="34" charset="0"/>
                <a:ea typeface="Arial" panose="020B0604020202020204" pitchFamily="34" charset="0"/>
              </a:rPr>
              <a:t> </a:t>
            </a:r>
            <a:endParaRPr lang="en-US" sz="3200" dirty="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37856888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75" y="188640"/>
            <a:ext cx="8598589" cy="1170537"/>
          </a:xfrm>
        </p:spPr>
        <p:txBody>
          <a:bodyPr>
            <a:normAutofit fontScale="90000"/>
          </a:bodyPr>
          <a:lstStyle/>
          <a:p>
            <a:pPr algn="ctr"/>
            <a:r>
              <a:rPr lang="ar-SA" dirty="0"/>
              <a:t>	</a:t>
            </a:r>
            <a:r>
              <a:rPr lang="ar-SA" sz="3600" dirty="0" smtClean="0"/>
              <a:t>أولا: </a:t>
            </a:r>
            <a:r>
              <a:rPr lang="ar-SA" sz="3600" b="1" dirty="0" err="1"/>
              <a:t>تنمیة</a:t>
            </a:r>
            <a:r>
              <a:rPr lang="ar-SA" sz="3600" b="1" dirty="0"/>
              <a:t> التقارب الثقافي </a:t>
            </a:r>
            <a:r>
              <a:rPr lang="ar-SA" sz="3600" b="1" dirty="0" err="1"/>
              <a:t>والتفاھم</a:t>
            </a:r>
            <a:r>
              <a:rPr lang="ar-SA" sz="3600" b="1" dirty="0"/>
              <a:t> الثقافي </a:t>
            </a:r>
            <a:r>
              <a:rPr lang="ar-SA" sz="3600" b="1" dirty="0" err="1"/>
              <a:t>بین</a:t>
            </a:r>
            <a:r>
              <a:rPr lang="ar-SA" sz="3600" b="1" dirty="0"/>
              <a:t> المجتمع </a:t>
            </a:r>
            <a:r>
              <a:rPr lang="ar-SA" sz="3600" b="1" dirty="0" err="1"/>
              <a:t>المضیف</a:t>
            </a:r>
            <a:r>
              <a:rPr lang="ar-SA" sz="3600" b="1" dirty="0"/>
              <a:t> والمستقبل</a:t>
            </a:r>
            <a:endParaRPr lang="en-US" sz="3600" dirty="0"/>
          </a:p>
        </p:txBody>
      </p:sp>
      <p:sp>
        <p:nvSpPr>
          <p:cNvPr id="3" name="Content Placeholder 2"/>
          <p:cNvSpPr>
            <a:spLocks noGrp="1"/>
          </p:cNvSpPr>
          <p:nvPr>
            <p:ph idx="1"/>
          </p:nvPr>
        </p:nvSpPr>
        <p:spPr>
          <a:xfrm>
            <a:off x="399198" y="1484784"/>
            <a:ext cx="8379006" cy="3939894"/>
          </a:xfrm>
        </p:spPr>
        <p:txBody>
          <a:bodyPr>
            <a:normAutofit/>
          </a:bodyPr>
          <a:lstStyle/>
          <a:p>
            <a:pPr marL="0" indent="0" algn="r" rtl="1" fontAlgn="base">
              <a:lnSpc>
                <a:spcPct val="250000"/>
              </a:lnSpc>
              <a:buNone/>
            </a:pPr>
            <a:r>
              <a:rPr lang="ar-SA" sz="2400" dirty="0" smtClean="0"/>
              <a:t> </a:t>
            </a:r>
            <a:r>
              <a:rPr lang="ar-SA" sz="2400" dirty="0"/>
              <a:t>التقارب الثقافي </a:t>
            </a:r>
            <a:r>
              <a:rPr lang="ar-SA" sz="2400" dirty="0" err="1"/>
              <a:t>یعني</a:t>
            </a:r>
            <a:r>
              <a:rPr lang="ar-SA" sz="2400" dirty="0"/>
              <a:t> تطور سمات </a:t>
            </a:r>
            <a:r>
              <a:rPr lang="ar-SA" sz="2400" dirty="0" err="1"/>
              <a:t>ثقافیة</a:t>
            </a:r>
            <a:r>
              <a:rPr lang="ar-SA" sz="2400" dirty="0"/>
              <a:t> </a:t>
            </a:r>
            <a:r>
              <a:rPr lang="ar-SA" sz="2400" dirty="0" err="1"/>
              <a:t>متشابھة</a:t>
            </a:r>
            <a:r>
              <a:rPr lang="ar-SA" sz="2400" dirty="0"/>
              <a:t> بين </a:t>
            </a:r>
            <a:r>
              <a:rPr lang="ar-SA" sz="2400" dirty="0" err="1"/>
              <a:t>ثقافتین</a:t>
            </a:r>
            <a:r>
              <a:rPr lang="ar-SA" sz="2400" dirty="0"/>
              <a:t> أو أكثر من خلال تبادل المعرفة والأفكار والثقافة </a:t>
            </a:r>
            <a:r>
              <a:rPr lang="ar-SA" sz="2400" dirty="0" err="1"/>
              <a:t>حیث</a:t>
            </a:r>
            <a:r>
              <a:rPr lang="ar-SA" sz="2400" dirty="0"/>
              <a:t> </a:t>
            </a:r>
            <a:r>
              <a:rPr lang="ar-SA" sz="2400" dirty="0" err="1"/>
              <a:t>یمكن</a:t>
            </a:r>
            <a:r>
              <a:rPr lang="ar-SA" sz="2400" dirty="0"/>
              <a:t> النظر إلى </a:t>
            </a:r>
            <a:r>
              <a:rPr lang="ar-SA" sz="2400" dirty="0" err="1"/>
              <a:t>السیاحة</a:t>
            </a:r>
            <a:r>
              <a:rPr lang="ar-SA" sz="2400" dirty="0"/>
              <a:t> </a:t>
            </a:r>
            <a:r>
              <a:rPr lang="ar-SA" sz="2400" dirty="0" err="1"/>
              <a:t>باعتبارھا</a:t>
            </a:r>
            <a:r>
              <a:rPr lang="ar-SA" sz="2400" dirty="0"/>
              <a:t> عاملاً </a:t>
            </a:r>
            <a:r>
              <a:rPr lang="ar-SA" sz="2400" dirty="0" err="1"/>
              <a:t>قویاً</a:t>
            </a:r>
            <a:r>
              <a:rPr lang="ar-SA" sz="2400" dirty="0"/>
              <a:t> </a:t>
            </a:r>
            <a:r>
              <a:rPr lang="ar-SA" sz="2400" dirty="0" err="1"/>
              <a:t>للتفاھم</a:t>
            </a:r>
            <a:r>
              <a:rPr lang="ar-SA" sz="2400" dirty="0"/>
              <a:t> </a:t>
            </a:r>
            <a:r>
              <a:rPr lang="ar-SA" sz="2400" dirty="0" err="1"/>
              <a:t>بین</a:t>
            </a:r>
            <a:r>
              <a:rPr lang="ar-SA" sz="2400" dirty="0"/>
              <a:t> الشعوب والصداقة </a:t>
            </a:r>
            <a:r>
              <a:rPr lang="ar-SA" sz="2400" dirty="0" err="1"/>
              <a:t>بین</a:t>
            </a:r>
            <a:r>
              <a:rPr lang="ar-SA" sz="2400" dirty="0"/>
              <a:t> الدول. </a:t>
            </a:r>
            <a:endParaRPr lang="en-US" sz="2400" dirty="0"/>
          </a:p>
        </p:txBody>
      </p:sp>
    </p:spTree>
    <p:extLst>
      <p:ext uri="{BB962C8B-B14F-4D97-AF65-F5344CB8AC3E}">
        <p14:creationId xmlns:p14="http://schemas.microsoft.com/office/powerpoint/2010/main" val="120821489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ctr"/>
            <a:r>
              <a:rPr lang="ar-SA" sz="2400" dirty="0">
                <a:solidFill>
                  <a:srgbClr val="121316">
                    <a:lumMod val="75000"/>
                    <a:lumOff val="25000"/>
                  </a:srgbClr>
                </a:solidFill>
                <a:latin typeface="Calibri" panose="020F0502020204030204"/>
                <a:cs typeface="Arial" panose="020B0604020202020204" pitchFamily="34" charset="0"/>
              </a:rPr>
              <a:t>ثانيا: </a:t>
            </a:r>
            <a:r>
              <a:rPr lang="ar-SA" sz="2400" dirty="0" err="1">
                <a:solidFill>
                  <a:srgbClr val="121316">
                    <a:lumMod val="75000"/>
                    <a:lumOff val="25000"/>
                  </a:srgbClr>
                </a:solidFill>
                <a:latin typeface="Calibri" panose="020F0502020204030204"/>
                <a:cs typeface="Arial" panose="020B0604020202020204" pitchFamily="34" charset="0"/>
              </a:rPr>
              <a:t>تدعیم</a:t>
            </a:r>
            <a:r>
              <a:rPr lang="ar-SA" sz="2400" dirty="0">
                <a:solidFill>
                  <a:srgbClr val="121316">
                    <a:lumMod val="75000"/>
                    <a:lumOff val="25000"/>
                  </a:srgbClr>
                </a:solidFill>
                <a:latin typeface="Calibri" panose="020F0502020204030204"/>
                <a:cs typeface="Arial" panose="020B0604020202020204" pitchFamily="34" charset="0"/>
              </a:rPr>
              <a:t> التبادل الثقافي</a:t>
            </a:r>
            <a:endParaRPr lang="en-US" dirty="0"/>
          </a:p>
        </p:txBody>
      </p:sp>
      <p:sp>
        <p:nvSpPr>
          <p:cNvPr id="3" name="Content Placeholder 2"/>
          <p:cNvSpPr>
            <a:spLocks noGrp="1"/>
          </p:cNvSpPr>
          <p:nvPr>
            <p:ph idx="1"/>
          </p:nvPr>
        </p:nvSpPr>
        <p:spPr>
          <a:xfrm>
            <a:off x="624385" y="1196752"/>
            <a:ext cx="8153819" cy="4379212"/>
          </a:xfrm>
        </p:spPr>
        <p:txBody>
          <a:bodyPr>
            <a:normAutofit/>
          </a:bodyPr>
          <a:lstStyle/>
          <a:p>
            <a:pPr marL="0" indent="0" algn="ctr" rtl="1" fontAlgn="base">
              <a:lnSpc>
                <a:spcPct val="250000"/>
              </a:lnSpc>
              <a:buNone/>
            </a:pPr>
            <a:r>
              <a:rPr lang="ar-SA" sz="2400" dirty="0" err="1" smtClean="0"/>
              <a:t>السیاحة</a:t>
            </a:r>
            <a:r>
              <a:rPr lang="ar-SA" sz="2400" dirty="0" smtClean="0"/>
              <a:t> تعمل </a:t>
            </a:r>
            <a:r>
              <a:rPr lang="ar-SA" sz="2400" dirty="0"/>
              <a:t>على </a:t>
            </a:r>
            <a:r>
              <a:rPr lang="ar-SA" sz="2400" dirty="0" err="1"/>
              <a:t>زیادة</a:t>
            </a:r>
            <a:r>
              <a:rPr lang="ar-SA" sz="2400" dirty="0"/>
              <a:t> معدلات التبادل الثقافي </a:t>
            </a:r>
            <a:r>
              <a:rPr lang="ar-SA" sz="2400" dirty="0" err="1"/>
              <a:t>بین</a:t>
            </a:r>
            <a:r>
              <a:rPr lang="ar-SA" sz="2400" dirty="0"/>
              <a:t> </a:t>
            </a:r>
            <a:r>
              <a:rPr lang="ar-SA" sz="2400" dirty="0" err="1"/>
              <a:t>السائحین</a:t>
            </a:r>
            <a:r>
              <a:rPr lang="ar-SA" sz="2400" dirty="0"/>
              <a:t> من مختلف </a:t>
            </a:r>
            <a:r>
              <a:rPr lang="ar-SA" sz="2400" dirty="0" err="1"/>
              <a:t>الجنسیات</a:t>
            </a:r>
            <a:r>
              <a:rPr lang="ar-SA" sz="2400" dirty="0"/>
              <a:t> </a:t>
            </a:r>
            <a:r>
              <a:rPr lang="ar-SA" sz="2400" dirty="0" err="1"/>
              <a:t>وبین</a:t>
            </a:r>
            <a:r>
              <a:rPr lang="ar-SA" sz="2400" dirty="0"/>
              <a:t> شعوب الدول المستقبلة </a:t>
            </a:r>
            <a:r>
              <a:rPr lang="ar-SA" sz="2400" dirty="0" err="1"/>
              <a:t>لھم</a:t>
            </a:r>
            <a:r>
              <a:rPr lang="ar-SA" sz="2400" dirty="0"/>
              <a:t>، </a:t>
            </a:r>
            <a:r>
              <a:rPr lang="ar-SA" sz="2400" dirty="0" err="1"/>
              <a:t>حیث</a:t>
            </a:r>
            <a:r>
              <a:rPr lang="ar-SA" sz="2400" dirty="0"/>
              <a:t> </a:t>
            </a:r>
            <a:r>
              <a:rPr lang="ar-SA" sz="2400" dirty="0" err="1"/>
              <a:t>یكتسب</a:t>
            </a:r>
            <a:r>
              <a:rPr lang="ar-SA" sz="2400" dirty="0"/>
              <a:t> كل </a:t>
            </a:r>
            <a:r>
              <a:rPr lang="ar-SA" sz="2400" dirty="0" err="1"/>
              <a:t>منھم</a:t>
            </a:r>
            <a:r>
              <a:rPr lang="ar-SA" sz="2400" dirty="0"/>
              <a:t> بعضاَ من المقومات </a:t>
            </a:r>
            <a:r>
              <a:rPr lang="ar-SA" sz="2400" dirty="0" err="1"/>
              <a:t>الثقافیة</a:t>
            </a:r>
            <a:r>
              <a:rPr lang="ar-SA" sz="2400" dirty="0"/>
              <a:t> للآخر مما </a:t>
            </a:r>
            <a:r>
              <a:rPr lang="ar-SA" sz="2400" dirty="0" err="1"/>
              <a:t>یؤدي</a:t>
            </a:r>
            <a:r>
              <a:rPr lang="ar-SA" sz="2400" dirty="0"/>
              <a:t> إلى </a:t>
            </a:r>
            <a:r>
              <a:rPr lang="ar-SA" sz="2400" dirty="0" err="1"/>
              <a:t>التقلیل</a:t>
            </a:r>
            <a:r>
              <a:rPr lang="ar-SA" sz="2400" dirty="0"/>
              <a:t> من الفوارق </a:t>
            </a:r>
            <a:r>
              <a:rPr lang="ar-SA" sz="2400" dirty="0" err="1"/>
              <a:t>بینھم</a:t>
            </a:r>
            <a:r>
              <a:rPr lang="ar-SA" sz="2400" dirty="0"/>
              <a:t> وإلى الاحترام المتبادل والتعاون المثمر. </a:t>
            </a:r>
            <a:endParaRPr lang="en-US" sz="2400" dirty="0"/>
          </a:p>
        </p:txBody>
      </p:sp>
    </p:spTree>
    <p:extLst>
      <p:ext uri="{BB962C8B-B14F-4D97-AF65-F5344CB8AC3E}">
        <p14:creationId xmlns:p14="http://schemas.microsoft.com/office/powerpoint/2010/main" val="128265966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	</a:t>
            </a:r>
            <a:r>
              <a:rPr lang="ar-SA" dirty="0"/>
              <a:t>ثالثا: </a:t>
            </a:r>
            <a:r>
              <a:rPr lang="ar-SA" b="1" dirty="0">
                <a:solidFill>
                  <a:srgbClr val="000000"/>
                </a:solidFill>
                <a:uFill>
                  <a:solidFill>
                    <a:srgbClr val="000000"/>
                  </a:solidFill>
                </a:uFill>
                <a:latin typeface="Arial" panose="020B0604020202020204" pitchFamily="34" charset="0"/>
                <a:ea typeface="Arial" panose="020B0604020202020204" pitchFamily="34" charset="0"/>
              </a:rPr>
              <a:t>تداول ونقل ثقافة المجتمع</a:t>
            </a:r>
            <a:endParaRPr lang="en-US" dirty="0"/>
          </a:p>
        </p:txBody>
      </p:sp>
      <p:sp>
        <p:nvSpPr>
          <p:cNvPr id="3" name="Content Placeholder 2"/>
          <p:cNvSpPr>
            <a:spLocks noGrp="1"/>
          </p:cNvSpPr>
          <p:nvPr>
            <p:ph idx="1"/>
          </p:nvPr>
        </p:nvSpPr>
        <p:spPr>
          <a:xfrm>
            <a:off x="337783" y="1417638"/>
            <a:ext cx="8440421" cy="4223279"/>
          </a:xfrm>
        </p:spPr>
        <p:txBody>
          <a:bodyPr>
            <a:normAutofit/>
          </a:bodyPr>
          <a:lstStyle/>
          <a:p>
            <a:pPr marL="0" marR="2858" indent="0" algn="just" rtl="1" fontAlgn="base">
              <a:lnSpc>
                <a:spcPct val="200000"/>
              </a:lnSpc>
              <a:spcBef>
                <a:spcPts val="0"/>
              </a:spcBef>
              <a:spcAft>
                <a:spcPts val="11"/>
              </a:spcAft>
              <a:buClr>
                <a:srgbClr val="000000"/>
              </a:buClr>
              <a:buSzPts val="1600"/>
              <a:buNone/>
            </a:pP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یحدث</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من خلال التفاعل الاجتماعي والاتصال الثقافي والعلاقات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الاجتماعیة</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عدة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تأثیرات</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في مختلف جوانب الحیاة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الاجتماعیة</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بشكل أو بآخر حسب موقف الثقافة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وتقبلھا</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لتلك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التأثیرات</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بین</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السائح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وبین</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الأفراد في المجتمع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المضیف</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فیدخل</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السائح مع السكان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المحلیین</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المضیفین</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في علاقات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اجتماعیة</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تتخللھا</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أنماط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سلوكیة</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متباینة</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حسب المحتوى الثقافي لكل من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السائحین</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وأبناء البلد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المضیف</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endParaRPr lang="en-US" sz="24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093200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	</a:t>
            </a:r>
            <a:r>
              <a:rPr lang="ar-SA" dirty="0"/>
              <a:t>رابعا: </a:t>
            </a:r>
            <a:r>
              <a:rPr lang="ar-SA" b="1" dirty="0"/>
              <a:t>إبراز الأنماط </a:t>
            </a:r>
            <a:r>
              <a:rPr lang="ar-SA" b="1" dirty="0" err="1"/>
              <a:t>المجتمعیة</a:t>
            </a:r>
            <a:r>
              <a:rPr lang="ar-SA" b="1" dirty="0"/>
              <a:t> </a:t>
            </a:r>
            <a:r>
              <a:rPr lang="ar-SA" b="1" dirty="0" err="1"/>
              <a:t>المتباینة</a:t>
            </a:r>
            <a:endParaRPr lang="en-US" dirty="0"/>
          </a:p>
        </p:txBody>
      </p:sp>
      <p:sp>
        <p:nvSpPr>
          <p:cNvPr id="3" name="Content Placeholder 2"/>
          <p:cNvSpPr>
            <a:spLocks noGrp="1"/>
          </p:cNvSpPr>
          <p:nvPr>
            <p:ph idx="1"/>
          </p:nvPr>
        </p:nvSpPr>
        <p:spPr>
          <a:xfrm>
            <a:off x="468489" y="1424238"/>
            <a:ext cx="8399478" cy="4453033"/>
          </a:xfrm>
        </p:spPr>
        <p:txBody>
          <a:bodyPr>
            <a:normAutofit/>
          </a:bodyPr>
          <a:lstStyle/>
          <a:p>
            <a:pPr marL="0" indent="0" algn="ctr" rtl="1" fontAlgn="base">
              <a:lnSpc>
                <a:spcPct val="300000"/>
              </a:lnSpc>
              <a:buNone/>
            </a:pPr>
            <a:r>
              <a:rPr lang="ar-SA" sz="2400" dirty="0"/>
              <a:t>كما </a:t>
            </a:r>
            <a:r>
              <a:rPr lang="ar-SA" sz="2400" dirty="0" err="1"/>
              <a:t>أنھا</a:t>
            </a:r>
            <a:r>
              <a:rPr lang="ar-SA" sz="2400" dirty="0"/>
              <a:t> مرآة </a:t>
            </a:r>
            <a:r>
              <a:rPr lang="ar-SA" sz="2400" dirty="0" err="1"/>
              <a:t>للتكوینات</a:t>
            </a:r>
            <a:r>
              <a:rPr lang="ar-SA" sz="2400" dirty="0"/>
              <a:t> </a:t>
            </a:r>
            <a:r>
              <a:rPr lang="ar-SA" sz="2400" dirty="0" err="1"/>
              <a:t>الاجتماعیة</a:t>
            </a:r>
            <a:r>
              <a:rPr lang="ar-SA" sz="2400" dirty="0"/>
              <a:t> </a:t>
            </a:r>
            <a:r>
              <a:rPr lang="ar-SA" sz="2400" dirty="0" err="1"/>
              <a:t>والثقافیة</a:t>
            </a:r>
            <a:r>
              <a:rPr lang="ar-SA" sz="2400" dirty="0"/>
              <a:t> للأنماط </a:t>
            </a:r>
            <a:r>
              <a:rPr lang="ar-SA" sz="2400" dirty="0" err="1"/>
              <a:t>المجتمعیة</a:t>
            </a:r>
            <a:r>
              <a:rPr lang="ar-SA" sz="2400" dirty="0"/>
              <a:t> </a:t>
            </a:r>
            <a:r>
              <a:rPr lang="ar-SA" sz="2400" dirty="0" err="1"/>
              <a:t>المتباینة</a:t>
            </a:r>
            <a:r>
              <a:rPr lang="ar-SA" sz="2400" dirty="0"/>
              <a:t> التي </a:t>
            </a:r>
            <a:r>
              <a:rPr lang="ar-SA" sz="2400" dirty="0" err="1"/>
              <a:t>تفید</a:t>
            </a:r>
            <a:r>
              <a:rPr lang="ar-SA" sz="2400" dirty="0"/>
              <a:t> المجتمع </a:t>
            </a:r>
            <a:r>
              <a:rPr lang="ar-SA" sz="2400" dirty="0" err="1"/>
              <a:t>بتباینھا</a:t>
            </a:r>
            <a:r>
              <a:rPr lang="ar-SA" sz="2400" dirty="0"/>
              <a:t> مثل الاستفادة التي </a:t>
            </a:r>
            <a:r>
              <a:rPr lang="ar-SA" sz="2400" dirty="0" err="1"/>
              <a:t>یحققھا</a:t>
            </a:r>
            <a:r>
              <a:rPr lang="ar-SA" sz="2400" dirty="0"/>
              <a:t> المجمع من اختلاف الأنماط </a:t>
            </a:r>
            <a:r>
              <a:rPr lang="ar-SA" sz="2400" dirty="0" err="1"/>
              <a:t>الغذائیة</a:t>
            </a:r>
            <a:r>
              <a:rPr lang="ar-SA" sz="2400" dirty="0"/>
              <a:t>، والتي من الممكن أن تستغل كعنصر جذب </a:t>
            </a:r>
            <a:r>
              <a:rPr lang="ar-SA" sz="2400" dirty="0" err="1"/>
              <a:t>سیاحي</a:t>
            </a:r>
            <a:r>
              <a:rPr lang="ar-SA" sz="2400" dirty="0"/>
              <a:t> سواء في </a:t>
            </a:r>
            <a:r>
              <a:rPr lang="ar-SA" sz="2400" dirty="0" err="1"/>
              <a:t>السیاحة</a:t>
            </a:r>
            <a:r>
              <a:rPr lang="ar-SA" sz="2400" dirty="0"/>
              <a:t> </a:t>
            </a:r>
            <a:r>
              <a:rPr lang="ar-SA" sz="2400" dirty="0" err="1"/>
              <a:t>الداخلیة</a:t>
            </a:r>
            <a:r>
              <a:rPr lang="ar-SA" sz="2400" dirty="0"/>
              <a:t> أو </a:t>
            </a:r>
            <a:r>
              <a:rPr lang="ar-SA" sz="2400" dirty="0" err="1"/>
              <a:t>الدولیة</a:t>
            </a:r>
            <a:r>
              <a:rPr lang="ar-SA" sz="2400" dirty="0"/>
              <a:t>. </a:t>
            </a:r>
            <a:endParaRPr lang="en-US" sz="2400" dirty="0"/>
          </a:p>
        </p:txBody>
      </p:sp>
    </p:spTree>
    <p:extLst>
      <p:ext uri="{BB962C8B-B14F-4D97-AF65-F5344CB8AC3E}">
        <p14:creationId xmlns:p14="http://schemas.microsoft.com/office/powerpoint/2010/main" val="295341670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260648"/>
            <a:ext cx="8238652" cy="1170537"/>
          </a:xfrm>
        </p:spPr>
        <p:txBody>
          <a:bodyPr>
            <a:normAutofit fontScale="90000"/>
          </a:bodyPr>
          <a:lstStyle/>
          <a:p>
            <a:pPr algn="ctr"/>
            <a:r>
              <a:rPr lang="ar-SA" b="1" dirty="0" smtClean="0"/>
              <a:t>خامسا: </a:t>
            </a:r>
            <a:r>
              <a:rPr lang="ar-SA" b="1" dirty="0" err="1" smtClean="0"/>
              <a:t>تنمیة</a:t>
            </a:r>
            <a:r>
              <a:rPr lang="ar-SA" b="1" dirty="0" smtClean="0"/>
              <a:t> </a:t>
            </a:r>
            <a:r>
              <a:rPr lang="ar-SA" b="1" dirty="0"/>
              <a:t>الوعي الثقافي لأفراد المجتمع </a:t>
            </a:r>
            <a:r>
              <a:rPr lang="ar-SA" b="1" dirty="0" err="1"/>
              <a:t>المضیف</a:t>
            </a:r>
            <a:endParaRPr lang="en-US" dirty="0"/>
          </a:p>
        </p:txBody>
      </p:sp>
      <p:sp>
        <p:nvSpPr>
          <p:cNvPr id="3" name="Content Placeholder 2"/>
          <p:cNvSpPr>
            <a:spLocks noGrp="1"/>
          </p:cNvSpPr>
          <p:nvPr>
            <p:ph idx="1"/>
          </p:nvPr>
        </p:nvSpPr>
        <p:spPr>
          <a:xfrm>
            <a:off x="348019" y="1431185"/>
            <a:ext cx="8430185" cy="4518095"/>
          </a:xfrm>
        </p:spPr>
        <p:txBody>
          <a:bodyPr>
            <a:normAutofit/>
          </a:bodyPr>
          <a:lstStyle/>
          <a:p>
            <a:pPr marL="0" indent="0" algn="r" rtl="1" fontAlgn="base">
              <a:lnSpc>
                <a:spcPct val="300000"/>
              </a:lnSpc>
              <a:buNone/>
            </a:pPr>
            <a:r>
              <a:rPr lang="ar-SA" sz="2400" dirty="0" err="1"/>
              <a:t>تسھم</a:t>
            </a:r>
            <a:r>
              <a:rPr lang="ar-SA" sz="2400" dirty="0"/>
              <a:t> </a:t>
            </a:r>
            <a:r>
              <a:rPr lang="ar-SA" sz="2400" dirty="0" err="1"/>
              <a:t>السیاحة</a:t>
            </a:r>
            <a:r>
              <a:rPr lang="ar-SA" sz="2400" dirty="0"/>
              <a:t> </a:t>
            </a:r>
            <a:r>
              <a:rPr lang="ar-SA" sz="2400" dirty="0" err="1"/>
              <a:t>أحیاناً</a:t>
            </a:r>
            <a:r>
              <a:rPr lang="ar-SA" sz="2400" dirty="0"/>
              <a:t> في </a:t>
            </a:r>
            <a:r>
              <a:rPr lang="ar-SA" sz="2400" dirty="0" err="1"/>
              <a:t>اھتمام</a:t>
            </a:r>
            <a:r>
              <a:rPr lang="ar-SA" sz="2400" dirty="0"/>
              <a:t> </a:t>
            </a:r>
            <a:r>
              <a:rPr lang="ar-SA" sz="2400" dirty="0" err="1"/>
              <a:t>المسؤولین</a:t>
            </a:r>
            <a:r>
              <a:rPr lang="ar-SA" sz="2400" dirty="0"/>
              <a:t> برفع المستوى الثقافي لسكان </a:t>
            </a:r>
            <a:r>
              <a:rPr lang="ar-SA" sz="2400" dirty="0" err="1"/>
              <a:t>أقالیم</a:t>
            </a:r>
            <a:r>
              <a:rPr lang="ar-SA" sz="2400" dirty="0"/>
              <a:t> العرض </a:t>
            </a:r>
            <a:r>
              <a:rPr lang="ar-SA" sz="2400" dirty="0" err="1"/>
              <a:t>السیاحي</a:t>
            </a:r>
            <a:r>
              <a:rPr lang="ar-SA" sz="2400" dirty="0"/>
              <a:t> </a:t>
            </a:r>
            <a:r>
              <a:rPr lang="ar-SA" sz="2400" dirty="0" err="1"/>
              <a:t>بھدف</a:t>
            </a:r>
            <a:r>
              <a:rPr lang="ar-SA" sz="2400" dirty="0"/>
              <a:t> </a:t>
            </a:r>
            <a:r>
              <a:rPr lang="ar-SA" sz="2400" dirty="0" err="1"/>
              <a:t>تكوین</a:t>
            </a:r>
            <a:r>
              <a:rPr lang="ar-SA" sz="2400" dirty="0"/>
              <a:t> قاعدة من السكان </a:t>
            </a:r>
            <a:r>
              <a:rPr lang="ar-SA" sz="2400" dirty="0" err="1"/>
              <a:t>المحلیین</a:t>
            </a:r>
            <a:r>
              <a:rPr lang="ar-SA" sz="2400" dirty="0"/>
              <a:t> </a:t>
            </a:r>
            <a:r>
              <a:rPr lang="ar-SA" sz="2400" dirty="0" err="1"/>
              <a:t>المثقفین</a:t>
            </a:r>
            <a:r>
              <a:rPr lang="ar-SA" sz="2400" dirty="0"/>
              <a:t> </a:t>
            </a:r>
            <a:r>
              <a:rPr lang="ar-SA" sz="2400" dirty="0" err="1"/>
              <a:t>القادرین</a:t>
            </a:r>
            <a:r>
              <a:rPr lang="ar-SA" sz="2400" dirty="0"/>
              <a:t> على التعامل من </a:t>
            </a:r>
            <a:r>
              <a:rPr lang="ar-SA" sz="2400" dirty="0" err="1"/>
              <a:t>السیاح</a:t>
            </a:r>
            <a:r>
              <a:rPr lang="ar-SA" sz="2400" dirty="0"/>
              <a:t> الأجانب بأسلوب حضاري </a:t>
            </a:r>
            <a:r>
              <a:rPr lang="ar-SA" sz="2400" dirty="0" err="1"/>
              <a:t>یزید</a:t>
            </a:r>
            <a:r>
              <a:rPr lang="ar-SA" sz="2400" dirty="0"/>
              <a:t> من عناصر الجذب </a:t>
            </a:r>
            <a:r>
              <a:rPr lang="ar-SA" sz="2400" dirty="0" err="1"/>
              <a:t>السیاحي</a:t>
            </a:r>
            <a:r>
              <a:rPr lang="ar-SA" sz="2400" dirty="0"/>
              <a:t>. </a:t>
            </a:r>
            <a:endParaRPr lang="en-US" sz="2400" dirty="0"/>
          </a:p>
        </p:txBody>
      </p:sp>
    </p:spTree>
    <p:extLst>
      <p:ext uri="{BB962C8B-B14F-4D97-AF65-F5344CB8AC3E}">
        <p14:creationId xmlns:p14="http://schemas.microsoft.com/office/powerpoint/2010/main" val="372512502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a:t>سادسا: </a:t>
            </a:r>
            <a:r>
              <a:rPr lang="ar-SA" sz="2800" dirty="0" err="1"/>
              <a:t>تنمیة</a:t>
            </a:r>
            <a:r>
              <a:rPr lang="ar-SA" sz="2800" dirty="0"/>
              <a:t> التراث </a:t>
            </a:r>
            <a:r>
              <a:rPr lang="ar-SA" sz="2800" dirty="0" err="1"/>
              <a:t>التاریخي</a:t>
            </a:r>
            <a:r>
              <a:rPr lang="ar-SA" sz="2800" dirty="0"/>
              <a:t> للمجتمع</a:t>
            </a:r>
            <a:endParaRPr lang="en-US" sz="2800" dirty="0"/>
          </a:p>
        </p:txBody>
      </p:sp>
      <p:sp>
        <p:nvSpPr>
          <p:cNvPr id="3" name="Content Placeholder 2"/>
          <p:cNvSpPr>
            <a:spLocks noGrp="1"/>
          </p:cNvSpPr>
          <p:nvPr>
            <p:ph idx="1"/>
          </p:nvPr>
        </p:nvSpPr>
        <p:spPr>
          <a:xfrm>
            <a:off x="337783" y="1417638"/>
            <a:ext cx="8440421" cy="4459634"/>
          </a:xfrm>
        </p:spPr>
        <p:txBody>
          <a:bodyPr>
            <a:normAutofit/>
          </a:bodyPr>
          <a:lstStyle/>
          <a:p>
            <a:pPr marL="0" indent="0" algn="r" rtl="1">
              <a:lnSpc>
                <a:spcPct val="300000"/>
              </a:lnSpc>
              <a:buNone/>
            </a:pPr>
            <a:r>
              <a:rPr lang="ar-SA" sz="2000" dirty="0"/>
              <a:t>من خلال </a:t>
            </a:r>
            <a:r>
              <a:rPr lang="ar-SA" sz="2000" dirty="0" err="1"/>
              <a:t>السیاحة</a:t>
            </a:r>
            <a:r>
              <a:rPr lang="ar-SA" sz="2000" dirty="0"/>
              <a:t> </a:t>
            </a:r>
            <a:r>
              <a:rPr lang="ar-SA" sz="2000" dirty="0" err="1"/>
              <a:t>الثقافیة</a:t>
            </a:r>
            <a:r>
              <a:rPr lang="ar-SA" sz="2000" dirty="0"/>
              <a:t> التي تعمل على وجود تجربة للسائح إلى ألاماكن والأنشطة التي تمثل أصالة المكان، وعادات </a:t>
            </a:r>
            <a:r>
              <a:rPr lang="ar-SA" sz="2000" dirty="0" err="1"/>
              <a:t>وتقالید</a:t>
            </a:r>
            <a:r>
              <a:rPr lang="ar-SA" sz="2000" dirty="0"/>
              <a:t> وقصص الناس من الماضي والحاضر التي تشمل </a:t>
            </a:r>
            <a:r>
              <a:rPr lang="ar-SA" sz="2000" dirty="0" err="1"/>
              <a:t>التاریخ</a:t>
            </a:r>
            <a:r>
              <a:rPr lang="ar-SA" sz="2000" dirty="0"/>
              <a:t> كممثل للحضارات </a:t>
            </a:r>
            <a:r>
              <a:rPr lang="ar-SA" sz="2000" dirty="0" err="1"/>
              <a:t>القدیمة</a:t>
            </a:r>
            <a:r>
              <a:rPr lang="ar-SA" sz="2000" dirty="0"/>
              <a:t> والشعوب والتراث الذي </a:t>
            </a:r>
            <a:r>
              <a:rPr lang="ar-SA" sz="2000" dirty="0" err="1"/>
              <a:t>یمثل</a:t>
            </a:r>
            <a:r>
              <a:rPr lang="ar-SA" sz="2000" dirty="0"/>
              <a:t> سمة أساساً من سمات الحیاة </a:t>
            </a:r>
            <a:r>
              <a:rPr lang="ar-SA" sz="2000" dirty="0" err="1"/>
              <a:t>البشریة</a:t>
            </a:r>
            <a:r>
              <a:rPr lang="ar-SA" sz="2000" dirty="0"/>
              <a:t> التي سادت طوال فترة من الزمن منطقة من مناطق العالم. </a:t>
            </a:r>
            <a:endParaRPr lang="en-US" sz="2000" dirty="0"/>
          </a:p>
          <a:p>
            <a:pPr marL="0" indent="0" algn="r" rtl="1">
              <a:buNone/>
            </a:pPr>
            <a:endParaRPr lang="en-US" sz="1800" dirty="0"/>
          </a:p>
        </p:txBody>
      </p:sp>
    </p:spTree>
    <p:extLst>
      <p:ext uri="{BB962C8B-B14F-4D97-AF65-F5344CB8AC3E}">
        <p14:creationId xmlns:p14="http://schemas.microsoft.com/office/powerpoint/2010/main" val="6853681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009976" cy="1170537"/>
          </a:xfrm>
        </p:spPr>
        <p:txBody>
          <a:bodyPr>
            <a:normAutofit/>
          </a:bodyPr>
          <a:lstStyle/>
          <a:p>
            <a:pPr algn="ctr"/>
            <a:r>
              <a:rPr lang="ar-SA" sz="2800" dirty="0"/>
              <a:t>سابعا: </a:t>
            </a:r>
            <a:r>
              <a:rPr lang="ar-SA" sz="2800" dirty="0" err="1"/>
              <a:t>تفعیل</a:t>
            </a:r>
            <a:r>
              <a:rPr lang="ar-SA" sz="2800" dirty="0"/>
              <a:t> ثقافة وقت الفراغ</a:t>
            </a:r>
            <a:endParaRPr lang="en-US" sz="2800" dirty="0"/>
          </a:p>
        </p:txBody>
      </p:sp>
      <p:sp>
        <p:nvSpPr>
          <p:cNvPr id="3" name="Content Placeholder 2"/>
          <p:cNvSpPr>
            <a:spLocks noGrp="1"/>
          </p:cNvSpPr>
          <p:nvPr>
            <p:ph idx="1"/>
          </p:nvPr>
        </p:nvSpPr>
        <p:spPr>
          <a:xfrm>
            <a:off x="296839" y="1052736"/>
            <a:ext cx="8481365" cy="4968552"/>
          </a:xfrm>
        </p:spPr>
        <p:txBody>
          <a:bodyPr>
            <a:normAutofit/>
          </a:bodyPr>
          <a:lstStyle/>
          <a:p>
            <a:pPr marL="0" indent="0" algn="r" rtl="1">
              <a:lnSpc>
                <a:spcPct val="250000"/>
              </a:lnSpc>
              <a:buNone/>
            </a:pPr>
            <a:r>
              <a:rPr lang="ar-SA" sz="2000" dirty="0"/>
              <a:t>تعبر الثقافة عن وسائل </a:t>
            </a:r>
            <a:r>
              <a:rPr lang="ar-SA" sz="2000" dirty="0" err="1"/>
              <a:t>وأسالیب</a:t>
            </a:r>
            <a:r>
              <a:rPr lang="ar-SA" sz="2000" dirty="0"/>
              <a:t> وأنماط تمكن الشخص من ممارسة </a:t>
            </a:r>
            <a:r>
              <a:rPr lang="ar-SA" sz="2000" dirty="0" err="1"/>
              <a:t>حیاة</a:t>
            </a:r>
            <a:r>
              <a:rPr lang="ar-SA" sz="2000" dirty="0"/>
              <a:t> </a:t>
            </a:r>
            <a:r>
              <a:rPr lang="ar-SA" sz="2000" dirty="0" err="1"/>
              <a:t>مریحة</a:t>
            </a:r>
            <a:r>
              <a:rPr lang="ar-SA" sz="2000" dirty="0"/>
              <a:t> </a:t>
            </a:r>
            <a:r>
              <a:rPr lang="ar-SA" sz="2000" dirty="0" err="1"/>
              <a:t>وسھلة</a:t>
            </a:r>
            <a:r>
              <a:rPr lang="ar-SA" sz="2000" dirty="0"/>
              <a:t> </a:t>
            </a:r>
            <a:r>
              <a:rPr lang="ar-SA" sz="2000" dirty="0" err="1"/>
              <a:t>ومنھا</a:t>
            </a:r>
            <a:r>
              <a:rPr lang="ar-SA" sz="2000" dirty="0"/>
              <a:t> </a:t>
            </a:r>
            <a:r>
              <a:rPr lang="ar-SA" sz="2000" dirty="0" err="1"/>
              <a:t>السیاحة</a:t>
            </a:r>
            <a:r>
              <a:rPr lang="ar-SA" sz="2000" dirty="0"/>
              <a:t>، إي إشباع حاجات </a:t>
            </a:r>
            <a:r>
              <a:rPr lang="ar-SA" sz="2000" dirty="0" err="1"/>
              <a:t>إنسانیة</a:t>
            </a:r>
            <a:r>
              <a:rPr lang="ar-SA" sz="2000" dirty="0"/>
              <a:t>. أما وقت الفراغ فما </a:t>
            </a:r>
            <a:r>
              <a:rPr lang="ar-SA" sz="2000" dirty="0" err="1"/>
              <a:t>ھو</a:t>
            </a:r>
            <a:r>
              <a:rPr lang="ar-SA" sz="2000" dirty="0"/>
              <a:t> إلا </a:t>
            </a:r>
            <a:r>
              <a:rPr lang="ar-SA" sz="2000" dirty="0" err="1"/>
              <a:t>تنظیم</a:t>
            </a:r>
            <a:r>
              <a:rPr lang="ar-SA" sz="2000" dirty="0"/>
              <a:t> اجتماعي تحدده ثقافة المجتمع الذي </a:t>
            </a:r>
            <a:r>
              <a:rPr lang="ar-SA" sz="2000" dirty="0" err="1"/>
              <a:t>یمده</a:t>
            </a:r>
            <a:r>
              <a:rPr lang="ar-SA" sz="2000" dirty="0"/>
              <a:t> بالمعلومات </a:t>
            </a:r>
            <a:r>
              <a:rPr lang="ar-SA" sz="2000" dirty="0" err="1"/>
              <a:t>الثقافیة</a:t>
            </a:r>
            <a:r>
              <a:rPr lang="ar-SA" sz="2000" dirty="0"/>
              <a:t> </a:t>
            </a:r>
            <a:r>
              <a:rPr lang="ar-SA" sz="2000" dirty="0" err="1"/>
              <a:t>لفھم</a:t>
            </a:r>
            <a:r>
              <a:rPr lang="ar-SA" sz="2000" dirty="0"/>
              <a:t> </a:t>
            </a:r>
            <a:r>
              <a:rPr lang="ar-SA" sz="2000" dirty="0" err="1"/>
              <a:t>التقالید</a:t>
            </a:r>
            <a:r>
              <a:rPr lang="ar-SA" sz="2000" dirty="0"/>
              <a:t> </a:t>
            </a:r>
            <a:r>
              <a:rPr lang="ar-SA" sz="2000" dirty="0" err="1"/>
              <a:t>وطریقة</a:t>
            </a:r>
            <a:r>
              <a:rPr lang="ar-SA" sz="2000" dirty="0"/>
              <a:t> الحیاة، وتقوم </a:t>
            </a:r>
            <a:r>
              <a:rPr lang="ar-SA" sz="2000" dirty="0" err="1"/>
              <a:t>السیاحة</a:t>
            </a:r>
            <a:r>
              <a:rPr lang="ar-SA" sz="2000" dirty="0"/>
              <a:t> في ذلك بإمداد </a:t>
            </a:r>
            <a:r>
              <a:rPr lang="ar-SA" sz="2000" dirty="0" err="1"/>
              <a:t>الكثیر</a:t>
            </a:r>
            <a:r>
              <a:rPr lang="ar-SA" sz="2000" dirty="0"/>
              <a:t> من الأفراد وبعض من أفراد المجتمع </a:t>
            </a:r>
            <a:r>
              <a:rPr lang="ar-SA" sz="2000" dirty="0" err="1"/>
              <a:t>المضیف</a:t>
            </a:r>
            <a:r>
              <a:rPr lang="ar-SA" sz="2000" dirty="0"/>
              <a:t> بطرق عدة للاستمتاع بأوقات </a:t>
            </a:r>
            <a:r>
              <a:rPr lang="ar-SA" sz="2000" dirty="0" err="1"/>
              <a:t>فراغھم</a:t>
            </a:r>
            <a:r>
              <a:rPr lang="ar-SA" sz="2000" dirty="0"/>
              <a:t>.</a:t>
            </a:r>
            <a:endParaRPr lang="en-US" sz="2000" dirty="0"/>
          </a:p>
        </p:txBody>
      </p:sp>
    </p:spTree>
    <p:extLst>
      <p:ext uri="{BB962C8B-B14F-4D97-AF65-F5344CB8AC3E}">
        <p14:creationId xmlns:p14="http://schemas.microsoft.com/office/powerpoint/2010/main" val="172288463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lnSpc>
                <a:spcPct val="115000"/>
              </a:lnSpc>
              <a:spcBef>
                <a:spcPts val="0"/>
              </a:spcBef>
            </a:pPr>
            <a:r>
              <a:rPr lang="ar-SA" sz="2800" dirty="0"/>
              <a:t>ثامنا: </a:t>
            </a:r>
            <a:r>
              <a:rPr lang="ar-SA" sz="2800" dirty="0" err="1"/>
              <a:t>إحیاء</a:t>
            </a:r>
            <a:r>
              <a:rPr lang="ar-SA" sz="2800" dirty="0"/>
              <a:t> الإطار الثقافي للمجتمع</a:t>
            </a:r>
            <a:endParaRPr lang="en-US" sz="2800" dirty="0"/>
          </a:p>
        </p:txBody>
      </p:sp>
      <p:sp>
        <p:nvSpPr>
          <p:cNvPr id="3" name="Content Placeholder 2"/>
          <p:cNvSpPr>
            <a:spLocks noGrp="1"/>
          </p:cNvSpPr>
          <p:nvPr>
            <p:ph idx="1"/>
          </p:nvPr>
        </p:nvSpPr>
        <p:spPr>
          <a:xfrm>
            <a:off x="375558" y="1268760"/>
            <a:ext cx="8402646" cy="4680520"/>
          </a:xfrm>
        </p:spPr>
        <p:txBody>
          <a:bodyPr>
            <a:normAutofit/>
          </a:bodyPr>
          <a:lstStyle/>
          <a:p>
            <a:pPr marL="0" marR="2858" indent="0" algn="just" rtl="1" fontAlgn="base">
              <a:lnSpc>
                <a:spcPct val="300000"/>
              </a:lnSpc>
              <a:spcBef>
                <a:spcPts val="0"/>
              </a:spcBef>
              <a:spcAft>
                <a:spcPts val="11"/>
              </a:spcAft>
              <a:buClr>
                <a:srgbClr val="000000"/>
              </a:buClr>
              <a:buSzPts val="1600"/>
              <a:buNone/>
            </a:pP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للسیاحة</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دور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كبیر</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وتأثیر</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واضح على الثقافة بل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إنھا</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أدت إلى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إحیائھا</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من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جدید</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حیث</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كان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ھناك</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العدید</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من القطاعات والأفراد والجماعات التي لا تشارك بأي شكل في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العملیات</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الثقافیة</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وإحیاء</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الثقافات التي تجذب </a:t>
            </a:r>
            <a:r>
              <a:rPr lang="ar-SA" sz="24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السائحین</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endParaRPr lang="en-US" sz="24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indent="0" algn="r" rtl="1">
              <a:buNone/>
            </a:pPr>
            <a:endParaRPr lang="en-US" sz="3000" dirty="0"/>
          </a:p>
        </p:txBody>
      </p:sp>
    </p:spTree>
    <p:extLst>
      <p:ext uri="{BB962C8B-B14F-4D97-AF65-F5344CB8AC3E}">
        <p14:creationId xmlns:p14="http://schemas.microsoft.com/office/powerpoint/2010/main" val="199790415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36912"/>
            <a:ext cx="8369989" cy="1170537"/>
          </a:xfrm>
        </p:spPr>
        <p:txBody>
          <a:bodyPr/>
          <a:lstStyle/>
          <a:p>
            <a:pPr lvl="0" algn="ctr" rtl="1"/>
            <a:r>
              <a:rPr lang="ar-SA" b="1" dirty="0" err="1"/>
              <a:t>التأثیرات</a:t>
            </a:r>
            <a:r>
              <a:rPr lang="ar-SA" b="1" dirty="0"/>
              <a:t> </a:t>
            </a:r>
            <a:r>
              <a:rPr lang="ar-SA" b="1" dirty="0" err="1"/>
              <a:t>السیاحیة</a:t>
            </a:r>
            <a:r>
              <a:rPr lang="ar-SA" b="1" dirty="0"/>
              <a:t> </a:t>
            </a:r>
            <a:r>
              <a:rPr lang="ar-SA" b="1" dirty="0" err="1"/>
              <a:t>السلبیة</a:t>
            </a:r>
            <a:r>
              <a:rPr lang="ar-SA" b="1" dirty="0"/>
              <a:t> على النسق الثقافي </a:t>
            </a:r>
            <a:endParaRPr lang="en-US" dirty="0"/>
          </a:p>
        </p:txBody>
      </p:sp>
    </p:spTree>
    <p:extLst>
      <p:ext uri="{BB962C8B-B14F-4D97-AF65-F5344CB8AC3E}">
        <p14:creationId xmlns:p14="http://schemas.microsoft.com/office/powerpoint/2010/main" val="3500193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7150" marR="57150" indent="0" algn="r" rtl="1">
              <a:lnSpc>
                <a:spcPct val="154000"/>
              </a:lnSpc>
              <a:spcBef>
                <a:spcPts val="0"/>
              </a:spcBef>
              <a:spcAft>
                <a:spcPts val="145"/>
              </a:spcAft>
              <a:buNone/>
              <a:tabLst>
                <a:tab pos="0" algn="r"/>
              </a:tabLst>
            </a:pPr>
            <a:r>
              <a:rPr lang="ar-SA" sz="2800" dirty="0">
                <a:solidFill>
                  <a:srgbClr val="000000"/>
                </a:solidFill>
                <a:latin typeface="Arial"/>
                <a:ea typeface="Arial"/>
                <a:cs typeface="Times New Roman"/>
              </a:rPr>
              <a:t>یوجد العدید من التعاریف للسیاحة </a:t>
            </a:r>
            <a:r>
              <a:rPr lang="ar-SA" sz="2800" dirty="0" smtClean="0">
                <a:solidFill>
                  <a:srgbClr val="000000"/>
                </a:solidFill>
                <a:latin typeface="Arial"/>
                <a:ea typeface="Arial"/>
                <a:cs typeface="Times New Roman"/>
              </a:rPr>
              <a:t>ولكن </a:t>
            </a:r>
            <a:r>
              <a:rPr lang="ar-SA" sz="2800" dirty="0">
                <a:solidFill>
                  <a:srgbClr val="000000"/>
                </a:solidFill>
                <a:latin typeface="Arial"/>
                <a:ea typeface="Arial"/>
                <a:cs typeface="Times New Roman"/>
              </a:rPr>
              <a:t>التعریف الدقیق من وجھة نظر شخصیة: </a:t>
            </a:r>
            <a:endParaRPr lang="en-US" sz="2400" dirty="0">
              <a:solidFill>
                <a:srgbClr val="000000"/>
              </a:solidFill>
              <a:latin typeface="Arial"/>
              <a:ea typeface="Arial"/>
            </a:endParaRPr>
          </a:p>
          <a:p>
            <a:pPr marL="57150" marR="57150" indent="0" algn="r" rtl="1">
              <a:lnSpc>
                <a:spcPct val="154000"/>
              </a:lnSpc>
              <a:spcBef>
                <a:spcPts val="0"/>
              </a:spcBef>
              <a:spcAft>
                <a:spcPts val="145"/>
              </a:spcAft>
              <a:buNone/>
              <a:tabLst>
                <a:tab pos="0" algn="r"/>
              </a:tabLst>
            </a:pPr>
            <a:r>
              <a:rPr lang="ar-SA" sz="2800" dirty="0" smtClean="0">
                <a:solidFill>
                  <a:srgbClr val="002060"/>
                </a:solidFill>
                <a:latin typeface="Arial"/>
                <a:ea typeface="Arial"/>
                <a:cs typeface="Times New Roman"/>
              </a:rPr>
              <a:t>ھي </a:t>
            </a:r>
            <a:r>
              <a:rPr lang="ar-SA" sz="2800" dirty="0">
                <a:solidFill>
                  <a:srgbClr val="002060"/>
                </a:solidFill>
                <a:latin typeface="Arial"/>
                <a:ea typeface="Arial"/>
                <a:cs typeface="Times New Roman"/>
              </a:rPr>
              <a:t>انـتـقـال الإنـسـان مـن بـلـد لآخـر، طـلـبا </a:t>
            </a:r>
            <a:r>
              <a:rPr lang="ar-SA" sz="2800" dirty="0" smtClean="0">
                <a:solidFill>
                  <a:srgbClr val="002060"/>
                </a:solidFill>
                <a:latin typeface="Arial"/>
                <a:ea typeface="Arial"/>
                <a:cs typeface="Times New Roman"/>
              </a:rPr>
              <a:t>لـلـترفـیه </a:t>
            </a:r>
            <a:r>
              <a:rPr lang="ar-SA" sz="2800" dirty="0">
                <a:solidFill>
                  <a:srgbClr val="002060"/>
                </a:solidFill>
                <a:latin typeface="Arial"/>
                <a:ea typeface="Arial"/>
                <a:cs typeface="Times New Roman"/>
              </a:rPr>
              <a:t>والاسـتطـلاع أو الـكـشـف أو الـعـلاج وتـكون الإقـامـة فـیھا إقـامـة </a:t>
            </a:r>
            <a:r>
              <a:rPr lang="ar-SA" sz="2800" dirty="0" smtClean="0">
                <a:solidFill>
                  <a:srgbClr val="002060"/>
                </a:solidFill>
                <a:latin typeface="Arial"/>
                <a:ea typeface="Arial"/>
                <a:cs typeface="Times New Roman"/>
              </a:rPr>
              <a:t>مـؤقـته </a:t>
            </a:r>
            <a:r>
              <a:rPr lang="ar-SA" sz="2800" dirty="0">
                <a:solidFill>
                  <a:srgbClr val="002060"/>
                </a:solidFill>
                <a:latin typeface="Arial"/>
                <a:ea typeface="Arial"/>
                <a:cs typeface="Times New Roman"/>
              </a:rPr>
              <a:t>تـنـتھي بـتحـقـیـق الـغـرض مـن الـزیارة</a:t>
            </a:r>
            <a:r>
              <a:rPr lang="ar-SA" sz="2800" dirty="0" smtClean="0">
                <a:solidFill>
                  <a:srgbClr val="002060"/>
                </a:solidFill>
                <a:latin typeface="Arial"/>
                <a:ea typeface="Arial"/>
                <a:cs typeface="Times New Roman"/>
              </a:rPr>
              <a:t>. </a:t>
            </a:r>
            <a:endParaRPr lang="en-US" sz="2400" dirty="0">
              <a:solidFill>
                <a:srgbClr val="002060"/>
              </a:solidFill>
              <a:latin typeface="Arial"/>
              <a:ea typeface="Arial"/>
            </a:endParaRPr>
          </a:p>
          <a:p>
            <a:pPr marL="109728" indent="0" algn="r" rtl="1">
              <a:buNone/>
            </a:pPr>
            <a:endParaRPr lang="en-US" dirty="0"/>
          </a:p>
        </p:txBody>
      </p:sp>
      <p:sp>
        <p:nvSpPr>
          <p:cNvPr id="3" name="Title 2"/>
          <p:cNvSpPr>
            <a:spLocks noGrp="1"/>
          </p:cNvSpPr>
          <p:nvPr>
            <p:ph type="title"/>
          </p:nvPr>
        </p:nvSpPr>
        <p:spPr/>
        <p:txBody>
          <a:bodyPr/>
          <a:lstStyle/>
          <a:p>
            <a:pPr algn="ctr"/>
            <a:r>
              <a:rPr lang="ar-SA" dirty="0" smtClean="0"/>
              <a:t>تعريف السياحة</a:t>
            </a:r>
            <a:endParaRPr lang="en-US" dirty="0"/>
          </a:p>
        </p:txBody>
      </p:sp>
    </p:spTree>
    <p:extLst>
      <p:ext uri="{BB962C8B-B14F-4D97-AF65-F5344CB8AC3E}">
        <p14:creationId xmlns:p14="http://schemas.microsoft.com/office/powerpoint/2010/main" val="421005970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784" y="188640"/>
            <a:ext cx="8234186" cy="1170537"/>
          </a:xfrm>
        </p:spPr>
        <p:txBody>
          <a:bodyPr>
            <a:normAutofit/>
          </a:bodyPr>
          <a:lstStyle/>
          <a:p>
            <a:pPr algn="ctr"/>
            <a:r>
              <a:rPr lang="ar-SA" sz="2800" dirty="0"/>
              <a:t>أولا: تأثر </a:t>
            </a:r>
            <a:r>
              <a:rPr lang="ar-SA" sz="2800" dirty="0" err="1"/>
              <a:t>الطبیعة</a:t>
            </a:r>
            <a:r>
              <a:rPr lang="ar-SA" sz="2800" dirty="0"/>
              <a:t> </a:t>
            </a:r>
            <a:r>
              <a:rPr lang="ar-SA" sz="2800" dirty="0" err="1"/>
              <a:t>الثقافیة</a:t>
            </a:r>
            <a:r>
              <a:rPr lang="ar-SA" sz="2800" dirty="0"/>
              <a:t> </a:t>
            </a:r>
            <a:r>
              <a:rPr lang="ar-SA" sz="2800" dirty="0" err="1"/>
              <a:t>التقلیدیة</a:t>
            </a:r>
            <a:r>
              <a:rPr lang="ar-SA" sz="2800" dirty="0"/>
              <a:t> للمجتمع </a:t>
            </a:r>
            <a:r>
              <a:rPr lang="ar-SA" sz="2800" dirty="0" err="1"/>
              <a:t>المضیف</a:t>
            </a:r>
            <a:endParaRPr lang="en-US" sz="2800" dirty="0"/>
          </a:p>
        </p:txBody>
      </p:sp>
      <p:sp>
        <p:nvSpPr>
          <p:cNvPr id="3" name="Content Placeholder 2"/>
          <p:cNvSpPr>
            <a:spLocks noGrp="1"/>
          </p:cNvSpPr>
          <p:nvPr>
            <p:ph idx="1"/>
          </p:nvPr>
        </p:nvSpPr>
        <p:spPr>
          <a:xfrm>
            <a:off x="337783" y="1196752"/>
            <a:ext cx="8440421" cy="4680520"/>
          </a:xfrm>
        </p:spPr>
        <p:txBody>
          <a:bodyPr>
            <a:normAutofit lnSpcReduction="10000"/>
          </a:bodyPr>
          <a:lstStyle/>
          <a:p>
            <a:pPr marL="0" lvl="1" indent="0" algn="r" rtl="1">
              <a:lnSpc>
                <a:spcPct val="250000"/>
              </a:lnSpc>
              <a:buNone/>
            </a:pPr>
            <a:r>
              <a:rPr lang="ar-SA" sz="2100" dirty="0"/>
              <a:t> </a:t>
            </a:r>
            <a:r>
              <a:rPr lang="ar-SA" sz="2000" dirty="0"/>
              <a:t>تضم </a:t>
            </a:r>
            <a:r>
              <a:rPr lang="ar-SA" sz="2000" dirty="0" err="1"/>
              <a:t>الطبیعة</a:t>
            </a:r>
            <a:r>
              <a:rPr lang="ar-SA" sz="2000" dirty="0"/>
              <a:t> الثقافية </a:t>
            </a:r>
            <a:r>
              <a:rPr lang="ar-SA" sz="2000" dirty="0" err="1"/>
              <a:t>التقلیدیة</a:t>
            </a:r>
            <a:r>
              <a:rPr lang="ar-SA" sz="2000" dirty="0"/>
              <a:t> العمارة </a:t>
            </a:r>
            <a:r>
              <a:rPr lang="ar-SA" sz="2000" dirty="0" err="1"/>
              <a:t>التقلیدیة</a:t>
            </a:r>
            <a:r>
              <a:rPr lang="ar-SA" sz="2000" dirty="0"/>
              <a:t> أو السكن </a:t>
            </a:r>
            <a:r>
              <a:rPr lang="ar-SA" sz="2000" dirty="0" err="1"/>
              <a:t>التقلیدي</a:t>
            </a:r>
            <a:r>
              <a:rPr lang="ar-SA" sz="2000" dirty="0"/>
              <a:t> و الملابس </a:t>
            </a:r>
            <a:r>
              <a:rPr lang="ar-SA" sz="2000" dirty="0" err="1"/>
              <a:t>التقلیدیة</a:t>
            </a:r>
            <a:r>
              <a:rPr lang="ar-SA" sz="2000" dirty="0"/>
              <a:t> والصناعات </a:t>
            </a:r>
            <a:r>
              <a:rPr lang="ar-SA" sz="2000" dirty="0" err="1"/>
              <a:t>التقلیدیة</a:t>
            </a:r>
            <a:r>
              <a:rPr lang="ar-SA" sz="2000" dirty="0"/>
              <a:t> والفنون المختلفة والوجبات التقليدية عناصر </a:t>
            </a:r>
            <a:r>
              <a:rPr lang="ar-SA" sz="2000" dirty="0" err="1"/>
              <a:t>الطبیعة</a:t>
            </a:r>
            <a:r>
              <a:rPr lang="ar-SA" sz="2000" dirty="0"/>
              <a:t> </a:t>
            </a:r>
            <a:r>
              <a:rPr lang="ar-SA" sz="2000" dirty="0" err="1"/>
              <a:t>الثقافیة</a:t>
            </a:r>
            <a:r>
              <a:rPr lang="ar-SA" sz="2000" dirty="0"/>
              <a:t> </a:t>
            </a:r>
            <a:r>
              <a:rPr lang="ar-SA" sz="2000" dirty="0" err="1"/>
              <a:t>التقلیدیة</a:t>
            </a:r>
            <a:r>
              <a:rPr lang="ar-SA" sz="2000" dirty="0"/>
              <a:t> للمجتمع </a:t>
            </a:r>
            <a:r>
              <a:rPr lang="ar-SA" sz="2000" dirty="0" err="1"/>
              <a:t>المضیف</a:t>
            </a:r>
            <a:r>
              <a:rPr lang="ar-SA" sz="2000" dirty="0"/>
              <a:t> </a:t>
            </a:r>
            <a:r>
              <a:rPr lang="ar-SA" sz="2000" dirty="0" err="1"/>
              <a:t>وھذا</a:t>
            </a:r>
            <a:r>
              <a:rPr lang="ar-SA" sz="2000" dirty="0"/>
              <a:t> الاطلاع المستمر على </a:t>
            </a:r>
            <a:r>
              <a:rPr lang="ar-SA" sz="2000" dirty="0" err="1"/>
              <a:t>طبیعة</a:t>
            </a:r>
            <a:r>
              <a:rPr lang="ar-SA" sz="2000" dirty="0"/>
              <a:t> الثقافة </a:t>
            </a:r>
            <a:r>
              <a:rPr lang="ar-SA" sz="2000" dirty="0" err="1"/>
              <a:t>التقلیدیة</a:t>
            </a:r>
            <a:r>
              <a:rPr lang="ar-SA" sz="2000" dirty="0"/>
              <a:t> للمجتمع </a:t>
            </a:r>
            <a:r>
              <a:rPr lang="ar-SA" sz="2000" dirty="0" err="1"/>
              <a:t>المضیف</a:t>
            </a:r>
            <a:r>
              <a:rPr lang="ar-SA" sz="2000" dirty="0"/>
              <a:t> بثقافة متبادلة </a:t>
            </a:r>
            <a:r>
              <a:rPr lang="ar-SA" sz="2000" dirty="0" err="1"/>
              <a:t>یؤثر</a:t>
            </a:r>
            <a:r>
              <a:rPr lang="ar-SA" sz="2000" dirty="0"/>
              <a:t> بشكل سلبي تبعاً لاختلاف </a:t>
            </a:r>
            <a:r>
              <a:rPr lang="ar-SA" sz="2000" dirty="0" err="1"/>
              <a:t>تأثیر</a:t>
            </a:r>
            <a:r>
              <a:rPr lang="ar-SA" sz="2000" dirty="0"/>
              <a:t> </a:t>
            </a:r>
            <a:r>
              <a:rPr lang="ar-SA" sz="2000" dirty="0" err="1"/>
              <a:t>السیاحة</a:t>
            </a:r>
            <a:r>
              <a:rPr lang="ar-SA" sz="2000" dirty="0"/>
              <a:t> على السكان </a:t>
            </a:r>
            <a:r>
              <a:rPr lang="ar-SA" sz="2000" dirty="0" err="1"/>
              <a:t>المحلیین</a:t>
            </a:r>
            <a:r>
              <a:rPr lang="ar-SA" sz="2000" dirty="0"/>
              <a:t> وحسب </a:t>
            </a:r>
            <a:r>
              <a:rPr lang="ar-SA" sz="2000" dirty="0" err="1"/>
              <a:t>نوعیة</a:t>
            </a:r>
            <a:r>
              <a:rPr lang="ar-SA" sz="2000" dirty="0"/>
              <a:t> السائح </a:t>
            </a:r>
            <a:r>
              <a:rPr lang="ar-SA" sz="2000" dirty="0" err="1"/>
              <a:t>حیث</a:t>
            </a:r>
            <a:r>
              <a:rPr lang="ar-SA" sz="2000" dirty="0"/>
              <a:t> </a:t>
            </a:r>
            <a:r>
              <a:rPr lang="ar-SA" sz="2000" dirty="0" err="1"/>
              <a:t>یوجد</a:t>
            </a:r>
            <a:r>
              <a:rPr lang="ar-SA" sz="2000" dirty="0"/>
              <a:t> بعض </a:t>
            </a:r>
            <a:r>
              <a:rPr lang="ar-SA" sz="2000" dirty="0" err="1"/>
              <a:t>السائحین</a:t>
            </a:r>
            <a:r>
              <a:rPr lang="ar-SA" sz="2000" dirty="0"/>
              <a:t> </a:t>
            </a:r>
            <a:r>
              <a:rPr lang="ar-SA" sz="2000" dirty="0" err="1"/>
              <a:t>یتفاعلون</a:t>
            </a:r>
            <a:r>
              <a:rPr lang="ar-SA" sz="2000" dirty="0"/>
              <a:t> مع السكان </a:t>
            </a:r>
            <a:r>
              <a:rPr lang="ar-SA" sz="2000" dirty="0" err="1"/>
              <a:t>المحلیین</a:t>
            </a:r>
            <a:r>
              <a:rPr lang="ar-SA" sz="2000" dirty="0"/>
              <a:t> والبعض لا </a:t>
            </a:r>
            <a:r>
              <a:rPr lang="ar-SA" sz="2000" dirty="0" err="1"/>
              <a:t>یقيمون</a:t>
            </a:r>
            <a:r>
              <a:rPr lang="ar-SA" sz="2000" dirty="0"/>
              <a:t> </a:t>
            </a:r>
            <a:r>
              <a:rPr lang="ar-SA" sz="2000" dirty="0" err="1"/>
              <a:t>أیة</a:t>
            </a:r>
            <a:r>
              <a:rPr lang="ar-SA" sz="2000" dirty="0"/>
              <a:t> علاقة مع السكان </a:t>
            </a:r>
            <a:r>
              <a:rPr lang="ar-SA" sz="2000" dirty="0" err="1"/>
              <a:t>المحلیین</a:t>
            </a:r>
            <a:r>
              <a:rPr lang="ar-SA" sz="2000" dirty="0"/>
              <a:t> وآخرون لا </a:t>
            </a:r>
            <a:r>
              <a:rPr lang="ar-SA" sz="2000" dirty="0" err="1"/>
              <a:t>یعیرون</a:t>
            </a:r>
            <a:r>
              <a:rPr lang="ar-SA" sz="2000" dirty="0"/>
              <a:t> سكان المكان المقصود بالرحلة أي </a:t>
            </a:r>
            <a:r>
              <a:rPr lang="ar-SA" sz="2000" dirty="0" err="1"/>
              <a:t>اھتمام</a:t>
            </a:r>
            <a:r>
              <a:rPr lang="ar-SA" sz="2000" dirty="0"/>
              <a:t> وبذلك تضفي الثقافة الوافدة </a:t>
            </a:r>
            <a:r>
              <a:rPr lang="ar-SA" sz="2000" dirty="0" err="1"/>
              <a:t>بظلالھا</a:t>
            </a:r>
            <a:r>
              <a:rPr lang="ar-SA" sz="2000" dirty="0"/>
              <a:t> على الثقافة </a:t>
            </a:r>
            <a:r>
              <a:rPr lang="ar-SA" sz="2000" dirty="0" err="1"/>
              <a:t>التقلیدیة</a:t>
            </a:r>
            <a:r>
              <a:rPr lang="ar-SA" sz="2000" dirty="0"/>
              <a:t>. </a:t>
            </a:r>
            <a:endParaRPr lang="en-US" sz="2000" dirty="0"/>
          </a:p>
          <a:p>
            <a:pPr marL="0" indent="0" algn="r" rtl="1">
              <a:buNone/>
            </a:pPr>
            <a:endParaRPr lang="en-US" sz="2100" dirty="0"/>
          </a:p>
        </p:txBody>
      </p:sp>
    </p:spTree>
    <p:extLst>
      <p:ext uri="{BB962C8B-B14F-4D97-AF65-F5344CB8AC3E}">
        <p14:creationId xmlns:p14="http://schemas.microsoft.com/office/powerpoint/2010/main" val="410941861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b="1" dirty="0" smtClean="0"/>
              <a:t>ثانيا: تأثر </a:t>
            </a:r>
            <a:r>
              <a:rPr lang="ar-SA" sz="2800" b="1" dirty="0"/>
              <a:t>المراكز </a:t>
            </a:r>
            <a:r>
              <a:rPr lang="ar-SA" sz="2800" b="1" dirty="0" err="1"/>
              <a:t>الحضاریة</a:t>
            </a:r>
            <a:r>
              <a:rPr lang="ar-SA" sz="2800" b="1" dirty="0"/>
              <a:t> </a:t>
            </a:r>
            <a:r>
              <a:rPr lang="ar-SA" sz="2800" b="1" dirty="0" err="1"/>
              <a:t>والثقافیة</a:t>
            </a:r>
            <a:r>
              <a:rPr lang="ar-SA" sz="2800" b="1" dirty="0"/>
              <a:t> </a:t>
            </a:r>
            <a:r>
              <a:rPr lang="ar-SA" sz="2800" b="1" dirty="0" err="1"/>
              <a:t>والأثریة</a:t>
            </a:r>
            <a:r>
              <a:rPr lang="ar-SA" sz="2800" b="1" dirty="0"/>
              <a:t> للمجتمع </a:t>
            </a:r>
            <a:r>
              <a:rPr lang="ar-SA" sz="2800" b="1" dirty="0" err="1"/>
              <a:t>المضیف</a:t>
            </a:r>
            <a:endParaRPr lang="en-US" sz="2800" dirty="0"/>
          </a:p>
        </p:txBody>
      </p:sp>
      <p:sp>
        <p:nvSpPr>
          <p:cNvPr id="3" name="Content Placeholder 2"/>
          <p:cNvSpPr>
            <a:spLocks noGrp="1"/>
          </p:cNvSpPr>
          <p:nvPr>
            <p:ph idx="1"/>
          </p:nvPr>
        </p:nvSpPr>
        <p:spPr>
          <a:xfrm>
            <a:off x="317311" y="1124744"/>
            <a:ext cx="8460893" cy="4824536"/>
          </a:xfrm>
        </p:spPr>
        <p:txBody>
          <a:bodyPr>
            <a:normAutofit/>
          </a:bodyPr>
          <a:lstStyle/>
          <a:p>
            <a:pPr marL="0" lvl="1" indent="0" algn="r" rtl="1">
              <a:lnSpc>
                <a:spcPct val="250000"/>
              </a:lnSpc>
              <a:buNone/>
            </a:pPr>
            <a:r>
              <a:rPr lang="ar-SA" sz="2400" dirty="0" err="1"/>
              <a:t>نتیجة</a:t>
            </a:r>
            <a:r>
              <a:rPr lang="ar-SA" sz="2400" dirty="0"/>
              <a:t> </a:t>
            </a:r>
            <a:r>
              <a:rPr lang="ar-SA" sz="2400" dirty="0" err="1"/>
              <a:t>لزیادة</a:t>
            </a:r>
            <a:r>
              <a:rPr lang="ar-SA" sz="2400" dirty="0"/>
              <a:t> التدفق </a:t>
            </a:r>
            <a:r>
              <a:rPr lang="ar-SA" sz="2400" dirty="0" err="1"/>
              <a:t>السیاحي</a:t>
            </a:r>
            <a:r>
              <a:rPr lang="ar-SA" sz="2400" dirty="0"/>
              <a:t> على المراكز </a:t>
            </a:r>
            <a:r>
              <a:rPr lang="ar-SA" sz="2400" dirty="0" err="1"/>
              <a:t>الحضاریة</a:t>
            </a:r>
            <a:r>
              <a:rPr lang="ar-SA" sz="2400" dirty="0"/>
              <a:t> </a:t>
            </a:r>
            <a:r>
              <a:rPr lang="ar-SA" sz="2400" dirty="0" err="1"/>
              <a:t>والأثریة</a:t>
            </a:r>
            <a:r>
              <a:rPr lang="ar-SA" sz="2400" dirty="0"/>
              <a:t> للتعرف على اللغات كاللغة </a:t>
            </a:r>
            <a:r>
              <a:rPr lang="ar-SA" sz="2400" dirty="0" err="1"/>
              <a:t>الفرعونیة</a:t>
            </a:r>
            <a:r>
              <a:rPr lang="ar-SA" sz="2400" dirty="0"/>
              <a:t> واللغة </a:t>
            </a:r>
            <a:r>
              <a:rPr lang="ar-SA" sz="2400" dirty="0" err="1"/>
              <a:t>السامریة</a:t>
            </a:r>
            <a:r>
              <a:rPr lang="ar-SA" sz="2400" dirty="0"/>
              <a:t> واللغات </a:t>
            </a:r>
            <a:r>
              <a:rPr lang="ar-SA" sz="2400" dirty="0" err="1"/>
              <a:t>الإفریقیة</a:t>
            </a:r>
            <a:r>
              <a:rPr lang="ar-SA" sz="2400" dirty="0"/>
              <a:t> المتعددة </a:t>
            </a:r>
            <a:r>
              <a:rPr lang="ar-SA" sz="2400" dirty="0" err="1"/>
              <a:t>والقدیمة</a:t>
            </a:r>
            <a:r>
              <a:rPr lang="ar-SA" sz="2400" dirty="0"/>
              <a:t> التي تعتبر مصدراً </a:t>
            </a:r>
            <a:r>
              <a:rPr lang="ar-SA" sz="2400" dirty="0" err="1"/>
              <a:t>رئیسیاً</a:t>
            </a:r>
            <a:r>
              <a:rPr lang="ar-SA" sz="2400" dirty="0"/>
              <a:t> </a:t>
            </a:r>
            <a:r>
              <a:rPr lang="ar-SA" sz="2400" dirty="0" err="1"/>
              <a:t>للتعبیر</a:t>
            </a:r>
            <a:r>
              <a:rPr lang="ar-SA" sz="2400" dirty="0"/>
              <a:t> عن حضارات ورموز ومعاني </a:t>
            </a:r>
            <a:r>
              <a:rPr lang="ar-SA" sz="2400" dirty="0" err="1"/>
              <a:t>ومفاھیم</a:t>
            </a:r>
            <a:r>
              <a:rPr lang="ar-SA" sz="2400" dirty="0"/>
              <a:t> وتجارب </a:t>
            </a:r>
            <a:r>
              <a:rPr lang="ar-SA" sz="2400" dirty="0" err="1"/>
              <a:t>حیاتیة</a:t>
            </a:r>
            <a:r>
              <a:rPr lang="ar-SA" sz="2400" dirty="0"/>
              <a:t> </a:t>
            </a:r>
            <a:r>
              <a:rPr lang="ar-SA" sz="2400" dirty="0" err="1"/>
              <a:t>وبیئیة</a:t>
            </a:r>
            <a:r>
              <a:rPr lang="ar-SA" sz="2400" dirty="0"/>
              <a:t> يعمل الاختلاط بالسياح من ثقافات ولغات ومفاهيم مختلفة الى </a:t>
            </a:r>
            <a:r>
              <a:rPr lang="ar-SA" sz="2400" dirty="0" err="1"/>
              <a:t>التاثير</a:t>
            </a:r>
            <a:r>
              <a:rPr lang="ar-SA" sz="2400" dirty="0"/>
              <a:t> على الموروث الثقافي والحضاري واللغوي للمجتمعات المستقبلة للسياح. </a:t>
            </a:r>
            <a:endParaRPr lang="en-US" sz="2400" dirty="0"/>
          </a:p>
          <a:p>
            <a:pPr marL="0" indent="0" algn="r" rtl="1">
              <a:buNone/>
            </a:pPr>
            <a:endParaRPr lang="en-US" dirty="0"/>
          </a:p>
        </p:txBody>
      </p:sp>
    </p:spTree>
    <p:extLst>
      <p:ext uri="{BB962C8B-B14F-4D97-AF65-F5344CB8AC3E}">
        <p14:creationId xmlns:p14="http://schemas.microsoft.com/office/powerpoint/2010/main" val="109816876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81" y="188640"/>
            <a:ext cx="8778203" cy="1170537"/>
          </a:xfrm>
        </p:spPr>
        <p:txBody>
          <a:bodyPr>
            <a:normAutofit/>
          </a:bodyPr>
          <a:lstStyle/>
          <a:p>
            <a:pPr algn="ctr"/>
            <a:r>
              <a:rPr lang="ar-SA" sz="2800" dirty="0"/>
              <a:t>ثالثا : </a:t>
            </a:r>
            <a:r>
              <a:rPr lang="ar-SA" sz="2800" dirty="0" err="1"/>
              <a:t>التقلید</a:t>
            </a:r>
            <a:r>
              <a:rPr lang="ar-SA" sz="2800" dirty="0"/>
              <a:t> الثقافي لأفراد المجتمع </a:t>
            </a:r>
            <a:r>
              <a:rPr lang="ar-SA" sz="2800" dirty="0" err="1"/>
              <a:t>المضیف</a:t>
            </a:r>
            <a:endParaRPr lang="en-US" sz="2800" dirty="0"/>
          </a:p>
        </p:txBody>
      </p:sp>
      <p:sp>
        <p:nvSpPr>
          <p:cNvPr id="3" name="Content Placeholder 2"/>
          <p:cNvSpPr>
            <a:spLocks noGrp="1"/>
          </p:cNvSpPr>
          <p:nvPr>
            <p:ph idx="1"/>
          </p:nvPr>
        </p:nvSpPr>
        <p:spPr>
          <a:xfrm>
            <a:off x="194481" y="1359177"/>
            <a:ext cx="8583723" cy="4065501"/>
          </a:xfrm>
        </p:spPr>
        <p:txBody>
          <a:bodyPr>
            <a:normAutofit/>
          </a:bodyPr>
          <a:lstStyle/>
          <a:p>
            <a:pPr marL="342900" marR="2858" lvl="1" indent="0" algn="just" rtl="1" fontAlgn="base">
              <a:lnSpc>
                <a:spcPct val="300000"/>
              </a:lnSpc>
              <a:spcBef>
                <a:spcPts val="0"/>
              </a:spcBef>
              <a:spcAft>
                <a:spcPts val="11"/>
              </a:spcAft>
              <a:buClr>
                <a:srgbClr val="000000"/>
              </a:buClr>
              <a:buSzPts val="1600"/>
              <a:buNone/>
            </a:pP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كما تعتبر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السیاحة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وسیلة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اجتماعیة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حضاریة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لتنمیة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الثقافة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بین</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شعوب ومجتمعات الدول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السیاحیة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بما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تكتسبھا</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ھذه</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الدول من معارف وخبرات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ومھارات</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ثقافیة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مختلفة من سائحي الدول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القادمین</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إلیھا</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كاللغة والأفكار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السلیمة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البناءة وما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تملیھا</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علیھم</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من أنماط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سلوكیة</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مرغوبة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وغیر</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مرغوبة وما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یتبع</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ذلك من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تقلید</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بعض سكان المجتمع </a:t>
            </a:r>
            <a:r>
              <a:rPr lang="ar-SA" sz="21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المضیف</a:t>
            </a:r>
            <a:r>
              <a:rPr lang="ar-SA" sz="21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endParaRPr lang="en-US" sz="2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indent="0" algn="r" rtl="1">
              <a:buNone/>
            </a:pPr>
            <a:endParaRPr lang="en-US" sz="2100" dirty="0"/>
          </a:p>
        </p:txBody>
      </p:sp>
    </p:spTree>
    <p:extLst>
      <p:ext uri="{BB962C8B-B14F-4D97-AF65-F5344CB8AC3E}">
        <p14:creationId xmlns:p14="http://schemas.microsoft.com/office/powerpoint/2010/main" val="268721536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816036" cy="1170537"/>
          </a:xfrm>
        </p:spPr>
        <p:txBody>
          <a:bodyPr>
            <a:normAutofit/>
          </a:bodyPr>
          <a:lstStyle/>
          <a:p>
            <a:pPr algn="ctr"/>
            <a:r>
              <a:rPr lang="ar-SA" sz="2800" dirty="0"/>
              <a:t>رابعا : حدوث الاختلاف الثقافي</a:t>
            </a:r>
            <a:endParaRPr lang="en-US" sz="2800" dirty="0"/>
          </a:p>
        </p:txBody>
      </p:sp>
      <p:sp>
        <p:nvSpPr>
          <p:cNvPr id="3" name="Content Placeholder 2"/>
          <p:cNvSpPr>
            <a:spLocks noGrp="1"/>
          </p:cNvSpPr>
          <p:nvPr>
            <p:ph idx="1"/>
          </p:nvPr>
        </p:nvSpPr>
        <p:spPr>
          <a:xfrm>
            <a:off x="317311" y="1196752"/>
            <a:ext cx="8460893" cy="4752528"/>
          </a:xfrm>
        </p:spPr>
        <p:txBody>
          <a:bodyPr>
            <a:normAutofit/>
          </a:bodyPr>
          <a:lstStyle/>
          <a:p>
            <a:pPr marL="342900" marR="2858" lvl="1" indent="0" algn="just" rtl="1" fontAlgn="base">
              <a:lnSpc>
                <a:spcPct val="300000"/>
              </a:lnSpc>
              <a:spcBef>
                <a:spcPts val="0"/>
              </a:spcBef>
              <a:spcAft>
                <a:spcPts val="11"/>
              </a:spcAft>
              <a:buClr>
                <a:srgbClr val="000000"/>
              </a:buClr>
              <a:buSzPts val="1600"/>
              <a:buNone/>
            </a:pP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عادة ما تنشأ عن اختلاف الأفكار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والاتجاھات</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والمعارف واللغة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بین</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مواطني الدولة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المضیفة</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والسائحین</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مشكلات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عدیدة</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یترتب</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علیھا</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تعارض في الافكار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والاراء</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وطريقة الحياة. </a:t>
            </a:r>
            <a:endParaRPr lang="en-US" sz="28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1436590"/>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40" y="188640"/>
            <a:ext cx="8297120" cy="1170537"/>
          </a:xfrm>
        </p:spPr>
        <p:txBody>
          <a:bodyPr>
            <a:normAutofit/>
          </a:bodyPr>
          <a:lstStyle/>
          <a:p>
            <a:pPr algn="ctr"/>
            <a:r>
              <a:rPr lang="ar-SA" dirty="0"/>
              <a:t>	</a:t>
            </a:r>
            <a:r>
              <a:rPr lang="ar-SA" b="1" dirty="0">
                <a:solidFill>
                  <a:srgbClr val="000000"/>
                </a:solidFill>
                <a:uFill>
                  <a:solidFill>
                    <a:srgbClr val="000000"/>
                  </a:solidFill>
                </a:uFill>
                <a:latin typeface="Arial" panose="020B0604020202020204" pitchFamily="34" charset="0"/>
                <a:ea typeface="Arial" panose="020B0604020202020204" pitchFamily="34" charset="0"/>
              </a:rPr>
              <a:t> </a:t>
            </a:r>
            <a:r>
              <a:rPr lang="ar-SA" sz="3100" dirty="0"/>
              <a:t>خامسا: بث صورة مصطنعة لأفراد المجتمع </a:t>
            </a:r>
            <a:r>
              <a:rPr lang="ar-SA" sz="3100" dirty="0" err="1"/>
              <a:t>المضیف</a:t>
            </a:r>
            <a:endParaRPr lang="en-US" sz="3100" dirty="0"/>
          </a:p>
        </p:txBody>
      </p:sp>
      <p:sp>
        <p:nvSpPr>
          <p:cNvPr id="3" name="Content Placeholder 2"/>
          <p:cNvSpPr>
            <a:spLocks noGrp="1"/>
          </p:cNvSpPr>
          <p:nvPr>
            <p:ph idx="1"/>
          </p:nvPr>
        </p:nvSpPr>
        <p:spPr>
          <a:xfrm>
            <a:off x="266132" y="1844824"/>
            <a:ext cx="8512072" cy="3579854"/>
          </a:xfrm>
        </p:spPr>
        <p:txBody>
          <a:bodyPr>
            <a:noAutofit/>
          </a:bodyPr>
          <a:lstStyle/>
          <a:p>
            <a:pPr marL="342900" marR="2858" lvl="1" indent="0" algn="just" rtl="1" fontAlgn="base">
              <a:lnSpc>
                <a:spcPct val="300000"/>
              </a:lnSpc>
              <a:spcBef>
                <a:spcPts val="0"/>
              </a:spcBef>
              <a:spcAft>
                <a:spcPts val="98"/>
              </a:spcAft>
              <a:buClr>
                <a:srgbClr val="000000"/>
              </a:buClr>
              <a:buSzPts val="1600"/>
              <a:buNone/>
            </a:pP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أن العلاقات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بین</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السائحین</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والمضیفین</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تكون مصطنعة ومختلفة وغالباً ما تكون من خلال لقاءات </a:t>
            </a:r>
            <a:r>
              <a:rPr lang="ar-SA" sz="2800" dirty="0" err="1">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قصیرة</a:t>
            </a:r>
            <a:r>
              <a:rPr lang="ar-SA" sz="28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endParaRPr lang="en-US" sz="28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8256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7150" marR="57150" indent="0" algn="r" rtl="1">
              <a:lnSpc>
                <a:spcPct val="154000"/>
              </a:lnSpc>
              <a:spcBef>
                <a:spcPts val="0"/>
              </a:spcBef>
              <a:spcAft>
                <a:spcPts val="145"/>
              </a:spcAft>
              <a:buNone/>
              <a:tabLst>
                <a:tab pos="0" algn="r"/>
              </a:tabLst>
            </a:pPr>
            <a:r>
              <a:rPr lang="ar-SA" sz="2800" dirty="0">
                <a:solidFill>
                  <a:srgbClr val="000000"/>
                </a:solidFill>
                <a:latin typeface="Arial"/>
                <a:ea typeface="Arial"/>
                <a:cs typeface="Times New Roman"/>
              </a:rPr>
              <a:t>یعود الاھتمام بالوصول إلى تعریف مقبول ومتفق </a:t>
            </a:r>
            <a:r>
              <a:rPr lang="ar-SA" sz="2800" dirty="0" smtClean="0">
                <a:solidFill>
                  <a:srgbClr val="000000"/>
                </a:solidFill>
                <a:latin typeface="Arial"/>
                <a:ea typeface="Arial"/>
                <a:cs typeface="Times New Roman"/>
              </a:rPr>
              <a:t>علیه </a:t>
            </a:r>
            <a:r>
              <a:rPr lang="ar-SA" sz="2800" dirty="0">
                <a:solidFill>
                  <a:srgbClr val="000000"/>
                </a:solidFill>
                <a:latin typeface="Arial"/>
                <a:ea typeface="Arial"/>
                <a:cs typeface="Times New Roman"/>
              </a:rPr>
              <a:t>من كافة الجھات المعنیة إلى </a:t>
            </a:r>
            <a:r>
              <a:rPr lang="ar-SA" sz="2800" dirty="0" smtClean="0">
                <a:solidFill>
                  <a:srgbClr val="000000"/>
                </a:solidFill>
                <a:latin typeface="Arial"/>
                <a:ea typeface="Arial"/>
                <a:cs typeface="Times New Roman"/>
              </a:rPr>
              <a:t>عام</a:t>
            </a:r>
            <a:r>
              <a:rPr lang="ar-SA" sz="2800" dirty="0">
                <a:solidFill>
                  <a:srgbClr val="000000"/>
                </a:solidFill>
                <a:latin typeface="Arial"/>
                <a:ea typeface="Arial"/>
                <a:cs typeface="Times New Roman"/>
              </a:rPr>
              <a:t>١٩٣٧م، حیث قامت لجنة الخبراء الإحصائیة التابعة لعصبة الأمم آنذاك بتعریف السائح </a:t>
            </a:r>
            <a:r>
              <a:rPr lang="ar-SA" sz="2800" dirty="0" smtClean="0">
                <a:solidFill>
                  <a:srgbClr val="000000"/>
                </a:solidFill>
                <a:latin typeface="Arial"/>
                <a:ea typeface="Arial"/>
                <a:cs typeface="Times New Roman"/>
              </a:rPr>
              <a:t>بأنه: </a:t>
            </a:r>
            <a:endParaRPr lang="en-US" sz="2400" dirty="0">
              <a:solidFill>
                <a:srgbClr val="000000"/>
              </a:solidFill>
              <a:latin typeface="Arial"/>
              <a:ea typeface="Arial"/>
            </a:endParaRPr>
          </a:p>
          <a:p>
            <a:pPr marL="57150" marR="57150" indent="0" algn="r" rtl="1">
              <a:lnSpc>
                <a:spcPct val="154000"/>
              </a:lnSpc>
              <a:spcBef>
                <a:spcPts val="0"/>
              </a:spcBef>
              <a:spcAft>
                <a:spcPts val="145"/>
              </a:spcAft>
              <a:buNone/>
              <a:tabLst>
                <a:tab pos="0" algn="r"/>
              </a:tabLst>
            </a:pPr>
            <a:r>
              <a:rPr lang="ar-SA" sz="2800" dirty="0" smtClean="0">
                <a:solidFill>
                  <a:srgbClr val="002060"/>
                </a:solidFill>
                <a:latin typeface="Arial"/>
                <a:ea typeface="Arial"/>
                <a:cs typeface="Times New Roman"/>
              </a:rPr>
              <a:t>كل </a:t>
            </a:r>
            <a:r>
              <a:rPr lang="ar-SA" sz="2800" dirty="0">
                <a:solidFill>
                  <a:srgbClr val="002060"/>
                </a:solidFill>
                <a:latin typeface="Arial"/>
                <a:ea typeface="Arial"/>
                <a:cs typeface="Times New Roman"/>
              </a:rPr>
              <a:t>شخص یزور بلدا غیر البلد التي اعتاد </a:t>
            </a:r>
            <a:r>
              <a:rPr lang="ar-SA" sz="2800" dirty="0" smtClean="0">
                <a:solidFill>
                  <a:srgbClr val="002060"/>
                </a:solidFill>
                <a:latin typeface="Arial"/>
                <a:ea typeface="Arial"/>
                <a:cs typeface="Times New Roman"/>
              </a:rPr>
              <a:t>علیه </a:t>
            </a:r>
            <a:r>
              <a:rPr lang="ar-SA" sz="2800" dirty="0">
                <a:solidFill>
                  <a:srgbClr val="002060"/>
                </a:solidFill>
                <a:latin typeface="Arial"/>
                <a:ea typeface="Arial"/>
                <a:cs typeface="Times New Roman"/>
              </a:rPr>
              <a:t>الإقامة فیھا لمدة لا تقل عن أربع وعشرین </a:t>
            </a:r>
            <a:r>
              <a:rPr lang="ar-SA" sz="2800" dirty="0" smtClean="0">
                <a:solidFill>
                  <a:srgbClr val="002060"/>
                </a:solidFill>
                <a:latin typeface="Arial"/>
                <a:ea typeface="Arial"/>
                <a:cs typeface="Times New Roman"/>
              </a:rPr>
              <a:t>ساعة.</a:t>
            </a:r>
            <a:endParaRPr lang="en-US" dirty="0">
              <a:solidFill>
                <a:srgbClr val="002060"/>
              </a:solidFill>
            </a:endParaRPr>
          </a:p>
        </p:txBody>
      </p:sp>
      <p:sp>
        <p:nvSpPr>
          <p:cNvPr id="3" name="Title 2"/>
          <p:cNvSpPr>
            <a:spLocks noGrp="1"/>
          </p:cNvSpPr>
          <p:nvPr>
            <p:ph type="title"/>
          </p:nvPr>
        </p:nvSpPr>
        <p:spPr/>
        <p:txBody>
          <a:bodyPr/>
          <a:lstStyle/>
          <a:p>
            <a:pPr algn="ctr"/>
            <a:r>
              <a:rPr lang="ar-SA" dirty="0" smtClean="0"/>
              <a:t>تعريف السائح</a:t>
            </a:r>
            <a:endParaRPr lang="en-US" dirty="0"/>
          </a:p>
        </p:txBody>
      </p:sp>
    </p:spTree>
    <p:extLst>
      <p:ext uri="{BB962C8B-B14F-4D97-AF65-F5344CB8AC3E}">
        <p14:creationId xmlns:p14="http://schemas.microsoft.com/office/powerpoint/2010/main" val="392891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852936"/>
            <a:ext cx="8229600" cy="1143000"/>
          </a:xfrm>
        </p:spPr>
        <p:txBody>
          <a:bodyPr>
            <a:normAutofit fontScale="90000"/>
          </a:bodyPr>
          <a:lstStyle/>
          <a:p>
            <a:pPr algn="ctr"/>
            <a:r>
              <a:rPr lang="ar-SA" sz="4400" dirty="0"/>
              <a:t>علم الاجتماع السياحي</a:t>
            </a:r>
            <a:r>
              <a:rPr lang="en-US" sz="4400" dirty="0"/>
              <a:t/>
            </a:r>
            <a:br>
              <a:rPr lang="en-US" sz="4400" dirty="0"/>
            </a:br>
            <a:endParaRPr lang="en-US" dirty="0"/>
          </a:p>
        </p:txBody>
      </p:sp>
      <p:sp>
        <p:nvSpPr>
          <p:cNvPr id="4" name="Oval 3"/>
          <p:cNvSpPr/>
          <p:nvPr/>
        </p:nvSpPr>
        <p:spPr>
          <a:xfrm>
            <a:off x="7020272" y="764704"/>
            <a:ext cx="1584176"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t>الفصل الأول</a:t>
            </a:r>
            <a:endParaRPr lang="en-US" sz="2800" dirty="0"/>
          </a:p>
        </p:txBody>
      </p:sp>
    </p:spTree>
    <p:extLst>
      <p:ext uri="{BB962C8B-B14F-4D97-AF65-F5344CB8AC3E}">
        <p14:creationId xmlns:p14="http://schemas.microsoft.com/office/powerpoint/2010/main" val="3479676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marR="57150" lvl="0" indent="-342900" algn="r" rtl="1">
              <a:lnSpc>
                <a:spcPct val="154000"/>
              </a:lnSpc>
              <a:spcBef>
                <a:spcPts val="0"/>
              </a:spcBef>
              <a:spcAft>
                <a:spcPts val="145"/>
              </a:spcAft>
              <a:buFont typeface="+mj-lt"/>
              <a:buAutoNum type="arabicPeriod"/>
              <a:tabLst>
                <a:tab pos="0" algn="r"/>
              </a:tabLst>
            </a:pPr>
            <a:r>
              <a:rPr lang="ar-SA" sz="2800" dirty="0">
                <a:solidFill>
                  <a:srgbClr val="000000"/>
                </a:solidFill>
                <a:latin typeface="Arial"/>
                <a:ea typeface="Arial"/>
                <a:cs typeface="Times New Roman"/>
              </a:rPr>
              <a:t>الأشخاص </a:t>
            </a:r>
            <a:r>
              <a:rPr lang="ar-SA" sz="2800" dirty="0" err="1">
                <a:solidFill>
                  <a:srgbClr val="000000"/>
                </a:solidFill>
                <a:latin typeface="Arial"/>
                <a:ea typeface="Arial"/>
                <a:cs typeface="Times New Roman"/>
              </a:rPr>
              <a:t>الذین</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یسافرون</a:t>
            </a:r>
            <a:r>
              <a:rPr lang="ar-SA" sz="2800" dirty="0">
                <a:solidFill>
                  <a:srgbClr val="000000"/>
                </a:solidFill>
                <a:latin typeface="Arial"/>
                <a:ea typeface="Arial"/>
                <a:cs typeface="Times New Roman"/>
              </a:rPr>
              <a:t> إلى بلد ما بغرض الحصول على </a:t>
            </a:r>
            <a:r>
              <a:rPr lang="ar-SA" sz="2800" dirty="0" err="1">
                <a:solidFill>
                  <a:srgbClr val="000000"/>
                </a:solidFill>
                <a:latin typeface="Arial"/>
                <a:ea typeface="Arial"/>
                <a:cs typeface="Times New Roman"/>
              </a:rPr>
              <a:t>وظیفة</a:t>
            </a:r>
            <a:r>
              <a:rPr lang="ar-SA" sz="2800" dirty="0">
                <a:solidFill>
                  <a:srgbClr val="000000"/>
                </a:solidFill>
                <a:latin typeface="Arial"/>
                <a:ea typeface="Arial"/>
                <a:cs typeface="Times New Roman"/>
              </a:rPr>
              <a:t> ما. </a:t>
            </a:r>
            <a:endParaRPr lang="en-US" sz="2400" dirty="0">
              <a:solidFill>
                <a:srgbClr val="000000"/>
              </a:solidFill>
              <a:latin typeface="Arial"/>
              <a:ea typeface="Arial"/>
            </a:endParaRPr>
          </a:p>
          <a:p>
            <a:pPr marL="342900" marR="57150" lvl="0" indent="-342900" algn="r" rtl="1">
              <a:lnSpc>
                <a:spcPct val="154000"/>
              </a:lnSpc>
              <a:spcBef>
                <a:spcPts val="0"/>
              </a:spcBef>
              <a:spcAft>
                <a:spcPts val="145"/>
              </a:spcAft>
              <a:buFont typeface="+mj-lt"/>
              <a:buAutoNum type="arabicPeriod"/>
              <a:tabLst>
                <a:tab pos="0" algn="r"/>
              </a:tabLst>
            </a:pPr>
            <a:r>
              <a:rPr lang="ar-SA" sz="2800" dirty="0">
                <a:solidFill>
                  <a:srgbClr val="000000"/>
                </a:solidFill>
                <a:latin typeface="Arial"/>
                <a:ea typeface="Arial"/>
                <a:cs typeface="Times New Roman"/>
              </a:rPr>
              <a:t>الدارسون بمختلف المراحل </a:t>
            </a:r>
            <a:r>
              <a:rPr lang="ar-SA" sz="2800" dirty="0" err="1">
                <a:solidFill>
                  <a:srgbClr val="000000"/>
                </a:solidFill>
                <a:latin typeface="Arial"/>
                <a:ea typeface="Arial"/>
                <a:cs typeface="Times New Roman"/>
              </a:rPr>
              <a:t>التعلیمیة</a:t>
            </a:r>
            <a:r>
              <a:rPr lang="ar-SA" sz="2800" dirty="0">
                <a:solidFill>
                  <a:srgbClr val="000000"/>
                </a:solidFill>
                <a:latin typeface="Arial"/>
                <a:ea typeface="Arial"/>
                <a:cs typeface="Times New Roman"/>
              </a:rPr>
              <a:t>. </a:t>
            </a:r>
            <a:endParaRPr lang="en-US" sz="2400" dirty="0">
              <a:solidFill>
                <a:srgbClr val="000000"/>
              </a:solidFill>
              <a:latin typeface="Arial"/>
              <a:ea typeface="Arial"/>
            </a:endParaRPr>
          </a:p>
          <a:p>
            <a:pPr marL="342900" marR="57150" lvl="0" indent="-342900" algn="r" rtl="1">
              <a:lnSpc>
                <a:spcPct val="154000"/>
              </a:lnSpc>
              <a:spcBef>
                <a:spcPts val="0"/>
              </a:spcBef>
              <a:spcAft>
                <a:spcPts val="145"/>
              </a:spcAft>
              <a:buFont typeface="+mj-lt"/>
              <a:buAutoNum type="arabicPeriod"/>
              <a:tabLst>
                <a:tab pos="0" algn="r"/>
              </a:tabLst>
            </a:pPr>
            <a:r>
              <a:rPr lang="ar-SA" sz="2800" dirty="0">
                <a:solidFill>
                  <a:srgbClr val="000000"/>
                </a:solidFill>
                <a:latin typeface="Arial"/>
                <a:ea typeface="Arial"/>
                <a:cs typeface="Times New Roman"/>
              </a:rPr>
              <a:t>الأشخاص </a:t>
            </a:r>
            <a:r>
              <a:rPr lang="ar-SA" sz="2800" dirty="0" err="1">
                <a:solidFill>
                  <a:srgbClr val="000000"/>
                </a:solidFill>
                <a:latin typeface="Arial"/>
                <a:ea typeface="Arial"/>
                <a:cs typeface="Times New Roman"/>
              </a:rPr>
              <a:t>الذین</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یأتون</a:t>
            </a:r>
            <a:r>
              <a:rPr lang="ar-SA" sz="2800" dirty="0">
                <a:solidFill>
                  <a:srgbClr val="000000"/>
                </a:solidFill>
                <a:latin typeface="Arial"/>
                <a:ea typeface="Arial"/>
                <a:cs typeface="Times New Roman"/>
              </a:rPr>
              <a:t> للإقامة الدائمة. </a:t>
            </a:r>
            <a:endParaRPr lang="en-US" sz="2400" dirty="0">
              <a:solidFill>
                <a:srgbClr val="000000"/>
              </a:solidFill>
              <a:latin typeface="Arial"/>
              <a:ea typeface="Arial"/>
            </a:endParaRPr>
          </a:p>
          <a:p>
            <a:pPr marL="342900" marR="57150" lvl="0" indent="-342900" algn="r" rtl="1">
              <a:lnSpc>
                <a:spcPct val="154000"/>
              </a:lnSpc>
              <a:spcBef>
                <a:spcPts val="0"/>
              </a:spcBef>
              <a:spcAft>
                <a:spcPts val="145"/>
              </a:spcAft>
              <a:buFont typeface="+mj-lt"/>
              <a:buAutoNum type="arabicPeriod"/>
              <a:tabLst>
                <a:tab pos="0" algn="r"/>
              </a:tabLst>
            </a:pPr>
            <a:r>
              <a:rPr lang="ar-SA" sz="2800" dirty="0">
                <a:solidFill>
                  <a:srgbClr val="000000"/>
                </a:solidFill>
                <a:latin typeface="Arial"/>
                <a:ea typeface="Arial"/>
                <a:cs typeface="Times New Roman"/>
              </a:rPr>
              <a:t>المسافرون </a:t>
            </a:r>
            <a:r>
              <a:rPr lang="ar-SA" sz="2800" dirty="0" err="1">
                <a:solidFill>
                  <a:srgbClr val="000000"/>
                </a:solidFill>
                <a:latin typeface="Arial"/>
                <a:ea typeface="Arial"/>
                <a:cs typeface="Times New Roman"/>
              </a:rPr>
              <a:t>الذین</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یعبرون</a:t>
            </a:r>
            <a:r>
              <a:rPr lang="ar-SA" sz="2800" dirty="0">
                <a:solidFill>
                  <a:srgbClr val="000000"/>
                </a:solidFill>
                <a:latin typeface="Arial"/>
                <a:ea typeface="Arial"/>
                <a:cs typeface="Times New Roman"/>
              </a:rPr>
              <a:t> إلى بلد آخر. </a:t>
            </a:r>
            <a:endParaRPr lang="en-US" sz="2400" dirty="0">
              <a:solidFill>
                <a:srgbClr val="000000"/>
              </a:solidFill>
              <a:latin typeface="Arial"/>
              <a:ea typeface="Arial"/>
            </a:endParaRPr>
          </a:p>
          <a:p>
            <a:pPr marL="342900" marR="57150" lvl="0" indent="-342900" algn="r" rtl="1">
              <a:lnSpc>
                <a:spcPct val="154000"/>
              </a:lnSpc>
              <a:spcBef>
                <a:spcPts val="0"/>
              </a:spcBef>
              <a:spcAft>
                <a:spcPts val="145"/>
              </a:spcAft>
              <a:buFont typeface="+mj-lt"/>
              <a:buAutoNum type="arabicPeriod"/>
              <a:tabLst>
                <a:tab pos="0" algn="r"/>
              </a:tabLst>
            </a:pPr>
            <a:r>
              <a:rPr lang="ar-SA" sz="2800" dirty="0" err="1">
                <a:solidFill>
                  <a:srgbClr val="000000"/>
                </a:solidFill>
                <a:latin typeface="Arial"/>
                <a:ea typeface="Arial"/>
                <a:cs typeface="Times New Roman"/>
              </a:rPr>
              <a:t>المقیمون</a:t>
            </a:r>
            <a:r>
              <a:rPr lang="ar-SA" sz="2800" dirty="0">
                <a:solidFill>
                  <a:srgbClr val="000000"/>
                </a:solidFill>
                <a:latin typeface="Arial"/>
                <a:ea typeface="Arial"/>
                <a:cs typeface="Times New Roman"/>
              </a:rPr>
              <a:t> في مناطق الحدود. </a:t>
            </a:r>
            <a:endParaRPr lang="en-US" sz="2400" dirty="0">
              <a:solidFill>
                <a:srgbClr val="000000"/>
              </a:solidFill>
              <a:latin typeface="Arial"/>
              <a:ea typeface="Arial"/>
            </a:endParaRPr>
          </a:p>
          <a:p>
            <a:pPr marL="342900" marR="57150" lvl="0" indent="-342900" algn="r" rtl="1">
              <a:lnSpc>
                <a:spcPct val="154000"/>
              </a:lnSpc>
              <a:spcBef>
                <a:spcPts val="0"/>
              </a:spcBef>
              <a:spcAft>
                <a:spcPts val="145"/>
              </a:spcAft>
              <a:buFont typeface="+mj-lt"/>
              <a:buAutoNum type="arabicPeriod"/>
              <a:tabLst>
                <a:tab pos="0" algn="r"/>
              </a:tabLst>
            </a:pPr>
            <a:r>
              <a:rPr lang="ar-SA" sz="2800" dirty="0">
                <a:solidFill>
                  <a:srgbClr val="000000"/>
                </a:solidFill>
                <a:latin typeface="Arial"/>
                <a:ea typeface="Arial"/>
                <a:cs typeface="Times New Roman"/>
              </a:rPr>
              <a:t>الأشخاص </a:t>
            </a:r>
            <a:r>
              <a:rPr lang="ar-SA" sz="2800" dirty="0" err="1">
                <a:solidFill>
                  <a:srgbClr val="000000"/>
                </a:solidFill>
                <a:latin typeface="Arial"/>
                <a:ea typeface="Arial"/>
                <a:cs typeface="Times New Roman"/>
              </a:rPr>
              <a:t>الذین</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یقیمون</a:t>
            </a:r>
            <a:r>
              <a:rPr lang="ar-SA" sz="2800" dirty="0">
                <a:solidFill>
                  <a:srgbClr val="000000"/>
                </a:solidFill>
                <a:latin typeface="Arial"/>
                <a:ea typeface="Arial"/>
                <a:cs typeface="Times New Roman"/>
              </a:rPr>
              <a:t> في بلد </a:t>
            </a:r>
            <a:r>
              <a:rPr lang="ar-SA" sz="2800" dirty="0" err="1">
                <a:solidFill>
                  <a:srgbClr val="000000"/>
                </a:solidFill>
                <a:latin typeface="Arial"/>
                <a:ea typeface="Arial"/>
                <a:cs typeface="Times New Roman"/>
              </a:rPr>
              <a:t>ویعملون</a:t>
            </a:r>
            <a:r>
              <a:rPr lang="ar-SA" sz="2800" dirty="0">
                <a:solidFill>
                  <a:srgbClr val="000000"/>
                </a:solidFill>
                <a:latin typeface="Arial"/>
                <a:ea typeface="Arial"/>
                <a:cs typeface="Times New Roman"/>
              </a:rPr>
              <a:t> في بلد مجاور. </a:t>
            </a:r>
            <a:endParaRPr lang="en-US" sz="2400" dirty="0">
              <a:solidFill>
                <a:srgbClr val="000000"/>
              </a:solidFill>
              <a:latin typeface="Arial"/>
              <a:ea typeface="Arial"/>
            </a:endParaRPr>
          </a:p>
          <a:p>
            <a:pPr marL="109728" indent="0" algn="r">
              <a:buNone/>
            </a:pPr>
            <a:endParaRPr lang="en-US" dirty="0"/>
          </a:p>
        </p:txBody>
      </p:sp>
      <p:sp>
        <p:nvSpPr>
          <p:cNvPr id="3" name="Title 2"/>
          <p:cNvSpPr>
            <a:spLocks noGrp="1"/>
          </p:cNvSpPr>
          <p:nvPr>
            <p:ph type="title"/>
          </p:nvPr>
        </p:nvSpPr>
        <p:spPr/>
        <p:txBody>
          <a:bodyPr>
            <a:normAutofit fontScale="90000"/>
          </a:bodyPr>
          <a:lstStyle/>
          <a:p>
            <a:pPr algn="ctr"/>
            <a:r>
              <a:rPr lang="ar-SA" sz="4400" dirty="0">
                <a:solidFill>
                  <a:srgbClr val="000000"/>
                </a:solidFill>
                <a:effectLst/>
                <a:ea typeface="Arial"/>
              </a:rPr>
              <a:t>الفئات التي لم </a:t>
            </a:r>
            <a:r>
              <a:rPr lang="ar-SA" sz="4400" dirty="0" err="1">
                <a:solidFill>
                  <a:srgbClr val="000000"/>
                </a:solidFill>
                <a:effectLst/>
                <a:ea typeface="Arial"/>
              </a:rPr>
              <a:t>تعتبرھا</a:t>
            </a:r>
            <a:r>
              <a:rPr lang="ar-SA" sz="4400" dirty="0">
                <a:solidFill>
                  <a:srgbClr val="000000"/>
                </a:solidFill>
                <a:effectLst/>
                <a:ea typeface="Arial"/>
              </a:rPr>
              <a:t> اللجنة من ضمن </a:t>
            </a:r>
            <a:r>
              <a:rPr lang="ar-SA" sz="4400" dirty="0" err="1">
                <a:solidFill>
                  <a:srgbClr val="000000"/>
                </a:solidFill>
                <a:effectLst/>
                <a:ea typeface="Arial"/>
              </a:rPr>
              <a:t>السائحین</a:t>
            </a:r>
            <a:r>
              <a:rPr lang="ar-SA" sz="4400" dirty="0">
                <a:solidFill>
                  <a:srgbClr val="000000"/>
                </a:solidFill>
                <a:effectLst/>
                <a:ea typeface="Arial"/>
              </a:rPr>
              <a:t> </a:t>
            </a:r>
            <a:endParaRPr lang="en-US" dirty="0"/>
          </a:p>
        </p:txBody>
      </p:sp>
    </p:spTree>
    <p:extLst>
      <p:ext uri="{BB962C8B-B14F-4D97-AF65-F5344CB8AC3E}">
        <p14:creationId xmlns:p14="http://schemas.microsoft.com/office/powerpoint/2010/main" val="4217284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marR="57150" indent="0" algn="r" rtl="1">
              <a:lnSpc>
                <a:spcPct val="154000"/>
              </a:lnSpc>
              <a:spcBef>
                <a:spcPts val="0"/>
              </a:spcBef>
              <a:spcAft>
                <a:spcPts val="145"/>
              </a:spcAft>
              <a:buNone/>
              <a:tabLst>
                <a:tab pos="0" algn="r"/>
              </a:tabLst>
            </a:pPr>
            <a:endParaRPr lang="ar-SA" sz="2800" b="1" u="sng" dirty="0" smtClean="0">
              <a:solidFill>
                <a:srgbClr val="000000"/>
              </a:solidFill>
              <a:latin typeface="Arial"/>
              <a:ea typeface="Arial"/>
            </a:endParaRPr>
          </a:p>
          <a:p>
            <a:pPr marL="228600" marR="57150" indent="0" algn="r" rtl="1">
              <a:lnSpc>
                <a:spcPct val="154000"/>
              </a:lnSpc>
              <a:spcBef>
                <a:spcPts val="0"/>
              </a:spcBef>
              <a:spcAft>
                <a:spcPts val="145"/>
              </a:spcAft>
              <a:buNone/>
              <a:tabLst>
                <a:tab pos="0" algn="r"/>
              </a:tabLst>
            </a:pPr>
            <a:r>
              <a:rPr lang="ar-SA" sz="2800" b="1" u="sng" dirty="0" smtClean="0">
                <a:solidFill>
                  <a:srgbClr val="000000"/>
                </a:solidFill>
                <a:latin typeface="Arial"/>
                <a:ea typeface="Arial"/>
              </a:rPr>
              <a:t>الى </a:t>
            </a:r>
            <a:r>
              <a:rPr lang="ar-SA" sz="2800" b="1" u="sng" dirty="0">
                <a:solidFill>
                  <a:srgbClr val="000000"/>
                </a:solidFill>
                <a:latin typeface="Arial"/>
                <a:ea typeface="Arial"/>
              </a:rPr>
              <a:t>أن </a:t>
            </a:r>
            <a:r>
              <a:rPr lang="ar-SA" sz="2800" b="1" u="sng" dirty="0" err="1">
                <a:solidFill>
                  <a:srgbClr val="000000"/>
                </a:solidFill>
                <a:latin typeface="Arial"/>
                <a:ea typeface="Arial"/>
              </a:rPr>
              <a:t>التعریف</a:t>
            </a:r>
            <a:r>
              <a:rPr lang="ar-SA" sz="2800" b="1" u="sng" dirty="0">
                <a:solidFill>
                  <a:srgbClr val="000000"/>
                </a:solidFill>
                <a:latin typeface="Arial"/>
                <a:ea typeface="Arial"/>
              </a:rPr>
              <a:t> السابق </a:t>
            </a:r>
            <a:r>
              <a:rPr lang="ar-SA" sz="2800" b="1" u="sng" dirty="0" err="1">
                <a:solidFill>
                  <a:srgbClr val="000000"/>
                </a:solidFill>
                <a:latin typeface="Arial"/>
                <a:ea typeface="Arial"/>
              </a:rPr>
              <a:t>ھو</a:t>
            </a:r>
            <a:r>
              <a:rPr lang="ar-SA" sz="2800" b="1" u="sng" dirty="0">
                <a:solidFill>
                  <a:srgbClr val="000000"/>
                </a:solidFill>
                <a:latin typeface="Arial"/>
                <a:ea typeface="Arial"/>
              </a:rPr>
              <a:t> المستخدم إلى الآن في الإحصاءات </a:t>
            </a:r>
            <a:r>
              <a:rPr lang="ar-SA" sz="2800" b="1" u="sng" dirty="0" err="1">
                <a:solidFill>
                  <a:srgbClr val="000000"/>
                </a:solidFill>
                <a:latin typeface="Arial"/>
                <a:ea typeface="Arial"/>
              </a:rPr>
              <a:t>السیاحیة</a:t>
            </a:r>
            <a:r>
              <a:rPr lang="ar-SA" sz="2800" b="1" u="sng" dirty="0">
                <a:solidFill>
                  <a:srgbClr val="000000"/>
                </a:solidFill>
                <a:latin typeface="Arial"/>
                <a:ea typeface="Arial"/>
              </a:rPr>
              <a:t> وجمع </a:t>
            </a:r>
            <a:r>
              <a:rPr lang="ar-SA" sz="2800" b="1" u="sng" dirty="0" err="1">
                <a:solidFill>
                  <a:srgbClr val="000000"/>
                </a:solidFill>
                <a:latin typeface="Arial"/>
                <a:ea typeface="Arial"/>
              </a:rPr>
              <a:t>البیانات</a:t>
            </a:r>
            <a:r>
              <a:rPr lang="ar-SA" sz="2800" b="1" u="sng" dirty="0">
                <a:solidFill>
                  <a:srgbClr val="000000"/>
                </a:solidFill>
                <a:latin typeface="Arial"/>
                <a:ea typeface="Arial"/>
              </a:rPr>
              <a:t> المتعلقة </a:t>
            </a:r>
            <a:r>
              <a:rPr lang="ar-SA" sz="2800" b="1" u="sng" dirty="0" err="1">
                <a:solidFill>
                  <a:srgbClr val="000000"/>
                </a:solidFill>
                <a:latin typeface="Arial"/>
                <a:ea typeface="Arial"/>
              </a:rPr>
              <a:t>بھا</a:t>
            </a:r>
            <a:r>
              <a:rPr lang="ar-SA" sz="2800" b="1" u="sng" dirty="0">
                <a:solidFill>
                  <a:srgbClr val="000000"/>
                </a:solidFill>
                <a:latin typeface="Arial"/>
                <a:ea typeface="Arial"/>
              </a:rPr>
              <a:t> </a:t>
            </a:r>
            <a:r>
              <a:rPr lang="ar-SA" sz="2800" b="1" u="sng" dirty="0" err="1">
                <a:solidFill>
                  <a:srgbClr val="000000"/>
                </a:solidFill>
                <a:latin typeface="Arial"/>
                <a:ea typeface="Arial"/>
              </a:rPr>
              <a:t>وتبویبھا</a:t>
            </a:r>
            <a:r>
              <a:rPr lang="ar-SA" sz="2800" b="1" u="sng" dirty="0">
                <a:solidFill>
                  <a:srgbClr val="000000"/>
                </a:solidFill>
                <a:latin typeface="Arial"/>
                <a:ea typeface="Arial"/>
              </a:rPr>
              <a:t> وذلك بالنسبة </a:t>
            </a:r>
            <a:r>
              <a:rPr lang="ar-SA" sz="2800" b="1" u="sng" dirty="0" err="1">
                <a:solidFill>
                  <a:srgbClr val="000000"/>
                </a:solidFill>
                <a:latin typeface="Arial"/>
                <a:ea typeface="Arial"/>
              </a:rPr>
              <a:t>لغالبیة</a:t>
            </a:r>
            <a:r>
              <a:rPr lang="ar-SA" sz="2800" b="1" u="sng" dirty="0">
                <a:solidFill>
                  <a:srgbClr val="000000"/>
                </a:solidFill>
                <a:latin typeface="Arial"/>
                <a:ea typeface="Arial"/>
              </a:rPr>
              <a:t> دول العالم. </a:t>
            </a:r>
            <a:endParaRPr lang="en-US" sz="2000" dirty="0">
              <a:solidFill>
                <a:srgbClr val="000000"/>
              </a:solidFill>
              <a:latin typeface="Arial"/>
              <a:ea typeface="Arial"/>
            </a:endParaRPr>
          </a:p>
          <a:p>
            <a:pPr marL="109728" indent="0" algn="r">
              <a:buNone/>
            </a:pPr>
            <a:endParaRPr lang="en-US" dirty="0"/>
          </a:p>
        </p:txBody>
      </p:sp>
      <p:sp>
        <p:nvSpPr>
          <p:cNvPr id="3" name="Title 2"/>
          <p:cNvSpPr>
            <a:spLocks noGrp="1"/>
          </p:cNvSpPr>
          <p:nvPr>
            <p:ph type="title"/>
          </p:nvPr>
        </p:nvSpPr>
        <p:spPr/>
        <p:txBody>
          <a:bodyPr/>
          <a:lstStyle/>
          <a:p>
            <a:pPr algn="ctr"/>
            <a:r>
              <a:rPr lang="ar-SA" dirty="0" smtClean="0"/>
              <a:t>تعريف السائح</a:t>
            </a:r>
            <a:endParaRPr lang="en-US" dirty="0"/>
          </a:p>
        </p:txBody>
      </p:sp>
    </p:spTree>
    <p:extLst>
      <p:ext uri="{BB962C8B-B14F-4D97-AF65-F5344CB8AC3E}">
        <p14:creationId xmlns:p14="http://schemas.microsoft.com/office/powerpoint/2010/main" val="3436599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1328"/>
            <a:ext cx="8435280" cy="4525963"/>
          </a:xfrm>
        </p:spPr>
        <p:txBody>
          <a:bodyPr/>
          <a:lstStyle/>
          <a:p>
            <a:pPr marL="57150" marR="57150" indent="0" algn="r" rtl="1">
              <a:lnSpc>
                <a:spcPct val="154000"/>
              </a:lnSpc>
              <a:spcBef>
                <a:spcPts val="0"/>
              </a:spcBef>
              <a:spcAft>
                <a:spcPts val="145"/>
              </a:spcAft>
              <a:buNone/>
              <a:tabLst>
                <a:tab pos="0" algn="r"/>
              </a:tabLst>
            </a:pPr>
            <a:r>
              <a:rPr lang="ar-SA" sz="2800" dirty="0" smtClean="0">
                <a:solidFill>
                  <a:srgbClr val="000000"/>
                </a:solidFill>
                <a:latin typeface="Arial"/>
                <a:ea typeface="Arial"/>
                <a:cs typeface="Times New Roman"/>
              </a:rPr>
              <a:t>ولكن  </a:t>
            </a:r>
            <a:r>
              <a:rPr lang="ar-SA" sz="2800" dirty="0">
                <a:solidFill>
                  <a:srgbClr val="000000"/>
                </a:solidFill>
                <a:latin typeface="Arial"/>
                <a:ea typeface="Arial"/>
                <a:cs typeface="Times New Roman"/>
              </a:rPr>
              <a:t>من وجھة نظر شخصیة یمكن تعریف السائح: </a:t>
            </a:r>
            <a:endParaRPr lang="en-US" sz="2800" dirty="0">
              <a:solidFill>
                <a:srgbClr val="000000"/>
              </a:solidFill>
              <a:latin typeface="Arial"/>
              <a:ea typeface="Arial"/>
              <a:cs typeface="Times New Roman"/>
            </a:endParaRPr>
          </a:p>
          <a:p>
            <a:pPr marL="57150" marR="57150" indent="0" algn="r" rtl="1">
              <a:lnSpc>
                <a:spcPct val="154000"/>
              </a:lnSpc>
              <a:spcBef>
                <a:spcPts val="0"/>
              </a:spcBef>
              <a:spcAft>
                <a:spcPts val="145"/>
              </a:spcAft>
              <a:buNone/>
              <a:tabLst>
                <a:tab pos="0" algn="r"/>
              </a:tabLst>
            </a:pPr>
            <a:r>
              <a:rPr lang="ar-SA" sz="2800" dirty="0" smtClean="0">
                <a:solidFill>
                  <a:srgbClr val="002060"/>
                </a:solidFill>
                <a:latin typeface="Arial"/>
                <a:ea typeface="Arial"/>
                <a:cs typeface="Times New Roman"/>
              </a:rPr>
              <a:t>ھو </a:t>
            </a:r>
            <a:r>
              <a:rPr lang="ar-SA" sz="2800" dirty="0">
                <a:solidFill>
                  <a:srgbClr val="002060"/>
                </a:solidFill>
                <a:latin typeface="Arial"/>
                <a:ea typeface="Arial"/>
                <a:cs typeface="Times New Roman"/>
              </a:rPr>
              <a:t>الـشخص الـذي یـقـضي لـیـلـة واحـدة عـلى الأقـل فـي مـسكـن خـاص أو جـماعـي خـارج </a:t>
            </a:r>
            <a:r>
              <a:rPr lang="ar-SA" sz="2800" dirty="0" smtClean="0">
                <a:solidFill>
                  <a:srgbClr val="002060"/>
                </a:solidFill>
                <a:latin typeface="Arial"/>
                <a:ea typeface="Arial"/>
                <a:cs typeface="Times New Roman"/>
              </a:rPr>
              <a:t>بـیـئـته </a:t>
            </a:r>
            <a:r>
              <a:rPr lang="ar-SA" sz="2800" dirty="0">
                <a:solidFill>
                  <a:srgbClr val="002060"/>
                </a:solidFill>
                <a:latin typeface="Arial"/>
                <a:ea typeface="Arial"/>
                <a:cs typeface="Times New Roman"/>
              </a:rPr>
              <a:t>الـمعـتادة، ویكون الـغرض الأسـاس مـن الـزیارة ھـو مـمارسـة أنـشـطة لا یـتحمل نـفـقـاتـھـا الـمكـان الـذي یـزوره</a:t>
            </a:r>
            <a:r>
              <a:rPr lang="ar-SA" sz="2800" dirty="0" smtClean="0">
                <a:solidFill>
                  <a:srgbClr val="002060"/>
                </a:solidFill>
                <a:latin typeface="Arial"/>
                <a:ea typeface="Arial"/>
                <a:cs typeface="Times New Roman"/>
              </a:rPr>
              <a:t>. </a:t>
            </a:r>
            <a:endParaRPr lang="en-US" sz="2800" dirty="0">
              <a:solidFill>
                <a:srgbClr val="002060"/>
              </a:solidFill>
              <a:latin typeface="Arial"/>
              <a:ea typeface="Arial"/>
              <a:cs typeface="Times New Roman"/>
            </a:endParaRPr>
          </a:p>
          <a:p>
            <a:pPr marL="109728" indent="0" algn="r">
              <a:buNone/>
            </a:pPr>
            <a:endParaRPr lang="en-US" dirty="0"/>
          </a:p>
        </p:txBody>
      </p:sp>
      <p:sp>
        <p:nvSpPr>
          <p:cNvPr id="3" name="Title 2"/>
          <p:cNvSpPr>
            <a:spLocks noGrp="1"/>
          </p:cNvSpPr>
          <p:nvPr>
            <p:ph type="title"/>
          </p:nvPr>
        </p:nvSpPr>
        <p:spPr/>
        <p:txBody>
          <a:bodyPr/>
          <a:lstStyle/>
          <a:p>
            <a:pPr algn="ctr"/>
            <a:r>
              <a:rPr lang="ar-SA" dirty="0" smtClean="0"/>
              <a:t>تعريف السائح</a:t>
            </a:r>
            <a:endParaRPr lang="en-US" dirty="0"/>
          </a:p>
        </p:txBody>
      </p:sp>
    </p:spTree>
    <p:extLst>
      <p:ext uri="{BB962C8B-B14F-4D97-AF65-F5344CB8AC3E}">
        <p14:creationId xmlns:p14="http://schemas.microsoft.com/office/powerpoint/2010/main" val="4108311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التطور الكبیر والتغیر المستمر في وسائل النقل المختلفة </a:t>
            </a:r>
            <a:r>
              <a:rPr lang="ar-SA" sz="2800" dirty="0" smtClean="0">
                <a:solidFill>
                  <a:srgbClr val="000000"/>
                </a:solidFill>
                <a:latin typeface="Arial"/>
                <a:ea typeface="Arial"/>
              </a:rPr>
              <a:t>        (</a:t>
            </a:r>
            <a:r>
              <a:rPr lang="ar-SA" sz="2800" dirty="0">
                <a:solidFill>
                  <a:srgbClr val="000000"/>
                </a:solidFill>
                <a:latin typeface="Arial"/>
                <a:ea typeface="Arial"/>
              </a:rPr>
              <a:t>جویة – بریة- بحریة) خاصة في عنصر الأمان والسرعة، الأمر الذي كان </a:t>
            </a:r>
            <a:r>
              <a:rPr lang="ar-SA" sz="2800" dirty="0" smtClean="0">
                <a:solidFill>
                  <a:srgbClr val="000000"/>
                </a:solidFill>
                <a:latin typeface="Arial"/>
                <a:ea typeface="Arial"/>
              </a:rPr>
              <a:t>له </a:t>
            </a:r>
            <a:r>
              <a:rPr lang="ar-SA" sz="2800" dirty="0">
                <a:solidFill>
                  <a:srgbClr val="000000"/>
                </a:solidFill>
                <a:latin typeface="Arial"/>
                <a:ea typeface="Arial"/>
              </a:rPr>
              <a:t>أثر بالغ على السیاحة والسفر الدولي. </a:t>
            </a:r>
            <a:endParaRPr lang="en-US" sz="2800" dirty="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تقدم وسائل الإعلام وتنوعھا (المقروءة – المسموعة- المرئیة) مع سھولة وسرعة نقل الأخبار المختلفة وقت حدوثھا عبر قارات العالم </a:t>
            </a:r>
            <a:r>
              <a:rPr lang="ar-SA" sz="2800" dirty="0" smtClean="0">
                <a:solidFill>
                  <a:srgbClr val="000000"/>
                </a:solidFill>
                <a:latin typeface="Arial"/>
                <a:ea typeface="Arial"/>
              </a:rPr>
              <a:t>الدول، </a:t>
            </a:r>
            <a:r>
              <a:rPr lang="ar-SA" sz="2800" dirty="0">
                <a:solidFill>
                  <a:srgbClr val="000000"/>
                </a:solidFill>
                <a:latin typeface="Arial"/>
                <a:ea typeface="Arial"/>
              </a:rPr>
              <a:t>وما یترتب على ذلك من زیارة رغبة الأفراد في السفر وزیارة بلاد جدیدة والتعرف على ما سمعوه أو شاھدوه. </a:t>
            </a: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عوامل تطور </a:t>
            </a:r>
            <a:r>
              <a:rPr lang="ar-SA" sz="4400" dirty="0" err="1">
                <a:solidFill>
                  <a:srgbClr val="000000"/>
                </a:solidFill>
                <a:effectLst/>
                <a:ea typeface="Arial"/>
              </a:rPr>
              <a:t>السیاحة</a:t>
            </a:r>
            <a:r>
              <a:rPr lang="ar-SA" sz="4400" dirty="0">
                <a:solidFill>
                  <a:srgbClr val="000000"/>
                </a:solidFill>
                <a:effectLst/>
                <a:ea typeface="Arial"/>
              </a:rPr>
              <a:t> في القرن </a:t>
            </a:r>
            <a:r>
              <a:rPr lang="ar-SA" sz="4400" dirty="0" err="1">
                <a:solidFill>
                  <a:srgbClr val="000000"/>
                </a:solidFill>
                <a:effectLst/>
                <a:ea typeface="Arial"/>
              </a:rPr>
              <a:t>العشرین</a:t>
            </a:r>
            <a:endParaRPr lang="en-US" dirty="0"/>
          </a:p>
        </p:txBody>
      </p:sp>
    </p:spTree>
    <p:extLst>
      <p:ext uri="{BB962C8B-B14F-4D97-AF65-F5344CB8AC3E}">
        <p14:creationId xmlns:p14="http://schemas.microsoft.com/office/powerpoint/2010/main" val="1347532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التحسن </a:t>
            </a:r>
            <a:r>
              <a:rPr lang="ar-SA" sz="2800" dirty="0" smtClean="0">
                <a:solidFill>
                  <a:srgbClr val="000000"/>
                </a:solidFill>
                <a:latin typeface="Arial"/>
                <a:ea typeface="Arial"/>
              </a:rPr>
              <a:t>في </a:t>
            </a:r>
            <a:r>
              <a:rPr lang="ar-SA" sz="2800" dirty="0">
                <a:solidFill>
                  <a:srgbClr val="000000"/>
                </a:solidFill>
                <a:latin typeface="Arial"/>
                <a:ea typeface="Arial"/>
              </a:rPr>
              <a:t>النواحي الاقتصادیة مع ارتفاع مستویات المعیشة وزیادة متوسط دخل الفرد في كثیر من دول العالم، مما جعل ھناك </a:t>
            </a:r>
            <a:r>
              <a:rPr lang="ar-SA" sz="2800" dirty="0" smtClean="0">
                <a:solidFill>
                  <a:srgbClr val="000000"/>
                </a:solidFill>
                <a:latin typeface="Arial"/>
                <a:ea typeface="Arial"/>
              </a:rPr>
              <a:t>فائض </a:t>
            </a:r>
            <a:r>
              <a:rPr lang="ar-SA" sz="2800" dirty="0">
                <a:solidFill>
                  <a:srgbClr val="000000"/>
                </a:solidFill>
                <a:latin typeface="Arial"/>
                <a:ea typeface="Arial"/>
              </a:rPr>
              <a:t>ینفق في جزء </a:t>
            </a:r>
            <a:r>
              <a:rPr lang="ar-SA" sz="2800" dirty="0" smtClean="0">
                <a:solidFill>
                  <a:srgbClr val="000000"/>
                </a:solidFill>
                <a:latin typeface="Arial"/>
                <a:ea typeface="Arial"/>
              </a:rPr>
              <a:t>منه </a:t>
            </a:r>
            <a:r>
              <a:rPr lang="ar-SA" sz="2800" dirty="0">
                <a:solidFill>
                  <a:srgbClr val="000000"/>
                </a:solidFill>
                <a:latin typeface="Arial"/>
                <a:ea typeface="Arial"/>
              </a:rPr>
              <a:t>في السیاحة. </a:t>
            </a:r>
            <a:endParaRPr lang="en-US" sz="2800" dirty="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err="1">
                <a:solidFill>
                  <a:srgbClr val="000000"/>
                </a:solidFill>
                <a:latin typeface="Arial"/>
                <a:ea typeface="Arial"/>
              </a:rPr>
              <a:t>تزاید</a:t>
            </a:r>
            <a:r>
              <a:rPr lang="ar-SA" sz="2800" dirty="0">
                <a:solidFill>
                  <a:srgbClr val="000000"/>
                </a:solidFill>
                <a:latin typeface="Arial"/>
                <a:ea typeface="Arial"/>
              </a:rPr>
              <a:t> أوقات الفراغ والإجازات </a:t>
            </a:r>
            <a:r>
              <a:rPr lang="ar-SA" sz="2800" dirty="0" err="1">
                <a:solidFill>
                  <a:srgbClr val="000000"/>
                </a:solidFill>
                <a:latin typeface="Arial"/>
                <a:ea typeface="Arial"/>
              </a:rPr>
              <a:t>السنویة</a:t>
            </a:r>
            <a:r>
              <a:rPr lang="ar-SA" sz="2800" dirty="0">
                <a:solidFill>
                  <a:srgbClr val="000000"/>
                </a:solidFill>
                <a:latin typeface="Arial"/>
                <a:ea typeface="Arial"/>
              </a:rPr>
              <a:t> المدفوعة الأجر </a:t>
            </a:r>
            <a:r>
              <a:rPr lang="ar-SA" sz="2800" dirty="0" err="1">
                <a:solidFill>
                  <a:srgbClr val="000000"/>
                </a:solidFill>
                <a:latin typeface="Arial"/>
                <a:ea typeface="Arial"/>
              </a:rPr>
              <a:t>نتیجة</a:t>
            </a:r>
            <a:r>
              <a:rPr lang="ar-SA" sz="2800" dirty="0">
                <a:solidFill>
                  <a:srgbClr val="000000"/>
                </a:solidFill>
                <a:latin typeface="Arial"/>
                <a:ea typeface="Arial"/>
              </a:rPr>
              <a:t> </a:t>
            </a:r>
            <a:r>
              <a:rPr lang="ar-SA" sz="2800" dirty="0" err="1">
                <a:solidFill>
                  <a:srgbClr val="000000"/>
                </a:solidFill>
                <a:latin typeface="Arial"/>
                <a:ea typeface="Arial"/>
              </a:rPr>
              <a:t>تطبیق</a:t>
            </a:r>
            <a:r>
              <a:rPr lang="ar-SA" sz="2800" dirty="0">
                <a:solidFill>
                  <a:srgbClr val="000000"/>
                </a:solidFill>
                <a:latin typeface="Arial"/>
                <a:ea typeface="Arial"/>
              </a:rPr>
              <a:t> </a:t>
            </a:r>
            <a:r>
              <a:rPr lang="ar-SA" sz="2800" dirty="0" err="1">
                <a:solidFill>
                  <a:srgbClr val="000000"/>
                </a:solidFill>
                <a:latin typeface="Arial"/>
                <a:ea typeface="Arial"/>
              </a:rPr>
              <a:t>العدید</a:t>
            </a:r>
            <a:r>
              <a:rPr lang="ar-SA" sz="2800" dirty="0">
                <a:solidFill>
                  <a:srgbClr val="000000"/>
                </a:solidFill>
                <a:latin typeface="Arial"/>
                <a:ea typeface="Arial"/>
              </a:rPr>
              <a:t> من </a:t>
            </a:r>
            <a:r>
              <a:rPr lang="ar-SA" sz="2800" dirty="0" err="1">
                <a:solidFill>
                  <a:srgbClr val="000000"/>
                </a:solidFill>
                <a:latin typeface="Arial"/>
                <a:ea typeface="Arial"/>
              </a:rPr>
              <a:t>التشریعات</a:t>
            </a:r>
            <a:r>
              <a:rPr lang="ar-SA" sz="2800" dirty="0">
                <a:solidFill>
                  <a:srgbClr val="000000"/>
                </a:solidFill>
                <a:latin typeface="Arial"/>
                <a:ea typeface="Arial"/>
              </a:rPr>
              <a:t> </a:t>
            </a:r>
            <a:r>
              <a:rPr lang="ar-SA" sz="2800" dirty="0" err="1">
                <a:solidFill>
                  <a:srgbClr val="000000"/>
                </a:solidFill>
                <a:latin typeface="Arial"/>
                <a:ea typeface="Arial"/>
              </a:rPr>
              <a:t>العالمیة</a:t>
            </a:r>
            <a:r>
              <a:rPr lang="ar-SA" sz="2800" dirty="0">
                <a:solidFill>
                  <a:srgbClr val="000000"/>
                </a:solidFill>
                <a:latin typeface="Arial"/>
                <a:ea typeface="Arial"/>
              </a:rPr>
              <a:t> في الدول </a:t>
            </a:r>
            <a:r>
              <a:rPr lang="ar-SA" sz="2800" dirty="0" err="1">
                <a:solidFill>
                  <a:srgbClr val="000000"/>
                </a:solidFill>
                <a:latin typeface="Arial"/>
                <a:ea typeface="Arial"/>
              </a:rPr>
              <a:t>الصناعیة</a:t>
            </a:r>
            <a:r>
              <a:rPr lang="ar-SA" sz="2800" dirty="0">
                <a:solidFill>
                  <a:srgbClr val="000000"/>
                </a:solidFill>
                <a:latin typeface="Arial"/>
                <a:ea typeface="Arial"/>
              </a:rPr>
              <a:t> الكبرى، بالإضافة إلى ارتفاع المستوى الاجتماعي والثقافي والعلمي لشعوب </a:t>
            </a:r>
            <a:r>
              <a:rPr lang="ar-SA" sz="2800" dirty="0" err="1">
                <a:solidFill>
                  <a:srgbClr val="000000"/>
                </a:solidFill>
                <a:latin typeface="Arial"/>
                <a:ea typeface="Arial"/>
              </a:rPr>
              <a:t>ھذه</a:t>
            </a:r>
            <a:r>
              <a:rPr lang="ar-SA" sz="2800" dirty="0">
                <a:solidFill>
                  <a:srgbClr val="000000"/>
                </a:solidFill>
                <a:latin typeface="Arial"/>
                <a:ea typeface="Arial"/>
              </a:rPr>
              <a:t> الدول والذي انعكس على الاتجاه إلى </a:t>
            </a:r>
            <a:r>
              <a:rPr lang="ar-SA" sz="2800" dirty="0" err="1">
                <a:solidFill>
                  <a:srgbClr val="000000"/>
                </a:solidFill>
                <a:latin typeface="Arial"/>
                <a:ea typeface="Arial"/>
              </a:rPr>
              <a:t>السیاحة</a:t>
            </a:r>
            <a:r>
              <a:rPr lang="ar-SA" sz="2800" dirty="0">
                <a:solidFill>
                  <a:srgbClr val="000000"/>
                </a:solidFill>
                <a:latin typeface="Arial"/>
                <a:ea typeface="Arial"/>
              </a:rPr>
              <a:t> </a:t>
            </a:r>
            <a:r>
              <a:rPr lang="ar-SA" sz="2800" dirty="0" err="1">
                <a:solidFill>
                  <a:srgbClr val="000000"/>
                </a:solidFill>
                <a:latin typeface="Arial"/>
                <a:ea typeface="Arial"/>
              </a:rPr>
              <a:t>والاھتمام</a:t>
            </a:r>
            <a:r>
              <a:rPr lang="ar-SA" sz="2800" dirty="0">
                <a:solidFill>
                  <a:srgbClr val="000000"/>
                </a:solidFill>
                <a:latin typeface="Arial"/>
                <a:ea typeface="Arial"/>
              </a:rPr>
              <a:t> </a:t>
            </a:r>
            <a:r>
              <a:rPr lang="ar-SA" sz="2800" dirty="0" err="1">
                <a:solidFill>
                  <a:srgbClr val="000000"/>
                </a:solidFill>
                <a:latin typeface="Arial"/>
                <a:ea typeface="Arial"/>
              </a:rPr>
              <a:t>بھا</a:t>
            </a:r>
            <a:r>
              <a:rPr lang="ar-SA" sz="2800" dirty="0">
                <a:solidFill>
                  <a:srgbClr val="000000"/>
                </a:solidFill>
                <a:latin typeface="Arial"/>
                <a:ea typeface="Arial"/>
              </a:rPr>
              <a:t>. </a:t>
            </a: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عوامل تطور </a:t>
            </a:r>
            <a:r>
              <a:rPr lang="ar-SA" sz="4400" dirty="0" err="1">
                <a:solidFill>
                  <a:srgbClr val="000000"/>
                </a:solidFill>
                <a:effectLst/>
                <a:ea typeface="Arial"/>
              </a:rPr>
              <a:t>السیاحة</a:t>
            </a:r>
            <a:r>
              <a:rPr lang="ar-SA" sz="4400" dirty="0">
                <a:solidFill>
                  <a:srgbClr val="000000"/>
                </a:solidFill>
                <a:effectLst/>
                <a:ea typeface="Arial"/>
              </a:rPr>
              <a:t> في القرن </a:t>
            </a:r>
            <a:r>
              <a:rPr lang="ar-SA" sz="4400" dirty="0" err="1">
                <a:solidFill>
                  <a:srgbClr val="000000"/>
                </a:solidFill>
                <a:effectLst/>
                <a:ea typeface="Arial"/>
              </a:rPr>
              <a:t>العشرین</a:t>
            </a:r>
            <a:endParaRPr lang="en-US" dirty="0"/>
          </a:p>
        </p:txBody>
      </p:sp>
    </p:spTree>
    <p:extLst>
      <p:ext uri="{BB962C8B-B14F-4D97-AF65-F5344CB8AC3E}">
        <p14:creationId xmlns:p14="http://schemas.microsoft.com/office/powerpoint/2010/main" val="1468426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err="1">
                <a:solidFill>
                  <a:srgbClr val="000000"/>
                </a:solidFill>
                <a:latin typeface="Arial"/>
                <a:ea typeface="Arial"/>
              </a:rPr>
              <a:t>تشجیع</a:t>
            </a:r>
            <a:r>
              <a:rPr lang="ar-SA" sz="2800" dirty="0">
                <a:solidFill>
                  <a:srgbClr val="000000"/>
                </a:solidFill>
                <a:latin typeface="Arial"/>
                <a:ea typeface="Arial"/>
              </a:rPr>
              <a:t> الدول المختلفة </a:t>
            </a:r>
            <a:r>
              <a:rPr lang="ar-SA" sz="2800" dirty="0" err="1">
                <a:solidFill>
                  <a:srgbClr val="000000"/>
                </a:solidFill>
                <a:latin typeface="Arial"/>
                <a:ea typeface="Arial"/>
              </a:rPr>
              <a:t>للسیاحة</a:t>
            </a:r>
            <a:r>
              <a:rPr lang="ar-SA" sz="2800" dirty="0">
                <a:solidFill>
                  <a:srgbClr val="000000"/>
                </a:solidFill>
                <a:latin typeface="Arial"/>
                <a:ea typeface="Arial"/>
              </a:rPr>
              <a:t> </a:t>
            </a:r>
            <a:r>
              <a:rPr lang="ar-SA" sz="2800" dirty="0" err="1">
                <a:solidFill>
                  <a:srgbClr val="000000"/>
                </a:solidFill>
                <a:latin typeface="Arial"/>
                <a:ea typeface="Arial"/>
              </a:rPr>
              <a:t>وحرصھا</a:t>
            </a:r>
            <a:r>
              <a:rPr lang="ar-SA" sz="2800" dirty="0">
                <a:solidFill>
                  <a:srgbClr val="000000"/>
                </a:solidFill>
                <a:latin typeface="Arial"/>
                <a:ea typeface="Arial"/>
              </a:rPr>
              <a:t> على </a:t>
            </a:r>
            <a:r>
              <a:rPr lang="ar-SA" sz="2800" dirty="0" err="1">
                <a:solidFill>
                  <a:srgbClr val="000000"/>
                </a:solidFill>
                <a:latin typeface="Arial"/>
                <a:ea typeface="Arial"/>
              </a:rPr>
              <a:t>تنمیتھا</a:t>
            </a:r>
            <a:r>
              <a:rPr lang="ar-SA" sz="2800" dirty="0">
                <a:solidFill>
                  <a:srgbClr val="000000"/>
                </a:solidFill>
                <a:latin typeface="Arial"/>
                <a:ea typeface="Arial"/>
              </a:rPr>
              <a:t> </a:t>
            </a:r>
            <a:r>
              <a:rPr lang="ar-SA" sz="2800" dirty="0" err="1">
                <a:solidFill>
                  <a:srgbClr val="000000"/>
                </a:solidFill>
                <a:latin typeface="Arial"/>
                <a:ea typeface="Arial"/>
              </a:rPr>
              <a:t>وتخطیطھا</a:t>
            </a:r>
            <a:r>
              <a:rPr lang="ar-SA" sz="2800" dirty="0">
                <a:solidFill>
                  <a:srgbClr val="000000"/>
                </a:solidFill>
                <a:latin typeface="Arial"/>
                <a:ea typeface="Arial"/>
              </a:rPr>
              <a:t> </a:t>
            </a:r>
            <a:r>
              <a:rPr lang="ar-SA" sz="2800" dirty="0" err="1">
                <a:solidFill>
                  <a:srgbClr val="000000"/>
                </a:solidFill>
                <a:latin typeface="Arial"/>
                <a:ea typeface="Arial"/>
              </a:rPr>
              <a:t>وإیجاد</a:t>
            </a:r>
            <a:r>
              <a:rPr lang="ar-SA" sz="2800" dirty="0">
                <a:solidFill>
                  <a:srgbClr val="000000"/>
                </a:solidFill>
                <a:latin typeface="Arial"/>
                <a:ea typeface="Arial"/>
              </a:rPr>
              <a:t> الحلول المناسبة </a:t>
            </a:r>
            <a:r>
              <a:rPr lang="ar-SA" sz="2800" dirty="0" err="1">
                <a:solidFill>
                  <a:srgbClr val="000000"/>
                </a:solidFill>
                <a:latin typeface="Arial"/>
                <a:ea typeface="Arial"/>
              </a:rPr>
              <a:t>لمشكلاتھا</a:t>
            </a:r>
            <a:r>
              <a:rPr lang="ar-SA" sz="2800" dirty="0">
                <a:solidFill>
                  <a:srgbClr val="000000"/>
                </a:solidFill>
                <a:latin typeface="Arial"/>
                <a:ea typeface="Arial"/>
              </a:rPr>
              <a:t>، مما </a:t>
            </a:r>
            <a:r>
              <a:rPr lang="ar-SA" sz="2800" dirty="0" err="1">
                <a:solidFill>
                  <a:srgbClr val="000000"/>
                </a:solidFill>
                <a:latin typeface="Arial"/>
                <a:ea typeface="Arial"/>
              </a:rPr>
              <a:t>أسھم</a:t>
            </a:r>
            <a:r>
              <a:rPr lang="ar-SA" sz="2800" dirty="0">
                <a:solidFill>
                  <a:srgbClr val="000000"/>
                </a:solidFill>
                <a:latin typeface="Arial"/>
                <a:ea typeface="Arial"/>
              </a:rPr>
              <a:t> في تقدم </a:t>
            </a:r>
            <a:r>
              <a:rPr lang="ar-SA" sz="2800" dirty="0" err="1">
                <a:solidFill>
                  <a:srgbClr val="000000"/>
                </a:solidFill>
                <a:latin typeface="Arial"/>
                <a:ea typeface="Arial"/>
              </a:rPr>
              <a:t>السیاحة</a:t>
            </a:r>
            <a:r>
              <a:rPr lang="ar-SA" sz="2800" dirty="0">
                <a:solidFill>
                  <a:srgbClr val="000000"/>
                </a:solidFill>
                <a:latin typeface="Arial"/>
                <a:ea typeface="Arial"/>
              </a:rPr>
              <a:t> </a:t>
            </a:r>
            <a:r>
              <a:rPr lang="ar-SA" sz="2800" dirty="0" err="1">
                <a:solidFill>
                  <a:srgbClr val="000000"/>
                </a:solidFill>
                <a:latin typeface="Arial"/>
                <a:ea typeface="Arial"/>
              </a:rPr>
              <a:t>وانتعاشھا</a:t>
            </a:r>
            <a:r>
              <a:rPr lang="ar-SA" sz="2800" dirty="0">
                <a:solidFill>
                  <a:srgbClr val="000000"/>
                </a:solidFill>
                <a:latin typeface="Arial"/>
                <a:ea typeface="Arial"/>
              </a:rPr>
              <a:t>. </a:t>
            </a:r>
            <a:endParaRPr lang="en-US" sz="2800" dirty="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قیام العدید من المنظمات والھیئات (الدولیة – الإقلیمیة- المحلیة) الحكومیة منھا أو غیر الحكومیة، والتي استھدفت تنظیم العمل السیاحي، ورفع العائد و الوعي السیاحیین ،وإثارة اھتمام المجتمع الدولي </a:t>
            </a:r>
            <a:r>
              <a:rPr lang="ar-SA" sz="2800" dirty="0" smtClean="0">
                <a:solidFill>
                  <a:srgbClr val="000000"/>
                </a:solidFill>
                <a:latin typeface="Arial"/>
                <a:ea typeface="Arial"/>
              </a:rPr>
              <a:t>وتعاونه </a:t>
            </a:r>
            <a:r>
              <a:rPr lang="ar-SA" sz="2800" dirty="0">
                <a:solidFill>
                  <a:srgbClr val="000000"/>
                </a:solidFill>
                <a:latin typeface="Arial"/>
                <a:ea typeface="Arial"/>
              </a:rPr>
              <a:t>لإیجاد مستقبل أفضل ینعم </a:t>
            </a:r>
            <a:r>
              <a:rPr lang="ar-SA" sz="2800" dirty="0" smtClean="0">
                <a:solidFill>
                  <a:srgbClr val="000000"/>
                </a:solidFill>
                <a:latin typeface="Arial"/>
                <a:ea typeface="Arial"/>
              </a:rPr>
              <a:t>فیه </a:t>
            </a:r>
            <a:r>
              <a:rPr lang="ar-SA" sz="2800" dirty="0">
                <a:solidFill>
                  <a:srgbClr val="000000"/>
                </a:solidFill>
                <a:latin typeface="Arial"/>
                <a:ea typeface="Arial"/>
              </a:rPr>
              <a:t>الإنسان بالرخاء والسلام. </a:t>
            </a: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عوامل تطور </a:t>
            </a:r>
            <a:r>
              <a:rPr lang="ar-SA" sz="4400" dirty="0" err="1">
                <a:solidFill>
                  <a:srgbClr val="000000"/>
                </a:solidFill>
                <a:effectLst/>
                <a:ea typeface="Arial"/>
              </a:rPr>
              <a:t>السیاحة</a:t>
            </a:r>
            <a:r>
              <a:rPr lang="ar-SA" sz="4400" dirty="0">
                <a:solidFill>
                  <a:srgbClr val="000000"/>
                </a:solidFill>
                <a:effectLst/>
                <a:ea typeface="Arial"/>
              </a:rPr>
              <a:t> في القرن </a:t>
            </a:r>
            <a:r>
              <a:rPr lang="ar-SA" sz="4400" dirty="0" err="1">
                <a:solidFill>
                  <a:srgbClr val="000000"/>
                </a:solidFill>
                <a:effectLst/>
                <a:ea typeface="Arial"/>
              </a:rPr>
              <a:t>العشرین</a:t>
            </a:r>
            <a:endParaRPr lang="en-US" dirty="0"/>
          </a:p>
        </p:txBody>
      </p:sp>
    </p:spTree>
    <p:extLst>
      <p:ext uri="{BB962C8B-B14F-4D97-AF65-F5344CB8AC3E}">
        <p14:creationId xmlns:p14="http://schemas.microsoft.com/office/powerpoint/2010/main" val="4066371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4525963"/>
          </a:xfrm>
        </p:spPr>
        <p:txBody>
          <a:bodyPr/>
          <a:lstStyle/>
          <a:p>
            <a:pPr marL="57150" marR="57150" indent="0" algn="r" rtl="1">
              <a:lnSpc>
                <a:spcPct val="154000"/>
              </a:lnSpc>
              <a:spcBef>
                <a:spcPts val="0"/>
              </a:spcBef>
              <a:spcAft>
                <a:spcPts val="145"/>
              </a:spcAft>
              <a:buNone/>
              <a:tabLst>
                <a:tab pos="0" algn="r"/>
              </a:tabLst>
            </a:pPr>
            <a:r>
              <a:rPr lang="ar-SA" sz="2800" b="1" dirty="0">
                <a:solidFill>
                  <a:srgbClr val="000000"/>
                </a:solidFill>
                <a:latin typeface="Arial"/>
                <a:ea typeface="Arial"/>
              </a:rPr>
              <a:t>المؤثرات </a:t>
            </a:r>
            <a:r>
              <a:rPr lang="ar-SA" sz="2800" b="1" dirty="0" err="1">
                <a:solidFill>
                  <a:srgbClr val="000000"/>
                </a:solidFill>
                <a:latin typeface="Arial"/>
                <a:ea typeface="Arial"/>
              </a:rPr>
              <a:t>الاجتماعیة</a:t>
            </a:r>
            <a:r>
              <a:rPr lang="ar-SA" sz="2800" b="1" dirty="0">
                <a:solidFill>
                  <a:srgbClr val="000000"/>
                </a:solidFill>
                <a:latin typeface="Arial"/>
                <a:ea typeface="Arial"/>
              </a:rPr>
              <a:t> </a:t>
            </a:r>
            <a:r>
              <a:rPr lang="ar-SA" sz="2800" b="1" dirty="0" err="1">
                <a:solidFill>
                  <a:srgbClr val="000000"/>
                </a:solidFill>
                <a:latin typeface="Arial"/>
                <a:ea typeface="Arial"/>
              </a:rPr>
              <a:t>والثقافیة</a:t>
            </a:r>
            <a:r>
              <a:rPr lang="ar-SA" sz="2800" b="1" dirty="0">
                <a:solidFill>
                  <a:srgbClr val="000000"/>
                </a:solidFill>
                <a:latin typeface="Arial"/>
                <a:ea typeface="Arial"/>
              </a:rPr>
              <a:t> </a:t>
            </a:r>
            <a:r>
              <a:rPr lang="ar-SA" sz="2800" b="1" dirty="0" err="1">
                <a:solidFill>
                  <a:srgbClr val="000000"/>
                </a:solidFill>
                <a:latin typeface="Arial"/>
                <a:ea typeface="Arial"/>
              </a:rPr>
              <a:t>للسیاحة</a:t>
            </a:r>
            <a:r>
              <a:rPr lang="ar-SA" sz="2800" b="1" dirty="0">
                <a:solidFill>
                  <a:srgbClr val="000000"/>
                </a:solidFill>
                <a:latin typeface="Arial"/>
                <a:ea typeface="Arial"/>
              </a:rPr>
              <a:t> </a:t>
            </a:r>
            <a:r>
              <a:rPr lang="ar-SA" sz="2800" b="1" dirty="0" err="1">
                <a:solidFill>
                  <a:srgbClr val="000000"/>
                </a:solidFill>
                <a:latin typeface="Arial"/>
                <a:ea typeface="Arial"/>
              </a:rPr>
              <a:t>ھي</a:t>
            </a:r>
            <a:r>
              <a:rPr lang="ar-SA" sz="2800" b="1" dirty="0">
                <a:solidFill>
                  <a:srgbClr val="000000"/>
                </a:solidFill>
                <a:latin typeface="Arial"/>
                <a:ea typeface="Arial"/>
              </a:rPr>
              <a:t> الطرق التي </a:t>
            </a:r>
            <a:r>
              <a:rPr lang="ar-SA" sz="2800" b="1" dirty="0" err="1">
                <a:solidFill>
                  <a:srgbClr val="000000"/>
                </a:solidFill>
                <a:latin typeface="Arial"/>
                <a:ea typeface="Arial"/>
              </a:rPr>
              <a:t>تسھم</a:t>
            </a:r>
            <a:r>
              <a:rPr lang="ar-SA" sz="2800" b="1" dirty="0">
                <a:solidFill>
                  <a:srgbClr val="000000"/>
                </a:solidFill>
                <a:latin typeface="Arial"/>
                <a:ea typeface="Arial"/>
              </a:rPr>
              <a:t> </a:t>
            </a:r>
            <a:r>
              <a:rPr lang="ar-SA" sz="2800" b="1" dirty="0" err="1">
                <a:solidFill>
                  <a:srgbClr val="000000"/>
                </a:solidFill>
                <a:latin typeface="Arial"/>
                <a:ea typeface="Arial"/>
              </a:rPr>
              <a:t>بھا</a:t>
            </a:r>
            <a:r>
              <a:rPr lang="ar-SA" sz="2800" b="1" dirty="0">
                <a:solidFill>
                  <a:srgbClr val="000000"/>
                </a:solidFill>
                <a:latin typeface="Arial"/>
                <a:ea typeface="Arial"/>
              </a:rPr>
              <a:t> </a:t>
            </a:r>
            <a:r>
              <a:rPr lang="ar-SA" sz="2800" b="1" dirty="0" err="1">
                <a:solidFill>
                  <a:srgbClr val="000000"/>
                </a:solidFill>
                <a:latin typeface="Arial"/>
                <a:ea typeface="Arial"/>
              </a:rPr>
              <a:t>السیاحة</a:t>
            </a:r>
            <a:r>
              <a:rPr lang="ar-SA" sz="2800" b="1" dirty="0">
                <a:solidFill>
                  <a:srgbClr val="000000"/>
                </a:solidFill>
                <a:latin typeface="Arial"/>
                <a:ea typeface="Arial"/>
              </a:rPr>
              <a:t> </a:t>
            </a:r>
            <a:r>
              <a:rPr lang="ar-SA" sz="2800" b="1" dirty="0" err="1">
                <a:solidFill>
                  <a:srgbClr val="000000"/>
                </a:solidFill>
                <a:latin typeface="Arial"/>
                <a:ea typeface="Arial"/>
              </a:rPr>
              <a:t>للتغیر</a:t>
            </a:r>
            <a:r>
              <a:rPr lang="ar-SA" sz="2800" b="1" dirty="0">
                <a:solidFill>
                  <a:srgbClr val="000000"/>
                </a:solidFill>
                <a:latin typeface="Arial"/>
                <a:ea typeface="Arial"/>
              </a:rPr>
              <a:t> في </a:t>
            </a:r>
            <a:r>
              <a:rPr lang="ar-SA" sz="2800" b="1" dirty="0" err="1">
                <a:solidFill>
                  <a:srgbClr val="000000"/>
                </a:solidFill>
                <a:latin typeface="Arial"/>
                <a:ea typeface="Arial"/>
              </a:rPr>
              <a:t>قیمة</a:t>
            </a:r>
            <a:r>
              <a:rPr lang="ar-SA" sz="2800" b="1" dirty="0">
                <a:solidFill>
                  <a:srgbClr val="000000"/>
                </a:solidFill>
                <a:latin typeface="Arial"/>
                <a:ea typeface="Arial"/>
              </a:rPr>
              <a:t> النظم والسلوك الفردي والعلاقات </a:t>
            </a:r>
            <a:r>
              <a:rPr lang="ar-SA" sz="2800" b="1" dirty="0" err="1">
                <a:solidFill>
                  <a:srgbClr val="000000"/>
                </a:solidFill>
                <a:latin typeface="Arial"/>
                <a:ea typeface="Arial"/>
              </a:rPr>
              <a:t>العائلیة</a:t>
            </a:r>
            <a:r>
              <a:rPr lang="ar-SA" sz="2800" b="1" dirty="0">
                <a:solidFill>
                  <a:srgbClr val="000000"/>
                </a:solidFill>
                <a:latin typeface="Arial"/>
                <a:ea typeface="Arial"/>
              </a:rPr>
              <a:t> وأسلوب </a:t>
            </a:r>
            <a:r>
              <a:rPr lang="ar-SA" sz="2800" b="1" dirty="0" err="1">
                <a:solidFill>
                  <a:srgbClr val="000000"/>
                </a:solidFill>
                <a:latin typeface="Arial"/>
                <a:ea typeface="Arial"/>
              </a:rPr>
              <a:t>الحیاة</a:t>
            </a:r>
            <a:r>
              <a:rPr lang="ar-SA" sz="2800" b="1" dirty="0">
                <a:solidFill>
                  <a:srgbClr val="000000"/>
                </a:solidFill>
                <a:latin typeface="Arial"/>
                <a:ea typeface="Arial"/>
              </a:rPr>
              <a:t> (</a:t>
            </a:r>
            <a:r>
              <a:rPr lang="en-US" sz="2800" b="1" dirty="0">
                <a:solidFill>
                  <a:srgbClr val="000000"/>
                </a:solidFill>
                <a:latin typeface="Arial"/>
                <a:ea typeface="Arial"/>
              </a:rPr>
              <a:t>Live style</a:t>
            </a:r>
            <a:r>
              <a:rPr lang="ar-SA" sz="2800" b="1" dirty="0">
                <a:solidFill>
                  <a:srgbClr val="000000"/>
                </a:solidFill>
                <a:latin typeface="Arial"/>
                <a:ea typeface="Arial"/>
              </a:rPr>
              <a:t>) والمستوى </a:t>
            </a:r>
            <a:r>
              <a:rPr lang="ar-SA" sz="2800" b="1" dirty="0" err="1">
                <a:solidFill>
                  <a:srgbClr val="000000"/>
                </a:solidFill>
                <a:latin typeface="Arial"/>
                <a:ea typeface="Arial"/>
              </a:rPr>
              <a:t>المعیشي</a:t>
            </a:r>
            <a:r>
              <a:rPr lang="ar-SA" sz="2800" b="1" dirty="0">
                <a:solidFill>
                  <a:srgbClr val="000000"/>
                </a:solidFill>
                <a:latin typeface="Arial"/>
                <a:ea typeface="Arial"/>
              </a:rPr>
              <a:t> أو الطبقي والاتصال والطقوس </a:t>
            </a:r>
            <a:r>
              <a:rPr lang="ar-SA" sz="2800" b="1" dirty="0" err="1">
                <a:solidFill>
                  <a:srgbClr val="000000"/>
                </a:solidFill>
                <a:latin typeface="Arial"/>
                <a:ea typeface="Arial"/>
              </a:rPr>
              <a:t>والتقالید</a:t>
            </a:r>
            <a:r>
              <a:rPr lang="ar-SA" sz="2800" b="1" dirty="0">
                <a:solidFill>
                  <a:srgbClr val="000000"/>
                </a:solidFill>
                <a:latin typeface="Arial"/>
                <a:ea typeface="Arial"/>
              </a:rPr>
              <a:t> والنظم </a:t>
            </a:r>
            <a:r>
              <a:rPr lang="ar-SA" sz="2800" b="1" dirty="0" err="1">
                <a:solidFill>
                  <a:srgbClr val="000000"/>
                </a:solidFill>
                <a:latin typeface="Arial"/>
                <a:ea typeface="Arial"/>
              </a:rPr>
              <a:t>الاجتماعیة</a:t>
            </a:r>
            <a:r>
              <a:rPr lang="ar-SA" sz="2800" b="1" dirty="0">
                <a:solidFill>
                  <a:srgbClr val="000000"/>
                </a:solidFill>
                <a:latin typeface="Arial"/>
                <a:ea typeface="Arial"/>
              </a:rPr>
              <a:t>. </a:t>
            </a:r>
            <a:endParaRPr lang="en-US" sz="2400" dirty="0">
              <a:solidFill>
                <a:srgbClr val="000000"/>
              </a:solidFill>
              <a:latin typeface="Arial"/>
              <a:ea typeface="Arial"/>
            </a:endParaRPr>
          </a:p>
          <a:p>
            <a:pPr marL="109728" indent="0" algn="ctr">
              <a:buNone/>
            </a:pPr>
            <a:endParaRPr lang="en-US" dirty="0"/>
          </a:p>
        </p:txBody>
      </p:sp>
    </p:spTree>
    <p:extLst>
      <p:ext uri="{BB962C8B-B14F-4D97-AF65-F5344CB8AC3E}">
        <p14:creationId xmlns:p14="http://schemas.microsoft.com/office/powerpoint/2010/main" val="1518741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539552" y="1844823"/>
          <a:ext cx="7848872" cy="4176465"/>
        </p:xfrm>
        <a:graphic>
          <a:graphicData uri="http://schemas.openxmlformats.org/drawingml/2006/table">
            <a:tbl>
              <a:tblPr firstRow="1" firstCol="1" bandRow="1">
                <a:tableStyleId>{5C22544A-7EE6-4342-B048-85BDC9FD1C3A}</a:tableStyleId>
              </a:tblPr>
              <a:tblGrid>
                <a:gridCol w="3924436"/>
                <a:gridCol w="3924436"/>
              </a:tblGrid>
              <a:tr h="1392155">
                <a:tc>
                  <a:txBody>
                    <a:bodyPr/>
                    <a:lstStyle/>
                    <a:p>
                      <a:pPr marL="57150" marR="57150" indent="0" algn="r" rtl="1">
                        <a:lnSpc>
                          <a:spcPct val="154000"/>
                        </a:lnSpc>
                        <a:spcBef>
                          <a:spcPts val="0"/>
                        </a:spcBef>
                        <a:spcAft>
                          <a:spcPts val="145"/>
                        </a:spcAft>
                        <a:tabLst>
                          <a:tab pos="0" algn="r"/>
                        </a:tabLst>
                      </a:pPr>
                      <a:r>
                        <a:rPr lang="ar-SA" sz="2000" dirty="0">
                          <a:solidFill>
                            <a:schemeClr val="tx1"/>
                          </a:solidFill>
                          <a:effectLst/>
                        </a:rPr>
                        <a:t>من </a:t>
                      </a:r>
                      <a:r>
                        <a:rPr lang="ar-SA" sz="2000" dirty="0" err="1">
                          <a:solidFill>
                            <a:schemeClr val="tx1"/>
                          </a:solidFill>
                          <a:effectLst/>
                        </a:rPr>
                        <a:t>حیث</a:t>
                      </a:r>
                      <a:r>
                        <a:rPr lang="ar-SA" sz="2000" dirty="0">
                          <a:solidFill>
                            <a:schemeClr val="tx1"/>
                          </a:solidFill>
                          <a:effectLst/>
                        </a:rPr>
                        <a:t> </a:t>
                      </a:r>
                      <a:r>
                        <a:rPr lang="ar-SA" sz="2000" dirty="0" smtClean="0">
                          <a:solidFill>
                            <a:schemeClr val="tx1"/>
                          </a:solidFill>
                          <a:effectLst/>
                        </a:rPr>
                        <a:t>دوافعه </a:t>
                      </a:r>
                      <a:r>
                        <a:rPr lang="ar-SA" sz="2000" dirty="0" err="1">
                          <a:solidFill>
                            <a:schemeClr val="tx1"/>
                          </a:solidFill>
                          <a:effectLst/>
                        </a:rPr>
                        <a:t>للسیاحة</a:t>
                      </a:r>
                      <a:r>
                        <a:rPr lang="ar-SA" sz="2000" dirty="0">
                          <a:solidFill>
                            <a:schemeClr val="tx1"/>
                          </a:solidFill>
                          <a:effectLst/>
                        </a:rPr>
                        <a:t>، </a:t>
                      </a:r>
                      <a:r>
                        <a:rPr lang="ar-SA" sz="2000" dirty="0" smtClean="0">
                          <a:solidFill>
                            <a:schemeClr val="tx1"/>
                          </a:solidFill>
                          <a:effectLst/>
                        </a:rPr>
                        <a:t>ومتطلباته </a:t>
                      </a:r>
                      <a:r>
                        <a:rPr lang="ar-SA" sz="2000" dirty="0">
                          <a:solidFill>
                            <a:schemeClr val="tx1"/>
                          </a:solidFill>
                          <a:effectLst/>
                        </a:rPr>
                        <a:t>من </a:t>
                      </a:r>
                      <a:r>
                        <a:rPr lang="ar-SA" sz="2000" dirty="0" err="1">
                          <a:solidFill>
                            <a:schemeClr val="tx1"/>
                          </a:solidFill>
                          <a:effectLst/>
                        </a:rPr>
                        <a:t>خدمتھا</a:t>
                      </a:r>
                      <a:r>
                        <a:rPr lang="ar-SA" sz="2000" dirty="0">
                          <a:solidFill>
                            <a:schemeClr val="tx1"/>
                          </a:solidFill>
                          <a:effectLst/>
                        </a:rPr>
                        <a:t>، </a:t>
                      </a:r>
                      <a:r>
                        <a:rPr lang="ar-SA" sz="2000" dirty="0" err="1" smtClean="0">
                          <a:solidFill>
                            <a:schemeClr val="tx1"/>
                          </a:solidFill>
                          <a:effectLst/>
                        </a:rPr>
                        <a:t>واتجاھاته</a:t>
                      </a:r>
                      <a:r>
                        <a:rPr lang="ar-SA" sz="2000" dirty="0" smtClean="0">
                          <a:solidFill>
                            <a:schemeClr val="tx1"/>
                          </a:solidFill>
                          <a:effectLst/>
                        </a:rPr>
                        <a:t> </a:t>
                      </a:r>
                      <a:r>
                        <a:rPr lang="ar-SA" sz="2000" dirty="0">
                          <a:solidFill>
                            <a:schemeClr val="tx1"/>
                          </a:solidFill>
                          <a:effectLst/>
                        </a:rPr>
                        <a:t>المتعددة. </a:t>
                      </a:r>
                      <a:endParaRPr lang="en-US" sz="2000" dirty="0">
                        <a:solidFill>
                          <a:schemeClr val="tx1"/>
                        </a:solidFill>
                        <a:effectLst/>
                        <a:latin typeface="Arial"/>
                        <a:ea typeface="Arial"/>
                      </a:endParaRPr>
                    </a:p>
                  </a:txBody>
                  <a:tcPr marL="198755" marR="67310" marT="10160" marB="0">
                    <a:solidFill>
                      <a:schemeClr val="bg1"/>
                    </a:solidFill>
                  </a:tcPr>
                </a:tc>
                <a:tc>
                  <a:txBody>
                    <a:bodyPr/>
                    <a:lstStyle/>
                    <a:p>
                      <a:pPr marL="57150" marR="57150" indent="0" algn="r" rtl="1">
                        <a:lnSpc>
                          <a:spcPct val="154000"/>
                        </a:lnSpc>
                        <a:spcBef>
                          <a:spcPts val="0"/>
                        </a:spcBef>
                        <a:spcAft>
                          <a:spcPts val="145"/>
                        </a:spcAft>
                        <a:tabLst>
                          <a:tab pos="0" algn="r"/>
                        </a:tabLst>
                      </a:pPr>
                      <a:r>
                        <a:rPr lang="ar-SA" sz="2000" dirty="0">
                          <a:solidFill>
                            <a:schemeClr val="tx1"/>
                          </a:solidFill>
                          <a:effectLst/>
                        </a:rPr>
                        <a:t>السائح: </a:t>
                      </a:r>
                      <a:endParaRPr lang="en-US" sz="2000" dirty="0">
                        <a:solidFill>
                          <a:schemeClr val="tx1"/>
                        </a:solidFill>
                        <a:effectLst/>
                        <a:latin typeface="Arial"/>
                        <a:ea typeface="Arial"/>
                      </a:endParaRPr>
                    </a:p>
                  </a:txBody>
                  <a:tcPr marL="198755" marR="67310" marT="10160" marB="0">
                    <a:solidFill>
                      <a:schemeClr val="bg1"/>
                    </a:solidFill>
                  </a:tcPr>
                </a:tc>
              </a:tr>
              <a:tr h="1392155">
                <a:tc>
                  <a:txBody>
                    <a:bodyPr/>
                    <a:lstStyle/>
                    <a:p>
                      <a:pPr marL="57150" marR="57150" indent="0" algn="r" rtl="1">
                        <a:lnSpc>
                          <a:spcPct val="154000"/>
                        </a:lnSpc>
                        <a:spcBef>
                          <a:spcPts val="0"/>
                        </a:spcBef>
                        <a:spcAft>
                          <a:spcPts val="145"/>
                        </a:spcAft>
                        <a:tabLst>
                          <a:tab pos="0" algn="r"/>
                        </a:tabLst>
                      </a:pPr>
                      <a:r>
                        <a:rPr lang="ar-SA" sz="2000">
                          <a:solidFill>
                            <a:schemeClr val="tx1"/>
                          </a:solidFill>
                          <a:effectLst/>
                        </a:rPr>
                        <a:t>وشكلھا وخدماتھا، وأسلوب تحسین تقدیم الخدمات السیاحیة. </a:t>
                      </a:r>
                      <a:endParaRPr lang="en-US" sz="2000">
                        <a:solidFill>
                          <a:schemeClr val="tx1"/>
                        </a:solidFill>
                        <a:effectLst/>
                        <a:latin typeface="Arial"/>
                        <a:ea typeface="Arial"/>
                      </a:endParaRPr>
                    </a:p>
                  </a:txBody>
                  <a:tcPr marL="198755" marR="67310" marT="10160" marB="0">
                    <a:solidFill>
                      <a:schemeClr val="bg1"/>
                    </a:solidFill>
                  </a:tcPr>
                </a:tc>
                <a:tc>
                  <a:txBody>
                    <a:bodyPr/>
                    <a:lstStyle/>
                    <a:p>
                      <a:pPr marL="57150" marR="57150" indent="0" algn="r" rtl="1">
                        <a:lnSpc>
                          <a:spcPct val="154000"/>
                        </a:lnSpc>
                        <a:spcBef>
                          <a:spcPts val="0"/>
                        </a:spcBef>
                        <a:spcAft>
                          <a:spcPts val="145"/>
                        </a:spcAft>
                        <a:tabLst>
                          <a:tab pos="0" algn="r"/>
                        </a:tabLst>
                      </a:pPr>
                      <a:r>
                        <a:rPr lang="ar-SA" sz="2000" dirty="0" err="1">
                          <a:solidFill>
                            <a:schemeClr val="tx1"/>
                          </a:solidFill>
                          <a:effectLst/>
                        </a:rPr>
                        <a:t>الضیافة</a:t>
                      </a:r>
                      <a:r>
                        <a:rPr lang="ar-SA" sz="2000" dirty="0">
                          <a:solidFill>
                            <a:schemeClr val="tx1"/>
                          </a:solidFill>
                          <a:effectLst/>
                        </a:rPr>
                        <a:t>: </a:t>
                      </a:r>
                      <a:endParaRPr lang="en-US" sz="2000" dirty="0">
                        <a:solidFill>
                          <a:schemeClr val="tx1"/>
                        </a:solidFill>
                        <a:effectLst/>
                        <a:latin typeface="Arial"/>
                        <a:ea typeface="Arial"/>
                      </a:endParaRPr>
                    </a:p>
                  </a:txBody>
                  <a:tcPr marL="198755" marR="67310" marT="10160" marB="0">
                    <a:solidFill>
                      <a:schemeClr val="bg1"/>
                    </a:solidFill>
                  </a:tcPr>
                </a:tc>
              </a:tr>
              <a:tr h="1392155">
                <a:tc>
                  <a:txBody>
                    <a:bodyPr/>
                    <a:lstStyle/>
                    <a:p>
                      <a:pPr marL="57150" marR="57150" indent="0" algn="r" rtl="1">
                        <a:lnSpc>
                          <a:spcPct val="154000"/>
                        </a:lnSpc>
                        <a:spcBef>
                          <a:spcPts val="0"/>
                        </a:spcBef>
                        <a:spcAft>
                          <a:spcPts val="145"/>
                        </a:spcAft>
                        <a:tabLst>
                          <a:tab pos="0" algn="r"/>
                        </a:tabLst>
                      </a:pPr>
                      <a:r>
                        <a:rPr lang="ar-SA" sz="2000" dirty="0" err="1">
                          <a:solidFill>
                            <a:schemeClr val="tx1"/>
                          </a:solidFill>
                          <a:effectLst/>
                        </a:rPr>
                        <a:t>وتھتم</a:t>
                      </a:r>
                      <a:r>
                        <a:rPr lang="ar-SA" sz="2000" dirty="0">
                          <a:solidFill>
                            <a:schemeClr val="tx1"/>
                          </a:solidFill>
                          <a:effectLst/>
                        </a:rPr>
                        <a:t> بدراسة الاتصال </a:t>
                      </a:r>
                      <a:r>
                        <a:rPr lang="ar-SA" sz="2000" dirty="0" err="1">
                          <a:solidFill>
                            <a:schemeClr val="tx1"/>
                          </a:solidFill>
                          <a:effectLst/>
                        </a:rPr>
                        <a:t>الطبیعي</a:t>
                      </a:r>
                      <a:r>
                        <a:rPr lang="ar-SA" sz="2000" dirty="0">
                          <a:solidFill>
                            <a:schemeClr val="tx1"/>
                          </a:solidFill>
                          <a:effectLst/>
                        </a:rPr>
                        <a:t> </a:t>
                      </a:r>
                      <a:r>
                        <a:rPr lang="ar-SA" sz="2000" dirty="0" err="1">
                          <a:solidFill>
                            <a:schemeClr val="tx1"/>
                          </a:solidFill>
                          <a:effectLst/>
                        </a:rPr>
                        <a:t>بینھما</a:t>
                      </a:r>
                      <a:r>
                        <a:rPr lang="ar-SA" sz="2000" dirty="0">
                          <a:solidFill>
                            <a:schemeClr val="tx1"/>
                          </a:solidFill>
                          <a:effectLst/>
                        </a:rPr>
                        <a:t> وما </a:t>
                      </a:r>
                      <a:r>
                        <a:rPr lang="ar-SA" sz="2000" dirty="0" err="1">
                          <a:solidFill>
                            <a:schemeClr val="tx1"/>
                          </a:solidFill>
                          <a:effectLst/>
                        </a:rPr>
                        <a:t>نتائجھ</a:t>
                      </a:r>
                      <a:r>
                        <a:rPr lang="ar-SA" sz="2000" dirty="0">
                          <a:solidFill>
                            <a:schemeClr val="tx1"/>
                          </a:solidFill>
                          <a:effectLst/>
                        </a:rPr>
                        <a:t> </a:t>
                      </a:r>
                      <a:r>
                        <a:rPr lang="ar-SA" sz="2000" dirty="0" err="1">
                          <a:solidFill>
                            <a:schemeClr val="tx1"/>
                          </a:solidFill>
                          <a:effectLst/>
                        </a:rPr>
                        <a:t>وتوقعاتھ</a:t>
                      </a:r>
                      <a:r>
                        <a:rPr lang="ar-SA" sz="2000" dirty="0">
                          <a:solidFill>
                            <a:schemeClr val="tx1"/>
                          </a:solidFill>
                          <a:effectLst/>
                        </a:rPr>
                        <a:t> </a:t>
                      </a:r>
                      <a:r>
                        <a:rPr lang="ar-SA" sz="2000" dirty="0" err="1">
                          <a:solidFill>
                            <a:schemeClr val="tx1"/>
                          </a:solidFill>
                          <a:effectLst/>
                        </a:rPr>
                        <a:t>المستقبلیة</a:t>
                      </a:r>
                      <a:r>
                        <a:rPr lang="ar-SA" sz="2000" dirty="0">
                          <a:solidFill>
                            <a:schemeClr val="tx1"/>
                          </a:solidFill>
                          <a:effectLst/>
                        </a:rPr>
                        <a:t>. </a:t>
                      </a:r>
                      <a:endParaRPr lang="en-US" sz="2000" dirty="0">
                        <a:solidFill>
                          <a:schemeClr val="tx1"/>
                        </a:solidFill>
                        <a:effectLst/>
                        <a:latin typeface="Arial"/>
                        <a:ea typeface="Arial"/>
                      </a:endParaRPr>
                    </a:p>
                  </a:txBody>
                  <a:tcPr marL="198755" marR="67310" marT="10160" marB="0">
                    <a:solidFill>
                      <a:schemeClr val="bg1"/>
                    </a:solidFill>
                  </a:tcPr>
                </a:tc>
                <a:tc>
                  <a:txBody>
                    <a:bodyPr/>
                    <a:lstStyle/>
                    <a:p>
                      <a:pPr marL="57150" marR="57150" indent="0" algn="r" rtl="1">
                        <a:lnSpc>
                          <a:spcPct val="154000"/>
                        </a:lnSpc>
                        <a:spcBef>
                          <a:spcPts val="0"/>
                        </a:spcBef>
                        <a:spcAft>
                          <a:spcPts val="145"/>
                        </a:spcAft>
                        <a:tabLst>
                          <a:tab pos="0" algn="r"/>
                        </a:tabLst>
                      </a:pPr>
                      <a:r>
                        <a:rPr lang="ar-SA" sz="2000" dirty="0">
                          <a:solidFill>
                            <a:schemeClr val="tx1"/>
                          </a:solidFill>
                          <a:effectLst/>
                        </a:rPr>
                        <a:t>العلاقة </a:t>
                      </a:r>
                      <a:r>
                        <a:rPr lang="ar-SA" sz="2000" dirty="0" err="1">
                          <a:solidFill>
                            <a:schemeClr val="tx1"/>
                          </a:solidFill>
                          <a:effectLst/>
                        </a:rPr>
                        <a:t>بین</a:t>
                      </a:r>
                      <a:r>
                        <a:rPr lang="ar-SA" sz="2000" dirty="0">
                          <a:solidFill>
                            <a:schemeClr val="tx1"/>
                          </a:solidFill>
                          <a:effectLst/>
                        </a:rPr>
                        <a:t> السائح </a:t>
                      </a:r>
                      <a:r>
                        <a:rPr lang="ar-SA" sz="2000" dirty="0" err="1">
                          <a:solidFill>
                            <a:schemeClr val="tx1"/>
                          </a:solidFill>
                          <a:effectLst/>
                        </a:rPr>
                        <a:t>والمضیف</a:t>
                      </a:r>
                      <a:r>
                        <a:rPr lang="ar-SA" sz="2000" dirty="0">
                          <a:solidFill>
                            <a:schemeClr val="tx1"/>
                          </a:solidFill>
                          <a:effectLst/>
                        </a:rPr>
                        <a:t>: </a:t>
                      </a:r>
                      <a:endParaRPr lang="en-US" sz="2000" dirty="0">
                        <a:solidFill>
                          <a:schemeClr val="tx1"/>
                        </a:solidFill>
                        <a:effectLst/>
                        <a:latin typeface="Arial"/>
                        <a:ea typeface="Arial"/>
                      </a:endParaRPr>
                    </a:p>
                  </a:txBody>
                  <a:tcPr marL="198755" marR="67310" marT="10160" marB="0">
                    <a:solidFill>
                      <a:schemeClr val="bg1"/>
                    </a:solidFill>
                  </a:tcPr>
                </a:tc>
              </a:tr>
            </a:tbl>
          </a:graphicData>
        </a:graphic>
      </p:graphicFrame>
      <p:sp>
        <p:nvSpPr>
          <p:cNvPr id="2" name="Title 1"/>
          <p:cNvSpPr>
            <a:spLocks noGrp="1"/>
          </p:cNvSpPr>
          <p:nvPr>
            <p:ph type="title"/>
          </p:nvPr>
        </p:nvSpPr>
        <p:spPr/>
        <p:txBody>
          <a:bodyPr>
            <a:normAutofit/>
          </a:bodyPr>
          <a:lstStyle/>
          <a:p>
            <a:pPr algn="ctr"/>
            <a:r>
              <a:rPr lang="ar-SA" sz="2400" dirty="0">
                <a:effectLst/>
              </a:rPr>
              <a:t>تنصب دراسة المؤثرات الاجتماعیة والثقافیة للسیاحة من خلال ثلاث نواحي </a:t>
            </a:r>
            <a:r>
              <a:rPr lang="ar-SA" sz="2400" dirty="0" smtClean="0">
                <a:solidFill>
                  <a:srgbClr val="000000"/>
                </a:solidFill>
                <a:effectLst/>
                <a:ea typeface="Arial"/>
              </a:rPr>
              <a:t> </a:t>
            </a:r>
            <a:endParaRPr lang="en-US" sz="2400" dirty="0"/>
          </a:p>
        </p:txBody>
      </p:sp>
    </p:spTree>
    <p:extLst>
      <p:ext uri="{BB962C8B-B14F-4D97-AF65-F5344CB8AC3E}">
        <p14:creationId xmlns:p14="http://schemas.microsoft.com/office/powerpoint/2010/main" val="4060299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 marR="57150" indent="0" algn="r" rtl="1">
              <a:lnSpc>
                <a:spcPct val="154000"/>
              </a:lnSpc>
              <a:spcBef>
                <a:spcPts val="0"/>
              </a:spcBef>
              <a:spcAft>
                <a:spcPts val="145"/>
              </a:spcAft>
              <a:buNone/>
              <a:tabLst>
                <a:tab pos="0" algn="r"/>
              </a:tabLst>
            </a:pPr>
            <a:r>
              <a:rPr lang="ar-SA" sz="2800" dirty="0">
                <a:solidFill>
                  <a:srgbClr val="000000"/>
                </a:solidFill>
                <a:latin typeface="Arial"/>
                <a:ea typeface="Arial"/>
              </a:rPr>
              <a:t>من المتوقع أن یتواصل التقدم التكنولوجي الھائل خلال الفترة بین العامین (٢٠٠٠- ٢٠٢٠م) وسوف یؤثر ھذا التقدم في جمیع جوانب الحیاة، وسیضطر الإنسان إلى الاعتماد على الخدمات الآلیة التي ستوفرھا التقنیة، مما یقلل </a:t>
            </a:r>
            <a:r>
              <a:rPr lang="ar-SA" sz="2800" dirty="0" smtClean="0">
                <a:solidFill>
                  <a:srgbClr val="000000"/>
                </a:solidFill>
                <a:latin typeface="Arial"/>
                <a:ea typeface="Arial"/>
              </a:rPr>
              <a:t>احتكاكه </a:t>
            </a:r>
            <a:r>
              <a:rPr lang="ar-SA" sz="2800" dirty="0">
                <a:solidFill>
                  <a:srgbClr val="000000"/>
                </a:solidFill>
                <a:latin typeface="Arial"/>
                <a:ea typeface="Arial"/>
              </a:rPr>
              <a:t>بالآخرین، وسوف یفقد الإنسان الحیاة الاجتماعیة، </a:t>
            </a:r>
            <a:r>
              <a:rPr lang="ar-SA" sz="2800" dirty="0" smtClean="0">
                <a:solidFill>
                  <a:srgbClr val="000000"/>
                </a:solidFill>
                <a:latin typeface="Arial"/>
                <a:ea typeface="Arial"/>
              </a:rPr>
              <a:t>وسيقل الاختلاط بالآخرین</a:t>
            </a:r>
            <a:r>
              <a:rPr lang="ar-SA" sz="2800" dirty="0">
                <a:solidFill>
                  <a:srgbClr val="000000"/>
                </a:solidFill>
                <a:latin typeface="Arial"/>
                <a:ea typeface="Arial"/>
              </a:rPr>
              <a:t>، وسوف تلعب السیاحة دورا رئیسیا في تحقیق الاتصال بین الناس. </a:t>
            </a: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المستقبل </a:t>
            </a:r>
            <a:r>
              <a:rPr lang="ar-SA" sz="4400" dirty="0" err="1">
                <a:solidFill>
                  <a:srgbClr val="000000"/>
                </a:solidFill>
                <a:effectLst/>
                <a:ea typeface="Arial"/>
              </a:rPr>
              <a:t>السیاحي</a:t>
            </a:r>
            <a:endParaRPr lang="en-US" dirty="0"/>
          </a:p>
        </p:txBody>
      </p:sp>
    </p:spTree>
    <p:extLst>
      <p:ext uri="{BB962C8B-B14F-4D97-AF65-F5344CB8AC3E}">
        <p14:creationId xmlns:p14="http://schemas.microsoft.com/office/powerpoint/2010/main" val="1177641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أصبح السفر جزءا </a:t>
            </a:r>
            <a:r>
              <a:rPr lang="ar-SA" sz="2800" dirty="0" err="1">
                <a:solidFill>
                  <a:srgbClr val="000000"/>
                </a:solidFill>
                <a:latin typeface="Arial"/>
                <a:ea typeface="Arial"/>
              </a:rPr>
              <a:t>عادیا</a:t>
            </a:r>
            <a:r>
              <a:rPr lang="ar-SA" sz="2800" dirty="0">
                <a:solidFill>
                  <a:srgbClr val="000000"/>
                </a:solidFill>
                <a:latin typeface="Arial"/>
                <a:ea typeface="Arial"/>
              </a:rPr>
              <a:t> من </a:t>
            </a:r>
            <a:r>
              <a:rPr lang="ar-SA" sz="2800" dirty="0" err="1">
                <a:solidFill>
                  <a:srgbClr val="000000"/>
                </a:solidFill>
                <a:latin typeface="Arial"/>
                <a:ea typeface="Arial"/>
              </a:rPr>
              <a:t>طبیعة</a:t>
            </a:r>
            <a:r>
              <a:rPr lang="ar-SA" sz="2800" dirty="0">
                <a:solidFill>
                  <a:srgbClr val="000000"/>
                </a:solidFill>
                <a:latin typeface="Arial"/>
                <a:ea typeface="Arial"/>
              </a:rPr>
              <a:t> </a:t>
            </a:r>
            <a:r>
              <a:rPr lang="ar-SA" sz="2800" dirty="0" err="1">
                <a:solidFill>
                  <a:srgbClr val="000000"/>
                </a:solidFill>
                <a:latin typeface="Arial"/>
                <a:ea typeface="Arial"/>
              </a:rPr>
              <a:t>حیاة</a:t>
            </a:r>
            <a:r>
              <a:rPr lang="ar-SA" sz="2800" dirty="0">
                <a:solidFill>
                  <a:srgbClr val="000000"/>
                </a:solidFill>
                <a:latin typeface="Arial"/>
                <a:ea typeface="Arial"/>
              </a:rPr>
              <a:t> </a:t>
            </a:r>
            <a:r>
              <a:rPr lang="ar-SA" sz="2800" dirty="0" err="1">
                <a:solidFill>
                  <a:srgbClr val="000000"/>
                </a:solidFill>
                <a:latin typeface="Arial"/>
                <a:ea typeface="Arial"/>
              </a:rPr>
              <a:t>كثیر</a:t>
            </a:r>
            <a:r>
              <a:rPr lang="ar-SA" sz="2800" dirty="0">
                <a:solidFill>
                  <a:srgbClr val="000000"/>
                </a:solidFill>
                <a:latin typeface="Arial"/>
                <a:ea typeface="Arial"/>
              </a:rPr>
              <a:t> من الناس الذي </a:t>
            </a:r>
            <a:r>
              <a:rPr lang="ar-SA" sz="2800" dirty="0" err="1">
                <a:solidFill>
                  <a:srgbClr val="000000"/>
                </a:solidFill>
                <a:latin typeface="Arial"/>
                <a:ea typeface="Arial"/>
              </a:rPr>
              <a:t>یرصدون</a:t>
            </a:r>
            <a:r>
              <a:rPr lang="ar-SA" sz="2800" dirty="0">
                <a:solidFill>
                  <a:srgbClr val="000000"/>
                </a:solidFill>
                <a:latin typeface="Arial"/>
                <a:ea typeface="Arial"/>
              </a:rPr>
              <a:t> جزءا من </a:t>
            </a:r>
            <a:r>
              <a:rPr lang="ar-SA" sz="2800" dirty="0" err="1">
                <a:solidFill>
                  <a:srgbClr val="000000"/>
                </a:solidFill>
                <a:latin typeface="Arial"/>
                <a:ea typeface="Arial"/>
              </a:rPr>
              <a:t>موازناتھم</a:t>
            </a:r>
            <a:r>
              <a:rPr lang="ar-SA" sz="2800" dirty="0">
                <a:solidFill>
                  <a:srgbClr val="000000"/>
                </a:solidFill>
                <a:latin typeface="Arial"/>
                <a:ea typeface="Arial"/>
              </a:rPr>
              <a:t> </a:t>
            </a:r>
            <a:r>
              <a:rPr lang="ar-SA" sz="2800" dirty="0" err="1">
                <a:solidFill>
                  <a:srgbClr val="000000"/>
                </a:solidFill>
                <a:latin typeface="Arial"/>
                <a:ea typeface="Arial"/>
              </a:rPr>
              <a:t>المالیة</a:t>
            </a:r>
            <a:r>
              <a:rPr lang="ar-SA" sz="2800" dirty="0">
                <a:solidFill>
                  <a:srgbClr val="000000"/>
                </a:solidFill>
                <a:latin typeface="Arial"/>
                <a:ea typeface="Arial"/>
              </a:rPr>
              <a:t> </a:t>
            </a:r>
            <a:r>
              <a:rPr lang="ar-SA" sz="2800" dirty="0" err="1">
                <a:solidFill>
                  <a:srgbClr val="000000"/>
                </a:solidFill>
                <a:latin typeface="Arial"/>
                <a:ea typeface="Arial"/>
              </a:rPr>
              <a:t>لھدف</a:t>
            </a:r>
            <a:r>
              <a:rPr lang="ar-SA" sz="2800" dirty="0">
                <a:solidFill>
                  <a:srgbClr val="000000"/>
                </a:solidFill>
                <a:latin typeface="Arial"/>
                <a:ea typeface="Arial"/>
              </a:rPr>
              <a:t> </a:t>
            </a:r>
            <a:r>
              <a:rPr lang="ar-SA" sz="2800" dirty="0" err="1">
                <a:solidFill>
                  <a:srgbClr val="000000"/>
                </a:solidFill>
                <a:latin typeface="Arial"/>
                <a:ea typeface="Arial"/>
              </a:rPr>
              <a:t>السیاحة</a:t>
            </a:r>
            <a:r>
              <a:rPr lang="ar-SA" sz="2800" dirty="0">
                <a:solidFill>
                  <a:srgbClr val="000000"/>
                </a:solidFill>
                <a:latin typeface="Arial"/>
                <a:ea typeface="Arial"/>
              </a:rPr>
              <a:t>، وحتى في أوقات الركود الاقتصادي فإن تأثر حركة السفر الجوي والبري والبحري لم </a:t>
            </a:r>
            <a:r>
              <a:rPr lang="ar-SA" sz="2800" dirty="0" err="1">
                <a:solidFill>
                  <a:srgbClr val="000000"/>
                </a:solidFill>
                <a:latin typeface="Arial"/>
                <a:ea typeface="Arial"/>
              </a:rPr>
              <a:t>یكن</a:t>
            </a:r>
            <a:r>
              <a:rPr lang="ar-SA" sz="2800" dirty="0">
                <a:solidFill>
                  <a:srgbClr val="000000"/>
                </a:solidFill>
                <a:latin typeface="Arial"/>
                <a:ea typeface="Arial"/>
              </a:rPr>
              <a:t> </a:t>
            </a:r>
            <a:r>
              <a:rPr lang="ar-SA" sz="2800" dirty="0" err="1">
                <a:solidFill>
                  <a:srgbClr val="000000"/>
                </a:solidFill>
                <a:latin typeface="Arial"/>
                <a:ea typeface="Arial"/>
              </a:rPr>
              <a:t>كبیرا</a:t>
            </a:r>
            <a:r>
              <a:rPr lang="ar-SA" sz="2800" dirty="0">
                <a:solidFill>
                  <a:srgbClr val="000000"/>
                </a:solidFill>
                <a:latin typeface="Arial"/>
                <a:ea typeface="Arial"/>
              </a:rPr>
              <a:t> وإن كان قد </a:t>
            </a:r>
            <a:r>
              <a:rPr lang="ar-SA" sz="2800" dirty="0" err="1">
                <a:solidFill>
                  <a:srgbClr val="000000"/>
                </a:solidFill>
                <a:latin typeface="Arial"/>
                <a:ea typeface="Arial"/>
              </a:rPr>
              <a:t>ساھم</a:t>
            </a:r>
            <a:r>
              <a:rPr lang="ar-SA" sz="2800" dirty="0">
                <a:solidFill>
                  <a:srgbClr val="000000"/>
                </a:solidFill>
                <a:latin typeface="Arial"/>
                <a:ea typeface="Arial"/>
              </a:rPr>
              <a:t> في </a:t>
            </a:r>
            <a:r>
              <a:rPr lang="ar-SA" sz="2800" dirty="0" err="1">
                <a:solidFill>
                  <a:srgbClr val="000000"/>
                </a:solidFill>
                <a:latin typeface="Arial"/>
                <a:ea typeface="Arial"/>
              </a:rPr>
              <a:t>تقلیل</a:t>
            </a:r>
            <a:r>
              <a:rPr lang="ar-SA" sz="2800" dirty="0">
                <a:solidFill>
                  <a:srgbClr val="000000"/>
                </a:solidFill>
                <a:latin typeface="Arial"/>
                <a:ea typeface="Arial"/>
              </a:rPr>
              <a:t> حجم الموازنات المرصودة </a:t>
            </a:r>
            <a:r>
              <a:rPr lang="ar-SA" sz="2800" dirty="0" err="1">
                <a:solidFill>
                  <a:srgbClr val="000000"/>
                </a:solidFill>
                <a:latin typeface="Arial"/>
                <a:ea typeface="Arial"/>
              </a:rPr>
              <a:t>للسیاحة</a:t>
            </a:r>
            <a:r>
              <a:rPr lang="ar-SA" sz="2800" dirty="0">
                <a:solidFill>
                  <a:srgbClr val="000000"/>
                </a:solidFill>
                <a:latin typeface="Arial"/>
                <a:ea typeface="Arial"/>
              </a:rPr>
              <a:t> وقضاء الإجازات. </a:t>
            </a: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المستقبل </a:t>
            </a:r>
            <a:r>
              <a:rPr lang="ar-SA" sz="4400" dirty="0" err="1">
                <a:solidFill>
                  <a:srgbClr val="000000"/>
                </a:solidFill>
                <a:effectLst/>
                <a:ea typeface="Arial"/>
              </a:rPr>
              <a:t>السیاحي</a:t>
            </a:r>
            <a:endParaRPr lang="en-US" dirty="0"/>
          </a:p>
        </p:txBody>
      </p:sp>
    </p:spTree>
    <p:extLst>
      <p:ext uri="{BB962C8B-B14F-4D97-AF65-F5344CB8AC3E}">
        <p14:creationId xmlns:p14="http://schemas.microsoft.com/office/powerpoint/2010/main" val="2101606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7150" marR="57150" indent="0" algn="r" rtl="1">
              <a:lnSpc>
                <a:spcPct val="154000"/>
              </a:lnSpc>
              <a:spcBef>
                <a:spcPts val="0"/>
              </a:spcBef>
              <a:spcAft>
                <a:spcPts val="145"/>
              </a:spcAft>
              <a:buNone/>
              <a:tabLst>
                <a:tab pos="0" algn="r"/>
              </a:tabLst>
            </a:pPr>
            <a:endParaRPr lang="ar-SA" sz="2800" dirty="0" smtClean="0">
              <a:solidFill>
                <a:srgbClr val="000000"/>
              </a:solidFill>
              <a:latin typeface="Arial"/>
              <a:ea typeface="Arial"/>
              <a:cs typeface="Times New Roman"/>
            </a:endParaRPr>
          </a:p>
          <a:p>
            <a:pPr marL="57150" marR="57150" indent="0" algn="r" rtl="1">
              <a:lnSpc>
                <a:spcPct val="154000"/>
              </a:lnSpc>
              <a:spcBef>
                <a:spcPts val="0"/>
              </a:spcBef>
              <a:spcAft>
                <a:spcPts val="145"/>
              </a:spcAft>
              <a:buNone/>
              <a:tabLst>
                <a:tab pos="0" algn="r"/>
              </a:tabLst>
            </a:pPr>
            <a:r>
              <a:rPr lang="ar-SA" sz="2800" dirty="0" err="1" smtClean="0">
                <a:solidFill>
                  <a:srgbClr val="000000"/>
                </a:solidFill>
                <a:latin typeface="Arial"/>
                <a:ea typeface="Arial"/>
                <a:cs typeface="Times New Roman"/>
              </a:rPr>
              <a:t>ھو</a:t>
            </a:r>
            <a:r>
              <a:rPr lang="ar-SA" sz="2800" dirty="0" smtClean="0">
                <a:solidFill>
                  <a:srgbClr val="000000"/>
                </a:solidFill>
                <a:latin typeface="Arial"/>
                <a:ea typeface="Arial"/>
                <a:cs typeface="Times New Roman"/>
              </a:rPr>
              <a:t> </a:t>
            </a:r>
            <a:r>
              <a:rPr lang="ar-SA" sz="2800" dirty="0">
                <a:solidFill>
                  <a:srgbClr val="000000"/>
                </a:solidFill>
                <a:latin typeface="Arial"/>
                <a:ea typeface="Arial"/>
                <a:cs typeface="Times New Roman"/>
              </a:rPr>
              <a:t>فرع من فروع علم الاجتماع العام </a:t>
            </a:r>
            <a:r>
              <a:rPr lang="ar-SA" sz="2800" dirty="0" err="1">
                <a:solidFill>
                  <a:srgbClr val="000000"/>
                </a:solidFill>
                <a:latin typeface="Arial"/>
                <a:ea typeface="Arial"/>
                <a:cs typeface="Times New Roman"/>
              </a:rPr>
              <a:t>یھتم</a:t>
            </a:r>
            <a:r>
              <a:rPr lang="ar-SA" sz="2800" dirty="0">
                <a:solidFill>
                  <a:srgbClr val="000000"/>
                </a:solidFill>
                <a:latin typeface="Arial"/>
                <a:ea typeface="Arial"/>
                <a:cs typeface="Times New Roman"/>
              </a:rPr>
              <a:t> بدراسة </a:t>
            </a:r>
            <a:r>
              <a:rPr lang="ar-SA" sz="2800" dirty="0" err="1">
                <a:solidFill>
                  <a:srgbClr val="000000"/>
                </a:solidFill>
                <a:latin typeface="Arial"/>
                <a:ea typeface="Arial"/>
                <a:cs typeface="Times New Roman"/>
              </a:rPr>
              <a:t>الظاھرة</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السیاحیة</a:t>
            </a:r>
            <a:r>
              <a:rPr lang="ar-SA" sz="2800" dirty="0">
                <a:solidFill>
                  <a:srgbClr val="000000"/>
                </a:solidFill>
                <a:latin typeface="Arial"/>
                <a:ea typeface="Arial"/>
                <a:cs typeface="Times New Roman"/>
              </a:rPr>
              <a:t> والمجتمع </a:t>
            </a:r>
            <a:r>
              <a:rPr lang="ar-SA" sz="2800" dirty="0" err="1">
                <a:solidFill>
                  <a:srgbClr val="000000"/>
                </a:solidFill>
                <a:latin typeface="Arial"/>
                <a:ea typeface="Arial"/>
                <a:cs typeface="Times New Roman"/>
              </a:rPr>
              <a:t>السیاحي</a:t>
            </a:r>
            <a:r>
              <a:rPr lang="ar-SA" sz="2800" dirty="0">
                <a:solidFill>
                  <a:srgbClr val="000000"/>
                </a:solidFill>
                <a:latin typeface="Arial"/>
                <a:ea typeface="Arial"/>
                <a:cs typeface="Times New Roman"/>
              </a:rPr>
              <a:t> وما </a:t>
            </a:r>
            <a:r>
              <a:rPr lang="ar-SA" sz="2800" dirty="0" err="1">
                <a:solidFill>
                  <a:srgbClr val="000000"/>
                </a:solidFill>
                <a:latin typeface="Arial"/>
                <a:ea typeface="Arial"/>
                <a:cs typeface="Times New Roman"/>
              </a:rPr>
              <a:t>یتعلق</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بھما</a:t>
            </a:r>
            <a:r>
              <a:rPr lang="ar-SA" sz="2800" dirty="0">
                <a:solidFill>
                  <a:srgbClr val="000000"/>
                </a:solidFill>
                <a:latin typeface="Arial"/>
                <a:ea typeface="Arial"/>
                <a:cs typeface="Times New Roman"/>
              </a:rPr>
              <a:t> من </a:t>
            </a:r>
            <a:r>
              <a:rPr lang="ar-SA" sz="2800" dirty="0" err="1">
                <a:solidFill>
                  <a:srgbClr val="000000"/>
                </a:solidFill>
                <a:latin typeface="Arial"/>
                <a:ea typeface="Arial"/>
                <a:cs typeface="Times New Roman"/>
              </a:rPr>
              <a:t>ظواھر</a:t>
            </a:r>
            <a:r>
              <a:rPr lang="ar-SA" sz="2800" dirty="0">
                <a:solidFill>
                  <a:srgbClr val="000000"/>
                </a:solidFill>
                <a:latin typeface="Arial"/>
                <a:ea typeface="Arial"/>
                <a:cs typeface="Times New Roman"/>
              </a:rPr>
              <a:t> ومشكلات وعلاقات وخدمات وتفاعلات... الخ . </a:t>
            </a:r>
            <a:r>
              <a:rPr lang="ar-SA" sz="2800" dirty="0" err="1">
                <a:solidFill>
                  <a:srgbClr val="000000"/>
                </a:solidFill>
                <a:latin typeface="Arial"/>
                <a:ea typeface="Arial"/>
                <a:cs typeface="Times New Roman"/>
              </a:rPr>
              <a:t>ویعتبر</a:t>
            </a:r>
            <a:r>
              <a:rPr lang="ar-SA" sz="2800" dirty="0">
                <a:solidFill>
                  <a:srgbClr val="000000"/>
                </a:solidFill>
                <a:latin typeface="Arial"/>
                <a:ea typeface="Arial"/>
                <a:cs typeface="Times New Roman"/>
              </a:rPr>
              <a:t> علم الاجتماع </a:t>
            </a:r>
            <a:r>
              <a:rPr lang="ar-SA" sz="2800" dirty="0" err="1">
                <a:solidFill>
                  <a:srgbClr val="000000"/>
                </a:solidFill>
                <a:latin typeface="Arial"/>
                <a:ea typeface="Arial"/>
                <a:cs typeface="Times New Roman"/>
              </a:rPr>
              <a:t>السیاحي</a:t>
            </a:r>
            <a:r>
              <a:rPr lang="ar-SA" sz="2800" dirty="0">
                <a:solidFill>
                  <a:srgbClr val="000000"/>
                </a:solidFill>
                <a:latin typeface="Arial"/>
                <a:ea typeface="Arial"/>
                <a:cs typeface="Times New Roman"/>
              </a:rPr>
              <a:t> من أحدث فروع علم الاجتماع نشأةً، </a:t>
            </a:r>
            <a:r>
              <a:rPr lang="ar-SA" sz="2800" dirty="0" err="1">
                <a:solidFill>
                  <a:srgbClr val="000000"/>
                </a:solidFill>
                <a:latin typeface="Arial"/>
                <a:ea typeface="Arial"/>
                <a:cs typeface="Times New Roman"/>
              </a:rPr>
              <a:t>حیث</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یدرس</a:t>
            </a:r>
            <a:r>
              <a:rPr lang="ar-SA" sz="2800" dirty="0">
                <a:solidFill>
                  <a:srgbClr val="000000"/>
                </a:solidFill>
                <a:latin typeface="Arial"/>
                <a:ea typeface="Arial"/>
                <a:cs typeface="Times New Roman"/>
              </a:rPr>
              <a:t> في بعض الجامعات </a:t>
            </a:r>
            <a:r>
              <a:rPr lang="ar-SA" sz="2800" dirty="0" err="1">
                <a:solidFill>
                  <a:srgbClr val="000000"/>
                </a:solidFill>
                <a:latin typeface="Arial"/>
                <a:ea typeface="Arial"/>
                <a:cs typeface="Times New Roman"/>
              </a:rPr>
              <a:t>العالمیة</a:t>
            </a:r>
            <a:r>
              <a:rPr lang="ar-SA" sz="2800" dirty="0">
                <a:solidFill>
                  <a:srgbClr val="000000"/>
                </a:solidFill>
                <a:latin typeface="Arial"/>
                <a:ea typeface="Arial"/>
                <a:cs typeface="Times New Roman"/>
              </a:rPr>
              <a:t> وبعض الجامعات </a:t>
            </a:r>
            <a:r>
              <a:rPr lang="ar-SA" sz="2800" dirty="0" err="1">
                <a:solidFill>
                  <a:srgbClr val="000000"/>
                </a:solidFill>
                <a:latin typeface="Arial"/>
                <a:ea typeface="Arial"/>
                <a:cs typeface="Times New Roman"/>
              </a:rPr>
              <a:t>الإقلیمیة</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والمحلیة</a:t>
            </a:r>
            <a:r>
              <a:rPr lang="ar-SA" sz="2800" dirty="0">
                <a:solidFill>
                  <a:srgbClr val="000000"/>
                </a:solidFill>
                <a:latin typeface="Arial"/>
                <a:ea typeface="Arial"/>
                <a:cs typeface="Times New Roman"/>
              </a:rPr>
              <a:t> </a:t>
            </a:r>
            <a:r>
              <a:rPr lang="ar-SA" sz="2800" dirty="0" err="1">
                <a:solidFill>
                  <a:srgbClr val="000000"/>
                </a:solidFill>
                <a:latin typeface="Arial"/>
                <a:ea typeface="Arial"/>
                <a:cs typeface="Times New Roman"/>
              </a:rPr>
              <a:t>حدیثاً</a:t>
            </a:r>
            <a:r>
              <a:rPr lang="ar-SA" sz="2800" dirty="0">
                <a:solidFill>
                  <a:srgbClr val="000000"/>
                </a:solidFill>
                <a:latin typeface="Arial"/>
                <a:ea typeface="Arial"/>
                <a:cs typeface="Times New Roman"/>
              </a:rPr>
              <a:t>.</a:t>
            </a:r>
            <a:endParaRPr lang="en-US" sz="2400" dirty="0">
              <a:solidFill>
                <a:srgbClr val="000000"/>
              </a:solidFill>
              <a:latin typeface="Arial"/>
              <a:ea typeface="Arial"/>
            </a:endParaRPr>
          </a:p>
          <a:p>
            <a:pPr marL="109728" indent="0" algn="r" rtl="1">
              <a:buNone/>
            </a:pPr>
            <a:endParaRPr lang="ar-SA" dirty="0" smtClean="0"/>
          </a:p>
        </p:txBody>
      </p:sp>
      <p:sp>
        <p:nvSpPr>
          <p:cNvPr id="2" name="Title 1"/>
          <p:cNvSpPr>
            <a:spLocks noGrp="1"/>
          </p:cNvSpPr>
          <p:nvPr>
            <p:ph type="title"/>
          </p:nvPr>
        </p:nvSpPr>
        <p:spPr/>
        <p:txBody>
          <a:bodyPr/>
          <a:lstStyle/>
          <a:p>
            <a:pPr algn="ctr"/>
            <a:r>
              <a:rPr lang="ar-SA" dirty="0" smtClean="0"/>
              <a:t>علم الاجتماع السياحي</a:t>
            </a:r>
            <a:endParaRPr lang="en-US" dirty="0"/>
          </a:p>
        </p:txBody>
      </p:sp>
    </p:spTree>
    <p:extLst>
      <p:ext uri="{BB962C8B-B14F-4D97-AF65-F5344CB8AC3E}">
        <p14:creationId xmlns:p14="http://schemas.microsoft.com/office/powerpoint/2010/main" val="2240267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marR="57150" lvl="0" indent="-342900" algn="r" rtl="1">
              <a:lnSpc>
                <a:spcPct val="154000"/>
              </a:lnSpc>
              <a:spcBef>
                <a:spcPts val="0"/>
              </a:spcBef>
              <a:spcAft>
                <a:spcPts val="145"/>
              </a:spcAft>
              <a:buFont typeface="+mj-lt"/>
              <a:buAutoNum type="arabicPeriod"/>
              <a:tabLst>
                <a:tab pos="0" algn="r"/>
              </a:tabLst>
            </a:pPr>
            <a:r>
              <a:rPr lang="ar-SA" sz="2800" dirty="0" err="1">
                <a:solidFill>
                  <a:srgbClr val="000000"/>
                </a:solidFill>
                <a:latin typeface="Arial"/>
                <a:ea typeface="Arial"/>
              </a:rPr>
              <a:t>یتوقع</a:t>
            </a:r>
            <a:r>
              <a:rPr lang="ar-SA" sz="2800" dirty="0">
                <a:solidFill>
                  <a:srgbClr val="000000"/>
                </a:solidFill>
                <a:latin typeface="Arial"/>
                <a:ea typeface="Arial"/>
              </a:rPr>
              <a:t> أن </a:t>
            </a:r>
            <a:r>
              <a:rPr lang="ar-SA" sz="2800" dirty="0" err="1">
                <a:solidFill>
                  <a:srgbClr val="000000"/>
                </a:solidFill>
                <a:latin typeface="Arial"/>
                <a:ea typeface="Arial"/>
              </a:rPr>
              <a:t>یشكل</a:t>
            </a:r>
            <a:r>
              <a:rPr lang="ar-SA" sz="2800" dirty="0">
                <a:solidFill>
                  <a:srgbClr val="000000"/>
                </a:solidFill>
                <a:latin typeface="Arial"/>
                <a:ea typeface="Arial"/>
              </a:rPr>
              <a:t> الشرق الأوسط </a:t>
            </a:r>
            <a:r>
              <a:rPr lang="ar-SA" sz="2800" dirty="0" err="1">
                <a:solidFill>
                  <a:srgbClr val="000000"/>
                </a:solidFill>
                <a:latin typeface="Arial"/>
                <a:ea typeface="Arial"/>
              </a:rPr>
              <a:t>أھم</a:t>
            </a:r>
            <a:r>
              <a:rPr lang="ar-SA" sz="2800" dirty="0">
                <a:solidFill>
                  <a:srgbClr val="000000"/>
                </a:solidFill>
                <a:latin typeface="Arial"/>
                <a:ea typeface="Arial"/>
              </a:rPr>
              <a:t> سوق </a:t>
            </a:r>
            <a:r>
              <a:rPr lang="ar-SA" sz="2800" dirty="0" err="1">
                <a:solidFill>
                  <a:srgbClr val="000000"/>
                </a:solidFill>
                <a:latin typeface="Arial"/>
                <a:ea typeface="Arial"/>
              </a:rPr>
              <a:t>سیاحي</a:t>
            </a:r>
            <a:r>
              <a:rPr lang="ar-SA" sz="2800" dirty="0">
                <a:solidFill>
                  <a:srgbClr val="000000"/>
                </a:solidFill>
                <a:latin typeface="Arial"/>
                <a:ea typeface="Arial"/>
              </a:rPr>
              <a:t> في المستقبل </a:t>
            </a:r>
            <a:r>
              <a:rPr lang="ar-SA" sz="2800" dirty="0" err="1">
                <a:solidFill>
                  <a:srgbClr val="000000"/>
                </a:solidFill>
                <a:latin typeface="Arial"/>
                <a:ea typeface="Arial"/>
              </a:rPr>
              <a:t>القریب</a:t>
            </a:r>
            <a:r>
              <a:rPr lang="ar-SA" sz="2800" dirty="0">
                <a:solidFill>
                  <a:srgbClr val="000000"/>
                </a:solidFill>
                <a:latin typeface="Arial"/>
                <a:ea typeface="Arial"/>
              </a:rPr>
              <a:t>، نظرا </a:t>
            </a:r>
            <a:r>
              <a:rPr lang="ar-SA" sz="2800" dirty="0" err="1">
                <a:solidFill>
                  <a:srgbClr val="000000"/>
                </a:solidFill>
                <a:latin typeface="Arial"/>
                <a:ea typeface="Arial"/>
              </a:rPr>
              <a:t>لمخزونھ</a:t>
            </a:r>
            <a:r>
              <a:rPr lang="ar-SA" sz="2800" dirty="0">
                <a:solidFill>
                  <a:srgbClr val="000000"/>
                </a:solidFill>
                <a:latin typeface="Arial"/>
                <a:ea typeface="Arial"/>
              </a:rPr>
              <a:t> </a:t>
            </a:r>
            <a:r>
              <a:rPr lang="ar-SA" sz="2800" dirty="0" err="1">
                <a:solidFill>
                  <a:srgbClr val="000000"/>
                </a:solidFill>
                <a:latin typeface="Arial"/>
                <a:ea typeface="Arial"/>
              </a:rPr>
              <a:t>الھائل</a:t>
            </a:r>
            <a:r>
              <a:rPr lang="ar-SA" sz="2800" dirty="0">
                <a:solidFill>
                  <a:srgbClr val="000000"/>
                </a:solidFill>
                <a:latin typeface="Arial"/>
                <a:ea typeface="Arial"/>
              </a:rPr>
              <a:t> من عناصر الجذب </a:t>
            </a:r>
            <a:r>
              <a:rPr lang="ar-SA" sz="2800" dirty="0" err="1">
                <a:solidFill>
                  <a:srgbClr val="000000"/>
                </a:solidFill>
                <a:latin typeface="Arial"/>
                <a:ea typeface="Arial"/>
              </a:rPr>
              <a:t>السیاحي</a:t>
            </a:r>
            <a:r>
              <a:rPr lang="ar-SA" sz="2800" dirty="0">
                <a:solidFill>
                  <a:srgbClr val="000000"/>
                </a:solidFill>
                <a:latin typeface="Arial"/>
                <a:ea typeface="Arial"/>
              </a:rPr>
              <a:t>. </a:t>
            </a:r>
            <a:endParaRPr lang="en-US" sz="2800" dirty="0">
              <a:solidFill>
                <a:srgbClr val="000000"/>
              </a:solidFill>
              <a:latin typeface="Arial"/>
              <a:ea typeface="Arial"/>
            </a:endParaRPr>
          </a:p>
          <a:p>
            <a:pPr marL="342900" marR="57150" lvl="0" indent="-342900" algn="r" rtl="1">
              <a:lnSpc>
                <a:spcPct val="154000"/>
              </a:lnSpc>
              <a:spcBef>
                <a:spcPts val="0"/>
              </a:spcBef>
              <a:spcAft>
                <a:spcPts val="145"/>
              </a:spcAft>
              <a:buFont typeface="+mj-lt"/>
              <a:buAutoNum type="arabicPeriod"/>
              <a:tabLst>
                <a:tab pos="0" algn="r"/>
              </a:tabLst>
            </a:pPr>
            <a:r>
              <a:rPr lang="ar-SA" sz="2800" dirty="0" err="1">
                <a:solidFill>
                  <a:srgbClr val="000000"/>
                </a:solidFill>
                <a:latin typeface="Arial"/>
                <a:ea typeface="Arial"/>
              </a:rPr>
              <a:t>یتوقع</a:t>
            </a:r>
            <a:r>
              <a:rPr lang="ar-SA" sz="2800" dirty="0">
                <a:solidFill>
                  <a:srgbClr val="000000"/>
                </a:solidFill>
                <a:latin typeface="Arial"/>
                <a:ea typeface="Arial"/>
              </a:rPr>
              <a:t> أن </a:t>
            </a:r>
            <a:r>
              <a:rPr lang="ar-SA" sz="2800" dirty="0" err="1">
                <a:solidFill>
                  <a:srgbClr val="000000"/>
                </a:solidFill>
                <a:latin typeface="Arial"/>
                <a:ea typeface="Arial"/>
              </a:rPr>
              <a:t>یصل</a:t>
            </a:r>
            <a:r>
              <a:rPr lang="ar-SA" sz="2800" dirty="0">
                <a:solidFill>
                  <a:srgbClr val="000000"/>
                </a:solidFill>
                <a:latin typeface="Arial"/>
                <a:ea typeface="Arial"/>
              </a:rPr>
              <a:t> عدد </a:t>
            </a:r>
            <a:r>
              <a:rPr lang="ar-SA" sz="2800" dirty="0" err="1">
                <a:solidFill>
                  <a:srgbClr val="000000"/>
                </a:solidFill>
                <a:latin typeface="Arial"/>
                <a:ea typeface="Arial"/>
              </a:rPr>
              <a:t>السیاح</a:t>
            </a:r>
            <a:r>
              <a:rPr lang="ar-SA" sz="2800" dirty="0">
                <a:solidFill>
                  <a:srgbClr val="000000"/>
                </a:solidFill>
                <a:latin typeface="Arial"/>
                <a:ea typeface="Arial"/>
              </a:rPr>
              <a:t> إلى ٦٣٧ </a:t>
            </a:r>
            <a:r>
              <a:rPr lang="ar-SA" sz="2800" dirty="0" err="1">
                <a:solidFill>
                  <a:srgbClr val="000000"/>
                </a:solidFill>
                <a:latin typeface="Arial"/>
                <a:ea typeface="Arial"/>
              </a:rPr>
              <a:t>ملیون</a:t>
            </a:r>
            <a:r>
              <a:rPr lang="ar-SA" sz="2800" dirty="0">
                <a:solidFill>
                  <a:srgbClr val="000000"/>
                </a:solidFill>
                <a:latin typeface="Arial"/>
                <a:ea typeface="Arial"/>
              </a:rPr>
              <a:t> سائح، وعائدات </a:t>
            </a:r>
            <a:r>
              <a:rPr lang="ar-SA" sz="2800" dirty="0" err="1">
                <a:solidFill>
                  <a:srgbClr val="000000"/>
                </a:solidFill>
                <a:latin typeface="Arial"/>
                <a:ea typeface="Arial"/>
              </a:rPr>
              <a:t>السیاحة</a:t>
            </a:r>
            <a:r>
              <a:rPr lang="ar-SA" sz="2800" dirty="0">
                <a:solidFill>
                  <a:srgbClr val="000000"/>
                </a:solidFill>
                <a:latin typeface="Arial"/>
                <a:ea typeface="Arial"/>
              </a:rPr>
              <a:t> ستزاد بنسبة </a:t>
            </a:r>
            <a:r>
              <a:rPr lang="ar-SA" sz="2800" dirty="0" smtClean="0">
                <a:solidFill>
                  <a:srgbClr val="000000"/>
                </a:solidFill>
                <a:latin typeface="Arial"/>
                <a:ea typeface="Arial"/>
              </a:rPr>
              <a:t>90 ٪ </a:t>
            </a:r>
            <a:r>
              <a:rPr lang="ar-SA" sz="2800" dirty="0">
                <a:solidFill>
                  <a:srgbClr val="000000"/>
                </a:solidFill>
                <a:latin typeface="Arial"/>
                <a:ea typeface="Arial"/>
              </a:rPr>
              <a:t>لتصل ٥٢٧ </a:t>
            </a:r>
            <a:r>
              <a:rPr lang="ar-SA" sz="2800" dirty="0" err="1">
                <a:solidFill>
                  <a:srgbClr val="000000"/>
                </a:solidFill>
                <a:latin typeface="Arial"/>
                <a:ea typeface="Arial"/>
              </a:rPr>
              <a:t>ملیار</a:t>
            </a:r>
            <a:r>
              <a:rPr lang="ar-SA" sz="2800" dirty="0">
                <a:solidFill>
                  <a:srgbClr val="000000"/>
                </a:solidFill>
                <a:latin typeface="Arial"/>
                <a:ea typeface="Arial"/>
              </a:rPr>
              <a:t> دولار. </a:t>
            </a: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المستقبل </a:t>
            </a:r>
            <a:r>
              <a:rPr lang="ar-SA" sz="4400" dirty="0" err="1">
                <a:solidFill>
                  <a:srgbClr val="000000"/>
                </a:solidFill>
                <a:effectLst/>
                <a:ea typeface="Arial"/>
              </a:rPr>
              <a:t>السیاحي</a:t>
            </a:r>
            <a:endParaRPr lang="en-US" dirty="0"/>
          </a:p>
        </p:txBody>
      </p:sp>
    </p:spTree>
    <p:extLst>
      <p:ext uri="{BB962C8B-B14F-4D97-AF65-F5344CB8AC3E}">
        <p14:creationId xmlns:p14="http://schemas.microsoft.com/office/powerpoint/2010/main" val="3920804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تستمر </a:t>
            </a:r>
            <a:r>
              <a:rPr lang="ar-SA" sz="2800" dirty="0" err="1">
                <a:solidFill>
                  <a:srgbClr val="000000"/>
                </a:solidFill>
                <a:latin typeface="Arial"/>
                <a:ea typeface="Arial"/>
              </a:rPr>
              <a:t>السیاحة</a:t>
            </a:r>
            <a:r>
              <a:rPr lang="ar-SA" sz="2800" dirty="0">
                <a:solidFill>
                  <a:srgbClr val="000000"/>
                </a:solidFill>
                <a:latin typeface="Arial"/>
                <a:ea typeface="Arial"/>
              </a:rPr>
              <a:t> </a:t>
            </a:r>
            <a:r>
              <a:rPr lang="ar-SA" sz="2800" dirty="0" err="1">
                <a:solidFill>
                  <a:srgbClr val="000000"/>
                </a:solidFill>
                <a:latin typeface="Arial"/>
                <a:ea typeface="Arial"/>
              </a:rPr>
              <a:t>الداخلیة</a:t>
            </a:r>
            <a:r>
              <a:rPr lang="ar-SA" sz="2800" dirty="0">
                <a:solidFill>
                  <a:srgbClr val="000000"/>
                </a:solidFill>
                <a:latin typeface="Arial"/>
                <a:ea typeface="Arial"/>
              </a:rPr>
              <a:t> في الدول </a:t>
            </a:r>
            <a:r>
              <a:rPr lang="ar-SA" sz="2800" dirty="0" err="1">
                <a:solidFill>
                  <a:srgbClr val="000000"/>
                </a:solidFill>
                <a:latin typeface="Arial"/>
                <a:ea typeface="Arial"/>
              </a:rPr>
              <a:t>النامیة</a:t>
            </a:r>
            <a:r>
              <a:rPr lang="ar-SA" sz="2800" dirty="0">
                <a:solidFill>
                  <a:srgbClr val="000000"/>
                </a:solidFill>
                <a:latin typeface="Arial"/>
                <a:ea typeface="Arial"/>
              </a:rPr>
              <a:t> في النمو </a:t>
            </a:r>
            <a:r>
              <a:rPr lang="ar-SA" sz="2800" dirty="0" err="1">
                <a:solidFill>
                  <a:srgbClr val="000000"/>
                </a:solidFill>
                <a:latin typeface="Arial"/>
                <a:ea typeface="Arial"/>
              </a:rPr>
              <a:t>السریع</a:t>
            </a:r>
            <a:r>
              <a:rPr lang="ar-SA" sz="2800" dirty="0">
                <a:solidFill>
                  <a:srgbClr val="000000"/>
                </a:solidFill>
                <a:latin typeface="Arial"/>
                <a:ea typeface="Arial"/>
              </a:rPr>
              <a:t>، وان كان ذلك </a:t>
            </a:r>
            <a:r>
              <a:rPr lang="ar-SA" sz="2800" dirty="0" err="1">
                <a:solidFill>
                  <a:srgbClr val="000000"/>
                </a:solidFill>
                <a:latin typeface="Arial"/>
                <a:ea typeface="Arial"/>
              </a:rPr>
              <a:t>مرھون</a:t>
            </a:r>
            <a:r>
              <a:rPr lang="ar-SA" sz="2800" dirty="0">
                <a:solidFill>
                  <a:srgbClr val="000000"/>
                </a:solidFill>
                <a:latin typeface="Arial"/>
                <a:ea typeface="Arial"/>
              </a:rPr>
              <a:t> بالاستقرار </a:t>
            </a:r>
            <a:r>
              <a:rPr lang="ar-SA" sz="2800" dirty="0" err="1">
                <a:solidFill>
                  <a:srgbClr val="000000"/>
                </a:solidFill>
                <a:latin typeface="Arial"/>
                <a:ea typeface="Arial"/>
              </a:rPr>
              <a:t>السیاسي</a:t>
            </a:r>
            <a:r>
              <a:rPr lang="ar-SA" sz="2800" dirty="0">
                <a:solidFill>
                  <a:srgbClr val="000000"/>
                </a:solidFill>
                <a:latin typeface="Arial"/>
                <a:ea typeface="Arial"/>
              </a:rPr>
              <a:t>. </a:t>
            </a:r>
            <a:endParaRPr lang="en-US" sz="2800" dirty="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سیظل إقلیم آسیا والمحیط الھادي یتمتع بأعلى معدلات نمو سیاحي نظرا لتنوع عناصر الجذب السیاحي </a:t>
            </a:r>
            <a:r>
              <a:rPr lang="ar-SA" sz="2800" dirty="0" smtClean="0">
                <a:solidFill>
                  <a:srgbClr val="000000"/>
                </a:solidFill>
                <a:latin typeface="Arial"/>
                <a:ea typeface="Arial"/>
              </a:rPr>
              <a:t>فیه. </a:t>
            </a:r>
            <a:endParaRPr lang="en-US" sz="2800" dirty="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نظرا لخبرة </a:t>
            </a:r>
            <a:r>
              <a:rPr lang="ar-SA" sz="2800" dirty="0" err="1">
                <a:solidFill>
                  <a:srgbClr val="000000"/>
                </a:solidFill>
                <a:latin typeface="Arial"/>
                <a:ea typeface="Arial"/>
              </a:rPr>
              <a:t>السیاح</a:t>
            </a:r>
            <a:r>
              <a:rPr lang="ar-SA" sz="2800" dirty="0">
                <a:solidFill>
                  <a:srgbClr val="000000"/>
                </a:solidFill>
                <a:latin typeface="Arial"/>
                <a:ea typeface="Arial"/>
              </a:rPr>
              <a:t> فإن </a:t>
            </a:r>
            <a:r>
              <a:rPr lang="ar-SA" sz="2800" dirty="0" err="1">
                <a:solidFill>
                  <a:srgbClr val="000000"/>
                </a:solidFill>
                <a:latin typeface="Arial"/>
                <a:ea typeface="Arial"/>
              </a:rPr>
              <a:t>ھذا</a:t>
            </a:r>
            <a:r>
              <a:rPr lang="ar-SA" sz="2800" dirty="0">
                <a:solidFill>
                  <a:srgbClr val="000000"/>
                </a:solidFill>
                <a:latin typeface="Arial"/>
                <a:ea typeface="Arial"/>
              </a:rPr>
              <a:t> </a:t>
            </a:r>
            <a:r>
              <a:rPr lang="ar-SA" sz="2800" dirty="0" err="1">
                <a:solidFill>
                  <a:srgbClr val="000000"/>
                </a:solidFill>
                <a:latin typeface="Arial"/>
                <a:ea typeface="Arial"/>
              </a:rPr>
              <a:t>سیدفعھم</a:t>
            </a:r>
            <a:r>
              <a:rPr lang="ar-SA" sz="2800" dirty="0">
                <a:solidFill>
                  <a:srgbClr val="000000"/>
                </a:solidFill>
                <a:latin typeface="Arial"/>
                <a:ea typeface="Arial"/>
              </a:rPr>
              <a:t> إلى البحث عن أسواق </a:t>
            </a:r>
            <a:r>
              <a:rPr lang="ar-SA" sz="2800" dirty="0" err="1">
                <a:solidFill>
                  <a:srgbClr val="000000"/>
                </a:solidFill>
                <a:latin typeface="Arial"/>
                <a:ea typeface="Arial"/>
              </a:rPr>
              <a:t>سیاحیة</a:t>
            </a:r>
            <a:r>
              <a:rPr lang="ar-SA" sz="2800" dirty="0">
                <a:solidFill>
                  <a:srgbClr val="000000"/>
                </a:solidFill>
                <a:latin typeface="Arial"/>
                <a:ea typeface="Arial"/>
              </a:rPr>
              <a:t> </a:t>
            </a:r>
            <a:r>
              <a:rPr lang="ar-SA" sz="2800" dirty="0" err="1">
                <a:solidFill>
                  <a:srgbClr val="000000"/>
                </a:solidFill>
                <a:latin typeface="Arial"/>
                <a:ea typeface="Arial"/>
              </a:rPr>
              <a:t>جدیدة</a:t>
            </a:r>
            <a:r>
              <a:rPr lang="ar-SA" sz="2800" dirty="0">
                <a:solidFill>
                  <a:srgbClr val="000000"/>
                </a:solidFill>
                <a:latin typeface="Arial"/>
                <a:ea typeface="Arial"/>
              </a:rPr>
              <a:t>، </a:t>
            </a:r>
            <a:r>
              <a:rPr lang="ar-SA" sz="2800" dirty="0" err="1">
                <a:solidFill>
                  <a:srgbClr val="000000"/>
                </a:solidFill>
                <a:latin typeface="Arial"/>
                <a:ea typeface="Arial"/>
              </a:rPr>
              <a:t>ویستبدلون</a:t>
            </a:r>
            <a:r>
              <a:rPr lang="ar-SA" sz="2800" dirty="0">
                <a:solidFill>
                  <a:srgbClr val="000000"/>
                </a:solidFill>
                <a:latin typeface="Arial"/>
                <a:ea typeface="Arial"/>
              </a:rPr>
              <a:t> </a:t>
            </a:r>
            <a:r>
              <a:rPr lang="ar-SA" sz="2800" dirty="0" err="1">
                <a:solidFill>
                  <a:srgbClr val="000000"/>
                </a:solidFill>
                <a:latin typeface="Arial"/>
                <a:ea typeface="Arial"/>
              </a:rPr>
              <a:t>السیاحة</a:t>
            </a:r>
            <a:r>
              <a:rPr lang="ar-SA" sz="2800" dirty="0">
                <a:solidFill>
                  <a:srgbClr val="000000"/>
                </a:solidFill>
                <a:latin typeface="Arial"/>
                <a:ea typeface="Arial"/>
              </a:rPr>
              <a:t> </a:t>
            </a:r>
            <a:r>
              <a:rPr lang="ar-SA" sz="2800" dirty="0" err="1">
                <a:solidFill>
                  <a:srgbClr val="000000"/>
                </a:solidFill>
                <a:latin typeface="Arial"/>
                <a:ea typeface="Arial"/>
              </a:rPr>
              <a:t>السنویة</a:t>
            </a:r>
            <a:r>
              <a:rPr lang="ar-SA" sz="2800" dirty="0">
                <a:solidFill>
                  <a:srgbClr val="000000"/>
                </a:solidFill>
                <a:latin typeface="Arial"/>
                <a:ea typeface="Arial"/>
              </a:rPr>
              <a:t> </a:t>
            </a:r>
            <a:r>
              <a:rPr lang="ar-SA" sz="2800" dirty="0" err="1">
                <a:solidFill>
                  <a:srgbClr val="000000"/>
                </a:solidFill>
                <a:latin typeface="Arial"/>
                <a:ea typeface="Arial"/>
              </a:rPr>
              <a:t>الطویلة</a:t>
            </a:r>
            <a:r>
              <a:rPr lang="ar-SA" sz="2800" dirty="0">
                <a:solidFill>
                  <a:srgbClr val="000000"/>
                </a:solidFill>
                <a:latin typeface="Arial"/>
                <a:ea typeface="Arial"/>
              </a:rPr>
              <a:t> </a:t>
            </a:r>
            <a:r>
              <a:rPr lang="ar-SA" sz="2800" dirty="0" err="1">
                <a:solidFill>
                  <a:srgbClr val="000000"/>
                </a:solidFill>
                <a:latin typeface="Arial"/>
                <a:ea typeface="Arial"/>
              </a:rPr>
              <a:t>بسیاحة</a:t>
            </a:r>
            <a:r>
              <a:rPr lang="ar-SA" sz="2800" dirty="0">
                <a:solidFill>
                  <a:srgbClr val="000000"/>
                </a:solidFill>
                <a:latin typeface="Arial"/>
                <a:ea typeface="Arial"/>
              </a:rPr>
              <a:t> متعددة لفترات </a:t>
            </a:r>
            <a:r>
              <a:rPr lang="ar-SA" sz="2800" dirty="0" err="1">
                <a:solidFill>
                  <a:srgbClr val="000000"/>
                </a:solidFill>
                <a:latin typeface="Arial"/>
                <a:ea typeface="Arial"/>
              </a:rPr>
              <a:t>قصیرة</a:t>
            </a:r>
            <a:r>
              <a:rPr lang="ar-SA" sz="2800" dirty="0">
                <a:solidFill>
                  <a:srgbClr val="000000"/>
                </a:solidFill>
                <a:latin typeface="Arial"/>
                <a:ea typeface="Arial"/>
              </a:rPr>
              <a:t>. </a:t>
            </a: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المستقبل </a:t>
            </a:r>
            <a:r>
              <a:rPr lang="ar-SA" sz="4400" dirty="0" err="1">
                <a:solidFill>
                  <a:srgbClr val="000000"/>
                </a:solidFill>
                <a:effectLst/>
                <a:ea typeface="Arial"/>
              </a:rPr>
              <a:t>السیاحي</a:t>
            </a:r>
            <a:endParaRPr lang="en-US" dirty="0"/>
          </a:p>
        </p:txBody>
      </p:sp>
    </p:spTree>
    <p:extLst>
      <p:ext uri="{BB962C8B-B14F-4D97-AF65-F5344CB8AC3E}">
        <p14:creationId xmlns:p14="http://schemas.microsoft.com/office/powerpoint/2010/main" val="3771096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188032"/>
          </a:xfrm>
        </p:spPr>
        <p:txBody>
          <a:bodyPr>
            <a:normAutofit/>
          </a:bodyPr>
          <a:lstStyle/>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smtClean="0">
                <a:solidFill>
                  <a:srgbClr val="000000"/>
                </a:solidFill>
                <a:latin typeface="Arial"/>
                <a:ea typeface="Arial"/>
              </a:rPr>
              <a:t>یتوقع </a:t>
            </a:r>
            <a:r>
              <a:rPr lang="ar-SA" sz="2800" dirty="0">
                <a:solidFill>
                  <a:srgbClr val="000000"/>
                </a:solidFill>
                <a:latin typeface="Arial"/>
                <a:ea typeface="Arial"/>
              </a:rPr>
              <a:t>أن یزید الإقبال على سیاحة الاستجمام وممارسة الریاضة والمغامرة والسیاحة الثقافیة والریفیة. </a:t>
            </a:r>
            <a:endParaRPr lang="ar-SA" sz="2800" dirty="0" smtClean="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smtClean="0">
                <a:solidFill>
                  <a:srgbClr val="000000"/>
                </a:solidFill>
                <a:latin typeface="Arial"/>
                <a:ea typeface="Arial"/>
              </a:rPr>
              <a:t>سیتم </a:t>
            </a:r>
            <a:r>
              <a:rPr lang="ar-SA" sz="2800" dirty="0">
                <a:solidFill>
                  <a:srgbClr val="000000"/>
                </a:solidFill>
                <a:latin typeface="Arial"/>
                <a:ea typeface="Arial"/>
              </a:rPr>
              <a:t>الدمج بین وسائل النقل البریة والبحریة والجویة </a:t>
            </a:r>
            <a:r>
              <a:rPr lang="ar-SA" sz="2800" dirty="0" smtClean="0">
                <a:solidFill>
                  <a:srgbClr val="000000"/>
                </a:solidFill>
                <a:latin typeface="Arial"/>
                <a:ea typeface="Arial"/>
              </a:rPr>
              <a:t>فاي الرحلة </a:t>
            </a:r>
            <a:r>
              <a:rPr lang="ar-SA" sz="2800" dirty="0">
                <a:solidFill>
                  <a:srgbClr val="000000"/>
                </a:solidFill>
                <a:latin typeface="Arial"/>
                <a:ea typeface="Arial"/>
              </a:rPr>
              <a:t>السیاحیة الواحدة ،ودمج أكثر من نوع سیاحي في الرحلة السیاحیة الواحدة. </a:t>
            </a:r>
            <a:endParaRPr lang="ar-SA" sz="2800" dirty="0" smtClean="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a:solidFill>
                  <a:srgbClr val="000000"/>
                </a:solidFill>
                <a:latin typeface="Arial"/>
                <a:ea typeface="Arial"/>
              </a:rPr>
              <a:t>ستبقى سیاحة الشواطئ الأكثر انتشارا، رغم مزاحمة أشكال     أخرى لھا</a:t>
            </a:r>
            <a:r>
              <a:rPr lang="ar-SA" sz="2800" dirty="0" smtClean="0">
                <a:solidFill>
                  <a:srgbClr val="000000"/>
                </a:solidFill>
                <a:latin typeface="Arial"/>
                <a:ea typeface="Arial"/>
              </a:rPr>
              <a:t>.</a:t>
            </a: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000" dirty="0">
                <a:solidFill>
                  <a:srgbClr val="000000"/>
                </a:solidFill>
                <a:effectLst/>
                <a:ea typeface="Arial"/>
              </a:rPr>
              <a:t>المستقبل السیاحي</a:t>
            </a:r>
            <a:endParaRPr lang="en-US" dirty="0"/>
          </a:p>
        </p:txBody>
      </p:sp>
    </p:spTree>
    <p:extLst>
      <p:ext uri="{BB962C8B-B14F-4D97-AF65-F5344CB8AC3E}">
        <p14:creationId xmlns:p14="http://schemas.microsoft.com/office/powerpoint/2010/main" val="1686784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smtClean="0">
                <a:solidFill>
                  <a:srgbClr val="000000"/>
                </a:solidFill>
                <a:latin typeface="Arial"/>
                <a:ea typeface="Arial"/>
              </a:rPr>
              <a:t>نظرا </a:t>
            </a:r>
            <a:r>
              <a:rPr lang="ar-SA" sz="2800" dirty="0">
                <a:solidFill>
                  <a:srgbClr val="000000"/>
                </a:solidFill>
                <a:latin typeface="Arial"/>
                <a:ea typeface="Arial"/>
              </a:rPr>
              <a:t>للتطور الھائل في الاتصالات التقنیة فسیزداد استخدام الكمبیوتر في تخطیط السیاحة وإدارة الخدمات. </a:t>
            </a:r>
            <a:endParaRPr lang="en-US" sz="2800" dirty="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smtClean="0">
                <a:solidFill>
                  <a:srgbClr val="000000"/>
                </a:solidFill>
                <a:latin typeface="Arial"/>
                <a:ea typeface="Arial"/>
              </a:rPr>
              <a:t>سیتم </a:t>
            </a:r>
            <a:r>
              <a:rPr lang="ar-SA" sz="2800" dirty="0">
                <a:solidFill>
                  <a:srgbClr val="000000"/>
                </a:solidFill>
                <a:latin typeface="Arial"/>
                <a:ea typeface="Arial"/>
              </a:rPr>
              <a:t>تبني أسلوب التخطیط العلمي الشامل للنشاط السیاحي في كثیر من دول العالم، مع الاھتمام بوضع حلول بالمشكلات البیئیة والاجتماعیة في السیاحة. </a:t>
            </a: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المستقبل السیاحي</a:t>
            </a:r>
            <a:endParaRPr lang="en-US" dirty="0"/>
          </a:p>
        </p:txBody>
      </p:sp>
    </p:spTree>
    <p:extLst>
      <p:ext uri="{BB962C8B-B14F-4D97-AF65-F5344CB8AC3E}">
        <p14:creationId xmlns:p14="http://schemas.microsoft.com/office/powerpoint/2010/main" val="1683571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marR="57150" indent="-457200" algn="r" rtl="1">
              <a:lnSpc>
                <a:spcPct val="154000"/>
              </a:lnSpc>
              <a:spcBef>
                <a:spcPts val="0"/>
              </a:spcBef>
              <a:spcAft>
                <a:spcPts val="145"/>
              </a:spcAft>
              <a:buFont typeface="Wingdings" panose="05000000000000000000" pitchFamily="2" charset="2"/>
              <a:buChar char="ü"/>
              <a:tabLst>
                <a:tab pos="0" algn="r"/>
              </a:tabLst>
            </a:pPr>
            <a:r>
              <a:rPr lang="ar-SA" sz="2800" dirty="0" smtClean="0">
                <a:solidFill>
                  <a:srgbClr val="000000"/>
                </a:solidFill>
                <a:latin typeface="Arial"/>
                <a:ea typeface="Arial"/>
              </a:rPr>
              <a:t>سیتطور </a:t>
            </a:r>
            <a:r>
              <a:rPr lang="ar-SA" sz="2800" dirty="0">
                <a:solidFill>
                  <a:srgbClr val="000000"/>
                </a:solidFill>
                <a:latin typeface="Arial"/>
                <a:ea typeface="Arial"/>
              </a:rPr>
              <a:t>الوعي البیئي في العالم ،وستظھر جمعیات تطالب بالتقلیل من تدمیر الطبیعة وتلوثھا بحجة الترویج السیاحي. </a:t>
            </a:r>
            <a:endParaRPr lang="en-US" sz="2800" dirty="0">
              <a:solidFill>
                <a:srgbClr val="000000"/>
              </a:solidFill>
              <a:latin typeface="Arial"/>
              <a:ea typeface="Arial"/>
            </a:endParaRPr>
          </a:p>
          <a:p>
            <a:pPr marL="457200" marR="57150" lvl="0" indent="-457200" algn="r" rtl="1">
              <a:lnSpc>
                <a:spcPct val="154000"/>
              </a:lnSpc>
              <a:spcBef>
                <a:spcPts val="0"/>
              </a:spcBef>
              <a:spcAft>
                <a:spcPts val="145"/>
              </a:spcAft>
              <a:buFont typeface="Wingdings" panose="05000000000000000000" pitchFamily="2" charset="2"/>
              <a:buChar char="ü"/>
              <a:tabLst>
                <a:tab pos="0" algn="r"/>
              </a:tabLst>
            </a:pPr>
            <a:r>
              <a:rPr lang="ar-SA" sz="2800" dirty="0" smtClean="0">
                <a:solidFill>
                  <a:srgbClr val="000000"/>
                </a:solidFill>
                <a:latin typeface="Arial"/>
                <a:ea typeface="Arial"/>
              </a:rPr>
              <a:t>ستتجه نظرة </a:t>
            </a:r>
            <a:r>
              <a:rPr lang="ar-SA" sz="2800" dirty="0">
                <a:solidFill>
                  <a:srgbClr val="000000"/>
                </a:solidFill>
                <a:latin typeface="Arial"/>
                <a:ea typeface="Arial"/>
              </a:rPr>
              <a:t>المھتمین بالسیاحة إلى سیاحة أبعد من حدود الأرض. </a:t>
            </a:r>
            <a:endParaRPr lang="ar-SA" sz="2800" dirty="0" smtClean="0">
              <a:solidFill>
                <a:srgbClr val="000000"/>
              </a:solidFill>
              <a:latin typeface="Arial"/>
              <a:ea typeface="Arial"/>
            </a:endParaRPr>
          </a:p>
          <a:p>
            <a:pPr marL="0" marR="57150" lvl="0" indent="0" algn="r" rtl="1">
              <a:lnSpc>
                <a:spcPct val="154000"/>
              </a:lnSpc>
              <a:spcBef>
                <a:spcPts val="0"/>
              </a:spcBef>
              <a:spcAft>
                <a:spcPts val="145"/>
              </a:spcAft>
              <a:buNone/>
              <a:tabLst>
                <a:tab pos="0" algn="r"/>
              </a:tabLst>
            </a:pPr>
            <a:endParaRPr lang="en-US" sz="2800" dirty="0">
              <a:solidFill>
                <a:srgbClr val="000000"/>
              </a:solidFill>
              <a:latin typeface="Arial"/>
              <a:ea typeface="Arial"/>
            </a:endParaRPr>
          </a:p>
          <a:p>
            <a:pPr marL="109728" indent="0" algn="r">
              <a:buNone/>
            </a:pPr>
            <a:endParaRPr lang="en-US" dirty="0"/>
          </a:p>
        </p:txBody>
      </p:sp>
      <p:sp>
        <p:nvSpPr>
          <p:cNvPr id="2" name="Title 1"/>
          <p:cNvSpPr>
            <a:spLocks noGrp="1"/>
          </p:cNvSpPr>
          <p:nvPr>
            <p:ph type="title"/>
          </p:nvPr>
        </p:nvSpPr>
        <p:spPr/>
        <p:txBody>
          <a:bodyPr/>
          <a:lstStyle/>
          <a:p>
            <a:pPr algn="ctr"/>
            <a:r>
              <a:rPr lang="ar-SA" sz="4400" dirty="0">
                <a:solidFill>
                  <a:srgbClr val="000000"/>
                </a:solidFill>
                <a:effectLst/>
                <a:ea typeface="Arial"/>
              </a:rPr>
              <a:t>المستقبل السیاحي</a:t>
            </a:r>
            <a:endParaRPr lang="en-US" dirty="0"/>
          </a:p>
        </p:txBody>
      </p:sp>
    </p:spTree>
    <p:extLst>
      <p:ext uri="{BB962C8B-B14F-4D97-AF65-F5344CB8AC3E}">
        <p14:creationId xmlns:p14="http://schemas.microsoft.com/office/powerpoint/2010/main" val="3321643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55041587"/>
              </p:ext>
            </p:extLst>
          </p:nvPr>
        </p:nvGraphicFramePr>
        <p:xfrm>
          <a:off x="611560" y="1700808"/>
          <a:ext cx="7920880" cy="3030545"/>
        </p:xfrm>
        <a:graphic>
          <a:graphicData uri="http://schemas.openxmlformats.org/drawingml/2006/table">
            <a:tbl>
              <a:tblPr firstRow="1" firstCol="1" bandRow="1">
                <a:tableStyleId>{5C22544A-7EE6-4342-B048-85BDC9FD1C3A}</a:tableStyleId>
              </a:tblPr>
              <a:tblGrid>
                <a:gridCol w="6575128"/>
                <a:gridCol w="1345752"/>
              </a:tblGrid>
              <a:tr h="944449">
                <a:tc>
                  <a:txBody>
                    <a:bodyPr/>
                    <a:lstStyle/>
                    <a:p>
                      <a:pPr marL="57150" marR="57150" indent="0" algn="r" rtl="1">
                        <a:lnSpc>
                          <a:spcPct val="154000"/>
                        </a:lnSpc>
                        <a:spcBef>
                          <a:spcPts val="0"/>
                        </a:spcBef>
                        <a:spcAft>
                          <a:spcPts val="145"/>
                        </a:spcAft>
                        <a:tabLst>
                          <a:tab pos="0" algn="r"/>
                        </a:tabLst>
                      </a:pPr>
                      <a:r>
                        <a:rPr lang="ar-SA" sz="1800" dirty="0" err="1">
                          <a:solidFill>
                            <a:schemeClr val="tx1"/>
                          </a:solidFill>
                          <a:effectLst/>
                        </a:rPr>
                        <a:t>ھو</a:t>
                      </a:r>
                      <a:r>
                        <a:rPr lang="ar-SA" sz="1800" dirty="0">
                          <a:solidFill>
                            <a:schemeClr val="tx1"/>
                          </a:solidFill>
                          <a:effectLst/>
                        </a:rPr>
                        <a:t> انتقال الإنسان من أجل </a:t>
                      </a:r>
                      <a:r>
                        <a:rPr lang="ar-SA" sz="1800" dirty="0" err="1">
                          <a:solidFill>
                            <a:schemeClr val="tx1"/>
                          </a:solidFill>
                          <a:effectLst/>
                        </a:rPr>
                        <a:t>تلبیة</a:t>
                      </a:r>
                      <a:r>
                        <a:rPr lang="ar-SA" sz="1800" dirty="0">
                          <a:solidFill>
                            <a:schemeClr val="tx1"/>
                          </a:solidFill>
                          <a:effectLst/>
                        </a:rPr>
                        <a:t> </a:t>
                      </a:r>
                      <a:r>
                        <a:rPr lang="ar-SA" sz="1800" dirty="0" err="1" smtClean="0">
                          <a:solidFill>
                            <a:schemeClr val="tx1"/>
                          </a:solidFill>
                          <a:effectLst/>
                        </a:rPr>
                        <a:t>احتیاجاته</a:t>
                      </a:r>
                      <a:r>
                        <a:rPr lang="ar-SA" sz="1800" dirty="0" smtClean="0">
                          <a:solidFill>
                            <a:schemeClr val="tx1"/>
                          </a:solidFill>
                          <a:effectLst/>
                        </a:rPr>
                        <a:t> </a:t>
                      </a:r>
                      <a:r>
                        <a:rPr lang="ar-SA" sz="1800" dirty="0" err="1">
                          <a:solidFill>
                            <a:schemeClr val="tx1"/>
                          </a:solidFill>
                          <a:effectLst/>
                        </a:rPr>
                        <a:t>الأساسیة</a:t>
                      </a:r>
                      <a:r>
                        <a:rPr lang="ar-SA" sz="1800" dirty="0">
                          <a:solidFill>
                            <a:schemeClr val="tx1"/>
                          </a:solidFill>
                          <a:effectLst/>
                        </a:rPr>
                        <a:t> </a:t>
                      </a:r>
                      <a:r>
                        <a:rPr lang="ar-SA" sz="1800" dirty="0" err="1">
                          <a:solidFill>
                            <a:schemeClr val="tx1"/>
                          </a:solidFill>
                          <a:effectLst/>
                        </a:rPr>
                        <a:t>قدیما</a:t>
                      </a:r>
                      <a:r>
                        <a:rPr lang="ar-SA" sz="1800" dirty="0">
                          <a:solidFill>
                            <a:schemeClr val="tx1"/>
                          </a:solidFill>
                          <a:effectLst/>
                        </a:rPr>
                        <a:t> </a:t>
                      </a:r>
                      <a:r>
                        <a:rPr lang="ar-SA" sz="1800" dirty="0" err="1">
                          <a:solidFill>
                            <a:schemeClr val="tx1"/>
                          </a:solidFill>
                          <a:effectLst/>
                        </a:rPr>
                        <a:t>ویغلب</a:t>
                      </a:r>
                      <a:r>
                        <a:rPr lang="ar-SA" sz="1800" dirty="0">
                          <a:solidFill>
                            <a:schemeClr val="tx1"/>
                          </a:solidFill>
                          <a:effectLst/>
                        </a:rPr>
                        <a:t> </a:t>
                      </a:r>
                      <a:r>
                        <a:rPr lang="ar-SA" sz="1800" dirty="0" err="1" smtClean="0">
                          <a:solidFill>
                            <a:schemeClr val="tx1"/>
                          </a:solidFill>
                          <a:effectLst/>
                        </a:rPr>
                        <a:t>علیه</a:t>
                      </a:r>
                      <a:r>
                        <a:rPr lang="ar-SA" sz="1800" dirty="0" smtClean="0">
                          <a:solidFill>
                            <a:schemeClr val="tx1"/>
                          </a:solidFill>
                          <a:effectLst/>
                        </a:rPr>
                        <a:t> </a:t>
                      </a:r>
                      <a:r>
                        <a:rPr lang="ar-SA" sz="1800" dirty="0">
                          <a:solidFill>
                            <a:schemeClr val="tx1"/>
                          </a:solidFill>
                          <a:effectLst/>
                        </a:rPr>
                        <a:t>عدم </a:t>
                      </a:r>
                      <a:r>
                        <a:rPr lang="ar-SA" sz="1800" dirty="0" err="1">
                          <a:solidFill>
                            <a:schemeClr val="tx1"/>
                          </a:solidFill>
                          <a:effectLst/>
                        </a:rPr>
                        <a:t>التخطیط</a:t>
                      </a:r>
                      <a:r>
                        <a:rPr lang="ar-SA" sz="1800" dirty="0">
                          <a:solidFill>
                            <a:schemeClr val="tx1"/>
                          </a:solidFill>
                          <a:effectLst/>
                        </a:rPr>
                        <a:t>. </a:t>
                      </a:r>
                      <a:endParaRPr lang="en-US" sz="1600" dirty="0">
                        <a:solidFill>
                          <a:schemeClr val="tx1"/>
                        </a:solidFill>
                        <a:effectLst/>
                        <a:latin typeface="Arial"/>
                        <a:ea typeface="Arial"/>
                      </a:endParaRPr>
                    </a:p>
                  </a:txBody>
                  <a:tcPr marL="33020" marR="70485" marT="10160" marB="0">
                    <a:solidFill>
                      <a:schemeClr val="bg1"/>
                    </a:solidFill>
                  </a:tcPr>
                </a:tc>
                <a:tc>
                  <a:txBody>
                    <a:bodyPr/>
                    <a:lstStyle/>
                    <a:p>
                      <a:pPr marL="57150" marR="57150" indent="0" algn="r" rtl="1">
                        <a:lnSpc>
                          <a:spcPct val="154000"/>
                        </a:lnSpc>
                        <a:spcBef>
                          <a:spcPts val="0"/>
                        </a:spcBef>
                        <a:spcAft>
                          <a:spcPts val="145"/>
                        </a:spcAft>
                        <a:tabLst>
                          <a:tab pos="0" algn="r"/>
                        </a:tabLst>
                      </a:pPr>
                      <a:r>
                        <a:rPr lang="ar-SA" sz="1800" dirty="0">
                          <a:solidFill>
                            <a:schemeClr val="tx1"/>
                          </a:solidFill>
                          <a:effectLst/>
                        </a:rPr>
                        <a:t>الانتقال </a:t>
                      </a:r>
                      <a:endParaRPr lang="en-US" sz="1600" dirty="0">
                        <a:solidFill>
                          <a:schemeClr val="tx1"/>
                        </a:solidFill>
                        <a:effectLst/>
                        <a:latin typeface="Arial"/>
                        <a:ea typeface="Arial"/>
                      </a:endParaRPr>
                    </a:p>
                  </a:txBody>
                  <a:tcPr marL="33020" marR="70485" marT="10160" marB="0">
                    <a:solidFill>
                      <a:schemeClr val="bg1"/>
                    </a:solidFill>
                  </a:tcPr>
                </a:tc>
              </a:tr>
              <a:tr h="1141647">
                <a:tc>
                  <a:txBody>
                    <a:bodyPr/>
                    <a:lstStyle/>
                    <a:p>
                      <a:pPr marL="57150" marR="57150" indent="0" algn="r" rtl="1">
                        <a:lnSpc>
                          <a:spcPct val="154000"/>
                        </a:lnSpc>
                        <a:spcBef>
                          <a:spcPts val="0"/>
                        </a:spcBef>
                        <a:spcAft>
                          <a:spcPts val="145"/>
                        </a:spcAft>
                        <a:tabLst>
                          <a:tab pos="0" algn="r"/>
                        </a:tabLst>
                      </a:pPr>
                      <a:r>
                        <a:rPr lang="ar-SA" sz="1800" dirty="0">
                          <a:solidFill>
                            <a:schemeClr val="tx1"/>
                          </a:solidFill>
                          <a:effectLst/>
                        </a:rPr>
                        <a:t>ھو الانتقال من مكان إلى آخر لأسباب متعددة سیاحیة أو تجاریة أو دینیة أو </a:t>
                      </a:r>
                      <a:r>
                        <a:rPr lang="ar-SA" sz="1800" dirty="0" smtClean="0">
                          <a:solidFill>
                            <a:schemeClr val="tx1"/>
                          </a:solidFill>
                          <a:effectLst/>
                        </a:rPr>
                        <a:t>تعلیمیة</a:t>
                      </a:r>
                      <a:r>
                        <a:rPr lang="ar-SA" sz="1800" baseline="0" dirty="0" smtClean="0">
                          <a:solidFill>
                            <a:schemeClr val="tx1"/>
                          </a:solidFill>
                          <a:effectLst/>
                        </a:rPr>
                        <a:t> الخ</a:t>
                      </a:r>
                      <a:endParaRPr lang="en-US" sz="1600" dirty="0">
                        <a:solidFill>
                          <a:schemeClr val="tx1"/>
                        </a:solidFill>
                        <a:effectLst/>
                        <a:latin typeface="Arial"/>
                        <a:ea typeface="Arial"/>
                      </a:endParaRPr>
                    </a:p>
                  </a:txBody>
                  <a:tcPr marL="33020" marR="70485" marT="10160" marB="0">
                    <a:solidFill>
                      <a:schemeClr val="bg1"/>
                    </a:solidFill>
                  </a:tcPr>
                </a:tc>
                <a:tc>
                  <a:txBody>
                    <a:bodyPr/>
                    <a:lstStyle/>
                    <a:p>
                      <a:pPr marL="57150" marR="57150" indent="0" algn="r" rtl="1" eaLnBrk="1" latinLnBrk="0" hangingPunct="1">
                        <a:lnSpc>
                          <a:spcPct val="154000"/>
                        </a:lnSpc>
                        <a:spcBef>
                          <a:spcPts val="0"/>
                        </a:spcBef>
                        <a:spcAft>
                          <a:spcPts val="145"/>
                        </a:spcAft>
                        <a:tabLst>
                          <a:tab pos="0" algn="r"/>
                        </a:tabLst>
                      </a:pPr>
                      <a:r>
                        <a:rPr kumimoji="0" lang="ar-SA" sz="1800" b="1" kern="1200" dirty="0">
                          <a:solidFill>
                            <a:schemeClr val="tx1"/>
                          </a:solidFill>
                          <a:effectLst/>
                          <a:latin typeface="+mn-lt"/>
                          <a:ea typeface="+mn-ea"/>
                          <a:cs typeface="+mn-cs"/>
                        </a:rPr>
                        <a:t>السفر </a:t>
                      </a:r>
                      <a:endParaRPr kumimoji="0" lang="en-US" sz="1800" b="1" kern="1200" dirty="0">
                        <a:solidFill>
                          <a:schemeClr val="tx1"/>
                        </a:solidFill>
                        <a:effectLst/>
                        <a:latin typeface="+mn-lt"/>
                        <a:ea typeface="+mn-ea"/>
                        <a:cs typeface="+mn-cs"/>
                      </a:endParaRPr>
                    </a:p>
                  </a:txBody>
                  <a:tcPr marL="33020" marR="70485" marT="10160" marB="0">
                    <a:solidFill>
                      <a:schemeClr val="bg1"/>
                    </a:solidFill>
                  </a:tcPr>
                </a:tc>
              </a:tr>
              <a:tr h="944449">
                <a:tc>
                  <a:txBody>
                    <a:bodyPr/>
                    <a:lstStyle/>
                    <a:p>
                      <a:pPr marL="57150" marR="57150" indent="0" algn="r" rtl="1">
                        <a:lnSpc>
                          <a:spcPct val="154000"/>
                        </a:lnSpc>
                        <a:spcBef>
                          <a:spcPts val="0"/>
                        </a:spcBef>
                        <a:spcAft>
                          <a:spcPts val="145"/>
                        </a:spcAft>
                        <a:tabLst>
                          <a:tab pos="0" algn="r"/>
                        </a:tabLst>
                      </a:pPr>
                      <a:r>
                        <a:rPr lang="ar-SA" sz="1800" dirty="0">
                          <a:solidFill>
                            <a:schemeClr val="tx1"/>
                          </a:solidFill>
                          <a:effectLst/>
                        </a:rPr>
                        <a:t>ھي نشاط السفر المخطط بدقة لغرض محدد </a:t>
                      </a:r>
                      <a:r>
                        <a:rPr lang="ar-SA" sz="1800" dirty="0" smtClean="0">
                          <a:solidFill>
                            <a:schemeClr val="tx1"/>
                          </a:solidFill>
                          <a:effectLst/>
                        </a:rPr>
                        <a:t>كالترفیه </a:t>
                      </a:r>
                      <a:r>
                        <a:rPr lang="ar-SA" sz="1800" dirty="0">
                          <a:solidFill>
                            <a:schemeClr val="tx1"/>
                          </a:solidFill>
                          <a:effectLst/>
                        </a:rPr>
                        <a:t>أو المتعة أو الاستجمام. </a:t>
                      </a:r>
                      <a:endParaRPr lang="en-US" sz="1600" dirty="0">
                        <a:solidFill>
                          <a:schemeClr val="tx1"/>
                        </a:solidFill>
                        <a:effectLst/>
                        <a:latin typeface="Arial"/>
                        <a:ea typeface="Arial"/>
                      </a:endParaRPr>
                    </a:p>
                  </a:txBody>
                  <a:tcPr marL="33020" marR="70485" marT="10160" marB="0">
                    <a:solidFill>
                      <a:schemeClr val="bg1"/>
                    </a:solidFill>
                  </a:tcPr>
                </a:tc>
                <a:tc>
                  <a:txBody>
                    <a:bodyPr/>
                    <a:lstStyle/>
                    <a:p>
                      <a:pPr marL="57150" marR="57150" indent="0" algn="r" rtl="1">
                        <a:lnSpc>
                          <a:spcPct val="154000"/>
                        </a:lnSpc>
                        <a:spcBef>
                          <a:spcPts val="0"/>
                        </a:spcBef>
                        <a:spcAft>
                          <a:spcPts val="145"/>
                        </a:spcAft>
                        <a:tabLst>
                          <a:tab pos="0" algn="r"/>
                        </a:tabLst>
                      </a:pPr>
                      <a:r>
                        <a:rPr kumimoji="0" lang="ar-SA" sz="1800" b="1" kern="1200" dirty="0" err="1">
                          <a:solidFill>
                            <a:schemeClr val="tx1"/>
                          </a:solidFill>
                          <a:effectLst/>
                          <a:latin typeface="+mn-lt"/>
                          <a:ea typeface="+mn-ea"/>
                          <a:cs typeface="+mn-cs"/>
                        </a:rPr>
                        <a:t>السیاحة</a:t>
                      </a:r>
                      <a:r>
                        <a:rPr kumimoji="0" lang="ar-SA" sz="1800" b="1" kern="1200" dirty="0">
                          <a:solidFill>
                            <a:schemeClr val="tx1"/>
                          </a:solidFill>
                          <a:effectLst/>
                          <a:latin typeface="+mn-lt"/>
                          <a:ea typeface="+mn-ea"/>
                          <a:cs typeface="+mn-cs"/>
                        </a:rPr>
                        <a:t> </a:t>
                      </a:r>
                      <a:endParaRPr kumimoji="0" lang="en-US" sz="1800" b="1" kern="1200" dirty="0">
                        <a:solidFill>
                          <a:schemeClr val="tx1"/>
                        </a:solidFill>
                        <a:effectLst/>
                        <a:latin typeface="+mn-lt"/>
                        <a:ea typeface="+mn-ea"/>
                        <a:cs typeface="+mn-cs"/>
                      </a:endParaRPr>
                    </a:p>
                  </a:txBody>
                  <a:tcPr marL="33020" marR="70485" marT="10160" marB="0">
                    <a:solidFill>
                      <a:schemeClr val="bg1"/>
                    </a:solidFill>
                  </a:tcPr>
                </a:tc>
              </a:tr>
            </a:tbl>
          </a:graphicData>
        </a:graphic>
      </p:graphicFrame>
      <p:sp>
        <p:nvSpPr>
          <p:cNvPr id="2" name="Title 1"/>
          <p:cNvSpPr>
            <a:spLocks noGrp="1"/>
          </p:cNvSpPr>
          <p:nvPr>
            <p:ph type="title"/>
          </p:nvPr>
        </p:nvSpPr>
        <p:spPr/>
        <p:txBody>
          <a:bodyPr/>
          <a:lstStyle/>
          <a:p>
            <a:pPr algn="ctr"/>
            <a:r>
              <a:rPr lang="ar-SA" sz="4400" dirty="0" smtClean="0">
                <a:solidFill>
                  <a:srgbClr val="000000"/>
                </a:solidFill>
                <a:effectLst/>
                <a:ea typeface="Arial"/>
                <a:cs typeface="Times New Roman"/>
              </a:rPr>
              <a:t>الفرق </a:t>
            </a:r>
            <a:r>
              <a:rPr lang="ar-SA" sz="4400" dirty="0">
                <a:solidFill>
                  <a:srgbClr val="000000"/>
                </a:solidFill>
                <a:effectLst/>
                <a:ea typeface="Arial"/>
                <a:cs typeface="Times New Roman"/>
              </a:rPr>
              <a:t>بین الانتقال والسفر والسیاحة</a:t>
            </a:r>
            <a:endParaRPr lang="en-US" dirty="0"/>
          </a:p>
        </p:txBody>
      </p:sp>
    </p:spTree>
    <p:extLst>
      <p:ext uri="{BB962C8B-B14F-4D97-AF65-F5344CB8AC3E}">
        <p14:creationId xmlns:p14="http://schemas.microsoft.com/office/powerpoint/2010/main" val="3640344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1328"/>
            <a:ext cx="8507288" cy="4525963"/>
          </a:xfrm>
        </p:spPr>
        <p:txBody>
          <a:bodyPr>
            <a:normAutofit/>
          </a:bodyPr>
          <a:lstStyle/>
          <a:p>
            <a:pPr marL="0" marR="57150" lvl="0" indent="0" algn="r" rtl="1">
              <a:lnSpc>
                <a:spcPct val="154000"/>
              </a:lnSpc>
              <a:spcBef>
                <a:spcPts val="0"/>
              </a:spcBef>
              <a:spcAft>
                <a:spcPts val="145"/>
              </a:spcAft>
              <a:buSzPts val="2200"/>
              <a:buNone/>
              <a:tabLst>
                <a:tab pos="0" algn="r"/>
              </a:tabLst>
            </a:pPr>
            <a:endParaRPr lang="ar-SA" sz="3600" dirty="0" smtClean="0">
              <a:solidFill>
                <a:srgbClr val="000000"/>
              </a:solidFill>
              <a:latin typeface="Arial"/>
              <a:ea typeface="Arial"/>
              <a:cs typeface="Times New Roman"/>
            </a:endParaRPr>
          </a:p>
          <a:p>
            <a:pPr marL="0" marR="57150" lvl="0" indent="0" algn="r" rtl="1">
              <a:lnSpc>
                <a:spcPct val="154000"/>
              </a:lnSpc>
              <a:spcBef>
                <a:spcPts val="0"/>
              </a:spcBef>
              <a:spcAft>
                <a:spcPts val="145"/>
              </a:spcAft>
              <a:buSzPts val="2200"/>
              <a:buNone/>
              <a:tabLst>
                <a:tab pos="0" algn="r"/>
              </a:tabLst>
            </a:pPr>
            <a:r>
              <a:rPr lang="ar-SA" sz="3600" b="1" u="sng" dirty="0" smtClean="0">
                <a:solidFill>
                  <a:srgbClr val="002060"/>
                </a:solidFill>
                <a:latin typeface="Arial"/>
                <a:ea typeface="Arial"/>
                <a:cs typeface="Times New Roman"/>
              </a:rPr>
              <a:t>فالعلاقة </a:t>
            </a:r>
            <a:r>
              <a:rPr lang="ar-SA" sz="3600" b="1" u="sng" dirty="0" err="1">
                <a:solidFill>
                  <a:srgbClr val="002060"/>
                </a:solidFill>
                <a:latin typeface="Arial"/>
                <a:ea typeface="Arial"/>
                <a:cs typeface="Times New Roman"/>
              </a:rPr>
              <a:t>بینھم</a:t>
            </a:r>
            <a:r>
              <a:rPr lang="ar-SA" sz="3600" b="1" u="sng" dirty="0">
                <a:solidFill>
                  <a:srgbClr val="002060"/>
                </a:solidFill>
                <a:latin typeface="Arial"/>
                <a:ea typeface="Arial"/>
                <a:cs typeface="Times New Roman"/>
              </a:rPr>
              <a:t> علاقة عموم وخصوص: </a:t>
            </a:r>
            <a:r>
              <a:rPr lang="ar-SA" sz="3600" b="1" u="sng" dirty="0" err="1">
                <a:solidFill>
                  <a:srgbClr val="002060"/>
                </a:solidFill>
                <a:latin typeface="Arial"/>
                <a:ea typeface="Arial"/>
                <a:cs typeface="Times New Roman"/>
              </a:rPr>
              <a:t>فالسیاحة</a:t>
            </a:r>
            <a:r>
              <a:rPr lang="ar-SA" sz="3600" b="1" u="sng" dirty="0">
                <a:solidFill>
                  <a:srgbClr val="002060"/>
                </a:solidFill>
                <a:latin typeface="Arial"/>
                <a:ea typeface="Arial"/>
                <a:cs typeface="Times New Roman"/>
              </a:rPr>
              <a:t> </a:t>
            </a:r>
            <a:r>
              <a:rPr lang="ar-SA" sz="3600" b="1" u="sng" dirty="0" err="1">
                <a:solidFill>
                  <a:srgbClr val="002060"/>
                </a:solidFill>
                <a:latin typeface="Arial"/>
                <a:ea typeface="Arial"/>
                <a:cs typeface="Times New Roman"/>
              </a:rPr>
              <a:t>ھي</a:t>
            </a:r>
            <a:r>
              <a:rPr lang="ar-SA" sz="3600" b="1" u="sng" dirty="0">
                <a:solidFill>
                  <a:srgbClr val="002060"/>
                </a:solidFill>
                <a:latin typeface="Arial"/>
                <a:ea typeface="Arial"/>
                <a:cs typeface="Times New Roman"/>
              </a:rPr>
              <a:t> سفر وانتقال، </a:t>
            </a:r>
            <a:r>
              <a:rPr lang="ar-SA" sz="3600" b="1" u="sng" dirty="0" err="1">
                <a:solidFill>
                  <a:srgbClr val="002060"/>
                </a:solidFill>
                <a:latin typeface="Arial"/>
                <a:ea typeface="Arial"/>
                <a:cs typeface="Times New Roman"/>
              </a:rPr>
              <a:t>ولیس</a:t>
            </a:r>
            <a:r>
              <a:rPr lang="ar-SA" sz="3600" b="1" u="sng" dirty="0">
                <a:solidFill>
                  <a:srgbClr val="002060"/>
                </a:solidFill>
                <a:latin typeface="Arial"/>
                <a:ea typeface="Arial"/>
                <a:cs typeface="Times New Roman"/>
              </a:rPr>
              <a:t> الانتقال أو السفر بالضرورة </a:t>
            </a:r>
            <a:r>
              <a:rPr lang="ar-SA" sz="3600" b="1" u="sng" dirty="0" err="1">
                <a:solidFill>
                  <a:srgbClr val="002060"/>
                </a:solidFill>
                <a:latin typeface="Arial"/>
                <a:ea typeface="Arial"/>
                <a:cs typeface="Times New Roman"/>
              </a:rPr>
              <a:t>سیاحة</a:t>
            </a:r>
            <a:r>
              <a:rPr lang="ar-SA" sz="3600" b="1" u="sng" dirty="0">
                <a:solidFill>
                  <a:srgbClr val="002060"/>
                </a:solidFill>
                <a:latin typeface="Arial"/>
                <a:ea typeface="Arial"/>
                <a:cs typeface="Times New Roman"/>
              </a:rPr>
              <a:t>.</a:t>
            </a:r>
            <a:endParaRPr lang="en-US" sz="3600" b="1" u="sng" dirty="0">
              <a:solidFill>
                <a:srgbClr val="002060"/>
              </a:solidFill>
              <a:latin typeface="Arial"/>
              <a:ea typeface="Arial"/>
            </a:endParaRPr>
          </a:p>
          <a:p>
            <a:pPr marL="109728" indent="0" algn="r">
              <a:buNone/>
            </a:pPr>
            <a:endParaRPr lang="en-US" sz="3600" dirty="0"/>
          </a:p>
        </p:txBody>
      </p:sp>
      <p:sp>
        <p:nvSpPr>
          <p:cNvPr id="3" name="Title 2"/>
          <p:cNvSpPr>
            <a:spLocks noGrp="1"/>
          </p:cNvSpPr>
          <p:nvPr>
            <p:ph type="title"/>
          </p:nvPr>
        </p:nvSpPr>
        <p:spPr/>
        <p:txBody>
          <a:bodyPr/>
          <a:lstStyle/>
          <a:p>
            <a:pPr algn="ctr"/>
            <a:r>
              <a:rPr lang="ar-SA" sz="4400" dirty="0" smtClean="0">
                <a:solidFill>
                  <a:srgbClr val="000000"/>
                </a:solidFill>
                <a:effectLst/>
                <a:ea typeface="Arial"/>
                <a:cs typeface="Times New Roman"/>
              </a:rPr>
              <a:t>العلاقة </a:t>
            </a:r>
            <a:r>
              <a:rPr lang="ar-SA" sz="4400" dirty="0" err="1">
                <a:solidFill>
                  <a:srgbClr val="000000"/>
                </a:solidFill>
                <a:effectLst/>
                <a:ea typeface="Arial"/>
                <a:cs typeface="Times New Roman"/>
              </a:rPr>
              <a:t>بین</a:t>
            </a:r>
            <a:r>
              <a:rPr lang="ar-SA" sz="4400" dirty="0">
                <a:solidFill>
                  <a:srgbClr val="000000"/>
                </a:solidFill>
                <a:effectLst/>
                <a:ea typeface="Arial"/>
                <a:cs typeface="Times New Roman"/>
              </a:rPr>
              <a:t> الانتقال والسفر </a:t>
            </a:r>
            <a:r>
              <a:rPr lang="ar-SA" sz="4400" dirty="0" err="1">
                <a:solidFill>
                  <a:srgbClr val="000000"/>
                </a:solidFill>
                <a:effectLst/>
                <a:ea typeface="Arial"/>
                <a:cs typeface="Times New Roman"/>
              </a:rPr>
              <a:t>والسیاحة</a:t>
            </a:r>
            <a:endParaRPr lang="en-US" dirty="0"/>
          </a:p>
        </p:txBody>
      </p:sp>
    </p:spTree>
    <p:extLst>
      <p:ext uri="{BB962C8B-B14F-4D97-AF65-F5344CB8AC3E}">
        <p14:creationId xmlns:p14="http://schemas.microsoft.com/office/powerpoint/2010/main" val="6398272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852936"/>
            <a:ext cx="8229600" cy="1143000"/>
          </a:xfrm>
        </p:spPr>
        <p:txBody>
          <a:bodyPr>
            <a:normAutofit fontScale="90000"/>
          </a:bodyPr>
          <a:lstStyle/>
          <a:p>
            <a:pPr algn="ctr"/>
            <a:r>
              <a:rPr lang="ar-SA" dirty="0">
                <a:effectLst/>
              </a:rPr>
              <a:t>مجالات البحث في علم الاجتماع السیاحي</a:t>
            </a:r>
            <a:r>
              <a:rPr lang="en-US" dirty="0">
                <a:effectLst/>
              </a:rPr>
              <a:t/>
            </a:r>
            <a:br>
              <a:rPr lang="en-US" dirty="0">
                <a:effectLst/>
              </a:rPr>
            </a:br>
            <a:endParaRPr lang="en-US" dirty="0"/>
          </a:p>
        </p:txBody>
      </p:sp>
      <p:sp>
        <p:nvSpPr>
          <p:cNvPr id="4" name="Oval 3"/>
          <p:cNvSpPr/>
          <p:nvPr/>
        </p:nvSpPr>
        <p:spPr>
          <a:xfrm>
            <a:off x="6660232" y="476672"/>
            <a:ext cx="218092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t>الفصل الثاني</a:t>
            </a:r>
            <a:endParaRPr lang="en-US" sz="4000" dirty="0"/>
          </a:p>
        </p:txBody>
      </p:sp>
    </p:spTree>
    <p:extLst>
      <p:ext uri="{BB962C8B-B14F-4D97-AF65-F5344CB8AC3E}">
        <p14:creationId xmlns:p14="http://schemas.microsoft.com/office/powerpoint/2010/main" val="4121508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694" y="1325332"/>
            <a:ext cx="6683765" cy="545264"/>
          </a:xfrm>
        </p:spPr>
        <p:txBody>
          <a:bodyPr>
            <a:normAutofit fontScale="90000"/>
          </a:bodyPr>
          <a:lstStyle/>
          <a:p>
            <a:pPr algn="ctr"/>
            <a:r>
              <a:rPr lang="ar-SA" dirty="0"/>
              <a:t> 	الآثار الاجتماعیة </a:t>
            </a:r>
            <a:r>
              <a:rPr lang="ar-SA" dirty="0" smtClean="0"/>
              <a:t>للسیاحة</a:t>
            </a:r>
            <a:endParaRPr lang="en-US" dirty="0"/>
          </a:p>
        </p:txBody>
      </p:sp>
      <p:sp>
        <p:nvSpPr>
          <p:cNvPr id="3" name="Content Placeholder 2"/>
          <p:cNvSpPr>
            <a:spLocks noGrp="1"/>
          </p:cNvSpPr>
          <p:nvPr>
            <p:ph idx="1"/>
          </p:nvPr>
        </p:nvSpPr>
        <p:spPr>
          <a:xfrm>
            <a:off x="179512" y="1983191"/>
            <a:ext cx="8448947" cy="3705366"/>
          </a:xfrm>
        </p:spPr>
        <p:txBody>
          <a:bodyPr>
            <a:normAutofit fontScale="92500" lnSpcReduction="20000"/>
          </a:bodyPr>
          <a:lstStyle/>
          <a:p>
            <a:pPr marL="0" indent="0" algn="r">
              <a:buNone/>
            </a:pPr>
            <a:endParaRPr lang="ar-SA" dirty="0"/>
          </a:p>
          <a:p>
            <a:pPr marL="0" indent="0" algn="r">
              <a:buNone/>
            </a:pPr>
            <a:r>
              <a:rPr lang="ar-SA" sz="3075" dirty="0"/>
              <a:t>مثلت قضیة الآثار ذات الطابع الاجتماعي الذي تتركه السیاحة والنشاط السیاحي على المجتمع بمكوناته كافة أحد أھم المجالات التي تقع تحت مظلة علم الاجتماع السیاحي وتنقسم الآثار الاجتماعیة إلى ثلاثة مجالات فرعیة على النحو الآتي:</a:t>
            </a:r>
          </a:p>
          <a:p>
            <a:pPr marL="557213" indent="-557213" algn="r" rtl="1">
              <a:buFont typeface="+mj-lt"/>
              <a:buAutoNum type="arabicPeriod"/>
            </a:pPr>
            <a:r>
              <a:rPr lang="ar-SA" sz="3075" dirty="0" smtClean="0"/>
              <a:t>آثارالسیاحة </a:t>
            </a:r>
            <a:r>
              <a:rPr lang="ar-SA" sz="3075" dirty="0"/>
              <a:t>على الفرد.</a:t>
            </a:r>
          </a:p>
          <a:p>
            <a:pPr marL="557213" indent="-557213" algn="r" rtl="1">
              <a:buFont typeface="+mj-lt"/>
              <a:buAutoNum type="arabicPeriod"/>
            </a:pPr>
            <a:r>
              <a:rPr lang="ar-SA" sz="3075" dirty="0" smtClean="0"/>
              <a:t>آثارالسیاحیة </a:t>
            </a:r>
            <a:r>
              <a:rPr lang="ar-SA" sz="3075" dirty="0"/>
              <a:t>على الأسرة.</a:t>
            </a:r>
          </a:p>
          <a:p>
            <a:pPr marL="557213" indent="-557213" algn="r" rtl="1">
              <a:buFont typeface="+mj-lt"/>
              <a:buAutoNum type="arabicPeriod"/>
            </a:pPr>
            <a:r>
              <a:rPr lang="ar-SA" sz="3075" dirty="0" smtClean="0"/>
              <a:t>آثارالسیاحیة </a:t>
            </a:r>
            <a:r>
              <a:rPr lang="ar-SA" sz="3075" dirty="0"/>
              <a:t>على المجتمع المحلي.</a:t>
            </a:r>
          </a:p>
          <a:p>
            <a:pPr marL="0" indent="0" algn="r">
              <a:buNone/>
            </a:pPr>
            <a:endParaRPr lang="en-US" dirty="0"/>
          </a:p>
          <a:p>
            <a:pPr marL="0" indent="0" algn="r">
              <a:buNone/>
            </a:pPr>
            <a:r>
              <a:rPr lang="ar-SA" dirty="0"/>
              <a:t> </a:t>
            </a:r>
            <a:endParaRPr lang="en-US" dirty="0"/>
          </a:p>
        </p:txBody>
      </p:sp>
    </p:spTree>
    <p:extLst>
      <p:ext uri="{BB962C8B-B14F-4D97-AF65-F5344CB8AC3E}">
        <p14:creationId xmlns:p14="http://schemas.microsoft.com/office/powerpoint/2010/main" val="22049258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836712"/>
            <a:ext cx="6683765" cy="637386"/>
          </a:xfrm>
        </p:spPr>
        <p:txBody>
          <a:bodyPr>
            <a:normAutofit fontScale="90000"/>
          </a:bodyPr>
          <a:lstStyle/>
          <a:p>
            <a:pPr algn="ctr"/>
            <a:r>
              <a:rPr lang="ar-SA" dirty="0"/>
              <a:t>	</a:t>
            </a:r>
            <a:r>
              <a:rPr lang="ar-SA" dirty="0" smtClean="0"/>
              <a:t>أولا: آثار </a:t>
            </a:r>
            <a:r>
              <a:rPr lang="ar-SA" dirty="0"/>
              <a:t>السیاحة على الفرد </a:t>
            </a:r>
            <a:endParaRPr lang="en-US" dirty="0"/>
          </a:p>
        </p:txBody>
      </p:sp>
      <p:sp>
        <p:nvSpPr>
          <p:cNvPr id="3" name="Content Placeholder 2"/>
          <p:cNvSpPr>
            <a:spLocks noGrp="1"/>
          </p:cNvSpPr>
          <p:nvPr>
            <p:ph idx="1"/>
          </p:nvPr>
        </p:nvSpPr>
        <p:spPr>
          <a:xfrm>
            <a:off x="179512" y="2044605"/>
            <a:ext cx="8448947" cy="3551830"/>
          </a:xfrm>
        </p:spPr>
        <p:txBody>
          <a:bodyPr>
            <a:normAutofit/>
          </a:bodyPr>
          <a:lstStyle/>
          <a:p>
            <a:pPr marL="0" indent="0" algn="r">
              <a:lnSpc>
                <a:spcPct val="150000"/>
              </a:lnSpc>
              <a:buNone/>
            </a:pPr>
            <a:r>
              <a:rPr lang="ar-SA" sz="2100" dirty="0"/>
              <a:t>تبدأ الدراسات التي تعالج موضوع الآثار الاجتماعیة للسیاحة على الفرد من منطلق أنھ عندما یسافر البعض منا وخاصة الى موقع غریب عنه فإنه یجد بیئة غیر مألوفة لیس فقط من الناحیة الجغرافیة، بل شخصیاً واجتماعیاً وثقافیاً. فالمسافر نتیجة لذلك یواجه مشكلات یجب أن توجد لھا حلول إذا رغبنا أن تكون رحلته ممتعة للغایة وعلى المسافرین تدبیر مواردھم المالیة والوقتیة في مواقف تختلف تماماً عن تلك المواقف في بلدھم كما ینبغي علیھم أیضاً دراسة تفاعلاتھم الاجتماعیة وعلاقاتھم الاجتماعیة للحصول على أسالیب معیشتھم وإقامتھم والاحتیاجات الأخرى. </a:t>
            </a:r>
            <a:endParaRPr lang="en-US" sz="2100" dirty="0"/>
          </a:p>
        </p:txBody>
      </p:sp>
    </p:spTree>
    <p:extLst>
      <p:ext uri="{BB962C8B-B14F-4D97-AF65-F5344CB8AC3E}">
        <p14:creationId xmlns:p14="http://schemas.microsoft.com/office/powerpoint/2010/main" val="4131055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
            </a:pPr>
            <a:r>
              <a:rPr lang="ar-SA" dirty="0"/>
              <a:t>أهدافه:-</a:t>
            </a:r>
          </a:p>
          <a:p>
            <a:pPr algn="r" rtl="1">
              <a:buFont typeface="Wingdings" pitchFamily="2" charset="2"/>
              <a:buChar char="ü"/>
            </a:pPr>
            <a:r>
              <a:rPr lang="ar-SA" dirty="0"/>
              <a:t>تقدير التأثير الاجتماعي المفرط الذي تسفر عنه الخبرات السياحة على الفرد و الاسرة والمجتمع كوحدة متكاملة. وخاصة في المجتمع المضيف.</a:t>
            </a:r>
          </a:p>
          <a:p>
            <a:pPr algn="r" rtl="1">
              <a:buFont typeface="Wingdings" pitchFamily="2" charset="2"/>
              <a:buChar char="ü"/>
            </a:pPr>
            <a:r>
              <a:rPr lang="ar-SA" dirty="0"/>
              <a:t>ادراك ان السكان والاهالي قد يستاؤون من الحضور الزائرين، وخاصة بأعداد كبيرة. ايضا ادراك ان </a:t>
            </a:r>
            <a:r>
              <a:rPr lang="ar-SA" dirty="0" err="1"/>
              <a:t>تاثير</a:t>
            </a:r>
            <a:r>
              <a:rPr lang="ar-SA" dirty="0"/>
              <a:t> هؤلاء الزوار قد يكون غير مرغوب فيه وضارا اجتماعيا او اقتصاديا</a:t>
            </a:r>
            <a:r>
              <a:rPr lang="ar-SA" dirty="0" smtClean="0"/>
              <a:t>.</a:t>
            </a:r>
          </a:p>
          <a:p>
            <a:pPr algn="r" rtl="1">
              <a:buFont typeface="Wingdings" pitchFamily="2" charset="2"/>
              <a:buChar char="ü"/>
            </a:pPr>
            <a:endParaRPr lang="ar-SA" dirty="0"/>
          </a:p>
        </p:txBody>
      </p:sp>
      <p:sp>
        <p:nvSpPr>
          <p:cNvPr id="2" name="Title 1"/>
          <p:cNvSpPr>
            <a:spLocks noGrp="1"/>
          </p:cNvSpPr>
          <p:nvPr>
            <p:ph type="title"/>
          </p:nvPr>
        </p:nvSpPr>
        <p:spPr/>
        <p:txBody>
          <a:bodyPr/>
          <a:lstStyle/>
          <a:p>
            <a:pPr algn="ctr"/>
            <a:r>
              <a:rPr lang="ar-SA" dirty="0">
                <a:solidFill>
                  <a:srgbClr val="464646"/>
                </a:solidFill>
              </a:rPr>
              <a:t>علم الاجتماع السياحي</a:t>
            </a:r>
            <a:endParaRPr lang="en-US" dirty="0"/>
          </a:p>
        </p:txBody>
      </p:sp>
    </p:spTree>
    <p:extLst>
      <p:ext uri="{BB962C8B-B14F-4D97-AF65-F5344CB8AC3E}">
        <p14:creationId xmlns:p14="http://schemas.microsoft.com/office/powerpoint/2010/main" val="965513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92696"/>
            <a:ext cx="6683765" cy="657858"/>
          </a:xfrm>
        </p:spPr>
        <p:txBody>
          <a:bodyPr>
            <a:normAutofit fontScale="90000"/>
          </a:bodyPr>
          <a:lstStyle/>
          <a:p>
            <a:pPr algn="ctr"/>
            <a:r>
              <a:rPr lang="ar-SA" dirty="0"/>
              <a:t>	أولا: آثار السیاحة على الفرد </a:t>
            </a:r>
            <a:endParaRPr lang="en-US" dirty="0"/>
          </a:p>
        </p:txBody>
      </p:sp>
      <p:sp>
        <p:nvSpPr>
          <p:cNvPr id="3" name="Content Placeholder 2"/>
          <p:cNvSpPr>
            <a:spLocks noGrp="1"/>
          </p:cNvSpPr>
          <p:nvPr>
            <p:ph idx="1"/>
          </p:nvPr>
        </p:nvSpPr>
        <p:spPr>
          <a:xfrm>
            <a:off x="179512" y="2085548"/>
            <a:ext cx="8448947" cy="3521123"/>
          </a:xfrm>
        </p:spPr>
        <p:txBody>
          <a:bodyPr>
            <a:normAutofit/>
          </a:bodyPr>
          <a:lstStyle/>
          <a:p>
            <a:pPr marL="0" indent="0" algn="r">
              <a:lnSpc>
                <a:spcPct val="200000"/>
              </a:lnSpc>
              <a:buNone/>
            </a:pPr>
            <a:r>
              <a:rPr lang="ar-SA" sz="2100" dirty="0"/>
              <a:t>إن بحوث علم الاجتماع السیاحي في تركیزھا على الآثار التي تتركھا السیاحة على الفرد تركز على ما یمكن أن تتركه تجارة السیاحة من تأثیر عمیق على المسافر سواء فیما یتعلق بالخبرات الاجتماعیة والثقافیة التي یتعرض لھا المسافر في المجتمع المضیف أو تأثیر السیاحة ذاتھا على الأفراد داخل المجتمع المضیف نفسه. </a:t>
            </a:r>
          </a:p>
          <a:p>
            <a:pPr marL="0" indent="0" algn="r">
              <a:lnSpc>
                <a:spcPct val="200000"/>
              </a:lnSpc>
              <a:buNone/>
            </a:pPr>
            <a:r>
              <a:rPr lang="ar-SA" sz="2100" b="1" u="sng" dirty="0">
                <a:solidFill>
                  <a:srgbClr val="002060"/>
                </a:solidFill>
              </a:rPr>
              <a:t>فالآثار ھنا ذات بعد ثنائي، الأول یتعلق بالفرد السائح والثاني یتعلق بالفرد المضیف. </a:t>
            </a:r>
          </a:p>
          <a:p>
            <a:pPr marL="0" indent="0" algn="r">
              <a:buNone/>
            </a:pPr>
            <a:endParaRPr lang="en-US" sz="2100" dirty="0"/>
          </a:p>
        </p:txBody>
      </p:sp>
    </p:spTree>
    <p:extLst>
      <p:ext uri="{BB962C8B-B14F-4D97-AF65-F5344CB8AC3E}">
        <p14:creationId xmlns:p14="http://schemas.microsoft.com/office/powerpoint/2010/main" val="2672344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620688"/>
            <a:ext cx="6683765" cy="545264"/>
          </a:xfrm>
        </p:spPr>
        <p:txBody>
          <a:bodyPr>
            <a:normAutofit fontScale="90000"/>
          </a:bodyPr>
          <a:lstStyle/>
          <a:p>
            <a:pPr algn="ctr"/>
            <a:r>
              <a:rPr lang="ar-SA" dirty="0"/>
              <a:t>	</a:t>
            </a:r>
            <a:r>
              <a:rPr lang="ar-SA" dirty="0" smtClean="0"/>
              <a:t>ثانيا:الآثار </a:t>
            </a:r>
            <a:r>
              <a:rPr lang="ar-SA" dirty="0"/>
              <a:t>السیاحیة على </a:t>
            </a:r>
            <a:r>
              <a:rPr lang="ar-SA" dirty="0" smtClean="0"/>
              <a:t>الأسرة</a:t>
            </a:r>
            <a:endParaRPr lang="en-US" dirty="0"/>
          </a:p>
        </p:txBody>
      </p:sp>
      <p:sp>
        <p:nvSpPr>
          <p:cNvPr id="3" name="Content Placeholder 2"/>
          <p:cNvSpPr>
            <a:spLocks noGrp="1"/>
          </p:cNvSpPr>
          <p:nvPr>
            <p:ph idx="1"/>
          </p:nvPr>
        </p:nvSpPr>
        <p:spPr>
          <a:xfrm>
            <a:off x="251520" y="1870596"/>
            <a:ext cx="8376939" cy="3934668"/>
          </a:xfrm>
        </p:spPr>
        <p:txBody>
          <a:bodyPr>
            <a:normAutofit lnSpcReduction="10000"/>
          </a:bodyPr>
          <a:lstStyle/>
          <a:p>
            <a:pPr marL="0" indent="0" algn="r">
              <a:lnSpc>
                <a:spcPct val="200000"/>
              </a:lnSpc>
              <a:buNone/>
            </a:pPr>
            <a:r>
              <a:rPr lang="ar-SA" sz="2100" dirty="0"/>
              <a:t>تعد الأسرة واحدة من أھم المؤسسات الاجتماعیة الأولیة لما لھا من دور ومكانة مھمة في المجتمع تؤھلھا أن تصبح المؤسسة الاجتماعیة الأكثر خطورة في حیاة الفرد والمجتمع وربما تعود تلك الأھمیة إلى مجموعة الأدوار التي تقوم بھا الأسرة سواء بالنسبة لأفرادھا أو بالنسبة للمجمع الكلي. </a:t>
            </a:r>
          </a:p>
          <a:p>
            <a:pPr marL="0" indent="0" algn="r">
              <a:lnSpc>
                <a:spcPct val="200000"/>
              </a:lnSpc>
              <a:buNone/>
            </a:pPr>
            <a:r>
              <a:rPr lang="ar-SA" sz="2100" b="1" dirty="0">
                <a:solidFill>
                  <a:schemeClr val="accent1"/>
                </a:solidFill>
              </a:rPr>
              <a:t>ویشیر ماكنتوش وزملاؤه إلى أنه مع نمو العائلة ونضوج الأبناء تصبح للرحلات آثارھا المضیئة كل عام، إن الإعداد الشائق والآمال المرتقبة والخبرة السیاحیة الحقیقیة ھي مناسبات جدیرة بالذكر في الحیاة العائلیة. </a:t>
            </a:r>
            <a:endParaRPr lang="en-US" sz="2100" b="1" dirty="0">
              <a:solidFill>
                <a:schemeClr val="accent1"/>
              </a:solidFill>
            </a:endParaRPr>
          </a:p>
        </p:txBody>
      </p:sp>
    </p:spTree>
    <p:extLst>
      <p:ext uri="{BB962C8B-B14F-4D97-AF65-F5344CB8AC3E}">
        <p14:creationId xmlns:p14="http://schemas.microsoft.com/office/powerpoint/2010/main" val="857022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92696"/>
            <a:ext cx="7368827" cy="668093"/>
          </a:xfrm>
        </p:spPr>
        <p:txBody>
          <a:bodyPr>
            <a:normAutofit fontScale="90000"/>
          </a:bodyPr>
          <a:lstStyle/>
          <a:p>
            <a:r>
              <a:rPr lang="ar-SA" dirty="0"/>
              <a:t>	</a:t>
            </a:r>
            <a:r>
              <a:rPr lang="ar-SA" dirty="0" smtClean="0"/>
              <a:t>ثالثا:الآثار </a:t>
            </a:r>
            <a:r>
              <a:rPr lang="ar-SA" dirty="0"/>
              <a:t>السیاحیة على المجتمع </a:t>
            </a:r>
            <a:r>
              <a:rPr lang="ar-SA" dirty="0" smtClean="0"/>
              <a:t>المحلي</a:t>
            </a:r>
            <a:endParaRPr lang="en-US" dirty="0"/>
          </a:p>
        </p:txBody>
      </p:sp>
      <p:sp>
        <p:nvSpPr>
          <p:cNvPr id="3" name="Content Placeholder 2"/>
          <p:cNvSpPr>
            <a:spLocks noGrp="1"/>
          </p:cNvSpPr>
          <p:nvPr>
            <p:ph idx="1"/>
          </p:nvPr>
        </p:nvSpPr>
        <p:spPr>
          <a:xfrm>
            <a:off x="179512" y="1993426"/>
            <a:ext cx="8568952" cy="3739830"/>
          </a:xfrm>
        </p:spPr>
        <p:txBody>
          <a:bodyPr>
            <a:normAutofit/>
          </a:bodyPr>
          <a:lstStyle/>
          <a:p>
            <a:pPr marL="0" indent="0" algn="r">
              <a:lnSpc>
                <a:spcPct val="200000"/>
              </a:lnSpc>
              <a:buNone/>
            </a:pPr>
            <a:r>
              <a:rPr lang="ar-SA" sz="2100" dirty="0"/>
              <a:t>یمثل المجتمع المحلي الدائرة الثالثة الأكثر اتساعاً بعد الفرد والأسرة بالنسبة للتأثیرات الاجتماعیة التي تمارسھا السیاحة، ویقصد بالمجتمع المحلي بشكل عام مجموعة من الناس یقیمون في منطقة جغرافیة محددة </a:t>
            </a:r>
            <a:r>
              <a:rPr lang="ar-SA" sz="2100" b="1" dirty="0">
                <a:solidFill>
                  <a:schemeClr val="accent1"/>
                </a:solidFill>
              </a:rPr>
              <a:t>ویشتركون معاً في الأنشطة الاجتماعیة والاقتصادیة والسیاسیة ویكونون فما بینھم وحدة اجتماعیة ذات حكم ذاتي تسودھا قیم عامة یشعرون بالانتماء إلیھا.</a:t>
            </a:r>
          </a:p>
          <a:p>
            <a:pPr marL="0" indent="0" algn="r">
              <a:lnSpc>
                <a:spcPct val="200000"/>
              </a:lnSpc>
              <a:buNone/>
            </a:pPr>
            <a:r>
              <a:rPr lang="ar-SA" sz="2100" b="1" dirty="0">
                <a:solidFill>
                  <a:schemeClr val="accent1"/>
                </a:solidFill>
              </a:rPr>
              <a:t> </a:t>
            </a:r>
            <a:r>
              <a:rPr lang="ar-SA" sz="2100" dirty="0"/>
              <a:t>ومن أمثلة المجتمع المحلي (المدینة الصغیرة، القریة، الحي، الحارة..... الخ) .</a:t>
            </a:r>
            <a:endParaRPr lang="en-US" sz="2100" dirty="0"/>
          </a:p>
        </p:txBody>
      </p:sp>
    </p:spTree>
    <p:extLst>
      <p:ext uri="{BB962C8B-B14F-4D97-AF65-F5344CB8AC3E}">
        <p14:creationId xmlns:p14="http://schemas.microsoft.com/office/powerpoint/2010/main" val="28412851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574" y="404664"/>
            <a:ext cx="7440835" cy="535028"/>
          </a:xfrm>
        </p:spPr>
        <p:txBody>
          <a:bodyPr>
            <a:normAutofit fontScale="90000"/>
          </a:bodyPr>
          <a:lstStyle/>
          <a:p>
            <a:r>
              <a:rPr lang="ar-SA" dirty="0"/>
              <a:t>	ثالثا:الآثار السیاحیة على المجتمع المحلي</a:t>
            </a:r>
            <a:endParaRPr lang="en-US" dirty="0"/>
          </a:p>
        </p:txBody>
      </p:sp>
      <p:sp>
        <p:nvSpPr>
          <p:cNvPr id="3" name="Content Placeholder 2"/>
          <p:cNvSpPr>
            <a:spLocks noGrp="1"/>
          </p:cNvSpPr>
          <p:nvPr>
            <p:ph idx="1"/>
          </p:nvPr>
        </p:nvSpPr>
        <p:spPr>
          <a:xfrm>
            <a:off x="179512" y="1196752"/>
            <a:ext cx="8640960" cy="5040560"/>
          </a:xfrm>
        </p:spPr>
        <p:txBody>
          <a:bodyPr>
            <a:normAutofit lnSpcReduction="10000"/>
          </a:bodyPr>
          <a:lstStyle/>
          <a:p>
            <a:pPr marL="0" indent="0" algn="r">
              <a:lnSpc>
                <a:spcPct val="150000"/>
              </a:lnSpc>
              <a:buNone/>
            </a:pPr>
            <a:r>
              <a:rPr lang="ar-SA" sz="2400" dirty="0"/>
              <a:t>وعند الحدیث عن تأثیر السیاحة في المجتمع المحلي، نجد أن ھناك بعض الاعتبارات الأساسیة إذا ما أردنا أن نحقق فھماً متعمقا للكیفیة أو الوسیلة التي من خلالھا تمارس السیاحة تأثیراً على المجتمع المحلي</a:t>
            </a:r>
            <a:r>
              <a:rPr lang="ar-SA" sz="2400" dirty="0" smtClean="0"/>
              <a:t>.</a:t>
            </a:r>
          </a:p>
          <a:p>
            <a:pPr algn="r" rtl="1">
              <a:lnSpc>
                <a:spcPct val="150000"/>
              </a:lnSpc>
              <a:buFont typeface="Wingdings" panose="05000000000000000000" pitchFamily="2" charset="2"/>
              <a:buChar char="ü"/>
            </a:pPr>
            <a:r>
              <a:rPr lang="ar-SA" sz="2400" dirty="0"/>
              <a:t>الاعتبار الأول: یتعلق بما یمكن أن یكون للسفر من آثار على فھم الآخرین وتقدیرھم على المستوى المحلي أو القومي، الأمر.</a:t>
            </a:r>
          </a:p>
          <a:p>
            <a:pPr algn="r" rtl="1">
              <a:lnSpc>
                <a:spcPct val="150000"/>
              </a:lnSpc>
              <a:buFont typeface="Wingdings" panose="05000000000000000000" pitchFamily="2" charset="2"/>
              <a:buChar char="ü"/>
            </a:pPr>
            <a:r>
              <a:rPr lang="ar-SA" sz="2400" dirty="0"/>
              <a:t>الاعتبار الثاني: یتعلق بسعي الحكومات في غالبیة البلدان المتقدمة والغنیة نحو تشجیع السفر، وخاصة السیاحة الداخلیة نظراً لما لھذا النوع من السیاحة من أثر في نفوس أبناء المجتمع المحلي وذلك بوصفھ وسیلة أساسیة لتعریف المواطنین ببلدھم، ومن ثم العمل على دعم وتنمیة الانتماء لوطنھم وتعزیز ثقافة المواطنة. </a:t>
            </a:r>
            <a:endParaRPr lang="en-US" sz="2400" dirty="0"/>
          </a:p>
          <a:p>
            <a:pPr marL="0" indent="0" algn="r">
              <a:lnSpc>
                <a:spcPct val="150000"/>
              </a:lnSpc>
              <a:buNone/>
            </a:pPr>
            <a:endParaRPr lang="en-US" sz="2400" dirty="0"/>
          </a:p>
        </p:txBody>
      </p:sp>
    </p:spTree>
    <p:extLst>
      <p:ext uri="{BB962C8B-B14F-4D97-AF65-F5344CB8AC3E}">
        <p14:creationId xmlns:p14="http://schemas.microsoft.com/office/powerpoint/2010/main" val="713291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تأثیر </a:t>
            </a:r>
            <a:r>
              <a:rPr lang="ar-SA" dirty="0"/>
              <a:t>السیاحة على المجتمع المحلي یمكن </a:t>
            </a:r>
            <a:r>
              <a:rPr lang="ar-SA" dirty="0" smtClean="0"/>
              <a:t>تناوله </a:t>
            </a:r>
            <a:r>
              <a:rPr lang="ar-SA" dirty="0"/>
              <a:t>من خلال </a:t>
            </a:r>
            <a:r>
              <a:rPr lang="ar-SA" dirty="0" smtClean="0"/>
              <a:t>منظورین</a:t>
            </a:r>
            <a:endParaRPr lang="en-US" dirty="0"/>
          </a:p>
        </p:txBody>
      </p:sp>
      <p:sp>
        <p:nvSpPr>
          <p:cNvPr id="3" name="Content Placeholder 2"/>
          <p:cNvSpPr>
            <a:spLocks noGrp="1"/>
          </p:cNvSpPr>
          <p:nvPr>
            <p:ph idx="1"/>
          </p:nvPr>
        </p:nvSpPr>
        <p:spPr>
          <a:xfrm>
            <a:off x="179512" y="1481328"/>
            <a:ext cx="8712968" cy="5260040"/>
          </a:xfrm>
        </p:spPr>
        <p:txBody>
          <a:bodyPr>
            <a:normAutofit/>
          </a:bodyPr>
          <a:lstStyle/>
          <a:p>
            <a:pPr marL="0" indent="0" algn="r">
              <a:lnSpc>
                <a:spcPct val="150000"/>
              </a:lnSpc>
              <a:buNone/>
            </a:pPr>
            <a:r>
              <a:rPr lang="ar-SA" sz="2000" dirty="0"/>
              <a:t>الأول: یتصل یما یتركه النشاط السیاحي على المواطن في موطنه الأصلي ،فكما سبقت الإشارة أن تنشیط السیاحة الداخلیة أمر من شأنه تعزیز انتما الإنسان لوطنه وھذا امر واقعي عندما نأخذ في عین الاعتبار أن الكثیر من أبناء الوطن لا یعرف أجزاء كثیرة منه فكم في حیاتنا قابلنا أشخاصاً ربما توجد مناطق في أوطانھم لم یذھبوا إلیھا طیلة حیاتھم</a:t>
            </a:r>
            <a:r>
              <a:rPr lang="ar-SA" sz="2000" dirty="0" smtClean="0"/>
              <a:t>.</a:t>
            </a:r>
          </a:p>
          <a:p>
            <a:pPr marL="0" indent="0" algn="r">
              <a:lnSpc>
                <a:spcPct val="150000"/>
              </a:lnSpc>
              <a:buNone/>
            </a:pPr>
            <a:r>
              <a:rPr lang="ar-SA" sz="2000" dirty="0" smtClean="0"/>
              <a:t> </a:t>
            </a:r>
            <a:r>
              <a:rPr lang="ar-SA" sz="2000" dirty="0"/>
              <a:t>الثاني: یتعلق بما یمكن أن تتركه السیاحة على المجتمع المحلي عندما نتحدث عن تأثیر الزائرین في المجتمع ، ذلك أن حضور الزائرین إلى أي بلد یؤثر على أنماط معیشة أھالي البلد من سائر البشر وغالبا ما یكون الطریقة التي یتمیز بھا ازوار أنفسھم وعلاقاتھم الشخصیة مع مواطنیة البلد المضیف أثر عمیق على طریقة الحیاة واتجاھات أفراد المجتمع المحلیین إن معظم الآثار الناطقة بھذه الظاھرة یمكن ملاحظتھا حي قدوم الزائرین من أمریكا الشمالیة أو أوربا الغربیة وسفرھم إلى بلدة لھا ثقافة بدائیة أو ثقافة تتمیز بمستوى منخفض اقتصادیا ومعیشیاً. </a:t>
            </a:r>
            <a:endParaRPr lang="en-US" sz="2000" dirty="0"/>
          </a:p>
          <a:p>
            <a:pPr marL="0" indent="0" algn="r">
              <a:buNone/>
            </a:pPr>
            <a:endParaRPr lang="en-US" sz="2100" dirty="0"/>
          </a:p>
        </p:txBody>
      </p:sp>
    </p:spTree>
    <p:extLst>
      <p:ext uri="{BB962C8B-B14F-4D97-AF65-F5344CB8AC3E}">
        <p14:creationId xmlns:p14="http://schemas.microsoft.com/office/powerpoint/2010/main" val="12277446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6672"/>
            <a:ext cx="6683765" cy="535028"/>
          </a:xfrm>
        </p:spPr>
        <p:txBody>
          <a:bodyPr>
            <a:normAutofit fontScale="90000"/>
          </a:bodyPr>
          <a:lstStyle/>
          <a:p>
            <a:pPr algn="ctr"/>
            <a:r>
              <a:rPr lang="ar-SA" dirty="0"/>
              <a:t>السیاحة والجریمة</a:t>
            </a:r>
            <a:endParaRPr lang="en-US" dirty="0"/>
          </a:p>
        </p:txBody>
      </p:sp>
      <p:sp>
        <p:nvSpPr>
          <p:cNvPr id="3" name="Content Placeholder 2"/>
          <p:cNvSpPr>
            <a:spLocks noGrp="1"/>
          </p:cNvSpPr>
          <p:nvPr>
            <p:ph idx="1"/>
          </p:nvPr>
        </p:nvSpPr>
        <p:spPr>
          <a:xfrm>
            <a:off x="107504" y="2085549"/>
            <a:ext cx="8712968" cy="3205118"/>
          </a:xfrm>
        </p:spPr>
        <p:txBody>
          <a:bodyPr>
            <a:normAutofit/>
          </a:bodyPr>
          <a:lstStyle/>
          <a:p>
            <a:pPr marL="0" indent="0" algn="r">
              <a:lnSpc>
                <a:spcPct val="150000"/>
              </a:lnSpc>
              <a:buNone/>
            </a:pPr>
            <a:r>
              <a:rPr lang="ar-SA" dirty="0" smtClean="0"/>
              <a:t>السیاحة </a:t>
            </a:r>
            <a:r>
              <a:rPr lang="ar-SA" dirty="0"/>
              <a:t>كظاھرة إنسانیة یترافق معھا انتقال مجموعات بشریة من مكان إلى آخر ،یمكن أن یصحبھا الكثیر من السلوكیات التي تقع في نطاق الجریمة بحیث یمكن القول بأن النمط من السلوك الإجرامي ما كان له أن یحدث لولا ظاھرة السیاحة. والجریمة المرتبطة بالسیاحة تقع على مستویین</a:t>
            </a:r>
            <a:endParaRPr lang="en-US" dirty="0"/>
          </a:p>
        </p:txBody>
      </p:sp>
    </p:spTree>
    <p:extLst>
      <p:ext uri="{BB962C8B-B14F-4D97-AF65-F5344CB8AC3E}">
        <p14:creationId xmlns:p14="http://schemas.microsoft.com/office/powerpoint/2010/main" val="41807399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buNone/>
            </a:pPr>
            <a:endParaRPr lang="ar-SA" dirty="0" smtClean="0"/>
          </a:p>
          <a:p>
            <a:pPr algn="r" rtl="1">
              <a:lnSpc>
                <a:spcPct val="250000"/>
              </a:lnSpc>
              <a:buFont typeface="Wingdings" panose="05000000000000000000" pitchFamily="2" charset="2"/>
              <a:buChar char="ü"/>
            </a:pPr>
            <a:r>
              <a:rPr lang="ar-SA" sz="2800" b="1" dirty="0">
                <a:solidFill>
                  <a:schemeClr val="tx1">
                    <a:lumMod val="95000"/>
                    <a:lumOff val="5000"/>
                  </a:schemeClr>
                </a:solidFill>
              </a:rPr>
              <a:t>الجرائم الموجھة ضد السیاح </a:t>
            </a:r>
            <a:r>
              <a:rPr lang="ar-SA" sz="2800" b="1" dirty="0" smtClean="0">
                <a:solidFill>
                  <a:schemeClr val="tx1">
                    <a:lumMod val="95000"/>
                    <a:lumOff val="5000"/>
                  </a:schemeClr>
                </a:solidFill>
              </a:rPr>
              <a:t>أنفسھم</a:t>
            </a:r>
          </a:p>
          <a:p>
            <a:pPr algn="r" rtl="1">
              <a:lnSpc>
                <a:spcPct val="250000"/>
              </a:lnSpc>
              <a:buFont typeface="Wingdings" panose="05000000000000000000" pitchFamily="2" charset="2"/>
              <a:buChar char="ü"/>
            </a:pPr>
            <a:r>
              <a:rPr lang="ar-SA" sz="2800" b="1" dirty="0">
                <a:solidFill>
                  <a:schemeClr val="tx1">
                    <a:lumMod val="95000"/>
                    <a:lumOff val="5000"/>
                  </a:schemeClr>
                </a:solidFill>
              </a:rPr>
              <a:t>الجرائم التي یقوم أو یكون السائح</a:t>
            </a:r>
            <a:endParaRPr lang="en-US" sz="2800" b="1" dirty="0">
              <a:solidFill>
                <a:schemeClr val="tx1">
                  <a:lumMod val="95000"/>
                  <a:lumOff val="5000"/>
                </a:schemeClr>
              </a:solidFill>
            </a:endParaRPr>
          </a:p>
        </p:txBody>
      </p:sp>
      <p:sp>
        <p:nvSpPr>
          <p:cNvPr id="3" name="Title 2"/>
          <p:cNvSpPr>
            <a:spLocks noGrp="1"/>
          </p:cNvSpPr>
          <p:nvPr>
            <p:ph type="title"/>
          </p:nvPr>
        </p:nvSpPr>
        <p:spPr/>
        <p:txBody>
          <a:bodyPr/>
          <a:lstStyle/>
          <a:p>
            <a:pPr algn="ctr"/>
            <a:r>
              <a:rPr lang="ar-SA" dirty="0"/>
              <a:t>الجریمة المرتبطة بالسیاحة</a:t>
            </a:r>
            <a:endParaRPr lang="en-US" dirty="0"/>
          </a:p>
        </p:txBody>
      </p:sp>
    </p:spTree>
    <p:extLst>
      <p:ext uri="{BB962C8B-B14F-4D97-AF65-F5344CB8AC3E}">
        <p14:creationId xmlns:p14="http://schemas.microsoft.com/office/powerpoint/2010/main" val="21202071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04664"/>
            <a:ext cx="6683765" cy="586207"/>
          </a:xfrm>
        </p:spPr>
        <p:txBody>
          <a:bodyPr>
            <a:normAutofit fontScale="90000"/>
          </a:bodyPr>
          <a:lstStyle/>
          <a:p>
            <a:pPr algn="ctr"/>
            <a:r>
              <a:rPr lang="ar-SA" sz="4400" dirty="0"/>
              <a:t>الجرائم الموجھة ضد السیاح أنفسھم</a:t>
            </a:r>
          </a:p>
        </p:txBody>
      </p:sp>
      <p:sp>
        <p:nvSpPr>
          <p:cNvPr id="3" name="Content Placeholder 2"/>
          <p:cNvSpPr>
            <a:spLocks noGrp="1"/>
          </p:cNvSpPr>
          <p:nvPr>
            <p:ph idx="1"/>
          </p:nvPr>
        </p:nvSpPr>
        <p:spPr>
          <a:xfrm>
            <a:off x="107504" y="1556792"/>
            <a:ext cx="8640960" cy="3733875"/>
          </a:xfrm>
        </p:spPr>
        <p:txBody>
          <a:bodyPr>
            <a:normAutofit/>
          </a:bodyPr>
          <a:lstStyle/>
          <a:p>
            <a:pPr marL="0" indent="0" algn="r">
              <a:lnSpc>
                <a:spcPct val="200000"/>
              </a:lnSpc>
              <a:spcBef>
                <a:spcPct val="0"/>
              </a:spcBef>
              <a:buNone/>
            </a:pPr>
            <a:r>
              <a:rPr lang="ar-SA" sz="2100" dirty="0" smtClean="0"/>
              <a:t>لسوء </a:t>
            </a:r>
            <a:r>
              <a:rPr lang="ar-SA" sz="2100" dirty="0"/>
              <a:t>الحظ یمكن أن یكون السائح ضحیة للمجرمین، بسبب إنه لا یعرف شیئاً عن المناطق الخطرة أو المواقف المحلیة التي قد یتعرض فیھا للھجوم أو أعمال العنف أو جرائمه، ویصبح فریسة سھلة للمحتالین طالما یمكن التعرف علیھم بسھولة، ولیسوا عادة مجھزین تماماً للدفاع عن أنفسھم ضد أي ھجوم. إن الجرائم ضد السائحین تسفر عن دعایة سیئة وینجم عنھا صورة سلبیة في عقول الزوار المرتقبین. </a:t>
            </a:r>
            <a:endParaRPr lang="en-US" sz="2100" dirty="0"/>
          </a:p>
        </p:txBody>
      </p:sp>
    </p:spTree>
    <p:extLst>
      <p:ext uri="{BB962C8B-B14F-4D97-AF65-F5344CB8AC3E}">
        <p14:creationId xmlns:p14="http://schemas.microsoft.com/office/powerpoint/2010/main" val="8617954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7931224" cy="637386"/>
          </a:xfrm>
        </p:spPr>
        <p:txBody>
          <a:bodyPr>
            <a:normAutofit fontScale="90000"/>
          </a:bodyPr>
          <a:lstStyle/>
          <a:p>
            <a:pPr algn="ctr"/>
            <a:r>
              <a:rPr lang="ar-SA" sz="4400" dirty="0"/>
              <a:t>الجرائم التي یقوم أو یكون </a:t>
            </a:r>
            <a:r>
              <a:rPr lang="ar-SA" sz="4400" dirty="0" smtClean="0"/>
              <a:t>السائح هو مصدرها</a:t>
            </a:r>
            <a:endParaRPr lang="en-US" dirty="0"/>
          </a:p>
        </p:txBody>
      </p:sp>
      <p:sp>
        <p:nvSpPr>
          <p:cNvPr id="3" name="Content Placeholder 2"/>
          <p:cNvSpPr>
            <a:spLocks noGrp="1"/>
          </p:cNvSpPr>
          <p:nvPr>
            <p:ph idx="1"/>
          </p:nvPr>
        </p:nvSpPr>
        <p:spPr>
          <a:xfrm>
            <a:off x="457200" y="1844824"/>
            <a:ext cx="8229600" cy="4162467"/>
          </a:xfrm>
        </p:spPr>
        <p:txBody>
          <a:bodyPr>
            <a:normAutofit/>
          </a:bodyPr>
          <a:lstStyle/>
          <a:p>
            <a:pPr marL="0" indent="0" algn="r">
              <a:lnSpc>
                <a:spcPct val="200000"/>
              </a:lnSpc>
              <a:spcBef>
                <a:spcPct val="0"/>
              </a:spcBef>
              <a:buNone/>
            </a:pPr>
            <a:r>
              <a:rPr lang="ar-SA" dirty="0" smtClean="0"/>
              <a:t>يكون السائح ھو مصدرھا وتتنوع تلك الجرائم ما بین جلب ممنوعات إلى البلدان المضیفة أو مخالفة بعض القواعد والسلوكیات التي یمكن أن تكون سلوكیات وقواعد غیر مجرمة في البلدان الأصلیة للسائحین. </a:t>
            </a:r>
            <a:endParaRPr lang="en-US" dirty="0"/>
          </a:p>
        </p:txBody>
      </p:sp>
    </p:spTree>
    <p:extLst>
      <p:ext uri="{BB962C8B-B14F-4D97-AF65-F5344CB8AC3E}">
        <p14:creationId xmlns:p14="http://schemas.microsoft.com/office/powerpoint/2010/main" val="34845021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270" y="188640"/>
            <a:ext cx="6577928" cy="679210"/>
          </a:xfrm>
        </p:spPr>
        <p:txBody>
          <a:bodyPr>
            <a:normAutofit fontScale="90000"/>
          </a:bodyPr>
          <a:lstStyle/>
          <a:p>
            <a:pPr algn="ctr"/>
            <a:r>
              <a:rPr lang="ar-SA" dirty="0"/>
              <a:t> 	الاتجاھات نحو السیاحة والسیاح</a:t>
            </a:r>
            <a:endParaRPr lang="en-US" dirty="0"/>
          </a:p>
        </p:txBody>
      </p:sp>
      <p:sp>
        <p:nvSpPr>
          <p:cNvPr id="3" name="Content Placeholder 2"/>
          <p:cNvSpPr>
            <a:spLocks noGrp="1"/>
          </p:cNvSpPr>
          <p:nvPr>
            <p:ph idx="1"/>
          </p:nvPr>
        </p:nvSpPr>
        <p:spPr>
          <a:xfrm>
            <a:off x="179512" y="1052736"/>
            <a:ext cx="8598692" cy="5328592"/>
          </a:xfrm>
        </p:spPr>
        <p:txBody>
          <a:bodyPr>
            <a:normAutofit/>
          </a:bodyPr>
          <a:lstStyle/>
          <a:p>
            <a:pPr marL="0" indent="0" algn="r">
              <a:lnSpc>
                <a:spcPct val="200000"/>
              </a:lnSpc>
              <a:buNone/>
            </a:pPr>
            <a:r>
              <a:rPr lang="ar-SA" sz="2100" dirty="0" smtClean="0"/>
              <a:t>یعد </a:t>
            </a:r>
            <a:r>
              <a:rPr lang="ar-SA" sz="2100" dirty="0"/>
              <a:t>موضوع الاتجاھات نحو السیاحة واحداً من أھم المجالات البحثیة لعلم الاجتماع السیاحي، وتنبع أھمیة ھذا المجال بالنظر إلى الآثار التي یمكن أن تتركھا تلك الاتجاھات (خاصة إذا كانت سلبیة) على الحركة السیاحیة داخل البلد. ویمكن أن تتكاثر مشاعر الاستیاء من المواطنین المحلیین نحو السائح نتیجة الفجوة الواضحة في الظروف الاقتصادیة والأنماط السلوكیة والمظاھر والأثار الاقتصادیة، إن رفض الزائرین یعتبر أمراً شائعاً في المناطق التي بھا صراعات بین الاھتمامات نتیجة وجود السائحین، وقد یؤدي طلب السائحین لبعض أنواع السلع إلى رفع أسعارھا ویتركون خلفھم المشاعر السیئة بین المواطنین. </a:t>
            </a:r>
          </a:p>
          <a:p>
            <a:pPr algn="r"/>
            <a:endParaRPr lang="ar-SA" dirty="0"/>
          </a:p>
        </p:txBody>
      </p:sp>
    </p:spTree>
    <p:extLst>
      <p:ext uri="{BB962C8B-B14F-4D97-AF65-F5344CB8AC3E}">
        <p14:creationId xmlns:p14="http://schemas.microsoft.com/office/powerpoint/2010/main" val="348985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lstStyle/>
          <a:p>
            <a:pPr lvl="0" algn="r" rtl="1">
              <a:buClr>
                <a:srgbClr val="2DA2BF"/>
              </a:buClr>
              <a:buFont typeface="Wingdings" pitchFamily="2" charset="2"/>
              <a:buChar char="ü"/>
            </a:pPr>
            <a:endParaRPr lang="ar-SA" sz="2500" dirty="0" smtClean="0">
              <a:solidFill>
                <a:prstClr val="black"/>
              </a:solidFill>
            </a:endParaRPr>
          </a:p>
          <a:p>
            <a:pPr lvl="0" algn="r" rtl="1">
              <a:buClr>
                <a:srgbClr val="2DA2BF"/>
              </a:buClr>
              <a:buFont typeface="Wingdings" pitchFamily="2" charset="2"/>
              <a:buChar char="ü"/>
            </a:pPr>
            <a:endParaRPr lang="ar-SA" sz="2500" dirty="0">
              <a:solidFill>
                <a:prstClr val="black"/>
              </a:solidFill>
            </a:endParaRPr>
          </a:p>
          <a:p>
            <a:pPr lvl="0" algn="r" rtl="1">
              <a:buClr>
                <a:srgbClr val="2DA2BF"/>
              </a:buClr>
              <a:buFont typeface="Wingdings" pitchFamily="2" charset="2"/>
              <a:buChar char="ü"/>
            </a:pPr>
            <a:r>
              <a:rPr lang="ar-SA" sz="2500" dirty="0" smtClean="0">
                <a:solidFill>
                  <a:prstClr val="black"/>
                </a:solidFill>
              </a:rPr>
              <a:t>اكتشاف </a:t>
            </a:r>
            <a:r>
              <a:rPr lang="ar-SA" sz="2500" dirty="0">
                <a:solidFill>
                  <a:prstClr val="black"/>
                </a:solidFill>
              </a:rPr>
              <a:t>ان انماط السفر تتغير مع تغير خصائص الحياة والطبقات الاجتماعية</a:t>
            </a:r>
            <a:r>
              <a:rPr lang="ar-SA" sz="2500" dirty="0" smtClean="0">
                <a:solidFill>
                  <a:prstClr val="black"/>
                </a:solidFill>
              </a:rPr>
              <a:t>.</a:t>
            </a:r>
          </a:p>
          <a:p>
            <a:pPr marL="109728" lvl="0" indent="0" algn="r" rtl="1">
              <a:buClr>
                <a:srgbClr val="2DA2BF"/>
              </a:buClr>
              <a:buNone/>
            </a:pPr>
            <a:endParaRPr lang="ar-SA" sz="2500" dirty="0">
              <a:solidFill>
                <a:prstClr val="black"/>
              </a:solidFill>
            </a:endParaRPr>
          </a:p>
          <a:p>
            <a:pPr lvl="0" algn="r" rtl="1">
              <a:buClr>
                <a:srgbClr val="2DA2BF"/>
              </a:buClr>
              <a:buFont typeface="Wingdings" pitchFamily="2" charset="2"/>
              <a:buChar char="ü"/>
            </a:pPr>
            <a:r>
              <a:rPr lang="ar-SA" sz="2500" dirty="0">
                <a:solidFill>
                  <a:prstClr val="black"/>
                </a:solidFill>
              </a:rPr>
              <a:t>التالف مع مفهوم السياحة الاجتماعية واهميها في مختلف الدول</a:t>
            </a:r>
            <a:r>
              <a:rPr lang="ar-SA" sz="2500" dirty="0" smtClean="0">
                <a:solidFill>
                  <a:prstClr val="black"/>
                </a:solidFill>
              </a:rPr>
              <a:t>.</a:t>
            </a:r>
          </a:p>
          <a:p>
            <a:pPr marL="109728" lvl="0" indent="0" algn="r" rtl="1">
              <a:buClr>
                <a:srgbClr val="2DA2BF"/>
              </a:buClr>
              <a:buNone/>
            </a:pPr>
            <a:endParaRPr lang="ar-SA" sz="2500" dirty="0">
              <a:solidFill>
                <a:prstClr val="black"/>
              </a:solidFill>
            </a:endParaRPr>
          </a:p>
          <a:p>
            <a:pPr lvl="0" algn="r" rtl="1">
              <a:buClr>
                <a:srgbClr val="2DA2BF"/>
              </a:buClr>
              <a:buFont typeface="Wingdings" pitchFamily="2" charset="2"/>
              <a:buChar char="ü"/>
            </a:pPr>
            <a:r>
              <a:rPr lang="ar-SA" sz="2500" dirty="0">
                <a:solidFill>
                  <a:prstClr val="black"/>
                </a:solidFill>
              </a:rPr>
              <a:t>ملاحظة ان هنالك اربع درجات قصوى تتصل بأفضليات السفر للسائحين الدوليين، ايضا تحديد علماء الاجتماع الاربعة نماذج شخصية من ادوار السائحين العالميين.</a:t>
            </a:r>
            <a:endParaRPr lang="en-US" sz="2500" dirty="0">
              <a:solidFill>
                <a:prstClr val="black"/>
              </a:solidFill>
            </a:endParaRPr>
          </a:p>
          <a:p>
            <a:pPr marL="109728" indent="0" algn="r" rtl="1">
              <a:buNone/>
            </a:pPr>
            <a:endParaRPr lang="en-US" dirty="0"/>
          </a:p>
        </p:txBody>
      </p:sp>
    </p:spTree>
    <p:extLst>
      <p:ext uri="{BB962C8B-B14F-4D97-AF65-F5344CB8AC3E}">
        <p14:creationId xmlns:p14="http://schemas.microsoft.com/office/powerpoint/2010/main" val="29767127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086" y="188640"/>
            <a:ext cx="6577928" cy="597323"/>
          </a:xfrm>
        </p:spPr>
        <p:txBody>
          <a:bodyPr>
            <a:normAutofit fontScale="90000"/>
          </a:bodyPr>
          <a:lstStyle/>
          <a:p>
            <a:pPr algn="ctr"/>
            <a:r>
              <a:rPr lang="ar-SA" dirty="0"/>
              <a:t>	الاتجاه الإیجابي</a:t>
            </a:r>
            <a:endParaRPr lang="en-US" dirty="0"/>
          </a:p>
        </p:txBody>
      </p:sp>
      <p:sp>
        <p:nvSpPr>
          <p:cNvPr id="3" name="Content Placeholder 2"/>
          <p:cNvSpPr>
            <a:spLocks noGrp="1"/>
          </p:cNvSpPr>
          <p:nvPr>
            <p:ph idx="1"/>
          </p:nvPr>
        </p:nvSpPr>
        <p:spPr>
          <a:xfrm>
            <a:off x="255896" y="1052736"/>
            <a:ext cx="8522308" cy="5472608"/>
          </a:xfrm>
        </p:spPr>
        <p:txBody>
          <a:bodyPr>
            <a:noAutofit/>
          </a:bodyPr>
          <a:lstStyle/>
          <a:p>
            <a:pPr marL="457200" indent="-457200" algn="r" rtl="1">
              <a:lnSpc>
                <a:spcPct val="200000"/>
              </a:lnSpc>
              <a:buFont typeface="+mj-lt"/>
              <a:buAutoNum type="arabicPeriod"/>
            </a:pPr>
            <a:r>
              <a:rPr lang="ar-SA" sz="2000" dirty="0" smtClean="0"/>
              <a:t>السیاحة </a:t>
            </a:r>
            <a:r>
              <a:rPr lang="ar-SA" sz="2000" dirty="0"/>
              <a:t>تحسن الاقتصاد. </a:t>
            </a:r>
          </a:p>
          <a:p>
            <a:pPr marL="457200" indent="-457200" algn="r" rtl="1">
              <a:lnSpc>
                <a:spcPct val="200000"/>
              </a:lnSpc>
              <a:buFont typeface="+mj-lt"/>
              <a:buAutoNum type="arabicPeriod"/>
            </a:pPr>
            <a:r>
              <a:rPr lang="ar-SA" sz="2000" dirty="0" smtClean="0"/>
              <a:t>فوائد </a:t>
            </a:r>
            <a:r>
              <a:rPr lang="ar-SA" sz="2000" dirty="0"/>
              <a:t>السیاحة تتفوق على سلبیاتھا. </a:t>
            </a:r>
          </a:p>
          <a:p>
            <a:pPr marL="457200" indent="-457200" algn="r" rtl="1">
              <a:lnSpc>
                <a:spcPct val="200000"/>
              </a:lnSpc>
              <a:buFont typeface="+mj-lt"/>
              <a:buAutoNum type="arabicPeriod"/>
            </a:pPr>
            <a:r>
              <a:rPr lang="ar-SA" sz="2000" dirty="0" smtClean="0"/>
              <a:t>السیاحة </a:t>
            </a:r>
            <a:r>
              <a:rPr lang="ar-SA" sz="2000" dirty="0"/>
              <a:t>تلعب دوراً حیویاً في صناعة المستقبل. </a:t>
            </a:r>
          </a:p>
          <a:p>
            <a:pPr marL="457200" indent="-457200" algn="r" rtl="1">
              <a:lnSpc>
                <a:spcPct val="200000"/>
              </a:lnSpc>
              <a:buFont typeface="+mj-lt"/>
              <a:buAutoNum type="arabicPeriod"/>
            </a:pPr>
            <a:r>
              <a:rPr lang="ar-SA" sz="2000" dirty="0" smtClean="0"/>
              <a:t>تضمن </a:t>
            </a:r>
            <a:r>
              <a:rPr lang="ar-SA" sz="2000" dirty="0"/>
              <a:t>السیاحة توفیر فرص عمل جیدة للمواطنین المحلیین. </a:t>
            </a:r>
          </a:p>
          <a:p>
            <a:pPr marL="457200" indent="-457200" algn="r" rtl="1">
              <a:lnSpc>
                <a:spcPct val="200000"/>
              </a:lnSpc>
              <a:buFont typeface="+mj-lt"/>
              <a:buAutoNum type="arabicPeriod"/>
            </a:pPr>
            <a:r>
              <a:rPr lang="ar-SA" sz="2000" dirty="0" smtClean="0"/>
              <a:t>تحسن </a:t>
            </a:r>
            <a:r>
              <a:rPr lang="ar-SA" sz="2000" dirty="0"/>
              <a:t>السیاحة من مظھر المدینة. </a:t>
            </a:r>
          </a:p>
          <a:p>
            <a:pPr marL="457200" indent="-457200" algn="r" rtl="1">
              <a:lnSpc>
                <a:spcPct val="200000"/>
              </a:lnSpc>
              <a:buFont typeface="+mj-lt"/>
              <a:buAutoNum type="arabicPeriod"/>
            </a:pPr>
            <a:r>
              <a:rPr lang="ar-SA" sz="2000" dirty="0" smtClean="0"/>
              <a:t>السیاحة </a:t>
            </a:r>
            <a:r>
              <a:rPr lang="ar-SA" sz="2000" dirty="0"/>
              <a:t>تزید من جودة الحیاة. </a:t>
            </a:r>
          </a:p>
          <a:p>
            <a:pPr marL="457200" indent="-457200" algn="r" rtl="1">
              <a:lnSpc>
                <a:spcPct val="200000"/>
              </a:lnSpc>
              <a:buFont typeface="+mj-lt"/>
              <a:buAutoNum type="arabicPeriod"/>
            </a:pPr>
            <a:r>
              <a:rPr lang="ar-SA" sz="2000" dirty="0" smtClean="0"/>
              <a:t>السیاحة </a:t>
            </a:r>
            <a:r>
              <a:rPr lang="ar-SA" sz="2000" dirty="0"/>
              <a:t>تدعم الضرائب المحلیة. </a:t>
            </a:r>
          </a:p>
          <a:p>
            <a:pPr marL="0" indent="0" algn="r" rtl="1">
              <a:buNone/>
            </a:pPr>
            <a:endParaRPr lang="en-US" sz="1800" dirty="0"/>
          </a:p>
        </p:txBody>
      </p:sp>
    </p:spTree>
    <p:extLst>
      <p:ext uri="{BB962C8B-B14F-4D97-AF65-F5344CB8AC3E}">
        <p14:creationId xmlns:p14="http://schemas.microsoft.com/office/powerpoint/2010/main" val="751112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439" y="188640"/>
            <a:ext cx="6577928" cy="535909"/>
          </a:xfrm>
        </p:spPr>
        <p:txBody>
          <a:bodyPr>
            <a:normAutofit fontScale="90000"/>
          </a:bodyPr>
          <a:lstStyle/>
          <a:p>
            <a:pPr algn="ctr"/>
            <a:r>
              <a:rPr lang="ar-SA" dirty="0"/>
              <a:t>	الاتجاه السلبي</a:t>
            </a:r>
            <a:endParaRPr lang="en-US" dirty="0"/>
          </a:p>
        </p:txBody>
      </p:sp>
      <p:sp>
        <p:nvSpPr>
          <p:cNvPr id="3" name="Content Placeholder 2"/>
          <p:cNvSpPr>
            <a:spLocks noGrp="1"/>
          </p:cNvSpPr>
          <p:nvPr>
            <p:ph idx="1"/>
          </p:nvPr>
        </p:nvSpPr>
        <p:spPr>
          <a:xfrm>
            <a:off x="286603" y="908720"/>
            <a:ext cx="8491601" cy="4515958"/>
          </a:xfrm>
        </p:spPr>
        <p:txBody>
          <a:bodyPr/>
          <a:lstStyle/>
          <a:p>
            <a:pPr marL="457200" indent="-457200" algn="r" rtl="1">
              <a:lnSpc>
                <a:spcPct val="200000"/>
              </a:lnSpc>
              <a:buFont typeface="+mj-lt"/>
              <a:buAutoNum type="arabicPeriod"/>
            </a:pPr>
            <a:r>
              <a:rPr lang="ar-SA" sz="2100" dirty="0" smtClean="0"/>
              <a:t>السیاحة </a:t>
            </a:r>
            <a:r>
              <a:rPr lang="ar-SA" sz="2100" dirty="0"/>
              <a:t>تعمل على زیادة مشكلات المرور. </a:t>
            </a:r>
          </a:p>
          <a:p>
            <a:pPr marL="457200" indent="-457200" algn="r" rtl="1">
              <a:lnSpc>
                <a:spcPct val="200000"/>
              </a:lnSpc>
              <a:buFont typeface="+mj-lt"/>
              <a:buAutoNum type="arabicPeriod"/>
            </a:pPr>
            <a:r>
              <a:rPr lang="ar-SA" sz="2100" dirty="0" smtClean="0"/>
              <a:t>السیاحة </a:t>
            </a:r>
            <a:r>
              <a:rPr lang="ar-SA" sz="2100" dirty="0"/>
              <a:t>تضاعف من مشكلة القمامة. </a:t>
            </a:r>
          </a:p>
          <a:p>
            <a:pPr marL="457200" indent="-457200" algn="r" rtl="1">
              <a:lnSpc>
                <a:spcPct val="200000"/>
              </a:lnSpc>
              <a:buFont typeface="+mj-lt"/>
              <a:buAutoNum type="arabicPeriod"/>
            </a:pPr>
            <a:r>
              <a:rPr lang="ar-SA" sz="2100" dirty="0" smtClean="0"/>
              <a:t>السیاحة </a:t>
            </a:r>
            <a:r>
              <a:rPr lang="ar-SA" sz="2100" dirty="0"/>
              <a:t>تزید من أسعار العقارات بالنسبة للسكان المحلیین. </a:t>
            </a:r>
          </a:p>
          <a:p>
            <a:pPr marL="457200" indent="-457200" algn="r" rtl="1">
              <a:lnSpc>
                <a:spcPct val="200000"/>
              </a:lnSpc>
              <a:buFont typeface="+mj-lt"/>
              <a:buAutoNum type="arabicPeriod"/>
            </a:pPr>
            <a:r>
              <a:rPr lang="ar-SA" sz="2100" dirty="0" smtClean="0"/>
              <a:t>تمارس </a:t>
            </a:r>
            <a:r>
              <a:rPr lang="ar-SA" sz="2100" dirty="0"/>
              <a:t>شركات السیاحة دوراً سلبیاً بالنسبة للسیاسات المحلیة. </a:t>
            </a:r>
          </a:p>
          <a:p>
            <a:pPr marL="457200" indent="-457200" algn="r" rtl="1">
              <a:lnSpc>
                <a:spcPct val="200000"/>
              </a:lnSpc>
              <a:buFont typeface="+mj-lt"/>
              <a:buAutoNum type="arabicPeriod"/>
            </a:pPr>
            <a:r>
              <a:rPr lang="ar-SA" sz="2100" dirty="0" smtClean="0"/>
              <a:t>السیاحة </a:t>
            </a:r>
            <a:r>
              <a:rPr lang="ar-SA" sz="2100" dirty="0"/>
              <a:t>تؤدي إلى الجریمة. </a:t>
            </a:r>
          </a:p>
          <a:p>
            <a:pPr marL="457200" indent="-457200" algn="r" rtl="1">
              <a:lnSpc>
                <a:spcPct val="200000"/>
              </a:lnSpc>
              <a:buFont typeface="+mj-lt"/>
              <a:buAutoNum type="arabicPeriod"/>
            </a:pPr>
            <a:r>
              <a:rPr lang="ar-SA" sz="2100" dirty="0" smtClean="0"/>
              <a:t>السیاحة </a:t>
            </a:r>
            <a:r>
              <a:rPr lang="ar-SA" sz="2100" dirty="0"/>
              <a:t>تؤثر سلباً على البیئة. </a:t>
            </a:r>
          </a:p>
          <a:p>
            <a:pPr marL="0" indent="0" algn="r" rtl="1">
              <a:buNone/>
            </a:pPr>
            <a:endParaRPr lang="en-US" dirty="0"/>
          </a:p>
        </p:txBody>
      </p:sp>
    </p:spTree>
    <p:extLst>
      <p:ext uri="{BB962C8B-B14F-4D97-AF65-F5344CB8AC3E}">
        <p14:creationId xmlns:p14="http://schemas.microsoft.com/office/powerpoint/2010/main" val="10612746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018" y="116632"/>
            <a:ext cx="8430186" cy="1170537"/>
          </a:xfrm>
        </p:spPr>
        <p:txBody>
          <a:bodyPr>
            <a:normAutofit fontScale="90000"/>
          </a:bodyPr>
          <a:lstStyle/>
          <a:p>
            <a:pPr algn="ctr"/>
            <a:r>
              <a:rPr lang="ar-SA" dirty="0"/>
              <a:t>القضایا التي ترتبط بالسیاحة ومن شأنھا أن تعمل على تشكیل اتجاھات سلبیة حیال النشاط السیاحي</a:t>
            </a:r>
            <a:endParaRPr lang="en-US" dirty="0"/>
          </a:p>
        </p:txBody>
      </p:sp>
      <p:sp>
        <p:nvSpPr>
          <p:cNvPr id="3" name="Content Placeholder 2"/>
          <p:cNvSpPr>
            <a:spLocks noGrp="1"/>
          </p:cNvSpPr>
          <p:nvPr>
            <p:ph idx="1"/>
          </p:nvPr>
        </p:nvSpPr>
        <p:spPr>
          <a:xfrm>
            <a:off x="348018" y="1484784"/>
            <a:ext cx="8430186" cy="4968552"/>
          </a:xfrm>
        </p:spPr>
        <p:txBody>
          <a:bodyPr>
            <a:normAutofit/>
          </a:bodyPr>
          <a:lstStyle/>
          <a:p>
            <a:pPr marL="457200" indent="-457200" algn="r" rtl="1">
              <a:lnSpc>
                <a:spcPct val="200000"/>
              </a:lnSpc>
              <a:buFont typeface="+mj-lt"/>
              <a:buAutoNum type="arabicPeriod"/>
            </a:pPr>
            <a:r>
              <a:rPr lang="ar-SA" sz="2100" dirty="0" smtClean="0"/>
              <a:t>تقدیم </a:t>
            </a:r>
            <a:r>
              <a:rPr lang="ar-SA" sz="2100" dirty="0"/>
              <a:t>أنشطة غیر مرغوب فیھا مثل المقامرة وتعاطي الخمور وغیرھا من التجاوزات. </a:t>
            </a:r>
          </a:p>
          <a:p>
            <a:pPr marL="457200" indent="-457200" algn="r" rtl="1">
              <a:lnSpc>
                <a:spcPct val="200000"/>
              </a:lnSpc>
              <a:buFont typeface="+mj-lt"/>
              <a:buAutoNum type="arabicPeriod"/>
            </a:pPr>
            <a:r>
              <a:rPr lang="ar-SA" sz="2100" dirty="0" smtClean="0"/>
              <a:t>التوتر </a:t>
            </a:r>
            <a:r>
              <a:rPr lang="ar-SA" sz="2100" dirty="0"/>
              <a:t>العنصري وخاصة عندما تكون ھناك اختلافات واضحة جداً بین السائحین ومضیفیھم. </a:t>
            </a:r>
          </a:p>
          <a:p>
            <a:pPr marL="457200" indent="-457200" algn="r" rtl="1">
              <a:lnSpc>
                <a:spcPct val="200000"/>
              </a:lnSpc>
              <a:buFont typeface="+mj-lt"/>
              <a:buAutoNum type="arabicPeriod"/>
            </a:pPr>
            <a:r>
              <a:rPr lang="ar-SA" sz="2100" dirty="0" smtClean="0"/>
              <a:t>تنمیة </a:t>
            </a:r>
            <a:r>
              <a:rPr lang="ar-SA" sz="2100" dirty="0"/>
              <a:t>اتجاه الخضوع من جانب العاملین في مجال السیاحة. </a:t>
            </a:r>
            <a:endParaRPr lang="ar-SA" sz="2100" dirty="0" smtClean="0"/>
          </a:p>
          <a:p>
            <a:pPr marL="457200" indent="-457200" algn="r" rtl="1">
              <a:lnSpc>
                <a:spcPct val="200000"/>
              </a:lnSpc>
              <a:buFont typeface="+mj-lt"/>
              <a:buAutoNum type="arabicPeriod"/>
            </a:pPr>
            <a:r>
              <a:rPr lang="ar-SA" sz="2100" dirty="0" smtClean="0"/>
              <a:t>إنتاج </a:t>
            </a:r>
            <a:r>
              <a:rPr lang="ar-SA" sz="2100" dirty="0"/>
              <a:t>حجم كبیر من التذكارات في مجال التجارة السیاحیة، وبالتالي ضآلة أسعارھا كسلعة في میدان الفن والصناعات الصغیرة. </a:t>
            </a:r>
          </a:p>
          <a:p>
            <a:pPr marL="457200" indent="-457200" algn="r" rtl="1">
              <a:lnSpc>
                <a:spcPct val="200000"/>
              </a:lnSpc>
              <a:buFont typeface="+mj-lt"/>
              <a:buAutoNum type="arabicPeriod"/>
            </a:pPr>
            <a:r>
              <a:rPr lang="ar-SA" sz="2100" dirty="0" smtClean="0"/>
              <a:t>افتقاد </a:t>
            </a:r>
            <a:r>
              <a:rPr lang="ar-SA" sz="2100" dirty="0"/>
              <a:t>الكبریاء الثقافیة إذا نظر الزائر إلى الثقافة على أنھا متعة للتسلیة. </a:t>
            </a:r>
          </a:p>
          <a:p>
            <a:pPr marL="457200" indent="-457200" algn="r" rtl="1">
              <a:lnSpc>
                <a:spcPct val="200000"/>
              </a:lnSpc>
              <a:buFont typeface="+mj-lt"/>
              <a:buAutoNum type="arabicPeriod"/>
            </a:pPr>
            <a:r>
              <a:rPr lang="ar-SA" sz="2100" dirty="0" smtClean="0"/>
              <a:t>التغیر </a:t>
            </a:r>
            <a:r>
              <a:rPr lang="ar-SA" sz="2100" dirty="0"/>
              <a:t>السریع جداً في أسالیب الحیاة المحلیة نتیجة الاعداد الكثیر من السائحین. </a:t>
            </a:r>
          </a:p>
          <a:p>
            <a:pPr marL="0" indent="0" algn="r" rtl="1">
              <a:buNone/>
            </a:pPr>
            <a:endParaRPr lang="ar-SA" sz="2100" dirty="0"/>
          </a:p>
          <a:p>
            <a:pPr marL="0" indent="0" algn="r" rtl="1">
              <a:buNone/>
            </a:pPr>
            <a:endParaRPr lang="en-US" sz="2100" dirty="0"/>
          </a:p>
        </p:txBody>
      </p:sp>
    </p:spTree>
    <p:extLst>
      <p:ext uri="{BB962C8B-B14F-4D97-AF65-F5344CB8AC3E}">
        <p14:creationId xmlns:p14="http://schemas.microsoft.com/office/powerpoint/2010/main" val="1548650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109765" cy="668974"/>
          </a:xfrm>
        </p:spPr>
        <p:txBody>
          <a:bodyPr>
            <a:normAutofit fontScale="90000"/>
          </a:bodyPr>
          <a:lstStyle/>
          <a:p>
            <a:pPr algn="ctr"/>
            <a:r>
              <a:rPr lang="ar-SA" dirty="0"/>
              <a:t> 	التغیر السكاني</a:t>
            </a:r>
            <a:endParaRPr lang="en-US" dirty="0"/>
          </a:p>
        </p:txBody>
      </p:sp>
      <p:sp>
        <p:nvSpPr>
          <p:cNvPr id="3" name="Content Placeholder 2"/>
          <p:cNvSpPr>
            <a:spLocks noGrp="1"/>
          </p:cNvSpPr>
          <p:nvPr>
            <p:ph idx="1"/>
          </p:nvPr>
        </p:nvSpPr>
        <p:spPr>
          <a:xfrm>
            <a:off x="251520" y="908720"/>
            <a:ext cx="8526684" cy="5184576"/>
          </a:xfrm>
        </p:spPr>
        <p:txBody>
          <a:bodyPr>
            <a:normAutofit/>
          </a:bodyPr>
          <a:lstStyle/>
          <a:p>
            <a:pPr marL="0" indent="0">
              <a:buNone/>
            </a:pPr>
            <a:endParaRPr lang="ar-SA" sz="2400" dirty="0"/>
          </a:p>
          <a:p>
            <a:pPr marL="0" indent="0" algn="r">
              <a:lnSpc>
                <a:spcPct val="200000"/>
              </a:lnSpc>
              <a:buNone/>
            </a:pPr>
            <a:r>
              <a:rPr lang="ar-SA" sz="2400" dirty="0"/>
              <a:t>یتغیر الناس وتتغیر الاتجاھات في إطار المجموعات البشریة، كما یتغیر السكان أنفسھم وكل ھذه العوامل تؤثر على اھتمامات السفر، وھذه بدورھا تغیر بعض الدول فتنمو في شعبیتھا وتزدھر لتجذب الناس في السفر إلیھا وبعضھا یضعف ویتضاءل ،كما تتجه الأحداث العالمیة إلى التأثیر على الاھتمام العام على دول بعینھا أو مناطق خاصة أو مساحات محددة من العالم. </a:t>
            </a:r>
            <a:endParaRPr lang="en-US" sz="2400" dirty="0"/>
          </a:p>
        </p:txBody>
      </p:sp>
    </p:spTree>
    <p:extLst>
      <p:ext uri="{BB962C8B-B14F-4D97-AF65-F5344CB8AC3E}">
        <p14:creationId xmlns:p14="http://schemas.microsoft.com/office/powerpoint/2010/main" val="24067018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88640"/>
            <a:ext cx="6577928" cy="699682"/>
          </a:xfrm>
        </p:spPr>
        <p:txBody>
          <a:bodyPr>
            <a:normAutofit fontScale="90000"/>
          </a:bodyPr>
          <a:lstStyle/>
          <a:p>
            <a:pPr algn="ctr"/>
            <a:r>
              <a:rPr lang="ar-SA" dirty="0"/>
              <a:t> 	خصائص الحیاة والسفر</a:t>
            </a:r>
            <a:endParaRPr lang="en-US" dirty="0"/>
          </a:p>
        </p:txBody>
      </p:sp>
      <p:sp>
        <p:nvSpPr>
          <p:cNvPr id="3" name="Content Placeholder 2"/>
          <p:cNvSpPr>
            <a:spLocks noGrp="1"/>
          </p:cNvSpPr>
          <p:nvPr>
            <p:ph idx="1"/>
          </p:nvPr>
        </p:nvSpPr>
        <p:spPr>
          <a:xfrm>
            <a:off x="251521" y="1340767"/>
            <a:ext cx="8526684" cy="4083911"/>
          </a:xfrm>
        </p:spPr>
        <p:txBody>
          <a:bodyPr>
            <a:normAutofit/>
          </a:bodyPr>
          <a:lstStyle/>
          <a:p>
            <a:pPr marL="0" indent="0">
              <a:buNone/>
            </a:pPr>
            <a:endParaRPr lang="ar-SA" sz="2400" dirty="0"/>
          </a:p>
          <a:p>
            <a:pPr marL="0" indent="0" algn="r">
              <a:lnSpc>
                <a:spcPct val="200000"/>
              </a:lnSpc>
              <a:buNone/>
            </a:pPr>
            <a:r>
              <a:rPr lang="ar-SA" sz="2400" dirty="0"/>
              <a:t>إن ارتفاع مستویات المعیشة وتغیر مكونات العمر السكانیة، وتزاید مستویات الحصاد التعلیمي فنیاً وعلمیاً وإبداعیاً، وتصاعد الشعور الاجتماعي للناس فیما یتعلق برعایة وأنشطة الآخرین عبر أرجاء العالم، كل ھذه العوامل قد تآلفت لتسفر عن الاھتمام بین الأمم والشعوب في الأوطان والدول الأخرى. </a:t>
            </a:r>
            <a:endParaRPr lang="en-US" sz="2400" dirty="0"/>
          </a:p>
        </p:txBody>
      </p:sp>
    </p:spTree>
    <p:extLst>
      <p:ext uri="{BB962C8B-B14F-4D97-AF65-F5344CB8AC3E}">
        <p14:creationId xmlns:p14="http://schemas.microsoft.com/office/powerpoint/2010/main" val="15564397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94762" cy="761096"/>
          </a:xfrm>
        </p:spPr>
        <p:txBody>
          <a:bodyPr>
            <a:normAutofit/>
          </a:bodyPr>
          <a:lstStyle/>
          <a:p>
            <a:pPr algn="ctr"/>
            <a:r>
              <a:rPr lang="ar-SA" dirty="0"/>
              <a:t> 	المتغیرات الدیموغرافیة المرتبطة بالسفر</a:t>
            </a:r>
            <a:endParaRPr lang="en-US" dirty="0"/>
          </a:p>
        </p:txBody>
      </p:sp>
      <p:sp>
        <p:nvSpPr>
          <p:cNvPr id="3" name="Content Placeholder 2"/>
          <p:cNvSpPr>
            <a:spLocks noGrp="1"/>
          </p:cNvSpPr>
          <p:nvPr>
            <p:ph idx="1"/>
          </p:nvPr>
        </p:nvSpPr>
        <p:spPr>
          <a:xfrm>
            <a:off x="467544" y="1556792"/>
            <a:ext cx="8310660" cy="4392487"/>
          </a:xfrm>
        </p:spPr>
        <p:txBody>
          <a:bodyPr/>
          <a:lstStyle/>
          <a:p>
            <a:pPr marL="0" indent="0" algn="r">
              <a:lnSpc>
                <a:spcPct val="150000"/>
              </a:lnSpc>
              <a:buNone/>
            </a:pPr>
            <a:r>
              <a:rPr lang="ar-SA" dirty="0" smtClean="0"/>
              <a:t>مع </a:t>
            </a:r>
            <a:r>
              <a:rPr lang="ar-SA" dirty="0"/>
              <a:t>تقدم مراحل العمر، وفي أواخر الستینیات من العمر وما بعدھا قد یصبح المسافر أكثر إیجابیة، فأنماط الترویج الأسري تتصل بمراحل الحیاة في الأسرة وإنجاب أطفال صغار یتواكب مع قلة عدد الرحلات التي تقوم الأسرة بھا، بینما تكون أفضل توقعات وإمكانیات السفر ودلائل النجاح والتقدم في إطاره مع الزواج دون أطفال. </a:t>
            </a:r>
            <a:endParaRPr lang="en-US" dirty="0"/>
          </a:p>
        </p:txBody>
      </p:sp>
    </p:spTree>
    <p:extLst>
      <p:ext uri="{BB962C8B-B14F-4D97-AF65-F5344CB8AC3E}">
        <p14:creationId xmlns:p14="http://schemas.microsoft.com/office/powerpoint/2010/main" val="2929177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pPr algn="ctr"/>
            <a:r>
              <a:rPr lang="ar-SA" dirty="0"/>
              <a:t> 	المتغیرات الدیموغرافیة المرتبطة بالسفر</a:t>
            </a:r>
            <a:endParaRPr lang="en-US" dirty="0"/>
          </a:p>
        </p:txBody>
      </p:sp>
      <p:sp>
        <p:nvSpPr>
          <p:cNvPr id="3" name="Content Placeholder 2"/>
          <p:cNvSpPr>
            <a:spLocks noGrp="1"/>
          </p:cNvSpPr>
          <p:nvPr>
            <p:ph idx="1"/>
          </p:nvPr>
        </p:nvSpPr>
        <p:spPr>
          <a:xfrm>
            <a:off x="348019" y="1772816"/>
            <a:ext cx="8430185" cy="4320480"/>
          </a:xfrm>
        </p:spPr>
        <p:txBody>
          <a:bodyPr>
            <a:normAutofit/>
          </a:bodyPr>
          <a:lstStyle/>
          <a:p>
            <a:pPr marL="0" indent="0" algn="r">
              <a:lnSpc>
                <a:spcPct val="200000"/>
              </a:lnSpc>
              <a:buNone/>
            </a:pPr>
            <a:r>
              <a:rPr lang="ar-SA" sz="2100" dirty="0"/>
              <a:t>وعلى أیة حال فمع اتجاه الأطفال للتقدم في العمر تزداد أنشطة الأسرة في السفر ،فالأسر التي تضم أطفالاً تتراوح أعمارھم بین ١٥-١٧ سنه لدیھا نمط للسفر العائلي أكثر ارتفاعاً من الأسر التي یكون أطفالھا أقل عمراً ومع تقدم ونضوج الأطفال ومغادرتھم للبیت فإن الزوجیین دون أطفال ویجددون اھتمامھم في السفر أیضاً تكون لدیھما حریة التصرف والاختیار بدرجة أوفر وتكون لدیھم القدرة المالیة على القیام برحلات أكثر، كما وأن الافراد المقیمین في الأماكن الحضریة لدیھم میول السفر بدرجة أوفر من أولئك الساكنین بالمناطق الریفیة. </a:t>
            </a:r>
            <a:endParaRPr lang="en-US" sz="2100" dirty="0"/>
          </a:p>
        </p:txBody>
      </p:sp>
    </p:spTree>
    <p:extLst>
      <p:ext uri="{BB962C8B-B14F-4D97-AF65-F5344CB8AC3E}">
        <p14:creationId xmlns:p14="http://schemas.microsoft.com/office/powerpoint/2010/main" val="33074848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 	تعريف السياحة الاجتماعية</a:t>
            </a:r>
            <a:endParaRPr lang="en-US" dirty="0"/>
          </a:p>
        </p:txBody>
      </p:sp>
      <p:sp>
        <p:nvSpPr>
          <p:cNvPr id="3" name="Content Placeholder 2"/>
          <p:cNvSpPr>
            <a:spLocks noGrp="1"/>
          </p:cNvSpPr>
          <p:nvPr>
            <p:ph idx="1"/>
          </p:nvPr>
        </p:nvSpPr>
        <p:spPr>
          <a:xfrm>
            <a:off x="251520" y="1628800"/>
            <a:ext cx="8526684" cy="5040560"/>
          </a:xfrm>
        </p:spPr>
        <p:txBody>
          <a:bodyPr>
            <a:normAutofit/>
          </a:bodyPr>
          <a:lstStyle/>
          <a:p>
            <a:pPr marL="0" indent="0" algn="r">
              <a:lnSpc>
                <a:spcPct val="200000"/>
              </a:lnSpc>
              <a:buNone/>
            </a:pPr>
            <a:r>
              <a:rPr lang="ar-SA" sz="2100" dirty="0"/>
              <a:t>السياحة الاجتماعية هي سياحة نوعية تمارسها جماعات ذات دخل منخفض تقدم بها خدمات يمكن الاعتراف بها بصورة متكاملة ومستقلة.</a:t>
            </a:r>
          </a:p>
          <a:p>
            <a:pPr marL="0" indent="0" algn="r">
              <a:lnSpc>
                <a:spcPct val="200000"/>
              </a:lnSpc>
              <a:buNone/>
            </a:pPr>
            <a:r>
              <a:rPr lang="ar-SA" sz="2100" dirty="0"/>
              <a:t>	</a:t>
            </a:r>
            <a:r>
              <a:rPr lang="ar-SA" sz="2100" b="1" dirty="0">
                <a:solidFill>
                  <a:srgbClr val="002060"/>
                </a:solidFill>
              </a:rPr>
              <a:t>ومن التعريف السابق من الواضح انه يمكن تحديد عوامل معنية يمكن وصفها:</a:t>
            </a:r>
          </a:p>
          <a:p>
            <a:pPr marL="342900" indent="-342900" algn="r" rtl="1">
              <a:lnSpc>
                <a:spcPct val="200000"/>
              </a:lnSpc>
              <a:buFont typeface="Courier New" panose="02070309020205020404" pitchFamily="49" charset="0"/>
              <a:buChar char="o"/>
            </a:pPr>
            <a:r>
              <a:rPr lang="ar-SA" sz="2100" dirty="0" smtClean="0"/>
              <a:t>فكرة </a:t>
            </a:r>
            <a:r>
              <a:rPr lang="ar-SA" sz="2100" dirty="0"/>
              <a:t>الوسائل المحدودة.</a:t>
            </a:r>
          </a:p>
          <a:p>
            <a:pPr marL="342900" indent="-342900" algn="r" rtl="1">
              <a:lnSpc>
                <a:spcPct val="200000"/>
              </a:lnSpc>
              <a:buFont typeface="Courier New" panose="02070309020205020404" pitchFamily="49" charset="0"/>
              <a:buChar char="o"/>
            </a:pPr>
            <a:r>
              <a:rPr lang="ar-SA" sz="2100" dirty="0" smtClean="0"/>
              <a:t>السياحة </a:t>
            </a:r>
            <a:r>
              <a:rPr lang="ar-SA" sz="2100" dirty="0"/>
              <a:t>الاجتماعية تقوم بإعانتها الدول والسلطات المحلية والمستخدمون والاتحادات التجارية.</a:t>
            </a:r>
          </a:p>
          <a:p>
            <a:pPr marL="342900" indent="-342900" algn="r" rtl="1">
              <a:lnSpc>
                <a:spcPct val="200000"/>
              </a:lnSpc>
              <a:buFont typeface="Courier New" panose="02070309020205020404" pitchFamily="49" charset="0"/>
              <a:buChar char="o"/>
            </a:pPr>
            <a:r>
              <a:rPr lang="ar-SA" sz="2100" dirty="0" smtClean="0"/>
              <a:t>يفضل </a:t>
            </a:r>
            <a:r>
              <a:rPr lang="ar-SA" sz="2100" dirty="0"/>
              <a:t>ان تشمل السياحة خارج المكان المعتاد للإقامة.</a:t>
            </a:r>
          </a:p>
          <a:p>
            <a:pPr marL="0" indent="0" algn="r">
              <a:buNone/>
            </a:pPr>
            <a:endParaRPr lang="en-US" sz="2100" dirty="0"/>
          </a:p>
        </p:txBody>
      </p:sp>
    </p:spTree>
    <p:extLst>
      <p:ext uri="{BB962C8B-B14F-4D97-AF65-F5344CB8AC3E}">
        <p14:creationId xmlns:p14="http://schemas.microsoft.com/office/powerpoint/2010/main" val="39113597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 	أمثلة من السياحة الاجتماعية</a:t>
            </a:r>
            <a:endParaRPr lang="en-US" dirty="0"/>
          </a:p>
        </p:txBody>
      </p:sp>
      <p:sp>
        <p:nvSpPr>
          <p:cNvPr id="3" name="Content Placeholder 2"/>
          <p:cNvSpPr>
            <a:spLocks noGrp="1"/>
          </p:cNvSpPr>
          <p:nvPr>
            <p:ph idx="1"/>
          </p:nvPr>
        </p:nvSpPr>
        <p:spPr>
          <a:xfrm>
            <a:off x="603914" y="1417638"/>
            <a:ext cx="8174290" cy="4675658"/>
          </a:xfrm>
        </p:spPr>
        <p:txBody>
          <a:bodyPr/>
          <a:lstStyle/>
          <a:p>
            <a:pPr algn="r" rtl="1">
              <a:lnSpc>
                <a:spcPct val="150000"/>
              </a:lnSpc>
              <a:buFont typeface="Wingdings" panose="05000000000000000000" pitchFamily="2" charset="2"/>
              <a:buChar char="ü"/>
            </a:pPr>
            <a:r>
              <a:rPr lang="ar-SA" sz="1800" dirty="0"/>
              <a:t>«</a:t>
            </a:r>
            <a:r>
              <a:rPr lang="ar-SA" sz="2400" dirty="0"/>
              <a:t>ليسين في سويسرا» وهو منتج صحي شهير متقدم في المعالجة. ولكن بالتعاون مع منظمات اخرى تختص بالرحلات وجذب نمط جديد من السائحين قد انشئت به ملاعب للجولف وحمامات السباحة وساحات للتنس وترتيبات للتسلق ومصحات جديدة لمواجه المتطلبات الجديدة للسائحين.</a:t>
            </a:r>
          </a:p>
          <a:p>
            <a:pPr algn="r" rtl="1">
              <a:lnSpc>
                <a:spcPct val="150000"/>
              </a:lnSpc>
              <a:buFont typeface="Wingdings" panose="05000000000000000000" pitchFamily="2" charset="2"/>
              <a:buChar char="ü"/>
            </a:pPr>
            <a:r>
              <a:rPr lang="ar-SA" sz="2400" dirty="0"/>
              <a:t>«اقامة المعسكرات والمعيشة في نزل الشباب» هو نمط محبب مع صغار السواح وقد يستخدم ايضا مع الاسر. في السنوات الاخيرة كان هناك تطور له باعتباره لمعسكرات القوافل : خاصة في بريطانيا وتتسم المعسكرات بانها واحدة من الصور الاقل تكلفه لقضاء العطلات وامكانية الحركة بصورة اوفر.</a:t>
            </a:r>
          </a:p>
          <a:p>
            <a:pPr marL="0" indent="0" algn="r">
              <a:buNone/>
            </a:pPr>
            <a:endParaRPr lang="en-US" dirty="0"/>
          </a:p>
        </p:txBody>
      </p:sp>
    </p:spTree>
    <p:extLst>
      <p:ext uri="{BB962C8B-B14F-4D97-AF65-F5344CB8AC3E}">
        <p14:creationId xmlns:p14="http://schemas.microsoft.com/office/powerpoint/2010/main" val="19565850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الآثار الاجتماعیة الأساسیة للسیاحة</a:t>
            </a:r>
            <a:endParaRPr lang="en-US" dirty="0"/>
          </a:p>
        </p:txBody>
      </p:sp>
      <p:sp>
        <p:nvSpPr>
          <p:cNvPr id="3" name="Content Placeholder 2"/>
          <p:cNvSpPr>
            <a:spLocks noGrp="1"/>
          </p:cNvSpPr>
          <p:nvPr>
            <p:ph idx="1"/>
          </p:nvPr>
        </p:nvSpPr>
        <p:spPr>
          <a:xfrm>
            <a:off x="107504" y="1628800"/>
            <a:ext cx="8784976" cy="4824536"/>
          </a:xfrm>
        </p:spPr>
        <p:txBody>
          <a:bodyPr/>
          <a:lstStyle/>
          <a:p>
            <a:pPr marL="457200" indent="-457200" algn="r" rtl="1">
              <a:lnSpc>
                <a:spcPct val="200000"/>
              </a:lnSpc>
              <a:buFont typeface="Wingdings" panose="05000000000000000000" pitchFamily="2" charset="2"/>
              <a:buChar char="ü"/>
            </a:pPr>
            <a:r>
              <a:rPr lang="ar-SA" sz="2100" dirty="0" smtClean="0"/>
              <a:t>إن </a:t>
            </a:r>
            <a:r>
              <a:rPr lang="ar-SA" sz="2100" dirty="0"/>
              <a:t>الرحلات التي یقررھا الفرد لقضاء </a:t>
            </a:r>
            <a:r>
              <a:rPr lang="ar-SA" sz="2100" dirty="0" smtClean="0"/>
              <a:t>إجازته </a:t>
            </a:r>
            <a:r>
              <a:rPr lang="ar-SA" sz="2100" dirty="0"/>
              <a:t>أو بعض </a:t>
            </a:r>
            <a:r>
              <a:rPr lang="ar-SA" sz="2100" dirty="0" smtClean="0"/>
              <a:t>أعماله </a:t>
            </a:r>
            <a:r>
              <a:rPr lang="ar-SA" sz="2100" dirty="0"/>
              <a:t>ھي غالباً بین ذكریاته الأكثر إشراقاً في حیاته. </a:t>
            </a:r>
          </a:p>
          <a:p>
            <a:pPr marL="457200" indent="-457200" algn="r" rtl="1">
              <a:lnSpc>
                <a:spcPct val="200000"/>
              </a:lnSpc>
              <a:buFont typeface="Wingdings" panose="05000000000000000000" pitchFamily="2" charset="2"/>
              <a:buChar char="ü"/>
            </a:pPr>
            <a:r>
              <a:rPr lang="ar-SA" sz="2100" dirty="0" smtClean="0"/>
              <a:t>إن </a:t>
            </a:r>
            <a:r>
              <a:rPr lang="ar-SA" sz="2100" dirty="0"/>
              <a:t>الرحلات العائلیة التي تقرھا مجموعة من الأسر سویاً ھي أكثر ومضات الحیاة لأنشطة </a:t>
            </a:r>
            <a:r>
              <a:rPr lang="ar-SA" sz="2100" dirty="0" smtClean="0"/>
              <a:t>العامة. </a:t>
            </a:r>
            <a:endParaRPr lang="ar-SA" sz="2100" dirty="0"/>
          </a:p>
          <a:p>
            <a:pPr marL="457200" indent="-457200" algn="r" rtl="1">
              <a:lnSpc>
                <a:spcPct val="200000"/>
              </a:lnSpc>
              <a:buFont typeface="Wingdings" panose="05000000000000000000" pitchFamily="2" charset="2"/>
              <a:buChar char="ü"/>
            </a:pPr>
            <a:r>
              <a:rPr lang="ar-SA" sz="2100" dirty="0" smtClean="0"/>
              <a:t>حضور </a:t>
            </a:r>
            <a:r>
              <a:rPr lang="ar-SA" sz="2100" dirty="0"/>
              <a:t>الزوار في منطقة معینة یمكن أن یؤثر على أنماط المعیشة بین أھالي المنطقة، ھذا التأثیر یعتمد على تنوع واختلاف المجموعات المختلطة ،ویتضمن بعض العوامل مثل الاختلافات الواضحة في الثروة، والعادات ،والمظھر، والسلوك. </a:t>
            </a:r>
          </a:p>
          <a:p>
            <a:pPr marL="0" indent="0" algn="r" rtl="1">
              <a:buNone/>
            </a:pPr>
            <a:endParaRPr lang="en-US" dirty="0"/>
          </a:p>
        </p:txBody>
      </p:sp>
    </p:spTree>
    <p:extLst>
      <p:ext uri="{BB962C8B-B14F-4D97-AF65-F5344CB8AC3E}">
        <p14:creationId xmlns:p14="http://schemas.microsoft.com/office/powerpoint/2010/main" val="2985488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ar-SA" dirty="0" smtClean="0">
              <a:solidFill>
                <a:srgbClr val="000000"/>
              </a:solidFill>
              <a:ea typeface="Arial"/>
              <a:cs typeface="Times New Roman"/>
            </a:endParaRPr>
          </a:p>
          <a:p>
            <a:pPr algn="r" rtl="1"/>
            <a:r>
              <a:rPr lang="ar-SA" sz="3600" dirty="0" smtClean="0">
                <a:solidFill>
                  <a:srgbClr val="000000"/>
                </a:solidFill>
                <a:ea typeface="Arial"/>
                <a:cs typeface="Times New Roman"/>
              </a:rPr>
              <a:t>منذ </a:t>
            </a:r>
            <a:r>
              <a:rPr lang="ar-SA" sz="3600" dirty="0">
                <a:solidFill>
                  <a:srgbClr val="000000"/>
                </a:solidFill>
                <a:ea typeface="Arial"/>
                <a:cs typeface="Times New Roman"/>
              </a:rPr>
              <a:t>القدم اعتاد الإنسان الانتقال من مكان إلى آخر طلبا لتلبية حاجته الأساسية من مأكل ومشرب ومسكن الخ. وكان </a:t>
            </a:r>
            <a:r>
              <a:rPr lang="ar-SA" sz="3600" dirty="0" err="1">
                <a:solidFill>
                  <a:srgbClr val="000000"/>
                </a:solidFill>
                <a:ea typeface="Arial"/>
                <a:cs typeface="Times New Roman"/>
              </a:rPr>
              <a:t>یقطع</a:t>
            </a:r>
            <a:r>
              <a:rPr lang="ar-SA" sz="3600" dirty="0">
                <a:solidFill>
                  <a:srgbClr val="000000"/>
                </a:solidFill>
                <a:ea typeface="Arial"/>
                <a:cs typeface="Times New Roman"/>
              </a:rPr>
              <a:t> من أجل ذلك مسافات </a:t>
            </a:r>
            <a:r>
              <a:rPr lang="ar-SA" sz="3600" dirty="0" err="1">
                <a:solidFill>
                  <a:srgbClr val="000000"/>
                </a:solidFill>
                <a:ea typeface="Arial"/>
                <a:cs typeface="Times New Roman"/>
              </a:rPr>
              <a:t>طویلة</a:t>
            </a:r>
            <a:r>
              <a:rPr lang="ar-SA" sz="3600" dirty="0">
                <a:solidFill>
                  <a:srgbClr val="000000"/>
                </a:solidFill>
                <a:ea typeface="Arial"/>
                <a:cs typeface="Times New Roman"/>
              </a:rPr>
              <a:t> </a:t>
            </a:r>
            <a:r>
              <a:rPr lang="ar-SA" sz="3600" dirty="0" err="1">
                <a:solidFill>
                  <a:srgbClr val="000000"/>
                </a:solidFill>
                <a:ea typeface="Arial"/>
                <a:cs typeface="Times New Roman"/>
              </a:rPr>
              <a:t>سیراً</a:t>
            </a:r>
            <a:r>
              <a:rPr lang="ar-SA" sz="3600" dirty="0">
                <a:solidFill>
                  <a:srgbClr val="000000"/>
                </a:solidFill>
                <a:ea typeface="Arial"/>
                <a:cs typeface="Times New Roman"/>
              </a:rPr>
              <a:t> على الأقدام، </a:t>
            </a:r>
            <a:r>
              <a:rPr lang="ar-SA" sz="3600" dirty="0" err="1">
                <a:solidFill>
                  <a:srgbClr val="000000"/>
                </a:solidFill>
                <a:ea typeface="Arial"/>
                <a:cs typeface="Times New Roman"/>
              </a:rPr>
              <a:t>وغیر</a:t>
            </a:r>
            <a:r>
              <a:rPr lang="ar-SA" sz="3600" dirty="0">
                <a:solidFill>
                  <a:srgbClr val="000000"/>
                </a:solidFill>
                <a:ea typeface="Arial"/>
                <a:cs typeface="Times New Roman"/>
              </a:rPr>
              <a:t> </a:t>
            </a:r>
            <a:r>
              <a:rPr lang="ar-SA" sz="3600" dirty="0" err="1">
                <a:solidFill>
                  <a:srgbClr val="000000"/>
                </a:solidFill>
                <a:ea typeface="Arial"/>
                <a:cs typeface="Times New Roman"/>
              </a:rPr>
              <a:t>مقید</a:t>
            </a:r>
            <a:r>
              <a:rPr lang="ar-SA" sz="3600" dirty="0">
                <a:solidFill>
                  <a:srgbClr val="000000"/>
                </a:solidFill>
                <a:ea typeface="Arial"/>
                <a:cs typeface="Times New Roman"/>
              </a:rPr>
              <a:t> بوقت ولا حدود </a:t>
            </a:r>
            <a:r>
              <a:rPr lang="ar-SA" sz="3600" dirty="0" err="1">
                <a:solidFill>
                  <a:srgbClr val="000000"/>
                </a:solidFill>
                <a:ea typeface="Arial"/>
                <a:cs typeface="Times New Roman"/>
              </a:rPr>
              <a:t>سیاسیة</a:t>
            </a:r>
            <a:r>
              <a:rPr lang="ar-SA" sz="3600" dirty="0">
                <a:solidFill>
                  <a:srgbClr val="000000"/>
                </a:solidFill>
                <a:ea typeface="Arial"/>
                <a:cs typeface="Times New Roman"/>
              </a:rPr>
              <a:t>، وكان ما </a:t>
            </a:r>
            <a:r>
              <a:rPr lang="ar-SA" sz="3600" dirty="0" err="1">
                <a:solidFill>
                  <a:srgbClr val="000000"/>
                </a:solidFill>
                <a:ea typeface="Arial"/>
                <a:cs typeface="Times New Roman"/>
              </a:rPr>
              <a:t>یعیقة</a:t>
            </a:r>
            <a:r>
              <a:rPr lang="ar-SA" sz="3600" dirty="0">
                <a:solidFill>
                  <a:srgbClr val="000000"/>
                </a:solidFill>
                <a:ea typeface="Arial"/>
                <a:cs typeface="Times New Roman"/>
              </a:rPr>
              <a:t> </a:t>
            </a:r>
            <a:r>
              <a:rPr lang="ar-SA" sz="3600" dirty="0" err="1">
                <a:solidFill>
                  <a:srgbClr val="000000"/>
                </a:solidFill>
                <a:ea typeface="Arial"/>
                <a:cs typeface="Times New Roman"/>
              </a:rPr>
              <a:t>ھي</a:t>
            </a:r>
            <a:r>
              <a:rPr lang="ar-SA" sz="3600" dirty="0">
                <a:solidFill>
                  <a:srgbClr val="000000"/>
                </a:solidFill>
                <a:ea typeface="Arial"/>
                <a:cs typeface="Times New Roman"/>
              </a:rPr>
              <a:t> العوائق الطبيعة كالبحار والجبال </a:t>
            </a:r>
            <a:r>
              <a:rPr lang="ar-SA" sz="3600" dirty="0" err="1">
                <a:solidFill>
                  <a:srgbClr val="000000"/>
                </a:solidFill>
                <a:ea typeface="Arial"/>
                <a:cs typeface="Times New Roman"/>
              </a:rPr>
              <a:t>وغیرھا</a:t>
            </a:r>
            <a:r>
              <a:rPr lang="ar-SA" sz="3600" dirty="0">
                <a:solidFill>
                  <a:srgbClr val="000000"/>
                </a:solidFill>
                <a:ea typeface="Arial"/>
                <a:cs typeface="Times New Roman"/>
              </a:rPr>
              <a:t> من عوامل طبيعية. كما أن انتقال الإنسان في العصور </a:t>
            </a:r>
            <a:r>
              <a:rPr lang="ar-SA" sz="3600" dirty="0" err="1">
                <a:solidFill>
                  <a:srgbClr val="000000"/>
                </a:solidFill>
                <a:ea typeface="Arial"/>
                <a:cs typeface="Times New Roman"/>
              </a:rPr>
              <a:t>القدیمة</a:t>
            </a:r>
            <a:r>
              <a:rPr lang="ar-SA" sz="3600" dirty="0">
                <a:solidFill>
                  <a:srgbClr val="000000"/>
                </a:solidFill>
                <a:ea typeface="Arial"/>
                <a:cs typeface="Times New Roman"/>
              </a:rPr>
              <a:t> جداً لم </a:t>
            </a:r>
            <a:r>
              <a:rPr lang="ar-SA" sz="3600" dirty="0" err="1">
                <a:solidFill>
                  <a:srgbClr val="000000"/>
                </a:solidFill>
                <a:ea typeface="Arial"/>
                <a:cs typeface="Times New Roman"/>
              </a:rPr>
              <a:t>یكن</a:t>
            </a:r>
            <a:r>
              <a:rPr lang="ar-SA" sz="3600" dirty="0">
                <a:solidFill>
                  <a:srgbClr val="000000"/>
                </a:solidFill>
                <a:ea typeface="Arial"/>
                <a:cs typeface="Times New Roman"/>
              </a:rPr>
              <a:t> </a:t>
            </a:r>
            <a:r>
              <a:rPr lang="ar-SA" sz="3600" dirty="0" err="1">
                <a:solidFill>
                  <a:srgbClr val="000000"/>
                </a:solidFill>
                <a:ea typeface="Arial"/>
                <a:cs typeface="Times New Roman"/>
              </a:rPr>
              <a:t>یخضع</a:t>
            </a:r>
            <a:r>
              <a:rPr lang="ar-SA" sz="3600" dirty="0">
                <a:solidFill>
                  <a:srgbClr val="000000"/>
                </a:solidFill>
                <a:ea typeface="Arial"/>
                <a:cs typeface="Times New Roman"/>
              </a:rPr>
              <a:t> لأي </a:t>
            </a:r>
            <a:r>
              <a:rPr lang="ar-SA" sz="3600" dirty="0" err="1">
                <a:solidFill>
                  <a:srgbClr val="000000"/>
                </a:solidFill>
                <a:ea typeface="Arial"/>
                <a:cs typeface="Times New Roman"/>
              </a:rPr>
              <a:t>تنظیم</a:t>
            </a:r>
            <a:r>
              <a:rPr lang="ar-SA" sz="3600" dirty="0">
                <a:solidFill>
                  <a:srgbClr val="000000"/>
                </a:solidFill>
                <a:ea typeface="Arial"/>
                <a:cs typeface="Times New Roman"/>
              </a:rPr>
              <a:t>.</a:t>
            </a:r>
            <a:endParaRPr lang="en-US" sz="3600" dirty="0"/>
          </a:p>
        </p:txBody>
      </p:sp>
      <p:sp>
        <p:nvSpPr>
          <p:cNvPr id="2" name="Title 1"/>
          <p:cNvSpPr>
            <a:spLocks noGrp="1"/>
          </p:cNvSpPr>
          <p:nvPr>
            <p:ph type="title"/>
          </p:nvPr>
        </p:nvSpPr>
        <p:spPr/>
        <p:txBody>
          <a:bodyPr/>
          <a:lstStyle/>
          <a:p>
            <a:pPr algn="ctr"/>
            <a:r>
              <a:rPr lang="ar-SA" dirty="0" smtClean="0"/>
              <a:t>تاريخ السياحة ونشأتها</a:t>
            </a:r>
            <a:endParaRPr lang="en-US" dirty="0"/>
          </a:p>
        </p:txBody>
      </p:sp>
    </p:spTree>
    <p:extLst>
      <p:ext uri="{BB962C8B-B14F-4D97-AF65-F5344CB8AC3E}">
        <p14:creationId xmlns:p14="http://schemas.microsoft.com/office/powerpoint/2010/main" val="34295374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1"/>
            <a:ext cx="6659388" cy="1008112"/>
          </a:xfrm>
        </p:spPr>
        <p:txBody>
          <a:bodyPr/>
          <a:lstStyle/>
          <a:p>
            <a:pPr algn="ctr"/>
            <a:r>
              <a:rPr lang="ar-SA" dirty="0"/>
              <a:t>الآثار الاجتماعیة الأساسیة للسیاحة</a:t>
            </a:r>
            <a:endParaRPr lang="en-US" dirty="0"/>
          </a:p>
        </p:txBody>
      </p:sp>
      <p:sp>
        <p:nvSpPr>
          <p:cNvPr id="3" name="Content Placeholder 2"/>
          <p:cNvSpPr>
            <a:spLocks noGrp="1"/>
          </p:cNvSpPr>
          <p:nvPr>
            <p:ph idx="1"/>
          </p:nvPr>
        </p:nvSpPr>
        <p:spPr>
          <a:xfrm>
            <a:off x="0" y="1196753"/>
            <a:ext cx="8964488" cy="4968551"/>
          </a:xfrm>
        </p:spPr>
        <p:txBody>
          <a:bodyPr>
            <a:normAutofit lnSpcReduction="10000"/>
          </a:bodyPr>
          <a:lstStyle/>
          <a:p>
            <a:pPr marL="342900" indent="-342900" algn="r" rtl="1">
              <a:lnSpc>
                <a:spcPct val="200000"/>
              </a:lnSpc>
              <a:buFont typeface="Wingdings" panose="05000000000000000000" pitchFamily="2" charset="2"/>
              <a:buChar char="ü"/>
            </a:pPr>
            <a:r>
              <a:rPr lang="ar-SA" sz="2000" dirty="0" smtClean="0"/>
              <a:t>یمكن </a:t>
            </a:r>
            <a:r>
              <a:rPr lang="ar-SA" sz="2000" dirty="0"/>
              <a:t>أن یتأثر الأفراد في دولة معینة على المستوى القومي بصورة تؤثر على تغییر حیاتھم عن طریق السیاحة، لاسیما أذا كانت ھناك أعداد كبیرة من السیاح بالنسبة للسكان الأصلیین (الأھالي) وقد یؤثر الزوار على أسالیب ارتداء الملابس، وأنماط الاستھلاك، والرغبة في منتجات یستخدمھا السیاح ،وحریة الاختلاط والتعارف، واتساع مشارف الرؤیة العالمیة. </a:t>
            </a:r>
          </a:p>
          <a:p>
            <a:pPr marL="342900" indent="-342900" algn="r" rtl="1">
              <a:lnSpc>
                <a:spcPct val="200000"/>
              </a:lnSpc>
              <a:buFont typeface="Wingdings" panose="05000000000000000000" pitchFamily="2" charset="2"/>
              <a:buChar char="ü"/>
            </a:pPr>
            <a:r>
              <a:rPr lang="ar-SA" sz="2000" dirty="0" smtClean="0"/>
              <a:t>التأثیرات </a:t>
            </a:r>
            <a:r>
              <a:rPr lang="ar-SA" sz="2000" dirty="0"/>
              <a:t>السیاحیة على الجریمة جدیرة بالإھمال، ولكن یمكن أن یصبح السائحون ضحایا للجریمة بأیسر الطرق، وھناك یأتي دور المضیف في معاونتھم على تجنب الأماكن والمناطق التي یشوبھا الخطر. </a:t>
            </a:r>
          </a:p>
          <a:p>
            <a:pPr marL="342900" indent="-342900" algn="r" rtl="1">
              <a:lnSpc>
                <a:spcPct val="200000"/>
              </a:lnSpc>
              <a:buFont typeface="Wingdings" panose="05000000000000000000" pitchFamily="2" charset="2"/>
              <a:buChar char="ü"/>
            </a:pPr>
            <a:r>
              <a:rPr lang="ar-SA" sz="2000" dirty="0" smtClean="0"/>
              <a:t>تتكون </a:t>
            </a:r>
            <a:r>
              <a:rPr lang="ar-SA" sz="2000" dirty="0"/>
              <a:t>العلاقات الأكثر إرضاءً لكل من المضیفین والضیوف حینما تكون ھناك فرصة للمقابلة والتفاعل الاجتماعي في تجمع ما مثل: حفلات الاستقبال والشاي، أو الاحداث الثقافیة، أو أعیاد الزیارات الوطنیة. </a:t>
            </a:r>
          </a:p>
          <a:p>
            <a:pPr marL="0" indent="0" algn="r">
              <a:buNone/>
            </a:pPr>
            <a:endParaRPr lang="en-US" dirty="0"/>
          </a:p>
        </p:txBody>
      </p:sp>
    </p:spTree>
    <p:extLst>
      <p:ext uri="{BB962C8B-B14F-4D97-AF65-F5344CB8AC3E}">
        <p14:creationId xmlns:p14="http://schemas.microsoft.com/office/powerpoint/2010/main" val="13620524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الآثار الاجتماعیة الأساسیة للسیاحة</a:t>
            </a:r>
            <a:endParaRPr lang="en-US" dirty="0"/>
          </a:p>
        </p:txBody>
      </p:sp>
      <p:sp>
        <p:nvSpPr>
          <p:cNvPr id="3" name="Content Placeholder 2"/>
          <p:cNvSpPr>
            <a:spLocks noGrp="1"/>
          </p:cNvSpPr>
          <p:nvPr>
            <p:ph idx="1"/>
          </p:nvPr>
        </p:nvSpPr>
        <p:spPr>
          <a:xfrm>
            <a:off x="457200" y="1268760"/>
            <a:ext cx="8348299" cy="4968552"/>
          </a:xfrm>
        </p:spPr>
        <p:txBody>
          <a:bodyPr>
            <a:normAutofit/>
          </a:bodyPr>
          <a:lstStyle/>
          <a:p>
            <a:pPr marL="342900" indent="-342900" algn="r" rtl="1">
              <a:lnSpc>
                <a:spcPct val="150000"/>
              </a:lnSpc>
              <a:buFont typeface="Wingdings" panose="05000000000000000000" pitchFamily="2" charset="2"/>
              <a:buChar char="ü"/>
            </a:pPr>
            <a:r>
              <a:rPr lang="ar-SA" sz="2400" dirty="0"/>
              <a:t>قد تكون ھناك آثار اجتماعیة غیر مرغوب فیھا مثل تزاید حالات المقامرةوالسكر والمشاكسة، والضوضاء المرفوضة، والازدحام وغیرھا من حالات الإفراط. </a:t>
            </a:r>
          </a:p>
          <a:p>
            <a:pPr marL="342900" indent="-342900" algn="r" rtl="1">
              <a:lnSpc>
                <a:spcPct val="150000"/>
              </a:lnSpc>
              <a:buFont typeface="Wingdings" panose="05000000000000000000" pitchFamily="2" charset="2"/>
              <a:buChar char="ü"/>
            </a:pPr>
            <a:r>
              <a:rPr lang="ar-SA" sz="2400" dirty="0"/>
              <a:t>يمكن أن یحدث نوع من استیاء الأھالي من السائحین، وقد تنشأ صراعات حول استخدام، أو سوء استخدام التیسیرات والمرافق والمصادر المحلیة، أو ارتفاع الأسعار الاستھلاكیة خلال المواسم السیاحیة. </a:t>
            </a:r>
            <a:endParaRPr lang="ar-SA" sz="2400" dirty="0" smtClean="0"/>
          </a:p>
          <a:p>
            <a:pPr marL="342900" indent="-342900" algn="r" rtl="1">
              <a:buFont typeface="Wingdings" panose="05000000000000000000" pitchFamily="2" charset="2"/>
              <a:buChar char="ü"/>
            </a:pPr>
            <a:r>
              <a:rPr lang="ar-SA" sz="2400" dirty="0" smtClean="0"/>
              <a:t>المقیمون </a:t>
            </a:r>
            <a:r>
              <a:rPr lang="ar-SA" sz="2400" dirty="0"/>
              <a:t>في المدن أكثر اھتماماً بالسفر من أولئك القاطنین في مدن صغیر او مناطق ریفیة. </a:t>
            </a:r>
          </a:p>
          <a:p>
            <a:pPr marL="342900" indent="-342900" algn="r" rtl="1">
              <a:buFont typeface="Wingdings" panose="05000000000000000000" pitchFamily="2" charset="2"/>
              <a:buChar char="ü"/>
            </a:pPr>
            <a:r>
              <a:rPr lang="ar-SA" sz="2400" dirty="0" smtClean="0"/>
              <a:t>یمیل </a:t>
            </a:r>
            <a:r>
              <a:rPr lang="ar-SA" sz="2400" dirty="0"/>
              <a:t>الأثریاء من البشر أو من یتمتعون بمكانة اجتماعیة رفیعة إلى السفر والسیاحة. </a:t>
            </a:r>
          </a:p>
          <a:p>
            <a:pPr marL="0" indent="0" algn="r" rtl="1">
              <a:buNone/>
            </a:pPr>
            <a:endParaRPr lang="en-US" sz="2400" dirty="0"/>
          </a:p>
        </p:txBody>
      </p:sp>
    </p:spTree>
    <p:extLst>
      <p:ext uri="{BB962C8B-B14F-4D97-AF65-F5344CB8AC3E}">
        <p14:creationId xmlns:p14="http://schemas.microsoft.com/office/powerpoint/2010/main" val="14683395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دوافع السفر</a:t>
            </a:r>
            <a:endParaRPr lang="en-US" dirty="0"/>
          </a:p>
        </p:txBody>
      </p:sp>
      <p:sp>
        <p:nvSpPr>
          <p:cNvPr id="3" name="Content Placeholder 2"/>
          <p:cNvSpPr>
            <a:spLocks noGrp="1"/>
          </p:cNvSpPr>
          <p:nvPr>
            <p:ph idx="1"/>
          </p:nvPr>
        </p:nvSpPr>
        <p:spPr>
          <a:xfrm>
            <a:off x="655093" y="1417638"/>
            <a:ext cx="8123111" cy="4459634"/>
          </a:xfrm>
        </p:spPr>
        <p:txBody>
          <a:bodyPr>
            <a:normAutofit lnSpcReduction="10000"/>
          </a:bodyPr>
          <a:lstStyle/>
          <a:p>
            <a:pPr marL="342900" indent="-342900" algn="r" rtl="1">
              <a:lnSpc>
                <a:spcPct val="200000"/>
              </a:lnSpc>
              <a:buFont typeface="Wingdings" panose="05000000000000000000" pitchFamily="2" charset="2"/>
              <a:buChar char="§"/>
            </a:pPr>
            <a:r>
              <a:rPr lang="ar-SA" sz="2800" dirty="0" smtClean="0"/>
              <a:t>الهروب </a:t>
            </a:r>
            <a:r>
              <a:rPr lang="ar-SA" sz="2800" dirty="0"/>
              <a:t>من المواقف الاجتماعية والنفسية.</a:t>
            </a:r>
          </a:p>
          <a:p>
            <a:pPr marL="342900" indent="-342900" algn="r" rtl="1">
              <a:lnSpc>
                <a:spcPct val="200000"/>
              </a:lnSpc>
              <a:buFont typeface="Wingdings" panose="05000000000000000000" pitchFamily="2" charset="2"/>
              <a:buChar char="§"/>
            </a:pPr>
            <a:r>
              <a:rPr lang="ar-SA" sz="2800" dirty="0" smtClean="0"/>
              <a:t>الاستكشاف</a:t>
            </a:r>
            <a:r>
              <a:rPr lang="ar-SA" sz="2800" dirty="0"/>
              <a:t>.</a:t>
            </a:r>
          </a:p>
          <a:p>
            <a:pPr marL="342900" indent="-342900" algn="r" rtl="1">
              <a:lnSpc>
                <a:spcPct val="200000"/>
              </a:lnSpc>
              <a:buFont typeface="Wingdings" panose="05000000000000000000" pitchFamily="2" charset="2"/>
              <a:buChar char="§"/>
            </a:pPr>
            <a:r>
              <a:rPr lang="ar-SA" sz="2800" dirty="0" smtClean="0"/>
              <a:t>الاسترخاء</a:t>
            </a:r>
            <a:r>
              <a:rPr lang="ar-SA" sz="2800" dirty="0"/>
              <a:t>.</a:t>
            </a:r>
          </a:p>
          <a:p>
            <a:pPr marL="342900" indent="-342900" algn="r" rtl="1">
              <a:lnSpc>
                <a:spcPct val="200000"/>
              </a:lnSpc>
              <a:buFont typeface="Wingdings" panose="05000000000000000000" pitchFamily="2" charset="2"/>
              <a:buChar char="§"/>
            </a:pPr>
            <a:r>
              <a:rPr lang="ar-SA" sz="2800" dirty="0" smtClean="0"/>
              <a:t>ممارسة </a:t>
            </a:r>
            <a:r>
              <a:rPr lang="ar-SA" sz="2800" dirty="0"/>
              <a:t>انواع جديدة من التفاعل الاجتماعي.</a:t>
            </a:r>
          </a:p>
          <a:p>
            <a:pPr marL="342900" indent="-342900" algn="r" rtl="1">
              <a:lnSpc>
                <a:spcPct val="200000"/>
              </a:lnSpc>
              <a:buFont typeface="Wingdings" panose="05000000000000000000" pitchFamily="2" charset="2"/>
              <a:buChar char="§"/>
            </a:pPr>
            <a:r>
              <a:rPr lang="ar-SA" sz="2800" dirty="0" smtClean="0"/>
              <a:t>دوافع </a:t>
            </a:r>
            <a:r>
              <a:rPr lang="ar-SA" sz="2800" dirty="0"/>
              <a:t>مرتبطة بالتعليم وحب الاستكشاف.</a:t>
            </a:r>
          </a:p>
          <a:p>
            <a:pPr marL="0" indent="0" algn="r" rtl="1">
              <a:buNone/>
            </a:pPr>
            <a:endParaRPr lang="en-US" sz="2400" dirty="0"/>
          </a:p>
        </p:txBody>
      </p:sp>
    </p:spTree>
    <p:extLst>
      <p:ext uri="{BB962C8B-B14F-4D97-AF65-F5344CB8AC3E}">
        <p14:creationId xmlns:p14="http://schemas.microsoft.com/office/powerpoint/2010/main" val="22682523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ctr"/>
            <a:r>
              <a:rPr lang="ar-SA" dirty="0" smtClean="0"/>
              <a:t>عوائق السفر</a:t>
            </a:r>
            <a:endParaRPr lang="en-US" dirty="0"/>
          </a:p>
        </p:txBody>
      </p:sp>
      <p:sp>
        <p:nvSpPr>
          <p:cNvPr id="3" name="Content Placeholder 2"/>
          <p:cNvSpPr>
            <a:spLocks noGrp="1"/>
          </p:cNvSpPr>
          <p:nvPr>
            <p:ph idx="1"/>
          </p:nvPr>
        </p:nvSpPr>
        <p:spPr>
          <a:xfrm>
            <a:off x="0" y="1124744"/>
            <a:ext cx="8964488" cy="5112568"/>
          </a:xfrm>
        </p:spPr>
        <p:txBody>
          <a:bodyPr>
            <a:normAutofit lnSpcReduction="10000"/>
          </a:bodyPr>
          <a:lstStyle/>
          <a:p>
            <a:pPr marL="342900" indent="-342900" algn="r" rtl="1">
              <a:lnSpc>
                <a:spcPct val="150000"/>
              </a:lnSpc>
              <a:buFont typeface="+mj-lt"/>
              <a:buAutoNum type="arabicPeriod"/>
            </a:pPr>
            <a:r>
              <a:rPr lang="ar-SA" sz="2000" dirty="0" smtClean="0"/>
              <a:t>التكلفة</a:t>
            </a:r>
            <a:r>
              <a:rPr lang="ar-SA" sz="2000" dirty="0"/>
              <a:t>: یتصرف المستھلكون في حدود ما تسمح بھ مواردھم المالیة والتكالیف تكون سبب جوھري للبقاء في الوطن. </a:t>
            </a:r>
          </a:p>
          <a:p>
            <a:pPr marL="342900" indent="-342900" algn="r" rtl="1">
              <a:lnSpc>
                <a:spcPct val="150000"/>
              </a:lnSpc>
              <a:buFont typeface="+mj-lt"/>
              <a:buAutoNum type="arabicPeriod"/>
            </a:pPr>
            <a:r>
              <a:rPr lang="ar-SA" sz="2000" dirty="0" smtClean="0"/>
              <a:t>الوقت</a:t>
            </a:r>
            <a:r>
              <a:rPr lang="ar-SA" sz="2000" dirty="0"/>
              <a:t>: كثیرون لا یستطیعون ترك أعمالھم أو وظائفھم أو مھنتھم بغرض قضاء العطلة في الخارج. </a:t>
            </a:r>
          </a:p>
          <a:p>
            <a:pPr marL="342900" indent="-342900" algn="r" rtl="1">
              <a:lnSpc>
                <a:spcPct val="150000"/>
              </a:lnSpc>
              <a:buFont typeface="+mj-lt"/>
              <a:buAutoNum type="arabicPeriod"/>
            </a:pPr>
            <a:r>
              <a:rPr lang="ar-SA" sz="2000" dirty="0" smtClean="0"/>
              <a:t>القیود </a:t>
            </a:r>
            <a:r>
              <a:rPr lang="ar-SA" sz="2000" dirty="0"/>
              <a:t>الصحیة: تؤدي الصحة الھزیلة والقیود الجسمیة للكثیرین من الأفراد إلى البقاء في الوطن أو البیت.</a:t>
            </a:r>
          </a:p>
          <a:p>
            <a:pPr marL="342900" indent="-342900" algn="r" rtl="1">
              <a:lnSpc>
                <a:spcPct val="150000"/>
              </a:lnSpc>
              <a:buFont typeface="+mj-lt"/>
              <a:buAutoNum type="arabicPeriod"/>
            </a:pPr>
            <a:r>
              <a:rPr lang="ar-SA" sz="2000" dirty="0" smtClean="0"/>
              <a:t>مرحلة </a:t>
            </a:r>
            <a:r>
              <a:rPr lang="ar-SA" sz="2000" dirty="0"/>
              <a:t>تكوین الأسرة: الأسرة التي تشمل أطفالاً صغار غالباً لا تسافر للالتزامات العائلیة وعدم الارتیاح للسفر معھم. </a:t>
            </a:r>
            <a:endParaRPr lang="ar-SA" sz="2000" dirty="0" smtClean="0"/>
          </a:p>
          <a:p>
            <a:pPr marL="342900" indent="-342900" algn="r" rtl="1">
              <a:lnSpc>
                <a:spcPct val="150000"/>
              </a:lnSpc>
              <a:buFont typeface="+mj-lt"/>
              <a:buAutoNum type="arabicPeriod"/>
            </a:pPr>
            <a:r>
              <a:rPr lang="ar-SA" sz="2000" dirty="0" smtClean="0"/>
              <a:t>عدم </a:t>
            </a:r>
            <a:r>
              <a:rPr lang="ar-SA" sz="2000" dirty="0"/>
              <a:t>وجود الاھتمام: یمثل عدم المعرفة بمناطق الجذب السیاحي التي تؤدي إلى الإشباع المرضي قیداً كبیراً تجاه السفر. </a:t>
            </a:r>
          </a:p>
          <a:p>
            <a:pPr marL="342900" indent="-342900" algn="r" rtl="1">
              <a:lnSpc>
                <a:spcPct val="150000"/>
              </a:lnSpc>
              <a:buFont typeface="+mj-lt"/>
              <a:buAutoNum type="arabicPeriod"/>
            </a:pPr>
            <a:r>
              <a:rPr lang="ar-SA" sz="2000" dirty="0" smtClean="0"/>
              <a:t>الخوف </a:t>
            </a:r>
            <a:r>
              <a:rPr lang="ar-SA" sz="2000" dirty="0"/>
              <a:t>والأمان: الأمور المجھولة غالباً ما تسبب الخوف، وفي السفر ھناك أمو لا یألفھا غالباُ المسافر المرتقب: الذي تؤدي الحروب والدعایة السلبیة حول منطقة ما إلى أن تساور الشكوك والمخاوف ذھنیاً وفي الحقبة الأخیرة أقام الإرھاب شبحھ القبیح أمام الناس، مما أدى الى عدم السفر للكثیر من الدول. </a:t>
            </a:r>
          </a:p>
          <a:p>
            <a:pPr marL="0" indent="0" algn="r" rtl="1">
              <a:buNone/>
            </a:pPr>
            <a:endParaRPr lang="en-US" sz="1800" dirty="0"/>
          </a:p>
        </p:txBody>
      </p:sp>
    </p:spTree>
    <p:extLst>
      <p:ext uri="{BB962C8B-B14F-4D97-AF65-F5344CB8AC3E}">
        <p14:creationId xmlns:p14="http://schemas.microsoft.com/office/powerpoint/2010/main" val="24695167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24744"/>
            <a:ext cx="8670700" cy="5040560"/>
          </a:xfrm>
        </p:spPr>
        <p:txBody>
          <a:bodyPr>
            <a:noAutofit/>
          </a:bodyPr>
          <a:lstStyle/>
          <a:p>
            <a:pPr marL="0" indent="0" algn="r">
              <a:lnSpc>
                <a:spcPct val="200000"/>
              </a:lnSpc>
              <a:buNone/>
            </a:pPr>
            <a:r>
              <a:rPr lang="ar-SA" sz="4050" b="1" u="sng" dirty="0">
                <a:solidFill>
                  <a:srgbClr val="FF0000"/>
                </a:solidFill>
              </a:rPr>
              <a:t>وعندما يكون الدافع الى السفر قويا لدرجة كافية فانه يمكن التغلب على تلك القيود. ولكن هذه المؤثرات مازالت موجودة حول وسائل السفر والمقاصد السياحية المختارة.</a:t>
            </a:r>
            <a:endParaRPr lang="en-US" sz="4050" b="1" u="sng" dirty="0">
              <a:solidFill>
                <a:srgbClr val="FF0000"/>
              </a:solidFill>
            </a:endParaRPr>
          </a:p>
        </p:txBody>
      </p:sp>
    </p:spTree>
    <p:extLst>
      <p:ext uri="{BB962C8B-B14F-4D97-AF65-F5344CB8AC3E}">
        <p14:creationId xmlns:p14="http://schemas.microsoft.com/office/powerpoint/2010/main" val="6310459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1328"/>
            <a:ext cx="8435280" cy="5116024"/>
          </a:xfrm>
        </p:spPr>
        <p:txBody>
          <a:bodyPr>
            <a:normAutofit/>
          </a:bodyPr>
          <a:lstStyle/>
          <a:p>
            <a:pPr marL="109728" indent="0" algn="r">
              <a:lnSpc>
                <a:spcPct val="150000"/>
              </a:lnSpc>
              <a:buNone/>
            </a:pPr>
            <a:r>
              <a:rPr lang="ar-SA" dirty="0"/>
              <a:t>تعد الثقافة أحد أھم الموضوعات التي حظیت باھتمام الباحثین والمفكرین في علم الاجتماع، وھو الأمر الذي أفضى في النھایة إلى بروز فرع خاص من فروع علم الاجتماع، یعني ببحث ھذه الظاھرة، وھو علم الاجتماع الثقافي ونظراً لأن السیاحة كظاھرة إنسانیة تتضمن حدوث تفاعل اجتماعي بین أفراد المجتمع المضیف والسائحین فإن ھذا التفاعل لابد أن تكون </a:t>
            </a:r>
            <a:r>
              <a:rPr lang="ar-SA" dirty="0" smtClean="0"/>
              <a:t>له </a:t>
            </a:r>
            <a:r>
              <a:rPr lang="ar-SA" dirty="0"/>
              <a:t>أبعاد ثقافیة تتمثل فیما یمكن أن تتعرض </a:t>
            </a:r>
            <a:r>
              <a:rPr lang="ar-SA" dirty="0" smtClean="0"/>
              <a:t>له </a:t>
            </a:r>
            <a:r>
              <a:rPr lang="ar-SA" dirty="0"/>
              <a:t>ثقافة أبناء المجتمع المضیف من تغیرات نتیجة لانتقال بعض المكونات الثقافیة من ثقافات المجتمعات الأصلیة للسائحین</a:t>
            </a:r>
            <a:endParaRPr lang="en-US" dirty="0"/>
          </a:p>
        </p:txBody>
      </p:sp>
      <p:sp>
        <p:nvSpPr>
          <p:cNvPr id="3" name="Title 2"/>
          <p:cNvSpPr>
            <a:spLocks noGrp="1"/>
          </p:cNvSpPr>
          <p:nvPr>
            <p:ph type="title"/>
          </p:nvPr>
        </p:nvSpPr>
        <p:spPr/>
        <p:txBody>
          <a:bodyPr/>
          <a:lstStyle/>
          <a:p>
            <a:pPr algn="ctr"/>
            <a:r>
              <a:rPr lang="ar-SA" dirty="0">
                <a:effectLst/>
              </a:rPr>
              <a:t>السیاحة والبناء الثقافي للمجتمع</a:t>
            </a:r>
            <a:endParaRPr lang="en-US" dirty="0"/>
          </a:p>
        </p:txBody>
      </p:sp>
    </p:spTree>
    <p:extLst>
      <p:ext uri="{BB962C8B-B14F-4D97-AF65-F5344CB8AC3E}">
        <p14:creationId xmlns:p14="http://schemas.microsoft.com/office/powerpoint/2010/main" val="23576625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lstStyle/>
          <a:p>
            <a:pPr marL="109728" indent="0" algn="r">
              <a:lnSpc>
                <a:spcPct val="150000"/>
              </a:lnSpc>
              <a:buNone/>
            </a:pPr>
            <a:r>
              <a:rPr lang="ar-SA" dirty="0"/>
              <a:t>والتي یمكن أن تكون في كثیر من الأحیان مختلفة كل الاختلاف، فحتى في حالة </a:t>
            </a:r>
            <a:r>
              <a:rPr lang="ar-SA" dirty="0" smtClean="0"/>
              <a:t>تشابه </a:t>
            </a:r>
            <a:r>
              <a:rPr lang="ar-SA" dirty="0"/>
              <a:t>المجتمعات وتشاركھا في بعض السمات الثقافیة مثل المجتمعات العربیة: فإن الأمر المؤكد أن لكل مجتمع ثقافة محلیة تمیزه ،وھي ثقافة مشكلة من عناصر یمكن أن نطلق علیھا عناصر التمایز أو الخصوصیة الثقافیة، وھي ذات طابع محلي خاص بأبناء مجتمعھا وھنا یمكن القول بإن السیاحة تمثل ھنا دور قناة نقل بالنسبة لعناصر ثقافیة تأتي من مجتمعات السائحین، ھذا من ناحیة ومن ناحیة أخرى: فإن السائحین أنفسھم یصبحون معرضین لانتقال عناصر </a:t>
            </a:r>
            <a:r>
              <a:rPr lang="ar-SA" dirty="0" smtClean="0"/>
              <a:t>ثقافیه </a:t>
            </a:r>
            <a:r>
              <a:rPr lang="ar-SA" dirty="0"/>
              <a:t>من المجتمع المضیف. </a:t>
            </a:r>
            <a:endParaRPr lang="en-US" dirty="0"/>
          </a:p>
          <a:p>
            <a:pPr marL="109728" indent="0" algn="r">
              <a:buNone/>
            </a:pPr>
            <a:endParaRPr lang="en-US" dirty="0"/>
          </a:p>
        </p:txBody>
      </p:sp>
      <p:sp>
        <p:nvSpPr>
          <p:cNvPr id="3" name="Title 2"/>
          <p:cNvSpPr>
            <a:spLocks noGrp="1"/>
          </p:cNvSpPr>
          <p:nvPr>
            <p:ph type="title"/>
          </p:nvPr>
        </p:nvSpPr>
        <p:spPr/>
        <p:txBody>
          <a:bodyPr/>
          <a:lstStyle/>
          <a:p>
            <a:pPr algn="ctr"/>
            <a:r>
              <a:rPr lang="ar-SA" dirty="0">
                <a:effectLst/>
              </a:rPr>
              <a:t>السیاحة والبناء الثقافي للمجتمع</a:t>
            </a:r>
            <a:endParaRPr lang="en-US" dirty="0"/>
          </a:p>
        </p:txBody>
      </p:sp>
    </p:spTree>
    <p:extLst>
      <p:ext uri="{BB962C8B-B14F-4D97-AF65-F5344CB8AC3E}">
        <p14:creationId xmlns:p14="http://schemas.microsoft.com/office/powerpoint/2010/main" val="35608706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lnSpcReduction="10000"/>
          </a:bodyPr>
          <a:lstStyle/>
          <a:p>
            <a:pPr marL="109728" indent="0" algn="r" rtl="1">
              <a:lnSpc>
                <a:spcPct val="150000"/>
              </a:lnSpc>
              <a:buNone/>
            </a:pPr>
            <a:r>
              <a:rPr lang="ar-SA" dirty="0">
                <a:solidFill>
                  <a:srgbClr val="002060"/>
                </a:solidFill>
              </a:rPr>
              <a:t>الثقافة ھي ذلك الكل المركب الذي یتضمن المعرفة والعقیدة والفن والقانون والأخلاق والممارسات وأیة إمكانات أو عادات یكتسبھا الإنسان كعضو في </a:t>
            </a:r>
            <a:r>
              <a:rPr lang="ar-SA" dirty="0" smtClean="0">
                <a:solidFill>
                  <a:srgbClr val="002060"/>
                </a:solidFill>
              </a:rPr>
              <a:t>مجتمعه </a:t>
            </a:r>
            <a:r>
              <a:rPr lang="ar-SA" dirty="0">
                <a:solidFill>
                  <a:srgbClr val="002060"/>
                </a:solidFill>
              </a:rPr>
              <a:t>الذي یعیش </a:t>
            </a:r>
            <a:r>
              <a:rPr lang="ar-SA" dirty="0" smtClean="0">
                <a:solidFill>
                  <a:srgbClr val="002060"/>
                </a:solidFill>
              </a:rPr>
              <a:t>فیه. </a:t>
            </a:r>
            <a:endParaRPr lang="en-US" dirty="0">
              <a:solidFill>
                <a:srgbClr val="002060"/>
              </a:solidFill>
            </a:endParaRPr>
          </a:p>
          <a:p>
            <a:pPr marL="109728" indent="0" algn="r" rtl="1">
              <a:lnSpc>
                <a:spcPct val="150000"/>
              </a:lnSpc>
              <a:buNone/>
            </a:pPr>
            <a:r>
              <a:rPr lang="ar-SA" dirty="0"/>
              <a:t>من ھنا یمكن القول بأن الثقافة تعد الإطار العام الذي یتحرك </a:t>
            </a:r>
            <a:r>
              <a:rPr lang="ar-SA" dirty="0" smtClean="0"/>
              <a:t>فیه </a:t>
            </a:r>
            <a:r>
              <a:rPr lang="ar-SA" dirty="0"/>
              <a:t>البشر داخل المجتمع فھي إطار یجمع في </a:t>
            </a:r>
            <a:r>
              <a:rPr lang="ar-SA" dirty="0" smtClean="0"/>
              <a:t>داخله </a:t>
            </a:r>
            <a:r>
              <a:rPr lang="ar-SA" dirty="0"/>
              <a:t>وبین </a:t>
            </a:r>
            <a:r>
              <a:rPr lang="ar-SA" dirty="0" smtClean="0"/>
              <a:t>جنباته </a:t>
            </a:r>
            <a:r>
              <a:rPr lang="ar-SA" dirty="0"/>
              <a:t>جمیع ما </a:t>
            </a:r>
            <a:r>
              <a:rPr lang="ar-SA" dirty="0" smtClean="0"/>
              <a:t>أنتجه </a:t>
            </a:r>
            <a:r>
              <a:rPr lang="ar-SA" dirty="0"/>
              <a:t>ھذا المجتمع من أمور ذات طابع مادي أو معنوي، وھذا الإطار ھو الحاكم لحركة البشر داخل المجتمع، من ھنا كانت عنایة واھتمام علم الاجتماع ببحث التأثیر الذي </a:t>
            </a:r>
            <a:r>
              <a:rPr lang="ar-SA" dirty="0" smtClean="0"/>
              <a:t>یتركه </a:t>
            </a:r>
            <a:r>
              <a:rPr lang="ar-SA" dirty="0"/>
              <a:t>النشاط السیاحي على ثقافة المجتمع. </a:t>
            </a:r>
            <a:endParaRPr lang="en-US" dirty="0"/>
          </a:p>
          <a:p>
            <a:pPr marL="109728" indent="0" algn="r" rtl="1">
              <a:buNone/>
            </a:pPr>
            <a:endParaRPr lang="en-US" dirty="0"/>
          </a:p>
        </p:txBody>
      </p:sp>
      <p:sp>
        <p:nvSpPr>
          <p:cNvPr id="3" name="Title 2"/>
          <p:cNvSpPr>
            <a:spLocks noGrp="1"/>
          </p:cNvSpPr>
          <p:nvPr>
            <p:ph type="title"/>
          </p:nvPr>
        </p:nvSpPr>
        <p:spPr/>
        <p:txBody>
          <a:bodyPr/>
          <a:lstStyle/>
          <a:p>
            <a:pPr algn="ctr"/>
            <a:r>
              <a:rPr lang="ar-SA" dirty="0">
                <a:effectLst/>
              </a:rPr>
              <a:t>مفھوم الثقافة </a:t>
            </a:r>
            <a:endParaRPr lang="en-US" dirty="0"/>
          </a:p>
        </p:txBody>
      </p:sp>
    </p:spTree>
    <p:extLst>
      <p:ext uri="{BB962C8B-B14F-4D97-AF65-F5344CB8AC3E}">
        <p14:creationId xmlns:p14="http://schemas.microsoft.com/office/powerpoint/2010/main" val="42262460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780928"/>
            <a:ext cx="8229600" cy="936104"/>
          </a:xfrm>
        </p:spPr>
        <p:txBody>
          <a:bodyPr>
            <a:normAutofit fontScale="90000"/>
          </a:bodyPr>
          <a:lstStyle/>
          <a:p>
            <a:r>
              <a:rPr lang="ar-SA" dirty="0" smtClean="0">
                <a:effectLst/>
              </a:rPr>
              <a:t/>
            </a:r>
            <a:br>
              <a:rPr lang="ar-SA" dirty="0" smtClean="0">
                <a:effectLst/>
              </a:rPr>
            </a:br>
            <a:r>
              <a:rPr lang="ar-SA" dirty="0" smtClean="0">
                <a:effectLst/>
              </a:rPr>
              <a:t>المحددات </a:t>
            </a:r>
            <a:r>
              <a:rPr lang="ar-SA" dirty="0">
                <a:effectLst/>
              </a:rPr>
              <a:t>الاجتماعیة المشكلة للنشاط  السياحي  </a:t>
            </a:r>
            <a:r>
              <a:rPr lang="en-US" dirty="0">
                <a:effectLst/>
              </a:rPr>
              <a:t/>
            </a:r>
            <a:br>
              <a:rPr lang="en-US" dirty="0">
                <a:effectLst/>
              </a:rPr>
            </a:br>
            <a:endParaRPr lang="en-US" dirty="0"/>
          </a:p>
        </p:txBody>
      </p:sp>
      <p:sp>
        <p:nvSpPr>
          <p:cNvPr id="4" name="Oval 3"/>
          <p:cNvSpPr/>
          <p:nvPr/>
        </p:nvSpPr>
        <p:spPr>
          <a:xfrm>
            <a:off x="7092280" y="404664"/>
            <a:ext cx="180020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الفصل الثالث</a:t>
            </a:r>
            <a:endParaRPr lang="en-US" sz="2400" dirty="0"/>
          </a:p>
        </p:txBody>
      </p:sp>
    </p:spTree>
    <p:extLst>
      <p:ext uri="{BB962C8B-B14F-4D97-AF65-F5344CB8AC3E}">
        <p14:creationId xmlns:p14="http://schemas.microsoft.com/office/powerpoint/2010/main" val="16737354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32656"/>
            <a:ext cx="8363272" cy="6048672"/>
          </a:xfrm>
        </p:spPr>
        <p:txBody>
          <a:bodyPr>
            <a:normAutofit lnSpcReduction="10000"/>
          </a:bodyPr>
          <a:lstStyle/>
          <a:p>
            <a:pPr marL="109728" indent="0" algn="r">
              <a:lnSpc>
                <a:spcPct val="150000"/>
              </a:lnSpc>
              <a:buNone/>
            </a:pPr>
            <a:r>
              <a:rPr lang="ar-SA" dirty="0"/>
              <a:t>شھدت البشریة حضارات اجتماعیة متنوعة جراء ما </a:t>
            </a:r>
            <a:r>
              <a:rPr lang="ar-SA" dirty="0" smtClean="0"/>
              <a:t>عایشته </a:t>
            </a:r>
            <a:r>
              <a:rPr lang="ar-SA" dirty="0"/>
              <a:t>من تنظیمات اجتماعیة متحولة عبر الزمن إثر مؤثرات قد دفعت بالفرد ضمن </a:t>
            </a:r>
            <a:r>
              <a:rPr lang="ar-SA" dirty="0" smtClean="0"/>
              <a:t>مجتمعه </a:t>
            </a:r>
            <a:r>
              <a:rPr lang="ar-SA" dirty="0"/>
              <a:t>إلى إیجاد ما یتناسب مع ما یحقق استقراره ویلبي </a:t>
            </a:r>
            <a:r>
              <a:rPr lang="ar-SA" dirty="0" smtClean="0"/>
              <a:t>احتیاجاته، </a:t>
            </a:r>
            <a:r>
              <a:rPr lang="ar-SA" dirty="0"/>
              <a:t>ویسھم في تحقیق </a:t>
            </a:r>
            <a:r>
              <a:rPr lang="ar-SA" dirty="0" smtClean="0"/>
              <a:t>إنتاجیته </a:t>
            </a:r>
            <a:r>
              <a:rPr lang="ar-SA" dirty="0"/>
              <a:t>المعیشیة والإیوائیة، وھذا قد تم من خلال </a:t>
            </a:r>
            <a:r>
              <a:rPr lang="ar-SA" dirty="0" smtClean="0"/>
              <a:t>استخدامه </a:t>
            </a:r>
            <a:r>
              <a:rPr lang="ar-SA" dirty="0"/>
              <a:t>للقدرات العقلیة الفردیة وإبداعاتھا في الاختراع والاكتشاف لوسائل الإنتاج التي قلصت من قوتھ العضلیة( الیدویة) لیستعیض عنھا بالآلة المیكانیكیة لیتحول مؤخراً إلى التقنیة التكنولوجیة التي سھلت </a:t>
            </a:r>
            <a:r>
              <a:rPr lang="ar-SA" dirty="0" smtClean="0"/>
              <a:t>حیاته ومعیشته، </a:t>
            </a:r>
            <a:r>
              <a:rPr lang="ar-SA" dirty="0"/>
              <a:t>ونظمت أموره الاجتماعیة بشكل عام. وبالتالي: فإن السیاحة كحركة اجتماعیة أو ظاھرة إنسانیة اجتماعیة تأثرت بمجمل تلك التحولات والتطورات التي شھادھا المجتمع</a:t>
            </a:r>
            <a:endParaRPr lang="en-US" dirty="0"/>
          </a:p>
        </p:txBody>
      </p:sp>
    </p:spTree>
    <p:extLst>
      <p:ext uri="{BB962C8B-B14F-4D97-AF65-F5344CB8AC3E}">
        <p14:creationId xmlns:p14="http://schemas.microsoft.com/office/powerpoint/2010/main" val="427148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R="57150" lvl="0" algn="r" rtl="1">
              <a:lnSpc>
                <a:spcPct val="154000"/>
              </a:lnSpc>
              <a:spcBef>
                <a:spcPts val="0"/>
              </a:spcBef>
              <a:spcAft>
                <a:spcPts val="145"/>
              </a:spcAft>
              <a:buFont typeface="Symbol"/>
              <a:buChar char=""/>
              <a:tabLst>
                <a:tab pos="0" algn="r"/>
              </a:tabLst>
            </a:pPr>
            <a:r>
              <a:rPr lang="ar-SA" dirty="0">
                <a:solidFill>
                  <a:srgbClr val="000000"/>
                </a:solidFill>
                <a:latin typeface="Arial"/>
                <a:ea typeface="Arial"/>
                <a:cs typeface="Times New Roman"/>
              </a:rPr>
              <a:t>ثم بدأ الإنسان بالاستقرار بجانب زراعته التي تطورت، مما اضطره إلى ممارسة نوع من التجارة </a:t>
            </a:r>
            <a:r>
              <a:rPr lang="ar-SA" dirty="0" err="1">
                <a:solidFill>
                  <a:srgbClr val="000000"/>
                </a:solidFill>
                <a:latin typeface="Arial"/>
                <a:ea typeface="Arial"/>
                <a:cs typeface="Times New Roman"/>
              </a:rPr>
              <a:t>لتسویق</a:t>
            </a:r>
            <a:r>
              <a:rPr lang="ar-SA" dirty="0">
                <a:solidFill>
                  <a:srgbClr val="000000"/>
                </a:solidFill>
                <a:latin typeface="Arial"/>
                <a:ea typeface="Arial"/>
                <a:cs typeface="Times New Roman"/>
              </a:rPr>
              <a:t> منتجاته الفائضة عن حاجته والانتقال </a:t>
            </a:r>
            <a:r>
              <a:rPr lang="ar-SA" dirty="0" err="1">
                <a:solidFill>
                  <a:srgbClr val="000000"/>
                </a:solidFill>
                <a:latin typeface="Arial"/>
                <a:ea typeface="Arial"/>
                <a:cs typeface="Times New Roman"/>
              </a:rPr>
              <a:t>بھا</a:t>
            </a:r>
            <a:r>
              <a:rPr lang="ar-SA" dirty="0">
                <a:solidFill>
                  <a:srgbClr val="000000"/>
                </a:solidFill>
                <a:latin typeface="Arial"/>
                <a:ea typeface="Arial"/>
                <a:cs typeface="Times New Roman"/>
              </a:rPr>
              <a:t> لعدة أماكن. </a:t>
            </a:r>
            <a:endParaRPr lang="en-US" sz="2800" dirty="0">
              <a:solidFill>
                <a:srgbClr val="000000"/>
              </a:solidFill>
              <a:latin typeface="Arial"/>
              <a:ea typeface="Arial"/>
            </a:endParaRPr>
          </a:p>
          <a:p>
            <a:pPr marR="57150" lvl="0" algn="r" rtl="1">
              <a:lnSpc>
                <a:spcPct val="154000"/>
              </a:lnSpc>
              <a:spcBef>
                <a:spcPts val="0"/>
              </a:spcBef>
              <a:spcAft>
                <a:spcPts val="145"/>
              </a:spcAft>
              <a:buFont typeface="Symbol"/>
              <a:buChar char=""/>
              <a:tabLst>
                <a:tab pos="0" algn="r"/>
              </a:tabLst>
            </a:pPr>
            <a:r>
              <a:rPr lang="ar-SA" dirty="0">
                <a:solidFill>
                  <a:srgbClr val="000000"/>
                </a:solidFill>
                <a:latin typeface="Arial"/>
                <a:ea typeface="Arial"/>
                <a:cs typeface="Times New Roman"/>
              </a:rPr>
              <a:t>كما انتقل الإنسان </a:t>
            </a:r>
            <a:r>
              <a:rPr lang="ar-SA" dirty="0" err="1">
                <a:solidFill>
                  <a:srgbClr val="000000"/>
                </a:solidFill>
                <a:latin typeface="Arial"/>
                <a:ea typeface="Arial"/>
                <a:cs typeface="Times New Roman"/>
              </a:rPr>
              <a:t>أیضا</a:t>
            </a:r>
            <a:r>
              <a:rPr lang="ar-SA" dirty="0">
                <a:solidFill>
                  <a:srgbClr val="000000"/>
                </a:solidFill>
                <a:latin typeface="Arial"/>
                <a:ea typeface="Arial"/>
                <a:cs typeface="Times New Roman"/>
              </a:rPr>
              <a:t> إلى أماكن العبادة قاطعا مسافات </a:t>
            </a:r>
            <a:r>
              <a:rPr lang="ar-SA" dirty="0" err="1">
                <a:solidFill>
                  <a:srgbClr val="000000"/>
                </a:solidFill>
                <a:latin typeface="Arial"/>
                <a:ea typeface="Arial"/>
                <a:cs typeface="Times New Roman"/>
              </a:rPr>
              <a:t>طویلة</a:t>
            </a:r>
            <a:r>
              <a:rPr lang="ar-SA" dirty="0">
                <a:solidFill>
                  <a:srgbClr val="000000"/>
                </a:solidFill>
                <a:latin typeface="Arial"/>
                <a:ea typeface="Arial"/>
                <a:cs typeface="Times New Roman"/>
              </a:rPr>
              <a:t>. وانتقل </a:t>
            </a:r>
            <a:r>
              <a:rPr lang="ar-SA" dirty="0" err="1">
                <a:solidFill>
                  <a:srgbClr val="000000"/>
                </a:solidFill>
                <a:latin typeface="Arial"/>
                <a:ea typeface="Arial"/>
                <a:cs typeface="Times New Roman"/>
              </a:rPr>
              <a:t>أیضا</a:t>
            </a:r>
            <a:r>
              <a:rPr lang="ar-SA" dirty="0">
                <a:solidFill>
                  <a:srgbClr val="000000"/>
                </a:solidFill>
                <a:latin typeface="Arial"/>
                <a:ea typeface="Arial"/>
                <a:cs typeface="Times New Roman"/>
              </a:rPr>
              <a:t> لاكتشاف العالم </a:t>
            </a:r>
            <a:r>
              <a:rPr lang="ar-SA" dirty="0" err="1">
                <a:solidFill>
                  <a:srgbClr val="000000"/>
                </a:solidFill>
                <a:latin typeface="Arial"/>
                <a:ea typeface="Arial"/>
                <a:cs typeface="Times New Roman"/>
              </a:rPr>
              <a:t>الجدید</a:t>
            </a:r>
            <a:r>
              <a:rPr lang="ar-SA" dirty="0">
                <a:solidFill>
                  <a:srgbClr val="000000"/>
                </a:solidFill>
                <a:latin typeface="Arial"/>
                <a:ea typeface="Arial"/>
                <a:cs typeface="Times New Roman"/>
              </a:rPr>
              <a:t>، وانتقل لغرض التعلم </a:t>
            </a:r>
            <a:r>
              <a:rPr lang="ar-SA" dirty="0" err="1">
                <a:solidFill>
                  <a:srgbClr val="000000"/>
                </a:solidFill>
                <a:latin typeface="Arial"/>
                <a:ea typeface="Arial"/>
                <a:cs typeface="Times New Roman"/>
              </a:rPr>
              <a:t>والتعلیم</a:t>
            </a:r>
            <a:r>
              <a:rPr lang="ar-SA" dirty="0">
                <a:solidFill>
                  <a:srgbClr val="000000"/>
                </a:solidFill>
                <a:latin typeface="Arial"/>
                <a:ea typeface="Arial"/>
                <a:cs typeface="Times New Roman"/>
              </a:rPr>
              <a:t>، والاستشفاء </a:t>
            </a:r>
            <a:r>
              <a:rPr lang="ar-SA" dirty="0" err="1">
                <a:solidFill>
                  <a:srgbClr val="000000"/>
                </a:solidFill>
                <a:latin typeface="Arial"/>
                <a:ea typeface="Arial"/>
                <a:cs typeface="Times New Roman"/>
              </a:rPr>
              <a:t>وغیرھا</a:t>
            </a:r>
            <a:r>
              <a:rPr lang="ar-SA" dirty="0">
                <a:solidFill>
                  <a:srgbClr val="000000"/>
                </a:solidFill>
                <a:latin typeface="Arial"/>
                <a:ea typeface="Arial"/>
                <a:cs typeface="Times New Roman"/>
              </a:rPr>
              <a:t> من الأغراض، وعند ذلك عرف ومارس نوعا </a:t>
            </a:r>
            <a:r>
              <a:rPr lang="ar-SA" dirty="0" err="1">
                <a:solidFill>
                  <a:srgbClr val="000000"/>
                </a:solidFill>
                <a:latin typeface="Arial"/>
                <a:ea typeface="Arial"/>
                <a:cs typeface="Times New Roman"/>
              </a:rPr>
              <a:t>بسیطا</a:t>
            </a:r>
            <a:r>
              <a:rPr lang="ar-SA" dirty="0">
                <a:solidFill>
                  <a:srgbClr val="000000"/>
                </a:solidFill>
                <a:latin typeface="Arial"/>
                <a:ea typeface="Arial"/>
                <a:cs typeface="Times New Roman"/>
              </a:rPr>
              <a:t> من </a:t>
            </a:r>
            <a:r>
              <a:rPr lang="ar-SA" dirty="0" err="1">
                <a:solidFill>
                  <a:srgbClr val="000000"/>
                </a:solidFill>
                <a:latin typeface="Arial"/>
                <a:ea typeface="Arial"/>
                <a:cs typeface="Times New Roman"/>
              </a:rPr>
              <a:t>السیاحة</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بمفھومھا</a:t>
            </a:r>
            <a:r>
              <a:rPr lang="ar-SA" dirty="0">
                <a:solidFill>
                  <a:srgbClr val="000000"/>
                </a:solidFill>
                <a:latin typeface="Arial"/>
                <a:ea typeface="Arial"/>
                <a:cs typeface="Times New Roman"/>
              </a:rPr>
              <a:t> </a:t>
            </a:r>
            <a:r>
              <a:rPr lang="ar-SA" dirty="0" err="1">
                <a:solidFill>
                  <a:srgbClr val="000000"/>
                </a:solidFill>
                <a:latin typeface="Arial"/>
                <a:ea typeface="Arial"/>
                <a:cs typeface="Times New Roman"/>
              </a:rPr>
              <a:t>البسیط</a:t>
            </a:r>
            <a:r>
              <a:rPr lang="ar-SA" dirty="0">
                <a:solidFill>
                  <a:srgbClr val="000000"/>
                </a:solidFill>
                <a:latin typeface="Arial"/>
                <a:ea typeface="Arial"/>
                <a:cs typeface="Times New Roman"/>
              </a:rPr>
              <a:t>. </a:t>
            </a:r>
            <a:endParaRPr lang="en-US" sz="2800" dirty="0">
              <a:solidFill>
                <a:srgbClr val="000000"/>
              </a:solidFill>
              <a:latin typeface="Arial"/>
              <a:ea typeface="Arial"/>
            </a:endParaRPr>
          </a:p>
          <a:p>
            <a:pPr marL="0" indent="0" algn="r" rtl="1">
              <a:buNone/>
            </a:pPr>
            <a:endParaRPr lang="en-US" dirty="0"/>
          </a:p>
        </p:txBody>
      </p:sp>
      <p:sp>
        <p:nvSpPr>
          <p:cNvPr id="2" name="Title 1"/>
          <p:cNvSpPr>
            <a:spLocks noGrp="1"/>
          </p:cNvSpPr>
          <p:nvPr>
            <p:ph type="title"/>
          </p:nvPr>
        </p:nvSpPr>
        <p:spPr/>
        <p:txBody>
          <a:bodyPr/>
          <a:lstStyle/>
          <a:p>
            <a:pPr algn="ctr"/>
            <a:r>
              <a:rPr lang="ar-SA" dirty="0" smtClean="0"/>
              <a:t>تاريخ السياحة ونشأتها</a:t>
            </a:r>
            <a:endParaRPr lang="en-US" dirty="0"/>
          </a:p>
        </p:txBody>
      </p:sp>
    </p:spTree>
    <p:extLst>
      <p:ext uri="{BB962C8B-B14F-4D97-AF65-F5344CB8AC3E}">
        <p14:creationId xmlns:p14="http://schemas.microsoft.com/office/powerpoint/2010/main" val="11531187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lstStyle/>
          <a:p>
            <a:pPr marL="109728" indent="0" algn="r">
              <a:lnSpc>
                <a:spcPct val="250000"/>
              </a:lnSpc>
              <a:buNone/>
            </a:pPr>
            <a:r>
              <a:rPr lang="ar-SA" dirty="0"/>
              <a:t>فالسیاحة كنشاط </a:t>
            </a:r>
            <a:r>
              <a:rPr lang="ar-SA" dirty="0" smtClean="0"/>
              <a:t>یمارسه </a:t>
            </a:r>
            <a:r>
              <a:rPr lang="ar-SA" dirty="0"/>
              <a:t>الإنسان، تطورت بتطور باقي المكونات الاجتماعیة والاقتصادیة للإنسان، وھذا یؤكد على الصبغة الاجتماعیة للسیاحة وتفاعلھا مع المجتمع، من أجل ذلك كان من المھم أن نتناول أھم المحددات الاجتماعیة التي أثرت بشكل فعلي في تشكیل السیاحة كظاھرة اجتماعیة. </a:t>
            </a:r>
            <a:endParaRPr lang="en-US" dirty="0"/>
          </a:p>
        </p:txBody>
      </p:sp>
    </p:spTree>
    <p:extLst>
      <p:ext uri="{BB962C8B-B14F-4D97-AF65-F5344CB8AC3E}">
        <p14:creationId xmlns:p14="http://schemas.microsoft.com/office/powerpoint/2010/main" val="18787434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9783" y="1052736"/>
            <a:ext cx="8229600" cy="4896544"/>
          </a:xfrm>
        </p:spPr>
        <p:txBody>
          <a:bodyPr>
            <a:normAutofit lnSpcReduction="10000"/>
          </a:bodyPr>
          <a:lstStyle/>
          <a:p>
            <a:pPr marL="109728" indent="0" algn="r">
              <a:lnSpc>
                <a:spcPct val="150000"/>
              </a:lnSpc>
              <a:buNone/>
            </a:pPr>
            <a:r>
              <a:rPr lang="ar-SA" dirty="0"/>
              <a:t>على مر العصور شارك الإنسان في العدید من الأنظمة الاجتماعیة المتحولة بدایة من مرحلة الرعي والبداوة، مروراً بمرحلة الزراعة، ثم المرحلة الصناعیة، ثم المرحلة المعلوماتیة وقد شكلة الثورة الصناعیة المحطة الأساس في حیاة الشعوب وحضارتھا ،انطلاق من نھایة القرن الثامن عشر ومع بدایة القرن التاسع عشر حیث مارست الآلة دورھا البارز في تغییر حیاة الإنسان </a:t>
            </a:r>
            <a:r>
              <a:rPr lang="ar-SA" dirty="0" smtClean="0"/>
              <a:t>وسلوكیاته ونظامه </a:t>
            </a:r>
            <a:r>
              <a:rPr lang="ar-SA" dirty="0"/>
              <a:t>المھني ودوره الإنتاجي، وأحدثت نقلة نوعیة مھمة في طریقة </a:t>
            </a:r>
            <a:r>
              <a:rPr lang="ar-SA" dirty="0" smtClean="0"/>
              <a:t>عیشه </a:t>
            </a:r>
            <a:r>
              <a:rPr lang="ar-SA" dirty="0"/>
              <a:t>إثر ھذه التغیرات التي واكبھا مع التطور التقني الصناعي ضمن </a:t>
            </a:r>
            <a:r>
              <a:rPr lang="ar-SA" dirty="0" smtClean="0"/>
              <a:t>حضارته وبیئته </a:t>
            </a:r>
            <a:r>
              <a:rPr lang="ar-SA" dirty="0"/>
              <a:t>الثقافیة المنتمي إلیھا. </a:t>
            </a:r>
            <a:endParaRPr lang="en-US" dirty="0"/>
          </a:p>
          <a:p>
            <a:pPr marL="109728" indent="0" algn="r">
              <a:buNone/>
            </a:pPr>
            <a:endParaRPr lang="en-US" dirty="0"/>
          </a:p>
        </p:txBody>
      </p:sp>
      <p:sp>
        <p:nvSpPr>
          <p:cNvPr id="3" name="Title 2"/>
          <p:cNvSpPr>
            <a:spLocks noGrp="1"/>
          </p:cNvSpPr>
          <p:nvPr>
            <p:ph type="title"/>
          </p:nvPr>
        </p:nvSpPr>
        <p:spPr/>
        <p:txBody>
          <a:bodyPr>
            <a:normAutofit fontScale="90000"/>
          </a:bodyPr>
          <a:lstStyle/>
          <a:p>
            <a:pPr lvl="0" algn="ctr"/>
            <a:r>
              <a:rPr lang="ar-SA" dirty="0">
                <a:effectLst/>
              </a:rPr>
              <a:t>التطور الحضاري والثقافي والاجتماعي</a:t>
            </a:r>
            <a:r>
              <a:rPr lang="en-US" dirty="0">
                <a:effectLst/>
              </a:rPr>
              <a:t/>
            </a:r>
            <a:br>
              <a:rPr lang="en-US" dirty="0">
                <a:effectLst/>
              </a:rPr>
            </a:br>
            <a:endParaRPr lang="en-US" dirty="0"/>
          </a:p>
        </p:txBody>
      </p:sp>
    </p:spTree>
    <p:extLst>
      <p:ext uri="{BB962C8B-B14F-4D97-AF65-F5344CB8AC3E}">
        <p14:creationId xmlns:p14="http://schemas.microsoft.com/office/powerpoint/2010/main" val="3200936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264696"/>
          </a:xfrm>
        </p:spPr>
        <p:txBody>
          <a:bodyPr>
            <a:normAutofit/>
          </a:bodyPr>
          <a:lstStyle/>
          <a:p>
            <a:pPr marL="109728" indent="0" algn="r">
              <a:buNone/>
            </a:pPr>
            <a:r>
              <a:rPr lang="ar-SA" dirty="0"/>
              <a:t>لقد عرفت البشریة منذ العھود الأولى التي أدرك الإنسان العاقل وجوده في العھود القدیمة التي تعود إلى أكثر من ٤٠ ألف سنھ عدداً كبیراً من نماذج الحضارات البشریة التي طالت بلاد المشرق وبلاد أوربا الغربیة، والتي شكلت العالم البشري القدیم والتي تم إدراكھا منخلال الآثار والرسوم والرموز التي عثر علیھا في مختلف مناطق قارات آسیا وأروبا وشمال أفریقیا، ومنھا حضارة بلاد ما بین النھرین (العراق) في آسیا التي تعود إلى الألف الرابع قبل المیلاد حتى الألف الثالث ق.م والحضارة الفینیقیة (لبنان) في آسیا التي تعود إلى الألف الثالث ق.م حتى الألف الثامن ق.م الممتدة من جبل كرمل حتى رأس شمرا ،والحضارة الفرعونیة (مصر) التي إلى ٣١٥٠ ق.م، حتىى٥٢٥ ق.م، في وادي النیل وھناك أیضاً العدید من الحضارات الأخرى مثل الحضارة الھندوسیة والإغریقیة والفارسیة والصینیة والرومانیة، والحضارة الأمریكیة ماقبل"كولومبس" من خلال حضارة المایا ،الأنكل، التولتك في المكسیك والأزتك من ١١٦٠م حتى القرن الخامس المیلادي. </a:t>
            </a:r>
            <a:endParaRPr lang="en-US" dirty="0"/>
          </a:p>
          <a:p>
            <a:pPr marL="109728" indent="0" algn="r">
              <a:buNone/>
            </a:pPr>
            <a:endParaRPr lang="en-US" dirty="0"/>
          </a:p>
        </p:txBody>
      </p:sp>
    </p:spTree>
    <p:extLst>
      <p:ext uri="{BB962C8B-B14F-4D97-AF65-F5344CB8AC3E}">
        <p14:creationId xmlns:p14="http://schemas.microsoft.com/office/powerpoint/2010/main" val="9332073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476672"/>
            <a:ext cx="8435280" cy="5530619"/>
          </a:xfrm>
        </p:spPr>
        <p:txBody>
          <a:bodyPr>
            <a:normAutofit lnSpcReduction="10000"/>
          </a:bodyPr>
          <a:lstStyle/>
          <a:p>
            <a:pPr marL="109728" indent="0" algn="r">
              <a:lnSpc>
                <a:spcPct val="150000"/>
              </a:lnSpc>
              <a:buNone/>
            </a:pPr>
            <a:r>
              <a:rPr lang="ar-SA" dirty="0"/>
              <a:t>ورغم تعدد الحضارات وتنوعھا عبر العصور شھدت البشریة تنقلات عبر القارات بفعل الاكتشافات الجغرافیة التي أحدثتھا وتطور وسائل النقل، وتشكلت بذلك مدن سیاحیة مھمة عبر المناطق الحضاریة، من أبرز ھذه المدن كل من باریس، لندن، روما، أثینا، إسطنبول ،براغ، فینا، بودابست، موسكو في أروبا، حلب، دمشق (سوریا) بیروت، جبیل، صیدا ،صور، بعلبك (لبنان) عمان، جرش، البتراء، العقبة على البحر الأحمر (المملكة الأردنیة) القدس، الخلیل ،أریحا، بیت لحم (فلسطین) بغداد، كربلاء النجف (العراق) وذلك في قارة آسیا القاھرة ، الإسكندریة (مصر) قرطاجة، القیروان (تونس) فاس، مكناس (المغرب) شمال القارة الإفریقیة. </a:t>
            </a:r>
            <a:endParaRPr lang="en-US" dirty="0"/>
          </a:p>
          <a:p>
            <a:pPr marL="109728" indent="0" algn="r">
              <a:buNone/>
            </a:pPr>
            <a:endParaRPr lang="en-US" dirty="0"/>
          </a:p>
        </p:txBody>
      </p:sp>
    </p:spTree>
    <p:extLst>
      <p:ext uri="{BB962C8B-B14F-4D97-AF65-F5344CB8AC3E}">
        <p14:creationId xmlns:p14="http://schemas.microsoft.com/office/powerpoint/2010/main" val="5164158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5890659"/>
          </a:xfrm>
        </p:spPr>
        <p:txBody>
          <a:bodyPr>
            <a:normAutofit/>
          </a:bodyPr>
          <a:lstStyle/>
          <a:p>
            <a:pPr marL="109728" indent="0" algn="r" rtl="1">
              <a:lnSpc>
                <a:spcPct val="150000"/>
              </a:lnSpc>
              <a:buNone/>
            </a:pPr>
            <a:r>
              <a:rPr lang="ar-SA" dirty="0"/>
              <a:t>وقد شكلت ھذه القارات الثلاث امتداداً للتطور الحضاري التي </a:t>
            </a:r>
            <a:r>
              <a:rPr lang="ar-SA" dirty="0" smtClean="0"/>
              <a:t>عاشته </a:t>
            </a:r>
            <a:r>
              <a:rPr lang="ar-SA" dirty="0"/>
              <a:t>شعوبھا فقد شكلت الشعوب القدیمة مستعمراتھا، وتركت العدید من آثارھا المھمة التي استغلھا الإنسان المعاصر في النشاط السیاحي عبر </a:t>
            </a:r>
            <a:r>
              <a:rPr lang="ar-SA" dirty="0" smtClean="0"/>
              <a:t>ابتكاراته </a:t>
            </a:r>
            <a:r>
              <a:rPr lang="ar-SA" dirty="0"/>
              <a:t>في الترویج السیاحي الثقافي تبعاً لخصوصیة كل مدینة من تلك المدن التاریخیة التي احتضنت المجتمعات البشریة عبر العقود الزمنیة. </a:t>
            </a:r>
            <a:endParaRPr lang="en-US" dirty="0"/>
          </a:p>
          <a:p>
            <a:pPr marL="109728" indent="0" algn="r" rtl="1">
              <a:lnSpc>
                <a:spcPct val="150000"/>
              </a:lnSpc>
              <a:buNone/>
            </a:pPr>
            <a:r>
              <a:rPr lang="ar-SA" dirty="0"/>
              <a:t>وبرز دور الثقافة في تأثیراتھا وعلاقتھا بالنشاط السیاحي من خلال الدور البارز الذي یقوم </a:t>
            </a:r>
            <a:r>
              <a:rPr lang="ar-SA" dirty="0" smtClean="0"/>
              <a:t>به </a:t>
            </a:r>
            <a:r>
              <a:rPr lang="ar-SA" dirty="0"/>
              <a:t>التراث الثقافي خاصة التراث المتعلق بالآثار المادیة، في </a:t>
            </a:r>
            <a:r>
              <a:rPr lang="ar-SA" dirty="0" smtClean="0"/>
              <a:t>كونه </a:t>
            </a:r>
            <a:r>
              <a:rPr lang="ar-SA" dirty="0"/>
              <a:t>عاملاً جاذباً للسیاح. </a:t>
            </a:r>
            <a:endParaRPr lang="en-US" dirty="0"/>
          </a:p>
          <a:p>
            <a:pPr marL="109728" indent="0" algn="r">
              <a:lnSpc>
                <a:spcPct val="150000"/>
              </a:lnSpc>
              <a:buNone/>
            </a:pPr>
            <a:endParaRPr lang="en-US" dirty="0"/>
          </a:p>
        </p:txBody>
      </p:sp>
    </p:spTree>
    <p:extLst>
      <p:ext uri="{BB962C8B-B14F-4D97-AF65-F5344CB8AC3E}">
        <p14:creationId xmlns:p14="http://schemas.microsoft.com/office/powerpoint/2010/main" val="35283690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55984"/>
          </a:xfrm>
        </p:spPr>
        <p:txBody>
          <a:bodyPr>
            <a:normAutofit/>
          </a:bodyPr>
          <a:lstStyle/>
          <a:p>
            <a:pPr marL="109728" indent="0" algn="r">
              <a:buNone/>
            </a:pPr>
            <a:r>
              <a:rPr lang="ar-SA" dirty="0"/>
              <a:t>وتشمل العوامل البشریة المرتبطة بالنشاط السیاحي جمیع الفئات الناشطة والمستفیدة من القطاعات السیاحیة بشكل مباشر وغیر مباشر، وقد شكل النمو الدیموغرافي، ونمو الدخل لدى الأفراد مع وجود العطل السنویة والإداریة و ارتفاع القدرة الشرائیة و اتساع أوقات الفراغ بسبب تناقص ساعات العمل ،ودفع بالفرد إلى إیجاد طرق بدیلة تملأ </a:t>
            </a:r>
            <a:r>
              <a:rPr lang="ar-SA" dirty="0" smtClean="0"/>
              <a:t>أوقاته </a:t>
            </a:r>
            <a:r>
              <a:rPr lang="ar-SA" dirty="0"/>
              <a:t>بالتسلیة والاستجمام والراحة ھرباُ من الحیاة الصاخبة في المدن الكبرى وتخفیفاً من </a:t>
            </a:r>
            <a:r>
              <a:rPr lang="ar-SA" dirty="0" smtClean="0"/>
              <a:t>معاناته </a:t>
            </a:r>
            <a:r>
              <a:rPr lang="ar-SA" dirty="0"/>
              <a:t>النفسانیة التي یتعرض إلیھا مع ضغوطات </a:t>
            </a:r>
            <a:r>
              <a:rPr lang="ar-SA" dirty="0" smtClean="0"/>
              <a:t>عمله </a:t>
            </a:r>
            <a:r>
              <a:rPr lang="ar-SA" dirty="0"/>
              <a:t>المتواصل لفترة طویلة، كل ذلك شكل عوامل أساس ومھمة وحیویة في تنشیط السیاحة المحلیة، حیث نشطت حركة الأفراد تجاه ظاھرة الاستجمام وقضاء العطل الفصلیة في مراكز سیاحیة مھمة تاریخیاً أو ثقافیاً وشكلت عاملاً فاعلاً في تنشیط القطاع السیاحي. </a:t>
            </a:r>
            <a:endParaRPr lang="en-US" dirty="0"/>
          </a:p>
          <a:p>
            <a:pPr marL="109728" indent="0" algn="r">
              <a:buNone/>
            </a:pPr>
            <a:endParaRPr lang="en-US" dirty="0"/>
          </a:p>
        </p:txBody>
      </p:sp>
      <p:sp>
        <p:nvSpPr>
          <p:cNvPr id="3" name="Title 2"/>
          <p:cNvSpPr>
            <a:spLocks noGrp="1"/>
          </p:cNvSpPr>
          <p:nvPr>
            <p:ph type="title"/>
          </p:nvPr>
        </p:nvSpPr>
        <p:spPr/>
        <p:txBody>
          <a:bodyPr>
            <a:normAutofit fontScale="90000"/>
          </a:bodyPr>
          <a:lstStyle/>
          <a:p>
            <a:pPr lvl="0" algn="ctr"/>
            <a:r>
              <a:rPr lang="ar-SA" dirty="0">
                <a:effectLst/>
              </a:rPr>
              <a:t>العوامل البشریة المؤثرة في التنمیة السیاحیة </a:t>
            </a:r>
            <a:r>
              <a:rPr lang="en-US" dirty="0">
                <a:effectLst/>
              </a:rPr>
              <a:t/>
            </a:r>
            <a:br>
              <a:rPr lang="en-US" dirty="0">
                <a:effectLst/>
              </a:rPr>
            </a:br>
            <a:endParaRPr lang="en-US" dirty="0"/>
          </a:p>
        </p:txBody>
      </p:sp>
    </p:spTree>
    <p:extLst>
      <p:ext uri="{BB962C8B-B14F-4D97-AF65-F5344CB8AC3E}">
        <p14:creationId xmlns:p14="http://schemas.microsoft.com/office/powerpoint/2010/main" val="33310240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200000"/>
              </a:lnSpc>
              <a:buNone/>
            </a:pPr>
            <a:r>
              <a:rPr lang="ar-SA" dirty="0"/>
              <a:t>تستند المشاریع السیاحیة على الموارد المادیة المتاحة للفرد ضمن </a:t>
            </a:r>
            <a:r>
              <a:rPr lang="ar-SA" dirty="0" smtClean="0"/>
              <a:t>مجتمعه </a:t>
            </a:r>
            <a:r>
              <a:rPr lang="ar-SA" dirty="0"/>
              <a:t>حیث إن موارد الأرض من بیئة طبیعیة شكلت البنیة الأساس للاستثمار السیاحي، إذ یتم استثمار جمال الطبیعة في انتشار المرافق الحیویة السیاحیة من مؤسسات إیوائیة إلى مطاعم ونوادي إلى شبكة خدماتیة تستھدف تقدیم الراحة وجمیع احتیاجات السائح الوافد إلى ھذه المرافق. </a:t>
            </a:r>
            <a:endParaRPr lang="en-US" dirty="0"/>
          </a:p>
          <a:p>
            <a:pPr marL="109728" indent="0" algn="r">
              <a:buNone/>
            </a:pPr>
            <a:endParaRPr lang="en-US" dirty="0"/>
          </a:p>
        </p:txBody>
      </p:sp>
      <p:sp>
        <p:nvSpPr>
          <p:cNvPr id="3" name="Title 2"/>
          <p:cNvSpPr>
            <a:spLocks noGrp="1"/>
          </p:cNvSpPr>
          <p:nvPr>
            <p:ph type="title"/>
          </p:nvPr>
        </p:nvSpPr>
        <p:spPr/>
        <p:txBody>
          <a:bodyPr>
            <a:normAutofit fontScale="90000"/>
          </a:bodyPr>
          <a:lstStyle/>
          <a:p>
            <a:pPr lvl="0" algn="ctr"/>
            <a:r>
              <a:rPr lang="ar-SA" dirty="0">
                <a:effectLst/>
              </a:rPr>
              <a:t>العوامل المادیة المؤثرة في التنمیة السیاحیة</a:t>
            </a:r>
            <a:r>
              <a:rPr lang="en-US" dirty="0">
                <a:effectLst/>
              </a:rPr>
              <a:t/>
            </a:r>
            <a:br>
              <a:rPr lang="en-US" dirty="0">
                <a:effectLst/>
              </a:rPr>
            </a:br>
            <a:endParaRPr lang="en-US" dirty="0"/>
          </a:p>
        </p:txBody>
      </p:sp>
    </p:spTree>
    <p:extLst>
      <p:ext uri="{BB962C8B-B14F-4D97-AF65-F5344CB8AC3E}">
        <p14:creationId xmlns:p14="http://schemas.microsoft.com/office/powerpoint/2010/main" val="35489486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150000"/>
              </a:lnSpc>
              <a:buNone/>
            </a:pPr>
            <a:r>
              <a:rPr lang="ar-SA" dirty="0"/>
              <a:t>وتعد الطبیعة الجغرافیة من أبرز العوامل المادیة المتفاعلة في تنشیط القطاع السیاحي فالمواصلات ووسائل النقل والاتصال، والمرفق الإیوائي والبنوك كل تلك العوامل تعد عنصراُ فاعلاً في تنشیط السیاحة، حیث تتفاعل كل تلك العوامل في تنشیط القطاع السیاحي الذي أخذ یتطور مع تطور التكنولوجیا الترفیھیة من تقنیات تنقل الإنسان وتقدم </a:t>
            </a:r>
            <a:r>
              <a:rPr lang="ar-SA" dirty="0" smtClean="0"/>
              <a:t>له </a:t>
            </a:r>
            <a:r>
              <a:rPr lang="ar-SA" dirty="0"/>
              <a:t>الراحة والاستجمام بأفضل وسائل وأقل تكلفة. </a:t>
            </a:r>
            <a:endParaRPr lang="en-US" dirty="0"/>
          </a:p>
          <a:p>
            <a:pPr marL="109728" indent="0" algn="r">
              <a:lnSpc>
                <a:spcPct val="150000"/>
              </a:lnSpc>
              <a:buNone/>
            </a:pPr>
            <a:endParaRPr lang="en-US" dirty="0"/>
          </a:p>
        </p:txBody>
      </p:sp>
      <p:sp>
        <p:nvSpPr>
          <p:cNvPr id="3" name="Title 2"/>
          <p:cNvSpPr>
            <a:spLocks noGrp="1"/>
          </p:cNvSpPr>
          <p:nvPr>
            <p:ph type="title"/>
          </p:nvPr>
        </p:nvSpPr>
        <p:spPr/>
        <p:txBody>
          <a:bodyPr>
            <a:normAutofit fontScale="90000"/>
          </a:bodyPr>
          <a:lstStyle/>
          <a:p>
            <a:pPr algn="ctr"/>
            <a:r>
              <a:rPr lang="ar-SA" dirty="0">
                <a:effectLst/>
              </a:rPr>
              <a:t>العوامل المادیة المؤثرة في التنمیة السیاحیة</a:t>
            </a:r>
            <a:r>
              <a:rPr lang="en-US" dirty="0">
                <a:effectLst/>
              </a:rPr>
              <a:t/>
            </a:r>
            <a:br>
              <a:rPr lang="en-US" dirty="0">
                <a:effectLst/>
              </a:rPr>
            </a:br>
            <a:endParaRPr lang="en-US" dirty="0"/>
          </a:p>
        </p:txBody>
      </p:sp>
    </p:spTree>
    <p:extLst>
      <p:ext uri="{BB962C8B-B14F-4D97-AF65-F5344CB8AC3E}">
        <p14:creationId xmlns:p14="http://schemas.microsoft.com/office/powerpoint/2010/main" val="28651829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150000"/>
              </a:lnSpc>
              <a:buNone/>
            </a:pPr>
            <a:r>
              <a:rPr lang="ar-SA" dirty="0"/>
              <a:t>وتلعب أیضاً الطبیعة الجغرافیة دوراً رئیساً في تنشیط حركة السیاحة تبعاً لما یتمتع بھالمجتمع من بیئة خضراء وبیئة مائیة تعكس جمالیة الرؤیة تسر لھا العین وتنسجم معھا النفس البشریة، لما </a:t>
            </a:r>
            <a:r>
              <a:rPr lang="ar-SA" dirty="0" smtClean="0"/>
              <a:t>تعكسه </a:t>
            </a:r>
            <a:r>
              <a:rPr lang="ar-SA" dirty="0"/>
              <a:t>تكل الطبیعة من جمال وحسن منظر ورائحة زكیة، وھواء نظیف تنتعش </a:t>
            </a:r>
            <a:r>
              <a:rPr lang="ar-SA" dirty="0" smtClean="0"/>
              <a:t>له </a:t>
            </a:r>
            <a:r>
              <a:rPr lang="ar-SA" dirty="0"/>
              <a:t>الرئة من ضغط المدن وتلوثھا وفق مناخ معتدل یستطیع الإنسان أن یتأقلم </a:t>
            </a:r>
            <a:r>
              <a:rPr lang="ar-SA" dirty="0" smtClean="0"/>
              <a:t>معه </a:t>
            </a:r>
            <a:r>
              <a:rPr lang="ar-SA" dirty="0"/>
              <a:t>وما یحقق للإنسان من إشباع </a:t>
            </a:r>
            <a:r>
              <a:rPr lang="ar-SA" dirty="0" smtClean="0"/>
              <a:t>ھوایاته. </a:t>
            </a:r>
            <a:endParaRPr lang="en-US" dirty="0"/>
          </a:p>
          <a:p>
            <a:pPr marL="109728" indent="0" algn="r">
              <a:buNone/>
            </a:pPr>
            <a:endParaRPr lang="en-US" dirty="0"/>
          </a:p>
        </p:txBody>
      </p:sp>
      <p:sp>
        <p:nvSpPr>
          <p:cNvPr id="3" name="Title 2"/>
          <p:cNvSpPr>
            <a:spLocks noGrp="1"/>
          </p:cNvSpPr>
          <p:nvPr>
            <p:ph type="title"/>
          </p:nvPr>
        </p:nvSpPr>
        <p:spPr/>
        <p:txBody>
          <a:bodyPr>
            <a:normAutofit fontScale="90000"/>
          </a:bodyPr>
          <a:lstStyle/>
          <a:p>
            <a:pPr algn="ctr"/>
            <a:r>
              <a:rPr lang="ar-SA" dirty="0">
                <a:effectLst/>
              </a:rPr>
              <a:t>العوامل المادیة المؤثرة في التنمیة السیاحیة</a:t>
            </a:r>
            <a:r>
              <a:rPr lang="en-US" dirty="0">
                <a:effectLst/>
              </a:rPr>
              <a:t/>
            </a:r>
            <a:br>
              <a:rPr lang="en-US" dirty="0">
                <a:effectLst/>
              </a:rPr>
            </a:br>
            <a:endParaRPr lang="en-US" dirty="0"/>
          </a:p>
        </p:txBody>
      </p:sp>
    </p:spTree>
    <p:extLst>
      <p:ext uri="{BB962C8B-B14F-4D97-AF65-F5344CB8AC3E}">
        <p14:creationId xmlns:p14="http://schemas.microsoft.com/office/powerpoint/2010/main" val="32197752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200000"/>
              </a:lnSpc>
              <a:buNone/>
            </a:pPr>
            <a:r>
              <a:rPr lang="ar-SA" dirty="0"/>
              <a:t>إلا أن الطبیعة وحدھا لا تكفي لتنشیط السیاحة من دون وجود سیاسة منتظمة للبنیة التحتیة وبالأخص شبكة المواصلات والصرف الصحي والاتصالات والتي تحرص الكثیر من الدول على تطویرھا. </a:t>
            </a:r>
            <a:endParaRPr lang="en-US" dirty="0"/>
          </a:p>
          <a:p>
            <a:pPr marL="109728" indent="0" algn="r">
              <a:lnSpc>
                <a:spcPct val="200000"/>
              </a:lnSpc>
              <a:buNone/>
            </a:pPr>
            <a:endParaRPr lang="en-US" dirty="0"/>
          </a:p>
        </p:txBody>
      </p:sp>
      <p:sp>
        <p:nvSpPr>
          <p:cNvPr id="3" name="Title 2"/>
          <p:cNvSpPr>
            <a:spLocks noGrp="1"/>
          </p:cNvSpPr>
          <p:nvPr>
            <p:ph type="title"/>
          </p:nvPr>
        </p:nvSpPr>
        <p:spPr/>
        <p:txBody>
          <a:bodyPr>
            <a:normAutofit fontScale="90000"/>
          </a:bodyPr>
          <a:lstStyle/>
          <a:p>
            <a:pPr algn="ctr"/>
            <a:r>
              <a:rPr lang="ar-SA" dirty="0">
                <a:effectLst/>
              </a:rPr>
              <a:t>العوامل المادیة المؤثرة في التنمیة السیاحیة</a:t>
            </a:r>
            <a:r>
              <a:rPr lang="en-US" dirty="0">
                <a:effectLst/>
              </a:rPr>
              <a:t/>
            </a:r>
            <a:br>
              <a:rPr lang="en-US" dirty="0">
                <a:effectLst/>
              </a:rPr>
            </a:br>
            <a:endParaRPr lang="en-US" dirty="0"/>
          </a:p>
        </p:txBody>
      </p:sp>
    </p:spTree>
    <p:extLst>
      <p:ext uri="{BB962C8B-B14F-4D97-AF65-F5344CB8AC3E}">
        <p14:creationId xmlns:p14="http://schemas.microsoft.com/office/powerpoint/2010/main" val="2742878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R="57150" lvl="0" algn="r" rtl="1">
              <a:lnSpc>
                <a:spcPct val="154000"/>
              </a:lnSpc>
              <a:spcBef>
                <a:spcPts val="0"/>
              </a:spcBef>
              <a:spcAft>
                <a:spcPts val="145"/>
              </a:spcAft>
              <a:buFont typeface="Symbol"/>
              <a:buChar char=""/>
              <a:tabLst>
                <a:tab pos="0" algn="r"/>
              </a:tabLst>
            </a:pPr>
            <a:r>
              <a:rPr lang="ar-SA" dirty="0">
                <a:solidFill>
                  <a:srgbClr val="000000"/>
                </a:solidFill>
                <a:latin typeface="Arial"/>
                <a:ea typeface="Arial"/>
                <a:cs typeface="Times New Roman"/>
              </a:rPr>
              <a:t>عندما نتحدث عن السیاحة فھي قدیمة جدا، وربما یرتبط جزء منھا بوجود الإنسان على وجه الأرض، فالإنسان منذ القدم </a:t>
            </a:r>
            <a:r>
              <a:rPr lang="ar-SA" dirty="0" smtClean="0">
                <a:solidFill>
                  <a:srgbClr val="000000"/>
                </a:solidFill>
                <a:latin typeface="Arial"/>
                <a:ea typeface="Arial"/>
                <a:cs typeface="Times New Roman"/>
              </a:rPr>
              <a:t>ھو </a:t>
            </a:r>
            <a:r>
              <a:rPr lang="ar-SA" dirty="0">
                <a:solidFill>
                  <a:srgbClr val="000000"/>
                </a:solidFill>
                <a:latin typeface="Arial"/>
                <a:ea typeface="Arial"/>
                <a:cs typeface="Times New Roman"/>
              </a:rPr>
              <a:t>في حل وترحال، ویضیف </a:t>
            </a:r>
            <a:r>
              <a:rPr lang="ar-SA" dirty="0" smtClean="0">
                <a:solidFill>
                  <a:srgbClr val="000000"/>
                </a:solidFill>
                <a:latin typeface="Arial"/>
                <a:ea typeface="Arial"/>
                <a:cs typeface="Times New Roman"/>
              </a:rPr>
              <a:t>لنفسه </a:t>
            </a:r>
            <a:r>
              <a:rPr lang="ar-SA" dirty="0">
                <a:solidFill>
                  <a:srgbClr val="000000"/>
                </a:solidFill>
                <a:latin typeface="Arial"/>
                <a:ea typeface="Arial"/>
                <a:cs typeface="Times New Roman"/>
              </a:rPr>
              <a:t>أبعاد معرفیة جدیدة، ومستوى متزاید من الرفاھیة. </a:t>
            </a:r>
            <a:endParaRPr lang="en-US" sz="2800" dirty="0">
              <a:solidFill>
                <a:srgbClr val="000000"/>
              </a:solidFill>
              <a:latin typeface="Arial"/>
              <a:ea typeface="Arial"/>
            </a:endParaRPr>
          </a:p>
          <a:p>
            <a:pPr marR="57150" lvl="0" algn="r" rtl="1">
              <a:lnSpc>
                <a:spcPct val="154000"/>
              </a:lnSpc>
              <a:spcBef>
                <a:spcPts val="0"/>
              </a:spcBef>
              <a:spcAft>
                <a:spcPts val="145"/>
              </a:spcAft>
              <a:buFont typeface="Symbol"/>
              <a:buChar char=""/>
              <a:tabLst>
                <a:tab pos="0" algn="r"/>
              </a:tabLst>
            </a:pPr>
            <a:r>
              <a:rPr lang="ar-SA" dirty="0">
                <a:solidFill>
                  <a:srgbClr val="000000"/>
                </a:solidFill>
                <a:latin typeface="Arial"/>
                <a:ea typeface="Arial"/>
                <a:cs typeface="Times New Roman"/>
              </a:rPr>
              <a:t>ونحن ھنا لا نتحدث عن ظاھرة السیاحة، بل عن علم السیاحة كعلم </a:t>
            </a:r>
            <a:r>
              <a:rPr lang="ar-SA" dirty="0" smtClean="0">
                <a:solidFill>
                  <a:srgbClr val="000000"/>
                </a:solidFill>
                <a:latin typeface="Arial"/>
                <a:ea typeface="Arial"/>
                <a:cs typeface="Times New Roman"/>
              </a:rPr>
              <a:t>له أصوله </a:t>
            </a:r>
            <a:r>
              <a:rPr lang="ar-SA" dirty="0">
                <a:solidFill>
                  <a:srgbClr val="000000"/>
                </a:solidFill>
                <a:latin typeface="Arial"/>
                <a:ea typeface="Arial"/>
                <a:cs typeface="Times New Roman"/>
              </a:rPr>
              <a:t>وقواعده </a:t>
            </a:r>
            <a:r>
              <a:rPr lang="ar-SA" dirty="0" smtClean="0">
                <a:solidFill>
                  <a:srgbClr val="000000"/>
                </a:solidFill>
                <a:latin typeface="Arial"/>
                <a:ea typeface="Arial"/>
                <a:cs typeface="Times New Roman"/>
              </a:rPr>
              <a:t>ونظریاته ومناھجه، </a:t>
            </a:r>
            <a:r>
              <a:rPr lang="ar-SA" dirty="0">
                <a:solidFill>
                  <a:srgbClr val="000000"/>
                </a:solidFill>
                <a:latin typeface="Arial"/>
                <a:ea typeface="Arial"/>
                <a:cs typeface="Times New Roman"/>
              </a:rPr>
              <a:t>فیعتبر من العلوم الحدیثة نسبیا مقارنة بالعلوم الاجتماعیة الأخرى. </a:t>
            </a:r>
            <a:endParaRPr lang="en-US" sz="2800" dirty="0">
              <a:solidFill>
                <a:srgbClr val="000000"/>
              </a:solidFill>
              <a:latin typeface="Arial"/>
              <a:ea typeface="Arial"/>
            </a:endParaRPr>
          </a:p>
          <a:p>
            <a:pPr marL="0" indent="0" algn="r" rtl="1">
              <a:buNone/>
            </a:pPr>
            <a:endParaRPr lang="en-US" dirty="0"/>
          </a:p>
        </p:txBody>
      </p:sp>
      <p:sp>
        <p:nvSpPr>
          <p:cNvPr id="2" name="Title 1"/>
          <p:cNvSpPr>
            <a:spLocks noGrp="1"/>
          </p:cNvSpPr>
          <p:nvPr>
            <p:ph type="title"/>
          </p:nvPr>
        </p:nvSpPr>
        <p:spPr/>
        <p:txBody>
          <a:bodyPr/>
          <a:lstStyle/>
          <a:p>
            <a:pPr algn="ctr"/>
            <a:r>
              <a:rPr lang="ar-SA" dirty="0" smtClean="0"/>
              <a:t>تاريخ السياحة ونشأتها</a:t>
            </a:r>
            <a:endParaRPr lang="en-US" dirty="0"/>
          </a:p>
        </p:txBody>
      </p:sp>
    </p:spTree>
    <p:extLst>
      <p:ext uri="{BB962C8B-B14F-4D97-AF65-F5344CB8AC3E}">
        <p14:creationId xmlns:p14="http://schemas.microsoft.com/office/powerpoint/2010/main" val="474999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fontScale="92500"/>
          </a:bodyPr>
          <a:lstStyle/>
          <a:p>
            <a:pPr marL="109728" indent="0" algn="r">
              <a:lnSpc>
                <a:spcPct val="150000"/>
              </a:lnSpc>
              <a:buNone/>
            </a:pPr>
            <a:r>
              <a:rPr lang="ar-SA" dirty="0"/>
              <a:t>نظر للأھمیة الكبیرة التي باتت تحظى بھا السیاحة بوصفھا نشاطاً اقتصادیاً یسھم بقدر كبیر في اقتصادیات العدید من الدول ،لا تختلف تلك الدول الغنیة عن الدول النامیة فقد أصبحت السیاحة تمثل بنداً أساساً بالنسبة للأجندات السیاسیة وصنع القرار، فالدولة تقوم بالتخطیط لمرافقھا لإبراز السیاسات الواجب تبنیھا لتنشیط واقعھا الاقتصادي بشكل عام، حیث إنھ لابد من تبني التخطیط والسیاسات الفعالة التي تستھدف التقدم والنمو لقطاتھا الإنتاجیة التي تنعكس إیجابیاً على الدخل القومي والفردي لمجتمعھا وتحقق الزیادة المطردة بالدخل القومي والذي ینعكس إیجابیاً على رخاء المجتمع بشكل عام، وعلى رخاء المواطن بشكل خاص </a:t>
            </a:r>
            <a:endParaRPr lang="en-US" dirty="0"/>
          </a:p>
        </p:txBody>
      </p:sp>
      <p:sp>
        <p:nvSpPr>
          <p:cNvPr id="3" name="Title 2"/>
          <p:cNvSpPr>
            <a:spLocks noGrp="1"/>
          </p:cNvSpPr>
          <p:nvPr>
            <p:ph type="title"/>
          </p:nvPr>
        </p:nvSpPr>
        <p:spPr/>
        <p:txBody>
          <a:bodyPr>
            <a:normAutofit fontScale="90000"/>
          </a:bodyPr>
          <a:lstStyle/>
          <a:p>
            <a:pPr lvl="0" algn="ctr"/>
            <a:r>
              <a:rPr lang="ar-SA" dirty="0">
                <a:effectLst/>
              </a:rPr>
              <a:t>سیاسة </a:t>
            </a:r>
            <a:r>
              <a:rPr lang="ar-SA" dirty="0" smtClean="0">
                <a:effectLst/>
              </a:rPr>
              <a:t>الدولة </a:t>
            </a:r>
            <a:r>
              <a:rPr lang="ar-SA" dirty="0">
                <a:effectLst/>
              </a:rPr>
              <a:t>والسیاحة </a:t>
            </a:r>
            <a:r>
              <a:rPr lang="en-US" dirty="0">
                <a:effectLst/>
              </a:rPr>
              <a:t/>
            </a:r>
            <a:br>
              <a:rPr lang="en-US" dirty="0">
                <a:effectLst/>
              </a:rPr>
            </a:br>
            <a:endParaRPr lang="en-US" dirty="0"/>
          </a:p>
        </p:txBody>
      </p:sp>
    </p:spTree>
    <p:extLst>
      <p:ext uri="{BB962C8B-B14F-4D97-AF65-F5344CB8AC3E}">
        <p14:creationId xmlns:p14="http://schemas.microsoft.com/office/powerpoint/2010/main" val="17753670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lnSpcReduction="10000"/>
          </a:bodyPr>
          <a:lstStyle/>
          <a:p>
            <a:pPr lvl="0" algn="r" rtl="1" fontAlgn="base">
              <a:lnSpc>
                <a:spcPct val="150000"/>
              </a:lnSpc>
              <a:buFont typeface="Arial" panose="020B0604020202020204" pitchFamily="34" charset="0"/>
              <a:buChar char="•"/>
            </a:pPr>
            <a:r>
              <a:rPr lang="ar-SA" dirty="0"/>
              <a:t>تشجیع القطاعات الإنتاجیة المھنیة السیاحیة (أي الحرف الیدویة المختلفة التي تجسد المعالم الثقافیة والحضاریة للبلد.) </a:t>
            </a:r>
            <a:endParaRPr lang="en-US" dirty="0"/>
          </a:p>
          <a:p>
            <a:pPr lvl="0" algn="r" rtl="1" fontAlgn="base">
              <a:lnSpc>
                <a:spcPct val="150000"/>
              </a:lnSpc>
              <a:buFont typeface="Arial" panose="020B0604020202020204" pitchFamily="34" charset="0"/>
              <a:buChar char="•"/>
            </a:pPr>
            <a:r>
              <a:rPr lang="ar-SA" dirty="0"/>
              <a:t>تشجیع السیاحة وتنظیم معالمھا وتنسیق مرافقھا عبر الترویج السیاحي في الخارج والداخل والتخطیط السیاحي للبرامج التي تعتبر عامل جذب للسیاح من مھرجانات وتأمین الراحة والسھولة في إنجاز معاملاتھم الرسمیة عبر تطبیق القوانین المتعلقة بھذا القطاع وبالمؤسسات السیاحیة والأھم تقدیم </a:t>
            </a:r>
            <a:r>
              <a:rPr lang="ar-SA" dirty="0" smtClean="0"/>
              <a:t>الأمن الاجتماعي </a:t>
            </a:r>
            <a:r>
              <a:rPr lang="ar-SA" dirty="0"/>
              <a:t>للسائح من سكن ومطعم وتنقل وبرنامج سیاحي خاص مدروس یحقق </a:t>
            </a:r>
            <a:r>
              <a:rPr lang="ar-SA" dirty="0" smtClean="0"/>
              <a:t>له </a:t>
            </a:r>
            <a:r>
              <a:rPr lang="ar-SA" dirty="0"/>
              <a:t>الھدف المرجو </a:t>
            </a:r>
            <a:r>
              <a:rPr lang="ar-SA" dirty="0" smtClean="0"/>
              <a:t>لوجھته </a:t>
            </a:r>
            <a:r>
              <a:rPr lang="ar-SA" dirty="0"/>
              <a:t>السیاحیة. </a:t>
            </a:r>
            <a:endParaRPr lang="en-US" dirty="0"/>
          </a:p>
          <a:p>
            <a:pPr algn="r">
              <a:lnSpc>
                <a:spcPct val="150000"/>
              </a:lnSpc>
              <a:buFont typeface="Arial" panose="020B0604020202020204" pitchFamily="34" charset="0"/>
              <a:buChar char="•"/>
            </a:pPr>
            <a:endParaRPr lang="en-US" dirty="0"/>
          </a:p>
        </p:txBody>
      </p:sp>
      <p:sp>
        <p:nvSpPr>
          <p:cNvPr id="3" name="Title 2"/>
          <p:cNvSpPr>
            <a:spLocks noGrp="1"/>
          </p:cNvSpPr>
          <p:nvPr>
            <p:ph type="title"/>
          </p:nvPr>
        </p:nvSpPr>
        <p:spPr/>
        <p:txBody>
          <a:bodyPr/>
          <a:lstStyle/>
          <a:p>
            <a:pPr algn="ctr"/>
            <a:r>
              <a:rPr lang="ar-SA" dirty="0" smtClean="0"/>
              <a:t>مهام وزارة السياحة والهيئة العامة للسياحة</a:t>
            </a:r>
            <a:endParaRPr lang="en-US" dirty="0"/>
          </a:p>
        </p:txBody>
      </p:sp>
    </p:spTree>
    <p:extLst>
      <p:ext uri="{BB962C8B-B14F-4D97-AF65-F5344CB8AC3E}">
        <p14:creationId xmlns:p14="http://schemas.microsoft.com/office/powerpoint/2010/main" val="369184032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1328"/>
            <a:ext cx="8568952" cy="5188032"/>
          </a:xfrm>
        </p:spPr>
        <p:txBody>
          <a:bodyPr/>
          <a:lstStyle/>
          <a:p>
            <a:pPr lvl="0" algn="r" rtl="1" fontAlgn="base">
              <a:buFont typeface="Arial" panose="020B0604020202020204" pitchFamily="34" charset="0"/>
              <a:buChar char="•"/>
            </a:pPr>
            <a:r>
              <a:rPr lang="ar-SA" dirty="0"/>
              <a:t>تفعیل القطاع الاستثماري العقاري الذي یتولى مھمة تشید الفنادق والمدن السیاحیة أشكال الإیواء كافة والذي یسھل للوافد السكن المریح في البلد المقصود، سواء بمناطق الاصطیاف الجبلیة أو البحریة وذلك عبر قوانین تسھل للمستثمرین تنفیذ مشاریعھم بأقل تكلفة وأسرع مدة عبر تسھیل المعاملات المرتبطة بالبناء والإعمار من قبل المؤسسات المعنیة، وكلما توفرت للبلد المرافق الإیوائیة ولاسیما تلك المرتبطة بالشبكة الفندقیة العالمیة، كلما سھل للسیاح الاطمئنان والوفود إلیھ. </a:t>
            </a:r>
            <a:endParaRPr lang="en-US" dirty="0"/>
          </a:p>
          <a:p>
            <a:pPr lvl="0" algn="r" rtl="1" fontAlgn="base">
              <a:buFont typeface="Arial" panose="020B0604020202020204" pitchFamily="34" charset="0"/>
              <a:buChar char="•"/>
            </a:pPr>
            <a:r>
              <a:rPr lang="ar-SA" dirty="0"/>
              <a:t>الاھتمام بالمواقع الأثریة والتاریخیة والمتاحف من خلال التشریعات التي تحفظ ھذه الأماكن وتحدید الحقوق والواجبات لكل من المھن السیاحیة المتواجدة بالقرب من المواقع الأثریة. </a:t>
            </a:r>
            <a:endParaRPr lang="en-US" dirty="0"/>
          </a:p>
          <a:p>
            <a:pPr marL="109728" indent="0" algn="r">
              <a:buNone/>
            </a:pPr>
            <a:endParaRPr lang="en-US" dirty="0"/>
          </a:p>
        </p:txBody>
      </p:sp>
      <p:sp>
        <p:nvSpPr>
          <p:cNvPr id="3" name="Title 2"/>
          <p:cNvSpPr>
            <a:spLocks noGrp="1"/>
          </p:cNvSpPr>
          <p:nvPr>
            <p:ph type="title"/>
          </p:nvPr>
        </p:nvSpPr>
        <p:spPr/>
        <p:txBody>
          <a:bodyPr/>
          <a:lstStyle/>
          <a:p>
            <a:pPr algn="ctr"/>
            <a:r>
              <a:rPr lang="ar-SA" dirty="0"/>
              <a:t>مهام وزارة السياحة والهيئة العامة للسياحة</a:t>
            </a:r>
            <a:endParaRPr lang="en-US" dirty="0"/>
          </a:p>
        </p:txBody>
      </p:sp>
    </p:spTree>
    <p:extLst>
      <p:ext uri="{BB962C8B-B14F-4D97-AF65-F5344CB8AC3E}">
        <p14:creationId xmlns:p14="http://schemas.microsoft.com/office/powerpoint/2010/main" val="247181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gn="r" rtl="1" fontAlgn="base"/>
            <a:r>
              <a:rPr lang="ar-SA" sz="2400" dirty="0"/>
              <a:t>حمایة التراث الوطني الطبیعي والثقافي والمحافظة علیھ من الأیادي العابثة والجاھلة. </a:t>
            </a:r>
            <a:endParaRPr lang="en-US" sz="2000" dirty="0"/>
          </a:p>
          <a:p>
            <a:pPr lvl="1" algn="r" rtl="1" fontAlgn="base"/>
            <a:r>
              <a:rPr lang="ar-SA" sz="2400" dirty="0"/>
              <a:t>تنظیم القطاع الفندقي والمطاعم عبر توصیف وتصنیف مؤسسات الإیواء السیاحي مع فرض المراقبة الدوریة لأداء الفنادق، والقوانین التي تنظم الأسعار، النظافة، الحث على عدم استغلال الزائر مع وضع مراقبة من قبل القوى الأمنیة لحمایة المستھلك من أي استغلال یتعرض لھ. </a:t>
            </a:r>
            <a:endParaRPr lang="en-US" sz="2000" dirty="0"/>
          </a:p>
          <a:p>
            <a:pPr lvl="1" algn="r" rtl="1" fontAlgn="base"/>
            <a:r>
              <a:rPr lang="ar-SA" sz="2400" dirty="0"/>
              <a:t>توفیر الأمن السیاحي والأمان ضمن المجتمع: كونھ یشكل الدعم الأساسي لاستقطاب السیاح. </a:t>
            </a:r>
            <a:endParaRPr lang="en-US" sz="2000" dirty="0"/>
          </a:p>
          <a:p>
            <a:pPr marL="109728" indent="0" algn="r">
              <a:buNone/>
            </a:pPr>
            <a:endParaRPr lang="en-US" dirty="0"/>
          </a:p>
        </p:txBody>
      </p:sp>
      <p:sp>
        <p:nvSpPr>
          <p:cNvPr id="3" name="Title 2"/>
          <p:cNvSpPr>
            <a:spLocks noGrp="1"/>
          </p:cNvSpPr>
          <p:nvPr>
            <p:ph type="title"/>
          </p:nvPr>
        </p:nvSpPr>
        <p:spPr/>
        <p:txBody>
          <a:bodyPr/>
          <a:lstStyle/>
          <a:p>
            <a:pPr algn="ctr"/>
            <a:r>
              <a:rPr lang="ar-SA" dirty="0" smtClean="0"/>
              <a:t>ماذا يتطلب تنشيط القطاع السياحي</a:t>
            </a:r>
            <a:endParaRPr lang="en-US" dirty="0"/>
          </a:p>
        </p:txBody>
      </p:sp>
    </p:spTree>
    <p:extLst>
      <p:ext uri="{BB962C8B-B14F-4D97-AF65-F5344CB8AC3E}">
        <p14:creationId xmlns:p14="http://schemas.microsoft.com/office/powerpoint/2010/main" val="67490226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2628" lvl="1" indent="-342900" algn="r" rtl="1">
              <a:lnSpc>
                <a:spcPct val="200000"/>
              </a:lnSpc>
              <a:spcBef>
                <a:spcPts val="400"/>
              </a:spcBef>
              <a:buSzPct val="68000"/>
              <a:buFont typeface="Courier New" panose="02070309020205020404" pitchFamily="49" charset="0"/>
              <a:buChar char="o"/>
            </a:pPr>
            <a:r>
              <a:rPr lang="ar-SA" sz="2400" dirty="0"/>
              <a:t>المراقبة الدوریة للمؤسسات السیاحیة، وضبط الأسعار مع خلال تحدیدھاوالعمل الدائم على ترمیم المواقع الأثریة. </a:t>
            </a:r>
            <a:endParaRPr lang="en-US" sz="2000" dirty="0"/>
          </a:p>
          <a:p>
            <a:pPr marL="452628" lvl="1" indent="-342900" algn="r" rtl="1">
              <a:lnSpc>
                <a:spcPct val="200000"/>
              </a:lnSpc>
              <a:spcBef>
                <a:spcPts val="400"/>
              </a:spcBef>
              <a:buSzPct val="68000"/>
              <a:buFont typeface="Courier New" panose="02070309020205020404" pitchFamily="49" charset="0"/>
              <a:buChar char="o"/>
            </a:pPr>
            <a:r>
              <a:rPr lang="ar-SA" sz="2400" dirty="0"/>
              <a:t>الدعایة التجاریة السیاحیة عبر وسائل اتصال وتواصل، مع ربطھا بشبكة الإنترنت التي تشكل أداة نشر للإعلانات السیاحیة إلى العالم الخارجي. </a:t>
            </a:r>
            <a:endParaRPr lang="en-US" sz="2000" dirty="0"/>
          </a:p>
          <a:p>
            <a:pPr marL="109728" indent="0" algn="r">
              <a:buNone/>
            </a:pPr>
            <a:endParaRPr lang="en-US" dirty="0"/>
          </a:p>
        </p:txBody>
      </p:sp>
      <p:sp>
        <p:nvSpPr>
          <p:cNvPr id="3" name="Title 2"/>
          <p:cNvSpPr>
            <a:spLocks noGrp="1"/>
          </p:cNvSpPr>
          <p:nvPr>
            <p:ph type="title"/>
          </p:nvPr>
        </p:nvSpPr>
        <p:spPr/>
        <p:txBody>
          <a:bodyPr/>
          <a:lstStyle/>
          <a:p>
            <a:pPr algn="ctr"/>
            <a:r>
              <a:rPr lang="ar-SA" dirty="0"/>
              <a:t>ماذا يتطلب تنشيط القطاع السياحي</a:t>
            </a:r>
            <a:endParaRPr lang="en-US" dirty="0"/>
          </a:p>
        </p:txBody>
      </p:sp>
    </p:spTree>
    <p:extLst>
      <p:ext uri="{BB962C8B-B14F-4D97-AF65-F5344CB8AC3E}">
        <p14:creationId xmlns:p14="http://schemas.microsoft.com/office/powerpoint/2010/main" val="26196669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6120680"/>
          </a:xfrm>
        </p:spPr>
        <p:txBody>
          <a:bodyPr>
            <a:normAutofit/>
          </a:bodyPr>
          <a:lstStyle/>
          <a:p>
            <a:pPr marL="109728" indent="0" algn="r">
              <a:lnSpc>
                <a:spcPct val="150000"/>
              </a:lnSpc>
              <a:buNone/>
            </a:pPr>
            <a:r>
              <a:rPr lang="ar-SA" dirty="0"/>
              <a:t>وحتى یتسنى للدولة تنفیذ ومراقبة كل ھذه الأمور لابد من التواصل وتضافر الجھود مع الوزارات الأخرى من أجل تحقیق النھوض الفاعل بالقطاع السیاحي، وھذه التضامن یتوجب التنسیق الجاد مع وزارة الثقافة والفنون، ووزارة الاشغال العامة، ووزارة البلدیات والكھرباء والاتصالات، وذلك من أجل تنفیذ مشاریع مشتركة تھدف إلى التنظیم وتعمیم شبكة المؤسسات الإیوائیة، وشبكة الطرق والمواصلات وشبكة الاتصال والتواصل، والمیاه والكھرباء كل ذلك من أجل تشجیع الوفود للسیاحة وتوفیر الأمن الاجتماعي والراحة للسیاح . </a:t>
            </a:r>
            <a:endParaRPr lang="en-US" dirty="0"/>
          </a:p>
          <a:p>
            <a:pPr marL="109728" indent="0" algn="r">
              <a:lnSpc>
                <a:spcPct val="150000"/>
              </a:lnSpc>
              <a:buNone/>
            </a:pPr>
            <a:endParaRPr lang="en-US" dirty="0"/>
          </a:p>
        </p:txBody>
      </p:sp>
    </p:spTree>
    <p:extLst>
      <p:ext uri="{BB962C8B-B14F-4D97-AF65-F5344CB8AC3E}">
        <p14:creationId xmlns:p14="http://schemas.microsoft.com/office/powerpoint/2010/main" val="16711436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924944"/>
            <a:ext cx="8229600" cy="1143000"/>
          </a:xfrm>
        </p:spPr>
        <p:txBody>
          <a:bodyPr>
            <a:normAutofit/>
          </a:bodyPr>
          <a:lstStyle/>
          <a:p>
            <a:pPr algn="ctr"/>
            <a:r>
              <a:rPr lang="ar-SA" dirty="0">
                <a:effectLst/>
              </a:rPr>
              <a:t>المجتمع وصناعة السیاحة </a:t>
            </a:r>
            <a:endParaRPr lang="en-US" dirty="0"/>
          </a:p>
        </p:txBody>
      </p:sp>
      <p:sp>
        <p:nvSpPr>
          <p:cNvPr id="4" name="Oval 3"/>
          <p:cNvSpPr/>
          <p:nvPr/>
        </p:nvSpPr>
        <p:spPr>
          <a:xfrm>
            <a:off x="6876256" y="548680"/>
            <a:ext cx="1512168"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الفصل الرابع</a:t>
            </a:r>
            <a:endParaRPr lang="en-US" sz="2400" dirty="0"/>
          </a:p>
        </p:txBody>
      </p:sp>
    </p:spTree>
    <p:extLst>
      <p:ext uri="{BB962C8B-B14F-4D97-AF65-F5344CB8AC3E}">
        <p14:creationId xmlns:p14="http://schemas.microsoft.com/office/powerpoint/2010/main" val="12009688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ar-SA" dirty="0"/>
          </a:p>
          <a:p>
            <a:pPr marL="109728" indent="0" algn="ctr">
              <a:lnSpc>
                <a:spcPct val="300000"/>
              </a:lnSpc>
              <a:buNone/>
            </a:pPr>
            <a:r>
              <a:rPr lang="ar-SA" dirty="0" smtClean="0"/>
              <a:t> </a:t>
            </a:r>
            <a:r>
              <a:rPr lang="ar-SA" dirty="0" err="1"/>
              <a:t>السیاحة</a:t>
            </a:r>
            <a:r>
              <a:rPr lang="ar-SA" dirty="0"/>
              <a:t> </a:t>
            </a:r>
            <a:r>
              <a:rPr lang="ar-SA" dirty="0" err="1"/>
              <a:t>كظاھرة</a:t>
            </a:r>
            <a:r>
              <a:rPr lang="ar-SA" dirty="0"/>
              <a:t> </a:t>
            </a:r>
            <a:r>
              <a:rPr lang="ar-SA" dirty="0" err="1"/>
              <a:t>مثلھا</a:t>
            </a:r>
            <a:r>
              <a:rPr lang="ar-SA" dirty="0"/>
              <a:t> مثل </a:t>
            </a:r>
            <a:r>
              <a:rPr lang="ar-SA" dirty="0" err="1"/>
              <a:t>العدید</a:t>
            </a:r>
            <a:r>
              <a:rPr lang="ar-SA" dirty="0"/>
              <a:t> من </a:t>
            </a:r>
            <a:r>
              <a:rPr lang="ar-SA" dirty="0" err="1"/>
              <a:t>الظواھر</a:t>
            </a:r>
            <a:r>
              <a:rPr lang="ar-SA" dirty="0"/>
              <a:t> التي </a:t>
            </a:r>
            <a:r>
              <a:rPr lang="ar-SA" dirty="0" err="1"/>
              <a:t>تتمیز</a:t>
            </a:r>
            <a:r>
              <a:rPr lang="ar-SA" dirty="0"/>
              <a:t> بمقومات وخصائص متفردة عن </a:t>
            </a:r>
            <a:r>
              <a:rPr lang="ar-SA" dirty="0" err="1"/>
              <a:t>غیرھا</a:t>
            </a:r>
            <a:r>
              <a:rPr lang="ar-SA" dirty="0"/>
              <a:t> .</a:t>
            </a:r>
            <a:endParaRPr lang="en-US" dirty="0"/>
          </a:p>
        </p:txBody>
      </p:sp>
      <p:sp>
        <p:nvSpPr>
          <p:cNvPr id="3" name="Title 2"/>
          <p:cNvSpPr>
            <a:spLocks noGrp="1"/>
          </p:cNvSpPr>
          <p:nvPr>
            <p:ph type="title"/>
          </p:nvPr>
        </p:nvSpPr>
        <p:spPr/>
        <p:txBody>
          <a:bodyPr/>
          <a:lstStyle/>
          <a:p>
            <a:r>
              <a:rPr lang="ar-SA" dirty="0"/>
              <a:t> 	ما المقصود بمقومات صناعة </a:t>
            </a:r>
            <a:r>
              <a:rPr lang="ar-SA" dirty="0" err="1"/>
              <a:t>السیاحة</a:t>
            </a:r>
            <a:r>
              <a:rPr lang="ar-SA" dirty="0"/>
              <a:t> </a:t>
            </a:r>
            <a:endParaRPr lang="en-US" dirty="0"/>
          </a:p>
        </p:txBody>
      </p:sp>
    </p:spTree>
    <p:extLst>
      <p:ext uri="{BB962C8B-B14F-4D97-AF65-F5344CB8AC3E}">
        <p14:creationId xmlns:p14="http://schemas.microsoft.com/office/powerpoint/2010/main" val="24991586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624078" indent="-514350" algn="r" rtl="1">
              <a:lnSpc>
                <a:spcPct val="250000"/>
              </a:lnSpc>
              <a:buFont typeface="+mj-lt"/>
              <a:buAutoNum type="arabicPeriod"/>
            </a:pPr>
            <a:r>
              <a:rPr lang="ar-SA" dirty="0"/>
              <a:t>المادة </a:t>
            </a:r>
            <a:r>
              <a:rPr lang="ar-SA" dirty="0" smtClean="0"/>
              <a:t>الخام.</a:t>
            </a:r>
            <a:endParaRPr lang="ar-SA" dirty="0"/>
          </a:p>
          <a:p>
            <a:pPr marL="624078" indent="-514350" algn="r" rtl="1">
              <a:lnSpc>
                <a:spcPct val="250000"/>
              </a:lnSpc>
              <a:buFont typeface="+mj-lt"/>
              <a:buAutoNum type="arabicPeriod"/>
            </a:pPr>
            <a:r>
              <a:rPr lang="ar-SA" dirty="0"/>
              <a:t>رأس </a:t>
            </a:r>
            <a:r>
              <a:rPr lang="ar-SA" dirty="0" smtClean="0"/>
              <a:t>المال.</a:t>
            </a:r>
            <a:endParaRPr lang="ar-SA" dirty="0"/>
          </a:p>
          <a:p>
            <a:pPr marL="624078" indent="-514350" algn="r" rtl="1">
              <a:lnSpc>
                <a:spcPct val="250000"/>
              </a:lnSpc>
              <a:buFont typeface="+mj-lt"/>
              <a:buAutoNum type="arabicPeriod"/>
            </a:pPr>
            <a:r>
              <a:rPr lang="ar-SA" dirty="0" err="1"/>
              <a:t>البیئة</a:t>
            </a:r>
            <a:r>
              <a:rPr lang="ar-SA" dirty="0"/>
              <a:t> </a:t>
            </a:r>
            <a:r>
              <a:rPr lang="ar-SA" dirty="0" err="1" smtClean="0"/>
              <a:t>الاصطناعیة</a:t>
            </a:r>
            <a:r>
              <a:rPr lang="ar-SA" dirty="0" smtClean="0"/>
              <a:t>.</a:t>
            </a:r>
            <a:endParaRPr lang="ar-SA" dirty="0"/>
          </a:p>
          <a:p>
            <a:pPr marL="624078" indent="-514350" algn="r" rtl="1">
              <a:lnSpc>
                <a:spcPct val="250000"/>
              </a:lnSpc>
              <a:buFont typeface="+mj-lt"/>
              <a:buAutoNum type="arabicPeriod"/>
            </a:pPr>
            <a:r>
              <a:rPr lang="ar-SA" dirty="0" smtClean="0"/>
              <a:t>العمل.</a:t>
            </a:r>
          </a:p>
          <a:p>
            <a:pPr marL="624078" indent="-514350" algn="r" rtl="1">
              <a:lnSpc>
                <a:spcPct val="250000"/>
              </a:lnSpc>
              <a:buFont typeface="+mj-lt"/>
              <a:buAutoNum type="arabicPeriod"/>
            </a:pPr>
            <a:r>
              <a:rPr lang="ar-SA" dirty="0" smtClean="0"/>
              <a:t>مقومات الجذب</a:t>
            </a:r>
            <a:endParaRPr lang="ar-SA" dirty="0"/>
          </a:p>
          <a:p>
            <a:pPr marL="109728" indent="0" algn="r">
              <a:buNone/>
            </a:pPr>
            <a:endParaRPr lang="en-US" dirty="0"/>
          </a:p>
        </p:txBody>
      </p:sp>
      <p:sp>
        <p:nvSpPr>
          <p:cNvPr id="3" name="Title 2"/>
          <p:cNvSpPr>
            <a:spLocks noGrp="1"/>
          </p:cNvSpPr>
          <p:nvPr>
            <p:ph type="title"/>
          </p:nvPr>
        </p:nvSpPr>
        <p:spPr/>
        <p:txBody>
          <a:bodyPr/>
          <a:lstStyle/>
          <a:p>
            <a:pPr algn="ctr"/>
            <a:r>
              <a:rPr lang="ar-SA" dirty="0"/>
              <a:t>ما </a:t>
            </a:r>
            <a:r>
              <a:rPr lang="ar-SA" dirty="0" err="1"/>
              <a:t>یجعل</a:t>
            </a:r>
            <a:r>
              <a:rPr lang="ar-SA" dirty="0"/>
              <a:t> </a:t>
            </a:r>
            <a:r>
              <a:rPr lang="ar-SA" dirty="0" err="1"/>
              <a:t>لھا</a:t>
            </a:r>
            <a:r>
              <a:rPr lang="ar-SA" dirty="0"/>
              <a:t> مقومات خاصة </a:t>
            </a:r>
            <a:r>
              <a:rPr lang="ar-SA" dirty="0" err="1"/>
              <a:t>یتمثل</a:t>
            </a:r>
            <a:r>
              <a:rPr lang="ar-SA" dirty="0"/>
              <a:t> </a:t>
            </a:r>
            <a:r>
              <a:rPr lang="ar-SA" dirty="0" err="1"/>
              <a:t>أھمھا</a:t>
            </a:r>
            <a:r>
              <a:rPr lang="ar-SA" dirty="0"/>
              <a:t> </a:t>
            </a:r>
            <a:endParaRPr lang="en-US" dirty="0"/>
          </a:p>
        </p:txBody>
      </p:sp>
    </p:spTree>
    <p:extLst>
      <p:ext uri="{BB962C8B-B14F-4D97-AF65-F5344CB8AC3E}">
        <p14:creationId xmlns:p14="http://schemas.microsoft.com/office/powerpoint/2010/main" val="19211283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200000"/>
              </a:lnSpc>
              <a:buNone/>
            </a:pPr>
            <a:r>
              <a:rPr lang="ar-SA" dirty="0"/>
              <a:t>	</a:t>
            </a:r>
            <a:r>
              <a:rPr lang="ar-SA" dirty="0" smtClean="0"/>
              <a:t>وتتمثل </a:t>
            </a:r>
            <a:r>
              <a:rPr lang="ar-SA" dirty="0"/>
              <a:t>في مقومات </a:t>
            </a:r>
            <a:r>
              <a:rPr lang="ar-SA" dirty="0" err="1"/>
              <a:t>السیاحة</a:t>
            </a:r>
            <a:r>
              <a:rPr lang="ar-SA" dirty="0"/>
              <a:t> في ماكن أو في بلد سواء كانت </a:t>
            </a:r>
            <a:r>
              <a:rPr lang="ar-SA" dirty="0" err="1"/>
              <a:t>ھذه</a:t>
            </a:r>
            <a:r>
              <a:rPr lang="ar-SA" dirty="0"/>
              <a:t> المقومات </a:t>
            </a:r>
            <a:r>
              <a:rPr lang="ar-SA" dirty="0" err="1"/>
              <a:t>طبیعیة</a:t>
            </a:r>
            <a:r>
              <a:rPr lang="ar-SA" dirty="0"/>
              <a:t> أو من فعل الإنسان. وتضم الموقع الجغرافي </a:t>
            </a:r>
            <a:r>
              <a:rPr lang="ar-SA" dirty="0" err="1"/>
              <a:t>والتاریخ</a:t>
            </a:r>
            <a:r>
              <a:rPr lang="ar-SA" dirty="0"/>
              <a:t> </a:t>
            </a:r>
            <a:r>
              <a:rPr lang="ar-SA" dirty="0" err="1"/>
              <a:t>القدیم</a:t>
            </a:r>
            <a:r>
              <a:rPr lang="ar-SA" dirty="0"/>
              <a:t> ووسائل الانتقال وأماكن </a:t>
            </a:r>
            <a:r>
              <a:rPr lang="ar-SA" dirty="0" err="1"/>
              <a:t>الصید</a:t>
            </a:r>
            <a:r>
              <a:rPr lang="ar-SA" dirty="0"/>
              <a:t> والاستشفاء والمناخ وكل ما تقوم </a:t>
            </a:r>
            <a:r>
              <a:rPr lang="ar-SA" dirty="0" err="1"/>
              <a:t>السیاحة</a:t>
            </a:r>
            <a:r>
              <a:rPr lang="ar-SA" dirty="0"/>
              <a:t> </a:t>
            </a:r>
            <a:r>
              <a:rPr lang="ar-SA" dirty="0" err="1"/>
              <a:t>علیه</a:t>
            </a:r>
            <a:r>
              <a:rPr lang="ar-SA" dirty="0"/>
              <a:t> والتي تخلف من مكان ما مركزاً </a:t>
            </a:r>
            <a:r>
              <a:rPr lang="ar-SA" dirty="0" err="1"/>
              <a:t>سیاحیاً</a:t>
            </a:r>
            <a:r>
              <a:rPr lang="ar-SA" dirty="0"/>
              <a:t> </a:t>
            </a:r>
            <a:r>
              <a:rPr lang="ar-SA" dirty="0" err="1"/>
              <a:t>یقف</a:t>
            </a:r>
            <a:r>
              <a:rPr lang="ar-SA" dirty="0"/>
              <a:t> </a:t>
            </a:r>
            <a:r>
              <a:rPr lang="ar-SA" dirty="0" err="1" smtClean="0"/>
              <a:t>علیه</a:t>
            </a:r>
            <a:r>
              <a:rPr lang="ar-SA" dirty="0" smtClean="0"/>
              <a:t> </a:t>
            </a:r>
            <a:r>
              <a:rPr lang="ar-SA" dirty="0" err="1"/>
              <a:t>ویمكن</a:t>
            </a:r>
            <a:r>
              <a:rPr lang="ar-SA" dirty="0"/>
              <a:t> للدولة الاستفادة منه. </a:t>
            </a:r>
            <a:endParaRPr lang="en-US" dirty="0"/>
          </a:p>
        </p:txBody>
      </p:sp>
      <p:sp>
        <p:nvSpPr>
          <p:cNvPr id="3" name="Title 2"/>
          <p:cNvSpPr>
            <a:spLocks noGrp="1"/>
          </p:cNvSpPr>
          <p:nvPr>
            <p:ph type="title"/>
          </p:nvPr>
        </p:nvSpPr>
        <p:spPr/>
        <p:txBody>
          <a:bodyPr/>
          <a:lstStyle/>
          <a:p>
            <a:pPr algn="ctr"/>
            <a:r>
              <a:rPr lang="ar-SA" dirty="0" err="1" smtClean="0"/>
              <a:t>أولا:المادة</a:t>
            </a:r>
            <a:r>
              <a:rPr lang="ar-SA" dirty="0" smtClean="0"/>
              <a:t> الخام. </a:t>
            </a:r>
            <a:endParaRPr lang="en-US" dirty="0"/>
          </a:p>
        </p:txBody>
      </p:sp>
    </p:spTree>
    <p:extLst>
      <p:ext uri="{BB962C8B-B14F-4D97-AF65-F5344CB8AC3E}">
        <p14:creationId xmlns:p14="http://schemas.microsoft.com/office/powerpoint/2010/main" val="161385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R="57150" lvl="0" algn="r" rtl="1">
              <a:lnSpc>
                <a:spcPct val="154000"/>
              </a:lnSpc>
              <a:spcBef>
                <a:spcPts val="0"/>
              </a:spcBef>
              <a:spcAft>
                <a:spcPts val="145"/>
              </a:spcAft>
              <a:buFont typeface="Symbol"/>
              <a:buChar char=""/>
              <a:tabLst>
                <a:tab pos="0" algn="r"/>
              </a:tabLst>
            </a:pPr>
            <a:r>
              <a:rPr lang="ar-SA" dirty="0">
                <a:solidFill>
                  <a:srgbClr val="000000"/>
                </a:solidFill>
                <a:latin typeface="Arial"/>
                <a:ea typeface="Arial"/>
                <a:cs typeface="Times New Roman"/>
              </a:rPr>
              <a:t>لكن في ذات الوقت فقد قفز علم السیاحة قفزات سریعة نسبیا مقارنة بالعلوم الاجتماعیة الأخرى، فلقد قامت الثورة الصناعیة في منتصف القرن التاسع عشر، وأدى ذلك إلى تطور العلوم، وتقدم وسائل المواصلات والنقل، لذا برز علم السیاحة حتى یسایر التطور </a:t>
            </a:r>
            <a:r>
              <a:rPr lang="ar-SA" dirty="0" smtClean="0">
                <a:solidFill>
                  <a:srgbClr val="000000"/>
                </a:solidFill>
                <a:latin typeface="Arial"/>
                <a:ea typeface="Arial"/>
                <a:cs typeface="Times New Roman"/>
              </a:rPr>
              <a:t>المهول </a:t>
            </a:r>
            <a:r>
              <a:rPr lang="ar-SA" dirty="0">
                <a:solidFill>
                  <a:srgbClr val="000000"/>
                </a:solidFill>
                <a:latin typeface="Arial"/>
                <a:ea typeface="Arial"/>
                <a:cs typeface="Times New Roman"/>
              </a:rPr>
              <a:t>في حركة السیاحة الدولیة. </a:t>
            </a:r>
            <a:endParaRPr lang="en-US" sz="2800" dirty="0">
              <a:solidFill>
                <a:srgbClr val="000000"/>
              </a:solidFill>
              <a:latin typeface="Arial"/>
              <a:ea typeface="Arial"/>
            </a:endParaRPr>
          </a:p>
          <a:p>
            <a:pPr marL="0" indent="0" algn="r" rtl="1">
              <a:buNone/>
            </a:pPr>
            <a:endParaRPr lang="en-US" dirty="0"/>
          </a:p>
        </p:txBody>
      </p:sp>
      <p:sp>
        <p:nvSpPr>
          <p:cNvPr id="2" name="Title 1"/>
          <p:cNvSpPr>
            <a:spLocks noGrp="1"/>
          </p:cNvSpPr>
          <p:nvPr>
            <p:ph type="title"/>
          </p:nvPr>
        </p:nvSpPr>
        <p:spPr/>
        <p:txBody>
          <a:bodyPr/>
          <a:lstStyle/>
          <a:p>
            <a:pPr algn="ctr"/>
            <a:r>
              <a:rPr lang="ar-SA" dirty="0" smtClean="0"/>
              <a:t>تاريخ السياحة ونشأتها</a:t>
            </a:r>
            <a:endParaRPr lang="en-US" dirty="0"/>
          </a:p>
        </p:txBody>
      </p:sp>
    </p:spTree>
    <p:extLst>
      <p:ext uri="{BB962C8B-B14F-4D97-AF65-F5344CB8AC3E}">
        <p14:creationId xmlns:p14="http://schemas.microsoft.com/office/powerpoint/2010/main" val="250072660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250000"/>
              </a:lnSpc>
              <a:buNone/>
            </a:pPr>
            <a:r>
              <a:rPr lang="ar-SA" dirty="0"/>
              <a:t>	</a:t>
            </a:r>
            <a:r>
              <a:rPr lang="ar-SA" dirty="0" smtClean="0"/>
              <a:t>رأس </a:t>
            </a:r>
            <a:r>
              <a:rPr lang="ar-SA" dirty="0"/>
              <a:t>المال </a:t>
            </a:r>
            <a:r>
              <a:rPr lang="ar-SA" dirty="0" err="1"/>
              <a:t>یمثل</a:t>
            </a:r>
            <a:r>
              <a:rPr lang="ar-SA" dirty="0"/>
              <a:t> عنصراً </a:t>
            </a:r>
            <a:r>
              <a:rPr lang="ar-SA" dirty="0" err="1"/>
              <a:t>ضروریاً</a:t>
            </a:r>
            <a:r>
              <a:rPr lang="ar-SA" dirty="0"/>
              <a:t> من عناصر الإنتاج التي </a:t>
            </a:r>
            <a:r>
              <a:rPr lang="ar-SA" dirty="0" err="1"/>
              <a:t>تساھم</a:t>
            </a:r>
            <a:r>
              <a:rPr lang="ar-SA" dirty="0"/>
              <a:t> </a:t>
            </a:r>
            <a:r>
              <a:rPr lang="ar-SA" dirty="0" err="1"/>
              <a:t>مساھمة</a:t>
            </a:r>
            <a:r>
              <a:rPr lang="ar-SA" dirty="0"/>
              <a:t> فعالة في </a:t>
            </a:r>
            <a:r>
              <a:rPr lang="ar-SA" dirty="0" err="1"/>
              <a:t>تطویر</a:t>
            </a:r>
            <a:r>
              <a:rPr lang="ar-SA" dirty="0"/>
              <a:t> المنتج </a:t>
            </a:r>
            <a:r>
              <a:rPr lang="ar-SA" dirty="0" err="1"/>
              <a:t>السیاحي</a:t>
            </a:r>
            <a:r>
              <a:rPr lang="ar-SA" dirty="0"/>
              <a:t> بمكوناته الثلاث: </a:t>
            </a:r>
            <a:r>
              <a:rPr lang="ar-SA" dirty="0" err="1"/>
              <a:t>الطبیعیة</a:t>
            </a:r>
            <a:r>
              <a:rPr lang="ar-SA" dirty="0"/>
              <a:t> </a:t>
            </a:r>
            <a:r>
              <a:rPr lang="ar-SA" dirty="0" err="1"/>
              <a:t>والصناعیة</a:t>
            </a:r>
            <a:r>
              <a:rPr lang="ar-SA" dirty="0"/>
              <a:t> والخدمات </a:t>
            </a:r>
            <a:r>
              <a:rPr lang="ar-SA" dirty="0" err="1"/>
              <a:t>والتسھیلات</a:t>
            </a:r>
            <a:r>
              <a:rPr lang="ar-SA" dirty="0"/>
              <a:t> </a:t>
            </a:r>
            <a:r>
              <a:rPr lang="ar-SA" dirty="0" err="1"/>
              <a:t>السیاحیة</a:t>
            </a:r>
            <a:r>
              <a:rPr lang="ar-SA" dirty="0"/>
              <a:t>، </a:t>
            </a:r>
            <a:r>
              <a:rPr lang="ar-SA" dirty="0" err="1"/>
              <a:t>ویمثل</a:t>
            </a:r>
            <a:r>
              <a:rPr lang="ar-SA" dirty="0"/>
              <a:t> رأس المال الأموال المستثمرة في مختلف المشروعات </a:t>
            </a:r>
            <a:r>
              <a:rPr lang="ar-SA" dirty="0" err="1"/>
              <a:t>السیاحیة</a:t>
            </a:r>
            <a:r>
              <a:rPr lang="ar-SA" dirty="0"/>
              <a:t> العامة والخاصة. </a:t>
            </a:r>
            <a:endParaRPr lang="en-US" dirty="0"/>
          </a:p>
        </p:txBody>
      </p:sp>
      <p:sp>
        <p:nvSpPr>
          <p:cNvPr id="3" name="Title 2"/>
          <p:cNvSpPr>
            <a:spLocks noGrp="1"/>
          </p:cNvSpPr>
          <p:nvPr>
            <p:ph type="title"/>
          </p:nvPr>
        </p:nvSpPr>
        <p:spPr/>
        <p:txBody>
          <a:bodyPr/>
          <a:lstStyle/>
          <a:p>
            <a:pPr algn="ctr"/>
            <a:r>
              <a:rPr lang="ar-SA" dirty="0" err="1" smtClean="0"/>
              <a:t>ثانيا:رأس</a:t>
            </a:r>
            <a:r>
              <a:rPr lang="ar-SA" dirty="0" smtClean="0"/>
              <a:t> المال</a:t>
            </a:r>
            <a:endParaRPr lang="en-US" dirty="0"/>
          </a:p>
        </p:txBody>
      </p:sp>
    </p:spTree>
    <p:extLst>
      <p:ext uri="{BB962C8B-B14F-4D97-AF65-F5344CB8AC3E}">
        <p14:creationId xmlns:p14="http://schemas.microsoft.com/office/powerpoint/2010/main" val="14431272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250000"/>
              </a:lnSpc>
              <a:buNone/>
            </a:pPr>
            <a:r>
              <a:rPr lang="ar-SA" dirty="0" smtClean="0"/>
              <a:t>مقومات </a:t>
            </a:r>
            <a:r>
              <a:rPr lang="ar-SA" dirty="0" err="1"/>
              <a:t>البیئة</a:t>
            </a:r>
            <a:r>
              <a:rPr lang="ar-SA" dirty="0"/>
              <a:t> </a:t>
            </a:r>
            <a:r>
              <a:rPr lang="ar-SA" dirty="0" err="1"/>
              <a:t>الاصطناعیة</a:t>
            </a:r>
            <a:r>
              <a:rPr lang="ar-SA" dirty="0"/>
              <a:t> ھي ما </a:t>
            </a:r>
            <a:r>
              <a:rPr lang="ar-SA" dirty="0" err="1"/>
              <a:t>أنشأھا</a:t>
            </a:r>
            <a:r>
              <a:rPr lang="ar-SA" dirty="0"/>
              <a:t> الإنسان في </a:t>
            </a:r>
            <a:r>
              <a:rPr lang="ar-SA" dirty="0" err="1"/>
              <a:t>حیز</a:t>
            </a:r>
            <a:r>
              <a:rPr lang="ar-SA" dirty="0"/>
              <a:t> </a:t>
            </a:r>
            <a:r>
              <a:rPr lang="ar-SA" dirty="0" err="1"/>
              <a:t>المحیط</a:t>
            </a:r>
            <a:r>
              <a:rPr lang="ar-SA" dirty="0"/>
              <a:t> </a:t>
            </a:r>
            <a:r>
              <a:rPr lang="ar-SA" dirty="0" err="1"/>
              <a:t>الحیوي</a:t>
            </a:r>
            <a:r>
              <a:rPr lang="ar-SA" dirty="0"/>
              <a:t> والتي تتجسد أساساً في العلاقة </a:t>
            </a:r>
            <a:r>
              <a:rPr lang="ar-SA" dirty="0" err="1"/>
              <a:t>التبادلیة</a:t>
            </a:r>
            <a:r>
              <a:rPr lang="ar-SA" dirty="0"/>
              <a:t> للمواد </a:t>
            </a:r>
            <a:r>
              <a:rPr lang="ar-SA" dirty="0" err="1"/>
              <a:t>بین</a:t>
            </a:r>
            <a:r>
              <a:rPr lang="ar-SA" dirty="0"/>
              <a:t> الإنسان </a:t>
            </a:r>
            <a:r>
              <a:rPr lang="ar-SA" dirty="0" err="1"/>
              <a:t>والطبیعیة</a:t>
            </a:r>
            <a:r>
              <a:rPr lang="ar-SA" dirty="0"/>
              <a:t> وتظم </a:t>
            </a:r>
            <a:r>
              <a:rPr lang="ar-SA" dirty="0" err="1"/>
              <a:t>مغریات</a:t>
            </a:r>
            <a:r>
              <a:rPr lang="ar-SA" dirty="0"/>
              <a:t> </a:t>
            </a:r>
            <a:r>
              <a:rPr lang="ar-SA" dirty="0" err="1"/>
              <a:t>جائبة</a:t>
            </a:r>
            <a:r>
              <a:rPr lang="ar-SA" dirty="0"/>
              <a:t> </a:t>
            </a:r>
            <a:r>
              <a:rPr lang="ar-SA" dirty="0" err="1"/>
              <a:t>تاریخیة</a:t>
            </a:r>
            <a:r>
              <a:rPr lang="ar-SA" dirty="0"/>
              <a:t>: كالآثار والأطلال </a:t>
            </a:r>
            <a:r>
              <a:rPr lang="ar-SA" dirty="0" err="1"/>
              <a:t>التاریخیة</a:t>
            </a:r>
            <a:r>
              <a:rPr lang="ar-SA" dirty="0"/>
              <a:t> </a:t>
            </a:r>
            <a:r>
              <a:rPr lang="ar-SA" dirty="0" err="1"/>
              <a:t>وأیضا</a:t>
            </a:r>
            <a:r>
              <a:rPr lang="ar-SA" dirty="0"/>
              <a:t> الإنشاءات </a:t>
            </a:r>
            <a:r>
              <a:rPr lang="ar-SA" dirty="0" err="1"/>
              <a:t>المعماریة</a:t>
            </a:r>
            <a:r>
              <a:rPr lang="ar-SA" dirty="0"/>
              <a:t> التي تعتبر من </a:t>
            </a:r>
            <a:r>
              <a:rPr lang="ar-SA" dirty="0" err="1"/>
              <a:t>المغریات</a:t>
            </a:r>
            <a:r>
              <a:rPr lang="ar-SA" dirty="0"/>
              <a:t> </a:t>
            </a:r>
            <a:r>
              <a:rPr lang="ar-SA" dirty="0" err="1"/>
              <a:t>السیاحیة</a:t>
            </a:r>
            <a:r>
              <a:rPr lang="ar-SA" dirty="0"/>
              <a:t>. </a:t>
            </a:r>
            <a:endParaRPr lang="en-US" dirty="0"/>
          </a:p>
        </p:txBody>
      </p:sp>
      <p:sp>
        <p:nvSpPr>
          <p:cNvPr id="3" name="Title 2"/>
          <p:cNvSpPr>
            <a:spLocks noGrp="1"/>
          </p:cNvSpPr>
          <p:nvPr>
            <p:ph type="title"/>
          </p:nvPr>
        </p:nvSpPr>
        <p:spPr/>
        <p:txBody>
          <a:bodyPr/>
          <a:lstStyle/>
          <a:p>
            <a:pPr algn="ctr"/>
            <a:r>
              <a:rPr lang="ar-SA" dirty="0" smtClean="0"/>
              <a:t>ثالثا: البيئة </a:t>
            </a:r>
            <a:r>
              <a:rPr lang="ar-SA" dirty="0" err="1" smtClean="0"/>
              <a:t>الإصطناعية</a:t>
            </a:r>
            <a:endParaRPr lang="en-US" dirty="0"/>
          </a:p>
        </p:txBody>
      </p:sp>
    </p:spTree>
    <p:extLst>
      <p:ext uri="{BB962C8B-B14F-4D97-AF65-F5344CB8AC3E}">
        <p14:creationId xmlns:p14="http://schemas.microsoft.com/office/powerpoint/2010/main" val="17553427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lnSpc>
                <a:spcPct val="300000"/>
              </a:lnSpc>
              <a:buNone/>
            </a:pPr>
            <a:r>
              <a:rPr lang="ar-SA" dirty="0" smtClean="0"/>
              <a:t>العمل </a:t>
            </a:r>
            <a:r>
              <a:rPr lang="ar-SA" dirty="0" err="1"/>
              <a:t>یمثل</a:t>
            </a:r>
            <a:r>
              <a:rPr lang="ar-SA" dirty="0"/>
              <a:t> عنصراً أساسا في </a:t>
            </a:r>
            <a:r>
              <a:rPr lang="ar-SA" dirty="0" err="1"/>
              <a:t>حیاة</a:t>
            </a:r>
            <a:r>
              <a:rPr lang="ar-SA" dirty="0"/>
              <a:t> المجتمع الإنساني كل ولولاه لما تطوره الحیاة على كوكب الأرض وصارت على </a:t>
            </a:r>
            <a:r>
              <a:rPr lang="ar-SA" dirty="0" err="1"/>
              <a:t>ماھي</a:t>
            </a:r>
            <a:r>
              <a:rPr lang="ar-SA" dirty="0"/>
              <a:t> </a:t>
            </a:r>
            <a:r>
              <a:rPr lang="ar-SA" dirty="0" err="1"/>
              <a:t>علیه</a:t>
            </a:r>
            <a:r>
              <a:rPr lang="ar-SA" dirty="0"/>
              <a:t> الآن، كما </a:t>
            </a:r>
            <a:r>
              <a:rPr lang="ar-SA" dirty="0" err="1"/>
              <a:t>یمثل</a:t>
            </a:r>
            <a:r>
              <a:rPr lang="ar-SA" dirty="0"/>
              <a:t> عنصر </a:t>
            </a:r>
            <a:r>
              <a:rPr lang="ar-SA" dirty="0" err="1"/>
              <a:t>مھماً</a:t>
            </a:r>
            <a:r>
              <a:rPr lang="ar-SA" dirty="0"/>
              <a:t> من عناصر إنتاج المنتج </a:t>
            </a:r>
            <a:r>
              <a:rPr lang="ar-SA" dirty="0" err="1"/>
              <a:t>السیاحي</a:t>
            </a:r>
            <a:r>
              <a:rPr lang="ar-SA" dirty="0"/>
              <a:t>. </a:t>
            </a:r>
            <a:endParaRPr lang="en-US" dirty="0"/>
          </a:p>
        </p:txBody>
      </p:sp>
      <p:sp>
        <p:nvSpPr>
          <p:cNvPr id="3" name="Title 2"/>
          <p:cNvSpPr>
            <a:spLocks noGrp="1"/>
          </p:cNvSpPr>
          <p:nvPr>
            <p:ph type="title"/>
          </p:nvPr>
        </p:nvSpPr>
        <p:spPr/>
        <p:txBody>
          <a:bodyPr/>
          <a:lstStyle/>
          <a:p>
            <a:pPr algn="ctr"/>
            <a:r>
              <a:rPr lang="ar-SA" dirty="0" smtClean="0"/>
              <a:t>رابعا: العمل </a:t>
            </a:r>
            <a:endParaRPr lang="en-US" dirty="0"/>
          </a:p>
        </p:txBody>
      </p:sp>
    </p:spTree>
    <p:extLst>
      <p:ext uri="{BB962C8B-B14F-4D97-AF65-F5344CB8AC3E}">
        <p14:creationId xmlns:p14="http://schemas.microsoft.com/office/powerpoint/2010/main" val="41504887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lnSpcReduction="10000"/>
          </a:bodyPr>
          <a:lstStyle/>
          <a:p>
            <a:pPr marL="742950" marR="302260" lvl="1" indent="-285750" algn="just" rtl="1">
              <a:lnSpc>
                <a:spcPct val="200000"/>
              </a:lnSpc>
              <a:spcBef>
                <a:spcPts val="0"/>
              </a:spcBef>
              <a:spcAft>
                <a:spcPts val="25"/>
              </a:spcAft>
              <a:buFont typeface="+mj-lt"/>
              <a:buAutoNum type="arabicPeriod"/>
            </a:pP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العاملون الدائمون في الصناعة بصورة مباشرة مثل (الفنادق ومراكز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الترفیه</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والمطاعم) ووكلاء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السیاحة</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ومنظمو الرحلات في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مقدمتھا</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والتي ترتبط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بوظائفھم</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بإنفاق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السائحین</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en-US"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marL="742950" marR="302260" lvl="1" indent="-285750" algn="just" rtl="1">
              <a:lnSpc>
                <a:spcPct val="200000"/>
              </a:lnSpc>
              <a:spcBef>
                <a:spcPts val="0"/>
              </a:spcBef>
              <a:spcAft>
                <a:spcPts val="25"/>
              </a:spcAft>
              <a:buFont typeface="+mj-lt"/>
              <a:buAutoNum type="arabicPeriod"/>
            </a:pP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العاملون في الصناعة بصورة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غیر</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مباشرة: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وھم</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الفئة العاملة بالخدمات المرتبطة بأنشطة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السیاحة</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والترویج</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en-US"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marL="742950" marR="302260" lvl="1" indent="-285750" algn="just" rtl="1">
              <a:lnSpc>
                <a:spcPct val="200000"/>
              </a:lnSpc>
              <a:spcBef>
                <a:spcPts val="0"/>
              </a:spcBef>
              <a:spcAft>
                <a:spcPts val="25"/>
              </a:spcAft>
              <a:buFont typeface="+mj-lt"/>
              <a:buAutoNum type="arabicPeriod"/>
            </a:pP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العاملون المنجذبون إلى الصناعة كقوى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إضافیة</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مؤقته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نتیجة</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لطبیعتھا</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المتزایدة</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وھم</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غالباً من سكان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الأقالیم</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السیاحي</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ولیس</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من خارجه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ویعملون</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خلال فترة الذروة في المواسم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السیاحیة</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en-US"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marL="742950" marR="302260" lvl="1" indent="-285750" algn="just" rtl="1">
              <a:lnSpc>
                <a:spcPct val="200000"/>
              </a:lnSpc>
              <a:spcBef>
                <a:spcPts val="0"/>
              </a:spcBef>
              <a:spcAft>
                <a:spcPts val="25"/>
              </a:spcAft>
              <a:buFont typeface="+mj-lt"/>
              <a:buAutoNum type="arabicPeriod"/>
            </a:pP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العاملون في قطاعات مختلفة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ویستفیدون</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من صناعة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السیاحة</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وھم</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فئة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یطلق</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علیھا</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اسم العمالة المستحدثة وتشمل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العاملین</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في مجالات البناء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والتشیید</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والتأثیث</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والتموین</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والإمداد والزراعة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وتربیة</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ar-SA" sz="19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الحیوانات</a:t>
            </a:r>
            <a:r>
              <a:rPr lang="ar-SA"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en-US" sz="190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marL="109728" indent="0" algn="r">
              <a:buNone/>
            </a:pPr>
            <a:endParaRPr lang="en-US" dirty="0"/>
          </a:p>
        </p:txBody>
      </p:sp>
      <p:sp>
        <p:nvSpPr>
          <p:cNvPr id="3" name="Title 2"/>
          <p:cNvSpPr>
            <a:spLocks noGrp="1"/>
          </p:cNvSpPr>
          <p:nvPr>
            <p:ph type="title"/>
          </p:nvPr>
        </p:nvSpPr>
        <p:spPr/>
        <p:txBody>
          <a:bodyPr>
            <a:normAutofit/>
          </a:bodyPr>
          <a:lstStyle/>
          <a:p>
            <a:pPr algn="ctr"/>
            <a:r>
              <a:rPr lang="ar-SA" sz="2400" dirty="0" err="1">
                <a:effectLst/>
              </a:rPr>
              <a:t>یصنف</a:t>
            </a:r>
            <a:r>
              <a:rPr lang="ar-SA" sz="2400" dirty="0">
                <a:effectLst/>
              </a:rPr>
              <a:t> بعض العلماء القوى العاملة المرتبطة بصناعة </a:t>
            </a:r>
            <a:r>
              <a:rPr lang="ar-SA" sz="2400" dirty="0" err="1">
                <a:effectLst/>
              </a:rPr>
              <a:t>السیاحة</a:t>
            </a:r>
            <a:r>
              <a:rPr lang="ar-SA" sz="2400" dirty="0">
                <a:effectLst/>
              </a:rPr>
              <a:t> إلى أربع فئات </a:t>
            </a:r>
            <a:endParaRPr lang="en-US" sz="2400" dirty="0"/>
          </a:p>
        </p:txBody>
      </p:sp>
    </p:spTree>
    <p:extLst>
      <p:ext uri="{BB962C8B-B14F-4D97-AF65-F5344CB8AC3E}">
        <p14:creationId xmlns:p14="http://schemas.microsoft.com/office/powerpoint/2010/main" val="49385416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ar-SA" dirty="0" smtClean="0"/>
          </a:p>
          <a:p>
            <a:pPr marL="109728" indent="0" algn="ctr">
              <a:buNone/>
            </a:pPr>
            <a:endParaRPr lang="ar-SA" b="1" u="sng" dirty="0" smtClean="0">
              <a:solidFill>
                <a:srgbClr val="FF0000"/>
              </a:solidFill>
            </a:endParaRPr>
          </a:p>
          <a:p>
            <a:pPr marL="109728" indent="0" algn="ctr">
              <a:buNone/>
            </a:pPr>
            <a:endParaRPr lang="ar-SA" b="1" u="sng" dirty="0">
              <a:solidFill>
                <a:srgbClr val="FF0000"/>
              </a:solidFill>
            </a:endParaRPr>
          </a:p>
          <a:p>
            <a:pPr marL="109728" indent="0" algn="ctr">
              <a:buNone/>
            </a:pPr>
            <a:r>
              <a:rPr lang="ar-SA" b="1" u="sng" dirty="0" err="1" smtClean="0">
                <a:solidFill>
                  <a:srgbClr val="FF0000"/>
                </a:solidFill>
              </a:rPr>
              <a:t>ولیس</a:t>
            </a:r>
            <a:r>
              <a:rPr lang="ar-SA" b="1" u="sng" dirty="0" smtClean="0">
                <a:solidFill>
                  <a:srgbClr val="FF0000"/>
                </a:solidFill>
              </a:rPr>
              <a:t> </a:t>
            </a:r>
            <a:r>
              <a:rPr lang="ar-SA" b="1" u="sng" dirty="0">
                <a:solidFill>
                  <a:srgbClr val="FF0000"/>
                </a:solidFill>
              </a:rPr>
              <a:t>من شك في أن الفئة الأولى (العاملون الدائمون وبصورة مباشرة) تشكل العمود الفقري لصناعة </a:t>
            </a:r>
            <a:r>
              <a:rPr lang="ar-SA" b="1" u="sng" dirty="0" err="1">
                <a:solidFill>
                  <a:srgbClr val="FF0000"/>
                </a:solidFill>
              </a:rPr>
              <a:t>السیاحة</a:t>
            </a:r>
            <a:r>
              <a:rPr lang="ar-SA" b="1" u="sng" dirty="0">
                <a:solidFill>
                  <a:srgbClr val="FF0000"/>
                </a:solidFill>
              </a:rPr>
              <a:t>. </a:t>
            </a:r>
            <a:endParaRPr lang="en-US" b="1" u="sng" dirty="0">
              <a:solidFill>
                <a:srgbClr val="FF0000"/>
              </a:solidFill>
            </a:endParaRPr>
          </a:p>
          <a:p>
            <a:pPr marL="109728" indent="0" algn="ctr">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3737757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lgn="r">
              <a:lnSpc>
                <a:spcPct val="150000"/>
              </a:lnSpc>
              <a:buNone/>
            </a:pPr>
            <a:r>
              <a:rPr lang="ar-SA" dirty="0" smtClean="0"/>
              <a:t>تتضمن </a:t>
            </a:r>
            <a:r>
              <a:rPr lang="ar-SA" dirty="0"/>
              <a:t>كل عناصر الجذب التي تجذب السائح نحو البلد </a:t>
            </a:r>
            <a:r>
              <a:rPr lang="ar-SA" dirty="0" err="1"/>
              <a:t>المستضیف</a:t>
            </a:r>
            <a:r>
              <a:rPr lang="ar-SA" dirty="0"/>
              <a:t> ،</a:t>
            </a:r>
            <a:r>
              <a:rPr lang="ar-SA" dirty="0" err="1"/>
              <a:t>ویضم</a:t>
            </a:r>
            <a:r>
              <a:rPr lang="ar-SA" dirty="0"/>
              <a:t> ذلك العناصر </a:t>
            </a:r>
            <a:r>
              <a:rPr lang="ar-SA" dirty="0" err="1"/>
              <a:t>الطبیعیة</a:t>
            </a:r>
            <a:r>
              <a:rPr lang="ar-SA" dirty="0"/>
              <a:t> مثل: المناخ </a:t>
            </a:r>
            <a:r>
              <a:rPr lang="ar-SA" dirty="0" err="1"/>
              <a:t>والتضاریس</a:t>
            </a:r>
            <a:r>
              <a:rPr lang="ar-SA" dirty="0"/>
              <a:t> والشواطئ والبحار </a:t>
            </a:r>
            <a:r>
              <a:rPr lang="ar-SA" dirty="0" err="1"/>
              <a:t>والأنھار</a:t>
            </a:r>
            <a:r>
              <a:rPr lang="ar-SA" dirty="0"/>
              <a:t> كما تضم الدوافع </a:t>
            </a:r>
            <a:r>
              <a:rPr lang="ar-SA" dirty="0" err="1"/>
              <a:t>البشریة</a:t>
            </a:r>
            <a:r>
              <a:rPr lang="ar-SA" dirty="0"/>
              <a:t> مثل: المواقع </a:t>
            </a:r>
            <a:r>
              <a:rPr lang="ar-SA" dirty="0" err="1"/>
              <a:t>التاریخیة</a:t>
            </a:r>
            <a:r>
              <a:rPr lang="ar-SA" dirty="0"/>
              <a:t> </a:t>
            </a:r>
            <a:r>
              <a:rPr lang="ar-SA" dirty="0" err="1"/>
              <a:t>والحضاریة</a:t>
            </a:r>
            <a:r>
              <a:rPr lang="ar-SA" dirty="0"/>
              <a:t> </a:t>
            </a:r>
            <a:r>
              <a:rPr lang="ar-SA" dirty="0" err="1"/>
              <a:t>والأثریة</a:t>
            </a:r>
            <a:r>
              <a:rPr lang="ar-SA" dirty="0"/>
              <a:t> </a:t>
            </a:r>
            <a:r>
              <a:rPr lang="ar-SA" dirty="0" err="1"/>
              <a:t>والدینیة</a:t>
            </a:r>
            <a:r>
              <a:rPr lang="ar-SA" dirty="0"/>
              <a:t> ومدن </a:t>
            </a:r>
            <a:r>
              <a:rPr lang="ar-SA" dirty="0" err="1"/>
              <a:t>الملاھي</a:t>
            </a:r>
            <a:r>
              <a:rPr lang="ar-SA" dirty="0"/>
              <a:t> والألعاب كما تشمل وسائل النقل على اختلاف </a:t>
            </a:r>
            <a:r>
              <a:rPr lang="ar-SA" dirty="0" err="1"/>
              <a:t>أنواعھا</a:t>
            </a:r>
            <a:r>
              <a:rPr lang="ar-SA" dirty="0"/>
              <a:t> إلى المنطقة </a:t>
            </a:r>
            <a:r>
              <a:rPr lang="ar-SA" dirty="0" err="1"/>
              <a:t>السیاحیة</a:t>
            </a:r>
            <a:r>
              <a:rPr lang="ar-SA" dirty="0"/>
              <a:t> وخدمات </a:t>
            </a:r>
            <a:r>
              <a:rPr lang="ar-SA" dirty="0" err="1"/>
              <a:t>البنیة</a:t>
            </a:r>
            <a:r>
              <a:rPr lang="ar-SA" dirty="0"/>
              <a:t> </a:t>
            </a:r>
            <a:r>
              <a:rPr lang="ar-SA" dirty="0" err="1"/>
              <a:t>التحتیة</a:t>
            </a:r>
            <a:r>
              <a:rPr lang="ar-SA" dirty="0"/>
              <a:t> التي تتمثل في </a:t>
            </a:r>
            <a:r>
              <a:rPr lang="ar-SA" dirty="0" err="1"/>
              <a:t>توفیر</a:t>
            </a:r>
            <a:r>
              <a:rPr lang="ar-SA" dirty="0"/>
              <a:t> </a:t>
            </a:r>
            <a:r>
              <a:rPr lang="ar-SA" dirty="0" err="1"/>
              <a:t>المیاه</a:t>
            </a:r>
            <a:r>
              <a:rPr lang="ar-SA" dirty="0"/>
              <a:t> الصالحة للشرب والطاقة </a:t>
            </a:r>
            <a:r>
              <a:rPr lang="ar-SA" dirty="0" err="1"/>
              <a:t>الكھربائیة</a:t>
            </a:r>
            <a:r>
              <a:rPr lang="ar-SA" dirty="0"/>
              <a:t> </a:t>
            </a:r>
            <a:r>
              <a:rPr lang="ar-SA" dirty="0" err="1"/>
              <a:t>والكثیر</a:t>
            </a:r>
            <a:r>
              <a:rPr lang="ar-SA" dirty="0"/>
              <a:t> من العناصر التي تجذب السائح. </a:t>
            </a:r>
            <a:endParaRPr lang="en-US" dirty="0"/>
          </a:p>
          <a:p>
            <a:pPr marL="109728" indent="0" algn="r">
              <a:buNone/>
            </a:pPr>
            <a:endParaRPr lang="en-US" dirty="0"/>
          </a:p>
        </p:txBody>
      </p:sp>
      <p:sp>
        <p:nvSpPr>
          <p:cNvPr id="3" name="Title 2"/>
          <p:cNvSpPr>
            <a:spLocks noGrp="1"/>
          </p:cNvSpPr>
          <p:nvPr>
            <p:ph type="title"/>
          </p:nvPr>
        </p:nvSpPr>
        <p:spPr/>
        <p:txBody>
          <a:bodyPr/>
          <a:lstStyle/>
          <a:p>
            <a:pPr algn="ctr"/>
            <a:r>
              <a:rPr lang="ar-SA" dirty="0" smtClean="0"/>
              <a:t>خامسا: مقومات الجذب</a:t>
            </a:r>
            <a:endParaRPr lang="en-US" dirty="0"/>
          </a:p>
        </p:txBody>
      </p:sp>
    </p:spTree>
    <p:extLst>
      <p:ext uri="{BB962C8B-B14F-4D97-AF65-F5344CB8AC3E}">
        <p14:creationId xmlns:p14="http://schemas.microsoft.com/office/powerpoint/2010/main" val="8792066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lgn="r" rtl="1">
              <a:lnSpc>
                <a:spcPct val="200000"/>
              </a:lnSpc>
              <a:buFont typeface="+mj-lt"/>
              <a:buAutoNum type="arabicPeriod"/>
            </a:pPr>
            <a:r>
              <a:rPr lang="ar-SA" dirty="0"/>
              <a:t>الدور </a:t>
            </a:r>
            <a:r>
              <a:rPr lang="ar-SA" dirty="0" smtClean="0"/>
              <a:t>الاقتصادي.</a:t>
            </a:r>
            <a:endParaRPr lang="ar-SA" dirty="0"/>
          </a:p>
          <a:p>
            <a:pPr marL="624078" indent="-514350" algn="r" rtl="1">
              <a:lnSpc>
                <a:spcPct val="200000"/>
              </a:lnSpc>
              <a:buFont typeface="+mj-lt"/>
              <a:buAutoNum type="arabicPeriod"/>
            </a:pPr>
            <a:r>
              <a:rPr lang="ar-SA" dirty="0" err="1" smtClean="0"/>
              <a:t>الدینامیكیة</a:t>
            </a:r>
            <a:r>
              <a:rPr lang="ar-SA" dirty="0" smtClean="0"/>
              <a:t>.</a:t>
            </a:r>
            <a:endParaRPr lang="ar-SA" dirty="0"/>
          </a:p>
          <a:p>
            <a:pPr marL="624078" indent="-514350" algn="r" rtl="1">
              <a:lnSpc>
                <a:spcPct val="200000"/>
              </a:lnSpc>
              <a:buFont typeface="+mj-lt"/>
              <a:buAutoNum type="arabicPeriod"/>
            </a:pPr>
            <a:r>
              <a:rPr lang="ar-SA" dirty="0" err="1" smtClean="0"/>
              <a:t>الموسمیة</a:t>
            </a:r>
            <a:r>
              <a:rPr lang="ar-SA" dirty="0" smtClean="0"/>
              <a:t>.</a:t>
            </a:r>
            <a:endParaRPr lang="ar-SA" dirty="0"/>
          </a:p>
          <a:p>
            <a:pPr marL="624078" indent="-514350" algn="r" rtl="1">
              <a:lnSpc>
                <a:spcPct val="200000"/>
              </a:lnSpc>
              <a:buFont typeface="+mj-lt"/>
              <a:buAutoNum type="arabicPeriod"/>
            </a:pPr>
            <a:r>
              <a:rPr lang="ar-SA" dirty="0" smtClean="0"/>
              <a:t>الخدمات.</a:t>
            </a:r>
            <a:endParaRPr lang="ar-SA" dirty="0"/>
          </a:p>
          <a:p>
            <a:pPr marL="624078" indent="-514350" algn="r" rtl="1">
              <a:lnSpc>
                <a:spcPct val="200000"/>
              </a:lnSpc>
              <a:buFont typeface="+mj-lt"/>
              <a:buAutoNum type="arabicPeriod"/>
            </a:pPr>
            <a:r>
              <a:rPr lang="ar-SA" dirty="0"/>
              <a:t>النشاط </a:t>
            </a:r>
            <a:r>
              <a:rPr lang="ar-SA" dirty="0" smtClean="0"/>
              <a:t>المؤسسي.</a:t>
            </a:r>
            <a:endParaRPr lang="ar-SA" dirty="0"/>
          </a:p>
          <a:p>
            <a:pPr marL="624078" indent="-514350" algn="r" rtl="1">
              <a:lnSpc>
                <a:spcPct val="200000"/>
              </a:lnSpc>
              <a:buFont typeface="+mj-lt"/>
              <a:buAutoNum type="arabicPeriod"/>
            </a:pPr>
            <a:r>
              <a:rPr lang="ar-SA" dirty="0"/>
              <a:t>النشاط </a:t>
            </a:r>
            <a:r>
              <a:rPr lang="ar-SA" dirty="0" smtClean="0"/>
              <a:t>الاجتماعي.</a:t>
            </a:r>
            <a:endParaRPr lang="ar-SA" dirty="0"/>
          </a:p>
          <a:p>
            <a:pPr marL="109728" indent="0" algn="r">
              <a:buNone/>
            </a:pPr>
            <a:endParaRPr lang="en-US" dirty="0"/>
          </a:p>
        </p:txBody>
      </p:sp>
      <p:sp>
        <p:nvSpPr>
          <p:cNvPr id="3" name="Title 2"/>
          <p:cNvSpPr>
            <a:spLocks noGrp="1"/>
          </p:cNvSpPr>
          <p:nvPr>
            <p:ph type="title"/>
          </p:nvPr>
        </p:nvSpPr>
        <p:spPr/>
        <p:txBody>
          <a:bodyPr/>
          <a:lstStyle/>
          <a:p>
            <a:pPr algn="ctr"/>
            <a:r>
              <a:rPr lang="ar-SA" dirty="0">
                <a:effectLst/>
              </a:rPr>
              <a:t>خصائص صناعة </a:t>
            </a:r>
            <a:r>
              <a:rPr lang="ar-SA" dirty="0" err="1">
                <a:effectLst/>
              </a:rPr>
              <a:t>السیاحة</a:t>
            </a:r>
            <a:r>
              <a:rPr lang="ar-SA" dirty="0">
                <a:effectLst/>
              </a:rPr>
              <a:t> </a:t>
            </a:r>
            <a:endParaRPr lang="en-US" dirty="0"/>
          </a:p>
        </p:txBody>
      </p:sp>
    </p:spTree>
    <p:extLst>
      <p:ext uri="{BB962C8B-B14F-4D97-AF65-F5344CB8AC3E}">
        <p14:creationId xmlns:p14="http://schemas.microsoft.com/office/powerpoint/2010/main" val="30283707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lgn="r">
              <a:lnSpc>
                <a:spcPct val="250000"/>
              </a:lnSpc>
              <a:buNone/>
            </a:pPr>
            <a:r>
              <a:rPr lang="ar-SA" dirty="0" err="1" smtClean="0"/>
              <a:t>حیث</a:t>
            </a:r>
            <a:r>
              <a:rPr lang="ar-SA" dirty="0" smtClean="0"/>
              <a:t> </a:t>
            </a:r>
            <a:r>
              <a:rPr lang="ar-SA" dirty="0" err="1"/>
              <a:t>تتمیز</a:t>
            </a:r>
            <a:r>
              <a:rPr lang="ar-SA" dirty="0"/>
              <a:t> </a:t>
            </a:r>
            <a:r>
              <a:rPr lang="ar-SA" dirty="0" err="1"/>
              <a:t>السیاحة</a:t>
            </a:r>
            <a:r>
              <a:rPr lang="ar-SA" dirty="0"/>
              <a:t> بأداء دور اقتصادي </a:t>
            </a:r>
            <a:r>
              <a:rPr lang="ar-SA" dirty="0" err="1"/>
              <a:t>مھم</a:t>
            </a:r>
            <a:r>
              <a:rPr lang="ar-SA" dirty="0"/>
              <a:t> خاصة في الدول </a:t>
            </a:r>
            <a:r>
              <a:rPr lang="ar-SA" dirty="0" err="1"/>
              <a:t>النامیة</a:t>
            </a:r>
            <a:r>
              <a:rPr lang="ar-SA" dirty="0"/>
              <a:t> عبر الأنشطة </a:t>
            </a:r>
            <a:r>
              <a:rPr lang="ar-SA" dirty="0" err="1"/>
              <a:t>الكثیرة</a:t>
            </a:r>
            <a:r>
              <a:rPr lang="ar-SA" dirty="0"/>
              <a:t> والمتنوعة وسلسلة الخدمات </a:t>
            </a:r>
            <a:r>
              <a:rPr lang="ar-SA" dirty="0" err="1"/>
              <a:t>والتسھیلات</a:t>
            </a:r>
            <a:r>
              <a:rPr lang="ar-SA" dirty="0"/>
              <a:t> والترابط مع القطاعات الأخرى في المجتمع. </a:t>
            </a:r>
            <a:endParaRPr lang="en-US" dirty="0"/>
          </a:p>
          <a:p>
            <a:pPr marL="109728" indent="0" algn="r">
              <a:buNone/>
            </a:pPr>
            <a:endParaRPr lang="en-US" dirty="0"/>
          </a:p>
        </p:txBody>
      </p:sp>
      <p:sp>
        <p:nvSpPr>
          <p:cNvPr id="3" name="Title 2"/>
          <p:cNvSpPr>
            <a:spLocks noGrp="1"/>
          </p:cNvSpPr>
          <p:nvPr>
            <p:ph type="title"/>
          </p:nvPr>
        </p:nvSpPr>
        <p:spPr/>
        <p:txBody>
          <a:bodyPr/>
          <a:lstStyle/>
          <a:p>
            <a:pPr algn="ctr"/>
            <a:r>
              <a:rPr lang="ar-SA" dirty="0" smtClean="0"/>
              <a:t>أولا:</a:t>
            </a:r>
            <a:r>
              <a:rPr lang="ar-SA" dirty="0"/>
              <a:t> الدور </a:t>
            </a:r>
            <a:r>
              <a:rPr lang="ar-SA" dirty="0" smtClean="0"/>
              <a:t>الاقتصادي. </a:t>
            </a:r>
            <a:endParaRPr lang="en-US" dirty="0"/>
          </a:p>
        </p:txBody>
      </p:sp>
    </p:spTree>
    <p:extLst>
      <p:ext uri="{BB962C8B-B14F-4D97-AF65-F5344CB8AC3E}">
        <p14:creationId xmlns:p14="http://schemas.microsoft.com/office/powerpoint/2010/main" val="271555288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lgn="r">
              <a:lnSpc>
                <a:spcPct val="250000"/>
              </a:lnSpc>
              <a:buNone/>
            </a:pPr>
            <a:r>
              <a:rPr lang="ar-SA" dirty="0" err="1" smtClean="0"/>
              <a:t>حیث</a:t>
            </a:r>
            <a:r>
              <a:rPr lang="ar-SA" dirty="0" smtClean="0"/>
              <a:t> </a:t>
            </a:r>
            <a:r>
              <a:rPr lang="ar-SA" dirty="0"/>
              <a:t>تتسم </a:t>
            </a:r>
            <a:r>
              <a:rPr lang="ar-SA" dirty="0" err="1"/>
              <a:t>طبیعة</a:t>
            </a:r>
            <a:r>
              <a:rPr lang="ar-SA" dirty="0"/>
              <a:t> </a:t>
            </a:r>
            <a:r>
              <a:rPr lang="ar-SA" dirty="0" err="1"/>
              <a:t>السیاحة</a:t>
            </a:r>
            <a:r>
              <a:rPr lang="ar-SA" dirty="0"/>
              <a:t> </a:t>
            </a:r>
            <a:r>
              <a:rPr lang="ar-SA" dirty="0" err="1"/>
              <a:t>بالدینامیكیة</a:t>
            </a:r>
            <a:r>
              <a:rPr lang="ar-SA" dirty="0"/>
              <a:t> وتخضع للأفكار </a:t>
            </a:r>
            <a:r>
              <a:rPr lang="ar-SA" dirty="0" err="1"/>
              <a:t>المتغیرة</a:t>
            </a:r>
            <a:r>
              <a:rPr lang="ar-SA" dirty="0"/>
              <a:t> </a:t>
            </a:r>
            <a:r>
              <a:rPr lang="ar-SA" dirty="0" err="1"/>
              <a:t>الجدیدة</a:t>
            </a:r>
            <a:r>
              <a:rPr lang="ar-SA" dirty="0"/>
              <a:t> </a:t>
            </a:r>
            <a:r>
              <a:rPr lang="ar-SA" dirty="0" err="1"/>
              <a:t>ویتحكم</a:t>
            </a:r>
            <a:r>
              <a:rPr lang="ar-SA" dirty="0"/>
              <a:t> في </a:t>
            </a:r>
            <a:r>
              <a:rPr lang="ar-SA" dirty="0" err="1"/>
              <a:t>أوضاعھا</a:t>
            </a:r>
            <a:r>
              <a:rPr lang="ar-SA" dirty="0"/>
              <a:t> </a:t>
            </a:r>
            <a:r>
              <a:rPr lang="ar-SA" dirty="0" err="1"/>
              <a:t>السیاح</a:t>
            </a:r>
            <a:r>
              <a:rPr lang="ar-SA" dirty="0"/>
              <a:t>، لذا </a:t>
            </a:r>
            <a:r>
              <a:rPr lang="ar-SA" dirty="0" err="1"/>
              <a:t>یجب</a:t>
            </a:r>
            <a:r>
              <a:rPr lang="ar-SA" dirty="0"/>
              <a:t> أن تكون على أعلى درجة من الجمال </a:t>
            </a:r>
            <a:r>
              <a:rPr lang="ar-SA" dirty="0" err="1"/>
              <a:t>والتنظیم</a:t>
            </a:r>
            <a:r>
              <a:rPr lang="ar-SA" dirty="0"/>
              <a:t> لكي توائم </a:t>
            </a:r>
            <a:r>
              <a:rPr lang="ar-SA" dirty="0" err="1"/>
              <a:t>طبیعة</a:t>
            </a:r>
            <a:r>
              <a:rPr lang="ar-SA" dirty="0"/>
              <a:t> وظروف </a:t>
            </a:r>
            <a:r>
              <a:rPr lang="ar-SA" dirty="0" err="1"/>
              <a:t>ھؤلاء</a:t>
            </a:r>
            <a:r>
              <a:rPr lang="ar-SA" dirty="0"/>
              <a:t> العملاء </a:t>
            </a:r>
            <a:r>
              <a:rPr lang="ar-SA" dirty="0" err="1"/>
              <a:t>القادمین</a:t>
            </a:r>
            <a:r>
              <a:rPr lang="ar-SA" dirty="0"/>
              <a:t> من أجل المتعة </a:t>
            </a:r>
            <a:r>
              <a:rPr lang="ar-SA" dirty="0" err="1"/>
              <a:t>والترویح</a:t>
            </a:r>
            <a:r>
              <a:rPr lang="ar-SA" dirty="0"/>
              <a:t>. </a:t>
            </a:r>
            <a:endParaRPr lang="en-US" dirty="0"/>
          </a:p>
          <a:p>
            <a:pPr marL="109728" indent="0" algn="r">
              <a:buNone/>
            </a:pPr>
            <a:endParaRPr lang="en-US" dirty="0"/>
          </a:p>
        </p:txBody>
      </p:sp>
      <p:sp>
        <p:nvSpPr>
          <p:cNvPr id="3" name="Title 2"/>
          <p:cNvSpPr>
            <a:spLocks noGrp="1"/>
          </p:cNvSpPr>
          <p:nvPr>
            <p:ph type="title"/>
          </p:nvPr>
        </p:nvSpPr>
        <p:spPr/>
        <p:txBody>
          <a:bodyPr/>
          <a:lstStyle/>
          <a:p>
            <a:pPr algn="ctr"/>
            <a:r>
              <a:rPr lang="ar-SA" dirty="0" smtClean="0"/>
              <a:t>ثانيا: الديناميكية</a:t>
            </a:r>
            <a:endParaRPr lang="en-US" dirty="0"/>
          </a:p>
        </p:txBody>
      </p:sp>
    </p:spTree>
    <p:extLst>
      <p:ext uri="{BB962C8B-B14F-4D97-AF65-F5344CB8AC3E}">
        <p14:creationId xmlns:p14="http://schemas.microsoft.com/office/powerpoint/2010/main" val="22119167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lgn="r">
              <a:lnSpc>
                <a:spcPct val="300000"/>
              </a:lnSpc>
              <a:buNone/>
            </a:pPr>
            <a:r>
              <a:rPr lang="ar-SA" dirty="0" err="1" smtClean="0"/>
              <a:t>حیث</a:t>
            </a:r>
            <a:r>
              <a:rPr lang="ar-SA" dirty="0" smtClean="0"/>
              <a:t> </a:t>
            </a:r>
            <a:r>
              <a:rPr lang="ar-SA" dirty="0" err="1"/>
              <a:t>تتمیز</a:t>
            </a:r>
            <a:r>
              <a:rPr lang="ar-SA" dirty="0"/>
              <a:t> بعض المناطق </a:t>
            </a:r>
            <a:r>
              <a:rPr lang="ar-SA" dirty="0" err="1"/>
              <a:t>السیاحیة</a:t>
            </a:r>
            <a:r>
              <a:rPr lang="ar-SA" dirty="0"/>
              <a:t> </a:t>
            </a:r>
            <a:r>
              <a:rPr lang="ar-SA" dirty="0" err="1"/>
              <a:t>بأنھا</a:t>
            </a:r>
            <a:r>
              <a:rPr lang="ar-SA" dirty="0"/>
              <a:t> </a:t>
            </a:r>
            <a:r>
              <a:rPr lang="ar-SA" dirty="0" err="1"/>
              <a:t>موسمیة</a:t>
            </a:r>
            <a:r>
              <a:rPr lang="ar-SA" dirty="0"/>
              <a:t> النمط </a:t>
            </a:r>
            <a:r>
              <a:rPr lang="ar-SA" dirty="0" err="1"/>
              <a:t>وھذا</a:t>
            </a:r>
            <a:r>
              <a:rPr lang="ar-SA" dirty="0"/>
              <a:t> </a:t>
            </a:r>
            <a:r>
              <a:rPr lang="ar-SA" dirty="0" err="1"/>
              <a:t>یعني</a:t>
            </a:r>
            <a:r>
              <a:rPr lang="ar-SA" dirty="0"/>
              <a:t> أن العمل طارئ والبطالة </a:t>
            </a:r>
            <a:r>
              <a:rPr lang="ar-SA" dirty="0" err="1"/>
              <a:t>موسمیة</a:t>
            </a:r>
            <a:r>
              <a:rPr lang="ar-SA" dirty="0"/>
              <a:t>، </a:t>
            </a:r>
            <a:r>
              <a:rPr lang="ar-SA" dirty="0" err="1"/>
              <a:t>وھما</a:t>
            </a:r>
            <a:r>
              <a:rPr lang="ar-SA" dirty="0"/>
              <a:t> </a:t>
            </a:r>
            <a:r>
              <a:rPr lang="ar-SA" dirty="0" err="1"/>
              <a:t>مظھرین</a:t>
            </a:r>
            <a:r>
              <a:rPr lang="ar-SA" dirty="0"/>
              <a:t> </a:t>
            </a:r>
            <a:r>
              <a:rPr lang="ar-SA" dirty="0" err="1"/>
              <a:t>ممیزین</a:t>
            </a:r>
            <a:r>
              <a:rPr lang="ar-SA" dirty="0"/>
              <a:t> لصناعة </a:t>
            </a:r>
            <a:r>
              <a:rPr lang="ar-SA" dirty="0" err="1"/>
              <a:t>السیاحة</a:t>
            </a:r>
            <a:r>
              <a:rPr lang="ar-SA" dirty="0"/>
              <a:t> في المنتجعات خاصه. </a:t>
            </a:r>
            <a:endParaRPr lang="en-US" dirty="0"/>
          </a:p>
          <a:p>
            <a:pPr marL="109728" indent="0" algn="r">
              <a:lnSpc>
                <a:spcPct val="300000"/>
              </a:lnSpc>
              <a:buNone/>
            </a:pPr>
            <a:endParaRPr lang="en-US" dirty="0"/>
          </a:p>
        </p:txBody>
      </p:sp>
      <p:sp>
        <p:nvSpPr>
          <p:cNvPr id="3" name="Title 2"/>
          <p:cNvSpPr>
            <a:spLocks noGrp="1"/>
          </p:cNvSpPr>
          <p:nvPr>
            <p:ph type="title"/>
          </p:nvPr>
        </p:nvSpPr>
        <p:spPr/>
        <p:txBody>
          <a:bodyPr/>
          <a:lstStyle/>
          <a:p>
            <a:pPr algn="ctr"/>
            <a:r>
              <a:rPr lang="ar-SA" dirty="0" smtClean="0"/>
              <a:t>ثالثا: الموسمية</a:t>
            </a:r>
            <a:endParaRPr lang="en-US" dirty="0"/>
          </a:p>
        </p:txBody>
      </p:sp>
    </p:spTree>
    <p:extLst>
      <p:ext uri="{BB962C8B-B14F-4D97-AF65-F5344CB8AC3E}">
        <p14:creationId xmlns:p14="http://schemas.microsoft.com/office/powerpoint/2010/main" val="4121640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303</TotalTime>
  <Words>11052</Words>
  <Application>Microsoft Office PowerPoint</Application>
  <PresentationFormat>On-screen Show (4:3)</PresentationFormat>
  <Paragraphs>498</Paragraphs>
  <Slides>184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184</vt:i4>
      </vt:variant>
    </vt:vector>
  </HeadingPairs>
  <TitlesOfParts>
    <vt:vector size="195" baseType="lpstr">
      <vt:lpstr>Arial</vt:lpstr>
      <vt:lpstr>Calibri</vt:lpstr>
      <vt:lpstr>Courier New</vt:lpstr>
      <vt:lpstr>Lucida Sans Unicode</vt:lpstr>
      <vt:lpstr>Symbol</vt:lpstr>
      <vt:lpstr>Times New Roman</vt:lpstr>
      <vt:lpstr>Verdana</vt:lpstr>
      <vt:lpstr>Wingdings</vt:lpstr>
      <vt:lpstr>Wingdings 2</vt:lpstr>
      <vt:lpstr>Wingdings 3</vt:lpstr>
      <vt:lpstr>Concourse</vt:lpstr>
      <vt:lpstr>PowerPoint Presentation</vt:lpstr>
      <vt:lpstr>علم الاجتماع السياحي </vt:lpstr>
      <vt:lpstr>علم الاجتماع السياحي</vt:lpstr>
      <vt:lpstr>علم الاجتماع السياحي</vt:lpstr>
      <vt:lpstr>PowerPoint Presentation</vt:lpstr>
      <vt:lpstr>تاريخ السياحة ونشأتها</vt:lpstr>
      <vt:lpstr>تاريخ السياحة ونشأتها</vt:lpstr>
      <vt:lpstr>تاريخ السياحة ونشأتها</vt:lpstr>
      <vt:lpstr>تاريخ السياحة ونشأتها</vt:lpstr>
      <vt:lpstr>حركة السیاحة </vt:lpstr>
      <vt:lpstr>السياحة في العصور القديمة</vt:lpstr>
      <vt:lpstr>السياحة في العصور القديمة</vt:lpstr>
      <vt:lpstr>السياحة في العصور الوسطى</vt:lpstr>
      <vt:lpstr>السياحة في العصور الحديثة</vt:lpstr>
      <vt:lpstr>مفھوم السیاحة</vt:lpstr>
      <vt:lpstr>لماذا يجب تعریف السیاحة تعریفا دقیقا </vt:lpstr>
      <vt:lpstr>لماذا يجب تعریف السیاحة تعریفا دقیقا </vt:lpstr>
      <vt:lpstr>تعريف السياحة</vt:lpstr>
      <vt:lpstr>تعريف السائح</vt:lpstr>
      <vt:lpstr>الفئات التي لم تعتبرھا اللجنة من ضمن السائحین </vt:lpstr>
      <vt:lpstr>تعريف السائح</vt:lpstr>
      <vt:lpstr>تعريف السائح</vt:lpstr>
      <vt:lpstr>عوامل تطور السیاحة في القرن العشرین</vt:lpstr>
      <vt:lpstr>عوامل تطور السیاحة في القرن العشرین</vt:lpstr>
      <vt:lpstr>عوامل تطور السیاحة في القرن العشرین</vt:lpstr>
      <vt:lpstr>PowerPoint Presentation</vt:lpstr>
      <vt:lpstr>تنصب دراسة المؤثرات الاجتماعیة والثقافیة للسیاحة من خلال ثلاث نواحي  </vt:lpstr>
      <vt:lpstr>المستقبل السیاحي</vt:lpstr>
      <vt:lpstr>المستقبل السیاحي</vt:lpstr>
      <vt:lpstr>المستقبل السیاحي</vt:lpstr>
      <vt:lpstr>المستقبل السیاحي</vt:lpstr>
      <vt:lpstr>المستقبل السیاحي</vt:lpstr>
      <vt:lpstr>المستقبل السیاحي</vt:lpstr>
      <vt:lpstr>المستقبل السیاحي</vt:lpstr>
      <vt:lpstr>الفرق بین الانتقال والسفر والسیاحة</vt:lpstr>
      <vt:lpstr>العلاقة بین الانتقال والسفر والسیاحة</vt:lpstr>
      <vt:lpstr>مجالات البحث في علم الاجتماع السیاحي </vt:lpstr>
      <vt:lpstr>  الآثار الاجتماعیة للسیاحة</vt:lpstr>
      <vt:lpstr> أولا: آثار السیاحة على الفرد </vt:lpstr>
      <vt:lpstr> أولا: آثار السیاحة على الفرد </vt:lpstr>
      <vt:lpstr> ثانيا:الآثار السیاحیة على الأسرة</vt:lpstr>
      <vt:lpstr> ثالثا:الآثار السیاحیة على المجتمع المحلي</vt:lpstr>
      <vt:lpstr> ثالثا:الآثار السیاحیة على المجتمع المحلي</vt:lpstr>
      <vt:lpstr>تأثیر السیاحة على المجتمع المحلي یمكن تناوله من خلال منظورین</vt:lpstr>
      <vt:lpstr>السیاحة والجریمة</vt:lpstr>
      <vt:lpstr>الجریمة المرتبطة بالسیاحة</vt:lpstr>
      <vt:lpstr>الجرائم الموجھة ضد السیاح أنفسھم</vt:lpstr>
      <vt:lpstr>الجرائم التي یقوم أو یكون السائح هو مصدرها</vt:lpstr>
      <vt:lpstr>  الاتجاھات نحو السیاحة والسیاح</vt:lpstr>
      <vt:lpstr> الاتجاه الإیجابي</vt:lpstr>
      <vt:lpstr> الاتجاه السلبي</vt:lpstr>
      <vt:lpstr>القضایا التي ترتبط بالسیاحة ومن شأنھا أن تعمل على تشكیل اتجاھات سلبیة حیال النشاط السیاحي</vt:lpstr>
      <vt:lpstr>  التغیر السكاني</vt:lpstr>
      <vt:lpstr>  خصائص الحیاة والسفر</vt:lpstr>
      <vt:lpstr>  المتغیرات الدیموغرافیة المرتبطة بالسفر</vt:lpstr>
      <vt:lpstr>  المتغیرات الدیموغرافیة المرتبطة بالسفر</vt:lpstr>
      <vt:lpstr>  تعريف السياحة الاجتماعية</vt:lpstr>
      <vt:lpstr>  أمثلة من السياحة الاجتماعية</vt:lpstr>
      <vt:lpstr>الآثار الاجتماعیة الأساسیة للسیاحة</vt:lpstr>
      <vt:lpstr>الآثار الاجتماعیة الأساسیة للسیاحة</vt:lpstr>
      <vt:lpstr>الآثار الاجتماعیة الأساسیة للسیاحة</vt:lpstr>
      <vt:lpstr>دوافع السفر</vt:lpstr>
      <vt:lpstr>عوائق السفر</vt:lpstr>
      <vt:lpstr>PowerPoint Presentation</vt:lpstr>
      <vt:lpstr>السیاحة والبناء الثقافي للمجتمع</vt:lpstr>
      <vt:lpstr>السیاحة والبناء الثقافي للمجتمع</vt:lpstr>
      <vt:lpstr>مفھوم الثقافة </vt:lpstr>
      <vt:lpstr> المحددات الاجتماعیة المشكلة للنشاط  السياحي   </vt:lpstr>
      <vt:lpstr>PowerPoint Presentation</vt:lpstr>
      <vt:lpstr>PowerPoint Presentation</vt:lpstr>
      <vt:lpstr>التطور الحضاري والثقافي والاجتماعي </vt:lpstr>
      <vt:lpstr>PowerPoint Presentation</vt:lpstr>
      <vt:lpstr>PowerPoint Presentation</vt:lpstr>
      <vt:lpstr>PowerPoint Presentation</vt:lpstr>
      <vt:lpstr>العوامل البشریة المؤثرة في التنمیة السیاحیة  </vt:lpstr>
      <vt:lpstr>العوامل المادیة المؤثرة في التنمیة السیاحیة </vt:lpstr>
      <vt:lpstr>العوامل المادیة المؤثرة في التنمیة السیاحیة </vt:lpstr>
      <vt:lpstr>العوامل المادیة المؤثرة في التنمیة السیاحیة </vt:lpstr>
      <vt:lpstr>العوامل المادیة المؤثرة في التنمیة السیاحیة </vt:lpstr>
      <vt:lpstr>سیاسة الدولة والسیاحة  </vt:lpstr>
      <vt:lpstr>مهام وزارة السياحة والهيئة العامة للسياحة</vt:lpstr>
      <vt:lpstr>مهام وزارة السياحة والهيئة العامة للسياحة</vt:lpstr>
      <vt:lpstr>ماذا يتطلب تنشيط القطاع السياحي</vt:lpstr>
      <vt:lpstr>ماذا يتطلب تنشيط القطاع السياحي</vt:lpstr>
      <vt:lpstr>PowerPoint Presentation</vt:lpstr>
      <vt:lpstr>المجتمع وصناعة السیاحة </vt:lpstr>
      <vt:lpstr>  ما المقصود بمقومات صناعة السیاحة </vt:lpstr>
      <vt:lpstr>ما یجعل لھا مقومات خاصة یتمثل أھمھا </vt:lpstr>
      <vt:lpstr>أولا:المادة الخام. </vt:lpstr>
      <vt:lpstr>ثانيا:رأس المال</vt:lpstr>
      <vt:lpstr>ثالثا: البيئة الإصطناعية</vt:lpstr>
      <vt:lpstr>رابعا: العمل </vt:lpstr>
      <vt:lpstr>یصنف بعض العلماء القوى العاملة المرتبطة بصناعة السیاحة إلى أربع فئات </vt:lpstr>
      <vt:lpstr>PowerPoint Presentation</vt:lpstr>
      <vt:lpstr>خامسا: مقومات الجذب</vt:lpstr>
      <vt:lpstr>خصائص صناعة السیاحة </vt:lpstr>
      <vt:lpstr>أولا: الدور الاقتصادي. </vt:lpstr>
      <vt:lpstr>ثانيا: الديناميكية</vt:lpstr>
      <vt:lpstr>ثالثا: الموسمية</vt:lpstr>
      <vt:lpstr>رابعا: الخدمات</vt:lpstr>
      <vt:lpstr>خامسا: النشاط المؤسسي. </vt:lpstr>
      <vt:lpstr>سادسا: النشاط الاجتماعي.</vt:lpstr>
      <vt:lpstr>عناصر صناعة السیاحة </vt:lpstr>
      <vt:lpstr>عنصر حركي </vt:lpstr>
      <vt:lpstr>عنصر ثابت </vt:lpstr>
      <vt:lpstr>عنصر الإنسان</vt:lpstr>
      <vt:lpstr>العناصر الظرفیة </vt:lpstr>
      <vt:lpstr>عناصر تتعلق بالسائح</vt:lpstr>
      <vt:lpstr>عناصر المكان المقصود</vt:lpstr>
      <vt:lpstr>العنصر الناتج</vt:lpstr>
      <vt:lpstr>البنیة المجتمعیة لصناعة السیاحة </vt:lpstr>
      <vt:lpstr>المتغیرات تؤثر في البیئة الاجتماعیة للمجتمع، وعلاقتھا بالسیاحة</vt:lpstr>
      <vt:lpstr>السياحة في علاقتها بالنسق الاجتماعي</vt:lpstr>
      <vt:lpstr>PowerPoint Presentation</vt:lpstr>
      <vt:lpstr>PowerPoint Presentation</vt:lpstr>
      <vt:lpstr>PowerPoint Presentation</vt:lpstr>
      <vt:lpstr>أولا: تنمية التراث الاجتماعي والحضاري للمجتمع المضيف</vt:lpstr>
      <vt:lpstr>ثانيا: تدعيم الثقافة لاجتماعية للمجتمع</vt:lpstr>
      <vt:lpstr>ثالثا: تقويم وتتابع التطور الاجتماعي للمجتمع المضيف</vt:lpstr>
      <vt:lpstr>رابعا: توثيق الروابط السياسية بين البلد المضيف والبلد المستقبل</vt:lpstr>
      <vt:lpstr>خامسا: تحقيق التنمية الاجتماعية للمجتمع المضيف</vt:lpstr>
      <vt:lpstr>سادسا: صحيح المفاهيم الخاطئة عن البلد المضيف</vt:lpstr>
      <vt:lpstr>سابعا: رفع المستوى العمراني والحضاري في البلد السياحي</vt:lpstr>
      <vt:lpstr>ثامنا: دعم الهجرة الداخلية والخارجية</vt:lpstr>
      <vt:lpstr>التأثيرات السلبية للسياحة على النسق الاجتماعي</vt:lpstr>
      <vt:lpstr>PowerPoint Presentation</vt:lpstr>
      <vt:lpstr> أولا: التصادم الاجتماعي</vt:lpstr>
      <vt:lpstr> ثانيا: الخلل الاجتماعي والتدهور الاجتماعي لأفراد المجتمع المضيف</vt:lpstr>
      <vt:lpstr> ثالثا: الرغبة في الابتعاد عن الهوية الأصلية لأفراد المجتمع المضيف</vt:lpstr>
      <vt:lpstr> رابعا: تغير السلوك والأخلاق العامة</vt:lpstr>
      <vt:lpstr> خامسا: التأثير على القدسية الدينية</vt:lpstr>
      <vt:lpstr> سادسا: التأثير في إحداث بعض المشكلات الاجتماعية</vt:lpstr>
      <vt:lpstr> سابعا: الضغط على البنية التحتية للمجتمع</vt:lpstr>
      <vt:lpstr>السياحة وعلاقتها بالنسق البيئي</vt:lpstr>
      <vt:lpstr>PowerPoint Presentation</vt:lpstr>
      <vt:lpstr>PowerPoint Presentation</vt:lpstr>
      <vt:lpstr>  التأثيرات الإيجابية للسياحة على النسق البيئي</vt:lpstr>
      <vt:lpstr> أولا: تطوير الموارد البيئية</vt:lpstr>
      <vt:lpstr>ثانيا: استثمار الموارد البيئية</vt:lpstr>
      <vt:lpstr> ثالثا: الحفاظ على التراث البيئي</vt:lpstr>
      <vt:lpstr> رابعا: تقويم العلاقة التكاملية بين السياحة والبيئة</vt:lpstr>
      <vt:lpstr>PowerPoint Presentation</vt:lpstr>
      <vt:lpstr>السياحة تسهم بتقويم علاقتها من خلال تدعيم الدولة والمؤسسات المختلفة بالصورة والأسس التي يجب أن تقوم على أساسها تلك العلاقة والتي يجب أن ترتكز على الآتي:</vt:lpstr>
      <vt:lpstr>السياحة تسهم بتقويم علاقتها من خلال تدعيم الدولة والمؤسسات المختلفة بالصورة والأسس التي يجب أن تقوم على أساسها تلك العلاقة والتي يجب أن ترتكز على الآتي:</vt:lpstr>
      <vt:lpstr>التأثيرات السلبية للسياحة على النسق البيئي والموارد البيئية</vt:lpstr>
      <vt:lpstr>PowerPoint Presentation</vt:lpstr>
      <vt:lpstr> أولا: زيادة نسبة التلوث</vt:lpstr>
      <vt:lpstr> ثانيا: إحداث خلل بيئي</vt:lpstr>
      <vt:lpstr>مسببات الخلل البيئي</vt:lpstr>
      <vt:lpstr>مسببات الخلل البيئي</vt:lpstr>
      <vt:lpstr>PowerPoint Presentation</vt:lpstr>
      <vt:lpstr>السیاحة و علاقتها بالنسق الاقتصادي</vt:lpstr>
      <vt:lpstr>PowerPoint Presentation</vt:lpstr>
      <vt:lpstr>السیاحة كصناعة مثلھا كأية صناعة أخرى تقوم على مقومات أساس تمثل عناصر إنتاجھا:   </vt:lpstr>
      <vt:lpstr>التأثيرات الإيجابية للسياحة على النسق الاقتصادي</vt:lpstr>
      <vt:lpstr> أولا: أثر السياحة في الاقتصاد العالمي والقومي</vt:lpstr>
      <vt:lpstr>ثانيا: تنمية القطاعات الاقتصادية المرتبطة بالمجتمع</vt:lpstr>
      <vt:lpstr> ثالثا: زيادة معدلات التوظيف</vt:lpstr>
      <vt:lpstr> رابعا: تنشیط الصناعات والأنشطة الاقتصادیة</vt:lpstr>
      <vt:lpstr>خامسا: تحقیق التوازن في میزان المدفوعات</vt:lpstr>
      <vt:lpstr>سادسا: العائد الاقتصادي للسیاحة الثقافیة</vt:lpstr>
      <vt:lpstr>سابعا: تنمیة خدمات البنیة الأساسیة</vt:lpstr>
      <vt:lpstr>التأثیرات السیاحیة السلبیة على النسق الاقتصادي </vt:lpstr>
      <vt:lpstr> أولا: الإضرار بالاقتصاد القومي</vt:lpstr>
      <vt:lpstr> ثانيا: موسمیة العمل السیاحي</vt:lpstr>
      <vt:lpstr>ثالثا: تغیر الأنماط الاستھلاكیة الاقتصادیة</vt:lpstr>
      <vt:lpstr>رابعا: انخفاض مستوى الأجور في الأنشطة السیاحیة</vt:lpstr>
      <vt:lpstr>السياحة و علاقتها بالنسق الثقافي</vt:lpstr>
      <vt:lpstr>PowerPoint Presentation</vt:lpstr>
      <vt:lpstr>التأثیرات الإیجابیة للسیاحة على النسق الثقافي </vt:lpstr>
      <vt:lpstr> أولا: تنمیة التقارب الثقافي والتفاھم الثقافي بین المجتمع المضیف والمستقبل</vt:lpstr>
      <vt:lpstr>ثانيا: تدعیم التبادل الثقافي</vt:lpstr>
      <vt:lpstr> ثالثا: تداول ونقل ثقافة المجتمع</vt:lpstr>
      <vt:lpstr> رابعا: إبراز الأنماط المجتمعیة المتباینة</vt:lpstr>
      <vt:lpstr>خامسا: تنمیة الوعي الثقافي لأفراد المجتمع المضیف</vt:lpstr>
      <vt:lpstr>سادسا: تنمیة التراث التاریخي للمجتمع</vt:lpstr>
      <vt:lpstr>سابعا: تفعیل ثقافة وقت الفراغ</vt:lpstr>
      <vt:lpstr>ثامنا: إحیاء الإطار الثقافي للمجتمع</vt:lpstr>
      <vt:lpstr>التأثیرات السیاحیة السلبیة على النسق الثقافي </vt:lpstr>
      <vt:lpstr>أولا: تأثر الطبیعة الثقافیة التقلیدیة للمجتمع المضیف</vt:lpstr>
      <vt:lpstr>ثانيا: تأثر المراكز الحضاریة والثقافیة والأثریة للمجتمع المضیف</vt:lpstr>
      <vt:lpstr>ثالثا : التقلید الثقافي لأفراد المجتمع المضیف</vt:lpstr>
      <vt:lpstr>رابعا : حدوث الاختلاف الثقافي</vt:lpstr>
      <vt:lpstr>  خامسا: بث صورة مصطنعة لأفراد المجتمع المضیف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dc:title>
  <dc:creator>Saif</dc:creator>
  <cp:lastModifiedBy>Gehad Shabbar</cp:lastModifiedBy>
  <cp:revision>38</cp:revision>
  <dcterms:created xsi:type="dcterms:W3CDTF">2018-02-04T21:46:51Z</dcterms:created>
  <dcterms:modified xsi:type="dcterms:W3CDTF">2020-02-02T11:59:21Z</dcterms:modified>
</cp:coreProperties>
</file>