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 id="273" r:id="rId17"/>
    <p:sldId id="280" r:id="rId18"/>
    <p:sldId id="275" r:id="rId19"/>
    <p:sldId id="274" r:id="rId20"/>
    <p:sldId id="277" r:id="rId21"/>
    <p:sldId id="276" r:id="rId22"/>
    <p:sldId id="278" r:id="rId23"/>
    <p:sldId id="279" r:id="rId24"/>
    <p:sldId id="281" r:id="rId25"/>
    <p:sldId id="282" r:id="rId26"/>
    <p:sldId id="283" r:id="rId27"/>
    <p:sldId id="284"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7" d="100"/>
          <a:sy n="87" d="100"/>
        </p:scale>
        <p:origin x="7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8E553842-D80E-4D1A-8871-BC42686E5A78}" type="datetimeFigureOut">
              <a:rPr lang="en-US" smtClean="0"/>
              <a:t>3/3/2019</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A4B52F39-9890-446F-80FA-B0CE311B015C}" type="slidenum">
              <a:rPr lang="en-US" smtClean="0"/>
              <a:t>‹#›</a:t>
            </a:fld>
            <a:endParaRPr lang="en-US"/>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1501088343"/>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553842-D80E-4D1A-8871-BC42686E5A78}" type="datetimeFigureOut">
              <a:rPr lang="en-US" smtClean="0"/>
              <a:t>3/3/2019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52F39-9890-446F-80FA-B0CE311B015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8E553842-D80E-4D1A-8871-BC42686E5A78}" type="datetimeFigureOut">
              <a:rPr lang="en-US" smtClean="0"/>
              <a:t>3/3/2019</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A4B52F39-9890-446F-80FA-B0CE311B015C}" type="slidenum">
              <a:rPr lang="en-US" smtClean="0"/>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4504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553842-D80E-4D1A-8871-BC42686E5A78}" type="datetimeFigureOut">
              <a:rPr lang="en-US" smtClean="0"/>
              <a:t>3/3/2019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52F39-9890-446F-80FA-B0CE311B015C}" type="slidenum">
              <a:rPr lang="en-US" smtClean="0"/>
              <a:t>‹#›</a:t>
            </a:fld>
            <a:endParaRPr lang="en-US"/>
          </a:p>
        </p:txBody>
      </p:sp>
    </p:spTree>
    <p:extLst>
      <p:ext uri="{BB962C8B-B14F-4D97-AF65-F5344CB8AC3E}">
        <p14:creationId xmlns:p14="http://schemas.microsoft.com/office/powerpoint/2010/main" val="2888301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8E553842-D80E-4D1A-8871-BC42686E5A78}" type="datetimeFigureOut">
              <a:rPr lang="en-US" smtClean="0"/>
              <a:t>3/3/2019</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A4B52F39-9890-446F-80FA-B0CE311B015C}" type="slidenum">
              <a:rPr lang="en-US" smtClean="0"/>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640133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553842-D80E-4D1A-8871-BC42686E5A78}" type="datetimeFigureOut">
              <a:rPr lang="en-US" smtClean="0"/>
              <a:t>3/3/2019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B52F39-9890-446F-80FA-B0CE311B015C}" type="slidenum">
              <a:rPr lang="en-US" smtClean="0"/>
              <a:t>‹#›</a:t>
            </a:fld>
            <a:endParaRPr lang="en-US"/>
          </a:p>
        </p:txBody>
      </p:sp>
    </p:spTree>
    <p:extLst>
      <p:ext uri="{BB962C8B-B14F-4D97-AF65-F5344CB8AC3E}">
        <p14:creationId xmlns:p14="http://schemas.microsoft.com/office/powerpoint/2010/main" val="1198940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E553842-D80E-4D1A-8871-BC42686E5A78}" type="datetimeFigureOut">
              <a:rPr lang="en-US" smtClean="0"/>
              <a:t>3/3/2019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B52F39-9890-446F-80FA-B0CE311B015C}" type="slidenum">
              <a:rPr lang="en-US" smtClean="0"/>
              <a:t>‹#›</a:t>
            </a:fld>
            <a:endParaRPr lang="en-US"/>
          </a:p>
        </p:txBody>
      </p:sp>
    </p:spTree>
    <p:extLst>
      <p:ext uri="{BB962C8B-B14F-4D97-AF65-F5344CB8AC3E}">
        <p14:creationId xmlns:p14="http://schemas.microsoft.com/office/powerpoint/2010/main" val="1531968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E553842-D80E-4D1A-8871-BC42686E5A78}" type="datetimeFigureOut">
              <a:rPr lang="en-US" smtClean="0"/>
              <a:t>3/3/2019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B52F39-9890-446F-80FA-B0CE311B015C}" type="slidenum">
              <a:rPr lang="en-US" smtClean="0"/>
              <a:t>‹#›</a:t>
            </a:fld>
            <a:endParaRPr lang="en-US"/>
          </a:p>
        </p:txBody>
      </p:sp>
    </p:spTree>
    <p:extLst>
      <p:ext uri="{BB962C8B-B14F-4D97-AF65-F5344CB8AC3E}">
        <p14:creationId xmlns:p14="http://schemas.microsoft.com/office/powerpoint/2010/main" val="3263661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553842-D80E-4D1A-8871-BC42686E5A78}" type="datetimeFigureOut">
              <a:rPr lang="en-US" smtClean="0"/>
              <a:t>3/3/2019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52F39-9890-446F-80FA-B0CE311B015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8E553842-D80E-4D1A-8871-BC42686E5A78}" type="datetimeFigureOut">
              <a:rPr lang="en-US" smtClean="0"/>
              <a:t>3/3/2019</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A4B52F39-9890-446F-80FA-B0CE311B015C}" type="slidenum">
              <a:rPr lang="en-US" smtClean="0"/>
              <a:t>‹#›</a:t>
            </a:fld>
            <a:endParaRPr lang="en-US"/>
          </a:p>
        </p:txBody>
      </p:sp>
    </p:spTree>
    <p:extLst>
      <p:ext uri="{BB962C8B-B14F-4D97-AF65-F5344CB8AC3E}">
        <p14:creationId xmlns:p14="http://schemas.microsoft.com/office/powerpoint/2010/main" val="835308100"/>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553842-D80E-4D1A-8871-BC42686E5A78}" type="datetimeFigureOut">
              <a:rPr lang="en-US" smtClean="0"/>
              <a:t>3/3/2019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52F39-9890-446F-80FA-B0CE311B015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8E553842-D80E-4D1A-8871-BC42686E5A78}" type="datetimeFigureOut">
              <a:rPr lang="en-US" smtClean="0"/>
              <a:t>3/3/2019</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A4B52F39-9890-446F-80FA-B0CE311B015C}" type="slidenum">
              <a:rPr lang="en-US" smtClean="0"/>
              <a:t>‹#›</a:t>
            </a:fld>
            <a:endParaRPr lang="en-US"/>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11000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a:t>السياحة في علاقتها بالنسق البيئي</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33184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p>
        </p:txBody>
      </p:sp>
      <p:sp>
        <p:nvSpPr>
          <p:cNvPr id="3" name="Content Placeholder 2"/>
          <p:cNvSpPr>
            <a:spLocks noGrp="1"/>
          </p:cNvSpPr>
          <p:nvPr>
            <p:ph idx="1"/>
          </p:nvPr>
        </p:nvSpPr>
        <p:spPr>
          <a:xfrm>
            <a:off x="450376" y="2438400"/>
            <a:ext cx="11253895" cy="3651504"/>
          </a:xfrm>
        </p:spPr>
        <p:txBody>
          <a:bodyPr>
            <a:normAutofit/>
          </a:bodyPr>
          <a:lstStyle/>
          <a:p>
            <a:pPr marL="0" indent="0" algn="r" rtl="1">
              <a:buNone/>
            </a:pPr>
            <a:r>
              <a:rPr lang="ar-SA" sz="2400" dirty="0" smtClean="0"/>
              <a:t>أولا- استثمار </a:t>
            </a:r>
            <a:r>
              <a:rPr lang="ar-SA" sz="2400" dirty="0"/>
              <a:t>الموارد الطبيعة المتمثلة في المناخ والسواحل والجزر والجبال والغابات وغيرها من الموارد السياحية مثل المزارات والمتاحف لخلق عرض سياحي قادر على جذب السائحين إليه وذلك عبر زيادة الاهتمام بالبرامج البيئية في جميع وسائل الإعلام المقروء والمسموع والمرئي عن المناطق ذا التكوينات الجيولوجية والتنوع الأحيائي المتنوع، والحياة الفطرية البشرية وكيفية المحافظة على نقاء وصفاء تلك الموارد الطبيعية والاجتماعية والتوسع في إقامة المحميات الطبيعية وتنوعها كمحميات الأراضي الرطبة والمحميات الجيولوجية والصحراوية.</a:t>
            </a:r>
            <a:endParaRPr lang="en-US" sz="2400" dirty="0"/>
          </a:p>
        </p:txBody>
      </p:sp>
    </p:spTree>
    <p:extLst>
      <p:ext uri="{BB962C8B-B14F-4D97-AF65-F5344CB8AC3E}">
        <p14:creationId xmlns:p14="http://schemas.microsoft.com/office/powerpoint/2010/main" val="855181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US" dirty="0"/>
          </a:p>
        </p:txBody>
      </p:sp>
      <p:sp>
        <p:nvSpPr>
          <p:cNvPr id="3" name="Content Placeholder 2"/>
          <p:cNvSpPr>
            <a:spLocks noGrp="1"/>
          </p:cNvSpPr>
          <p:nvPr>
            <p:ph idx="1"/>
          </p:nvPr>
        </p:nvSpPr>
        <p:spPr>
          <a:xfrm>
            <a:off x="395786" y="2438400"/>
            <a:ext cx="11308486" cy="3651504"/>
          </a:xfrm>
        </p:spPr>
        <p:txBody>
          <a:bodyPr>
            <a:normAutofit/>
          </a:bodyPr>
          <a:lstStyle/>
          <a:p>
            <a:pPr marL="0" indent="0" algn="r" rtl="1">
              <a:buNone/>
            </a:pPr>
            <a:r>
              <a:rPr lang="ar-SA" sz="3600" dirty="0" smtClean="0"/>
              <a:t>ثانيا- الاهتمام </a:t>
            </a:r>
            <a:r>
              <a:rPr lang="ar-SA" sz="3600" dirty="0"/>
              <a:t>بسكان الأقاليم كنقطة جذب سياحي يمكن أن تحقق نتائج لها قيمتها إذا ما استغلت بطريقة مناسبة من خلال التطور الكبير في وسائل الاتصال الجماهيرية وخصوصاً التلفزيون إلى إثارة الرغبة لدى قطاع عريض من السياح في التعرف على أسلوب حياة سكان بعض المناطق.</a:t>
            </a:r>
            <a:endParaRPr lang="en-US" sz="3600" dirty="0"/>
          </a:p>
        </p:txBody>
      </p:sp>
    </p:spTree>
    <p:extLst>
      <p:ext uri="{BB962C8B-B14F-4D97-AF65-F5344CB8AC3E}">
        <p14:creationId xmlns:p14="http://schemas.microsoft.com/office/powerpoint/2010/main" val="1793138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marR="0" indent="0" rtl="1">
              <a:lnSpc>
                <a:spcPct val="115000"/>
              </a:lnSpc>
              <a:spcBef>
                <a:spcPts val="0"/>
              </a:spcBef>
              <a:spcAft>
                <a:spcPts val="0"/>
              </a:spcAft>
            </a:pPr>
            <a:endParaRPr lang="en-US" dirty="0"/>
          </a:p>
        </p:txBody>
      </p:sp>
      <p:sp>
        <p:nvSpPr>
          <p:cNvPr id="3" name="Content Placeholder 2"/>
          <p:cNvSpPr>
            <a:spLocks noGrp="1"/>
          </p:cNvSpPr>
          <p:nvPr>
            <p:ph idx="1"/>
          </p:nvPr>
        </p:nvSpPr>
        <p:spPr>
          <a:xfrm>
            <a:off x="1174044" y="2438400"/>
            <a:ext cx="10530227" cy="3651504"/>
          </a:xfrm>
        </p:spPr>
        <p:txBody>
          <a:bodyPr>
            <a:normAutofit/>
          </a:bodyPr>
          <a:lstStyle/>
          <a:p>
            <a:pPr marL="0" indent="0" algn="r" rtl="1">
              <a:buNone/>
            </a:pPr>
            <a:r>
              <a:rPr lang="ar-SA" sz="4000" dirty="0" smtClean="0"/>
              <a:t>ثالثا- تنمية </a:t>
            </a:r>
            <a:r>
              <a:rPr lang="ar-SA" sz="4000" dirty="0"/>
              <a:t>الوعي البيئي كأمر واجب لفاعلية التشريعات البيئية التي لا تكتمل دون تنفيذ وعي يتوقف على إدراك الجماهير لما يجب ولما ينبغي أن يكون، مع الاحساس الكامل بمشاكل تلوث البيئة وآثارها الضارة على الصحة.</a:t>
            </a:r>
            <a:endParaRPr lang="en-US" sz="4000" dirty="0"/>
          </a:p>
        </p:txBody>
      </p:sp>
    </p:spTree>
    <p:extLst>
      <p:ext uri="{BB962C8B-B14F-4D97-AF65-F5344CB8AC3E}">
        <p14:creationId xmlns:p14="http://schemas.microsoft.com/office/powerpoint/2010/main" val="1549283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50126" y="2438400"/>
            <a:ext cx="11554146" cy="3651504"/>
          </a:xfrm>
        </p:spPr>
        <p:txBody>
          <a:bodyPr>
            <a:normAutofit/>
          </a:bodyPr>
          <a:lstStyle/>
          <a:p>
            <a:pPr marL="0" marR="0" indent="0" algn="r" rtl="1">
              <a:lnSpc>
                <a:spcPct val="150000"/>
              </a:lnSpc>
              <a:spcBef>
                <a:spcPts val="0"/>
              </a:spcBef>
              <a:spcAft>
                <a:spcPts val="0"/>
              </a:spcAft>
              <a:buNone/>
            </a:pPr>
            <a:r>
              <a:rPr lang="ar-SA" sz="2800" dirty="0" smtClean="0"/>
              <a:t>رابعا- اتباع </a:t>
            </a:r>
            <a:r>
              <a:rPr lang="ar-SA" sz="2800" dirty="0"/>
              <a:t>أسلوب التخطيط الشامل للمناطق السياحية والابتعاد عن التوسعات غير المدروسة والمشروعات التي تسئ إلى البيئة ومكوناتها، مع وضع المعايير والقواعد والنظم اللازمة للمستثمرين عند القيام بتعمير تلك المناطق حتى تتلاءم مع الطبيعة الخاصة بها من حيث التصميم أو الإيقاع أو غيرها.</a:t>
            </a:r>
            <a:endParaRPr lang="en-US" sz="2800" dirty="0"/>
          </a:p>
        </p:txBody>
      </p:sp>
    </p:spTree>
    <p:extLst>
      <p:ext uri="{BB962C8B-B14F-4D97-AF65-F5344CB8AC3E}">
        <p14:creationId xmlns:p14="http://schemas.microsoft.com/office/powerpoint/2010/main" val="2155829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8424" y="568345"/>
            <a:ext cx="10325847" cy="1560716"/>
          </a:xfrm>
        </p:spPr>
        <p:txBody>
          <a:bodyPr/>
          <a:lstStyle/>
          <a:p>
            <a:pPr algn="ctr"/>
            <a:endParaRPr lang="en-US" dirty="0"/>
          </a:p>
        </p:txBody>
      </p:sp>
      <p:sp>
        <p:nvSpPr>
          <p:cNvPr id="3" name="Content Placeholder 2"/>
          <p:cNvSpPr>
            <a:spLocks noGrp="1"/>
          </p:cNvSpPr>
          <p:nvPr>
            <p:ph idx="1"/>
          </p:nvPr>
        </p:nvSpPr>
        <p:spPr>
          <a:xfrm>
            <a:off x="450376" y="2438400"/>
            <a:ext cx="11253895" cy="3651504"/>
          </a:xfrm>
        </p:spPr>
        <p:txBody>
          <a:bodyPr>
            <a:normAutofit/>
          </a:bodyPr>
          <a:lstStyle/>
          <a:p>
            <a:pPr marL="0" indent="0" algn="r" rtl="1">
              <a:buNone/>
            </a:pPr>
            <a:r>
              <a:rPr lang="ar-SA" sz="3600" dirty="0" smtClean="0"/>
              <a:t>خامسا- العمل </a:t>
            </a:r>
            <a:r>
              <a:rPr lang="ar-SA" sz="3600" dirty="0"/>
              <a:t>على تزويد المناطق السياحية باحتياجاتها الأساسية من مرافق وخدمات مع اتخاذ التدابير اللازمة للحد من الأضرار الناجمة عن تكدس وكثافة الزائرين في أوقات الذروة الموسمية، واقتراح مواقع بديلة تسمح باستيعاب الفائض منها.</a:t>
            </a:r>
            <a:endParaRPr lang="en-US" sz="3600" dirty="0"/>
          </a:p>
        </p:txBody>
      </p:sp>
    </p:spTree>
    <p:extLst>
      <p:ext uri="{BB962C8B-B14F-4D97-AF65-F5344CB8AC3E}">
        <p14:creationId xmlns:p14="http://schemas.microsoft.com/office/powerpoint/2010/main" val="889135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p>
        </p:txBody>
      </p:sp>
      <p:sp>
        <p:nvSpPr>
          <p:cNvPr id="3" name="Content Placeholder 2"/>
          <p:cNvSpPr>
            <a:spLocks noGrp="1"/>
          </p:cNvSpPr>
          <p:nvPr>
            <p:ph idx="1"/>
          </p:nvPr>
        </p:nvSpPr>
        <p:spPr>
          <a:xfrm>
            <a:off x="423082" y="2438400"/>
            <a:ext cx="11281190" cy="3651504"/>
          </a:xfrm>
        </p:spPr>
        <p:txBody>
          <a:bodyPr>
            <a:normAutofit/>
          </a:bodyPr>
          <a:lstStyle/>
          <a:p>
            <a:pPr marL="0" indent="0" algn="r" rtl="1">
              <a:buNone/>
            </a:pPr>
            <a:r>
              <a:rPr lang="ar-SA" sz="3600" dirty="0" smtClean="0">
                <a:solidFill>
                  <a:srgbClr val="000000"/>
                </a:solidFill>
                <a:ea typeface="Arial" panose="020B0604020202020204" pitchFamily="34" charset="0"/>
                <a:cs typeface="Times New Roman" panose="02020603050405020304" pitchFamily="18" charset="0"/>
              </a:rPr>
              <a:t>سادسا- </a:t>
            </a:r>
            <a:r>
              <a:rPr lang="ar-SA" sz="3600" dirty="0" smtClean="0"/>
              <a:t>أن </a:t>
            </a:r>
            <a:r>
              <a:rPr lang="ar-SA" sz="3600" dirty="0"/>
              <a:t>يراعي المخططون المسؤولون عن التنمية السياحية في الدول أهمية توافر المعلومات والبيانات المتعلقة بالآثار البيئية والمشروعات السياحية المقترحة قبل </a:t>
            </a:r>
            <a:r>
              <a:rPr lang="ar-SA" sz="3600" dirty="0" smtClean="0"/>
              <a:t>البدء </a:t>
            </a:r>
            <a:r>
              <a:rPr lang="ar-SA" sz="3600" dirty="0"/>
              <a:t>في إنشائها لتحديد حجم الضرر البيئي المتوقع حدوثه في البيئة كنتيجة مباشرة أو غير مباشرة للسياحة.</a:t>
            </a:r>
            <a:endParaRPr lang="en-US" sz="3600" dirty="0"/>
          </a:p>
        </p:txBody>
      </p:sp>
    </p:spTree>
    <p:extLst>
      <p:ext uri="{BB962C8B-B14F-4D97-AF65-F5344CB8AC3E}">
        <p14:creationId xmlns:p14="http://schemas.microsoft.com/office/powerpoint/2010/main" val="3710594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68345"/>
            <a:ext cx="11704271" cy="1560716"/>
          </a:xfrm>
        </p:spPr>
        <p:txBody>
          <a:bodyPr/>
          <a:lstStyle/>
          <a:p>
            <a:pPr algn="ctr"/>
            <a:endParaRPr lang="en-US" dirty="0"/>
          </a:p>
        </p:txBody>
      </p:sp>
      <p:sp>
        <p:nvSpPr>
          <p:cNvPr id="3" name="Content Placeholder 2"/>
          <p:cNvSpPr>
            <a:spLocks noGrp="1"/>
          </p:cNvSpPr>
          <p:nvPr>
            <p:ph idx="1"/>
          </p:nvPr>
        </p:nvSpPr>
        <p:spPr>
          <a:xfrm>
            <a:off x="259308" y="2438400"/>
            <a:ext cx="11444964" cy="3651504"/>
          </a:xfrm>
        </p:spPr>
        <p:txBody>
          <a:bodyPr>
            <a:normAutofit/>
          </a:bodyPr>
          <a:lstStyle/>
          <a:p>
            <a:pPr marL="0" indent="0" algn="r" rtl="1">
              <a:buNone/>
            </a:pPr>
            <a:r>
              <a:rPr lang="ar-SA" sz="3600" dirty="0" smtClean="0">
                <a:solidFill>
                  <a:srgbClr val="000000"/>
                </a:solidFill>
                <a:ea typeface="Arial" panose="020B0604020202020204" pitchFamily="34" charset="0"/>
                <a:cs typeface="Times New Roman" panose="02020603050405020304" pitchFamily="18" charset="0"/>
              </a:rPr>
              <a:t>سابعا- </a:t>
            </a:r>
            <a:r>
              <a:rPr lang="ar-SA" sz="3600" dirty="0" smtClean="0"/>
              <a:t>التقييم </a:t>
            </a:r>
            <a:r>
              <a:rPr lang="ar-SA" sz="3600" dirty="0"/>
              <a:t>المستمر للأوضاع البيئية في المناطق السياحية المهمة، وتقييم حجم التغيرات البيئية التي تحث في تلك المناطق نتيجة الأنشطة السياحية فيها للعمل على تقليل حجم الآثار المترتبة عليها حفاظاً على البيئة.</a:t>
            </a:r>
            <a:endParaRPr lang="en-US" sz="3600" dirty="0"/>
          </a:p>
        </p:txBody>
      </p:sp>
    </p:spTree>
    <p:extLst>
      <p:ext uri="{BB962C8B-B14F-4D97-AF65-F5344CB8AC3E}">
        <p14:creationId xmlns:p14="http://schemas.microsoft.com/office/powerpoint/2010/main" val="19924675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sz="4000" b="1" dirty="0">
                <a:solidFill>
                  <a:srgbClr val="000000"/>
                </a:solidFill>
                <a:ea typeface="Arial" panose="020B0604020202020204" pitchFamily="34" charset="0"/>
                <a:cs typeface="Arial" panose="020B0604020202020204" pitchFamily="34" charset="0"/>
              </a:rPr>
              <a:t>التأثيرات السلبية للسياحة على النسق البيئي والموارد البيئية</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785887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2890" y="568345"/>
            <a:ext cx="10421381" cy="1560716"/>
          </a:xfrm>
        </p:spPr>
        <p:txBody>
          <a:bodyPr/>
          <a:lstStyle/>
          <a:p>
            <a:endParaRPr lang="en-US" dirty="0"/>
          </a:p>
        </p:txBody>
      </p:sp>
      <p:sp>
        <p:nvSpPr>
          <p:cNvPr id="3" name="Content Placeholder 2"/>
          <p:cNvSpPr>
            <a:spLocks noGrp="1"/>
          </p:cNvSpPr>
          <p:nvPr>
            <p:ph idx="1"/>
          </p:nvPr>
        </p:nvSpPr>
        <p:spPr>
          <a:xfrm>
            <a:off x="423082" y="2438400"/>
            <a:ext cx="11281190" cy="3651504"/>
          </a:xfrm>
        </p:spPr>
        <p:txBody>
          <a:bodyPr>
            <a:normAutofit/>
          </a:bodyPr>
          <a:lstStyle/>
          <a:p>
            <a:pPr marL="0" indent="0" algn="ctr">
              <a:buNone/>
            </a:pPr>
            <a:r>
              <a:rPr lang="ar-SA" sz="3600" dirty="0">
                <a:solidFill>
                  <a:srgbClr val="000000"/>
                </a:solidFill>
                <a:ea typeface="Arial" panose="020B0604020202020204" pitchFamily="34" charset="0"/>
                <a:cs typeface="Times New Roman" panose="02020603050405020304" pitchFamily="18" charset="0"/>
              </a:rPr>
              <a:t>تتناول تأثيرات السياحة السلبية سلبيات ما تقوم به السياحة ويؤثر على النسق البيئي وعلى المكونات الحية وغير الحية في أي نظام أيكولوجي، وتعمل مجتمعة كوحدة كاملة تسير وفقاً لقوانين طبيعية وأحيائية، حيث تؤثر على تفاعل الإنسان مع البيئة الطبيعية وعلى استخدامه للموارد الطبيعية. ومن أهم التأثيرات السلبية للسياحة على النسق البيئي والموارد البيئية:</a:t>
            </a:r>
            <a:endParaRPr lang="en-US" sz="3600" dirty="0"/>
          </a:p>
        </p:txBody>
      </p:sp>
    </p:spTree>
    <p:extLst>
      <p:ext uri="{BB962C8B-B14F-4D97-AF65-F5344CB8AC3E}">
        <p14:creationId xmlns:p14="http://schemas.microsoft.com/office/powerpoint/2010/main" val="24373417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1446" y="568345"/>
            <a:ext cx="11062826" cy="1560716"/>
          </a:xfrm>
        </p:spPr>
        <p:txBody>
          <a:bodyPr/>
          <a:lstStyle/>
          <a:p>
            <a:pPr algn="ctr"/>
            <a:r>
              <a:rPr lang="ar-SA" dirty="0"/>
              <a:t>	</a:t>
            </a:r>
            <a:r>
              <a:rPr lang="ar-SA" dirty="0" smtClean="0"/>
              <a:t>أولا: زيادة </a:t>
            </a:r>
            <a:r>
              <a:rPr lang="ar-SA" dirty="0"/>
              <a:t>نسبة التلوث</a:t>
            </a:r>
            <a:endParaRPr lang="en-US" dirty="0"/>
          </a:p>
        </p:txBody>
      </p:sp>
      <p:sp>
        <p:nvSpPr>
          <p:cNvPr id="3" name="Content Placeholder 2"/>
          <p:cNvSpPr>
            <a:spLocks noGrp="1"/>
          </p:cNvSpPr>
          <p:nvPr>
            <p:ph idx="1"/>
          </p:nvPr>
        </p:nvSpPr>
        <p:spPr>
          <a:xfrm>
            <a:off x="354842" y="2438400"/>
            <a:ext cx="11349429" cy="3651504"/>
          </a:xfrm>
        </p:spPr>
        <p:txBody>
          <a:bodyPr>
            <a:noAutofit/>
          </a:bodyPr>
          <a:lstStyle/>
          <a:p>
            <a:pPr marL="0" indent="0" algn="ctr">
              <a:buNone/>
            </a:pPr>
            <a:r>
              <a:rPr lang="ar-SA" sz="2800" dirty="0">
                <a:latin typeface="+mj-lt"/>
                <a:ea typeface="+mj-ea"/>
                <a:cs typeface="+mj-cs"/>
              </a:rPr>
              <a:t>حيث أشار الخبراء إلى أنه مع توقع نمو كبير في صناعة السياحة في العالم فإن النسبة التي </a:t>
            </a:r>
            <a:r>
              <a:rPr lang="ar-SA" sz="2800" dirty="0" smtClean="0">
                <a:latin typeface="+mj-lt"/>
                <a:ea typeface="+mj-ea"/>
                <a:cs typeface="+mj-cs"/>
              </a:rPr>
              <a:t>تؤثر بها </a:t>
            </a:r>
            <a:r>
              <a:rPr lang="ar-SA" sz="2800" dirty="0">
                <a:latin typeface="+mj-lt"/>
                <a:ea typeface="+mj-ea"/>
                <a:cs typeface="+mj-cs"/>
              </a:rPr>
              <a:t>السياحة في التلوث سوف تزيد، ومن ثم ارتفاع درجة حرارة الأرض سوف تزيد، وأوضحوا أن نسبة الزيادة في التلوث وارتفاع درجة الحرارة بسبب الأنشطة السياحية ستزيد بنسبة 152٪ من الآن حتى </a:t>
            </a:r>
            <a:r>
              <a:rPr lang="ar-SA" sz="2800" dirty="0" smtClean="0">
                <a:latin typeface="+mj-lt"/>
                <a:ea typeface="+mj-ea"/>
                <a:cs typeface="+mj-cs"/>
              </a:rPr>
              <a:t>2050</a:t>
            </a:r>
            <a:r>
              <a:rPr lang="ar-SA" sz="2800" dirty="0">
                <a:latin typeface="+mj-lt"/>
                <a:ea typeface="+mj-ea"/>
                <a:cs typeface="+mj-cs"/>
              </a:rPr>
              <a:t>، ولهذا توقع الخبراء الاختفاء لأماكن سياحية شهيرة: منها اختفاء الثلج من فوق جبل "</a:t>
            </a:r>
            <a:r>
              <a:rPr lang="ar-SA" sz="2800" dirty="0" err="1">
                <a:latin typeface="+mj-lt"/>
                <a:ea typeface="+mj-ea"/>
                <a:cs typeface="+mj-cs"/>
              </a:rPr>
              <a:t>كليمنجاور</a:t>
            </a:r>
            <a:r>
              <a:rPr lang="ar-SA" sz="2800" dirty="0">
                <a:latin typeface="+mj-lt"/>
                <a:ea typeface="+mj-ea"/>
                <a:cs typeface="+mj-cs"/>
              </a:rPr>
              <a:t>" وامتداد الصحراء التي ستؤثر سلباً على مساحات الغابات في إفريقيا. كما أن هناك مناطق سياحية معينة تؤدي إلى آثار بيئية سلبية </a:t>
            </a:r>
            <a:r>
              <a:rPr lang="ar-SA" sz="2800" dirty="0" smtClean="0">
                <a:latin typeface="+mj-lt"/>
                <a:ea typeface="+mj-ea"/>
                <a:cs typeface="+mj-cs"/>
              </a:rPr>
              <a:t>نتيجة </a:t>
            </a:r>
            <a:r>
              <a:rPr lang="ar-SA" sz="2800" dirty="0">
                <a:latin typeface="+mj-lt"/>
                <a:ea typeface="+mj-ea"/>
                <a:cs typeface="+mj-cs"/>
              </a:rPr>
              <a:t>استخدامهم لمكونات البيئة الطبيعية كالجبال والأنهار والبحار، ما يؤدي إلى </a:t>
            </a:r>
            <a:r>
              <a:rPr lang="ar-SA" sz="2800" dirty="0" smtClean="0">
                <a:latin typeface="+mj-lt"/>
                <a:ea typeface="+mj-ea"/>
                <a:cs typeface="+mj-cs"/>
              </a:rPr>
              <a:t>تدهور حاد في </a:t>
            </a:r>
            <a:r>
              <a:rPr lang="ar-SA" sz="2800" dirty="0">
                <a:latin typeface="+mj-lt"/>
                <a:ea typeface="+mj-ea"/>
                <a:cs typeface="+mj-cs"/>
              </a:rPr>
              <a:t>البيئة </a:t>
            </a:r>
            <a:r>
              <a:rPr lang="ar-SA" sz="2800" dirty="0" smtClean="0">
                <a:latin typeface="+mj-lt"/>
                <a:ea typeface="+mj-ea"/>
                <a:cs typeface="+mj-cs"/>
              </a:rPr>
              <a:t>وزيادة حدة </a:t>
            </a:r>
            <a:r>
              <a:rPr lang="ar-SA" sz="2800" dirty="0">
                <a:latin typeface="+mj-lt"/>
                <a:ea typeface="+mj-ea"/>
                <a:cs typeface="+mj-cs"/>
              </a:rPr>
              <a:t>التلوث فيها.</a:t>
            </a:r>
            <a:endParaRPr lang="en-US" sz="2800" dirty="0">
              <a:latin typeface="+mj-lt"/>
              <a:ea typeface="+mj-ea"/>
              <a:cs typeface="+mj-cs"/>
            </a:endParaRPr>
          </a:p>
        </p:txBody>
      </p:sp>
    </p:spTree>
    <p:extLst>
      <p:ext uri="{BB962C8B-B14F-4D97-AF65-F5344CB8AC3E}">
        <p14:creationId xmlns:p14="http://schemas.microsoft.com/office/powerpoint/2010/main" val="2721780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p>
        </p:txBody>
      </p:sp>
      <p:sp>
        <p:nvSpPr>
          <p:cNvPr id="3" name="Content Placeholder 2"/>
          <p:cNvSpPr>
            <a:spLocks noGrp="1"/>
          </p:cNvSpPr>
          <p:nvPr>
            <p:ph idx="1"/>
          </p:nvPr>
        </p:nvSpPr>
        <p:spPr>
          <a:xfrm>
            <a:off x="368490" y="2129060"/>
            <a:ext cx="11335781" cy="4476455"/>
          </a:xfrm>
        </p:spPr>
        <p:txBody>
          <a:bodyPr>
            <a:normAutofit/>
          </a:bodyPr>
          <a:lstStyle/>
          <a:p>
            <a:pPr marL="0" marR="302260" indent="0" algn="ctr" rtl="1">
              <a:lnSpc>
                <a:spcPct val="154000"/>
              </a:lnSpc>
              <a:spcBef>
                <a:spcPts val="0"/>
              </a:spcBef>
              <a:spcAft>
                <a:spcPts val="25"/>
              </a:spcAft>
              <a:buNone/>
            </a:pPr>
            <a:r>
              <a:rPr lang="ar-SA" sz="2200" dirty="0"/>
              <a:t>البيئة إجمالاً هي الإطار الخارجي الذي يضم جميع العناصر الطبيعية والبيولوجية والحضارية والتاريخية: كالمناخ والأرض والأنهار والجبال... إلخ، والتي يعيش فيها الإنسان من الكائنات الأخرى من نباتات وطيور وحيوانات في تكامل وتجانس وتوازن يساعد على استمرار الحياة وبقائها. وعادة ما تتضمن البيئة أو النسق البيئي الظروف الأيكولوجية كافة الطبيعية والبشرية بالمجتمع، والتي تؤثر في طابع الحياة من مختلف جوانبها مثل الموقع والطبيعة والتضاريس وأشكال السطح المحيط بالأرض وكذلك العوالم المناخية والنباتات الطبيعية والحيوانات البرية والبحرية وكذلك طبيعة وخصائص وأنشطة المكان وتتضح أهمية الظروف الأيكولوجية للنسق البيئي عامة بالعناصر الأساسية التي يتكون منها وأهمها وجود عنصر الحياة الذي يضم كل الكائنات الحية في وسط معين. </a:t>
            </a:r>
            <a:endParaRPr lang="en-US" sz="2200" dirty="0"/>
          </a:p>
          <a:p>
            <a:pPr marL="0" indent="0" algn="ctr">
              <a:buNone/>
            </a:pPr>
            <a:endParaRPr lang="en-US" sz="2400" dirty="0"/>
          </a:p>
        </p:txBody>
      </p:sp>
    </p:spTree>
    <p:extLst>
      <p:ext uri="{BB962C8B-B14F-4D97-AF65-F5344CB8AC3E}">
        <p14:creationId xmlns:p14="http://schemas.microsoft.com/office/powerpoint/2010/main" val="27385897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4149" y="342568"/>
            <a:ext cx="11090122" cy="1560716"/>
          </a:xfrm>
        </p:spPr>
        <p:txBody>
          <a:bodyPr/>
          <a:lstStyle/>
          <a:p>
            <a:pPr algn="ctr"/>
            <a:r>
              <a:rPr lang="ar-SA" dirty="0"/>
              <a:t>	</a:t>
            </a:r>
            <a:r>
              <a:rPr lang="ar-SA" dirty="0" smtClean="0"/>
              <a:t>ثانيا: إحداث </a:t>
            </a:r>
            <a:r>
              <a:rPr lang="ar-SA" dirty="0"/>
              <a:t>خلل </a:t>
            </a:r>
            <a:r>
              <a:rPr lang="ar-SA" dirty="0" smtClean="0"/>
              <a:t>بيئي</a:t>
            </a:r>
            <a:endParaRPr lang="en-US" dirty="0"/>
          </a:p>
        </p:txBody>
      </p:sp>
      <p:sp>
        <p:nvSpPr>
          <p:cNvPr id="3" name="Content Placeholder 2"/>
          <p:cNvSpPr>
            <a:spLocks noGrp="1"/>
          </p:cNvSpPr>
          <p:nvPr>
            <p:ph idx="1"/>
          </p:nvPr>
        </p:nvSpPr>
        <p:spPr>
          <a:xfrm>
            <a:off x="614150" y="2438400"/>
            <a:ext cx="11090121" cy="3651504"/>
          </a:xfrm>
        </p:spPr>
        <p:txBody>
          <a:bodyPr>
            <a:normAutofit fontScale="92500"/>
          </a:bodyPr>
          <a:lstStyle/>
          <a:p>
            <a:pPr marL="0" indent="0" algn="ctr">
              <a:buNone/>
            </a:pPr>
            <a:r>
              <a:rPr lang="ar-SA" sz="3200" dirty="0">
                <a:solidFill>
                  <a:srgbClr val="000000"/>
                </a:solidFill>
                <a:ea typeface="Arial" panose="020B0604020202020204" pitchFamily="34" charset="0"/>
                <a:cs typeface="Times New Roman" panose="02020603050405020304" pitchFamily="18" charset="0"/>
              </a:rPr>
              <a:t>النسق البيئي طاقة استيعابية يمكن أن يطرا عليها تغيرات نتيجة لتدخل النشاط الإنساني من عمران وصناعة </a:t>
            </a:r>
            <a:r>
              <a:rPr lang="ar-SA" sz="3200" dirty="0" smtClean="0">
                <a:solidFill>
                  <a:srgbClr val="000000"/>
                </a:solidFill>
                <a:ea typeface="Arial" panose="020B0604020202020204" pitchFamily="34" charset="0"/>
                <a:cs typeface="Times New Roman" panose="02020603050405020304" pitchFamily="18" charset="0"/>
              </a:rPr>
              <a:t>وزراعة </a:t>
            </a:r>
            <a:r>
              <a:rPr lang="ar-SA" sz="3200" dirty="0">
                <a:solidFill>
                  <a:srgbClr val="000000"/>
                </a:solidFill>
                <a:ea typeface="Arial" panose="020B0604020202020204" pitchFamily="34" charset="0"/>
                <a:cs typeface="Times New Roman" panose="02020603050405020304" pitchFamily="18" charset="0"/>
              </a:rPr>
              <a:t>وسياحة، بحيث إذا زادت هذه التدخلات عن الحدود المسموح بها أدى ذلك إلى خلل يصعب إصلاحه او تعويض مضارة وخسائره. والنشاط السياحي قد يحدث أضراراً لأنه قد يسبب اختلالاً في التوازن الطبيعي لدرجة يتعذر معها التعرف على الحدود المسموح بها إلا بالقيام ببحوث ودراسات تخطيطية وبيئية تهدف إلى رسم حدود التقييم البيئي.</a:t>
            </a:r>
          </a:p>
          <a:p>
            <a:pPr marL="0" indent="0" algn="ctr">
              <a:buNone/>
            </a:pPr>
            <a:r>
              <a:rPr lang="ar-SA" sz="3200" dirty="0">
                <a:solidFill>
                  <a:srgbClr val="000000"/>
                </a:solidFill>
                <a:ea typeface="Arial" panose="020B0604020202020204" pitchFamily="34" charset="0"/>
                <a:cs typeface="Times New Roman" panose="02020603050405020304" pitchFamily="18" charset="0"/>
              </a:rPr>
              <a:t>ومن مسببات هذا الخلل ما يلي:</a:t>
            </a:r>
          </a:p>
        </p:txBody>
      </p:sp>
    </p:spTree>
    <p:extLst>
      <p:ext uri="{BB962C8B-B14F-4D97-AF65-F5344CB8AC3E}">
        <p14:creationId xmlns:p14="http://schemas.microsoft.com/office/powerpoint/2010/main" val="1418493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1946" y="568345"/>
            <a:ext cx="10462325" cy="1560716"/>
          </a:xfrm>
        </p:spPr>
        <p:txBody>
          <a:bodyPr/>
          <a:lstStyle/>
          <a:p>
            <a:pPr algn="ctr"/>
            <a:endParaRPr lang="en-US" dirty="0"/>
          </a:p>
        </p:txBody>
      </p:sp>
      <p:sp>
        <p:nvSpPr>
          <p:cNvPr id="3" name="Content Placeholder 2"/>
          <p:cNvSpPr>
            <a:spLocks noGrp="1"/>
          </p:cNvSpPr>
          <p:nvPr>
            <p:ph idx="1"/>
          </p:nvPr>
        </p:nvSpPr>
        <p:spPr>
          <a:xfrm>
            <a:off x="423082" y="2438400"/>
            <a:ext cx="11281190" cy="3651504"/>
          </a:xfrm>
        </p:spPr>
        <p:txBody>
          <a:bodyPr>
            <a:normAutofit/>
          </a:bodyPr>
          <a:lstStyle/>
          <a:p>
            <a:pPr marL="0" indent="0" algn="r" rtl="1">
              <a:buNone/>
            </a:pPr>
            <a:r>
              <a:rPr lang="ar-SA" sz="4000" dirty="0" smtClean="0"/>
              <a:t>•</a:t>
            </a:r>
            <a:r>
              <a:rPr lang="ar-SA" sz="4000" dirty="0"/>
              <a:t>	الموارد البيئة والموارد السياحية التي تنقسم كل منهما إلى ثلاثة أقسام رئيسة وهي الموارد الطبيعية والموارد الاجتماعية والموارد الصناعية التي تستنزف باستمرار وتستغل ليؤدي ذلك في النهاية إلى تدهورها وإلى التلوث والخلل البيئي.</a:t>
            </a:r>
            <a:endParaRPr lang="en-US" sz="4000" dirty="0"/>
          </a:p>
        </p:txBody>
      </p:sp>
    </p:spTree>
    <p:extLst>
      <p:ext uri="{BB962C8B-B14F-4D97-AF65-F5344CB8AC3E}">
        <p14:creationId xmlns:p14="http://schemas.microsoft.com/office/powerpoint/2010/main" val="13738458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2890" y="568345"/>
            <a:ext cx="10421381" cy="1560716"/>
          </a:xfrm>
        </p:spPr>
        <p:txBody>
          <a:bodyPr/>
          <a:lstStyle/>
          <a:p>
            <a:pPr algn="ctr"/>
            <a:endParaRPr lang="en-US" dirty="0"/>
          </a:p>
        </p:txBody>
      </p:sp>
      <p:sp>
        <p:nvSpPr>
          <p:cNvPr id="3" name="Content Placeholder 2"/>
          <p:cNvSpPr>
            <a:spLocks noGrp="1"/>
          </p:cNvSpPr>
          <p:nvPr>
            <p:ph idx="1"/>
          </p:nvPr>
        </p:nvSpPr>
        <p:spPr>
          <a:xfrm>
            <a:off x="409434" y="2438400"/>
            <a:ext cx="11294838" cy="3651504"/>
          </a:xfrm>
        </p:spPr>
        <p:txBody>
          <a:bodyPr>
            <a:normAutofit/>
          </a:bodyPr>
          <a:lstStyle/>
          <a:p>
            <a:pPr marL="0" indent="0" algn="r" rtl="1">
              <a:buNone/>
            </a:pPr>
            <a:r>
              <a:rPr lang="ar-SA" sz="2800" dirty="0" smtClean="0">
                <a:solidFill>
                  <a:srgbClr val="000000"/>
                </a:solidFill>
                <a:ea typeface="Arial" panose="020B0604020202020204" pitchFamily="34" charset="0"/>
                <a:cs typeface="Times New Roman" panose="02020603050405020304" pitchFamily="18" charset="0"/>
              </a:rPr>
              <a:t>•إن </a:t>
            </a:r>
            <a:r>
              <a:rPr lang="ar-SA" sz="2800" dirty="0">
                <a:solidFill>
                  <a:srgbClr val="000000"/>
                </a:solidFill>
                <a:ea typeface="Arial" panose="020B0604020202020204" pitchFamily="34" charset="0"/>
                <a:cs typeface="Times New Roman" panose="02020603050405020304" pitchFamily="18" charset="0"/>
              </a:rPr>
              <a:t>السياحة التي تعمل على رفع مستوى الخدمات السياحية في الأقاليم المضيفة يمكن أن تكون أيضاً هي نفسها سبباً لانتشار مرض ما فيها، خاصة إذا إن هناك إمكانية نقل السياح للأمراض من أماكن المغادرة إلى أماكن الوصول، ولذا لا يمكن إغفال نمط السياحة العلاجية من هذا البعد: إذ تتوطن مراكزها أو منتجعاها في الأقاليم التي تتوافر فيها </a:t>
            </a:r>
            <a:r>
              <a:rPr lang="ar-SA" sz="2800" dirty="0" smtClean="0">
                <a:solidFill>
                  <a:srgbClr val="000000"/>
                </a:solidFill>
                <a:ea typeface="Arial" panose="020B0604020202020204" pitchFamily="34" charset="0"/>
                <a:cs typeface="Times New Roman" panose="02020603050405020304" pitchFamily="18" charset="0"/>
              </a:rPr>
              <a:t>مناخات </a:t>
            </a:r>
            <a:r>
              <a:rPr lang="ar-SA" sz="2800" dirty="0">
                <a:solidFill>
                  <a:srgbClr val="000000"/>
                </a:solidFill>
                <a:ea typeface="Arial" panose="020B0604020202020204" pitchFamily="34" charset="0"/>
                <a:cs typeface="Times New Roman" panose="02020603050405020304" pitchFamily="18" charset="0"/>
              </a:rPr>
              <a:t>جيدة الخصائص، أو مصادر المياه المعدنية الطبيعية، أو المواقع الهادئة البعيدة عن مصادر التلوث وخاصة الأقاليم الجبلية عالية المنسوب.</a:t>
            </a:r>
            <a:endParaRPr lang="en-US" sz="2800" dirty="0"/>
          </a:p>
        </p:txBody>
      </p:sp>
    </p:spTree>
    <p:extLst>
      <p:ext uri="{BB962C8B-B14F-4D97-AF65-F5344CB8AC3E}">
        <p14:creationId xmlns:p14="http://schemas.microsoft.com/office/powerpoint/2010/main" val="14969336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2844" y="2438399"/>
            <a:ext cx="11241427" cy="3921457"/>
          </a:xfrm>
        </p:spPr>
        <p:txBody>
          <a:bodyPr>
            <a:normAutofit fontScale="55000" lnSpcReduction="20000"/>
          </a:bodyPr>
          <a:lstStyle/>
          <a:p>
            <a:pPr marL="0" indent="0" algn="ctr">
              <a:buNone/>
            </a:pPr>
            <a:endParaRPr lang="ar-SA" sz="8800" dirty="0" smtClean="0"/>
          </a:p>
          <a:p>
            <a:pPr marL="0" indent="0" algn="r" rtl="1">
              <a:buNone/>
            </a:pPr>
            <a:r>
              <a:rPr lang="ar-SA" sz="8800" dirty="0"/>
              <a:t>•	عمليات التزلج على الجليد في المنتجعات الجبلية، وإنشاء شبكات الطرق وتسهيلات الضيافة أدى لتدهور الحياة البرية الجبلية وتدميرها وتدهور الغطاء النباتي وهجرة الحيوانات إلى مناطق أخرى. </a:t>
            </a:r>
            <a:endParaRPr lang="ar-SA" sz="8800" dirty="0" smtClean="0"/>
          </a:p>
          <a:p>
            <a:pPr marL="0" indent="0" algn="ctr">
              <a:buNone/>
            </a:pPr>
            <a:endParaRPr lang="en-US" sz="8800" dirty="0"/>
          </a:p>
        </p:txBody>
      </p:sp>
    </p:spTree>
    <p:extLst>
      <p:ext uri="{BB962C8B-B14F-4D97-AF65-F5344CB8AC3E}">
        <p14:creationId xmlns:p14="http://schemas.microsoft.com/office/powerpoint/2010/main" val="40983681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37068" y="2438400"/>
            <a:ext cx="11467204" cy="3651504"/>
          </a:xfrm>
        </p:spPr>
        <p:txBody>
          <a:bodyPr>
            <a:normAutofit/>
          </a:bodyPr>
          <a:lstStyle/>
          <a:p>
            <a:pPr marL="0" indent="0" algn="r" rtl="1">
              <a:buNone/>
            </a:pPr>
            <a:r>
              <a:rPr lang="ar-SA" sz="3600" dirty="0"/>
              <a:t>•	التركز السياحي في الزمان والمكان يؤدي إلى الازدحام على الشواطئ والمنتجعات السياحية، ما يحدث أضراراً تؤثر بشكل مباشر في مستوى نوعية الحياة كما أن كثافة حركة المرور على الطرق في نهاية الأسبوع والمواسم يؤدي إلى النقص الشديد في وقت الفراغ، وارتفاع معدلات استهلاك الوقود وبالتالي زيادة في حدة التلوث الضوضائي والهوائي.</a:t>
            </a:r>
            <a:endParaRPr lang="en-US" sz="3600" dirty="0"/>
          </a:p>
        </p:txBody>
      </p:sp>
    </p:spTree>
    <p:extLst>
      <p:ext uri="{BB962C8B-B14F-4D97-AF65-F5344CB8AC3E}">
        <p14:creationId xmlns:p14="http://schemas.microsoft.com/office/powerpoint/2010/main" val="4626702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95112" y="2438400"/>
            <a:ext cx="11309160" cy="3651504"/>
          </a:xfrm>
        </p:spPr>
        <p:txBody>
          <a:bodyPr>
            <a:normAutofit/>
          </a:bodyPr>
          <a:lstStyle/>
          <a:p>
            <a:pPr marL="0" indent="0" algn="r" rtl="1">
              <a:buNone/>
            </a:pPr>
            <a:r>
              <a:rPr lang="ar-SA" sz="2800" dirty="0" smtClean="0"/>
              <a:t>•إن </a:t>
            </a:r>
            <a:r>
              <a:rPr lang="ar-SA" sz="2800" dirty="0"/>
              <a:t>إقامة المشروعات السياحية في مناطق معينة قد تكون في حد ذاتها سبباً رئيسياً في تدهور بعض العناصر البيئية في بعض المناطق، فالحركة السياحية المتزايدة الكثيرة من السائحين تؤدي إلى نمو المنتجعات دون التخطيط العمراني الأمثل خصوصاً المنتجعات الشاطئية والتي تمتد على طول السواحل من أجل التمتع بميزة التواجد على الشاطئ كمورد أولي مستغلة في ذلك انخفاض سعر الأرض يعد نمواً عمرانياً قليل الجدوى اقتصادياً فضلاً عن تداعياته البيئية المتعددة.</a:t>
            </a:r>
            <a:endParaRPr lang="en-US" sz="2800" dirty="0"/>
          </a:p>
        </p:txBody>
      </p:sp>
    </p:spTree>
    <p:extLst>
      <p:ext uri="{BB962C8B-B14F-4D97-AF65-F5344CB8AC3E}">
        <p14:creationId xmlns:p14="http://schemas.microsoft.com/office/powerpoint/2010/main" val="31736938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06400" y="2438400"/>
            <a:ext cx="11297871" cy="3651504"/>
          </a:xfrm>
        </p:spPr>
        <p:txBody>
          <a:bodyPr>
            <a:normAutofit/>
          </a:bodyPr>
          <a:lstStyle/>
          <a:p>
            <a:pPr marL="0" indent="0" algn="r" rtl="1">
              <a:buNone/>
            </a:pPr>
            <a:r>
              <a:rPr lang="ar-SA" sz="3200" dirty="0" smtClean="0"/>
              <a:t>•إن </a:t>
            </a:r>
            <a:r>
              <a:rPr lang="ar-SA" sz="3200" dirty="0"/>
              <a:t>تدفق السائحين إلى المناطق الوعرة ووجود السيارات المجهزة والتي يمكنها الوصول إلى أصعب المناطق وعورة أثر على عملية التكاثر للحياة البرية، أن تنمو وتعيش الأنواع البرية حياتها الطبيعية، فقد أدى تزاحم السائحين إلى هجرة الطيور أعشاشها وإلى زيادة معدلات وفياتها.</a:t>
            </a:r>
            <a:endParaRPr lang="en-US" sz="3200" dirty="0"/>
          </a:p>
        </p:txBody>
      </p:sp>
    </p:spTree>
    <p:extLst>
      <p:ext uri="{BB962C8B-B14F-4D97-AF65-F5344CB8AC3E}">
        <p14:creationId xmlns:p14="http://schemas.microsoft.com/office/powerpoint/2010/main" val="2478018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85422" y="2438400"/>
            <a:ext cx="11218849" cy="3651504"/>
          </a:xfrm>
        </p:spPr>
        <p:txBody>
          <a:bodyPr>
            <a:noAutofit/>
          </a:bodyPr>
          <a:lstStyle/>
          <a:p>
            <a:pPr marL="0" indent="0" algn="r">
              <a:buNone/>
            </a:pPr>
            <a:r>
              <a:rPr lang="ar-SA" sz="2800" dirty="0"/>
              <a:t>ويجب الالتزام بوضع استراتيجية للحد من التأثيرات السلبية للسياحة على النسق البيئي بالارتكاز على العلاقة المتبادلة بين السياحة والنسق البيئي، حيث توفر السياحة عوامل عدة للمحافظة على البيئة وتطويرها وتحسينها وتوفير البيئة أيضاً الأساس الحقيقي للنشاطات السياحية. ولكن في وجود أسس عدة إذا لم توجد ستتصدع البيئة وينهار الأساس الذي يعتمد عليه النشاط السياحي وبالتالي يصبح المجتمع والسائحون ضحية لذلك، ولذا يجب أن توجد الإدارة السليمة للموارد السياحة والاستغلال الأمثل للمواقع السياحية والاختيار المناسب للمشروعات والنظم المعمارية.</a:t>
            </a:r>
            <a:endParaRPr lang="en-US" sz="2800" dirty="0"/>
          </a:p>
        </p:txBody>
      </p:sp>
    </p:spTree>
    <p:extLst>
      <p:ext uri="{BB962C8B-B14F-4D97-AF65-F5344CB8AC3E}">
        <p14:creationId xmlns:p14="http://schemas.microsoft.com/office/powerpoint/2010/main" val="160213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p>
        </p:txBody>
      </p:sp>
      <p:sp>
        <p:nvSpPr>
          <p:cNvPr id="3" name="Content Placeholder 2"/>
          <p:cNvSpPr>
            <a:spLocks noGrp="1"/>
          </p:cNvSpPr>
          <p:nvPr>
            <p:ph idx="1"/>
          </p:nvPr>
        </p:nvSpPr>
        <p:spPr>
          <a:xfrm>
            <a:off x="101600" y="2438399"/>
            <a:ext cx="11864622" cy="3872089"/>
          </a:xfrm>
        </p:spPr>
        <p:txBody>
          <a:bodyPr>
            <a:normAutofit fontScale="70000" lnSpcReduction="20000"/>
          </a:bodyPr>
          <a:lstStyle/>
          <a:p>
            <a:pPr marL="0" indent="0" algn="ctr">
              <a:buNone/>
            </a:pPr>
            <a:r>
              <a:rPr lang="ar-SA" sz="3200" dirty="0"/>
              <a:t>فالسياحة في تطورها وازدهارها كانت نتاجاً لتفاعلها مع موارد النسق البيئي: كموارد البيئة من المناخ المعتدل، والمناظر الخلوية الجميلة، وتضاريس الأرض الرائعة من سواحل وشواطئ وجبال وصحراء وأنهار وبحيرات وينابيع وغير ذلك مما كانت ضمن أهم المعالم التي ساعدت على التدفق السياحي وتوسيع قاعدة السياحة الدولية والداخلية في العالم، خصوصاً بعد اهتمام علماء السياحة في العالم بدارسة هذا التفاعل المتبادل بين السياحة والبيئة باعتبار أن البيئة الصالحة من أهم الموارد التي تساعد على تقدم السياحة وزيادة حركتها، كما أن تدهور البيئة وتلوثها واتساع حياة المدينة و زيادة عدد السكان وانتشار غبار المصانع </a:t>
            </a:r>
            <a:r>
              <a:rPr lang="ar-SA" sz="3200" dirty="0" smtClean="0"/>
              <a:t>وعوادم </a:t>
            </a:r>
            <a:r>
              <a:rPr lang="ar-SA" sz="3200" dirty="0"/>
              <a:t>السيارات وتقلص المساحات الخضراء في كثير من البلاد، وخصوصاً في بلدان </a:t>
            </a:r>
            <a:r>
              <a:rPr lang="ar-SA" sz="3200" dirty="0" smtClean="0"/>
              <a:t>العالم </a:t>
            </a:r>
            <a:r>
              <a:rPr lang="ar-SA" sz="3200" dirty="0"/>
              <a:t>الثالث يؤدي إلى نقص وتدهور النشاط السياحي. الخصائص الطبيعية للمواقع المتجاورة تقوم بدور مهم في الأنشطة السياحية بها، ويتضح ذلك في موقع الشواطئ بالنسبة للمناطق القارية والجبال في مواضعها بالنسبة للمناطق الباردة، وتؤدي هذه المفارقات في الخصائص الطبيعية إلى جعل البلدان المضيفة الأنسب سياحياً من حيث موقعها فيزداد الطلب السياحي عليها. أما الأنسان أو الفرد في المجتمع فنجده العنصر الرئيسي المؤثر في هذا، وذلك لأنه إذا كانت كثير من الكائنات الحية تلعب أدواراً في تشكيل البيئة أو تدهورها، فإن الأنسان هو أكثر الكائنات تأثيراً في البيئة الطبيعية.</a:t>
            </a:r>
            <a:endParaRPr lang="en-US" sz="3200" dirty="0"/>
          </a:p>
        </p:txBody>
      </p:sp>
    </p:spTree>
    <p:extLst>
      <p:ext uri="{BB962C8B-B14F-4D97-AF65-F5344CB8AC3E}">
        <p14:creationId xmlns:p14="http://schemas.microsoft.com/office/powerpoint/2010/main" val="4212755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7690" y="568345"/>
            <a:ext cx="11286582" cy="1560716"/>
          </a:xfrm>
        </p:spPr>
        <p:txBody>
          <a:bodyPr/>
          <a:lstStyle/>
          <a:p>
            <a:pPr algn="ctr"/>
            <a:r>
              <a:rPr lang="ar-SA" dirty="0"/>
              <a:t> 	التأثيرات الإيجابية للسياحة على النسق البيئي</a:t>
            </a:r>
            <a:endParaRPr lang="en-US" dirty="0"/>
          </a:p>
        </p:txBody>
      </p:sp>
      <p:sp>
        <p:nvSpPr>
          <p:cNvPr id="3" name="Content Placeholder 2"/>
          <p:cNvSpPr>
            <a:spLocks noGrp="1"/>
          </p:cNvSpPr>
          <p:nvPr>
            <p:ph idx="1"/>
          </p:nvPr>
        </p:nvSpPr>
        <p:spPr>
          <a:xfrm>
            <a:off x="627798" y="2438400"/>
            <a:ext cx="11076474" cy="3815644"/>
          </a:xfrm>
        </p:spPr>
        <p:txBody>
          <a:bodyPr>
            <a:normAutofit fontScale="92500" lnSpcReduction="10000"/>
          </a:bodyPr>
          <a:lstStyle/>
          <a:p>
            <a:pPr marL="0" indent="0" algn="ctr">
              <a:buNone/>
            </a:pPr>
            <a:r>
              <a:rPr lang="ar-SA" sz="3600" dirty="0"/>
              <a:t>أحدثت السياحة تحسناً كبيراً في المنظومات البيئية المختلفة للمجتمع: منها الهواء والتراث الطبيعي والحضاري، نتيجة اهتمام البعض بالبيئة وحمايتها والمحافظة </a:t>
            </a:r>
            <a:r>
              <a:rPr lang="ar-SA" sz="3600" dirty="0" smtClean="0"/>
              <a:t>عليها </a:t>
            </a:r>
            <a:r>
              <a:rPr lang="ar-SA" sz="3600" dirty="0"/>
              <a:t>لتحقيق نمو سياحي متزايد ومتواصل فالعلاقة بين السياحة والبيئة علاقة تكاملية </a:t>
            </a:r>
            <a:r>
              <a:rPr lang="ar-SA" sz="3600" dirty="0" smtClean="0"/>
              <a:t>وأساسًا </a:t>
            </a:r>
            <a:r>
              <a:rPr lang="ar-SA" sz="3600" dirty="0"/>
              <a:t>تؤثر في تحقيق التنمية المتواصلة من خلال الاستغلال الأمثل للموارد البيئية. وكان لهذا التحسن الأمثل دور تأثير إيجابي، يجعل النسق البيئي وما يتضمنه من موارد أساسا ثابتاً يرتكز عليه المجتمع </a:t>
            </a:r>
            <a:r>
              <a:rPr lang="ar-SA" sz="3600" dirty="0" err="1" smtClean="0"/>
              <a:t>بأتساقه</a:t>
            </a:r>
            <a:r>
              <a:rPr lang="ar-SA" sz="3600" dirty="0" smtClean="0"/>
              <a:t> </a:t>
            </a:r>
            <a:r>
              <a:rPr lang="ar-SA" sz="3600" dirty="0"/>
              <a:t>كافة في علاقته بظاهرة السياحة</a:t>
            </a:r>
            <a:endParaRPr lang="en-US" sz="3600" dirty="0"/>
          </a:p>
        </p:txBody>
      </p:sp>
    </p:spTree>
    <p:extLst>
      <p:ext uri="{BB962C8B-B14F-4D97-AF65-F5344CB8AC3E}">
        <p14:creationId xmlns:p14="http://schemas.microsoft.com/office/powerpoint/2010/main" val="3785083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	</a:t>
            </a:r>
            <a:r>
              <a:rPr lang="ar-SA" dirty="0" smtClean="0"/>
              <a:t>أولا: تطوير </a:t>
            </a:r>
            <a:r>
              <a:rPr lang="ar-SA" dirty="0"/>
              <a:t>الموارد </a:t>
            </a:r>
            <a:r>
              <a:rPr lang="ar-SA" dirty="0" smtClean="0"/>
              <a:t>البيئية</a:t>
            </a:r>
            <a:endParaRPr lang="en-US" dirty="0"/>
          </a:p>
        </p:txBody>
      </p:sp>
      <p:sp>
        <p:nvSpPr>
          <p:cNvPr id="3" name="Content Placeholder 2"/>
          <p:cNvSpPr>
            <a:spLocks noGrp="1"/>
          </p:cNvSpPr>
          <p:nvPr>
            <p:ph idx="1"/>
          </p:nvPr>
        </p:nvSpPr>
        <p:spPr>
          <a:xfrm>
            <a:off x="532264" y="2438400"/>
            <a:ext cx="11172008" cy="3651504"/>
          </a:xfrm>
        </p:spPr>
        <p:txBody>
          <a:bodyPr>
            <a:normAutofit/>
          </a:bodyPr>
          <a:lstStyle/>
          <a:p>
            <a:pPr marL="0" indent="0" algn="ctr">
              <a:buNone/>
            </a:pPr>
            <a:r>
              <a:rPr lang="ar-SA" sz="3200" dirty="0"/>
              <a:t>حيث إن السياحة قد أحدثت تطوراً كبيراً في العناصر البيئية المختلفة "هواء، ماء، تربة" والتراث الحضاري والطبيعي، نتيجة الاهتمام الذي أبداه الكثير بها وحمايتها والمحافظة عليها ضد التلوث الهوائي والمائي والضوضائي والبصري لتحقيق نمو سياحي متزايد من خلال الاستخدام الأمثل للموارد الطبيعة كإقامة المنتجعات الجبلية ومد الطرق إليها وتقوية البنية التحتية والفوقية والقيام بتجديد المزارات السياحية وصيانتها وترميمها.</a:t>
            </a:r>
            <a:endParaRPr lang="en-US" sz="3200" dirty="0"/>
          </a:p>
        </p:txBody>
      </p:sp>
    </p:spTree>
    <p:extLst>
      <p:ext uri="{BB962C8B-B14F-4D97-AF65-F5344CB8AC3E}">
        <p14:creationId xmlns:p14="http://schemas.microsoft.com/office/powerpoint/2010/main" val="3274615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dirty="0"/>
              <a:t>ثانيا</a:t>
            </a:r>
            <a:r>
              <a:rPr lang="ar-SA" dirty="0" smtClean="0"/>
              <a:t>: استثمار </a:t>
            </a:r>
            <a:r>
              <a:rPr lang="ar-SA" dirty="0"/>
              <a:t>الموارد البيئية</a:t>
            </a:r>
            <a:endParaRPr lang="en-US" dirty="0"/>
          </a:p>
        </p:txBody>
      </p:sp>
      <p:sp>
        <p:nvSpPr>
          <p:cNvPr id="3" name="Content Placeholder 2"/>
          <p:cNvSpPr>
            <a:spLocks noGrp="1"/>
          </p:cNvSpPr>
          <p:nvPr>
            <p:ph idx="1"/>
          </p:nvPr>
        </p:nvSpPr>
        <p:spPr>
          <a:xfrm>
            <a:off x="832514" y="2438400"/>
            <a:ext cx="10871758" cy="3853218"/>
          </a:xfrm>
        </p:spPr>
        <p:txBody>
          <a:bodyPr>
            <a:normAutofit lnSpcReduction="10000"/>
          </a:bodyPr>
          <a:lstStyle/>
          <a:p>
            <a:pPr marL="0" indent="0" algn="ctr">
              <a:buNone/>
            </a:pPr>
            <a:r>
              <a:rPr lang="ar-SA" sz="3200" dirty="0"/>
              <a:t>فالسياحة أوجدت أماكن عمرانية لم يكن لها وجود من قبل، ومن أحسن الأمثلة على ذلك المنتجعات السياحية التي تتراوح بين الجبلية والساحلية التي ظهرت على الخريطة السياحية للعالم لأول مرة لاستثمار بعض الخصائص الطبيعية، وأدى الاهتمام بتلك المحلات العمرانية إلى الاهتمام بترميم وحفظ وصيانة المباني الأثرية أو ذات الأهمية التاريخية كالمساجد والكنائس والقصور والمنازل ذات الطراز المتميزة كالقصور والمنازل التي ترجع إلى العصور القديمة وتعتبر مزارات سياحية.</a:t>
            </a:r>
            <a:endParaRPr lang="en-US" sz="3200" dirty="0"/>
          </a:p>
        </p:txBody>
      </p:sp>
    </p:spTree>
    <p:extLst>
      <p:ext uri="{BB962C8B-B14F-4D97-AF65-F5344CB8AC3E}">
        <p14:creationId xmlns:p14="http://schemas.microsoft.com/office/powerpoint/2010/main" val="2311556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solidFill>
                  <a:srgbClr val="000000"/>
                </a:solidFill>
                <a:ea typeface="Arial" panose="020B0604020202020204" pitchFamily="34" charset="0"/>
              </a:rPr>
              <a:t>	</a:t>
            </a:r>
            <a:r>
              <a:rPr lang="ar-SA" dirty="0"/>
              <a:t>ثالثا: الحفاظ على التراث البيئي</a:t>
            </a:r>
            <a:endParaRPr lang="en-US" dirty="0"/>
          </a:p>
        </p:txBody>
      </p:sp>
      <p:sp>
        <p:nvSpPr>
          <p:cNvPr id="3" name="Content Placeholder 2"/>
          <p:cNvSpPr>
            <a:spLocks noGrp="1"/>
          </p:cNvSpPr>
          <p:nvPr>
            <p:ph idx="1"/>
          </p:nvPr>
        </p:nvSpPr>
        <p:spPr>
          <a:xfrm>
            <a:off x="450376" y="2438400"/>
            <a:ext cx="11253895" cy="3939822"/>
          </a:xfrm>
        </p:spPr>
        <p:txBody>
          <a:bodyPr>
            <a:normAutofit fontScale="62500" lnSpcReduction="20000"/>
          </a:bodyPr>
          <a:lstStyle/>
          <a:p>
            <a:pPr marL="0" indent="0" algn="r">
              <a:buNone/>
            </a:pPr>
            <a:r>
              <a:rPr lang="ar-SA" sz="4400" dirty="0"/>
              <a:t>حيث ساهمت السياحة في الاهتمام بصيانة المعالم الأثرية والأماكن ذات القيمة الحضارية، والعناية الفائقة بتلك المعالم وفق القواعد العلمية والتاريخية، لكي تبقى تلك المعالم شاهدة على عظمة الحضارات القديمة، وكلما زاد هذا الاهتمام كان ذلك دليلاً على الرغبة في الحفاظ على القيم الطبيعة والحضارية التي تؤدي منطقياً إلى استغلال أمثل للبيئة يسهم في ظهور المظهر الطبيعي بمظهر أفضل للمناطق السياحية. ويتضح هذا الاستغلال الأمثل في المحافظة على الموارد المائية كالأنهار والبحار والمجاري المائية والعيون المائية النقية، والعمل على عدم تلويثها نتيجة الاستخدامات السياحية، حيث إن المحافظة على السواحل من أحد عناصر الجذب السياحي، وكذلك عدم الاعتداء على الشعب المرجانية وتخريبها من قبل أعمال الغطس والسفن.</a:t>
            </a:r>
            <a:endParaRPr lang="en-US" sz="4400" dirty="0"/>
          </a:p>
        </p:txBody>
      </p:sp>
    </p:spTree>
    <p:extLst>
      <p:ext uri="{BB962C8B-B14F-4D97-AF65-F5344CB8AC3E}">
        <p14:creationId xmlns:p14="http://schemas.microsoft.com/office/powerpoint/2010/main" val="2887849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solidFill>
                  <a:srgbClr val="000000"/>
                </a:solidFill>
                <a:ea typeface="Arial" panose="020B0604020202020204" pitchFamily="34" charset="0"/>
              </a:rPr>
              <a:t>	</a:t>
            </a:r>
            <a:r>
              <a:rPr lang="ar-SA" dirty="0"/>
              <a:t>رابعا: تقويم العلاقة التكاملية بين السياحة والبيئة</a:t>
            </a:r>
            <a:endParaRPr lang="en-US" dirty="0"/>
          </a:p>
        </p:txBody>
      </p:sp>
      <p:sp>
        <p:nvSpPr>
          <p:cNvPr id="3" name="Content Placeholder 2"/>
          <p:cNvSpPr>
            <a:spLocks noGrp="1"/>
          </p:cNvSpPr>
          <p:nvPr>
            <p:ph idx="1"/>
          </p:nvPr>
        </p:nvSpPr>
        <p:spPr>
          <a:xfrm>
            <a:off x="504968" y="2438400"/>
            <a:ext cx="11199304" cy="3651504"/>
          </a:xfrm>
        </p:spPr>
        <p:txBody>
          <a:bodyPr>
            <a:normAutofit/>
          </a:bodyPr>
          <a:lstStyle/>
          <a:p>
            <a:pPr marL="0" indent="0" algn="ctr">
              <a:buNone/>
            </a:pPr>
            <a:r>
              <a:rPr lang="ar-SA" sz="3100" dirty="0"/>
              <a:t>وذلك من خلال الاستغلال الأمثل للبيئة ومراعاة التخطيط الإقليمي والعمراني، ومراعاة الأسس والشروط البيئية عند إقامة المنشآت، والرقي بالسياحة على السواحل والمناطق ذا الحساسية واستخدام الأرض بأسلوب إيجابي، والمحافظة على الحياة النباتية والبرية في الصحاري. وهذا ما يجعل الدول تهتم بإقامته، والتوسع في إنشاء المحميات الطبيعية المتعددة الجيولوجية والأراضي الرطبة والصحراوية بقصد تحقيق التنمية السياحية البيئية </a:t>
            </a:r>
            <a:r>
              <a:rPr lang="ar-SA" sz="3100" dirty="0" smtClean="0"/>
              <a:t>المستدامة.</a:t>
            </a:r>
            <a:endParaRPr lang="en-US" sz="3100" dirty="0"/>
          </a:p>
        </p:txBody>
      </p:sp>
    </p:spTree>
    <p:extLst>
      <p:ext uri="{BB962C8B-B14F-4D97-AF65-F5344CB8AC3E}">
        <p14:creationId xmlns:p14="http://schemas.microsoft.com/office/powerpoint/2010/main" val="2146044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p>
        </p:txBody>
      </p:sp>
      <p:sp>
        <p:nvSpPr>
          <p:cNvPr id="3" name="Content Placeholder 2"/>
          <p:cNvSpPr>
            <a:spLocks noGrp="1"/>
          </p:cNvSpPr>
          <p:nvPr>
            <p:ph idx="1"/>
          </p:nvPr>
        </p:nvSpPr>
        <p:spPr>
          <a:xfrm>
            <a:off x="464024" y="2438400"/>
            <a:ext cx="11240247" cy="3651504"/>
          </a:xfrm>
        </p:spPr>
        <p:txBody>
          <a:bodyPr>
            <a:normAutofit/>
          </a:bodyPr>
          <a:lstStyle/>
          <a:p>
            <a:pPr marL="0" indent="0" algn="ctr">
              <a:buNone/>
            </a:pPr>
            <a:r>
              <a:rPr lang="ar-SA" sz="4400" dirty="0"/>
              <a:t>فالسياحة تسهم بتقويم علاقتها من خلال تدعيم الدولة والمؤسسات المختلفة بالصورة والأسس التي يجب أن تقوم على أساسها تلك العلاقة والتي يجب أن ترتكز على الآتي:</a:t>
            </a:r>
            <a:endParaRPr lang="en-US" sz="4400" dirty="0"/>
          </a:p>
        </p:txBody>
      </p:sp>
    </p:spTree>
    <p:extLst>
      <p:ext uri="{BB962C8B-B14F-4D97-AF65-F5344CB8AC3E}">
        <p14:creationId xmlns:p14="http://schemas.microsoft.com/office/powerpoint/2010/main" val="3597272698"/>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TM10001104[[fn=Feathered]]</Template>
  <TotalTime>6720</TotalTime>
  <Words>1590</Words>
  <Application>Microsoft Office PowerPoint</Application>
  <PresentationFormat>Widescreen</PresentationFormat>
  <Paragraphs>36</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Century Schoolbook</vt:lpstr>
      <vt:lpstr>Corbel</vt:lpstr>
      <vt:lpstr>Times New Roman</vt:lpstr>
      <vt:lpstr>Feathered</vt:lpstr>
      <vt:lpstr>السياحة في علاقتها بالنسق البيئي</vt:lpstr>
      <vt:lpstr>PowerPoint Presentation</vt:lpstr>
      <vt:lpstr>PowerPoint Presentation</vt:lpstr>
      <vt:lpstr>  التأثيرات الإيجابية للسياحة على النسق البيئي</vt:lpstr>
      <vt:lpstr> أولا: تطوير الموارد البيئية</vt:lpstr>
      <vt:lpstr>ثانيا: استثمار الموارد البيئية</vt:lpstr>
      <vt:lpstr> ثالثا: الحفاظ على التراث البيئي</vt:lpstr>
      <vt:lpstr> رابعا: تقويم العلاقة التكاملية بين السياحة والبيئة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التأثيرات السلبية للسياحة على النسق البيئي والموارد البيئية</vt:lpstr>
      <vt:lpstr>PowerPoint Presentation</vt:lpstr>
      <vt:lpstr> أولا: زيادة نسبة التلوث</vt:lpstr>
      <vt:lpstr> ثانيا: إحداث خلل بيئي</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المجتمع و صناعة السياحة</dc:title>
  <dc:creator>saif alswied</dc:creator>
  <cp:lastModifiedBy>Windows User</cp:lastModifiedBy>
  <cp:revision>10</cp:revision>
  <dcterms:created xsi:type="dcterms:W3CDTF">2018-10-23T18:00:32Z</dcterms:created>
  <dcterms:modified xsi:type="dcterms:W3CDTF">2019-03-03T07:37:45Z</dcterms:modified>
</cp:coreProperties>
</file>