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1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939DBE1-68A7-4956-B80D-4509413F0F3A}"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939DBE1-68A7-4956-B80D-4509413F0F3A}"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939DBE1-68A7-4956-B80D-4509413F0F3A}"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939DBE1-68A7-4956-B80D-4509413F0F3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5AD1890-A481-4E1C-95FD-A3321E095F3A}" type="datetimeFigureOut">
              <a:rPr lang="ar-SA" smtClean="0"/>
              <a:t>20/04/35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939DBE1-68A7-4956-B80D-4509413F0F3A}"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AD1890-A481-4E1C-95FD-A3321E095F3A}" type="datetimeFigureOut">
              <a:rPr lang="ar-SA" smtClean="0"/>
              <a:t>20/04/35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39DBE1-68A7-4956-B80D-4509413F0F3A}"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smtClean="0"/>
              <a:t>المحاضرة الثانية</a:t>
            </a:r>
            <a:endParaRPr lang="ar-SA" b="1" dirty="0"/>
          </a:p>
        </p:txBody>
      </p:sp>
      <p:sp>
        <p:nvSpPr>
          <p:cNvPr id="3" name="عنوان فرعي 2"/>
          <p:cNvSpPr>
            <a:spLocks noGrp="1"/>
          </p:cNvSpPr>
          <p:nvPr>
            <p:ph type="subTitle" idx="1"/>
          </p:nvPr>
        </p:nvSpPr>
        <p:spPr>
          <a:xfrm>
            <a:off x="1432560" y="1850064"/>
            <a:ext cx="7406640" cy="2150440"/>
          </a:xfrm>
        </p:spPr>
        <p:txBody>
          <a:bodyPr>
            <a:normAutofit fontScale="85000" lnSpcReduction="20000"/>
          </a:bodyPr>
          <a:lstStyle/>
          <a:p>
            <a:pPr algn="ctr"/>
            <a:endParaRPr lang="ar-SA" sz="9600" b="1" dirty="0" smtClean="0"/>
          </a:p>
          <a:p>
            <a:pPr algn="ctr"/>
            <a:r>
              <a:rPr lang="ar-SA" sz="9600" b="1" dirty="0" smtClean="0"/>
              <a:t>التفكير العلمي</a:t>
            </a:r>
            <a:endParaRPr lang="ar-SA" sz="9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عوائق التفكير العلمي</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1- انتشار الفكر </a:t>
            </a:r>
            <a:r>
              <a:rPr lang="ar-SA" sz="3600" b="1" dirty="0" err="1" smtClean="0"/>
              <a:t>الاسطوري</a:t>
            </a:r>
            <a:r>
              <a:rPr lang="ar-SA" sz="3600" b="1" dirty="0" smtClean="0"/>
              <a:t> والفكر الخرافي.</a:t>
            </a:r>
          </a:p>
          <a:p>
            <a:r>
              <a:rPr lang="ar-SA" sz="3600" b="1" dirty="0" smtClean="0"/>
              <a:t>2- الالتزام بالأفكار الذائعة.</a:t>
            </a:r>
          </a:p>
          <a:p>
            <a:r>
              <a:rPr lang="ar-SA" sz="3600" b="1" dirty="0" smtClean="0"/>
              <a:t>3- إنكار قدرة العقل.</a:t>
            </a:r>
          </a:p>
          <a:p>
            <a:endParaRPr lang="ar-SA"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التفكير العلمي</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التفكير العلمي منهج وطريقة منظمة يمكن استخدامه في حياتنا اليومية.</a:t>
            </a:r>
          </a:p>
          <a:p>
            <a:pPr>
              <a:buNone/>
            </a:pPr>
            <a:endParaRPr lang="ar-SA" sz="3600" b="1" dirty="0" smtClean="0"/>
          </a:p>
          <a:p>
            <a:r>
              <a:rPr lang="ar-SA" sz="3600" b="1" dirty="0" smtClean="0"/>
              <a:t> وهو يختلف عن تفكير العلماء في كون تفكير العلماء يقوم على أساس دراسة مشكلة محددة متخصصة مستخدمين فيها لغة ورموز علمية.</a:t>
            </a:r>
            <a:endParaRPr lang="ar-SA"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مبادئ يقوم عليها التفكير العلمي</a:t>
            </a:r>
            <a:endParaRPr lang="ar-SA" b="1" dirty="0"/>
          </a:p>
        </p:txBody>
      </p:sp>
      <p:sp>
        <p:nvSpPr>
          <p:cNvPr id="3" name="عنصر نائب للمحتوى 2"/>
          <p:cNvSpPr>
            <a:spLocks noGrp="1"/>
          </p:cNvSpPr>
          <p:nvPr>
            <p:ph idx="1"/>
          </p:nvPr>
        </p:nvSpPr>
        <p:spPr/>
        <p:txBody>
          <a:bodyPr>
            <a:normAutofit/>
          </a:bodyPr>
          <a:lstStyle/>
          <a:p>
            <a:r>
              <a:rPr lang="ar-IQ" sz="3600" dirty="0"/>
              <a:t>وليس للتفكير العلمي لغة خاصة به او مصطلحات معينه ويقوم على أساس تنظيم الأفكار استنادا الى عدة مبادئ منطقية  وغير منطقية </a:t>
            </a:r>
            <a:endParaRPr lang="ar-SA" sz="3600" b="1" dirty="0"/>
          </a:p>
          <a:p>
            <a:r>
              <a:rPr lang="ar-SA" sz="3600" dirty="0"/>
              <a:t>1-لا يمكن إثبات الشيء ونقيضه في الوقت نفسه.</a:t>
            </a:r>
          </a:p>
          <a:p>
            <a:r>
              <a:rPr lang="ar-SA" sz="3600" dirty="0"/>
              <a:t>2- يقوم التفكير العلمي على أن لكل حادثة أسباب تؤدي إلى ظهورها.</a:t>
            </a:r>
            <a:endParaRPr lang="ar-S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b="1" dirty="0"/>
          </a:p>
        </p:txBody>
      </p:sp>
      <p:sp>
        <p:nvSpPr>
          <p:cNvPr id="3" name="عنصر نائب للمحتوى 2"/>
          <p:cNvSpPr>
            <a:spLocks noGrp="1"/>
          </p:cNvSpPr>
          <p:nvPr>
            <p:ph idx="1"/>
          </p:nvPr>
        </p:nvSpPr>
        <p:spPr/>
        <p:txBody>
          <a:bodyPr>
            <a:normAutofit fontScale="85000" lnSpcReduction="20000"/>
          </a:bodyPr>
          <a:lstStyle/>
          <a:p>
            <a:r>
              <a:rPr lang="ar-SA" b="1" dirty="0" smtClean="0">
                <a:solidFill>
                  <a:srgbClr val="FF0000"/>
                </a:solidFill>
              </a:rPr>
              <a:t>1- التراكمية</a:t>
            </a:r>
            <a:r>
              <a:rPr lang="ar-SA" b="1" dirty="0" smtClean="0">
                <a:solidFill>
                  <a:srgbClr val="FF0000"/>
                </a:solidFill>
              </a:rPr>
              <a:t>:</a:t>
            </a:r>
          </a:p>
          <a:p>
            <a:r>
              <a:rPr lang="ar-IQ" b="1" dirty="0"/>
              <a:t>وتشير التراكمية إلى الإضافة الجديدة الى المعرفة حيث ينطلق الباحث من النقطة التي توصل اليها الباحثون الذين سبقوه فيصحح أخطاءهم ويكمل خطواتهم وقد يبطل معرفة او نظرية استمرت عقوداً ويقدم معرفة علمية جديدة </a:t>
            </a:r>
            <a:endParaRPr lang="ar-SA" b="1" dirty="0"/>
          </a:p>
          <a:p>
            <a:endParaRPr lang="ar-SA" b="1" dirty="0" smtClean="0">
              <a:solidFill>
                <a:srgbClr val="FF0000"/>
              </a:solidFill>
            </a:endParaRPr>
          </a:p>
          <a:p>
            <a:r>
              <a:rPr lang="ar-SA" b="1" dirty="0" smtClean="0"/>
              <a:t>* تختلف المعرفة العلمية بهذه السمة عن المعرفة الفلسفية؛ فالعلماء يبنون نظرياتهم عمودياً, بينما الفلاسفة يبنون معرفتهم أفقياً.</a:t>
            </a:r>
          </a:p>
          <a:p>
            <a:pPr>
              <a:buNone/>
            </a:pPr>
            <a:endParaRPr lang="ar-SA" b="1" dirty="0" smtClean="0"/>
          </a:p>
          <a:p>
            <a:r>
              <a:rPr lang="ar-SA" b="1" dirty="0" smtClean="0"/>
              <a:t>* الحقيقة العلمية حقيقة نسبية, وتفرض نفسها على الجميع, ولا ترتبط بعالم معين, أمّا المعرفة الفلسفية معرفة ذاتية ترتبط كلياً بصاحبها.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dirty="0"/>
          </a:p>
        </p:txBody>
      </p:sp>
      <p:sp>
        <p:nvSpPr>
          <p:cNvPr id="3" name="عنصر نائب للمحتوى 2"/>
          <p:cNvSpPr>
            <a:spLocks noGrp="1"/>
          </p:cNvSpPr>
          <p:nvPr>
            <p:ph idx="1"/>
          </p:nvPr>
        </p:nvSpPr>
        <p:spPr/>
        <p:txBody>
          <a:bodyPr>
            <a:normAutofit/>
          </a:bodyPr>
          <a:lstStyle/>
          <a:p>
            <a:r>
              <a:rPr lang="ar-SA" sz="3600" b="1" dirty="0" smtClean="0"/>
              <a:t>* التراكمية هي دفاع العلم عندما توجه إليه الانتقادات, فالعلم يتطور ويتقدم باستمرار مما يزيد من قدرة الإنسان في السيطرة على الطبيعة.</a:t>
            </a:r>
          </a:p>
          <a:p>
            <a:r>
              <a:rPr lang="ar-SA" sz="3600" b="1" dirty="0" smtClean="0"/>
              <a:t>* يسير التفكير العلمي باتجاه عمودي وأفقي.</a:t>
            </a:r>
            <a:endParaRPr lang="ar-SA"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dirty="0"/>
          </a:p>
        </p:txBody>
      </p:sp>
      <p:sp>
        <p:nvSpPr>
          <p:cNvPr id="3" name="عنصر نائب للمحتوى 2"/>
          <p:cNvSpPr>
            <a:spLocks noGrp="1"/>
          </p:cNvSpPr>
          <p:nvPr>
            <p:ph idx="1"/>
          </p:nvPr>
        </p:nvSpPr>
        <p:spPr/>
        <p:txBody>
          <a:bodyPr>
            <a:normAutofit fontScale="92500"/>
          </a:bodyPr>
          <a:lstStyle/>
          <a:p>
            <a:r>
              <a:rPr lang="ar-SA" sz="3600" b="1" dirty="0" smtClean="0">
                <a:solidFill>
                  <a:srgbClr val="FF0000"/>
                </a:solidFill>
              </a:rPr>
              <a:t>2- التنظيم</a:t>
            </a:r>
            <a:r>
              <a:rPr lang="ar-SA" sz="3600" b="1" dirty="0" smtClean="0">
                <a:solidFill>
                  <a:srgbClr val="FF0000"/>
                </a:solidFill>
              </a:rPr>
              <a:t>:</a:t>
            </a:r>
          </a:p>
          <a:p>
            <a:r>
              <a:rPr lang="en-US" sz="3600" b="1" dirty="0"/>
              <a:t> </a:t>
            </a:r>
            <a:r>
              <a:rPr lang="ar-IQ" sz="3600" dirty="0"/>
              <a:t>التفكير العلمي اسلوب او طريقة للبحث  والمعرفة تستند الى منهج يقيم علاقات منظمة بين الظواهر </a:t>
            </a:r>
            <a:endParaRPr lang="ar-SA" sz="3600" b="1" dirty="0" smtClean="0">
              <a:solidFill>
                <a:srgbClr val="FF0000"/>
              </a:solidFill>
            </a:endParaRPr>
          </a:p>
          <a:p>
            <a:r>
              <a:rPr lang="ar-SA" b="1" dirty="0" smtClean="0"/>
              <a:t>* يختلف التفكير العلمي عن التفكير العادي, فيما يختلفان؟؟</a:t>
            </a:r>
          </a:p>
          <a:p>
            <a:r>
              <a:rPr lang="ar-SA" b="1" dirty="0" smtClean="0"/>
              <a:t>* يستند التفكير العلمي إلى تنظيم طريقة التفكير والعالم الخارجي.</a:t>
            </a:r>
          </a:p>
          <a:p>
            <a:r>
              <a:rPr lang="ar-SA" b="1" dirty="0" smtClean="0"/>
              <a:t>* التنظيم ليست سمة للتفكير العلمي فحسب, بل هي سمة التفكير الفلسفي والديني والأسطوري.</a:t>
            </a:r>
            <a:endParaRPr lang="ar-SA"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dirty="0"/>
          </a:p>
        </p:txBody>
      </p:sp>
      <p:sp>
        <p:nvSpPr>
          <p:cNvPr id="3" name="عنصر نائب للمحتوى 2"/>
          <p:cNvSpPr>
            <a:spLocks noGrp="1"/>
          </p:cNvSpPr>
          <p:nvPr>
            <p:ph idx="1"/>
          </p:nvPr>
        </p:nvSpPr>
        <p:spPr/>
        <p:txBody>
          <a:bodyPr/>
          <a:lstStyle/>
          <a:p>
            <a:r>
              <a:rPr lang="ar-SA" b="1" dirty="0" smtClean="0">
                <a:solidFill>
                  <a:srgbClr val="FF0000"/>
                </a:solidFill>
              </a:rPr>
              <a:t>3- البحث عن الأسباب:</a:t>
            </a:r>
          </a:p>
          <a:p>
            <a:r>
              <a:rPr lang="ar-SA" b="1" dirty="0" smtClean="0"/>
              <a:t>* يهدف العلم إلى فهم الظواهر التي يدرسها, ولا يتم فهمها إلا من خلال معرفة الأسباب وعوامل نشأتها.</a:t>
            </a:r>
          </a:p>
          <a:p>
            <a:r>
              <a:rPr lang="ar-SA" b="1" dirty="0" smtClean="0"/>
              <a:t>* العلم يبحث عن الأسباب كغيره من النشاطات الإنسانية, ويهتم أكثر بالأسباب المباشرة لا الأسباب البعيدة.</a:t>
            </a:r>
          </a:p>
          <a:p>
            <a:r>
              <a:rPr lang="ar-SA" b="1" dirty="0" smtClean="0"/>
              <a:t>* للبحث عن الأسباب غرضين.</a:t>
            </a:r>
          </a:p>
          <a:p>
            <a:r>
              <a:rPr lang="ar-SA" b="1" dirty="0" smtClean="0"/>
              <a:t>* يصل التفكير العلمي إلى معرفة الأسباب من خلال طرح الأسئلة الصغيرة والمحددة.</a:t>
            </a:r>
            <a:endParaRPr lang="ar-SA"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dirty="0"/>
          </a:p>
        </p:txBody>
      </p:sp>
      <p:sp>
        <p:nvSpPr>
          <p:cNvPr id="3" name="عنصر نائب للمحتوى 2"/>
          <p:cNvSpPr>
            <a:spLocks noGrp="1"/>
          </p:cNvSpPr>
          <p:nvPr>
            <p:ph idx="1"/>
          </p:nvPr>
        </p:nvSpPr>
        <p:spPr/>
        <p:txBody>
          <a:bodyPr>
            <a:normAutofit/>
          </a:bodyPr>
          <a:lstStyle/>
          <a:p>
            <a:r>
              <a:rPr lang="ar-SA" b="1" dirty="0" smtClean="0">
                <a:solidFill>
                  <a:srgbClr val="FF0000"/>
                </a:solidFill>
              </a:rPr>
              <a:t>4- الشمولية واليقين</a:t>
            </a:r>
            <a:r>
              <a:rPr lang="ar-SA" b="1" dirty="0" smtClean="0">
                <a:solidFill>
                  <a:srgbClr val="FF0000"/>
                </a:solidFill>
              </a:rPr>
              <a:t>:</a:t>
            </a:r>
          </a:p>
          <a:p>
            <a:r>
              <a:rPr lang="ar-IQ" b="1" dirty="0"/>
              <a:t>الشمولية تعني ان الحقيقة العلمية شاملة </a:t>
            </a:r>
            <a:r>
              <a:rPr lang="ar-IQ" b="1" dirty="0" err="1"/>
              <a:t>لافراد</a:t>
            </a:r>
            <a:r>
              <a:rPr lang="ar-IQ" b="1" dirty="0"/>
              <a:t> عديدين او </a:t>
            </a:r>
            <a:r>
              <a:rPr lang="ar-IQ" b="1" dirty="0" err="1"/>
              <a:t>لظواهرعديدة</a:t>
            </a:r>
            <a:r>
              <a:rPr lang="ar-IQ" b="1" dirty="0"/>
              <a:t> </a:t>
            </a:r>
            <a:r>
              <a:rPr lang="ar-IQ" b="1" dirty="0" smtClean="0"/>
              <a:t>.</a:t>
            </a:r>
            <a:endParaRPr lang="ar-SA" b="1" dirty="0" smtClean="0"/>
          </a:p>
          <a:p>
            <a:r>
              <a:rPr lang="ar-SA" b="1" dirty="0" smtClean="0"/>
              <a:t>*</a:t>
            </a:r>
            <a:endParaRPr lang="en-US" b="1" dirty="0"/>
          </a:p>
          <a:p>
            <a:r>
              <a:rPr lang="ar-IQ" b="1" dirty="0"/>
              <a:t>واليقين يعني ان التفكير العلمي يستند على مجموعة كافية من الادلة الموضوعية المقنعة التي تصل الى الثقة  واليقين بها </a:t>
            </a:r>
            <a:r>
              <a:rPr lang="ar-IQ" b="1" dirty="0" err="1"/>
              <a:t>بها</a:t>
            </a:r>
            <a:r>
              <a:rPr lang="ar-IQ" b="1" dirty="0"/>
              <a:t> ، ولكنه ليس يقيناً مطلقاً بل نسبي لان العلم ضد الثبات والحقيقة الثابتة الوحيدة هي ان كل الحقائق تتغير . </a:t>
            </a:r>
            <a:endParaRPr lang="en-US" b="1" dirty="0"/>
          </a:p>
          <a:p>
            <a:endParaRPr lang="ar-SA" b="1" dirty="0" smtClean="0">
              <a:solidFill>
                <a:srgbClr val="FF0000"/>
              </a:solidFill>
            </a:endParaRPr>
          </a:p>
          <a:p>
            <a:endParaRPr lang="ar-SA"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سمات وخصائص التفكير العلمي</a:t>
            </a:r>
            <a:endParaRPr lang="ar-SA" dirty="0"/>
          </a:p>
        </p:txBody>
      </p:sp>
      <p:sp>
        <p:nvSpPr>
          <p:cNvPr id="3" name="عنصر نائب للمحتوى 2"/>
          <p:cNvSpPr>
            <a:spLocks noGrp="1"/>
          </p:cNvSpPr>
          <p:nvPr>
            <p:ph idx="1"/>
          </p:nvPr>
        </p:nvSpPr>
        <p:spPr/>
        <p:txBody>
          <a:bodyPr>
            <a:normAutofit lnSpcReduction="10000"/>
          </a:bodyPr>
          <a:lstStyle/>
          <a:p>
            <a:r>
              <a:rPr lang="ar-SA" sz="3600" b="1" dirty="0" smtClean="0">
                <a:solidFill>
                  <a:srgbClr val="FF0000"/>
                </a:solidFill>
              </a:rPr>
              <a:t>5- الدقة والتجريد</a:t>
            </a:r>
            <a:r>
              <a:rPr lang="ar-SA" sz="3600" b="1" dirty="0" smtClean="0">
                <a:solidFill>
                  <a:srgbClr val="FF0000"/>
                </a:solidFill>
              </a:rPr>
              <a:t>:</a:t>
            </a:r>
          </a:p>
          <a:p>
            <a:r>
              <a:rPr lang="ar-IQ" sz="3600" dirty="0"/>
              <a:t>التفكير العلمي يتسم بالدقة والتجريد والباحث العلمي يسعى الى تحديد مشكلته بدقة وتحديد اجراءاته بدقة ويستخدم لغة رياضية تقوم على القياس الدقيق ويتحدث بلغة مجردة والتجريد وسيلة الباحث لفهم قوانين الواقع .</a:t>
            </a:r>
            <a:endParaRPr lang="en-US" sz="3600" dirty="0"/>
          </a:p>
          <a:p>
            <a:endParaRPr lang="ar-SA" sz="3600" b="1" dirty="0" smtClean="0">
              <a:solidFill>
                <a:srgbClr val="FF0000"/>
              </a:solidFill>
            </a:endParaRPr>
          </a:p>
          <a:p>
            <a:r>
              <a:rPr lang="ar-SA" b="1" dirty="0" smtClean="0"/>
              <a:t>* </a:t>
            </a:r>
            <a:r>
              <a:rPr lang="ar-SA" b="1" dirty="0" smtClean="0"/>
              <a:t>** </a:t>
            </a:r>
            <a:r>
              <a:rPr lang="ar-SA" b="1" dirty="0" smtClean="0"/>
              <a:t>التفكير العلمي حين يستخدم الأرقام فإنه يجرد الأشياء من مادتها.</a:t>
            </a:r>
            <a:endParaRPr lang="ar-SA"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149</TotalTime>
  <Words>471</Words>
  <Application>Microsoft Office PowerPoint</Application>
  <PresentationFormat>عرض على الشاشة (3:4)‏</PresentationFormat>
  <Paragraphs>47</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Gill Sans MT</vt:lpstr>
      <vt:lpstr>Majalla UI</vt:lpstr>
      <vt:lpstr>Verdana</vt:lpstr>
      <vt:lpstr>Wingdings 2</vt:lpstr>
      <vt:lpstr>انقلاب</vt:lpstr>
      <vt:lpstr>المحاضرة الثانية</vt:lpstr>
      <vt:lpstr>التفكير العلمي</vt:lpstr>
      <vt:lpstr>مبادئ يقوم عليها التفكير العلمي</vt:lpstr>
      <vt:lpstr>سمات وخصائص التفكير العلمي</vt:lpstr>
      <vt:lpstr>سمات وخصائص التفكير العلمي</vt:lpstr>
      <vt:lpstr>سمات وخصائص التفكير العلمي</vt:lpstr>
      <vt:lpstr>سمات وخصائص التفكير العلمي</vt:lpstr>
      <vt:lpstr>سمات وخصائص التفكير العلمي</vt:lpstr>
      <vt:lpstr>سمات وخصائص التفكير العلمي</vt:lpstr>
      <vt:lpstr>عوائق التفكير العلمي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HASEB</dc:creator>
  <cp:lastModifiedBy>HP</cp:lastModifiedBy>
  <cp:revision>18</cp:revision>
  <dcterms:created xsi:type="dcterms:W3CDTF">2012-09-28T15:16:23Z</dcterms:created>
  <dcterms:modified xsi:type="dcterms:W3CDTF">2014-02-20T10:01:17Z</dcterms:modified>
</cp:coreProperties>
</file>