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67" r:id="rId6"/>
    <p:sldId id="268" r:id="rId7"/>
    <p:sldId id="26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2358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579B-022B-4BDD-A665-87446F041060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%D8%A7%D9%84%D8%A8%D9%84%D8%B9&amp;source=images&amp;cd=&amp;cad=rja&amp;docid=6Ep-LkxCWa-CiM&amp;tbnid=F4EbzaOUNMSaHM:&amp;ved=0CAUQjRw&amp;url=http://www.uobabylon.edu.iq/uobColeges/service_showrest.aspx?fid=2&amp;pubid=5448&amp;ei=cPXRUa68EInmOdrxgLAM&amp;psig=AFQjCNFVooQOm_63xOs1y1WKHgOYYNJcJA&amp;ust=13728007011982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sa/url?sa=i&amp;rct=j&amp;q=%D8%A8%D9%83%D8%A7%D8%A1&amp;source=images&amp;cd=&amp;cad=rja&amp;docid=QSw2oR2qD3pkXM&amp;tbnid=d-1SV1oHGTlnhM:&amp;ved=0CAUQjRw&amp;url=http://www.elhadasnews.com/8892.html&amp;ei=u_XRUe2-FYnfOZeHgPgM&amp;psig=AFQjCNH_KFC9Tz7vlbZNba6_UIOClEXGGQ&amp;ust=13728008193221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sa/url?sa=i&amp;rct=j&amp;q=%D8%AA%D8%AF%D8%AE%D9%8A%D9%86+%D8%A7%D9%84%D8%A7%D8%B7%D9%81%D8%A7%D9%84&amp;source=images&amp;cd=&amp;cad=rja&amp;docid=5vxQf5UV_KvePM&amp;tbnid=tKje02McvoC25M:&amp;ved=0CAUQjRw&amp;url=http://egypt.com/lifestyle/index.php/permalink/9545.html&amp;ei=hfnRUdumKc7UPIXHgagF&amp;psig=AFQjCNFMVMlkVvUYNNl-uMsxFlct9ZzA5w&amp;ust=137280175786269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sa/url?sa=i&amp;rct=j&amp;q=&amp;esrc=s&amp;frm=1&amp;source=images&amp;cd=&amp;cad=rja&amp;docid=0UX08kg-j5zjFM&amp;tbnid=xrKCpvt5LPGSnM:&amp;ved=0CAUQjRw&amp;url=http://forum.mustafahosny.com/showthread.php?t=194113&amp;ei=z_rRUdn8IILpPKrZgLgO&amp;psig=AFQjCNFw7jpgscOwr9rq4kcuXM9LqgLErw&amp;ust=13728020742586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sa/url?sa=i&amp;rct=j&amp;q=&amp;esrc=s&amp;frm=1&amp;source=images&amp;cd=&amp;cad=rja&amp;docid=zdJpkGpKzKwDpM&amp;tbnid=RsN_7ydWc3BsCM:&amp;ved=0CAUQjRw&amp;url=http://www.sst5.com/readArticle.aspx?ArtID=686&amp;SecID=27&amp;ei=rvHRUdLjJoaqPO_IgdAL&amp;psig=AFQjCNFbkxfvd6wdWmcwiv_2ZObMrEgF-A&amp;ust=13727996805070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55776" y="476672"/>
            <a:ext cx="3986186" cy="1584176"/>
          </a:xfrm>
        </p:spPr>
        <p:txBody>
          <a:bodyPr>
            <a:normAutofit/>
          </a:bodyPr>
          <a:lstStyle/>
          <a:p>
            <a:r>
              <a:rPr lang="ar-SA" sz="8800" b="1" dirty="0" smtClean="0">
                <a:solidFill>
                  <a:srgbClr val="FF0000"/>
                </a:solidFill>
              </a:rPr>
              <a:t>التعلم</a:t>
            </a:r>
            <a:endParaRPr lang="ar-SA" sz="8800" b="1" dirty="0">
              <a:solidFill>
                <a:srgbClr val="FF0000"/>
              </a:solidFill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786478" y="4959371"/>
            <a:ext cx="2786050" cy="96995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يوم الثلاثاء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23/ 08/ 1434هـ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495537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عنوان 1"/>
          <p:cNvSpPr txBox="1">
            <a:spLocks/>
          </p:cNvSpPr>
          <p:nvPr/>
        </p:nvSpPr>
        <p:spPr>
          <a:xfrm>
            <a:off x="5938846" y="2968631"/>
            <a:ext cx="278605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 علم النفس التربوي</a:t>
            </a: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1259632" y="1844824"/>
            <a:ext cx="6501499" cy="73501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أهميته ، مفهومه </a:t>
            </a:r>
            <a:r>
              <a:rPr lang="ar-SA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،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شروطه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ar-SA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L-Mohanad Bold" pitchFamily="2" charset="-78"/>
              </a:rPr>
              <a:t>شروط التعلم الجيد: </a:t>
            </a:r>
            <a:endParaRPr lang="en-US" sz="48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L-Mohanad Bold" pitchFamily="2" charset="-78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667625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النضج</a:t>
            </a:r>
            <a:endParaRPr lang="en-US" sz="1800"/>
          </a:p>
        </p:txBody>
      </p:sp>
      <p:sp>
        <p:nvSpPr>
          <p:cNvPr id="106529" name="Rectangle 33"/>
          <p:cNvSpPr>
            <a:spLocks noChangeArrowheads="1"/>
          </p:cNvSpPr>
          <p:nvPr/>
        </p:nvSpPr>
        <p:spPr bwMode="auto">
          <a:xfrm>
            <a:off x="7667625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37" name="Rectangle 41"/>
          <p:cNvSpPr>
            <a:spLocks noChangeArrowheads="1"/>
          </p:cNvSpPr>
          <p:nvPr/>
        </p:nvSpPr>
        <p:spPr bwMode="auto">
          <a:xfrm>
            <a:off x="6946900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الدافعية</a:t>
            </a:r>
            <a:endParaRPr lang="en-US" sz="1800"/>
          </a:p>
        </p:txBody>
      </p:sp>
      <p:sp>
        <p:nvSpPr>
          <p:cNvPr id="106538" name="Rectangle 42"/>
          <p:cNvSpPr>
            <a:spLocks noChangeArrowheads="1"/>
          </p:cNvSpPr>
          <p:nvPr/>
        </p:nvSpPr>
        <p:spPr bwMode="auto">
          <a:xfrm>
            <a:off x="6946900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46" name="Rectangle 50"/>
          <p:cNvSpPr>
            <a:spLocks noChangeArrowheads="1"/>
          </p:cNvSpPr>
          <p:nvPr/>
        </p:nvSpPr>
        <p:spPr bwMode="auto">
          <a:xfrm>
            <a:off x="6227763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600"/>
              <a:t>الممارسة</a:t>
            </a:r>
            <a:endParaRPr lang="en-US" sz="1600"/>
          </a:p>
        </p:txBody>
      </p:sp>
      <p:sp>
        <p:nvSpPr>
          <p:cNvPr id="106547" name="Rectangle 51"/>
          <p:cNvSpPr>
            <a:spLocks noChangeArrowheads="1"/>
          </p:cNvSpPr>
          <p:nvPr/>
        </p:nvSpPr>
        <p:spPr bwMode="auto">
          <a:xfrm>
            <a:off x="6227763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55" name="Rectangle 59"/>
          <p:cNvSpPr>
            <a:spLocks noChangeArrowheads="1"/>
          </p:cNvSpPr>
          <p:nvPr/>
        </p:nvSpPr>
        <p:spPr bwMode="auto">
          <a:xfrm>
            <a:off x="5146675" y="1557338"/>
            <a:ext cx="1081088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نتيجة التعلم</a:t>
            </a:r>
            <a:endParaRPr lang="en-US" sz="1800"/>
          </a:p>
        </p:txBody>
      </p:sp>
      <p:sp>
        <p:nvSpPr>
          <p:cNvPr id="106556" name="Rectangle 60"/>
          <p:cNvSpPr>
            <a:spLocks noChangeArrowheads="1"/>
          </p:cNvSpPr>
          <p:nvPr/>
        </p:nvSpPr>
        <p:spPr bwMode="auto">
          <a:xfrm>
            <a:off x="5146675" y="2060575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فعال</a:t>
            </a:r>
            <a:endParaRPr lang="en-US" sz="1800"/>
          </a:p>
        </p:txBody>
      </p:sp>
      <p:sp>
        <p:nvSpPr>
          <p:cNvPr id="106564" name="Rectangle 68"/>
          <p:cNvSpPr>
            <a:spLocks noChangeArrowheads="1"/>
          </p:cNvSpPr>
          <p:nvPr/>
        </p:nvSpPr>
        <p:spPr bwMode="auto">
          <a:xfrm>
            <a:off x="179388" y="1557338"/>
            <a:ext cx="496887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ملاحظات</a:t>
            </a:r>
            <a:endParaRPr lang="en-US" sz="1800"/>
          </a:p>
        </p:txBody>
      </p:sp>
      <p:sp>
        <p:nvSpPr>
          <p:cNvPr id="106573" name="Rectangle 77"/>
          <p:cNvSpPr>
            <a:spLocks noChangeArrowheads="1"/>
          </p:cNvSpPr>
          <p:nvPr/>
        </p:nvSpPr>
        <p:spPr bwMode="auto">
          <a:xfrm>
            <a:off x="179388" y="2060575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تحسن في درجة أداء الفرد لعمل معين ويتمثل في </a:t>
            </a:r>
          </a:p>
          <a:p>
            <a:pPr marL="342900" indent="-342900"/>
            <a:r>
              <a:rPr lang="ar-SA" sz="1800"/>
              <a:t>قلة الأخطاء ،سرعة الاستجابة قلة الجهد المبذول</a:t>
            </a:r>
            <a:endParaRPr lang="en-US" sz="1800"/>
          </a:p>
        </p:txBody>
      </p:sp>
      <p:sp>
        <p:nvSpPr>
          <p:cNvPr id="106595" name="Rectangle 99"/>
          <p:cNvSpPr>
            <a:spLocks noChangeArrowheads="1"/>
          </p:cNvSpPr>
          <p:nvPr/>
        </p:nvSpPr>
        <p:spPr bwMode="auto">
          <a:xfrm>
            <a:off x="7667625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96" name="Rectangle 100"/>
          <p:cNvSpPr>
            <a:spLocks noChangeArrowheads="1"/>
          </p:cNvSpPr>
          <p:nvPr/>
        </p:nvSpPr>
        <p:spPr bwMode="auto">
          <a:xfrm>
            <a:off x="6946900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597" name="Rectangle 101"/>
          <p:cNvSpPr>
            <a:spLocks noChangeArrowheads="1"/>
          </p:cNvSpPr>
          <p:nvPr/>
        </p:nvSpPr>
        <p:spPr bwMode="auto">
          <a:xfrm>
            <a:off x="6227763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598" name="Rectangle 102"/>
          <p:cNvSpPr>
            <a:spLocks noChangeArrowheads="1"/>
          </p:cNvSpPr>
          <p:nvPr/>
        </p:nvSpPr>
        <p:spPr bwMode="auto">
          <a:xfrm>
            <a:off x="5146675" y="2565400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599" name="Rectangle 103"/>
          <p:cNvSpPr>
            <a:spLocks noChangeArrowheads="1"/>
          </p:cNvSpPr>
          <p:nvPr/>
        </p:nvSpPr>
        <p:spPr bwMode="auto">
          <a:xfrm>
            <a:off x="179388" y="2565400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وجود نضج دون دافعية أو ممارسة </a:t>
            </a:r>
          </a:p>
          <a:p>
            <a:pPr marL="342900" indent="-342900"/>
            <a:r>
              <a:rPr lang="ar-SA" sz="1800"/>
              <a:t>= الطريقة التقليدية في التعليم</a:t>
            </a:r>
            <a:endParaRPr lang="en-US" sz="1800"/>
          </a:p>
        </p:txBody>
      </p:sp>
      <p:sp>
        <p:nvSpPr>
          <p:cNvPr id="106600" name="Rectangle 104"/>
          <p:cNvSpPr>
            <a:spLocks noChangeArrowheads="1"/>
          </p:cNvSpPr>
          <p:nvPr/>
        </p:nvSpPr>
        <p:spPr bwMode="auto">
          <a:xfrm>
            <a:off x="7667625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1" name="Rectangle 105"/>
          <p:cNvSpPr>
            <a:spLocks noChangeArrowheads="1"/>
          </p:cNvSpPr>
          <p:nvPr/>
        </p:nvSpPr>
        <p:spPr bwMode="auto">
          <a:xfrm>
            <a:off x="6946900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02" name="Rectangle 106"/>
          <p:cNvSpPr>
            <a:spLocks noChangeArrowheads="1"/>
          </p:cNvSpPr>
          <p:nvPr/>
        </p:nvSpPr>
        <p:spPr bwMode="auto">
          <a:xfrm>
            <a:off x="6227763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3" name="Rectangle 107"/>
          <p:cNvSpPr>
            <a:spLocks noChangeArrowheads="1"/>
          </p:cNvSpPr>
          <p:nvPr/>
        </p:nvSpPr>
        <p:spPr bwMode="auto">
          <a:xfrm>
            <a:off x="5146675" y="306863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05" name="Rectangle 109"/>
          <p:cNvSpPr>
            <a:spLocks noChangeArrowheads="1"/>
          </p:cNvSpPr>
          <p:nvPr/>
        </p:nvSpPr>
        <p:spPr bwMode="auto">
          <a:xfrm>
            <a:off x="7667625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06" name="Rectangle 110"/>
          <p:cNvSpPr>
            <a:spLocks noChangeArrowheads="1"/>
          </p:cNvSpPr>
          <p:nvPr/>
        </p:nvSpPr>
        <p:spPr bwMode="auto">
          <a:xfrm>
            <a:off x="6946900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7" name="Rectangle 111"/>
          <p:cNvSpPr>
            <a:spLocks noChangeArrowheads="1"/>
          </p:cNvSpPr>
          <p:nvPr/>
        </p:nvSpPr>
        <p:spPr bwMode="auto">
          <a:xfrm>
            <a:off x="6227763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8" name="Rectangle 112"/>
          <p:cNvSpPr>
            <a:spLocks noChangeArrowheads="1"/>
          </p:cNvSpPr>
          <p:nvPr/>
        </p:nvSpPr>
        <p:spPr bwMode="auto">
          <a:xfrm>
            <a:off x="5148263" y="3573463"/>
            <a:ext cx="1079500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09" name="Rectangle 113"/>
          <p:cNvSpPr>
            <a:spLocks noChangeArrowheads="1"/>
          </p:cNvSpPr>
          <p:nvPr/>
        </p:nvSpPr>
        <p:spPr bwMode="auto">
          <a:xfrm>
            <a:off x="179388" y="306863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لا توجد استثارة كافية لدى الفرد للقيام بأداء معين</a:t>
            </a:r>
          </a:p>
          <a:p>
            <a:pPr marL="342900" indent="-342900"/>
            <a:r>
              <a:rPr lang="ar-SA" sz="1800"/>
              <a:t>= الطريقة التقليدية في التعليم</a:t>
            </a:r>
          </a:p>
        </p:txBody>
      </p:sp>
      <p:sp>
        <p:nvSpPr>
          <p:cNvPr id="106610" name="Rectangle 114"/>
          <p:cNvSpPr>
            <a:spLocks noChangeArrowheads="1"/>
          </p:cNvSpPr>
          <p:nvPr/>
        </p:nvSpPr>
        <p:spPr bwMode="auto">
          <a:xfrm>
            <a:off x="7667625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1" name="Rectangle 115"/>
          <p:cNvSpPr>
            <a:spLocks noChangeArrowheads="1"/>
          </p:cNvSpPr>
          <p:nvPr/>
        </p:nvSpPr>
        <p:spPr bwMode="auto">
          <a:xfrm>
            <a:off x="6946900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2" name="Rectangle 116"/>
          <p:cNvSpPr>
            <a:spLocks noChangeArrowheads="1"/>
          </p:cNvSpPr>
          <p:nvPr/>
        </p:nvSpPr>
        <p:spPr bwMode="auto">
          <a:xfrm>
            <a:off x="6227763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3" name="Rectangle 117"/>
          <p:cNvSpPr>
            <a:spLocks noChangeArrowheads="1"/>
          </p:cNvSpPr>
          <p:nvPr/>
        </p:nvSpPr>
        <p:spPr bwMode="auto">
          <a:xfrm>
            <a:off x="5146675" y="4076700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14" name="Rectangle 118"/>
          <p:cNvSpPr>
            <a:spLocks noChangeArrowheads="1"/>
          </p:cNvSpPr>
          <p:nvPr/>
        </p:nvSpPr>
        <p:spPr bwMode="auto">
          <a:xfrm>
            <a:off x="179388" y="4076700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البيئة الخارجية فقيرة بإمكانيات الممارسة الفعالة</a:t>
            </a:r>
            <a:endParaRPr lang="en-US" sz="1800"/>
          </a:p>
        </p:txBody>
      </p:sp>
      <p:sp>
        <p:nvSpPr>
          <p:cNvPr id="106615" name="Rectangle 119"/>
          <p:cNvSpPr>
            <a:spLocks noChangeArrowheads="1"/>
          </p:cNvSpPr>
          <p:nvPr/>
        </p:nvSpPr>
        <p:spPr bwMode="auto">
          <a:xfrm>
            <a:off x="7667625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6" name="Rectangle 120"/>
          <p:cNvSpPr>
            <a:spLocks noChangeArrowheads="1"/>
          </p:cNvSpPr>
          <p:nvPr/>
        </p:nvSpPr>
        <p:spPr bwMode="auto">
          <a:xfrm>
            <a:off x="6946900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7" name="Rectangle 121"/>
          <p:cNvSpPr>
            <a:spLocks noChangeArrowheads="1"/>
          </p:cNvSpPr>
          <p:nvPr/>
        </p:nvSpPr>
        <p:spPr bwMode="auto">
          <a:xfrm>
            <a:off x="6227763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8" name="Rectangle 122"/>
          <p:cNvSpPr>
            <a:spLocks noChangeArrowheads="1"/>
          </p:cNvSpPr>
          <p:nvPr/>
        </p:nvSpPr>
        <p:spPr bwMode="auto">
          <a:xfrm>
            <a:off x="5146675" y="457993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19" name="Rectangle 123"/>
          <p:cNvSpPr>
            <a:spLocks noChangeArrowheads="1"/>
          </p:cNvSpPr>
          <p:nvPr/>
        </p:nvSpPr>
        <p:spPr bwMode="auto">
          <a:xfrm>
            <a:off x="179388" y="457993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كثيرا ما تكون الدوافع في هذا الحالة حوافز خارجية</a:t>
            </a:r>
          </a:p>
          <a:p>
            <a:pPr marL="342900" indent="-342900"/>
            <a:r>
              <a:rPr lang="ar-SA" sz="1800"/>
              <a:t>أكثر منها دوافع داخل الفرد نفسه</a:t>
            </a:r>
            <a:endParaRPr lang="en-US" sz="1800"/>
          </a:p>
        </p:txBody>
      </p:sp>
      <p:sp>
        <p:nvSpPr>
          <p:cNvPr id="106620" name="Rectangle 124"/>
          <p:cNvSpPr>
            <a:spLocks noChangeArrowheads="1"/>
          </p:cNvSpPr>
          <p:nvPr/>
        </p:nvSpPr>
        <p:spPr bwMode="auto">
          <a:xfrm>
            <a:off x="7667625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1" name="Rectangle 125"/>
          <p:cNvSpPr>
            <a:spLocks noChangeArrowheads="1"/>
          </p:cNvSpPr>
          <p:nvPr/>
        </p:nvSpPr>
        <p:spPr bwMode="auto">
          <a:xfrm>
            <a:off x="6946900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2" name="Rectangle 126"/>
          <p:cNvSpPr>
            <a:spLocks noChangeArrowheads="1"/>
          </p:cNvSpPr>
          <p:nvPr/>
        </p:nvSpPr>
        <p:spPr bwMode="auto">
          <a:xfrm>
            <a:off x="6227763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23" name="Rectangle 127"/>
          <p:cNvSpPr>
            <a:spLocks noChangeArrowheads="1"/>
          </p:cNvSpPr>
          <p:nvPr/>
        </p:nvSpPr>
        <p:spPr bwMode="auto">
          <a:xfrm>
            <a:off x="5146675" y="5084763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 dirty="0"/>
              <a:t>غير فعال</a:t>
            </a:r>
            <a:endParaRPr lang="en-US" sz="1800" dirty="0"/>
          </a:p>
        </p:txBody>
      </p:sp>
      <p:sp>
        <p:nvSpPr>
          <p:cNvPr id="106624" name="Rectangle 128"/>
          <p:cNvSpPr>
            <a:spLocks noChangeArrowheads="1"/>
          </p:cNvSpPr>
          <p:nvPr/>
        </p:nvSpPr>
        <p:spPr bwMode="auto">
          <a:xfrm>
            <a:off x="179388" y="5084763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الطريقة التقليدية في التعليم التي تهمل أساسا ما يسمى</a:t>
            </a:r>
          </a:p>
          <a:p>
            <a:pPr marL="342900" indent="-342900"/>
            <a:r>
              <a:rPr lang="ar-SA" sz="1800"/>
              <a:t>بالفروق الفردية بين الأفراد</a:t>
            </a:r>
            <a:endParaRPr lang="en-US" sz="1800"/>
          </a:p>
        </p:txBody>
      </p:sp>
      <p:sp>
        <p:nvSpPr>
          <p:cNvPr id="106625" name="Rectangle 129"/>
          <p:cNvSpPr>
            <a:spLocks noChangeArrowheads="1"/>
          </p:cNvSpPr>
          <p:nvPr/>
        </p:nvSpPr>
        <p:spPr bwMode="auto">
          <a:xfrm>
            <a:off x="7667625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6" name="Rectangle 130"/>
          <p:cNvSpPr>
            <a:spLocks noChangeArrowheads="1"/>
          </p:cNvSpPr>
          <p:nvPr/>
        </p:nvSpPr>
        <p:spPr bwMode="auto">
          <a:xfrm>
            <a:off x="6946900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7" name="Rectangle 131"/>
          <p:cNvSpPr>
            <a:spLocks noChangeArrowheads="1"/>
          </p:cNvSpPr>
          <p:nvPr/>
        </p:nvSpPr>
        <p:spPr bwMode="auto">
          <a:xfrm>
            <a:off x="6227763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8" name="Rectangle 132"/>
          <p:cNvSpPr>
            <a:spLocks noChangeArrowheads="1"/>
          </p:cNvSpPr>
          <p:nvPr/>
        </p:nvSpPr>
        <p:spPr bwMode="auto">
          <a:xfrm>
            <a:off x="5146675" y="558958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29" name="Rectangle 133"/>
          <p:cNvSpPr>
            <a:spLocks noChangeArrowheads="1"/>
          </p:cNvSpPr>
          <p:nvPr/>
        </p:nvSpPr>
        <p:spPr bwMode="auto">
          <a:xfrm>
            <a:off x="179388" y="558958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جميع العوامل المتعلقة بالفرد أو بيئته لا تشجع على التعلم</a:t>
            </a:r>
            <a:endParaRPr lang="en-US" sz="1800"/>
          </a:p>
        </p:txBody>
      </p:sp>
      <p:sp>
        <p:nvSpPr>
          <p:cNvPr id="106631" name="Rectangle 135"/>
          <p:cNvSpPr>
            <a:spLocks noChangeArrowheads="1"/>
          </p:cNvSpPr>
          <p:nvPr/>
        </p:nvSpPr>
        <p:spPr bwMode="auto">
          <a:xfrm>
            <a:off x="-36513" y="981075"/>
            <a:ext cx="9144001" cy="431800"/>
          </a:xfrm>
          <a:prstGeom prst="rect">
            <a:avLst/>
          </a:prstGeom>
          <a:solidFill>
            <a:srgbClr val="ECEEFE">
              <a:alpha val="89999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9525" indent="-9525"/>
            <a:r>
              <a:rPr lang="ar-SA" sz="2400"/>
              <a:t>العلاقة بين النضج والممارسة والدافعية كمحاور أساسية في عملية التعلم:</a:t>
            </a:r>
            <a:endParaRPr lang="en-US" sz="2400"/>
          </a:p>
        </p:txBody>
      </p:sp>
      <p:sp>
        <p:nvSpPr>
          <p:cNvPr id="106604" name="Rectangle 108"/>
          <p:cNvSpPr>
            <a:spLocks noChangeArrowheads="1"/>
          </p:cNvSpPr>
          <p:nvPr/>
        </p:nvSpPr>
        <p:spPr bwMode="auto">
          <a:xfrm>
            <a:off x="179388" y="3573463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700"/>
              <a:t>لم يصل الفرد لمرحلة النضج الكافي لكي يستفيد مما يوجد في</a:t>
            </a:r>
          </a:p>
          <a:p>
            <a:pPr marL="342900" indent="-342900"/>
            <a:r>
              <a:rPr lang="ar-SA" sz="1700"/>
              <a:t>بيئته الخارجية من عوامل استثارة وحوافز وكذلك إمكانية الممارسة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071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29" grpId="0" animBg="1"/>
      <p:bldP spid="106537" grpId="0" animBg="1"/>
      <p:bldP spid="106538" grpId="0" animBg="1"/>
      <p:bldP spid="106546" grpId="0" animBg="1"/>
      <p:bldP spid="106547" grpId="0" animBg="1"/>
      <p:bldP spid="106555" grpId="0" animBg="1"/>
      <p:bldP spid="106556" grpId="0" animBg="1"/>
      <p:bldP spid="106564" grpId="0" animBg="1"/>
      <p:bldP spid="106573" grpId="0" animBg="1"/>
      <p:bldP spid="106595" grpId="0" animBg="1"/>
      <p:bldP spid="106596" grpId="0" animBg="1"/>
      <p:bldP spid="106597" grpId="0" animBg="1"/>
      <p:bldP spid="106598" grpId="0" animBg="1"/>
      <p:bldP spid="106599" grpId="0" animBg="1"/>
      <p:bldP spid="106600" grpId="0" animBg="1"/>
      <p:bldP spid="106601" grpId="0" animBg="1"/>
      <p:bldP spid="106602" grpId="0" animBg="1"/>
      <p:bldP spid="106603" grpId="0" animBg="1"/>
      <p:bldP spid="106605" grpId="0" animBg="1"/>
      <p:bldP spid="106606" grpId="0" animBg="1"/>
      <p:bldP spid="106607" grpId="0" animBg="1"/>
      <p:bldP spid="106608" grpId="0" animBg="1"/>
      <p:bldP spid="106609" grpId="0" animBg="1"/>
      <p:bldP spid="106610" grpId="0" animBg="1"/>
      <p:bldP spid="106611" grpId="0" animBg="1"/>
      <p:bldP spid="106612" grpId="0" animBg="1"/>
      <p:bldP spid="106613" grpId="0" animBg="1"/>
      <p:bldP spid="106614" grpId="0" animBg="1"/>
      <p:bldP spid="106615" grpId="0" animBg="1"/>
      <p:bldP spid="106616" grpId="0" animBg="1"/>
      <p:bldP spid="106617" grpId="0" animBg="1"/>
      <p:bldP spid="106618" grpId="0" animBg="1"/>
      <p:bldP spid="106619" grpId="0" animBg="1"/>
      <p:bldP spid="106620" grpId="0" animBg="1"/>
      <p:bldP spid="106621" grpId="0" animBg="1"/>
      <p:bldP spid="106622" grpId="0" animBg="1"/>
      <p:bldP spid="106623" grpId="0" animBg="1"/>
      <p:bldP spid="106624" grpId="0" animBg="1"/>
      <p:bldP spid="106625" grpId="0" animBg="1"/>
      <p:bldP spid="106626" grpId="0" animBg="1"/>
      <p:bldP spid="106627" grpId="0" animBg="1"/>
      <p:bldP spid="106628" grpId="0" animBg="1"/>
      <p:bldP spid="106629" grpId="0" animBg="1"/>
      <p:bldP spid="106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التعلم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2166" y="2407108"/>
            <a:ext cx="5322322" cy="3686188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أهمية التعلم في حياة </a:t>
            </a:r>
            <a:r>
              <a:rPr lang="ar-SA" sz="4000" b="1" dirty="0" smtClean="0">
                <a:solidFill>
                  <a:srgbClr val="FF0000"/>
                </a:solidFill>
              </a:rPr>
              <a:t>الإنسان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تعريف </a:t>
            </a:r>
            <a:r>
              <a:rPr lang="ar-SA" sz="4000" b="1" dirty="0" smtClean="0">
                <a:solidFill>
                  <a:srgbClr val="FF0000"/>
                </a:solidFill>
              </a:rPr>
              <a:t>التعلم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شروط التعلم </a:t>
            </a:r>
            <a:r>
              <a:rPr lang="ar-SA" sz="4000" b="1" dirty="0" smtClean="0">
                <a:solidFill>
                  <a:srgbClr val="FF0000"/>
                </a:solidFill>
              </a:rPr>
              <a:t>الجيد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146" name="Picture 2" descr="http://russianmind.com/sites/default/files/resolving_conflict.jpg"/>
          <p:cNvPicPr>
            <a:picLocks noChangeAspect="1" noChangeArrowheads="1"/>
          </p:cNvPicPr>
          <p:nvPr/>
        </p:nvPicPr>
        <p:blipFill>
          <a:blip r:embed="rId2"/>
          <a:srcRect l="7955" t="6833" r="11932" b="9317"/>
          <a:stretch>
            <a:fillRect/>
          </a:stretch>
        </p:blipFill>
        <p:spPr bwMode="auto">
          <a:xfrm>
            <a:off x="251520" y="2446538"/>
            <a:ext cx="3357586" cy="3214710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التعلم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539552" y="1341343"/>
            <a:ext cx="79603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cs typeface="AL-Mohanad Bold" pitchFamily="2" charset="-78"/>
              </a:rPr>
              <a:t>يتوقع من المشارك خلال هذه الجلسة أن :</a:t>
            </a:r>
          </a:p>
          <a:p>
            <a:pPr marL="371475" indent="22225">
              <a:defRPr/>
            </a:pPr>
            <a:r>
              <a:rPr lang="ar-SA" sz="3600" b="1" dirty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1- </a:t>
            </a: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يبين مدى أهمية التعلم في حياة الإنسان.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2- يعرف مفهوم التعلم.</a:t>
            </a:r>
            <a:endParaRPr lang="ar-SA" sz="3600" b="1" dirty="0">
              <a:solidFill>
                <a:schemeClr val="tx2">
                  <a:lumMod val="75000"/>
                </a:schemeClr>
              </a:solidFill>
              <a:cs typeface="AL-Mohanad" pitchFamily="2" charset="-78"/>
            </a:endParaRP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3-يميز شروط التعلم الجيد. 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4-عرف النضج.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5-يعرف الدافعية.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6-يقارن بين الممارسة والتكرار</a:t>
            </a:r>
            <a:endParaRPr lang="ar-SA" sz="3600" b="1" dirty="0">
              <a:solidFill>
                <a:schemeClr val="tx2">
                  <a:lumMod val="75000"/>
                </a:schemeClr>
              </a:solidFill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9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07904" y="2214554"/>
            <a:ext cx="5112568" cy="92641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الطفل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يولد مزودا ببعض الأفعال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الفطرية، مثل :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البلع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الرضاعة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البكاء 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الإخراج</a:t>
            </a:r>
            <a:endParaRPr lang="ar-S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2" name="Picture 4" descr="http://www.uobabylon.edu.iq/uobcoleges/fileshare/articles/2013423_15_30_5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58471"/>
            <a:ext cx="2808312" cy="189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lhadasnews.com/wp-content/uploads/2013/02/Thumbmail2013-02-06+16_15_28_552X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7" y="4244061"/>
            <a:ext cx="3429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539552" y="2132856"/>
            <a:ext cx="8136904" cy="438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مع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العمر يتعلم كثيرا من الحركات وأنواع السلوك البسيط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والمركب: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اللغة. 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العادات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الميول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الاتجاهات،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الفنون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الحِرف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والعلوم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المختلفة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4" t="12716" r="13678" b="14796"/>
          <a:stretch/>
        </p:blipFill>
        <p:spPr bwMode="auto">
          <a:xfrm>
            <a:off x="653696" y="3302877"/>
            <a:ext cx="2334128" cy="243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://www.14october.com/files/issues/626c7ae2-1635-49d0-92b8-f6c3924da670/mkne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29700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07904" y="2204864"/>
            <a:ext cx="5256584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لا يتعلم فقط الأشياء الصحيحة أو المرغوب فيها، ولكنه قد يتعلم أيضا العادات السيئة التي يرفضها المجتمع.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68275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فنحن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نتعلم بعض الاتجاهات الانفعالات مثلما أننا نتعلم المعلومات والمهارات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ar-S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6" name="Picture 4" descr="http://egypt.com/lifestyle/thumbnail.php?file=Za_____________647777751.jpg&amp;size=article_medi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650603"/>
            <a:ext cx="3300598" cy="30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611560" y="2790618"/>
            <a:ext cx="7848872" cy="16464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أن </a:t>
            </a:r>
            <a:r>
              <a:rPr lang="ar-SA" sz="3200" b="1" dirty="0">
                <a:solidFill>
                  <a:schemeClr val="accent6">
                    <a:lumMod val="75000"/>
                  </a:schemeClr>
                </a:solidFill>
              </a:rPr>
              <a:t>التعلم له خصائص متميزة تجعله يمارس دروا رئيسيا وفعالا في تشكيل </a:t>
            </a:r>
            <a:r>
              <a:rPr lang="ar-SA" sz="3200" b="1" dirty="0">
                <a:solidFill>
                  <a:srgbClr val="00B050"/>
                </a:solidFill>
              </a:rPr>
              <a:t>سلوك الفرد و تكوين شخصيته</a:t>
            </a:r>
          </a:p>
        </p:txBody>
      </p:sp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accent4"/>
                </a:solidFill>
              </a:rPr>
              <a:t>تعريف التعلم</a:t>
            </a:r>
            <a:endParaRPr lang="ar-SA" sz="4800" b="1" dirty="0">
              <a:solidFill>
                <a:schemeClr val="accent4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86182" y="2071678"/>
            <a:ext cx="5072098" cy="92527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ar-SA" sz="2800" b="1" dirty="0">
                <a:solidFill>
                  <a:srgbClr val="0000FF"/>
                </a:solidFill>
              </a:rPr>
              <a:t>والشيء الوحيد الذي من الممكن أن نستدل من خلاله على التعلم </a:t>
            </a:r>
            <a:r>
              <a:rPr lang="ar-SA" sz="2800" b="1" dirty="0" smtClean="0">
                <a:solidFill>
                  <a:srgbClr val="0000FF"/>
                </a:solidFill>
              </a:rPr>
              <a:t>هو: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 </a:t>
            </a:r>
            <a:r>
              <a:rPr lang="ar-SA" sz="5400" b="1" dirty="0" smtClean="0">
                <a:solidFill>
                  <a:srgbClr val="C00000"/>
                </a:solidFill>
              </a:rPr>
              <a:t>(السلوك)</a:t>
            </a:r>
            <a:r>
              <a:rPr lang="ar-SA" sz="36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67544" y="5013176"/>
            <a:ext cx="8246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b="1" dirty="0"/>
              <a:t>" تغير شبه دائم في </a:t>
            </a:r>
            <a:r>
              <a:rPr lang="ar-SA" sz="3600" b="1" dirty="0">
                <a:solidFill>
                  <a:srgbClr val="C00000"/>
                </a:solidFill>
              </a:rPr>
              <a:t>سلوك الفرد </a:t>
            </a:r>
            <a:r>
              <a:rPr lang="ar-SA" sz="3600" b="1" dirty="0"/>
              <a:t>لا يلاحظ بشكل مباشر ينتج عن تفاعل الجانب الوراثي مع البيئة والتدريب"</a:t>
            </a: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3661148" y="4293096"/>
            <a:ext cx="5072098" cy="649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ar-SA" sz="3200" b="1" dirty="0" smtClean="0">
                <a:solidFill>
                  <a:srgbClr val="00B050"/>
                </a:solidFill>
              </a:rPr>
              <a:t>يمكن تعريف التعلم بأنه :</a:t>
            </a:r>
          </a:p>
        </p:txBody>
      </p:sp>
      <p:pic>
        <p:nvPicPr>
          <p:cNvPr id="10242" name="Picture 2" descr="http://www10.0zz0.com/2013/02/18/06/73186379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4130"/>
            <a:ext cx="22288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accent4"/>
                </a:solidFill>
              </a:rPr>
              <a:t>شروط التعلم</a:t>
            </a:r>
            <a:endParaRPr lang="ar-SA" sz="4800" b="1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220072" y="3195372"/>
            <a:ext cx="2963812" cy="2214578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7030A0"/>
                </a:solidFill>
              </a:rPr>
              <a:t>النضج</a:t>
            </a:r>
          </a:p>
          <a:p>
            <a:r>
              <a:rPr lang="ar-SA" sz="4000" b="1" dirty="0" smtClean="0">
                <a:solidFill>
                  <a:srgbClr val="7030A0"/>
                </a:solidFill>
              </a:rPr>
              <a:t>الدافعية</a:t>
            </a:r>
          </a:p>
          <a:p>
            <a:r>
              <a:rPr lang="ar-SA" sz="4000" b="1" dirty="0" smtClean="0">
                <a:solidFill>
                  <a:srgbClr val="7030A0"/>
                </a:solidFill>
              </a:rPr>
              <a:t>الممارسة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 descr="http://www.sst5.com/images/220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49" y="2331949"/>
            <a:ext cx="4729708" cy="3941424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382</Words>
  <Application>Microsoft Office PowerPoint</Application>
  <PresentationFormat>عرض على الشاشة (3:4)‏</PresentationFormat>
  <Paragraphs>100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التعلم</vt:lpstr>
      <vt:lpstr>التعلم</vt:lpstr>
      <vt:lpstr>التعلم</vt:lpstr>
      <vt:lpstr>أهمية التعلم في حياة الإنسان</vt:lpstr>
      <vt:lpstr>أهمية التعلم في حياة الإنسان</vt:lpstr>
      <vt:lpstr>أهمية التعلم في حياة الإنسان</vt:lpstr>
      <vt:lpstr>أهمية التعلم في حياة الإنسان</vt:lpstr>
      <vt:lpstr>تعريف التعلم</vt:lpstr>
      <vt:lpstr>شروط التعلم</vt:lpstr>
      <vt:lpstr>شروط التعلم الجيد: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ضغوط العمل</dc:title>
  <dc:creator>dell</dc:creator>
  <cp:lastModifiedBy>vip</cp:lastModifiedBy>
  <cp:revision>53</cp:revision>
  <dcterms:created xsi:type="dcterms:W3CDTF">2012-07-13T20:55:15Z</dcterms:created>
  <dcterms:modified xsi:type="dcterms:W3CDTF">2015-03-08T18:13:09Z</dcterms:modified>
</cp:coreProperties>
</file>