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tags/tag41.xml" ContentType="application/vnd.openxmlformats-officedocument.presentationml.tags+xml"/>
  <Override PartName="/ppt/notesSlides/notesSlide35.xml" ContentType="application/vnd.openxmlformats-officedocument.presentationml.notesSlide+xml"/>
  <Override PartName="/ppt/tags/tag42.xml" ContentType="application/vnd.openxmlformats-officedocument.presentationml.tags+xml"/>
  <Override PartName="/ppt/notesSlides/notesSlide36.xml" ContentType="application/vnd.openxmlformats-officedocument.presentationml.notesSlide+xml"/>
  <Override PartName="/ppt/tags/tag43.xml" ContentType="application/vnd.openxmlformats-officedocument.presentationml.tags+xml"/>
  <Override PartName="/ppt/notesSlides/notesSlide37.xml" ContentType="application/vnd.openxmlformats-officedocument.presentationml.notesSlide+xml"/>
  <Override PartName="/ppt/tags/tag44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63" r:id="rId4"/>
    <p:sldId id="265" r:id="rId5"/>
    <p:sldId id="266" r:id="rId6"/>
    <p:sldId id="267" r:id="rId7"/>
    <p:sldId id="270" r:id="rId8"/>
    <p:sldId id="275" r:id="rId9"/>
    <p:sldId id="276" r:id="rId10"/>
    <p:sldId id="277" r:id="rId11"/>
    <p:sldId id="278" r:id="rId12"/>
    <p:sldId id="285" r:id="rId13"/>
    <p:sldId id="288" r:id="rId14"/>
    <p:sldId id="286" r:id="rId15"/>
    <p:sldId id="287" r:id="rId16"/>
    <p:sldId id="289" r:id="rId17"/>
    <p:sldId id="290" r:id="rId18"/>
    <p:sldId id="294" r:id="rId19"/>
    <p:sldId id="296" r:id="rId20"/>
    <p:sldId id="295" r:id="rId21"/>
    <p:sldId id="297" r:id="rId22"/>
    <p:sldId id="310" r:id="rId23"/>
    <p:sldId id="299" r:id="rId24"/>
    <p:sldId id="300" r:id="rId25"/>
    <p:sldId id="301" r:id="rId26"/>
    <p:sldId id="303" r:id="rId27"/>
    <p:sldId id="304" r:id="rId28"/>
    <p:sldId id="306" r:id="rId29"/>
    <p:sldId id="307" r:id="rId30"/>
    <p:sldId id="308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A46"/>
    <a:srgbClr val="A8A9B5"/>
    <a:srgbClr val="EB5C73"/>
    <a:srgbClr val="F8CF2B"/>
    <a:srgbClr val="CFC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>
        <p:scale>
          <a:sx n="82" d="100"/>
          <a:sy n="82" d="100"/>
        </p:scale>
        <p:origin x="2480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2"/>
                <c:pt idx="0">
                  <c:v>حضور مباشر</c:v>
                </c:pt>
                <c:pt idx="1">
                  <c:v>حضور عن بعد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2"/>
                <c:pt idx="0">
                  <c:v>0.25</c:v>
                </c:pt>
                <c:pt idx="1">
                  <c:v>0.750000000000001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29958-7631-9041-A932-7F00AF34CDBB}" type="doc">
      <dgm:prSet loTypeId="urn:microsoft.com/office/officeart/2005/8/layout/cycle6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1CEE350-181E-0A44-8DC5-89343530CC90}">
      <dgm:prSet phldrT="[Text]"/>
      <dgm:spPr/>
      <dgm:t>
        <a:bodyPr/>
        <a:lstStyle/>
        <a:p>
          <a:r>
            <a:rPr lang="ar-SA" dirty="0" smtClean="0"/>
            <a:t>التعلم الالكتروني</a:t>
          </a:r>
          <a:endParaRPr lang="en-US" dirty="0"/>
        </a:p>
      </dgm:t>
    </dgm:pt>
    <dgm:pt modelId="{D5073C74-4E2C-C64D-9979-A5CF420BD84E}" type="parTrans" cxnId="{E9FC2E22-2CB8-7646-90D8-F4FB5C920565}">
      <dgm:prSet/>
      <dgm:spPr/>
      <dgm:t>
        <a:bodyPr/>
        <a:lstStyle/>
        <a:p>
          <a:endParaRPr lang="en-US"/>
        </a:p>
      </dgm:t>
    </dgm:pt>
    <dgm:pt modelId="{FC72F277-BFB3-114D-9CBE-88FF49066D98}" type="sibTrans" cxnId="{E9FC2E22-2CB8-7646-90D8-F4FB5C920565}">
      <dgm:prSet/>
      <dgm:spPr/>
      <dgm:t>
        <a:bodyPr/>
        <a:lstStyle/>
        <a:p>
          <a:endParaRPr lang="en-US"/>
        </a:p>
      </dgm:t>
    </dgm:pt>
    <dgm:pt modelId="{6772DDA3-149F-BA4C-A590-0440D9AFBA82}">
      <dgm:prSet phldrT="[Text]"/>
      <dgm:spPr/>
      <dgm:t>
        <a:bodyPr/>
        <a:lstStyle/>
        <a:p>
          <a:r>
            <a:rPr lang="ar-SA" dirty="0" smtClean="0"/>
            <a:t>التعلم المدمج</a:t>
          </a:r>
          <a:endParaRPr lang="en-US" dirty="0"/>
        </a:p>
      </dgm:t>
    </dgm:pt>
    <dgm:pt modelId="{14E6D3DB-5790-354E-84C5-09619C3280FF}" type="parTrans" cxnId="{202C5CC3-C592-6943-B354-56CAB9AB84B6}">
      <dgm:prSet/>
      <dgm:spPr/>
      <dgm:t>
        <a:bodyPr/>
        <a:lstStyle/>
        <a:p>
          <a:endParaRPr lang="en-US"/>
        </a:p>
      </dgm:t>
    </dgm:pt>
    <dgm:pt modelId="{EE30F18D-9945-0E49-9858-89BB2FB7A19F}" type="sibTrans" cxnId="{202C5CC3-C592-6943-B354-56CAB9AB84B6}">
      <dgm:prSet/>
      <dgm:spPr/>
      <dgm:t>
        <a:bodyPr/>
        <a:lstStyle/>
        <a:p>
          <a:endParaRPr lang="en-US"/>
        </a:p>
      </dgm:t>
    </dgm:pt>
    <dgm:pt modelId="{667122E7-B4F0-9F4D-814F-F9FD9F25F06C}">
      <dgm:prSet phldrT="[Text]"/>
      <dgm:spPr/>
      <dgm:t>
        <a:bodyPr/>
        <a:lstStyle/>
        <a:p>
          <a:r>
            <a:rPr lang="ar-SA" dirty="0" smtClean="0"/>
            <a:t>بيئات التعلم الالكترونية</a:t>
          </a:r>
          <a:endParaRPr lang="en-US" dirty="0"/>
        </a:p>
      </dgm:t>
    </dgm:pt>
    <dgm:pt modelId="{90DB1FE0-DA83-B54A-B895-8C28B4F77351}" type="parTrans" cxnId="{C4B9CBD4-00FC-8241-82B7-2D526192BEE5}">
      <dgm:prSet/>
      <dgm:spPr/>
      <dgm:t>
        <a:bodyPr/>
        <a:lstStyle/>
        <a:p>
          <a:endParaRPr lang="en-US"/>
        </a:p>
      </dgm:t>
    </dgm:pt>
    <dgm:pt modelId="{CBC581BE-D08F-D943-914D-4C4D9FD11F90}" type="sibTrans" cxnId="{C4B9CBD4-00FC-8241-82B7-2D526192BEE5}">
      <dgm:prSet/>
      <dgm:spPr/>
      <dgm:t>
        <a:bodyPr/>
        <a:lstStyle/>
        <a:p>
          <a:endParaRPr lang="en-US"/>
        </a:p>
      </dgm:t>
    </dgm:pt>
    <dgm:pt modelId="{F4E5DBAE-342E-3C45-839A-0AD8C8153CFB}">
      <dgm:prSet phldrT="[Text]"/>
      <dgm:spPr/>
      <dgm:t>
        <a:bodyPr/>
        <a:lstStyle/>
        <a:p>
          <a:r>
            <a:rPr lang="ar-SA" dirty="0" smtClean="0"/>
            <a:t>الجامعات الافتراضية</a:t>
          </a:r>
          <a:endParaRPr lang="en-US" dirty="0"/>
        </a:p>
      </dgm:t>
    </dgm:pt>
    <dgm:pt modelId="{A60E4492-DC14-0843-8DA0-B00CC928C5C1}" type="parTrans" cxnId="{0972C42B-80DA-C640-8D07-16F617A6475C}">
      <dgm:prSet/>
      <dgm:spPr/>
      <dgm:t>
        <a:bodyPr/>
        <a:lstStyle/>
        <a:p>
          <a:endParaRPr lang="en-US"/>
        </a:p>
      </dgm:t>
    </dgm:pt>
    <dgm:pt modelId="{0166D949-ED4F-854B-94A6-6DE87539A07B}" type="sibTrans" cxnId="{0972C42B-80DA-C640-8D07-16F617A6475C}">
      <dgm:prSet/>
      <dgm:spPr/>
      <dgm:t>
        <a:bodyPr/>
        <a:lstStyle/>
        <a:p>
          <a:endParaRPr lang="en-US"/>
        </a:p>
      </dgm:t>
    </dgm:pt>
    <dgm:pt modelId="{4448A28C-43D0-3F4A-BC29-7454371B02D7}" type="pres">
      <dgm:prSet presAssocID="{7FB29958-7631-9041-A932-7F00AF34CD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3BEEFE-4485-9C47-8924-5918A9C0C005}" type="pres">
      <dgm:prSet presAssocID="{11CEE350-181E-0A44-8DC5-89343530CC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6D4C3E-EBBA-F845-A5A3-E558451FCE89}" type="pres">
      <dgm:prSet presAssocID="{11CEE350-181E-0A44-8DC5-89343530CC90}" presName="spNode" presStyleCnt="0"/>
      <dgm:spPr/>
    </dgm:pt>
    <dgm:pt modelId="{82FC3D7C-0DFD-8849-A655-C8F7BAC454FD}" type="pres">
      <dgm:prSet presAssocID="{FC72F277-BFB3-114D-9CBE-88FF49066D98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80802936-CA06-6145-BA7B-FE36436028F0}" type="pres">
      <dgm:prSet presAssocID="{6772DDA3-149F-BA4C-A590-0440D9AFBA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BB5CF6-A472-8E47-91C6-7A640D4D2DDB}" type="pres">
      <dgm:prSet presAssocID="{6772DDA3-149F-BA4C-A590-0440D9AFBA82}" presName="spNode" presStyleCnt="0"/>
      <dgm:spPr/>
    </dgm:pt>
    <dgm:pt modelId="{F0AF8E35-0519-A145-AAA4-308D4908D6AC}" type="pres">
      <dgm:prSet presAssocID="{EE30F18D-9945-0E49-9858-89BB2FB7A19F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057EABAA-7E37-EE43-A8BF-5A0540F0DD8F}" type="pres">
      <dgm:prSet presAssocID="{667122E7-B4F0-9F4D-814F-F9FD9F25F0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AB795-C518-DB4C-A792-19B3E546DCC6}" type="pres">
      <dgm:prSet presAssocID="{667122E7-B4F0-9F4D-814F-F9FD9F25F06C}" presName="spNode" presStyleCnt="0"/>
      <dgm:spPr/>
    </dgm:pt>
    <dgm:pt modelId="{0270C75A-995E-4E4C-8187-E918C38FC1DF}" type="pres">
      <dgm:prSet presAssocID="{CBC581BE-D08F-D943-914D-4C4D9FD11F90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F585375D-BD9D-824B-9BFD-756AA18D401A}" type="pres">
      <dgm:prSet presAssocID="{F4E5DBAE-342E-3C45-839A-0AD8C8153C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8ABC37-447B-AC42-8E4F-D5C4F94B77E7}" type="pres">
      <dgm:prSet presAssocID="{F4E5DBAE-342E-3C45-839A-0AD8C8153CFB}" presName="spNode" presStyleCnt="0"/>
      <dgm:spPr/>
    </dgm:pt>
    <dgm:pt modelId="{4BF8917F-8383-D64D-88D1-56AA0000EC1B}" type="pres">
      <dgm:prSet presAssocID="{0166D949-ED4F-854B-94A6-6DE87539A07B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3450BE5C-C721-294C-B44A-BA17AF083AC1}" type="presOf" srcId="{0166D949-ED4F-854B-94A6-6DE87539A07B}" destId="{4BF8917F-8383-D64D-88D1-56AA0000EC1B}" srcOrd="0" destOrd="0" presId="urn:microsoft.com/office/officeart/2005/8/layout/cycle6"/>
    <dgm:cxn modelId="{C48710CB-5111-F94B-AEB1-96DE371668F4}" type="presOf" srcId="{CBC581BE-D08F-D943-914D-4C4D9FD11F90}" destId="{0270C75A-995E-4E4C-8187-E918C38FC1DF}" srcOrd="0" destOrd="0" presId="urn:microsoft.com/office/officeart/2005/8/layout/cycle6"/>
    <dgm:cxn modelId="{C4B9CBD4-00FC-8241-82B7-2D526192BEE5}" srcId="{7FB29958-7631-9041-A932-7F00AF34CDBB}" destId="{667122E7-B4F0-9F4D-814F-F9FD9F25F06C}" srcOrd="2" destOrd="0" parTransId="{90DB1FE0-DA83-B54A-B895-8C28B4F77351}" sibTransId="{CBC581BE-D08F-D943-914D-4C4D9FD11F90}"/>
    <dgm:cxn modelId="{928EE34D-B93D-3B4C-B644-B342F8766AAC}" type="presOf" srcId="{EE30F18D-9945-0E49-9858-89BB2FB7A19F}" destId="{F0AF8E35-0519-A145-AAA4-308D4908D6AC}" srcOrd="0" destOrd="0" presId="urn:microsoft.com/office/officeart/2005/8/layout/cycle6"/>
    <dgm:cxn modelId="{64225C82-A6F2-7A44-BC92-4D05900BAEBB}" type="presOf" srcId="{7FB29958-7631-9041-A932-7F00AF34CDBB}" destId="{4448A28C-43D0-3F4A-BC29-7454371B02D7}" srcOrd="0" destOrd="0" presId="urn:microsoft.com/office/officeart/2005/8/layout/cycle6"/>
    <dgm:cxn modelId="{202C5CC3-C592-6943-B354-56CAB9AB84B6}" srcId="{7FB29958-7631-9041-A932-7F00AF34CDBB}" destId="{6772DDA3-149F-BA4C-A590-0440D9AFBA82}" srcOrd="1" destOrd="0" parTransId="{14E6D3DB-5790-354E-84C5-09619C3280FF}" sibTransId="{EE30F18D-9945-0E49-9858-89BB2FB7A19F}"/>
    <dgm:cxn modelId="{583285E6-80A4-094C-A456-6F7539EAD84C}" type="presOf" srcId="{667122E7-B4F0-9F4D-814F-F9FD9F25F06C}" destId="{057EABAA-7E37-EE43-A8BF-5A0540F0DD8F}" srcOrd="0" destOrd="0" presId="urn:microsoft.com/office/officeart/2005/8/layout/cycle6"/>
    <dgm:cxn modelId="{8AB2FF15-8AC3-C247-B10B-22A975658DC9}" type="presOf" srcId="{11CEE350-181E-0A44-8DC5-89343530CC90}" destId="{DA3BEEFE-4485-9C47-8924-5918A9C0C005}" srcOrd="0" destOrd="0" presId="urn:microsoft.com/office/officeart/2005/8/layout/cycle6"/>
    <dgm:cxn modelId="{C7945F39-E3A7-A644-B230-99089EB13199}" type="presOf" srcId="{FC72F277-BFB3-114D-9CBE-88FF49066D98}" destId="{82FC3D7C-0DFD-8849-A655-C8F7BAC454FD}" srcOrd="0" destOrd="0" presId="urn:microsoft.com/office/officeart/2005/8/layout/cycle6"/>
    <dgm:cxn modelId="{E9FC2E22-2CB8-7646-90D8-F4FB5C920565}" srcId="{7FB29958-7631-9041-A932-7F00AF34CDBB}" destId="{11CEE350-181E-0A44-8DC5-89343530CC90}" srcOrd="0" destOrd="0" parTransId="{D5073C74-4E2C-C64D-9979-A5CF420BD84E}" sibTransId="{FC72F277-BFB3-114D-9CBE-88FF49066D98}"/>
    <dgm:cxn modelId="{D8E30C3C-EEA2-A546-8C97-04758CCB47FA}" type="presOf" srcId="{F4E5DBAE-342E-3C45-839A-0AD8C8153CFB}" destId="{F585375D-BD9D-824B-9BFD-756AA18D401A}" srcOrd="0" destOrd="0" presId="urn:microsoft.com/office/officeart/2005/8/layout/cycle6"/>
    <dgm:cxn modelId="{0972C42B-80DA-C640-8D07-16F617A6475C}" srcId="{7FB29958-7631-9041-A932-7F00AF34CDBB}" destId="{F4E5DBAE-342E-3C45-839A-0AD8C8153CFB}" srcOrd="3" destOrd="0" parTransId="{A60E4492-DC14-0843-8DA0-B00CC928C5C1}" sibTransId="{0166D949-ED4F-854B-94A6-6DE87539A07B}"/>
    <dgm:cxn modelId="{764C54F7-7C7A-094C-ACB9-88711BAFB7E0}" type="presOf" srcId="{6772DDA3-149F-BA4C-A590-0440D9AFBA82}" destId="{80802936-CA06-6145-BA7B-FE36436028F0}" srcOrd="0" destOrd="0" presId="urn:microsoft.com/office/officeart/2005/8/layout/cycle6"/>
    <dgm:cxn modelId="{97579DA8-4768-E04F-80A6-2B422CC9AED6}" type="presParOf" srcId="{4448A28C-43D0-3F4A-BC29-7454371B02D7}" destId="{DA3BEEFE-4485-9C47-8924-5918A9C0C005}" srcOrd="0" destOrd="0" presId="urn:microsoft.com/office/officeart/2005/8/layout/cycle6"/>
    <dgm:cxn modelId="{17D162B5-0DEF-874E-8BEE-69118327622D}" type="presParOf" srcId="{4448A28C-43D0-3F4A-BC29-7454371B02D7}" destId="{126D4C3E-EBBA-F845-A5A3-E558451FCE89}" srcOrd="1" destOrd="0" presId="urn:microsoft.com/office/officeart/2005/8/layout/cycle6"/>
    <dgm:cxn modelId="{58C743D7-895B-4344-B027-8B289C44CCF0}" type="presParOf" srcId="{4448A28C-43D0-3F4A-BC29-7454371B02D7}" destId="{82FC3D7C-0DFD-8849-A655-C8F7BAC454FD}" srcOrd="2" destOrd="0" presId="urn:microsoft.com/office/officeart/2005/8/layout/cycle6"/>
    <dgm:cxn modelId="{7718E8D3-9C80-944E-A345-20333FB72C82}" type="presParOf" srcId="{4448A28C-43D0-3F4A-BC29-7454371B02D7}" destId="{80802936-CA06-6145-BA7B-FE36436028F0}" srcOrd="3" destOrd="0" presId="urn:microsoft.com/office/officeart/2005/8/layout/cycle6"/>
    <dgm:cxn modelId="{BE885804-4D84-5148-BE52-8D7D9E7CC996}" type="presParOf" srcId="{4448A28C-43D0-3F4A-BC29-7454371B02D7}" destId="{06BB5CF6-A472-8E47-91C6-7A640D4D2DDB}" srcOrd="4" destOrd="0" presId="urn:microsoft.com/office/officeart/2005/8/layout/cycle6"/>
    <dgm:cxn modelId="{5CCBB700-1E62-9245-83FA-5AA533EE8496}" type="presParOf" srcId="{4448A28C-43D0-3F4A-BC29-7454371B02D7}" destId="{F0AF8E35-0519-A145-AAA4-308D4908D6AC}" srcOrd="5" destOrd="0" presId="urn:microsoft.com/office/officeart/2005/8/layout/cycle6"/>
    <dgm:cxn modelId="{EF090A56-1329-E448-9EFE-898C78A76375}" type="presParOf" srcId="{4448A28C-43D0-3F4A-BC29-7454371B02D7}" destId="{057EABAA-7E37-EE43-A8BF-5A0540F0DD8F}" srcOrd="6" destOrd="0" presId="urn:microsoft.com/office/officeart/2005/8/layout/cycle6"/>
    <dgm:cxn modelId="{031B1A4C-4627-0449-8CFD-C26F2A8050F2}" type="presParOf" srcId="{4448A28C-43D0-3F4A-BC29-7454371B02D7}" destId="{4C8AB795-C518-DB4C-A792-19B3E546DCC6}" srcOrd="7" destOrd="0" presId="urn:microsoft.com/office/officeart/2005/8/layout/cycle6"/>
    <dgm:cxn modelId="{E3C41667-217D-1649-BC7C-36D0E518300E}" type="presParOf" srcId="{4448A28C-43D0-3F4A-BC29-7454371B02D7}" destId="{0270C75A-995E-4E4C-8187-E918C38FC1DF}" srcOrd="8" destOrd="0" presId="urn:microsoft.com/office/officeart/2005/8/layout/cycle6"/>
    <dgm:cxn modelId="{21EBA4B4-2821-A248-B0C1-2CBE63649E56}" type="presParOf" srcId="{4448A28C-43D0-3F4A-BC29-7454371B02D7}" destId="{F585375D-BD9D-824B-9BFD-756AA18D401A}" srcOrd="9" destOrd="0" presId="urn:microsoft.com/office/officeart/2005/8/layout/cycle6"/>
    <dgm:cxn modelId="{57238EB5-1369-414F-AA2B-C22B4A5DA4C5}" type="presParOf" srcId="{4448A28C-43D0-3F4A-BC29-7454371B02D7}" destId="{B58ABC37-447B-AC42-8E4F-D5C4F94B77E7}" srcOrd="10" destOrd="0" presId="urn:microsoft.com/office/officeart/2005/8/layout/cycle6"/>
    <dgm:cxn modelId="{A0C6A478-6A45-AD44-BD44-B31B2B5B4D9C}" type="presParOf" srcId="{4448A28C-43D0-3F4A-BC29-7454371B02D7}" destId="{4BF8917F-8383-D64D-88D1-56AA0000EC1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01D86-B8D3-4295-B9BC-B5751C12264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148DB9-F53D-490C-AEAB-54FE4183293C}">
      <dgm:prSet phldrT="[Text]"/>
      <dgm:spPr/>
      <dgm:t>
        <a:bodyPr/>
        <a:lstStyle/>
        <a:p>
          <a:r>
            <a:rPr lang="x-none" b="1" dirty="0" smtClean="0">
              <a:latin typeface="Calibri"/>
              <a:cs typeface="Calibri"/>
            </a:rPr>
            <a:t>التعلم</a:t>
          </a:r>
          <a:endParaRPr lang="en-US" b="1" dirty="0" smtClean="0">
            <a:latin typeface="Calibri"/>
            <a:cs typeface="Calibri"/>
          </a:endParaRPr>
        </a:p>
        <a:p>
          <a:r>
            <a:rPr lang="x-none" b="1" dirty="0" smtClean="0">
              <a:latin typeface="Calibri"/>
              <a:cs typeface="Calibri"/>
            </a:rPr>
            <a:t>الالكتروني </a:t>
          </a:r>
          <a:endParaRPr lang="en-US" dirty="0">
            <a:latin typeface="Calibri"/>
            <a:cs typeface="Calibri"/>
          </a:endParaRPr>
        </a:p>
      </dgm:t>
    </dgm:pt>
    <dgm:pt modelId="{52E6839C-F945-4786-8C95-61207B97A4BD}" type="parTrans" cxnId="{082B388D-74BE-4586-9795-5179DF4D6A54}">
      <dgm:prSet/>
      <dgm:spPr/>
      <dgm:t>
        <a:bodyPr/>
        <a:lstStyle/>
        <a:p>
          <a:endParaRPr lang="en-US"/>
        </a:p>
      </dgm:t>
    </dgm:pt>
    <dgm:pt modelId="{6EC0E6CB-8406-482B-B499-E71A7DA0DA01}" type="sibTrans" cxnId="{082B388D-74BE-4586-9795-5179DF4D6A54}">
      <dgm:prSet/>
      <dgm:spPr/>
      <dgm:t>
        <a:bodyPr/>
        <a:lstStyle/>
        <a:p>
          <a:endParaRPr lang="en-US"/>
        </a:p>
      </dgm:t>
    </dgm:pt>
    <dgm:pt modelId="{8158AF0A-234B-4CD0-A457-0B14C7A588E6}">
      <dgm:prSet phldrT="[Text]"/>
      <dgm:spPr/>
      <dgm:t>
        <a:bodyPr/>
        <a:lstStyle/>
        <a:p>
          <a:r>
            <a:rPr lang="x-none" b="1" dirty="0" smtClean="0">
              <a:latin typeface="Calibri"/>
              <a:cs typeface="Calibri"/>
            </a:rPr>
            <a:t>التعليم التقليدي </a:t>
          </a:r>
          <a:endParaRPr lang="en-US" dirty="0">
            <a:latin typeface="Calibri"/>
            <a:cs typeface="Calibri"/>
          </a:endParaRPr>
        </a:p>
      </dgm:t>
    </dgm:pt>
    <dgm:pt modelId="{725611F1-AAAB-4AA8-BF64-DE98C035D715}" type="parTrans" cxnId="{5C1DDAAF-48F1-4980-A8A8-41A7C0BDF630}">
      <dgm:prSet/>
      <dgm:spPr/>
      <dgm:t>
        <a:bodyPr/>
        <a:lstStyle/>
        <a:p>
          <a:endParaRPr lang="en-US"/>
        </a:p>
      </dgm:t>
    </dgm:pt>
    <dgm:pt modelId="{656266B1-45E8-492D-9D95-AED4959CAE95}" type="sibTrans" cxnId="{5C1DDAAF-48F1-4980-A8A8-41A7C0BDF630}">
      <dgm:prSet/>
      <dgm:spPr/>
      <dgm:t>
        <a:bodyPr/>
        <a:lstStyle/>
        <a:p>
          <a:endParaRPr lang="en-US"/>
        </a:p>
      </dgm:t>
    </dgm:pt>
    <dgm:pt modelId="{7D608A82-496D-445D-BA29-80CA967E4574}">
      <dgm:prSet phldrT="[Text]"/>
      <dgm:spPr/>
      <dgm:t>
        <a:bodyPr/>
        <a:lstStyle/>
        <a:p>
          <a:r>
            <a:rPr lang="x-none" dirty="0" smtClean="0">
              <a:latin typeface="Calibri"/>
              <a:cs typeface="Calibri"/>
            </a:rPr>
            <a:t>التعليم المدمج </a:t>
          </a:r>
          <a:endParaRPr lang="en-US" dirty="0">
            <a:latin typeface="Calibri"/>
            <a:cs typeface="Calibri"/>
          </a:endParaRPr>
        </a:p>
      </dgm:t>
    </dgm:pt>
    <dgm:pt modelId="{AB817BC4-3E57-4A79-AE17-1F1803B9C6E6}" type="parTrans" cxnId="{8188171F-2549-4422-85AB-16EEDA431435}">
      <dgm:prSet/>
      <dgm:spPr/>
      <dgm:t>
        <a:bodyPr/>
        <a:lstStyle/>
        <a:p>
          <a:endParaRPr lang="en-US"/>
        </a:p>
      </dgm:t>
    </dgm:pt>
    <dgm:pt modelId="{5B53D08B-E7FC-411E-A334-34EEFB0EAA9A}" type="sibTrans" cxnId="{8188171F-2549-4422-85AB-16EEDA431435}">
      <dgm:prSet/>
      <dgm:spPr/>
      <dgm:t>
        <a:bodyPr/>
        <a:lstStyle/>
        <a:p>
          <a:endParaRPr lang="en-US"/>
        </a:p>
      </dgm:t>
    </dgm:pt>
    <dgm:pt modelId="{BAE957B0-95A0-406D-A826-43854F9740CD}">
      <dgm:prSet phldrT="[Text]"/>
      <dgm:spPr/>
      <dgm:t>
        <a:bodyPr/>
        <a:lstStyle/>
        <a:p>
          <a:r>
            <a:rPr lang="x-none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rPr>
            <a:t>التعلم المدمج </a:t>
          </a:r>
          <a:endParaRPr lang="en-US" b="1" dirty="0">
            <a:solidFill>
              <a:schemeClr val="accent1">
                <a:lumMod val="50000"/>
              </a:schemeClr>
            </a:solidFill>
            <a:latin typeface="Calibri"/>
            <a:cs typeface="Calibri"/>
          </a:endParaRPr>
        </a:p>
      </dgm:t>
    </dgm:pt>
    <dgm:pt modelId="{A5CE39D6-87E8-41CA-A5D4-FD825E989CBA}" type="sibTrans" cxnId="{F5EFF946-B769-49D0-BDEE-BE245EA78079}">
      <dgm:prSet/>
      <dgm:spPr/>
      <dgm:t>
        <a:bodyPr/>
        <a:lstStyle/>
        <a:p>
          <a:endParaRPr lang="en-US"/>
        </a:p>
      </dgm:t>
    </dgm:pt>
    <dgm:pt modelId="{B3CF4481-9F8D-4726-8DA4-321D1ED6A0A2}" type="parTrans" cxnId="{F5EFF946-B769-49D0-BDEE-BE245EA78079}">
      <dgm:prSet/>
      <dgm:spPr/>
      <dgm:t>
        <a:bodyPr/>
        <a:lstStyle/>
        <a:p>
          <a:endParaRPr lang="en-US"/>
        </a:p>
      </dgm:t>
    </dgm:pt>
    <dgm:pt modelId="{D55EF7E3-8F91-40CE-9BBB-694818F087A1}" type="pres">
      <dgm:prSet presAssocID="{63601D86-B8D3-4295-B9BC-B5751C12264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5ED276-1156-4D8B-9B5A-1AAB013D4076}" type="pres">
      <dgm:prSet presAssocID="{63601D86-B8D3-4295-B9BC-B5751C12264C}" presName="ellipse" presStyleLbl="trBgShp" presStyleIdx="0" presStyleCnt="1"/>
      <dgm:spPr/>
    </dgm:pt>
    <dgm:pt modelId="{2CFE635B-6B6A-49D8-BBEA-D5671752E02C}" type="pres">
      <dgm:prSet presAssocID="{63601D86-B8D3-4295-B9BC-B5751C12264C}" presName="arrow1" presStyleLbl="fgShp" presStyleIdx="0" presStyleCnt="1"/>
      <dgm:spPr/>
    </dgm:pt>
    <dgm:pt modelId="{A4F69181-A3A5-422C-B88A-155EC71C0A7E}" type="pres">
      <dgm:prSet presAssocID="{63601D86-B8D3-4295-B9BC-B5751C12264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7E826-06AF-4D98-95F6-EFBC7120F6DD}" type="pres">
      <dgm:prSet presAssocID="{8158AF0A-234B-4CD0-A457-0B14C7A588E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3A1EB-968F-4341-84D1-7B9A610B8CC3}" type="pres">
      <dgm:prSet presAssocID="{7D608A82-496D-445D-BA29-80CA967E457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0119C-6C79-493F-94D3-A3A3F97B903E}" type="pres">
      <dgm:prSet presAssocID="{BAE957B0-95A0-406D-A826-43854F9740C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ABCB9-FB42-4EA1-9EF4-AF48B3364077}" type="pres">
      <dgm:prSet presAssocID="{63601D86-B8D3-4295-B9BC-B5751C12264C}" presName="funnel" presStyleLbl="trAlignAcc1" presStyleIdx="0" presStyleCnt="1"/>
      <dgm:spPr/>
    </dgm:pt>
  </dgm:ptLst>
  <dgm:cxnLst>
    <dgm:cxn modelId="{57F161CE-76F7-7D45-95EE-A1A37B4AB7C9}" type="presOf" srcId="{BAE957B0-95A0-406D-A826-43854F9740CD}" destId="{A4F69181-A3A5-422C-B88A-155EC71C0A7E}" srcOrd="0" destOrd="0" presId="urn:microsoft.com/office/officeart/2005/8/layout/funnel1"/>
    <dgm:cxn modelId="{68AF3BE3-4BDF-E545-B340-31F4A15B3058}" type="presOf" srcId="{73148DB9-F53D-490C-AEAB-54FE4183293C}" destId="{BB00119C-6C79-493F-94D3-A3A3F97B903E}" srcOrd="0" destOrd="0" presId="urn:microsoft.com/office/officeart/2005/8/layout/funnel1"/>
    <dgm:cxn modelId="{8188171F-2549-4422-85AB-16EEDA431435}" srcId="{63601D86-B8D3-4295-B9BC-B5751C12264C}" destId="{7D608A82-496D-445D-BA29-80CA967E4574}" srcOrd="2" destOrd="0" parTransId="{AB817BC4-3E57-4A79-AE17-1F1803B9C6E6}" sibTransId="{5B53D08B-E7FC-411E-A334-34EEFB0EAA9A}"/>
    <dgm:cxn modelId="{C0601B1C-F9D0-414D-AC6B-190C0A3F185C}" type="presOf" srcId="{7D608A82-496D-445D-BA29-80CA967E4574}" destId="{8C87E826-06AF-4D98-95F6-EFBC7120F6DD}" srcOrd="0" destOrd="0" presId="urn:microsoft.com/office/officeart/2005/8/layout/funnel1"/>
    <dgm:cxn modelId="{F5EFF946-B769-49D0-BDEE-BE245EA78079}" srcId="{63601D86-B8D3-4295-B9BC-B5751C12264C}" destId="{BAE957B0-95A0-406D-A826-43854F9740CD}" srcOrd="3" destOrd="0" parTransId="{B3CF4481-9F8D-4726-8DA4-321D1ED6A0A2}" sibTransId="{A5CE39D6-87E8-41CA-A5D4-FD825E989CBA}"/>
    <dgm:cxn modelId="{EDDF3CEE-8591-B349-8157-DB3B22950934}" type="presOf" srcId="{63601D86-B8D3-4295-B9BC-B5751C12264C}" destId="{D55EF7E3-8F91-40CE-9BBB-694818F087A1}" srcOrd="0" destOrd="0" presId="urn:microsoft.com/office/officeart/2005/8/layout/funnel1"/>
    <dgm:cxn modelId="{082B388D-74BE-4586-9795-5179DF4D6A54}" srcId="{63601D86-B8D3-4295-B9BC-B5751C12264C}" destId="{73148DB9-F53D-490C-AEAB-54FE4183293C}" srcOrd="0" destOrd="0" parTransId="{52E6839C-F945-4786-8C95-61207B97A4BD}" sibTransId="{6EC0E6CB-8406-482B-B499-E71A7DA0DA01}"/>
    <dgm:cxn modelId="{5C1DDAAF-48F1-4980-A8A8-41A7C0BDF630}" srcId="{63601D86-B8D3-4295-B9BC-B5751C12264C}" destId="{8158AF0A-234B-4CD0-A457-0B14C7A588E6}" srcOrd="1" destOrd="0" parTransId="{725611F1-AAAB-4AA8-BF64-DE98C035D715}" sibTransId="{656266B1-45E8-492D-9D95-AED4959CAE95}"/>
    <dgm:cxn modelId="{13052829-8BA8-D849-8B77-4CB0D06A5D2B}" type="presOf" srcId="{8158AF0A-234B-4CD0-A457-0B14C7A588E6}" destId="{C5E3A1EB-968F-4341-84D1-7B9A610B8CC3}" srcOrd="0" destOrd="0" presId="urn:microsoft.com/office/officeart/2005/8/layout/funnel1"/>
    <dgm:cxn modelId="{F2E68E3A-F663-3C4E-ACBB-F2EAE04D2F11}" type="presParOf" srcId="{D55EF7E3-8F91-40CE-9BBB-694818F087A1}" destId="{6E5ED276-1156-4D8B-9B5A-1AAB013D4076}" srcOrd="0" destOrd="0" presId="urn:microsoft.com/office/officeart/2005/8/layout/funnel1"/>
    <dgm:cxn modelId="{CD66E47A-87E3-9142-8BCC-1AFC825901BF}" type="presParOf" srcId="{D55EF7E3-8F91-40CE-9BBB-694818F087A1}" destId="{2CFE635B-6B6A-49D8-BBEA-D5671752E02C}" srcOrd="1" destOrd="0" presId="urn:microsoft.com/office/officeart/2005/8/layout/funnel1"/>
    <dgm:cxn modelId="{E818A9D6-0235-A84F-AA7F-2F98F70AC2ED}" type="presParOf" srcId="{D55EF7E3-8F91-40CE-9BBB-694818F087A1}" destId="{A4F69181-A3A5-422C-B88A-155EC71C0A7E}" srcOrd="2" destOrd="0" presId="urn:microsoft.com/office/officeart/2005/8/layout/funnel1"/>
    <dgm:cxn modelId="{F9812257-B5EF-C84E-A12F-F22FF92190AB}" type="presParOf" srcId="{D55EF7E3-8F91-40CE-9BBB-694818F087A1}" destId="{8C87E826-06AF-4D98-95F6-EFBC7120F6DD}" srcOrd="3" destOrd="0" presId="urn:microsoft.com/office/officeart/2005/8/layout/funnel1"/>
    <dgm:cxn modelId="{FA8C2B6B-727A-794E-A2EC-BC82F9E876DD}" type="presParOf" srcId="{D55EF7E3-8F91-40CE-9BBB-694818F087A1}" destId="{C5E3A1EB-968F-4341-84D1-7B9A610B8CC3}" srcOrd="4" destOrd="0" presId="urn:microsoft.com/office/officeart/2005/8/layout/funnel1"/>
    <dgm:cxn modelId="{6D96FC34-E671-9E42-B8FB-EA20D660A599}" type="presParOf" srcId="{D55EF7E3-8F91-40CE-9BBB-694818F087A1}" destId="{BB00119C-6C79-493F-94D3-A3A3F97B903E}" srcOrd="5" destOrd="0" presId="urn:microsoft.com/office/officeart/2005/8/layout/funnel1"/>
    <dgm:cxn modelId="{3A370B2D-0E5A-804C-AC6B-7AA8ADB0BE57}" type="presParOf" srcId="{D55EF7E3-8F91-40CE-9BBB-694818F087A1}" destId="{367ABCB9-FB42-4EA1-9EF4-AF48B336407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BEEFE-4485-9C47-8924-5918A9C0C005}">
      <dsp:nvSpPr>
        <dsp:cNvPr id="0" name=""/>
        <dsp:cNvSpPr/>
      </dsp:nvSpPr>
      <dsp:spPr>
        <a:xfrm>
          <a:off x="3563739" y="1411"/>
          <a:ext cx="1919361" cy="12475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التعلم الالكتروني</a:t>
          </a:r>
          <a:endParaRPr lang="en-US" sz="2300" kern="1200" dirty="0"/>
        </a:p>
      </dsp:txBody>
      <dsp:txXfrm>
        <a:off x="3624641" y="62313"/>
        <a:ext cx="1797557" cy="1125780"/>
      </dsp:txXfrm>
    </dsp:sp>
    <dsp:sp modelId="{82FC3D7C-0DFD-8849-A655-C8F7BAC454FD}">
      <dsp:nvSpPr>
        <dsp:cNvPr id="0" name=""/>
        <dsp:cNvSpPr/>
      </dsp:nvSpPr>
      <dsp:spPr>
        <a:xfrm>
          <a:off x="2463191" y="625204"/>
          <a:ext cx="4120456" cy="4120456"/>
        </a:xfrm>
        <a:custGeom>
          <a:avLst/>
          <a:gdLst/>
          <a:ahLst/>
          <a:cxnLst/>
          <a:rect l="0" t="0" r="0" b="0"/>
          <a:pathLst>
            <a:path>
              <a:moveTo>
                <a:pt x="3033720" y="244504"/>
              </a:moveTo>
              <a:arcTo wR="2060228" hR="2060228" stAng="17891867" swAng="262456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02936-CA06-6145-BA7B-FE36436028F0}">
      <dsp:nvSpPr>
        <dsp:cNvPr id="0" name=""/>
        <dsp:cNvSpPr/>
      </dsp:nvSpPr>
      <dsp:spPr>
        <a:xfrm>
          <a:off x="5623967" y="2061640"/>
          <a:ext cx="1919361" cy="1247584"/>
        </a:xfrm>
        <a:prstGeom prst="round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التعلم المدمج</a:t>
          </a:r>
          <a:endParaRPr lang="en-US" sz="2300" kern="1200" dirty="0"/>
        </a:p>
      </dsp:txBody>
      <dsp:txXfrm>
        <a:off x="5684869" y="2122542"/>
        <a:ext cx="1797557" cy="1125780"/>
      </dsp:txXfrm>
    </dsp:sp>
    <dsp:sp modelId="{F0AF8E35-0519-A145-AAA4-308D4908D6AC}">
      <dsp:nvSpPr>
        <dsp:cNvPr id="0" name=""/>
        <dsp:cNvSpPr/>
      </dsp:nvSpPr>
      <dsp:spPr>
        <a:xfrm>
          <a:off x="2463191" y="625204"/>
          <a:ext cx="4120456" cy="4120456"/>
        </a:xfrm>
        <a:custGeom>
          <a:avLst/>
          <a:gdLst/>
          <a:ahLst/>
          <a:cxnLst/>
          <a:rect l="0" t="0" r="0" b="0"/>
          <a:pathLst>
            <a:path>
              <a:moveTo>
                <a:pt x="4018959" y="2698907"/>
              </a:moveTo>
              <a:arcTo wR="2060228" hR="2060228" stAng="1083570" swAng="2624564"/>
            </a:path>
          </a:pathLst>
        </a:custGeom>
        <a:noFill/>
        <a:ln w="9525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EABAA-7E37-EE43-A8BF-5A0540F0DD8F}">
      <dsp:nvSpPr>
        <dsp:cNvPr id="0" name=""/>
        <dsp:cNvSpPr/>
      </dsp:nvSpPr>
      <dsp:spPr>
        <a:xfrm>
          <a:off x="3563739" y="4121868"/>
          <a:ext cx="1919361" cy="1247584"/>
        </a:xfrm>
        <a:prstGeom prst="round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بيئات التعلم الالكترونية</a:t>
          </a:r>
          <a:endParaRPr lang="en-US" sz="2300" kern="1200" dirty="0"/>
        </a:p>
      </dsp:txBody>
      <dsp:txXfrm>
        <a:off x="3624641" y="4182770"/>
        <a:ext cx="1797557" cy="1125780"/>
      </dsp:txXfrm>
    </dsp:sp>
    <dsp:sp modelId="{0270C75A-995E-4E4C-8187-E918C38FC1DF}">
      <dsp:nvSpPr>
        <dsp:cNvPr id="0" name=""/>
        <dsp:cNvSpPr/>
      </dsp:nvSpPr>
      <dsp:spPr>
        <a:xfrm>
          <a:off x="2463191" y="625204"/>
          <a:ext cx="4120456" cy="4120456"/>
        </a:xfrm>
        <a:custGeom>
          <a:avLst/>
          <a:gdLst/>
          <a:ahLst/>
          <a:cxnLst/>
          <a:rect l="0" t="0" r="0" b="0"/>
          <a:pathLst>
            <a:path>
              <a:moveTo>
                <a:pt x="1086736" y="3875952"/>
              </a:moveTo>
              <a:arcTo wR="2060228" hR="2060228" stAng="7091867" swAng="2624564"/>
            </a:path>
          </a:pathLst>
        </a:custGeom>
        <a:noFill/>
        <a:ln w="9525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5375D-BD9D-824B-9BFD-756AA18D401A}">
      <dsp:nvSpPr>
        <dsp:cNvPr id="0" name=""/>
        <dsp:cNvSpPr/>
      </dsp:nvSpPr>
      <dsp:spPr>
        <a:xfrm>
          <a:off x="1503511" y="2061640"/>
          <a:ext cx="1919361" cy="1247584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الجامعات الافتراضية</a:t>
          </a:r>
          <a:endParaRPr lang="en-US" sz="2300" kern="1200" dirty="0"/>
        </a:p>
      </dsp:txBody>
      <dsp:txXfrm>
        <a:off x="1564413" y="2122542"/>
        <a:ext cx="1797557" cy="1125780"/>
      </dsp:txXfrm>
    </dsp:sp>
    <dsp:sp modelId="{4BF8917F-8383-D64D-88D1-56AA0000EC1B}">
      <dsp:nvSpPr>
        <dsp:cNvPr id="0" name=""/>
        <dsp:cNvSpPr/>
      </dsp:nvSpPr>
      <dsp:spPr>
        <a:xfrm>
          <a:off x="2463191" y="625204"/>
          <a:ext cx="4120456" cy="4120456"/>
        </a:xfrm>
        <a:custGeom>
          <a:avLst/>
          <a:gdLst/>
          <a:ahLst/>
          <a:cxnLst/>
          <a:rect l="0" t="0" r="0" b="0"/>
          <a:pathLst>
            <a:path>
              <a:moveTo>
                <a:pt x="101496" y="1421548"/>
              </a:moveTo>
              <a:arcTo wR="2060228" hR="2060228" stAng="11883570" swAng="2624564"/>
            </a:path>
          </a:pathLst>
        </a:custGeom>
        <a:noFill/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ED276-1156-4D8B-9B5A-1AAB013D4076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E635B-6B6A-49D8-BBEA-D5671752E02C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69181-A3A5-422C-B88A-155EC71C0A7E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b="1" kern="12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rPr>
            <a:t>التعلم المدمج </a:t>
          </a:r>
          <a:endParaRPr lang="en-US" sz="2500" b="1" kern="1200" dirty="0">
            <a:solidFill>
              <a:schemeClr val="accent1">
                <a:lumMod val="50000"/>
              </a:schemeClr>
            </a:solidFill>
            <a:latin typeface="Calibri"/>
            <a:cs typeface="Calibri"/>
          </a:endParaRPr>
        </a:p>
      </dsp:txBody>
      <dsp:txXfrm>
        <a:off x="1524000" y="3276600"/>
        <a:ext cx="3048000" cy="762000"/>
      </dsp:txXfrm>
    </dsp:sp>
    <dsp:sp modelId="{8C87E826-06AF-4D98-95F6-EFBC7120F6DD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800" kern="1200" dirty="0" smtClean="0">
              <a:latin typeface="Calibri"/>
              <a:cs typeface="Calibri"/>
            </a:rPr>
            <a:t>التعليم المدمج </a:t>
          </a:r>
          <a:endParaRPr lang="en-US" sz="800" kern="1200" dirty="0">
            <a:latin typeface="Calibri"/>
            <a:cs typeface="Calibri"/>
          </a:endParaRPr>
        </a:p>
      </dsp:txBody>
      <dsp:txXfrm>
        <a:off x="2763268" y="1558292"/>
        <a:ext cx="808224" cy="808224"/>
      </dsp:txXfrm>
    </dsp:sp>
    <dsp:sp modelId="{C5E3A1EB-968F-4341-84D1-7B9A610B8CC3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800" b="1" kern="1200" dirty="0" smtClean="0">
              <a:latin typeface="Calibri"/>
              <a:cs typeface="Calibri"/>
            </a:rPr>
            <a:t>التعليم التقليدي </a:t>
          </a:r>
          <a:endParaRPr lang="en-US" sz="800" kern="1200" dirty="0">
            <a:latin typeface="Calibri"/>
            <a:cs typeface="Calibri"/>
          </a:endParaRPr>
        </a:p>
      </dsp:txBody>
      <dsp:txXfrm>
        <a:off x="1945388" y="700787"/>
        <a:ext cx="808224" cy="808224"/>
      </dsp:txXfrm>
    </dsp:sp>
    <dsp:sp modelId="{BB00119C-6C79-493F-94D3-A3A3F97B903E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800" b="1" kern="1200" dirty="0" smtClean="0">
              <a:latin typeface="Calibri"/>
              <a:cs typeface="Calibri"/>
            </a:rPr>
            <a:t>التعلم</a:t>
          </a:r>
          <a:endParaRPr lang="en-US" sz="800" b="1" kern="1200" dirty="0" smtClean="0">
            <a:latin typeface="Calibri"/>
            <a:cs typeface="Calibri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800" b="1" kern="1200" dirty="0" smtClean="0">
              <a:latin typeface="Calibri"/>
              <a:cs typeface="Calibri"/>
            </a:rPr>
            <a:t>الالكتروني </a:t>
          </a:r>
          <a:endParaRPr lang="en-US" sz="800" kern="1200" dirty="0">
            <a:latin typeface="Calibri"/>
            <a:cs typeface="Calibri"/>
          </a:endParaRPr>
        </a:p>
      </dsp:txBody>
      <dsp:txXfrm>
        <a:off x="3113788" y="424435"/>
        <a:ext cx="808224" cy="808224"/>
      </dsp:txXfrm>
    </dsp:sp>
    <dsp:sp modelId="{367ABCB9-FB42-4EA1-9EF4-AF48B3364077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0.53894</cdr:x>
      <cdr:y>0.28461</cdr:y>
    </cdr:from>
    <cdr:to>
      <cdr:x>0.89813</cdr:x>
      <cdr:y>0.40651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6737" y="1008697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x-none" sz="1600" b="1" dirty="0" smtClean="0">
              <a:solidFill>
                <a:schemeClr val="tx1"/>
              </a:solidFill>
              <a:latin typeface="Calibri"/>
              <a:cs typeface="Calibri"/>
            </a:rPr>
            <a:t>حضور مباشر</a:t>
          </a:r>
          <a:endParaRPr lang="en-US" sz="1600" b="1" dirty="0">
            <a:solidFill>
              <a:schemeClr val="tx1"/>
            </a:solidFill>
            <a:latin typeface="Calibri"/>
            <a:cs typeface="Calibri"/>
          </a:endParaRPr>
        </a:p>
      </cdr:txBody>
    </cdr:sp>
  </cdr:relSizeAnchor>
  <cdr:relSizeAnchor xmlns:cdr="http://schemas.openxmlformats.org/drawingml/2006/chartDrawing">
    <cdr:from>
      <cdr:x>0.28124</cdr:x>
      <cdr:y>0.6405</cdr:y>
    </cdr:from>
    <cdr:to>
      <cdr:x>0.78023</cdr:x>
      <cdr:y>0.72177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0075" y="2075827"/>
          <a:ext cx="1419551" cy="263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x-none" sz="1600" b="1" dirty="0" smtClean="0">
              <a:solidFill>
                <a:schemeClr val="tx1"/>
              </a:solidFill>
              <a:latin typeface="Calibri"/>
              <a:cs typeface="Calibri"/>
            </a:rPr>
            <a:t>حضور عن بعد</a:t>
          </a:r>
          <a:endParaRPr lang="en-US" sz="1600" b="1" dirty="0">
            <a:solidFill>
              <a:schemeClr val="tx1"/>
            </a:solidFill>
            <a:latin typeface="Calibri"/>
            <a:cs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F627-2A96-1648-AA94-0F1D4BE9B48F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77B54-4D38-E246-87A4-C32EBD81F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0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4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4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89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8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4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48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41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9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0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1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7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0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05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13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8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7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8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7B54-4D38-E246-87A4-C32EBD81FC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4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CBFEE-F0D9-4CEC-9FFE-B832874A97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54F6-1C72-AD4D-B83D-5467A80F1E4A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F22D-0D61-2D47-8096-B6D24577C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8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2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7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8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microsoft.com/office/2007/relationships/hdphoto" Target="../media/hdphoto3.wdp"/><Relationship Id="rId7" Type="http://schemas.openxmlformats.org/officeDocument/2006/relationships/image" Target="../media/image21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22.pn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23.emf"/><Relationship Id="rId6" Type="http://schemas.openxmlformats.org/officeDocument/2006/relationships/slide" Target="slide30.xml"/><Relationship Id="rId7" Type="http://schemas.openxmlformats.org/officeDocument/2006/relationships/slide" Target="slide22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23.emf"/><Relationship Id="rId6" Type="http://schemas.openxmlformats.org/officeDocument/2006/relationships/slide" Target="slide22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4.jpeg"/><Relationship Id="rId5" Type="http://schemas.openxmlformats.org/officeDocument/2006/relationships/chart" Target="../charts/chart1.xml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3.jpe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3.xml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1" Type="http://schemas.openxmlformats.org/officeDocument/2006/relationships/image" Target="../media/image28.emf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2.jpe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29.jpe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32.jpe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937447" y="2492896"/>
            <a:ext cx="3883025" cy="1470025"/>
          </a:xfrm>
          <a:ln/>
        </p:spPr>
        <p:txBody>
          <a:bodyPr>
            <a:normAutofit fontScale="90000"/>
          </a:bodyPr>
          <a:lstStyle/>
          <a:p>
            <a:pPr marL="0" indent="0"/>
            <a:r>
              <a:rPr lang="ar-SA" sz="3600" b="1" dirty="0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التعلم ال</a:t>
            </a:r>
            <a:r>
              <a:rPr lang="ar-JO" sz="3600" b="1" dirty="0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إ</a:t>
            </a:r>
            <a:r>
              <a:rPr lang="ar-SA" sz="3600" b="1" dirty="0" err="1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لكتروني</a:t>
            </a:r>
            <a:r>
              <a:rPr lang="ar-SA" sz="3600" b="1" dirty="0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 والتعلم عن بعد</a:t>
            </a:r>
            <a:endParaRPr lang="en-US" sz="3600" b="1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651375" y="2971800"/>
            <a:ext cx="292100" cy="504825"/>
            <a:chOff x="0" y="0"/>
            <a:chExt cx="292995" cy="504056"/>
          </a:xfrm>
        </p:grpSpPr>
        <p:sp>
          <p:nvSpPr>
            <p:cNvPr id="4100" name="直接连接符 1068"/>
            <p:cNvSpPr>
              <a:spLocks noChangeShapeType="1"/>
            </p:cNvSpPr>
            <p:nvPr/>
          </p:nvSpPr>
          <p:spPr bwMode="auto">
            <a:xfrm>
              <a:off x="292995" y="0"/>
              <a:ext cx="1" cy="504056"/>
            </a:xfrm>
            <a:prstGeom prst="line">
              <a:avLst/>
            </a:prstGeom>
            <a:noFill/>
            <a:ln w="57150" cap="flat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1" name="直接连接符 79"/>
            <p:cNvSpPr>
              <a:spLocks noChangeShapeType="1"/>
            </p:cNvSpPr>
            <p:nvPr/>
          </p:nvSpPr>
          <p:spPr bwMode="auto">
            <a:xfrm>
              <a:off x="139562" y="144016"/>
              <a:ext cx="1" cy="360040"/>
            </a:xfrm>
            <a:prstGeom prst="line">
              <a:avLst/>
            </a:prstGeom>
            <a:noFill/>
            <a:ln w="57150" cap="flat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2" name="直接连接符 84"/>
            <p:cNvSpPr>
              <a:spLocks noChangeShapeType="1"/>
            </p:cNvSpPr>
            <p:nvPr/>
          </p:nvSpPr>
          <p:spPr bwMode="auto">
            <a:xfrm>
              <a:off x="0" y="324036"/>
              <a:ext cx="1" cy="180020"/>
            </a:xfrm>
            <a:prstGeom prst="line">
              <a:avLst/>
            </a:prstGeom>
            <a:noFill/>
            <a:ln w="57150" cap="flat" cmpd="sng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103" name="直接连接符 1078"/>
          <p:cNvSpPr>
            <a:spLocks noChangeShapeType="1"/>
          </p:cNvSpPr>
          <p:nvPr/>
        </p:nvSpPr>
        <p:spPr bwMode="auto">
          <a:xfrm>
            <a:off x="-103188" y="3465513"/>
            <a:ext cx="4754563" cy="1587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4925" y="1749425"/>
            <a:ext cx="4159250" cy="3260725"/>
            <a:chOff x="0" y="0"/>
            <a:chExt cx="4157663" cy="3262312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0" y="1800225"/>
              <a:ext cx="636588" cy="454025"/>
              <a:chOff x="0" y="0"/>
              <a:chExt cx="401" cy="286"/>
            </a:xfrm>
          </p:grpSpPr>
          <p:sp>
            <p:nvSpPr>
              <p:cNvPr id="4106" name="AutoShape 24"/>
              <p:cNvSpPr>
                <a:spLocks noChangeArrowheads="1"/>
              </p:cNvSpPr>
              <p:nvPr/>
            </p:nvSpPr>
            <p:spPr bwMode="auto">
              <a:xfrm>
                <a:off x="174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37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07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08" name="AutoShape 26"/>
            <p:cNvSpPr>
              <a:spLocks noChangeArrowheads="1"/>
            </p:cNvSpPr>
            <p:nvPr/>
          </p:nvSpPr>
          <p:spPr bwMode="auto">
            <a:xfrm>
              <a:off x="2519363" y="2951162"/>
              <a:ext cx="360362" cy="311150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FF9900">
                <a:alpha val="14000"/>
              </a:srgbClr>
            </a:solidFill>
            <a:ln w="9525" cap="flat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503238" y="0"/>
              <a:ext cx="3654425" cy="2887662"/>
              <a:chOff x="0" y="0"/>
              <a:chExt cx="2302" cy="1819"/>
            </a:xfrm>
          </p:grpSpPr>
          <p:sp>
            <p:nvSpPr>
              <p:cNvPr id="4110" name="AutoShape 28"/>
              <p:cNvSpPr>
                <a:spLocks noChangeArrowheads="1"/>
              </p:cNvSpPr>
              <p:nvPr/>
            </p:nvSpPr>
            <p:spPr bwMode="auto">
              <a:xfrm>
                <a:off x="1203" y="219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2302" cy="1819"/>
                <a:chOff x="0" y="0"/>
                <a:chExt cx="2302" cy="1819"/>
              </a:xfrm>
            </p:grpSpPr>
            <p:grpSp>
              <p:nvGrpSpPr>
                <p:cNvPr id="4112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02" cy="1819"/>
                  <a:chOff x="0" y="0"/>
                  <a:chExt cx="2302" cy="1819"/>
                </a:xfrm>
              </p:grpSpPr>
              <p:grpSp>
                <p:nvGrpSpPr>
                  <p:cNvPr id="411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02" cy="1819"/>
                    <a:chOff x="0" y="0"/>
                    <a:chExt cx="2302" cy="1819"/>
                  </a:xfrm>
                </p:grpSpPr>
                <p:sp>
                  <p:nvSpPr>
                    <p:cNvPr id="4114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540"/>
                      <a:ext cx="227" cy="196"/>
                    </a:xfrm>
                    <a:prstGeom prst="hexagon">
                      <a:avLst>
                        <a:gd name="adj" fmla="val 28949"/>
                        <a:gd name="vf" fmla="val 115470"/>
                      </a:avLst>
                    </a:prstGeom>
                    <a:solidFill>
                      <a:srgbClr val="00CC66">
                        <a:alpha val="31999"/>
                      </a:srgbClr>
                    </a:solidFill>
                    <a:ln w="9525" cap="flat" cmpd="sng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/>
                        <a:cs typeface="Calibri"/>
                        <a:sym typeface="宋体" pitchFamily="2" charset="-122"/>
                      </a:endParaRPr>
                    </a:p>
                  </p:txBody>
                </p:sp>
                <p:grpSp>
                  <p:nvGrpSpPr>
                    <p:cNvPr id="411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02" cy="1819"/>
                      <a:chOff x="0" y="0"/>
                      <a:chExt cx="2302" cy="1819"/>
                    </a:xfrm>
                  </p:grpSpPr>
                  <p:grpSp>
                    <p:nvGrpSpPr>
                      <p:cNvPr id="411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302" cy="1819"/>
                        <a:chOff x="0" y="0"/>
                        <a:chExt cx="2302" cy="1819"/>
                      </a:xfrm>
                    </p:grpSpPr>
                    <p:sp>
                      <p:nvSpPr>
                        <p:cNvPr id="4117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0" y="73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8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5" y="1125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FF9900">
                            <a:alpha val="75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9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114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9900CC">
                            <a:alpha val="68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grpSp>
                      <p:nvGrpSpPr>
                        <p:cNvPr id="4120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302" cy="1819"/>
                          <a:chOff x="0" y="0"/>
                          <a:chExt cx="2302" cy="1819"/>
                        </a:xfrm>
                      </p:grpSpPr>
                      <p:sp>
                        <p:nvSpPr>
                          <p:cNvPr id="4121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3" y="64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2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6" y="4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3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3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" y="33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4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3" y="123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5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" y="5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6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1" y="8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7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" y="131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8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9" y="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9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3" y="32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0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84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1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" y="94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2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" y="9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3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4" y="102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4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6" y="8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5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9" y="22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6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9" y="10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7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0" y="8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8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8" y="93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9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8" y="9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0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10" y="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1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5" y="53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2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0" y="12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3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5" y="7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4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7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5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" y="84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6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90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7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8" y="7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8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7" y="72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9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1" y="2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0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0" y="52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1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9" y="14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2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8" y="1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3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7" y="3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7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4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41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2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5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10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6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" y="13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7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5" y="1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8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0" y="2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9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9" y="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0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6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1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9" y="11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2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" y="143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3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04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4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5" y="110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5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75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6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71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9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7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8" y="13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8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24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9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" y="15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0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8" y="142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1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43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172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" y="638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FF0066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3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6" y="610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0066FF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4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344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9900CC">
                          <a:alpha val="56000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4175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1209"/>
                    <a:ext cx="227" cy="196"/>
                  </a:xfrm>
                  <a:prstGeom prst="hexagon">
                    <a:avLst>
                      <a:gd name="adj" fmla="val 28949"/>
                      <a:gd name="vf" fmla="val 115470"/>
                    </a:avLst>
                  </a:prstGeom>
                  <a:solidFill>
                    <a:srgbClr val="AAE600">
                      <a:alpha val="20999"/>
                    </a:srgbClr>
                  </a:solidFill>
                  <a:ln w="9525" cap="flat" cmpd="sng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/>
                      <a:cs typeface="Calibri"/>
                      <a:sym typeface="宋体" pitchFamily="2" charset="-122"/>
                    </a:endParaRPr>
                  </a:p>
                </p:txBody>
              </p:sp>
            </p:grpSp>
            <p:sp>
              <p:nvSpPr>
                <p:cNvPr id="4176" name="AutoShape 94"/>
                <p:cNvSpPr>
                  <a:spLocks noChangeArrowheads="1"/>
                </p:cNvSpPr>
                <p:nvPr/>
              </p:nvSpPr>
              <p:spPr bwMode="auto">
                <a:xfrm>
                  <a:off x="1065" y="1526"/>
                  <a:ext cx="227" cy="196"/>
                </a:xfrm>
                <a:prstGeom prst="hexagon">
                  <a:avLst>
                    <a:gd name="adj" fmla="val 28949"/>
                    <a:gd name="vf" fmla="val 115470"/>
                  </a:avLst>
                </a:prstGeom>
                <a:solidFill>
                  <a:srgbClr val="9900CC">
                    <a:alpha val="12000"/>
                  </a:srgbClr>
                </a:solidFill>
                <a:ln w="9525" cap="flat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  <a:sym typeface="宋体" pitchFamily="2" charset="-122"/>
                  </a:endParaRPr>
                </a:p>
              </p:txBody>
            </p:sp>
          </p:grpSp>
        </p:grpSp>
        <p:grpSp>
          <p:nvGrpSpPr>
            <p:cNvPr id="4177" name="Group 81"/>
            <p:cNvGrpSpPr>
              <a:grpSpLocks/>
            </p:cNvGrpSpPr>
            <p:nvPr/>
          </p:nvGrpSpPr>
          <p:grpSpPr bwMode="auto">
            <a:xfrm>
              <a:off x="863600" y="431800"/>
              <a:ext cx="638175" cy="636587"/>
              <a:chOff x="0" y="0"/>
              <a:chExt cx="402" cy="401"/>
            </a:xfrm>
          </p:grpSpPr>
          <p:sp>
            <p:nvSpPr>
              <p:cNvPr id="4178" name="AutoShape 11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79" name="AutoShape 11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25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0" name="AutoShape 11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1" name="Group 85"/>
            <p:cNvGrpSpPr>
              <a:grpSpLocks/>
            </p:cNvGrpSpPr>
            <p:nvPr/>
          </p:nvGrpSpPr>
          <p:grpSpPr bwMode="auto">
            <a:xfrm>
              <a:off x="2232025" y="0"/>
              <a:ext cx="647700" cy="454025"/>
              <a:chOff x="0" y="0"/>
              <a:chExt cx="408" cy="286"/>
            </a:xfrm>
          </p:grpSpPr>
          <p:sp>
            <p:nvSpPr>
              <p:cNvPr id="4182" name="AutoShape 115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3" name="AutoShape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4" name="Group 88"/>
            <p:cNvGrpSpPr>
              <a:grpSpLocks/>
            </p:cNvGrpSpPr>
            <p:nvPr/>
          </p:nvGrpSpPr>
          <p:grpSpPr bwMode="auto">
            <a:xfrm>
              <a:off x="2808288" y="431800"/>
              <a:ext cx="647700" cy="454025"/>
              <a:chOff x="0" y="0"/>
              <a:chExt cx="408" cy="286"/>
            </a:xfrm>
          </p:grpSpPr>
          <p:sp>
            <p:nvSpPr>
              <p:cNvPr id="4185" name="AutoShape 118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6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7" name="Group 91"/>
            <p:cNvGrpSpPr>
              <a:grpSpLocks/>
            </p:cNvGrpSpPr>
            <p:nvPr/>
          </p:nvGrpSpPr>
          <p:grpSpPr bwMode="auto">
            <a:xfrm>
              <a:off x="2592388" y="1871662"/>
              <a:ext cx="638175" cy="636588"/>
              <a:chOff x="0" y="0"/>
              <a:chExt cx="402" cy="401"/>
            </a:xfrm>
          </p:grpSpPr>
          <p:sp>
            <p:nvSpPr>
              <p:cNvPr id="4188" name="AutoShape 12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9" name="AutoShape 12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0" name="AutoShape 12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CC00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91" name="Group 95"/>
            <p:cNvGrpSpPr>
              <a:grpSpLocks/>
            </p:cNvGrpSpPr>
            <p:nvPr/>
          </p:nvGrpSpPr>
          <p:grpSpPr bwMode="auto">
            <a:xfrm>
              <a:off x="935038" y="1439862"/>
              <a:ext cx="638175" cy="636588"/>
              <a:chOff x="0" y="0"/>
              <a:chExt cx="402" cy="401"/>
            </a:xfrm>
          </p:grpSpPr>
          <p:sp>
            <p:nvSpPr>
              <p:cNvPr id="4192" name="AutoShape 125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3" name="AutoShape 126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4" name="AutoShape 127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95" name="Oval 133"/>
            <p:cNvSpPr>
              <a:spLocks noChangeArrowheads="1"/>
            </p:cNvSpPr>
            <p:nvPr/>
          </p:nvSpPr>
          <p:spPr bwMode="auto">
            <a:xfrm rot="13545536">
              <a:off x="2735298" y="428610"/>
              <a:ext cx="71437" cy="71438"/>
            </a:xfrm>
            <a:prstGeom prst="ellipse">
              <a:avLst/>
            </a:prstGeom>
            <a:noFill/>
            <a:ln w="12700" cap="flat" cmpd="sng">
              <a:solidFill>
                <a:srgbClr val="0066FF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4196" name="Oval 169"/>
            <p:cNvSpPr>
              <a:spLocks noChangeArrowheads="1"/>
            </p:cNvSpPr>
            <p:nvPr/>
          </p:nvSpPr>
          <p:spPr bwMode="auto">
            <a:xfrm rot="18854464" flipH="1">
              <a:off x="1398601" y="746606"/>
              <a:ext cx="71438" cy="63404"/>
            </a:xfrm>
            <a:prstGeom prst="ellipse">
              <a:avLst/>
            </a:prstGeom>
            <a:noFill/>
            <a:ln w="12700" cap="flat" cmpd="sng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35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9581" y="25311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403648" y="2852936"/>
            <a:ext cx="3273214" cy="1800200"/>
            <a:chOff x="436066" y="496"/>
            <a:chExt cx="2321718" cy="1160859"/>
          </a:xfrm>
        </p:grpSpPr>
        <p:sp>
          <p:nvSpPr>
            <p:cNvPr id="65" name="Rounded Rectangle 64"/>
            <p:cNvSpPr/>
            <p:nvPr/>
          </p:nvSpPr>
          <p:spPr>
            <a:xfrm>
              <a:off x="436066" y="496"/>
              <a:ext cx="2321718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470066" y="34496"/>
              <a:ext cx="2253718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82550" rIns="123825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44008" y="2852936"/>
            <a:ext cx="3273214" cy="1800200"/>
            <a:chOff x="3338214" y="496"/>
            <a:chExt cx="2321718" cy="1160859"/>
          </a:xfrm>
        </p:grpSpPr>
        <p:sp>
          <p:nvSpPr>
            <p:cNvPr id="59" name="Rounded Rectangle 58"/>
            <p:cNvSpPr/>
            <p:nvPr/>
          </p:nvSpPr>
          <p:spPr>
            <a:xfrm>
              <a:off x="3338214" y="496"/>
              <a:ext cx="2321718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11"/>
            <p:cNvSpPr/>
            <p:nvPr/>
          </p:nvSpPr>
          <p:spPr>
            <a:xfrm>
              <a:off x="3372214" y="34496"/>
              <a:ext cx="2253718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82550" rIns="123825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Calibri"/>
                <a:cs typeface="Calibri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416412" y="2987433"/>
            <a:ext cx="3107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smtClean="0">
                <a:solidFill>
                  <a:schemeClr val="bg1"/>
                </a:solidFill>
                <a:latin typeface="Calibri"/>
                <a:cs typeface="Calibri"/>
              </a:rPr>
              <a:t>التعلم </a:t>
            </a:r>
            <a:r>
              <a:rPr lang="x-none" sz="2400" b="1" dirty="0">
                <a:solidFill>
                  <a:schemeClr val="bg1"/>
                </a:solidFill>
                <a:latin typeface="Calibri"/>
                <a:cs typeface="Calibri"/>
              </a:rPr>
              <a:t>الإلكتروني غير المتزامن</a:t>
            </a:r>
            <a:r>
              <a:rPr lang="x-none"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ar-JO"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x-none" sz="24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Asynchronous e-Learning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44007" y="3396343"/>
            <a:ext cx="3225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smtClean="0">
                <a:solidFill>
                  <a:schemeClr val="bg1"/>
                </a:solidFill>
                <a:latin typeface="Calibri"/>
                <a:cs typeface="Calibri"/>
              </a:rPr>
              <a:t>التعلم </a:t>
            </a:r>
            <a:r>
              <a:rPr lang="x-none" sz="2400" b="1" dirty="0">
                <a:solidFill>
                  <a:schemeClr val="bg1"/>
                </a:solidFill>
                <a:latin typeface="Calibri"/>
                <a:cs typeface="Calibri"/>
              </a:rPr>
              <a:t>الإلكتروني </a:t>
            </a:r>
            <a:r>
              <a:rPr lang="x-none" sz="2400" b="1" dirty="0" smtClean="0">
                <a:solidFill>
                  <a:schemeClr val="bg1"/>
                </a:solidFill>
                <a:latin typeface="Calibri"/>
                <a:cs typeface="Calibri"/>
              </a:rPr>
              <a:t>المتزامن</a:t>
            </a:r>
          </a:p>
          <a:p>
            <a:pPr algn="ctr" rtl="1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Synchronous e-Learning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3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4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25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880812" y="2852936"/>
            <a:ext cx="2715524" cy="1289183"/>
            <a:chOff x="3338214" y="496"/>
            <a:chExt cx="2321718" cy="1160859"/>
          </a:xfrm>
        </p:grpSpPr>
        <p:sp>
          <p:nvSpPr>
            <p:cNvPr id="59" name="Rounded Rectangle 58"/>
            <p:cNvSpPr/>
            <p:nvPr/>
          </p:nvSpPr>
          <p:spPr>
            <a:xfrm>
              <a:off x="3338214" y="496"/>
              <a:ext cx="2321718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11"/>
            <p:cNvSpPr/>
            <p:nvPr/>
          </p:nvSpPr>
          <p:spPr>
            <a:xfrm>
              <a:off x="3372214" y="34496"/>
              <a:ext cx="2253718" cy="109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82550" rIns="123825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Calibri"/>
                <a:cs typeface="Calibri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186419" y="2804735"/>
            <a:ext cx="6769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>
                <a:solidFill>
                  <a:srgbClr val="002060"/>
                </a:solidFill>
                <a:latin typeface="Calibri"/>
                <a:cs typeface="Calibri"/>
              </a:rPr>
              <a:t>أسلوب وتقنيات التعليم المعتمدة على </a:t>
            </a:r>
            <a:r>
              <a:rPr lang="ar-JO" sz="2400" b="1" dirty="0">
                <a:solidFill>
                  <a:srgbClr val="002060"/>
                </a:solidFill>
                <a:latin typeface="Calibri"/>
                <a:cs typeface="Calibri"/>
              </a:rPr>
              <a:t>الا</a:t>
            </a:r>
            <a:r>
              <a:rPr lang="x-none" sz="2400" b="1" dirty="0" err="1">
                <a:solidFill>
                  <a:srgbClr val="002060"/>
                </a:solidFill>
                <a:latin typeface="Calibri"/>
                <a:cs typeface="Calibri"/>
              </a:rPr>
              <a:t>نترنت</a:t>
            </a:r>
            <a:r>
              <a:rPr lang="x-none" sz="2400" b="1" dirty="0">
                <a:solidFill>
                  <a:srgbClr val="002060"/>
                </a:solidFill>
                <a:latin typeface="Calibri"/>
                <a:cs typeface="Calibri"/>
              </a:rPr>
              <a:t> لتوصيل وتبادل المح</a:t>
            </a:r>
            <a:r>
              <a:rPr lang="ar-JO" sz="2400" b="1" dirty="0" err="1">
                <a:solidFill>
                  <a:srgbClr val="002060"/>
                </a:solidFill>
                <a:latin typeface="Calibri"/>
                <a:cs typeface="Calibri"/>
              </a:rPr>
              <a:t>اضرات</a:t>
            </a:r>
            <a:r>
              <a:rPr lang="ar-JO" sz="24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x-none" sz="2400" b="1" dirty="0">
                <a:solidFill>
                  <a:srgbClr val="002060"/>
                </a:solidFill>
                <a:latin typeface="Calibri"/>
                <a:cs typeface="Calibri"/>
              </a:rPr>
              <a:t>ومواضيع الأبحاث بين المتعلم والمعلم في </a:t>
            </a:r>
            <a:r>
              <a:rPr lang="x-none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نفس الوقت الفعلي</a:t>
            </a:r>
            <a:r>
              <a:rPr lang="x-none" sz="2400" b="1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23546" y="3140968"/>
            <a:ext cx="2951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000" b="1" dirty="0">
                <a:solidFill>
                  <a:schemeClr val="bg1"/>
                </a:solidFill>
                <a:latin typeface="Calibri"/>
                <a:cs typeface="Calibri"/>
              </a:rPr>
              <a:t>التعليم الإلكتروني </a:t>
            </a:r>
            <a:r>
              <a:rPr lang="x-none" sz="2000" b="1" dirty="0" smtClean="0">
                <a:solidFill>
                  <a:schemeClr val="bg1"/>
                </a:solidFill>
                <a:latin typeface="Calibri"/>
                <a:cs typeface="Calibri"/>
              </a:rPr>
              <a:t>المتزامن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(Synchronous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e-Learning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44572" y="4277513"/>
            <a:ext cx="3653650" cy="2095296"/>
            <a:chOff x="1315306" y="4104360"/>
            <a:chExt cx="3653650" cy="20952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19" b="34814"/>
            <a:stretch/>
          </p:blipFill>
          <p:spPr>
            <a:xfrm>
              <a:off x="1315306" y="4104360"/>
              <a:ext cx="1714500" cy="19674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60" b="89968" l="9845" r="96114">
                          <a14:foregroundMark x1="43005" y1="5178" x2="33679" y2="6796"/>
                          <a14:foregroundMark x1="30052" y1="8414" x2="23316" y2="12298"/>
                          <a14:foregroundMark x1="96114" y1="55016" x2="88342" y2="73139"/>
                          <a14:foregroundMark x1="92228" y1="79935" x2="92228" y2="79935"/>
                          <a14:backgroundMark x1="92746" y1="77346" x2="54922" y2="87702"/>
                          <a14:backgroundMark x1="26425" y1="73463" x2="33161" y2="825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978" y="4168759"/>
              <a:ext cx="2536978" cy="203089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5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41807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2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5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pic>
        <p:nvPicPr>
          <p:cNvPr id="16" name="Pictur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6742" y="1774575"/>
            <a:ext cx="5459154" cy="47796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4356" y="965857"/>
            <a:ext cx="4785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dirty="0">
                <a:solidFill>
                  <a:schemeClr val="tx2">
                    <a:lumMod val="75000"/>
                  </a:schemeClr>
                </a:solidFill>
              </a:rPr>
              <a:t>أدوات التعلم الإلكتروني المتزامن مثل: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0451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1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5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pic>
        <p:nvPicPr>
          <p:cNvPr id="16" name="Picture 15"/>
          <p:cNvPicPr/>
          <p:nvPr/>
        </p:nvPicPr>
        <p:blipFill rotWithShape="1">
          <a:blip r:embed="rId4" cstate="print"/>
          <a:srcRect t="38325"/>
          <a:stretch/>
        </p:blipFill>
        <p:spPr>
          <a:xfrm>
            <a:off x="3047222" y="2338707"/>
            <a:ext cx="3496120" cy="1834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2056" y="1122656"/>
            <a:ext cx="644416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b="1" dirty="0" smtClean="0">
                <a:solidFill>
                  <a:schemeClr val="tx2">
                    <a:lumMod val="75000"/>
                  </a:schemeClr>
                </a:solidFill>
              </a:rPr>
              <a:t>إيجابيات التعلم </a:t>
            </a:r>
            <a:r>
              <a:rPr lang="ar-JO" sz="3200" b="1" dirty="0">
                <a:solidFill>
                  <a:schemeClr val="tx2">
                    <a:lumMod val="75000"/>
                  </a:schemeClr>
                </a:solidFill>
              </a:rPr>
              <a:t>الإلكتروني المتزامن مثل: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0451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7042" y="5103199"/>
            <a:ext cx="4770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 smtClean="0">
                <a:solidFill>
                  <a:srgbClr val="EB5C73"/>
                </a:solidFill>
              </a:rPr>
              <a:t>حصول </a:t>
            </a:r>
            <a:r>
              <a:rPr lang="ar-JO" sz="3200" b="1" dirty="0">
                <a:solidFill>
                  <a:srgbClr val="EB5C73"/>
                </a:solidFill>
              </a:rPr>
              <a:t>المتعلم على تغذية راجعة فورية </a:t>
            </a:r>
            <a:r>
              <a:rPr lang="x-none" sz="3200" b="1" dirty="0">
                <a:solidFill>
                  <a:srgbClr val="EB5C73"/>
                </a:solidFill>
              </a:rPr>
              <a:t>وتقليل التكلفة والجهد والوقت</a:t>
            </a:r>
            <a:r>
              <a:rPr lang="ar-JO" sz="3200" b="1" dirty="0" smtClean="0">
                <a:solidFill>
                  <a:srgbClr val="EB5C73"/>
                </a:solidFill>
              </a:rPr>
              <a:t>.</a:t>
            </a:r>
            <a:endParaRPr lang="en-US" sz="3200" b="1" dirty="0">
              <a:solidFill>
                <a:srgbClr val="EB5C7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0"/>
          <a:stretch/>
        </p:blipFill>
        <p:spPr>
          <a:xfrm>
            <a:off x="394842" y="4406054"/>
            <a:ext cx="3456345" cy="2162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5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880812" y="2852936"/>
            <a:ext cx="3075564" cy="1289183"/>
            <a:chOff x="3338214" y="496"/>
            <a:chExt cx="2321718" cy="1160859"/>
          </a:xfrm>
          <a:solidFill>
            <a:srgbClr val="4BACC6"/>
          </a:solidFill>
        </p:grpSpPr>
        <p:sp>
          <p:nvSpPr>
            <p:cNvPr id="59" name="Rounded Rectangle 58"/>
            <p:cNvSpPr/>
            <p:nvPr/>
          </p:nvSpPr>
          <p:spPr>
            <a:xfrm>
              <a:off x="3338214" y="496"/>
              <a:ext cx="2321718" cy="116085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11"/>
            <p:cNvSpPr/>
            <p:nvPr/>
          </p:nvSpPr>
          <p:spPr>
            <a:xfrm>
              <a:off x="3372214" y="34496"/>
              <a:ext cx="2253718" cy="10928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82550" rIns="123825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Calibri"/>
                <a:cs typeface="Calibri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037906" y="2916813"/>
            <a:ext cx="67699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 smtClean="0">
                <a:solidFill>
                  <a:srgbClr val="002060"/>
                </a:solidFill>
                <a:latin typeface="Calibri"/>
                <a:cs typeface="Calibri"/>
              </a:rPr>
              <a:t>التعليم غير المباشر، يحصل </a:t>
            </a:r>
            <a:r>
              <a:rPr lang="ar-SA" sz="2400" b="1" dirty="0" smtClean="0">
                <a:solidFill>
                  <a:srgbClr val="002060"/>
                </a:solidFill>
                <a:latin typeface="Calibri"/>
                <a:cs typeface="Calibri"/>
              </a:rPr>
              <a:t>المتلعم </a:t>
            </a:r>
            <a:r>
              <a:rPr lang="x-none" sz="2400" b="1" dirty="0" smtClean="0">
                <a:solidFill>
                  <a:srgbClr val="002060"/>
                </a:solidFill>
                <a:latin typeface="Calibri"/>
                <a:cs typeface="Calibri"/>
              </a:rPr>
              <a:t>على دورات أو حصص وفق </a:t>
            </a:r>
            <a:r>
              <a:rPr lang="ar-SA" sz="2400" b="1" dirty="0" smtClean="0">
                <a:solidFill>
                  <a:srgbClr val="002060"/>
                </a:solidFill>
                <a:latin typeface="Calibri"/>
                <a:cs typeface="Calibri"/>
              </a:rPr>
              <a:t>برنامج </a:t>
            </a:r>
            <a:r>
              <a:rPr lang="x-none" sz="2400" b="1" dirty="0" smtClean="0">
                <a:solidFill>
                  <a:srgbClr val="002060"/>
                </a:solidFill>
                <a:latin typeface="Calibri"/>
                <a:cs typeface="Calibri"/>
              </a:rPr>
              <a:t>دراسي مخطط  ينتقي فيه </a:t>
            </a:r>
            <a:r>
              <a:rPr lang="ar-SA" sz="2400" b="1" dirty="0" smtClean="0">
                <a:solidFill>
                  <a:srgbClr val="002060"/>
                </a:solidFill>
                <a:latin typeface="Calibri"/>
                <a:cs typeface="Calibri"/>
              </a:rPr>
              <a:t>الأوقات </a:t>
            </a:r>
            <a:r>
              <a:rPr lang="x-none" sz="2400" b="1" dirty="0" smtClean="0">
                <a:solidFill>
                  <a:srgbClr val="002060"/>
                </a:solidFill>
                <a:latin typeface="Calibri"/>
                <a:cs typeface="Calibri"/>
              </a:rPr>
              <a:t>والأماكن التي تتناسب مع ظروفه </a:t>
            </a:r>
            <a:endParaRPr lang="en-US"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95242" y="2827368"/>
            <a:ext cx="2729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b="1" dirty="0">
                <a:solidFill>
                  <a:schemeClr val="bg1"/>
                </a:solidFill>
                <a:latin typeface="Calibri"/>
                <a:cs typeface="Calibri"/>
              </a:rPr>
              <a:t>التعليم </a:t>
            </a:r>
            <a:r>
              <a:rPr lang="x-none" sz="2000" b="1" dirty="0" smtClean="0">
                <a:solidFill>
                  <a:schemeClr val="bg1"/>
                </a:solidFill>
                <a:latin typeface="Calibri"/>
                <a:cs typeface="Calibri"/>
              </a:rPr>
              <a:t>الإلكتروني</a:t>
            </a:r>
            <a:r>
              <a:rPr lang="ar-SA" sz="2000" b="1" dirty="0" smtClean="0">
                <a:solidFill>
                  <a:schemeClr val="bg1"/>
                </a:solidFill>
                <a:latin typeface="Calibri"/>
                <a:cs typeface="Calibri"/>
              </a:rPr>
              <a:t> غير</a:t>
            </a:r>
            <a:r>
              <a:rPr lang="x-none" sz="2000" b="1" dirty="0" smtClean="0">
                <a:solidFill>
                  <a:schemeClr val="bg1"/>
                </a:solidFill>
                <a:latin typeface="Calibri"/>
                <a:cs typeface="Calibri"/>
              </a:rPr>
              <a:t> المتزامن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 (Asynchronous e-Learning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5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41807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2" t="46735"/>
          <a:stretch/>
        </p:blipFill>
        <p:spPr>
          <a:xfrm>
            <a:off x="3603632" y="4431120"/>
            <a:ext cx="1993295" cy="1878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5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65648" y="997217"/>
            <a:ext cx="5600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solidFill>
                  <a:schemeClr val="tx2">
                    <a:lumMod val="75000"/>
                  </a:schemeClr>
                </a:solidFill>
              </a:rPr>
              <a:t>أدوات التعلم الإلكتروني 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غير </a:t>
            </a:r>
            <a:r>
              <a:rPr lang="ar-JO" sz="3200" b="1" dirty="0" smtClean="0">
                <a:solidFill>
                  <a:schemeClr val="tx2">
                    <a:lumMod val="75000"/>
                  </a:schemeClr>
                </a:solidFill>
              </a:rPr>
              <a:t>المتزامن </a:t>
            </a:r>
            <a:r>
              <a:rPr lang="ar-JO" sz="3200" b="1" dirty="0">
                <a:solidFill>
                  <a:schemeClr val="tx2">
                    <a:lumMod val="75000"/>
                  </a:schemeClr>
                </a:solidFill>
              </a:rPr>
              <a:t>مثل: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0451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0250" y="1863724"/>
            <a:ext cx="6145646" cy="4674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2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61157" y="282625"/>
            <a:ext cx="17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5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92056" y="1122656"/>
            <a:ext cx="644416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tx2">
                    <a:lumMod val="75000"/>
                  </a:schemeClr>
                </a:solidFill>
              </a:rPr>
              <a:t>إيجابيات التعلم </a:t>
            </a:r>
            <a:r>
              <a:rPr lang="ar-JO" sz="3200" b="1" dirty="0">
                <a:solidFill>
                  <a:schemeClr val="tx2">
                    <a:lumMod val="75000"/>
                  </a:schemeClr>
                </a:solidFill>
              </a:rPr>
              <a:t>الإلكتروني </a:t>
            </a:r>
            <a:r>
              <a:rPr lang="ar-JO" sz="3200" b="1" dirty="0" smtClean="0">
                <a:solidFill>
                  <a:schemeClr val="tx2">
                    <a:lumMod val="75000"/>
                  </a:schemeClr>
                </a:solidFill>
              </a:rPr>
              <a:t>الغير متزامن </a:t>
            </a:r>
            <a:r>
              <a:rPr lang="ar-JO" sz="3200" b="1" dirty="0">
                <a:solidFill>
                  <a:schemeClr val="tx2">
                    <a:lumMod val="75000"/>
                  </a:schemeClr>
                </a:solidFill>
              </a:rPr>
              <a:t>مثل: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0451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656" y="4460324"/>
            <a:ext cx="7809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EB5C73"/>
                </a:solidFill>
              </a:rPr>
              <a:t>المتعلم </a:t>
            </a:r>
            <a:r>
              <a:rPr lang="ar-SA" sz="3200" b="1" dirty="0" smtClean="0">
                <a:solidFill>
                  <a:srgbClr val="EB5C73"/>
                </a:solidFill>
              </a:rPr>
              <a:t>يختار الوقت </a:t>
            </a:r>
            <a:r>
              <a:rPr lang="x-none" sz="3200" b="1" dirty="0" smtClean="0">
                <a:solidFill>
                  <a:srgbClr val="EB5C73"/>
                </a:solidFill>
              </a:rPr>
              <a:t>والزمان </a:t>
            </a:r>
            <a:r>
              <a:rPr lang="x-none" sz="3200" b="1" dirty="0">
                <a:solidFill>
                  <a:srgbClr val="EB5C73"/>
                </a:solidFill>
              </a:rPr>
              <a:t>المناسب له لإنهاء المادة التعليمية وإعادة مادة التعلم </a:t>
            </a:r>
            <a:r>
              <a:rPr lang="x-none" sz="3200" b="1" dirty="0" smtClean="0">
                <a:solidFill>
                  <a:srgbClr val="EB5C73"/>
                </a:solidFill>
              </a:rPr>
              <a:t>والرج</a:t>
            </a:r>
            <a:r>
              <a:rPr lang="x-none" sz="3200" b="1" dirty="0">
                <a:solidFill>
                  <a:srgbClr val="EB5C73"/>
                </a:solidFill>
              </a:rPr>
              <a:t>ــــوع إليها إلكترونيــــــاً في أي وقت. </a:t>
            </a:r>
            <a:endParaRPr lang="en-US" sz="3200" b="1" dirty="0">
              <a:solidFill>
                <a:srgbClr val="EB5C73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707"/>
          <a:stretch/>
        </p:blipFill>
        <p:spPr>
          <a:xfrm>
            <a:off x="2166844" y="2179507"/>
            <a:ext cx="4917798" cy="1928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3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A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61157" y="313985"/>
            <a:ext cx="17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22000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5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310451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248" y="3535209"/>
            <a:ext cx="6399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smtClean="0">
                <a:solidFill>
                  <a:schemeClr val="bg1"/>
                </a:solidFill>
              </a:rPr>
              <a:t>لا </a:t>
            </a:r>
            <a:r>
              <a:rPr lang="x-none" sz="3200" b="1" dirty="0">
                <a:solidFill>
                  <a:schemeClr val="bg1"/>
                </a:solidFill>
              </a:rPr>
              <a:t>يمكن الاعتماد على التعلم المتزامن أو غير المتزامن فقط في تصميم المواقف التعليمية، بل يجب على المصمم التعليمي </a:t>
            </a:r>
            <a:r>
              <a:rPr lang="x-none" sz="3200" b="1">
                <a:solidFill>
                  <a:schemeClr val="bg1"/>
                </a:solidFill>
              </a:rPr>
              <a:t>الدمج </a:t>
            </a:r>
            <a:r>
              <a:rPr lang="x-none" sz="3200" b="1" smtClean="0">
                <a:solidFill>
                  <a:schemeClr val="bg1"/>
                </a:solidFill>
              </a:rPr>
              <a:t>بينهما</a:t>
            </a:r>
            <a:r>
              <a:rPr lang="ar-SA" sz="3200" b="1" dirty="0" smtClean="0">
                <a:solidFill>
                  <a:schemeClr val="bg1"/>
                </a:solidFill>
              </a:rPr>
              <a:t>...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707"/>
          <a:stretch/>
        </p:blipFill>
        <p:spPr>
          <a:xfrm>
            <a:off x="799708" y="1277912"/>
            <a:ext cx="4071204" cy="192862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25"/>
          <a:stretch/>
        </p:blipFill>
        <p:spPr>
          <a:xfrm>
            <a:off x="4605483" y="1277912"/>
            <a:ext cx="3496120" cy="183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9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1560" y="2017304"/>
            <a:ext cx="4107418" cy="4649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 smtClean="0">
                <a:solidFill>
                  <a:schemeClr val="bg1"/>
                </a:solidFill>
                <a:latin typeface="Calibri"/>
                <a:cs typeface="Calibri"/>
              </a:rPr>
              <a:t>الحضور </a:t>
            </a:r>
            <a:r>
              <a:rPr lang="x-none" sz="2000" b="1" dirty="0">
                <a:solidFill>
                  <a:schemeClr val="bg1"/>
                </a:solidFill>
                <a:latin typeface="Calibri"/>
                <a:cs typeface="Calibri"/>
              </a:rPr>
              <a:t>كاملاً في القاعات  </a:t>
            </a:r>
            <a:r>
              <a:rPr lang="x-none" sz="2000" b="1" dirty="0" smtClean="0">
                <a:solidFill>
                  <a:schemeClr val="bg1"/>
                </a:solidFill>
                <a:latin typeface="Calibri"/>
                <a:cs typeface="Calibri"/>
              </a:rPr>
              <a:t>الدراسية</a:t>
            </a:r>
          </a:p>
          <a:p>
            <a:pPr algn="ctr" rtl="1"/>
            <a:r>
              <a:rPr lang="ar-SA" sz="2000" b="1" dirty="0" smtClean="0">
                <a:solidFill>
                  <a:schemeClr val="bg1"/>
                </a:solidFill>
                <a:latin typeface="Calibri"/>
                <a:cs typeface="Calibri"/>
              </a:rPr>
              <a:t>ي</a:t>
            </a:r>
            <a:r>
              <a:rPr lang="x-none" sz="2000" b="1" smtClean="0">
                <a:solidFill>
                  <a:schemeClr val="bg1"/>
                </a:solidFill>
                <a:latin typeface="Calibri"/>
                <a:cs typeface="Calibri"/>
              </a:rPr>
              <a:t>ستخدم التعلم </a:t>
            </a:r>
            <a:r>
              <a:rPr lang="x-none" sz="2000" b="1" dirty="0">
                <a:solidFill>
                  <a:schemeClr val="bg1"/>
                </a:solidFill>
                <a:latin typeface="Calibri"/>
                <a:cs typeface="Calibri"/>
              </a:rPr>
              <a:t>الإلكتروني لدعم عمليتي التعليم </a:t>
            </a:r>
            <a:r>
              <a:rPr lang="x-none" sz="2000" b="1" dirty="0" smtClean="0">
                <a:solidFill>
                  <a:schemeClr val="bg1"/>
                </a:solidFill>
                <a:latin typeface="Calibri"/>
                <a:cs typeface="Calibri"/>
              </a:rPr>
              <a:t>والتعلًم.</a:t>
            </a:r>
          </a:p>
          <a:p>
            <a:pPr algn="ctr" rtl="1"/>
            <a:r>
              <a:rPr lang="x-none" sz="2000" b="1" smtClean="0">
                <a:solidFill>
                  <a:schemeClr val="bg1"/>
                </a:solidFill>
                <a:latin typeface="Calibri"/>
                <a:cs typeface="Calibri"/>
              </a:rPr>
              <a:t>ويمكن أن يطلق عليه التعلم الم</a:t>
            </a:r>
            <a:r>
              <a:rPr lang="ar-SA" sz="2000" b="1" dirty="0" smtClean="0">
                <a:solidFill>
                  <a:schemeClr val="bg1"/>
                </a:solidFill>
                <a:latin typeface="Calibri"/>
                <a:cs typeface="Calibri"/>
              </a:rPr>
              <a:t>عزز</a:t>
            </a:r>
            <a:r>
              <a:rPr lang="x-none" sz="2000" b="1" smtClean="0">
                <a:solidFill>
                  <a:schemeClr val="bg1"/>
                </a:solidFill>
                <a:latin typeface="Calibri"/>
                <a:cs typeface="Calibri"/>
              </a:rPr>
              <a:t> بالإنترنت</a:t>
            </a:r>
            <a:endParaRPr lang="en-GB" sz="2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 rtl="1"/>
            <a:r>
              <a:rPr lang="x-none" sz="200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 rtl="1"/>
            <a:r>
              <a:rPr lang="x-none" sz="2400" b="1" smtClean="0">
                <a:solidFill>
                  <a:srgbClr val="FFFF00"/>
                </a:solidFill>
                <a:latin typeface="Calibri"/>
                <a:cs typeface="Calibri"/>
              </a:rPr>
              <a:t>أمثلة</a:t>
            </a:r>
            <a:endParaRPr lang="ar-SA" sz="2400" b="1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algn="ctr" rtl="1"/>
            <a:r>
              <a:rPr lang="x-none" sz="2000" b="1" smtClean="0">
                <a:solidFill>
                  <a:schemeClr val="bg1"/>
                </a:solidFill>
                <a:latin typeface="Calibri"/>
                <a:cs typeface="Calibri"/>
              </a:rPr>
              <a:t>توجيه </a:t>
            </a:r>
            <a:r>
              <a:rPr lang="x-none" sz="2000" b="1" dirty="0">
                <a:solidFill>
                  <a:schemeClr val="bg1"/>
                </a:solidFill>
                <a:latin typeface="Calibri"/>
                <a:cs typeface="Calibri"/>
              </a:rPr>
              <a:t>الطلاب إلى تحضير الدرس القادم بالاطلاع على بعض المواقع </a:t>
            </a:r>
            <a:r>
              <a:rPr lang="x-none" sz="2000" b="1">
                <a:solidFill>
                  <a:schemeClr val="bg1"/>
                </a:solidFill>
                <a:latin typeface="Calibri"/>
                <a:cs typeface="Calibri"/>
              </a:rPr>
              <a:t>بالإنترنت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ar-SA" sz="2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 rtl="1"/>
            <a:r>
              <a:rPr lang="x-none" sz="2000" b="1" dirty="0" smtClean="0">
                <a:solidFill>
                  <a:schemeClr val="bg1"/>
                </a:solidFill>
                <a:latin typeface="Calibri"/>
                <a:cs typeface="Calibri"/>
              </a:rPr>
              <a:t>وضع </a:t>
            </a:r>
            <a:r>
              <a:rPr lang="x-none" sz="2000" b="1" dirty="0">
                <a:solidFill>
                  <a:schemeClr val="bg1"/>
                </a:solidFill>
                <a:latin typeface="Calibri"/>
                <a:cs typeface="Calibri"/>
              </a:rPr>
              <a:t>الجداول المدرسية، على أحد مواقع الإنترنت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1569576"/>
            <a:ext cx="4107418" cy="5040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الإلكتروني </a:t>
            </a:r>
            <a:r>
              <a:rPr lang="ar-KW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الداعم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Enhanced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157" y="282625"/>
            <a:ext cx="17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2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3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10451" y="268795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9965" y="934266"/>
            <a:ext cx="6114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KW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هناك ثلاثة مستويات لتوظيف التعلم الإلكتروني في </a:t>
            </a:r>
            <a:r>
              <a:rPr lang="ar-KW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التعليم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12003207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>
          <a:xfrm>
            <a:off x="5199558" y="4486529"/>
            <a:ext cx="1653666" cy="1631568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31" y="2073632"/>
            <a:ext cx="3810000" cy="2133600"/>
          </a:xfrm>
          <a:prstGeom prst="rect">
            <a:avLst/>
          </a:prstGeom>
        </p:spPr>
      </p:pic>
      <p:pic>
        <p:nvPicPr>
          <p:cNvPr id="7" name="Picture 6" descr="Unknown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86" y="4437227"/>
            <a:ext cx="1697150" cy="1697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0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486" y="1989440"/>
            <a:ext cx="3802533" cy="4536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smtClean="0">
                <a:latin typeface="Calibri"/>
                <a:cs typeface="Calibri"/>
              </a:rPr>
              <a:t>الحضور موزع </a:t>
            </a:r>
            <a:r>
              <a:rPr lang="x-none" sz="2000" b="1" dirty="0">
                <a:latin typeface="Calibri"/>
                <a:cs typeface="Calibri"/>
              </a:rPr>
              <a:t>ما بين </a:t>
            </a:r>
            <a:r>
              <a:rPr lang="x-none" sz="2000" b="1" dirty="0" smtClean="0">
                <a:latin typeface="Calibri"/>
                <a:cs typeface="Calibri"/>
              </a:rPr>
              <a:t>القاعات </a:t>
            </a:r>
            <a:r>
              <a:rPr lang="x-none" sz="2000" b="1" dirty="0">
                <a:latin typeface="Calibri"/>
                <a:cs typeface="Calibri"/>
              </a:rPr>
              <a:t>الدراسية </a:t>
            </a:r>
            <a:r>
              <a:rPr lang="x-none" sz="2000" b="1" dirty="0" smtClean="0">
                <a:latin typeface="Calibri"/>
                <a:cs typeface="Calibri"/>
              </a:rPr>
              <a:t>التقليد</a:t>
            </a:r>
            <a:r>
              <a:rPr lang="ar-SA" sz="2000" b="1" dirty="0" smtClean="0">
                <a:latin typeface="Calibri"/>
                <a:cs typeface="Calibri"/>
              </a:rPr>
              <a:t>ية</a:t>
            </a:r>
            <a:r>
              <a:rPr lang="x-none" sz="2000" b="1" dirty="0" smtClean="0">
                <a:latin typeface="Calibri"/>
                <a:cs typeface="Calibri"/>
              </a:rPr>
              <a:t> </a:t>
            </a:r>
            <a:r>
              <a:rPr lang="x-none" sz="2000" b="1" dirty="0">
                <a:latin typeface="Calibri"/>
                <a:cs typeface="Calibri"/>
              </a:rPr>
              <a:t>وبين </a:t>
            </a:r>
            <a:r>
              <a:rPr lang="x-none" sz="2000" b="1" dirty="0" smtClean="0">
                <a:latin typeface="Calibri"/>
                <a:cs typeface="Calibri"/>
              </a:rPr>
              <a:t>الحضور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x-none" sz="2000" b="1" dirty="0" smtClean="0">
                <a:latin typeface="Calibri"/>
                <a:cs typeface="Calibri"/>
              </a:rPr>
              <a:t>الإلكتروني </a:t>
            </a:r>
            <a:r>
              <a:rPr lang="x-none" sz="2000" b="1" dirty="0">
                <a:latin typeface="Calibri"/>
                <a:cs typeface="Calibri"/>
              </a:rPr>
              <a:t>عبر نظم وأدوات وبيئات </a:t>
            </a:r>
            <a:r>
              <a:rPr lang="x-none" sz="2000" b="1" dirty="0" smtClean="0">
                <a:latin typeface="Calibri"/>
                <a:cs typeface="Calibri"/>
              </a:rPr>
              <a:t>التعلم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lang="x-none" sz="2000" b="1" dirty="0" smtClean="0">
                <a:latin typeface="Calibri"/>
                <a:cs typeface="Calibri"/>
              </a:rPr>
              <a:t>لإلكتروني </a:t>
            </a:r>
            <a:r>
              <a:rPr lang="x-none" sz="2000" b="1" dirty="0">
                <a:latin typeface="Calibri"/>
                <a:cs typeface="Calibri"/>
              </a:rPr>
              <a:t>بنسبة </a:t>
            </a:r>
            <a:r>
              <a:rPr lang="x-none" sz="2000" b="1">
                <a:latin typeface="Calibri"/>
                <a:cs typeface="Calibri"/>
              </a:rPr>
              <a:t>معينة</a:t>
            </a:r>
            <a:r>
              <a:rPr lang="x-none" sz="2000" b="1" smtClean="0">
                <a:latin typeface="Calibri"/>
                <a:cs typeface="Calibri"/>
              </a:rPr>
              <a:t>.</a:t>
            </a:r>
            <a:endParaRPr lang="ar-SA" sz="2000" b="1" dirty="0" smtClean="0">
              <a:latin typeface="Calibri"/>
              <a:cs typeface="Calibri"/>
            </a:endParaRPr>
          </a:p>
          <a:p>
            <a:pPr algn="ctr" rtl="1"/>
            <a:endParaRPr lang="x-none" sz="2000" b="1" dirty="0">
              <a:latin typeface="Calibri"/>
              <a:cs typeface="Calibri"/>
            </a:endParaRPr>
          </a:p>
          <a:p>
            <a:pPr algn="ctr" rtl="1"/>
            <a:r>
              <a:rPr lang="x-none" sz="2000" b="1" smtClean="0">
                <a:solidFill>
                  <a:srgbClr val="FFFF00"/>
                </a:solidFill>
                <a:latin typeface="Calibri"/>
                <a:cs typeface="Calibri"/>
              </a:rPr>
              <a:t>مثال: </a:t>
            </a:r>
            <a:endParaRPr lang="ar-SA" sz="2000" b="1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algn="ctr" rtl="1"/>
            <a:endParaRPr lang="x-none" sz="2000" b="1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algn="ctr" rtl="1"/>
            <a:r>
              <a:rPr lang="x-none" sz="2000" b="1" smtClean="0">
                <a:latin typeface="Calibri"/>
                <a:cs typeface="Calibri"/>
              </a:rPr>
              <a:t>75% حضور في الفصل الدراسي التقليدي و 25% حضور في القاعات الافتراضية </a:t>
            </a:r>
            <a:r>
              <a:rPr lang="en-US" sz="2000" b="1" dirty="0" smtClean="0">
                <a:latin typeface="Calibri"/>
                <a:cs typeface="Calibri"/>
              </a:rPr>
              <a:t>Online</a:t>
            </a:r>
            <a:r>
              <a:rPr lang="x-none" sz="2000" b="1" smtClean="0">
                <a:latin typeface="Calibri"/>
                <a:cs typeface="Calibri"/>
              </a:rPr>
              <a:t>.</a:t>
            </a:r>
          </a:p>
          <a:p>
            <a:pPr algn="ctr" rtl="1"/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049" y="1517730"/>
            <a:ext cx="3672408" cy="5040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الإلكتروني المدمج</a:t>
            </a:r>
            <a:r>
              <a:rPr lang="x-none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Blended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65" y="2790949"/>
            <a:ext cx="3429000" cy="2667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1157" y="282625"/>
            <a:ext cx="17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2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3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610212" y="268795"/>
            <a:ext cx="177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9965" y="934266"/>
            <a:ext cx="6114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KW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هناك ثلاثة مستويات لتوظيف التعلم الإلكتروني في </a:t>
            </a:r>
            <a:r>
              <a:rPr lang="ar-KW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التعليم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7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" y="-34379"/>
            <a:ext cx="2818656" cy="11430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الموضوعات 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07504" y="238671"/>
            <a:ext cx="647700" cy="454025"/>
            <a:chOff x="0" y="0"/>
            <a:chExt cx="408" cy="286"/>
          </a:xfrm>
        </p:grpSpPr>
        <p:sp>
          <p:nvSpPr>
            <p:cNvPr id="6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7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0768375"/>
              </p:ext>
            </p:extLst>
          </p:nvPr>
        </p:nvGraphicFramePr>
        <p:xfrm>
          <a:off x="97160" y="1108621"/>
          <a:ext cx="9046840" cy="537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95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7867" y="1945974"/>
            <a:ext cx="3672086" cy="4401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يتم تقديم</a:t>
            </a:r>
            <a:r>
              <a:rPr lang="x-non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ar-KW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المادة التعليمية بالكامل بوساطة الإنترنت</a:t>
            </a:r>
            <a:r>
              <a:rPr lang="x-none" sz="20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ar-SA" sz="2000" b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 rtl="1"/>
            <a:endParaRPr lang="x-none" sz="2000" b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 rtl="1"/>
            <a:r>
              <a:rPr lang="ar-SA" sz="2000" b="1" dirty="0" smtClean="0">
                <a:solidFill>
                  <a:srgbClr val="C00000"/>
                </a:solidFill>
                <a:latin typeface="Calibri"/>
                <a:cs typeface="Calibri"/>
              </a:rPr>
              <a:t>أمثلة: </a:t>
            </a:r>
          </a:p>
          <a:p>
            <a:pPr algn="ctr" rtl="1"/>
            <a:endParaRPr lang="ar-SA" sz="20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algn="ctr" rtl="1"/>
            <a:r>
              <a:rPr lang="x-none" sz="20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 </a:t>
            </a:r>
            <a:r>
              <a:rPr lang="x-non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يدرس الطالب انفرادياً </a:t>
            </a:r>
            <a:r>
              <a:rPr lang="x-none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عن </a:t>
            </a:r>
            <a:r>
              <a:rPr lang="x-none" sz="2000" b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طريق </a:t>
            </a:r>
            <a:r>
              <a:rPr lang="x-none" sz="20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الانترنت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 rtl="1"/>
            <a:r>
              <a:rPr lang="x-non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 يتعلم الطالب تشاركياً </a:t>
            </a:r>
            <a:r>
              <a:rPr lang="x-none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  <a:sym typeface="Wingdings" pitchFamily="2" charset="2"/>
              </a:rPr>
              <a:t>عن </a:t>
            </a:r>
            <a:r>
              <a:rPr lang="x-non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  <a:sym typeface="Wingdings" pitchFamily="2" charset="2"/>
              </a:rPr>
              <a:t>طريق 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  <a:sym typeface="Wingdings" pitchFamily="2" charset="2"/>
              </a:rPr>
              <a:t>الأدوات </a:t>
            </a:r>
            <a:r>
              <a:rPr lang="x-none" sz="20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التشاركية 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مثل </a:t>
            </a:r>
            <a:r>
              <a:rPr lang="x-none" sz="20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غرف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المحادثة </a:t>
            </a:r>
            <a:r>
              <a:rPr lang="x-non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- مؤتمرات  </a:t>
            </a:r>
            <a:r>
              <a:rPr lang="x-none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الفيديو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867" y="1525432"/>
            <a:ext cx="3672085" cy="5040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KW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على الخط المباشر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Online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r="6572"/>
          <a:stretch/>
        </p:blipFill>
        <p:spPr>
          <a:xfrm>
            <a:off x="4499992" y="2492896"/>
            <a:ext cx="4158344" cy="2857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3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4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610212" y="268795"/>
            <a:ext cx="177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49965" y="934266"/>
            <a:ext cx="6114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هناك ثلاثة مستويات لتوظيف التعلم الإلكتروني في </a:t>
            </a:r>
            <a:r>
              <a:rPr lang="ar-KW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التعليم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4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773613" y="2492375"/>
            <a:ext cx="3883025" cy="1470025"/>
          </a:xfrm>
          <a:ln/>
        </p:spPr>
        <p:txBody>
          <a:bodyPr>
            <a:normAutofit/>
          </a:bodyPr>
          <a:lstStyle/>
          <a:p>
            <a:pPr marL="0" indent="0"/>
            <a:r>
              <a:rPr lang="x-none" sz="3600" b="1" dirty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التعلم </a:t>
            </a:r>
            <a:r>
              <a:rPr lang="x-none" sz="3600" b="1" dirty="0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المدمج</a:t>
            </a:r>
            <a:endParaRPr lang="en-US" sz="3600" b="1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651375" y="2971800"/>
            <a:ext cx="292100" cy="504825"/>
            <a:chOff x="0" y="0"/>
            <a:chExt cx="292995" cy="504056"/>
          </a:xfrm>
        </p:grpSpPr>
        <p:sp>
          <p:nvSpPr>
            <p:cNvPr id="4100" name="直接连接符 1068"/>
            <p:cNvSpPr>
              <a:spLocks noChangeShapeType="1"/>
            </p:cNvSpPr>
            <p:nvPr/>
          </p:nvSpPr>
          <p:spPr bwMode="auto">
            <a:xfrm>
              <a:off x="292995" y="0"/>
              <a:ext cx="1" cy="504056"/>
            </a:xfrm>
            <a:prstGeom prst="line">
              <a:avLst/>
            </a:prstGeom>
            <a:noFill/>
            <a:ln w="57150" cap="flat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1" name="直接连接符 79"/>
            <p:cNvSpPr>
              <a:spLocks noChangeShapeType="1"/>
            </p:cNvSpPr>
            <p:nvPr/>
          </p:nvSpPr>
          <p:spPr bwMode="auto">
            <a:xfrm>
              <a:off x="139562" y="144016"/>
              <a:ext cx="1" cy="360040"/>
            </a:xfrm>
            <a:prstGeom prst="line">
              <a:avLst/>
            </a:prstGeom>
            <a:noFill/>
            <a:ln w="57150" cap="flat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2" name="直接连接符 84"/>
            <p:cNvSpPr>
              <a:spLocks noChangeShapeType="1"/>
            </p:cNvSpPr>
            <p:nvPr/>
          </p:nvSpPr>
          <p:spPr bwMode="auto">
            <a:xfrm>
              <a:off x="0" y="324036"/>
              <a:ext cx="1" cy="180020"/>
            </a:xfrm>
            <a:prstGeom prst="line">
              <a:avLst/>
            </a:prstGeom>
            <a:noFill/>
            <a:ln w="57150" cap="flat" cmpd="sng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103" name="直接连接符 1078"/>
          <p:cNvSpPr>
            <a:spLocks noChangeShapeType="1"/>
          </p:cNvSpPr>
          <p:nvPr/>
        </p:nvSpPr>
        <p:spPr bwMode="auto">
          <a:xfrm>
            <a:off x="-103188" y="3465513"/>
            <a:ext cx="4754563" cy="1587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4925" y="1749425"/>
            <a:ext cx="4159250" cy="3260725"/>
            <a:chOff x="0" y="0"/>
            <a:chExt cx="4157663" cy="3262312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0" y="1800225"/>
              <a:ext cx="636588" cy="454025"/>
              <a:chOff x="0" y="0"/>
              <a:chExt cx="401" cy="286"/>
            </a:xfrm>
          </p:grpSpPr>
          <p:sp>
            <p:nvSpPr>
              <p:cNvPr id="4106" name="AutoShape 24"/>
              <p:cNvSpPr>
                <a:spLocks noChangeArrowheads="1"/>
              </p:cNvSpPr>
              <p:nvPr/>
            </p:nvSpPr>
            <p:spPr bwMode="auto">
              <a:xfrm>
                <a:off x="174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37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07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08" name="AutoShape 26"/>
            <p:cNvSpPr>
              <a:spLocks noChangeArrowheads="1"/>
            </p:cNvSpPr>
            <p:nvPr/>
          </p:nvSpPr>
          <p:spPr bwMode="auto">
            <a:xfrm>
              <a:off x="2519363" y="2951162"/>
              <a:ext cx="360362" cy="311150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FF9900">
                <a:alpha val="14000"/>
              </a:srgbClr>
            </a:solidFill>
            <a:ln w="9525" cap="flat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503238" y="0"/>
              <a:ext cx="3654425" cy="2887662"/>
              <a:chOff x="0" y="0"/>
              <a:chExt cx="2302" cy="1819"/>
            </a:xfrm>
          </p:grpSpPr>
          <p:sp>
            <p:nvSpPr>
              <p:cNvPr id="4110" name="AutoShape 28"/>
              <p:cNvSpPr>
                <a:spLocks noChangeArrowheads="1"/>
              </p:cNvSpPr>
              <p:nvPr/>
            </p:nvSpPr>
            <p:spPr bwMode="auto">
              <a:xfrm>
                <a:off x="1203" y="219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2302" cy="1819"/>
                <a:chOff x="0" y="0"/>
                <a:chExt cx="2302" cy="1819"/>
              </a:xfrm>
            </p:grpSpPr>
            <p:grpSp>
              <p:nvGrpSpPr>
                <p:cNvPr id="4112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02" cy="1819"/>
                  <a:chOff x="0" y="0"/>
                  <a:chExt cx="2302" cy="1819"/>
                </a:xfrm>
              </p:grpSpPr>
              <p:grpSp>
                <p:nvGrpSpPr>
                  <p:cNvPr id="411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02" cy="1819"/>
                    <a:chOff x="0" y="0"/>
                    <a:chExt cx="2302" cy="1819"/>
                  </a:xfrm>
                </p:grpSpPr>
                <p:sp>
                  <p:nvSpPr>
                    <p:cNvPr id="4114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540"/>
                      <a:ext cx="227" cy="196"/>
                    </a:xfrm>
                    <a:prstGeom prst="hexagon">
                      <a:avLst>
                        <a:gd name="adj" fmla="val 28949"/>
                        <a:gd name="vf" fmla="val 115470"/>
                      </a:avLst>
                    </a:prstGeom>
                    <a:solidFill>
                      <a:srgbClr val="00CC66">
                        <a:alpha val="31999"/>
                      </a:srgbClr>
                    </a:solidFill>
                    <a:ln w="9525" cap="flat" cmpd="sng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/>
                        <a:cs typeface="Calibri"/>
                        <a:sym typeface="宋体" pitchFamily="2" charset="-122"/>
                      </a:endParaRPr>
                    </a:p>
                  </p:txBody>
                </p:sp>
                <p:grpSp>
                  <p:nvGrpSpPr>
                    <p:cNvPr id="411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02" cy="1819"/>
                      <a:chOff x="0" y="0"/>
                      <a:chExt cx="2302" cy="1819"/>
                    </a:xfrm>
                  </p:grpSpPr>
                  <p:grpSp>
                    <p:nvGrpSpPr>
                      <p:cNvPr id="411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302" cy="1819"/>
                        <a:chOff x="0" y="0"/>
                        <a:chExt cx="2302" cy="1819"/>
                      </a:xfrm>
                    </p:grpSpPr>
                    <p:sp>
                      <p:nvSpPr>
                        <p:cNvPr id="4117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0" y="73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8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5" y="1125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FF9900">
                            <a:alpha val="75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9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114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9900CC">
                            <a:alpha val="68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grpSp>
                      <p:nvGrpSpPr>
                        <p:cNvPr id="4120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302" cy="1819"/>
                          <a:chOff x="0" y="0"/>
                          <a:chExt cx="2302" cy="1819"/>
                        </a:xfrm>
                      </p:grpSpPr>
                      <p:sp>
                        <p:nvSpPr>
                          <p:cNvPr id="4121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3" y="64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2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6" y="4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3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3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" y="33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4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3" y="123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5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" y="5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6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1" y="8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7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" y="131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8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9" y="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9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3" y="32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0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84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1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" y="94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2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" y="9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3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4" y="102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4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6" y="8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5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9" y="22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6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9" y="10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7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0" y="8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8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8" y="93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9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8" y="9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0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10" y="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1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5" y="53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2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0" y="12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3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5" y="7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4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7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5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" y="84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6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90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7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8" y="7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8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7" y="72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9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1" y="2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0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0" y="52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1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9" y="14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2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8" y="1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3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7" y="3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7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4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41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2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5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10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6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" y="13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7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5" y="1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8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0" y="2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9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9" y="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0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6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1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9" y="11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2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" y="143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3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04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4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5" y="110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5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75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6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71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9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7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8" y="13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8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24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9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" y="15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0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8" y="142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1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43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172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" y="638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FF0066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3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6" y="610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0066FF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4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344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9900CC">
                          <a:alpha val="56000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4175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1209"/>
                    <a:ext cx="227" cy="196"/>
                  </a:xfrm>
                  <a:prstGeom prst="hexagon">
                    <a:avLst>
                      <a:gd name="adj" fmla="val 28949"/>
                      <a:gd name="vf" fmla="val 115470"/>
                    </a:avLst>
                  </a:prstGeom>
                  <a:solidFill>
                    <a:srgbClr val="AAE600">
                      <a:alpha val="20999"/>
                    </a:srgbClr>
                  </a:solidFill>
                  <a:ln w="9525" cap="flat" cmpd="sng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/>
                      <a:cs typeface="Calibri"/>
                      <a:sym typeface="宋体" pitchFamily="2" charset="-122"/>
                    </a:endParaRPr>
                  </a:p>
                </p:txBody>
              </p:sp>
            </p:grpSp>
            <p:sp>
              <p:nvSpPr>
                <p:cNvPr id="4176" name="AutoShape 94"/>
                <p:cNvSpPr>
                  <a:spLocks noChangeArrowheads="1"/>
                </p:cNvSpPr>
                <p:nvPr/>
              </p:nvSpPr>
              <p:spPr bwMode="auto">
                <a:xfrm>
                  <a:off x="1065" y="1526"/>
                  <a:ext cx="227" cy="196"/>
                </a:xfrm>
                <a:prstGeom prst="hexagon">
                  <a:avLst>
                    <a:gd name="adj" fmla="val 28949"/>
                    <a:gd name="vf" fmla="val 115470"/>
                  </a:avLst>
                </a:prstGeom>
                <a:solidFill>
                  <a:srgbClr val="9900CC">
                    <a:alpha val="12000"/>
                  </a:srgbClr>
                </a:solidFill>
                <a:ln w="9525" cap="flat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  <a:sym typeface="宋体" pitchFamily="2" charset="-122"/>
                  </a:endParaRPr>
                </a:p>
              </p:txBody>
            </p:sp>
          </p:grpSp>
        </p:grpSp>
        <p:grpSp>
          <p:nvGrpSpPr>
            <p:cNvPr id="4177" name="Group 81"/>
            <p:cNvGrpSpPr>
              <a:grpSpLocks/>
            </p:cNvGrpSpPr>
            <p:nvPr/>
          </p:nvGrpSpPr>
          <p:grpSpPr bwMode="auto">
            <a:xfrm>
              <a:off x="863600" y="431800"/>
              <a:ext cx="638175" cy="636587"/>
              <a:chOff x="0" y="0"/>
              <a:chExt cx="402" cy="401"/>
            </a:xfrm>
          </p:grpSpPr>
          <p:sp>
            <p:nvSpPr>
              <p:cNvPr id="4178" name="AutoShape 11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79" name="AutoShape 11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25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0" name="AutoShape 11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1" name="Group 85"/>
            <p:cNvGrpSpPr>
              <a:grpSpLocks/>
            </p:cNvGrpSpPr>
            <p:nvPr/>
          </p:nvGrpSpPr>
          <p:grpSpPr bwMode="auto">
            <a:xfrm>
              <a:off x="2232025" y="0"/>
              <a:ext cx="647700" cy="454025"/>
              <a:chOff x="0" y="0"/>
              <a:chExt cx="408" cy="286"/>
            </a:xfrm>
          </p:grpSpPr>
          <p:sp>
            <p:nvSpPr>
              <p:cNvPr id="4182" name="AutoShape 115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3" name="AutoShape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4" name="Group 88"/>
            <p:cNvGrpSpPr>
              <a:grpSpLocks/>
            </p:cNvGrpSpPr>
            <p:nvPr/>
          </p:nvGrpSpPr>
          <p:grpSpPr bwMode="auto">
            <a:xfrm>
              <a:off x="2808288" y="431800"/>
              <a:ext cx="647700" cy="454025"/>
              <a:chOff x="0" y="0"/>
              <a:chExt cx="408" cy="286"/>
            </a:xfrm>
          </p:grpSpPr>
          <p:sp>
            <p:nvSpPr>
              <p:cNvPr id="4185" name="AutoShape 118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6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7" name="Group 91"/>
            <p:cNvGrpSpPr>
              <a:grpSpLocks/>
            </p:cNvGrpSpPr>
            <p:nvPr/>
          </p:nvGrpSpPr>
          <p:grpSpPr bwMode="auto">
            <a:xfrm>
              <a:off x="2592388" y="1871662"/>
              <a:ext cx="638175" cy="636588"/>
              <a:chOff x="0" y="0"/>
              <a:chExt cx="402" cy="401"/>
            </a:xfrm>
          </p:grpSpPr>
          <p:sp>
            <p:nvSpPr>
              <p:cNvPr id="4188" name="AutoShape 12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9" name="AutoShape 12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0" name="AutoShape 12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CC00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91" name="Group 95"/>
            <p:cNvGrpSpPr>
              <a:grpSpLocks/>
            </p:cNvGrpSpPr>
            <p:nvPr/>
          </p:nvGrpSpPr>
          <p:grpSpPr bwMode="auto">
            <a:xfrm>
              <a:off x="935038" y="1439862"/>
              <a:ext cx="638175" cy="636588"/>
              <a:chOff x="0" y="0"/>
              <a:chExt cx="402" cy="401"/>
            </a:xfrm>
          </p:grpSpPr>
          <p:sp>
            <p:nvSpPr>
              <p:cNvPr id="4192" name="AutoShape 125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3" name="AutoShape 126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4" name="AutoShape 127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95" name="Oval 133"/>
            <p:cNvSpPr>
              <a:spLocks noChangeArrowheads="1"/>
            </p:cNvSpPr>
            <p:nvPr/>
          </p:nvSpPr>
          <p:spPr bwMode="auto">
            <a:xfrm rot="13545536">
              <a:off x="2735298" y="428610"/>
              <a:ext cx="71437" cy="71438"/>
            </a:xfrm>
            <a:prstGeom prst="ellipse">
              <a:avLst/>
            </a:prstGeom>
            <a:noFill/>
            <a:ln w="12700" cap="flat" cmpd="sng">
              <a:solidFill>
                <a:srgbClr val="0066FF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4196" name="Oval 169"/>
            <p:cNvSpPr>
              <a:spLocks noChangeArrowheads="1"/>
            </p:cNvSpPr>
            <p:nvPr/>
          </p:nvSpPr>
          <p:spPr bwMode="auto">
            <a:xfrm rot="18854464" flipH="1">
              <a:off x="1398601" y="746606"/>
              <a:ext cx="71438" cy="63404"/>
            </a:xfrm>
            <a:prstGeom prst="ellipse">
              <a:avLst/>
            </a:prstGeom>
            <a:noFill/>
            <a:ln w="12700" cap="flat" cmpd="sng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60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2" y="4795369"/>
            <a:ext cx="1259632" cy="1959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92572" y="5800880"/>
            <a:ext cx="6808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على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المعلم الناجح </a:t>
            </a: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أن يجعل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طلابه يعملون ويتكلمون ويفكرون في </a:t>
            </a:r>
            <a:r>
              <a:rPr lang="x-none" sz="2400" b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الوقت </a:t>
            </a:r>
            <a:r>
              <a:rPr lang="x-none" sz="24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نفسه</a:t>
            </a:r>
            <a:endParaRPr lang="x-none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3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4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696201" y="969252"/>
            <a:ext cx="4122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الطلبة يتعلمون </a:t>
            </a:r>
            <a:r>
              <a:rPr lang="x-none" sz="28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حوالي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:</a:t>
            </a:r>
            <a:r>
              <a:rPr lang="x-none" sz="2800" b="1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2641" y="3717597"/>
            <a:ext cx="2907299" cy="1478280"/>
            <a:chOff x="-775446" y="2690474"/>
            <a:chExt cx="2907299" cy="14782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73" y="2690474"/>
              <a:ext cx="1973580" cy="14782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75446" y="3179965"/>
              <a:ext cx="81041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>
              <a:defPPr>
                <a:defRPr lang="en-US"/>
              </a:defPPr>
              <a:lvl1pPr algn="just" rtl="1">
                <a:defRPr sz="240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defRPr>
              </a:lvl1pPr>
            </a:lstStyle>
            <a:p>
              <a:pPr algn="ctr"/>
              <a:r>
                <a:rPr lang="en-US" sz="2800" b="1" dirty="0" smtClean="0"/>
                <a:t>70%</a:t>
              </a:r>
              <a:endParaRPr lang="x-none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86149" y="3686206"/>
            <a:ext cx="5201879" cy="1441889"/>
            <a:chOff x="322865" y="2749767"/>
            <a:chExt cx="5201879" cy="1441889"/>
          </a:xfrm>
        </p:grpSpPr>
        <p:grpSp>
          <p:nvGrpSpPr>
            <p:cNvPr id="5" name="Group 4"/>
            <p:cNvGrpSpPr/>
            <p:nvPr/>
          </p:nvGrpSpPr>
          <p:grpSpPr>
            <a:xfrm>
              <a:off x="2400861" y="2749767"/>
              <a:ext cx="3123883" cy="1441889"/>
              <a:chOff x="5374984" y="4074424"/>
              <a:chExt cx="3123883" cy="144188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60" r="9096" b="15111"/>
              <a:stretch/>
            </p:blipFill>
            <p:spPr>
              <a:xfrm>
                <a:off x="5374984" y="4105815"/>
                <a:ext cx="1459729" cy="131311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0994" y="4074424"/>
                <a:ext cx="1647873" cy="1441889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322865" y="3311096"/>
              <a:ext cx="22320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3"/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50%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2572" y="2097538"/>
            <a:ext cx="2211371" cy="1313115"/>
            <a:chOff x="4720709" y="2619527"/>
            <a:chExt cx="2211371" cy="13131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0" r="9096" b="15111"/>
            <a:stretch/>
          </p:blipFill>
          <p:spPr>
            <a:xfrm>
              <a:off x="5472351" y="2619527"/>
              <a:ext cx="1459729" cy="13131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720709" y="3125350"/>
              <a:ext cx="81041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 rtl="1"/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30%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83821" y="1968764"/>
            <a:ext cx="2506412" cy="1441889"/>
            <a:chOff x="6328261" y="2580079"/>
            <a:chExt cx="2506412" cy="144188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800" y="2580079"/>
              <a:ext cx="1647873" cy="144188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28261" y="3095330"/>
              <a:ext cx="81041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 rtl="1"/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t>20%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22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60204" y="4885728"/>
            <a:ext cx="6960056" cy="1698741"/>
            <a:chOff x="-923892" y="5239368"/>
            <a:chExt cx="6960056" cy="1698741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-923892" y="5534000"/>
              <a:ext cx="1503954" cy="140410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أي مكان</a:t>
              </a:r>
              <a:endParaRPr lang="en-US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811521" y="5517231"/>
              <a:ext cx="1503954" cy="14041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b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أي زمان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00322" y="5239368"/>
              <a:ext cx="1503954" cy="1404109"/>
            </a:xfrm>
            <a:prstGeom prst="ellipse">
              <a:avLst/>
            </a:prstGeom>
            <a:solidFill>
              <a:srgbClr val="33B39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b="1" dirty="0" smtClean="0">
                  <a:latin typeface="Calibri"/>
                  <a:cs typeface="Calibri"/>
                </a:rPr>
                <a:t>الفاعلية </a:t>
              </a:r>
              <a:endParaRPr lang="en-US" b="1" dirty="0"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532210" y="5517231"/>
              <a:ext cx="1503954" cy="1404109"/>
            </a:xfrm>
            <a:prstGeom prst="ellipse">
              <a:avLst/>
            </a:prstGeom>
            <a:solidFill>
              <a:srgbClr val="33B39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المرونة </a:t>
              </a:r>
              <a:endParaRPr lang="en-US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10400" y="5344727"/>
              <a:ext cx="1503954" cy="140410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b="1" dirty="0" smtClean="0">
                  <a:latin typeface="Calibri"/>
                  <a:cs typeface="Calibri"/>
                </a:rPr>
                <a:t>الكفاءة 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37954" y="268957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يتسم التعلم المدمج بـ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4785576"/>
              </p:ext>
            </p:extLst>
          </p:nvPr>
        </p:nvGraphicFramePr>
        <p:xfrm>
          <a:off x="1428328" y="1165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7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8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79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54817" y="1196752"/>
            <a:ext cx="2225295" cy="21602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مسميات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400" b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078658" y="3644852"/>
            <a:ext cx="1710634" cy="1583998"/>
          </a:xfrm>
          <a:prstGeom prst="ellipse">
            <a:avLst/>
          </a:prstGeom>
          <a:solidFill>
            <a:srgbClr val="EB5C7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الهجين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499926" y="3626238"/>
            <a:ext cx="1710634" cy="1583998"/>
          </a:xfrm>
          <a:prstGeom prst="ellipse">
            <a:avLst/>
          </a:prstGeom>
          <a:solidFill>
            <a:srgbClr val="F8CF2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التعلم الخليط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789292" y="3626238"/>
            <a:ext cx="1710634" cy="1583998"/>
          </a:xfrm>
          <a:prstGeom prst="ellipse">
            <a:avLst/>
          </a:prstGeom>
          <a:solidFill>
            <a:srgbClr val="CFCB2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التعلم المزيج </a:t>
            </a: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402743" y="3644858"/>
            <a:ext cx="1661083" cy="1583992"/>
          </a:xfrm>
          <a:prstGeom prst="ellipse">
            <a:avLst/>
          </a:prstGeom>
          <a:solidFill>
            <a:srgbClr val="F8CF2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Multi-method Learning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7210560" y="3626238"/>
            <a:ext cx="1661083" cy="1583992"/>
          </a:xfrm>
          <a:prstGeom prst="ellipse">
            <a:avLst/>
          </a:prstGeom>
          <a:solidFill>
            <a:srgbClr val="BB45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x-none" sz="2000" b="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المتمازج</a:t>
            </a:r>
            <a:endParaRPr lang="x-none"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5766" y="268957"/>
            <a:ext cx="231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مسميات التعلم المدمج</a:t>
            </a:r>
            <a:endParaRPr lang="en-US" sz="24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228" y="282625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8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9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70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5571" y="4534350"/>
            <a:ext cx="63334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هو </a:t>
            </a:r>
            <a:r>
              <a:rPr lang="x-none" sz="2400" b="1" smtClean="0">
                <a:solidFill>
                  <a:schemeClr val="tx2">
                    <a:lumMod val="75000"/>
                  </a:schemeClr>
                </a:solidFill>
              </a:rPr>
              <a:t>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</a:rPr>
              <a:t>الذي يمزج بين خصائص كل من التعليم الصفي التقليدي والتعلم عبر الإنترنت في نموذج متكامل، يستفيد من أقصى التقنيات المتاحة لكل منهما </a:t>
            </a:r>
            <a:endParaRPr lang="x-none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498" y="268957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تعريف </a:t>
            </a: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المدمج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7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8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pic>
        <p:nvPicPr>
          <p:cNvPr id="20" name="Picture 19"/>
          <p:cNvPicPr/>
          <p:nvPr/>
        </p:nvPicPr>
        <p:blipFill>
          <a:blip r:embed="rId4" cstate="print"/>
          <a:srcRect t="30769"/>
          <a:stretch>
            <a:fillRect/>
          </a:stretch>
        </p:blipFill>
        <p:spPr>
          <a:xfrm>
            <a:off x="1906431" y="1447799"/>
            <a:ext cx="5568214" cy="2752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0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7428"/>
            <a:ext cx="2295700" cy="2295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7171" y="1527858"/>
            <a:ext cx="6722696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الجمع بين مزايا التعلم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و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التعليم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التقليدي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.</a:t>
            </a:r>
          </a:p>
          <a:p>
            <a:pPr marL="285750" lvl="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تدريب المتعلمين و المعلمين على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تقنيات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التعلم الإلكتروني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285750" lvl="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تدعيم طرق التدريس التقليدية بالوسائط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التكنولوجية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285750" lvl="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توفير الإمكانات المادية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للتعليم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من قاعات تدريسية وأجهزة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.</a:t>
            </a:r>
          </a:p>
          <a:p>
            <a:pPr marL="285750" lvl="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تحقيق نسب استيعاب أعلى من التعليم التقليدي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285750" lvl="0" indent="-28575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سهولة التواصل بين المتعلم والمعلم، وبين المتعلمين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مع </a:t>
            </a:r>
            <a:r>
              <a:rPr 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بعضهم.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663" y="268957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مزايا التعلم المدمج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6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7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15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1721" y="2290046"/>
            <a:ext cx="655272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284731" y="1023375"/>
            <a:ext cx="1617728" cy="1451203"/>
            <a:chOff x="4162540" y="1822"/>
            <a:chExt cx="1468006" cy="954204"/>
          </a:xfrm>
          <a:solidFill>
            <a:srgbClr val="E8CD28"/>
          </a:solidFill>
        </p:grpSpPr>
        <p:sp>
          <p:nvSpPr>
            <p:cNvPr id="143" name="Rounded Rectangle 142"/>
            <p:cNvSpPr/>
            <p:nvPr/>
          </p:nvSpPr>
          <p:spPr>
            <a:xfrm>
              <a:off x="4162540" y="1822"/>
              <a:ext cx="1468006" cy="9542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Rounded Rectangle 4"/>
            <p:cNvSpPr/>
            <p:nvPr/>
          </p:nvSpPr>
          <p:spPr>
            <a:xfrm>
              <a:off x="4209120" y="48402"/>
              <a:ext cx="1374846" cy="86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b="1" u="sng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التخطيط الجيد </a:t>
              </a:r>
              <a:r>
                <a:rPr lang="x-none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لتوظيف تقنيات التعلم الإلكتروني</a:t>
              </a:r>
              <a:endParaRPr lang="en-US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2" name="Straight Connector 5"/>
          <p:cNvSpPr/>
          <p:nvPr/>
        </p:nvSpPr>
        <p:spPr>
          <a:xfrm>
            <a:off x="2767159" y="1500478"/>
            <a:ext cx="4962428" cy="5312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70977" y="196267"/>
                </a:moveTo>
                <a:arcTo wR="2251575" hR="2251575" stAng="17646025" swAng="926135"/>
              </a:path>
            </a:pathLst>
          </a:cu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grpSp>
        <p:nvGrpSpPr>
          <p:cNvPr id="123" name="Group 122"/>
          <p:cNvGrpSpPr/>
          <p:nvPr/>
        </p:nvGrpSpPr>
        <p:grpSpPr>
          <a:xfrm>
            <a:off x="6234653" y="2149162"/>
            <a:ext cx="2150230" cy="1125787"/>
            <a:chOff x="6112462" y="1127609"/>
            <a:chExt cx="1468006" cy="954204"/>
          </a:xfrm>
          <a:solidFill>
            <a:srgbClr val="7030A0"/>
          </a:solidFill>
        </p:grpSpPr>
        <p:sp>
          <p:nvSpPr>
            <p:cNvPr id="141" name="Rounded Rectangle 140"/>
            <p:cNvSpPr/>
            <p:nvPr/>
          </p:nvSpPr>
          <p:spPr>
            <a:xfrm>
              <a:off x="6112462" y="1127609"/>
              <a:ext cx="1468006" cy="9542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Rounded Rectangle 7"/>
            <p:cNvSpPr/>
            <p:nvPr/>
          </p:nvSpPr>
          <p:spPr>
            <a:xfrm>
              <a:off x="6159042" y="1174189"/>
              <a:ext cx="1374846" cy="86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التأكد من </a:t>
              </a:r>
              <a:r>
                <a:rPr lang="x-none" sz="1600" b="1" u="sng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مهارات</a:t>
              </a:r>
              <a:r>
                <a:rPr lang="x-none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المعلمين والمتعلمين في استخدام تقنيات التعلم الإلكتروني.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4" name="Straight Connector 8"/>
          <p:cNvSpPr/>
          <p:nvPr/>
        </p:nvSpPr>
        <p:spPr>
          <a:xfrm>
            <a:off x="2767159" y="1500478"/>
            <a:ext cx="4962428" cy="5312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67971" y="1855115"/>
                </a:moveTo>
                <a:arcTo wR="2251575" hR="2251575" stAng="20991505" swAng="1216990"/>
              </a:path>
            </a:pathLst>
          </a:cu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grpSp>
        <p:nvGrpSpPr>
          <p:cNvPr id="125" name="Group 124"/>
          <p:cNvGrpSpPr/>
          <p:nvPr/>
        </p:nvGrpSpPr>
        <p:grpSpPr>
          <a:xfrm>
            <a:off x="6234652" y="4293096"/>
            <a:ext cx="2082003" cy="1125787"/>
            <a:chOff x="6112462" y="3379185"/>
            <a:chExt cx="1468006" cy="954204"/>
          </a:xfrm>
          <a:solidFill>
            <a:srgbClr val="CD297F"/>
          </a:solidFill>
        </p:grpSpPr>
        <p:sp>
          <p:nvSpPr>
            <p:cNvPr id="139" name="Rounded Rectangle 138"/>
            <p:cNvSpPr/>
            <p:nvPr/>
          </p:nvSpPr>
          <p:spPr>
            <a:xfrm>
              <a:off x="6112462" y="3379185"/>
              <a:ext cx="1468006" cy="9542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Rounded Rectangle 10"/>
            <p:cNvSpPr/>
            <p:nvPr/>
          </p:nvSpPr>
          <p:spPr>
            <a:xfrm>
              <a:off x="6159042" y="3425765"/>
              <a:ext cx="1374846" cy="86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التأكد من </a:t>
              </a:r>
              <a:r>
                <a:rPr lang="x-none" sz="1600" b="1" u="sng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توافر</a:t>
              </a:r>
              <a:r>
                <a:rPr lang="x-none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الأجهزة والمراجع والمصادر المستخدمة في بيئة التعلم المدمج.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6" name="Straight Connector 11"/>
          <p:cNvSpPr/>
          <p:nvPr/>
        </p:nvSpPr>
        <p:spPr>
          <a:xfrm>
            <a:off x="2767159" y="1500478"/>
            <a:ext cx="4962428" cy="5312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84845" y="3988046"/>
                </a:moveTo>
                <a:arcTo wR="2251575" hR="2251575" stAng="3027840" swAng="926135"/>
              </a:path>
            </a:pathLst>
          </a:cu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grpSp>
        <p:nvGrpSpPr>
          <p:cNvPr id="127" name="Group 126"/>
          <p:cNvGrpSpPr/>
          <p:nvPr/>
        </p:nvGrpSpPr>
        <p:grpSpPr>
          <a:xfrm>
            <a:off x="4284731" y="5177078"/>
            <a:ext cx="1617728" cy="1475235"/>
            <a:chOff x="4162540" y="4504973"/>
            <a:chExt cx="1468006" cy="954204"/>
          </a:xfrm>
          <a:solidFill>
            <a:schemeClr val="accent5">
              <a:lumMod val="75000"/>
            </a:schemeClr>
          </a:solidFill>
        </p:grpSpPr>
        <p:sp>
          <p:nvSpPr>
            <p:cNvPr id="137" name="Rounded Rectangle 136"/>
            <p:cNvSpPr/>
            <p:nvPr/>
          </p:nvSpPr>
          <p:spPr>
            <a:xfrm>
              <a:off x="4162540" y="4504973"/>
              <a:ext cx="1468006" cy="9542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Rounded Rectangle 13"/>
            <p:cNvSpPr/>
            <p:nvPr/>
          </p:nvSpPr>
          <p:spPr>
            <a:xfrm>
              <a:off x="4209120" y="4551553"/>
              <a:ext cx="1374846" cy="86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بدء البرنامج </a:t>
              </a:r>
              <a:r>
                <a:rPr lang="x-none" b="1" u="sng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بجلسة عامة </a:t>
              </a:r>
              <a:r>
                <a:rPr lang="x-none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وجهاً لوجه لتوضيح سير البرنامج. </a:t>
              </a:r>
              <a:endParaRPr lang="en-US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8" name="Straight Connector 14"/>
          <p:cNvSpPr/>
          <p:nvPr/>
        </p:nvSpPr>
        <p:spPr>
          <a:xfrm>
            <a:off x="2767159" y="1500478"/>
            <a:ext cx="4962428" cy="5312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32173" y="4306884"/>
                </a:moveTo>
                <a:arcTo wR="2251575" hR="2251575" stAng="6846025" swAng="926135"/>
              </a:path>
            </a:pathLst>
          </a:cu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grpSp>
        <p:nvGrpSpPr>
          <p:cNvPr id="129" name="Group 128"/>
          <p:cNvGrpSpPr/>
          <p:nvPr/>
        </p:nvGrpSpPr>
        <p:grpSpPr>
          <a:xfrm>
            <a:off x="2334809" y="4293096"/>
            <a:ext cx="1949922" cy="1125787"/>
            <a:chOff x="2212618" y="3379185"/>
            <a:chExt cx="1468006" cy="954204"/>
          </a:xfrm>
          <a:solidFill>
            <a:srgbClr val="92D050"/>
          </a:solidFill>
        </p:grpSpPr>
        <p:sp>
          <p:nvSpPr>
            <p:cNvPr id="135" name="Rounded Rectangle 134"/>
            <p:cNvSpPr/>
            <p:nvPr/>
          </p:nvSpPr>
          <p:spPr>
            <a:xfrm>
              <a:off x="2212618" y="3379185"/>
              <a:ext cx="1468006" cy="9542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Rounded Rectangle 16"/>
            <p:cNvSpPr/>
            <p:nvPr/>
          </p:nvSpPr>
          <p:spPr>
            <a:xfrm>
              <a:off x="2259198" y="3425765"/>
              <a:ext cx="1374846" cy="86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العمل على </a:t>
              </a:r>
              <a:r>
                <a:rPr lang="x-none" sz="1600" b="1" u="sng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وجود </a:t>
              </a:r>
              <a:r>
                <a:rPr lang="x-none" sz="1600" b="1" u="sng" kern="1200" smtClean="0">
                  <a:solidFill>
                    <a:schemeClr val="bg1"/>
                  </a:solidFill>
                  <a:latin typeface="Calibri"/>
                  <a:cs typeface="Calibri"/>
                </a:rPr>
                <a:t>المعلمين </a:t>
              </a:r>
              <a:r>
                <a:rPr lang="ar-SA" sz="16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r>
                <a:rPr lang="x-none" sz="1600" b="1" kern="1200" smtClean="0">
                  <a:solidFill>
                    <a:schemeClr val="bg1"/>
                  </a:solidFill>
                  <a:latin typeface="Calibri"/>
                  <a:cs typeface="Calibri"/>
                </a:rPr>
                <a:t>إلكترونيًا/وجهًا لوجه</a:t>
              </a:r>
              <a:r>
                <a:rPr lang="ar-SA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)</a:t>
              </a:r>
              <a:r>
                <a:rPr lang="x-none" sz="1600" b="1" kern="120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x-none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للتجاوب مع المتعلمين .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0" name="Straight Connector 17"/>
          <p:cNvSpPr/>
          <p:nvPr/>
        </p:nvSpPr>
        <p:spPr>
          <a:xfrm>
            <a:off x="2767159" y="1500478"/>
            <a:ext cx="4962428" cy="5312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179" y="2648035"/>
                </a:moveTo>
                <a:arcTo wR="2251575" hR="2251575" stAng="10191505" swAng="1216990"/>
              </a:path>
            </a:pathLst>
          </a:cu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grpSp>
        <p:nvGrpSpPr>
          <p:cNvPr id="131" name="Group 130"/>
          <p:cNvGrpSpPr/>
          <p:nvPr/>
        </p:nvGrpSpPr>
        <p:grpSpPr>
          <a:xfrm>
            <a:off x="2334809" y="2149162"/>
            <a:ext cx="1888050" cy="1125787"/>
            <a:chOff x="2212618" y="1127609"/>
            <a:chExt cx="1468006" cy="954204"/>
          </a:xfrm>
          <a:solidFill>
            <a:schemeClr val="accent6">
              <a:lumMod val="75000"/>
            </a:schemeClr>
          </a:solidFill>
        </p:grpSpPr>
        <p:sp>
          <p:nvSpPr>
            <p:cNvPr id="133" name="Rounded Rectangle 132"/>
            <p:cNvSpPr/>
            <p:nvPr/>
          </p:nvSpPr>
          <p:spPr>
            <a:xfrm>
              <a:off x="2212618" y="1127609"/>
              <a:ext cx="1468006" cy="95420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Rounded Rectangle 19"/>
            <p:cNvSpPr/>
            <p:nvPr/>
          </p:nvSpPr>
          <p:spPr>
            <a:xfrm>
              <a:off x="2259198" y="1174189"/>
              <a:ext cx="1374846" cy="8610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b="1" u="sng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تنوع</a:t>
              </a:r>
              <a:r>
                <a:rPr lang="x-none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مصادر المعلومات لمراعاة الفروق الفردية بين المتعلمين .</a:t>
              </a:r>
              <a:endParaRPr lang="en-US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2" name="Straight Connector 20"/>
          <p:cNvSpPr/>
          <p:nvPr/>
        </p:nvSpPr>
        <p:spPr>
          <a:xfrm>
            <a:off x="2767159" y="1500478"/>
            <a:ext cx="4962428" cy="5312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18305" y="515104"/>
                </a:moveTo>
                <a:arcTo wR="2251575" hR="2251575" stAng="13827840" swAng="926135"/>
              </a:path>
            </a:pathLst>
          </a:cu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1" y="1064486"/>
            <a:ext cx="1944216" cy="1716442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7" b="97382" l="0" r="98571">
                        <a14:foregroundMark x1="59796" y1="3927" x2="46531" y2="8639"/>
                        <a14:foregroundMark x1="68163" y1="37435" x2="65918" y2="47644"/>
                        <a14:foregroundMark x1="76735" y1="57853" x2="71224" y2="62827"/>
                        <a14:foregroundMark x1="84286" y1="94764" x2="3878" y2="95288"/>
                        <a14:foregroundMark x1="84286" y1="84293" x2="1020" y2="72513"/>
                        <a14:foregroundMark x1="17551" y1="90314" x2="0" y2="81675"/>
                        <a14:foregroundMark x1="97143" y1="87435" x2="82653" y2="96335"/>
                        <a14:foregroundMark x1="87755" y1="89005" x2="48163" y2="89005"/>
                        <a14:foregroundMark x1="92857" y1="91623" x2="98571" y2="97382"/>
                        <a14:foregroundMark x1="49796" y1="40052" x2="59388" y2="68848"/>
                        <a14:foregroundMark x1="47959" y1="44503" x2="48571" y2="70157"/>
                        <a14:foregroundMark x1="52857" y1="51832" x2="52857" y2="67277"/>
                        <a14:foregroundMark x1="52857" y1="41361" x2="58571" y2="40838"/>
                        <a14:foregroundMark x1="59796" y1="43717" x2="62653" y2="63351"/>
                        <a14:foregroundMark x1="46939" y1="47120" x2="46327" y2="69372"/>
                        <a14:foregroundMark x1="3061" y1="83770" x2="2653" y2="96859"/>
                        <a14:foregroundMark x1="92653" y1="94503" x2="28163" y2="96859"/>
                        <a14:foregroundMark x1="51020" y1="61257" x2="49388" y2="66754"/>
                        <a14:foregroundMark x1="55306" y1="63351" x2="53673" y2="7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2064052" cy="160911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4" y="4800221"/>
            <a:ext cx="1897328" cy="15811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9648" y="272258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متطلبات تصميم بيئة التعلم المدمج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40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41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0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sumi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28192"/>
            <a:ext cx="280609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99708" y="32712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x-none" sz="2800" b="1" smtClean="0">
                <a:solidFill>
                  <a:srgbClr val="C00000"/>
                </a:solidFill>
                <a:latin typeface="Calibri"/>
                <a:cs typeface="Calibri"/>
              </a:rPr>
              <a:t>تغير</a:t>
            </a:r>
            <a:r>
              <a:rPr lang="x-none" sz="2800" b="1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800" b="1" dirty="0">
                <a:latin typeface="Calibri"/>
                <a:cs typeface="Calibri"/>
              </a:rPr>
              <a:t>دور المعلم </a:t>
            </a:r>
            <a:r>
              <a:rPr lang="x-none" sz="2800" b="1" dirty="0">
                <a:solidFill>
                  <a:srgbClr val="C00000"/>
                </a:solidFill>
                <a:latin typeface="Calibri"/>
                <a:cs typeface="Calibri"/>
              </a:rPr>
              <a:t>ولم يضمحل </a:t>
            </a:r>
            <a:r>
              <a:rPr lang="x-none" sz="2800" b="1" dirty="0">
                <a:latin typeface="Calibri"/>
                <a:cs typeface="Calibri"/>
              </a:rPr>
              <a:t>بل أصبح المعلم مزيجًا من مهام القائد ومدير المشروع البحثي والناقد </a:t>
            </a:r>
            <a:r>
              <a:rPr lang="x-none" sz="2800" b="1" smtClean="0">
                <a:latin typeface="Calibri"/>
                <a:cs typeface="Calibri"/>
              </a:rPr>
              <a:t>والموجه</a:t>
            </a:r>
            <a:r>
              <a:rPr lang="en-US" sz="2800" b="1" dirty="0" smtClean="0">
                <a:latin typeface="Calibri"/>
                <a:cs typeface="Calibri"/>
              </a:rPr>
              <a:t> </a:t>
            </a:r>
            <a:endParaRPr lang="x-none" sz="2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8263" y="305994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دور المعلم في التعلم المدمج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5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6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0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emal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87" y="2079830"/>
            <a:ext cx="1478737" cy="3634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2448050" y="1772816"/>
            <a:ext cx="4997950" cy="972108"/>
            <a:chOff x="1086218" y="1520788"/>
            <a:chExt cx="4997950" cy="972108"/>
          </a:xfrm>
        </p:grpSpPr>
        <p:sp>
          <p:nvSpPr>
            <p:cNvPr id="12" name="Rounded Rectangle 11">
              <a:hlinkClick r:id="rId6" action="ppaction://hlinksldjump"/>
            </p:cNvPr>
            <p:cNvSpPr/>
            <p:nvPr/>
          </p:nvSpPr>
          <p:spPr>
            <a:xfrm>
              <a:off x="4283968" y="1556792"/>
              <a:ext cx="1800200" cy="93610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b="1" dirty="0">
                  <a:solidFill>
                    <a:schemeClr val="bg1"/>
                  </a:solidFill>
                  <a:latin typeface="Calibri"/>
                  <a:cs typeface="Calibri"/>
                </a:rPr>
                <a:t>ميسر للعمليات </a:t>
              </a:r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Process Facilitator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6218" y="1520788"/>
              <a:ext cx="2986288" cy="972108"/>
            </a:xfrm>
            <a:prstGeom prst="rect">
              <a:avLst/>
            </a:prstGeom>
            <a:noFill/>
            <a:ln>
              <a:solidFill>
                <a:srgbClr val="CAC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يقدم الإرشادات ويتيح </a:t>
              </a:r>
              <a:r>
                <a:rPr lang="x-none" sz="20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للمتعلمين</a:t>
              </a:r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x-none" sz="20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اكتشاف </a:t>
              </a:r>
              <a:r>
                <a:rPr lang="x-none" sz="20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مواد التعلم بأنفسهم.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49808" y="4091372"/>
            <a:ext cx="4997950" cy="993812"/>
            <a:chOff x="1086218" y="2939244"/>
            <a:chExt cx="4997950" cy="993812"/>
          </a:xfrm>
        </p:grpSpPr>
        <p:sp>
          <p:nvSpPr>
            <p:cNvPr id="14" name="Rounded Rectangle 13">
              <a:hlinkClick r:id="rId7" action="ppaction://hlinksldjump"/>
            </p:cNvPr>
            <p:cNvSpPr/>
            <p:nvPr/>
          </p:nvSpPr>
          <p:spPr>
            <a:xfrm>
              <a:off x="4283968" y="2996952"/>
              <a:ext cx="1800200" cy="93610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مبسط</a:t>
              </a:r>
              <a:r>
                <a:rPr lang="en-US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x-none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للمحتوى </a:t>
              </a:r>
              <a:r>
                <a:rPr lang="en-US" b="1" dirty="0">
                  <a:solidFill>
                    <a:schemeClr val="bg1"/>
                  </a:solidFill>
                  <a:latin typeface="Calibri"/>
                  <a:cs typeface="Calibri"/>
                </a:rPr>
                <a:t>Content Facilitator </a:t>
              </a:r>
              <a:endParaRPr lang="x-none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6218" y="2939244"/>
              <a:ext cx="2986288" cy="972108"/>
            </a:xfrm>
            <a:prstGeom prst="rect">
              <a:avLst/>
            </a:prstGeom>
            <a:noFill/>
            <a:ln>
              <a:solidFill>
                <a:srgbClr val="CAC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إكساب </a:t>
              </a:r>
              <a:r>
                <a:rPr lang="x-none" sz="20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الطالب </a:t>
              </a:r>
              <a:r>
                <a:rPr lang="ar-SA" sz="20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معارف و </a:t>
              </a:r>
              <a:r>
                <a:rPr lang="x-none" sz="200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مهارات وقيم </a:t>
              </a:r>
              <a:r>
                <a:rPr lang="ar-SA" sz="20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و</a:t>
              </a:r>
              <a:r>
                <a:rPr lang="x-none" sz="20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ربطها </a:t>
              </a:r>
              <a:r>
                <a:rPr lang="x-none" sz="20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بالواقع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7544" y="2924944"/>
            <a:ext cx="4968552" cy="1116124"/>
            <a:chOff x="2051720" y="2024844"/>
            <a:chExt cx="4968552" cy="1116124"/>
          </a:xfrm>
          <a:solidFill>
            <a:schemeClr val="accent4">
              <a:lumMod val="75000"/>
            </a:schemeClr>
          </a:solidFill>
        </p:grpSpPr>
        <p:sp>
          <p:nvSpPr>
            <p:cNvPr id="13" name="Rounded Rectangle 12">
              <a:hlinkClick r:id="rId7" action="ppaction://hlinksldjump"/>
            </p:cNvPr>
            <p:cNvSpPr/>
            <p:nvPr/>
          </p:nvSpPr>
          <p:spPr>
            <a:xfrm>
              <a:off x="2051720" y="2204864"/>
              <a:ext cx="1800200" cy="936104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r>
                <a:rPr lang="x-none" sz="20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تقني</a:t>
              </a:r>
              <a:endParaRPr lang="en-US" sz="2000" b="1" dirty="0" smtClean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lvl="0" algn="ctr" rtl="1"/>
              <a:r>
                <a:rPr lang="en-US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Technologi</a:t>
              </a:r>
              <a:r>
                <a:rPr lang="en-US" sz="20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st</a:t>
              </a:r>
              <a:endParaRPr lang="en-US" b="1" dirty="0" smtClean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33984" y="2024844"/>
              <a:ext cx="2986288" cy="972108"/>
            </a:xfrm>
            <a:prstGeom prst="rect">
              <a:avLst/>
            </a:prstGeom>
            <a:noFill/>
            <a:ln>
              <a:solidFill>
                <a:srgbClr val="CAC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مساعدة المتعلمين على الإبحار في محيط المعلومات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7544" y="5301208"/>
            <a:ext cx="4968552" cy="974542"/>
            <a:chOff x="2051720" y="3462570"/>
            <a:chExt cx="4968552" cy="974542"/>
          </a:xfrm>
        </p:grpSpPr>
        <p:sp>
          <p:nvSpPr>
            <p:cNvPr id="15" name="Rounded Rectangle 14">
              <a:hlinkClick r:id="" action="ppaction://noaction"/>
            </p:cNvPr>
            <p:cNvSpPr/>
            <p:nvPr/>
          </p:nvSpPr>
          <p:spPr>
            <a:xfrm>
              <a:off x="2051720" y="3501008"/>
              <a:ext cx="1800200" cy="93610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r>
                <a:rPr lang="x-none" sz="2000" b="1" dirty="0">
                  <a:solidFill>
                    <a:schemeClr val="bg1"/>
                  </a:solidFill>
                  <a:latin typeface="Calibri"/>
                  <a:cs typeface="Calibri"/>
                </a:rPr>
                <a:t>مصمم للخبرات </a:t>
              </a:r>
              <a:r>
                <a:rPr lang="x-none" sz="20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التعليمية</a:t>
              </a:r>
              <a:endParaRPr lang="x-none" sz="20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3984" y="3462570"/>
              <a:ext cx="2986288" cy="972108"/>
            </a:xfrm>
            <a:prstGeom prst="rect">
              <a:avLst/>
            </a:prstGeom>
            <a:noFill/>
            <a:ln>
              <a:solidFill>
                <a:srgbClr val="CAC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تصميم الخبرات التعليمية والنشاطات التربوية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8782" y="305994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دور المعلم في التعلم المدمج</a:t>
            </a:r>
            <a:endParaRPr lang="en-US" sz="24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228" y="282625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8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9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31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937447" y="2420888"/>
            <a:ext cx="3883025" cy="1470025"/>
          </a:xfrm>
          <a:ln/>
        </p:spPr>
        <p:txBody>
          <a:bodyPr>
            <a:normAutofit/>
          </a:bodyPr>
          <a:lstStyle/>
          <a:p>
            <a:pPr marL="0" indent="0"/>
            <a:r>
              <a:rPr lang="x-none" sz="3600" b="1" dirty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التعلم الإلكتروني </a:t>
            </a:r>
            <a:endParaRPr lang="en-US" sz="3600" b="1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651375" y="2971800"/>
            <a:ext cx="292100" cy="504825"/>
            <a:chOff x="0" y="0"/>
            <a:chExt cx="292995" cy="504056"/>
          </a:xfrm>
        </p:grpSpPr>
        <p:sp>
          <p:nvSpPr>
            <p:cNvPr id="4100" name="直接连接符 1068"/>
            <p:cNvSpPr>
              <a:spLocks noChangeShapeType="1"/>
            </p:cNvSpPr>
            <p:nvPr/>
          </p:nvSpPr>
          <p:spPr bwMode="auto">
            <a:xfrm>
              <a:off x="292995" y="0"/>
              <a:ext cx="1" cy="504056"/>
            </a:xfrm>
            <a:prstGeom prst="line">
              <a:avLst/>
            </a:prstGeom>
            <a:noFill/>
            <a:ln w="57150" cap="flat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1" name="直接连接符 79"/>
            <p:cNvSpPr>
              <a:spLocks noChangeShapeType="1"/>
            </p:cNvSpPr>
            <p:nvPr/>
          </p:nvSpPr>
          <p:spPr bwMode="auto">
            <a:xfrm>
              <a:off x="139562" y="144016"/>
              <a:ext cx="1" cy="360040"/>
            </a:xfrm>
            <a:prstGeom prst="line">
              <a:avLst/>
            </a:prstGeom>
            <a:noFill/>
            <a:ln w="57150" cap="flat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2" name="直接连接符 84"/>
            <p:cNvSpPr>
              <a:spLocks noChangeShapeType="1"/>
            </p:cNvSpPr>
            <p:nvPr/>
          </p:nvSpPr>
          <p:spPr bwMode="auto">
            <a:xfrm>
              <a:off x="0" y="324036"/>
              <a:ext cx="1" cy="180020"/>
            </a:xfrm>
            <a:prstGeom prst="line">
              <a:avLst/>
            </a:prstGeom>
            <a:noFill/>
            <a:ln w="57150" cap="flat" cmpd="sng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103" name="直接连接符 1078"/>
          <p:cNvSpPr>
            <a:spLocks noChangeShapeType="1"/>
          </p:cNvSpPr>
          <p:nvPr/>
        </p:nvSpPr>
        <p:spPr bwMode="auto">
          <a:xfrm>
            <a:off x="-103188" y="3465513"/>
            <a:ext cx="4754563" cy="1587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4925" y="1749425"/>
            <a:ext cx="4159250" cy="3260725"/>
            <a:chOff x="0" y="0"/>
            <a:chExt cx="4157663" cy="3262312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0" y="1800225"/>
              <a:ext cx="636588" cy="454025"/>
              <a:chOff x="0" y="0"/>
              <a:chExt cx="401" cy="286"/>
            </a:xfrm>
          </p:grpSpPr>
          <p:sp>
            <p:nvSpPr>
              <p:cNvPr id="4106" name="AutoShape 24"/>
              <p:cNvSpPr>
                <a:spLocks noChangeArrowheads="1"/>
              </p:cNvSpPr>
              <p:nvPr/>
            </p:nvSpPr>
            <p:spPr bwMode="auto">
              <a:xfrm>
                <a:off x="174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37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07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08" name="AutoShape 26"/>
            <p:cNvSpPr>
              <a:spLocks noChangeArrowheads="1"/>
            </p:cNvSpPr>
            <p:nvPr/>
          </p:nvSpPr>
          <p:spPr bwMode="auto">
            <a:xfrm>
              <a:off x="2519363" y="2951162"/>
              <a:ext cx="360362" cy="311150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FF9900">
                <a:alpha val="14000"/>
              </a:srgbClr>
            </a:solidFill>
            <a:ln w="9525" cap="flat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503238" y="0"/>
              <a:ext cx="3654425" cy="2887662"/>
              <a:chOff x="0" y="0"/>
              <a:chExt cx="2302" cy="1819"/>
            </a:xfrm>
          </p:grpSpPr>
          <p:sp>
            <p:nvSpPr>
              <p:cNvPr id="4110" name="AutoShape 28"/>
              <p:cNvSpPr>
                <a:spLocks noChangeArrowheads="1"/>
              </p:cNvSpPr>
              <p:nvPr/>
            </p:nvSpPr>
            <p:spPr bwMode="auto">
              <a:xfrm>
                <a:off x="1203" y="219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2302" cy="1819"/>
                <a:chOff x="0" y="0"/>
                <a:chExt cx="2302" cy="1819"/>
              </a:xfrm>
            </p:grpSpPr>
            <p:grpSp>
              <p:nvGrpSpPr>
                <p:cNvPr id="4112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02" cy="1819"/>
                  <a:chOff x="0" y="0"/>
                  <a:chExt cx="2302" cy="1819"/>
                </a:xfrm>
              </p:grpSpPr>
              <p:grpSp>
                <p:nvGrpSpPr>
                  <p:cNvPr id="411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02" cy="1819"/>
                    <a:chOff x="0" y="0"/>
                    <a:chExt cx="2302" cy="1819"/>
                  </a:xfrm>
                </p:grpSpPr>
                <p:sp>
                  <p:nvSpPr>
                    <p:cNvPr id="4114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540"/>
                      <a:ext cx="227" cy="196"/>
                    </a:xfrm>
                    <a:prstGeom prst="hexagon">
                      <a:avLst>
                        <a:gd name="adj" fmla="val 28949"/>
                        <a:gd name="vf" fmla="val 115470"/>
                      </a:avLst>
                    </a:prstGeom>
                    <a:solidFill>
                      <a:srgbClr val="00CC66">
                        <a:alpha val="31999"/>
                      </a:srgbClr>
                    </a:solidFill>
                    <a:ln w="9525" cap="flat" cmpd="sng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/>
                        <a:cs typeface="Calibri"/>
                        <a:sym typeface="宋体" pitchFamily="2" charset="-122"/>
                      </a:endParaRPr>
                    </a:p>
                  </p:txBody>
                </p:sp>
                <p:grpSp>
                  <p:nvGrpSpPr>
                    <p:cNvPr id="411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02" cy="1819"/>
                      <a:chOff x="0" y="0"/>
                      <a:chExt cx="2302" cy="1819"/>
                    </a:xfrm>
                  </p:grpSpPr>
                  <p:grpSp>
                    <p:nvGrpSpPr>
                      <p:cNvPr id="411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302" cy="1819"/>
                        <a:chOff x="0" y="0"/>
                        <a:chExt cx="2302" cy="1819"/>
                      </a:xfrm>
                    </p:grpSpPr>
                    <p:sp>
                      <p:nvSpPr>
                        <p:cNvPr id="4117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0" y="73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8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5" y="1125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FF9900">
                            <a:alpha val="75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9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114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9900CC">
                            <a:alpha val="68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grpSp>
                      <p:nvGrpSpPr>
                        <p:cNvPr id="4120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302" cy="1819"/>
                          <a:chOff x="0" y="0"/>
                          <a:chExt cx="2302" cy="1819"/>
                        </a:xfrm>
                      </p:grpSpPr>
                      <p:sp>
                        <p:nvSpPr>
                          <p:cNvPr id="4121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3" y="64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2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6" y="4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3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3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" y="33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4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3" y="123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5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" y="5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6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1" y="8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7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" y="131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8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9" y="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9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3" y="32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0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84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1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" y="94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2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" y="9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3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4" y="102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4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6" y="8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5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9" y="22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6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9" y="10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7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0" y="8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8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8" y="93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9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8" y="9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0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10" y="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1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5" y="53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2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0" y="12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3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5" y="7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4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7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5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" y="84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6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90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7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8" y="7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8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7" y="72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9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1" y="2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0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0" y="52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1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9" y="14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2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8" y="1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3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7" y="3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7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4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41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2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5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10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6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" y="13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7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5" y="1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8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0" y="2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9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9" y="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0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6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1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9" y="11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2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" y="143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3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04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4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5" y="110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5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75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6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71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9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7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8" y="13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8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24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9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" y="15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0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8" y="142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1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43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172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" y="638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FF0066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3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6" y="610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0066FF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4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344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9900CC">
                          <a:alpha val="56000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4175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1209"/>
                    <a:ext cx="227" cy="196"/>
                  </a:xfrm>
                  <a:prstGeom prst="hexagon">
                    <a:avLst>
                      <a:gd name="adj" fmla="val 28949"/>
                      <a:gd name="vf" fmla="val 115470"/>
                    </a:avLst>
                  </a:prstGeom>
                  <a:solidFill>
                    <a:srgbClr val="AAE600">
                      <a:alpha val="20999"/>
                    </a:srgbClr>
                  </a:solidFill>
                  <a:ln w="9525" cap="flat" cmpd="sng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/>
                      <a:cs typeface="Calibri"/>
                      <a:sym typeface="宋体" pitchFamily="2" charset="-122"/>
                    </a:endParaRPr>
                  </a:p>
                </p:txBody>
              </p:sp>
            </p:grpSp>
            <p:sp>
              <p:nvSpPr>
                <p:cNvPr id="4176" name="AutoShape 94"/>
                <p:cNvSpPr>
                  <a:spLocks noChangeArrowheads="1"/>
                </p:cNvSpPr>
                <p:nvPr/>
              </p:nvSpPr>
              <p:spPr bwMode="auto">
                <a:xfrm>
                  <a:off x="1065" y="1526"/>
                  <a:ext cx="227" cy="196"/>
                </a:xfrm>
                <a:prstGeom prst="hexagon">
                  <a:avLst>
                    <a:gd name="adj" fmla="val 28949"/>
                    <a:gd name="vf" fmla="val 115470"/>
                  </a:avLst>
                </a:prstGeom>
                <a:solidFill>
                  <a:srgbClr val="9900CC">
                    <a:alpha val="12000"/>
                  </a:srgbClr>
                </a:solidFill>
                <a:ln w="9525" cap="flat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  <a:sym typeface="宋体" pitchFamily="2" charset="-122"/>
                  </a:endParaRPr>
                </a:p>
              </p:txBody>
            </p:sp>
          </p:grpSp>
        </p:grpSp>
        <p:grpSp>
          <p:nvGrpSpPr>
            <p:cNvPr id="4177" name="Group 81"/>
            <p:cNvGrpSpPr>
              <a:grpSpLocks/>
            </p:cNvGrpSpPr>
            <p:nvPr/>
          </p:nvGrpSpPr>
          <p:grpSpPr bwMode="auto">
            <a:xfrm>
              <a:off x="863600" y="431800"/>
              <a:ext cx="638175" cy="636587"/>
              <a:chOff x="0" y="0"/>
              <a:chExt cx="402" cy="401"/>
            </a:xfrm>
          </p:grpSpPr>
          <p:sp>
            <p:nvSpPr>
              <p:cNvPr id="4178" name="AutoShape 11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79" name="AutoShape 11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25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0" name="AutoShape 11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1" name="Group 85"/>
            <p:cNvGrpSpPr>
              <a:grpSpLocks/>
            </p:cNvGrpSpPr>
            <p:nvPr/>
          </p:nvGrpSpPr>
          <p:grpSpPr bwMode="auto">
            <a:xfrm>
              <a:off x="2232025" y="0"/>
              <a:ext cx="647700" cy="454025"/>
              <a:chOff x="0" y="0"/>
              <a:chExt cx="408" cy="286"/>
            </a:xfrm>
          </p:grpSpPr>
          <p:sp>
            <p:nvSpPr>
              <p:cNvPr id="4182" name="AutoShape 115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3" name="AutoShape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4" name="Group 88"/>
            <p:cNvGrpSpPr>
              <a:grpSpLocks/>
            </p:cNvGrpSpPr>
            <p:nvPr/>
          </p:nvGrpSpPr>
          <p:grpSpPr bwMode="auto">
            <a:xfrm>
              <a:off x="2808288" y="431800"/>
              <a:ext cx="647700" cy="454025"/>
              <a:chOff x="0" y="0"/>
              <a:chExt cx="408" cy="286"/>
            </a:xfrm>
          </p:grpSpPr>
          <p:sp>
            <p:nvSpPr>
              <p:cNvPr id="4185" name="AutoShape 118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6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7" name="Group 91"/>
            <p:cNvGrpSpPr>
              <a:grpSpLocks/>
            </p:cNvGrpSpPr>
            <p:nvPr/>
          </p:nvGrpSpPr>
          <p:grpSpPr bwMode="auto">
            <a:xfrm>
              <a:off x="2592388" y="1871662"/>
              <a:ext cx="638175" cy="636588"/>
              <a:chOff x="0" y="0"/>
              <a:chExt cx="402" cy="401"/>
            </a:xfrm>
          </p:grpSpPr>
          <p:sp>
            <p:nvSpPr>
              <p:cNvPr id="4188" name="AutoShape 12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9" name="AutoShape 12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0" name="AutoShape 12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CC00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91" name="Group 95"/>
            <p:cNvGrpSpPr>
              <a:grpSpLocks/>
            </p:cNvGrpSpPr>
            <p:nvPr/>
          </p:nvGrpSpPr>
          <p:grpSpPr bwMode="auto">
            <a:xfrm>
              <a:off x="935038" y="1439862"/>
              <a:ext cx="638175" cy="636588"/>
              <a:chOff x="0" y="0"/>
              <a:chExt cx="402" cy="401"/>
            </a:xfrm>
          </p:grpSpPr>
          <p:sp>
            <p:nvSpPr>
              <p:cNvPr id="4192" name="AutoShape 125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3" name="AutoShape 126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4" name="AutoShape 127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95" name="Oval 133"/>
            <p:cNvSpPr>
              <a:spLocks noChangeArrowheads="1"/>
            </p:cNvSpPr>
            <p:nvPr/>
          </p:nvSpPr>
          <p:spPr bwMode="auto">
            <a:xfrm rot="13545536">
              <a:off x="2735298" y="428610"/>
              <a:ext cx="71437" cy="71438"/>
            </a:xfrm>
            <a:prstGeom prst="ellipse">
              <a:avLst/>
            </a:prstGeom>
            <a:noFill/>
            <a:ln w="12700" cap="flat" cmpd="sng">
              <a:solidFill>
                <a:srgbClr val="0066FF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4196" name="Oval 169"/>
            <p:cNvSpPr>
              <a:spLocks noChangeArrowheads="1"/>
            </p:cNvSpPr>
            <p:nvPr/>
          </p:nvSpPr>
          <p:spPr bwMode="auto">
            <a:xfrm rot="18854464" flipH="1">
              <a:off x="1398601" y="746606"/>
              <a:ext cx="71438" cy="63404"/>
            </a:xfrm>
            <a:prstGeom prst="ellipse">
              <a:avLst/>
            </a:prstGeom>
            <a:noFill/>
            <a:ln w="12700" cap="flat" cmpd="sng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85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emal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96" y="2141054"/>
            <a:ext cx="1478737" cy="3634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2190733" y="1988840"/>
            <a:ext cx="4973555" cy="972108"/>
            <a:chOff x="1110613" y="4401108"/>
            <a:chExt cx="4973555" cy="972108"/>
          </a:xfrm>
        </p:grpSpPr>
        <p:sp>
          <p:nvSpPr>
            <p:cNvPr id="16" name="Rounded Rectangle 15">
              <a:hlinkClick r:id="rId6" action="ppaction://hlinksldjump"/>
            </p:cNvPr>
            <p:cNvSpPr/>
            <p:nvPr/>
          </p:nvSpPr>
          <p:spPr>
            <a:xfrm>
              <a:off x="4283968" y="4437112"/>
              <a:ext cx="1800200" cy="93610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b="1" dirty="0">
                  <a:solidFill>
                    <a:schemeClr val="bg1"/>
                  </a:solidFill>
                  <a:latin typeface="Calibri"/>
                  <a:cs typeface="Calibri"/>
                </a:rPr>
                <a:t>باحث </a:t>
              </a:r>
              <a:r>
                <a:rPr lang="en-US" sz="2000" b="1" dirty="0">
                  <a:solidFill>
                    <a:schemeClr val="bg1"/>
                  </a:solidFill>
                  <a:latin typeface="Calibri"/>
                  <a:cs typeface="Calibri"/>
                </a:rPr>
                <a:t>Researcher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0613" y="4401108"/>
              <a:ext cx="2991291" cy="972108"/>
            </a:xfrm>
            <a:prstGeom prst="rect">
              <a:avLst/>
            </a:prstGeom>
            <a:noFill/>
            <a:ln>
              <a:solidFill>
                <a:srgbClr val="CAC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r>
                <a:rPr lang="x-none" sz="24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إجراء البحوث التجريبية، والبحث عما هو </a:t>
              </a:r>
              <a:r>
                <a:rPr lang="x-none" sz="24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جديد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8469" y="3140968"/>
            <a:ext cx="4968552" cy="972108"/>
            <a:chOff x="2051720" y="4761148"/>
            <a:chExt cx="4968552" cy="972108"/>
          </a:xfrm>
        </p:grpSpPr>
        <p:sp>
          <p:nvSpPr>
            <p:cNvPr id="17" name="Rounded Rectangle 16">
              <a:hlinkClick r:id="" action="ppaction://noaction"/>
            </p:cNvPr>
            <p:cNvSpPr/>
            <p:nvPr/>
          </p:nvSpPr>
          <p:spPr>
            <a:xfrm>
              <a:off x="2051720" y="4797152"/>
              <a:ext cx="1800200" cy="93610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000" b="1" dirty="0">
                  <a:solidFill>
                    <a:schemeClr val="bg1"/>
                  </a:solidFill>
                  <a:latin typeface="Calibri"/>
                  <a:cs typeface="Calibri"/>
                </a:rPr>
                <a:t>مدير </a:t>
              </a:r>
              <a:r>
                <a:rPr lang="x-none" sz="20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للعملية التعليمية</a:t>
              </a:r>
              <a:endParaRPr lang="en-US" sz="20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3984" y="4761148"/>
              <a:ext cx="2986288" cy="972108"/>
            </a:xfrm>
            <a:prstGeom prst="rect">
              <a:avLst/>
            </a:prstGeom>
            <a:noFill/>
            <a:ln>
              <a:solidFill>
                <a:srgbClr val="CAC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4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يحدد عناصر العملية التعليمية</a:t>
              </a:r>
              <a:endParaRPr lang="x-none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95736" y="4293096"/>
            <a:ext cx="4896544" cy="972108"/>
            <a:chOff x="1043608" y="4653136"/>
            <a:chExt cx="4896544" cy="972108"/>
          </a:xfrm>
        </p:grpSpPr>
        <p:sp>
          <p:nvSpPr>
            <p:cNvPr id="19" name="Rounded Rectangle 18">
              <a:hlinkClick r:id="" action="ppaction://noaction"/>
            </p:cNvPr>
            <p:cNvSpPr/>
            <p:nvPr/>
          </p:nvSpPr>
          <p:spPr>
            <a:xfrm>
              <a:off x="4139952" y="4689140"/>
              <a:ext cx="1800200" cy="93610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b="1" dirty="0">
                  <a:solidFill>
                    <a:schemeClr val="bg1"/>
                  </a:solidFill>
                  <a:latin typeface="Calibri"/>
                  <a:cs typeface="Calibri"/>
                </a:rPr>
                <a:t>ناصح ومستشار</a:t>
              </a:r>
              <a:endParaRPr lang="en-US" sz="24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43608" y="4653136"/>
              <a:ext cx="2986288" cy="972108"/>
            </a:xfrm>
            <a:prstGeom prst="rect">
              <a:avLst/>
            </a:prstGeom>
            <a:noFill/>
            <a:ln>
              <a:solidFill>
                <a:srgbClr val="CAC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400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تقديم النصح والمشورة للمتعلمين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8263" y="305994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دور المعلم في التعلم المدمج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4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30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86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14088" r="10992" b="12862"/>
          <a:stretch/>
        </p:blipFill>
        <p:spPr>
          <a:xfrm>
            <a:off x="-7011" y="5348997"/>
            <a:ext cx="1944489" cy="15090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9708" y="1109935"/>
            <a:ext cx="8113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>
                <a:solidFill>
                  <a:srgbClr val="C00000"/>
                </a:solidFill>
                <a:latin typeface="Calibri"/>
                <a:cs typeface="Calibri"/>
              </a:rPr>
              <a:t>تتبنى </a:t>
            </a:r>
            <a:r>
              <a:rPr lang="x-none" sz="2400" b="1" dirty="0" smtClean="0">
                <a:solidFill>
                  <a:srgbClr val="C00000"/>
                </a:solidFill>
                <a:latin typeface="Calibri"/>
                <a:cs typeface="Calibri"/>
              </a:rPr>
              <a:t>الجامعة</a:t>
            </a:r>
            <a:r>
              <a:rPr lang="ar-SA" sz="2400" b="1" dirty="0" smtClean="0">
                <a:solidFill>
                  <a:srgbClr val="C00000"/>
                </a:solidFill>
                <a:latin typeface="Calibri"/>
                <a:cs typeface="Calibri"/>
              </a:rPr>
              <a:t> السعودية الإلكترونية</a:t>
            </a:r>
            <a:r>
              <a:rPr lang="x-none" sz="2400" b="1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x-none" sz="2400" b="1" dirty="0">
                <a:solidFill>
                  <a:srgbClr val="C00000"/>
                </a:solidFill>
                <a:latin typeface="Calibri"/>
                <a:cs typeface="Calibri"/>
              </a:rPr>
              <a:t>النظام المدمج في التعلم الإلكتروني كالتالي: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62894418"/>
              </p:ext>
            </p:extLst>
          </p:nvPr>
        </p:nvGraphicFramePr>
        <p:xfrm>
          <a:off x="493942" y="2276872"/>
          <a:ext cx="2844849" cy="324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3207855" y="3284984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x-none" sz="2400" b="1" dirty="0">
                <a:latin typeface="Calibri"/>
                <a:cs typeface="Calibri"/>
              </a:rPr>
              <a:t>حضور المباشر 25%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62358" y="4005064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x-none" sz="2400" b="1" dirty="0">
                <a:latin typeface="Calibri"/>
                <a:cs typeface="Calibri"/>
              </a:rPr>
              <a:t>حضور عن بعد 75%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31289" y="2943728"/>
            <a:ext cx="3068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400" b="1" dirty="0">
                <a:solidFill>
                  <a:srgbClr val="C00000"/>
                </a:solidFill>
                <a:latin typeface="Calibri"/>
                <a:cs typeface="Calibri"/>
              </a:rPr>
              <a:t>من خلال: </a:t>
            </a:r>
          </a:p>
          <a:p>
            <a:pPr algn="r" rtl="1"/>
            <a:r>
              <a:rPr lang="ar-SA" sz="2000" b="1" dirty="0" smtClean="0">
                <a:latin typeface="Calibri"/>
                <a:cs typeface="Calibri"/>
              </a:rPr>
              <a:t>* </a:t>
            </a:r>
            <a:r>
              <a:rPr lang="x-none" sz="2000" b="1" smtClean="0">
                <a:latin typeface="Calibri"/>
                <a:cs typeface="Calibri"/>
              </a:rPr>
              <a:t>الفصول </a:t>
            </a:r>
            <a:r>
              <a:rPr lang="x-none" sz="2000" b="1" dirty="0">
                <a:latin typeface="Calibri"/>
                <a:cs typeface="Calibri"/>
              </a:rPr>
              <a:t>الافتراضية</a:t>
            </a:r>
          </a:p>
          <a:p>
            <a:pPr algn="r" rtl="1"/>
            <a:r>
              <a:rPr lang="ar-SA" sz="2000" b="1" dirty="0" smtClean="0">
                <a:latin typeface="Calibri"/>
                <a:cs typeface="Calibri"/>
              </a:rPr>
              <a:t>* </a:t>
            </a:r>
            <a:r>
              <a:rPr lang="x-none" sz="2000" b="1" smtClean="0">
                <a:latin typeface="Calibri"/>
                <a:cs typeface="Calibri"/>
              </a:rPr>
              <a:t>المنتديات </a:t>
            </a:r>
            <a:r>
              <a:rPr lang="x-none" sz="2000" b="1" dirty="0">
                <a:latin typeface="Calibri"/>
                <a:cs typeface="Calibri"/>
              </a:rPr>
              <a:t>التعليمية</a:t>
            </a:r>
          </a:p>
          <a:p>
            <a:pPr algn="r" rtl="1"/>
            <a:r>
              <a:rPr lang="ar-SA" sz="2000" b="1" dirty="0" smtClean="0">
                <a:latin typeface="Calibri"/>
                <a:cs typeface="Calibri"/>
              </a:rPr>
              <a:t>* </a:t>
            </a:r>
            <a:r>
              <a:rPr lang="x-none" sz="2000" b="1" smtClean="0">
                <a:latin typeface="Calibri"/>
                <a:cs typeface="Calibri"/>
              </a:rPr>
              <a:t>محتوى </a:t>
            </a:r>
            <a:r>
              <a:rPr lang="x-none" sz="2000" b="1" dirty="0">
                <a:latin typeface="Calibri"/>
                <a:cs typeface="Calibri"/>
              </a:rPr>
              <a:t>التعليم الرقمي</a:t>
            </a:r>
          </a:p>
        </p:txBody>
      </p:sp>
      <p:sp>
        <p:nvSpPr>
          <p:cNvPr id="40" name="Right Brace 39"/>
          <p:cNvSpPr/>
          <p:nvPr/>
        </p:nvSpPr>
        <p:spPr>
          <a:xfrm>
            <a:off x="5621498" y="3212976"/>
            <a:ext cx="390662" cy="1383834"/>
          </a:xfrm>
          <a:prstGeom prst="rightBrace">
            <a:avLst/>
          </a:prstGeom>
          <a:noFill/>
          <a:ln w="28575">
            <a:solidFill>
              <a:srgbClr val="CAC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37478" y="2842922"/>
            <a:ext cx="59843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3200" b="1" dirty="0">
                <a:solidFill>
                  <a:schemeClr val="bg1"/>
                </a:solidFill>
                <a:latin typeface="Calibri"/>
                <a:cs typeface="Calibri"/>
              </a:rPr>
              <a:t>تنتهج </a:t>
            </a:r>
            <a:r>
              <a:rPr lang="x-none" sz="3200" b="1" u="sng" dirty="0">
                <a:solidFill>
                  <a:srgbClr val="C00000"/>
                </a:solidFill>
                <a:latin typeface="Calibri"/>
                <a:cs typeface="Calibri"/>
              </a:rPr>
              <a:t>رؤية جديدة </a:t>
            </a:r>
            <a:r>
              <a:rPr lang="x-none" sz="3200" b="1" dirty="0">
                <a:solidFill>
                  <a:schemeClr val="bg1"/>
                </a:solidFill>
                <a:latin typeface="Calibri"/>
                <a:cs typeface="Calibri"/>
              </a:rPr>
              <a:t>لأدوار المتعلم تقوم على المسؤولية والقيادة الفردية الذاتية والتعلم الذاتي لتحقيق التقدم </a:t>
            </a:r>
            <a:r>
              <a:rPr lang="x-none" sz="3200" b="1">
                <a:solidFill>
                  <a:schemeClr val="bg1"/>
                </a:solidFill>
                <a:latin typeface="Calibri"/>
                <a:cs typeface="Calibri"/>
              </a:rPr>
              <a:t>الدراسي </a:t>
            </a:r>
            <a:r>
              <a:rPr lang="x-none" sz="3200" b="1" smtClean="0">
                <a:solidFill>
                  <a:schemeClr val="bg1"/>
                </a:solidFill>
                <a:latin typeface="Calibri"/>
                <a:cs typeface="Calibri"/>
              </a:rPr>
              <a:t>والنجاح الأكاديمي</a:t>
            </a:r>
            <a:endParaRPr lang="en-US" sz="3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708" y="282625"/>
            <a:ext cx="1705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المدمج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1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2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21498" y="282625"/>
            <a:ext cx="324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400" b="1" dirty="0" smtClean="0">
                <a:solidFill>
                  <a:schemeClr val="bg1"/>
                </a:solidFill>
                <a:latin typeface="Calibri"/>
                <a:cs typeface="Calibri"/>
              </a:rPr>
              <a:t>أمثلة تطبيق التعلم المدمج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9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Graphic spid="18" grpId="0">
        <p:bldAsOne/>
      </p:bldGraphic>
      <p:bldGraphic spid="18" grpId="1">
        <p:bldAsOne/>
      </p:bldGraphic>
      <p:bldP spid="19" grpId="0"/>
      <p:bldP spid="19" grpId="1"/>
      <p:bldP spid="38" grpId="0"/>
      <p:bldP spid="38" grpId="1"/>
      <p:bldP spid="39" grpId="0"/>
      <p:bldP spid="39" grpId="1"/>
      <p:bldP spid="40" grpId="0" animBg="1"/>
      <p:bldP spid="40" grpId="1" animBg="1"/>
      <p:bldP spid="4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13322" y="2760264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بيئة </a:t>
            </a:r>
            <a:r>
              <a:rPr lang="x-none" sz="28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x-none" sz="28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الإلكترونية</a:t>
            </a:r>
          </a:p>
          <a:p>
            <a:pPr algn="ctr" rtl="1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Electronic</a:t>
            </a:r>
          </a:p>
          <a:p>
            <a:pPr algn="ctr" rtl="1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Learning Environment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8" y="1889139"/>
            <a:ext cx="4977253" cy="3484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0117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3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4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96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47864" y="1772816"/>
            <a:ext cx="4464496" cy="4005064"/>
            <a:chOff x="4716016" y="1772816"/>
            <a:chExt cx="4464496" cy="4005064"/>
          </a:xfrm>
        </p:grpSpPr>
        <p:pic>
          <p:nvPicPr>
            <p:cNvPr id="5" name="Female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774" y="2348880"/>
              <a:ext cx="1901738" cy="3429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ounded Rectangular Callout 5"/>
            <p:cNvSpPr/>
            <p:nvPr/>
          </p:nvSpPr>
          <p:spPr>
            <a:xfrm>
              <a:off x="4716016" y="1772816"/>
              <a:ext cx="2736304" cy="1656184"/>
            </a:xfrm>
            <a:prstGeom prst="wedgeRoundRectCallout">
              <a:avLst>
                <a:gd name="adj1" fmla="val 64832"/>
                <a:gd name="adj2" fmla="val 21958"/>
                <a:gd name="adj3" fmla="val 16667"/>
              </a:avLst>
            </a:prstGeom>
            <a:solidFill>
              <a:schemeClr val="accent6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b="1" dirty="0" smtClean="0">
                  <a:latin typeface="Calibri"/>
                  <a:cs typeface="Calibri"/>
                </a:rPr>
                <a:t>ماذا يقصد ببيئات التعلم الالكتروني ؟</a:t>
              </a:r>
              <a:endParaRPr lang="en-US" sz="2000" b="1" dirty="0">
                <a:latin typeface="Calibri"/>
                <a:cs typeface="Calibri"/>
              </a:endParaRPr>
            </a:p>
          </p:txBody>
        </p:sp>
      </p:grpSp>
      <p:pic>
        <p:nvPicPr>
          <p:cNvPr id="18" name="s5bcc18a133e4011a095b76bfc868e8d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736" y="2492896"/>
            <a:ext cx="984756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619672" y="1700808"/>
            <a:ext cx="4353668" cy="4248472"/>
            <a:chOff x="1154436" y="1683498"/>
            <a:chExt cx="4353668" cy="4248472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339752" y="1683498"/>
              <a:ext cx="3168352" cy="1710882"/>
            </a:xfrm>
            <a:prstGeom prst="wedgeRoundRectCallout">
              <a:avLst>
                <a:gd name="adj1" fmla="val -67644"/>
                <a:gd name="adj2" fmla="val 22615"/>
                <a:gd name="adj3" fmla="val 16667"/>
              </a:avLst>
            </a:prstGeom>
            <a:solidFill>
              <a:schemeClr val="accent6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x-none" sz="2000" b="1" dirty="0">
                  <a:latin typeface="Calibri"/>
                  <a:cs typeface="Calibri"/>
                </a:rPr>
                <a:t>عـدد من الحزم البرمــــــجــية التي تم تطــــويرها لتقـــوم بإدارة العمــليات المختلـــفة للتعلم </a:t>
              </a:r>
              <a:r>
                <a:rPr lang="x-none" sz="2000" b="1">
                  <a:latin typeface="Calibri"/>
                  <a:cs typeface="Calibri"/>
                </a:rPr>
                <a:t>الإلكتروني </a:t>
              </a:r>
              <a:r>
                <a:rPr lang="ar-SA" sz="2000" b="1" dirty="0" smtClean="0">
                  <a:latin typeface="Calibri"/>
                  <a:cs typeface="Calibri"/>
                </a:rPr>
                <a:t>.</a:t>
              </a:r>
              <a:endParaRPr lang="x-none" sz="2000" b="1" dirty="0">
                <a:latin typeface="Calibri"/>
                <a:cs typeface="Calibri"/>
              </a:endParaRPr>
            </a:p>
          </p:txBody>
        </p:sp>
        <p:pic>
          <p:nvPicPr>
            <p:cNvPr id="19" name="Female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4436" y="2502970"/>
              <a:ext cx="1275529" cy="3429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" name="s7c3f64e6e5241eaae9b7be614d468bb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984756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3275856" y="940001"/>
            <a:ext cx="41344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بيئات التعـلُّم الإلكترونية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7836" y="305994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مفهوم بيئة التعلم الإلكترونية</a:t>
            </a:r>
            <a:endParaRPr lang="x-none" sz="2400" b="1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117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32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33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16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855" y="1232388"/>
            <a:ext cx="41344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بيئات التعـلُّم الإلكترونية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867" y="2276872"/>
            <a:ext cx="80463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ومن المصطلحات التي تستخدم معها: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بيئات التعلم الافتراضي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Virtual Learning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Environments    </a:t>
            </a:r>
            <a:endParaRPr lang="x-none" sz="24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indent="-342900" algn="r" rtl="1">
              <a:buFont typeface="Arial" pitchFamily="34" charset="0"/>
              <a:buChar char="•"/>
            </a:pP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بيئات التعـلم 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المباشر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Online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Learning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Environments           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x-none" sz="24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3916"/>
            <a:ext cx="6840760" cy="26068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7836" y="305994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مفهوم بيئة التعلم الإلكترونية</a:t>
            </a:r>
            <a:endParaRPr lang="x-none" sz="2400" b="1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117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7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8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69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855" y="1232388"/>
            <a:ext cx="41344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بيئات التعـلُّم الإلكترونية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7476" y="2060848"/>
            <a:ext cx="783061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x-none" sz="28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تعدّ </a:t>
            </a:r>
            <a:r>
              <a:rPr lang="x-none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بيئات ودودة وصديقة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Friendly Environment</a:t>
            </a:r>
            <a:r>
              <a:rPr lang="x-none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x-none" sz="28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:</a:t>
            </a:r>
            <a:endParaRPr lang="x-none" sz="28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9" y="5206617"/>
            <a:ext cx="1634598" cy="16345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836" y="305994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مفهوم بيئة التعلم الإلكترونية</a:t>
            </a:r>
            <a:endParaRPr lang="x-none" sz="2400" b="1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117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07504" y="253760"/>
            <a:ext cx="647700" cy="454025"/>
            <a:chOff x="0" y="0"/>
            <a:chExt cx="408" cy="286"/>
          </a:xfrm>
        </p:grpSpPr>
        <p:sp>
          <p:nvSpPr>
            <p:cNvPr id="20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1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805057" y="2945403"/>
            <a:ext cx="5989189" cy="617205"/>
          </a:xfrm>
          <a:prstGeom prst="rect">
            <a:avLst/>
          </a:prstGeom>
          <a:solidFill>
            <a:srgbClr val="CFCB2C">
              <a:alpha val="43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x-none" sz="2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تساعد على خفض الأعباء الجسدية والبيئية.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12639" y="3771757"/>
            <a:ext cx="5989189" cy="617205"/>
          </a:xfrm>
          <a:prstGeom prst="rect">
            <a:avLst/>
          </a:prstGeom>
          <a:solidFill>
            <a:srgbClr val="CFCB2C">
              <a:alpha val="43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x-none" sz="20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تلبي احتياجات المتعلمين.</a:t>
            </a:r>
            <a:endParaRPr lang="x-none" sz="2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5057" y="4589412"/>
            <a:ext cx="5989189" cy="617205"/>
          </a:xfrm>
          <a:prstGeom prst="rect">
            <a:avLst/>
          </a:prstGeom>
          <a:solidFill>
            <a:srgbClr val="CFCB2C">
              <a:alpha val="43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</a:pPr>
            <a:r>
              <a:rPr lang="x-none" sz="2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حل مشكلة ارتفاع كلفة المعامل والمواد اللازمة.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855" y="1232388"/>
            <a:ext cx="41344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بيئات التعـلُّم الإلكترونية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867" y="1988840"/>
            <a:ext cx="852159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x-none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تعدّ بيئات ودودة وصديقة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Friendly Environment</a:t>
            </a:r>
            <a:r>
              <a:rPr lang="x-none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4" y="5093789"/>
            <a:ext cx="1148485" cy="1143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5480"/>
            <a:ext cx="1881723" cy="10572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7836" y="305994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مفهوم بيئة التعلم الإلكترونية</a:t>
            </a:r>
            <a:endParaRPr lang="x-none" sz="2400" b="1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117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1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2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123412" y="3091923"/>
            <a:ext cx="6919563" cy="617205"/>
          </a:xfrm>
          <a:prstGeom prst="rect">
            <a:avLst/>
          </a:prstGeom>
          <a:solidFill>
            <a:srgbClr val="CFCB2C">
              <a:alpha val="43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تمكين المتعلم مشاهدة التفاعلات النووية الخطرة.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3412" y="3911607"/>
            <a:ext cx="6919563" cy="617205"/>
          </a:xfrm>
          <a:prstGeom prst="rect">
            <a:avLst/>
          </a:prstGeom>
          <a:solidFill>
            <a:srgbClr val="CFCB2C">
              <a:alpha val="43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مساندة المتعلم في عملية إدراك وتخيل الإجراءات والعمليات </a:t>
            </a:r>
            <a:r>
              <a:rPr lang="x-none" sz="2000" b="1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النظرية.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3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75855" y="1232388"/>
            <a:ext cx="41344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بيئات التعـلُّم الإلكترونية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1928" y="2060848"/>
            <a:ext cx="6478119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x-none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تعدّ بيئات ودودة وصديقة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Friendly Environment</a:t>
            </a:r>
            <a:r>
              <a:rPr lang="x-none" sz="28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6" y="5030250"/>
            <a:ext cx="1705080" cy="16675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0879" y="305994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بيئة التعلم الإلكترونية</a:t>
            </a:r>
            <a:endParaRPr lang="x-none" sz="2400" b="1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117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21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22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2409" y="3091923"/>
            <a:ext cx="8041083" cy="617205"/>
          </a:xfrm>
          <a:prstGeom prst="rect">
            <a:avLst/>
          </a:prstGeom>
          <a:solidFill>
            <a:srgbClr val="CFCB2C">
              <a:alpha val="43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/>
            <a:r>
              <a:rPr lang="x-none" sz="2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تجاوز الحدود المكانية والزمانية لتقديم الخدمة التعليمية والاستفادة منها.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2409" y="3911607"/>
            <a:ext cx="8041083" cy="617205"/>
          </a:xfrm>
          <a:prstGeom prst="rect">
            <a:avLst/>
          </a:prstGeom>
          <a:solidFill>
            <a:srgbClr val="CFCB2C">
              <a:alpha val="43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/>
            <a:r>
              <a:rPr lang="x-none" sz="2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تعتبر بيئة التعلم الإلكترونية بيئة مرنة للتعلم بلا أرض أو جدران أو أسقف.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1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04888" y="826081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متطلبات توظيف بيئة التعلم الإلكترونية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6682" y="5949280"/>
            <a:ext cx="4925249" cy="792088"/>
            <a:chOff x="755204" y="5877272"/>
            <a:chExt cx="3907729" cy="7920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3" name="Rounded Rectangle 132"/>
            <p:cNvSpPr/>
            <p:nvPr/>
          </p:nvSpPr>
          <p:spPr>
            <a:xfrm>
              <a:off x="755204" y="5877272"/>
              <a:ext cx="3907729" cy="79208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0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755204" y="5974690"/>
              <a:ext cx="3816424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/>
              <a:r>
                <a:rPr lang="x-none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تبني المؤسسات التعليمية لنظام </a:t>
              </a:r>
              <a:r>
                <a:rPr lang="x-none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التعلم </a:t>
              </a:r>
              <a:r>
                <a:rPr lang="x-none" b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الإلكتروني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346610" y="5157192"/>
            <a:ext cx="4937981" cy="792088"/>
            <a:chOff x="2339752" y="4941168"/>
            <a:chExt cx="3907729" cy="792088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37" name="Group 136"/>
            <p:cNvGrpSpPr/>
            <p:nvPr/>
          </p:nvGrpSpPr>
          <p:grpSpPr>
            <a:xfrm>
              <a:off x="2339752" y="4941168"/>
              <a:ext cx="3907729" cy="792088"/>
              <a:chOff x="3414381" y="4514784"/>
              <a:chExt cx="1652346" cy="442887"/>
            </a:xfrm>
            <a:grpFill/>
          </p:grpSpPr>
          <p:sp>
            <p:nvSpPr>
              <p:cNvPr id="138" name="Rounded Rectangle 137"/>
              <p:cNvSpPr/>
              <p:nvPr/>
            </p:nvSpPr>
            <p:spPr>
              <a:xfrm>
                <a:off x="3414381" y="4514784"/>
                <a:ext cx="1652346" cy="442887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986775"/>
                  <a:satOff val="7962"/>
                  <a:lumOff val="1726"/>
                  <a:alphaOff val="0"/>
                </a:schemeClr>
              </a:fillRef>
              <a:effectRef idx="0">
                <a:schemeClr val="accent5">
                  <a:hueOff val="-1986775"/>
                  <a:satOff val="7962"/>
                  <a:lumOff val="1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9" name="Rounded Rectangle 24"/>
              <p:cNvSpPr/>
              <p:nvPr/>
            </p:nvSpPr>
            <p:spPr>
              <a:xfrm>
                <a:off x="3436001" y="4536404"/>
                <a:ext cx="1609106" cy="3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9747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>
                  <a:latin typeface="Calibri"/>
                  <a:cs typeface="Calibri"/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2390881" y="5066582"/>
              <a:ext cx="380546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/>
              <a:r>
                <a:rPr lang="x-none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تحديد جهات إنشاء البنية الأساسية </a:t>
              </a:r>
              <a:r>
                <a:rPr lang="x-none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للتعلم </a:t>
              </a:r>
              <a:r>
                <a:rPr lang="x-none" b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الإلكتروني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201310" y="4365104"/>
            <a:ext cx="4929914" cy="792088"/>
            <a:chOff x="3275856" y="4005064"/>
            <a:chExt cx="3907729" cy="792088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46" name="Group 145"/>
            <p:cNvGrpSpPr/>
            <p:nvPr/>
          </p:nvGrpSpPr>
          <p:grpSpPr>
            <a:xfrm>
              <a:off x="3275856" y="4005064"/>
              <a:ext cx="3907729" cy="792088"/>
              <a:chOff x="3414381" y="4514784"/>
              <a:chExt cx="1652346" cy="442887"/>
            </a:xfrm>
            <a:grpFill/>
          </p:grpSpPr>
          <p:sp>
            <p:nvSpPr>
              <p:cNvPr id="147" name="Rounded Rectangle 146"/>
              <p:cNvSpPr/>
              <p:nvPr/>
            </p:nvSpPr>
            <p:spPr>
              <a:xfrm>
                <a:off x="3414381" y="4514784"/>
                <a:ext cx="1652346" cy="442887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986775"/>
                  <a:satOff val="7962"/>
                  <a:lumOff val="1726"/>
                  <a:alphaOff val="0"/>
                </a:schemeClr>
              </a:fillRef>
              <a:effectRef idx="0">
                <a:schemeClr val="accent5">
                  <a:hueOff val="-1986775"/>
                  <a:satOff val="7962"/>
                  <a:lumOff val="1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Rounded Rectangle 24"/>
              <p:cNvSpPr/>
              <p:nvPr/>
            </p:nvSpPr>
            <p:spPr>
              <a:xfrm>
                <a:off x="3436001" y="4536404"/>
                <a:ext cx="1609106" cy="3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9747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>
                  <a:latin typeface="Calibri"/>
                  <a:cs typeface="Calibri"/>
                </a:endParaRPr>
              </a:p>
            </p:txBody>
          </p:sp>
        </p:grpSp>
        <p:sp>
          <p:nvSpPr>
            <p:cNvPr id="165" name="Rectangle 164"/>
            <p:cNvSpPr/>
            <p:nvPr/>
          </p:nvSpPr>
          <p:spPr>
            <a:xfrm>
              <a:off x="3491880" y="4112155"/>
              <a:ext cx="351400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/>
              <a:r>
                <a:rPr lang="x-none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إعادة النظر في البرامج التعليمية لتتفق مع متطلبات </a:t>
              </a:r>
              <a:r>
                <a:rPr lang="x-none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التعلم </a:t>
              </a:r>
              <a:r>
                <a:rPr lang="x-none" b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الإلكتروني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924629" y="3573016"/>
            <a:ext cx="5183472" cy="792088"/>
            <a:chOff x="4048647" y="2996952"/>
            <a:chExt cx="3907729" cy="792088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43" name="Group 142"/>
            <p:cNvGrpSpPr/>
            <p:nvPr/>
          </p:nvGrpSpPr>
          <p:grpSpPr>
            <a:xfrm>
              <a:off x="4048647" y="2996952"/>
              <a:ext cx="3907729" cy="792088"/>
              <a:chOff x="3414381" y="4514784"/>
              <a:chExt cx="1652346" cy="442887"/>
            </a:xfrm>
            <a:grpFill/>
          </p:grpSpPr>
          <p:sp>
            <p:nvSpPr>
              <p:cNvPr id="144" name="Rounded Rectangle 143"/>
              <p:cNvSpPr/>
              <p:nvPr/>
            </p:nvSpPr>
            <p:spPr>
              <a:xfrm>
                <a:off x="3414381" y="4514784"/>
                <a:ext cx="1652346" cy="442887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986775"/>
                  <a:satOff val="7962"/>
                  <a:lumOff val="1726"/>
                  <a:alphaOff val="0"/>
                </a:schemeClr>
              </a:fillRef>
              <a:effectRef idx="0">
                <a:schemeClr val="accent5">
                  <a:hueOff val="-1986775"/>
                  <a:satOff val="7962"/>
                  <a:lumOff val="1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Rounded Rectangle 24"/>
              <p:cNvSpPr/>
              <p:nvPr/>
            </p:nvSpPr>
            <p:spPr>
              <a:xfrm>
                <a:off x="3436001" y="4536404"/>
                <a:ext cx="1609106" cy="3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9747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>
                  <a:latin typeface="Calibri"/>
                  <a:cs typeface="Calibri"/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4355976" y="3105835"/>
              <a:ext cx="338437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/>
              <a:r>
                <a:rPr lang="x-none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تعديل الاتجاهات نحو التقنية عامة، </a:t>
              </a:r>
              <a:r>
                <a:rPr lang="x-none" b="1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ونظم </a:t>
              </a:r>
              <a:r>
                <a:rPr lang="x-none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التعلم </a:t>
              </a:r>
              <a:r>
                <a:rPr lang="x-none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الإلكتروني </a:t>
              </a:r>
              <a:r>
                <a:rPr lang="x-none" b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خاصة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625335" y="2797123"/>
            <a:ext cx="5018157" cy="792088"/>
            <a:chOff x="4768727" y="2060845"/>
            <a:chExt cx="3907729" cy="792088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40" name="Group 139"/>
            <p:cNvGrpSpPr/>
            <p:nvPr/>
          </p:nvGrpSpPr>
          <p:grpSpPr>
            <a:xfrm>
              <a:off x="4768727" y="2060845"/>
              <a:ext cx="3907729" cy="792088"/>
              <a:chOff x="3414381" y="4514782"/>
              <a:chExt cx="1652346" cy="442887"/>
            </a:xfrm>
            <a:grpFill/>
          </p:grpSpPr>
          <p:sp>
            <p:nvSpPr>
              <p:cNvPr id="141" name="Rounded Rectangle 140"/>
              <p:cNvSpPr/>
              <p:nvPr/>
            </p:nvSpPr>
            <p:spPr>
              <a:xfrm>
                <a:off x="3414381" y="4514782"/>
                <a:ext cx="1652346" cy="442887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986775"/>
                  <a:satOff val="7962"/>
                  <a:lumOff val="1726"/>
                  <a:alphaOff val="0"/>
                </a:schemeClr>
              </a:fillRef>
              <a:effectRef idx="0">
                <a:schemeClr val="accent5">
                  <a:hueOff val="-1986775"/>
                  <a:satOff val="7962"/>
                  <a:lumOff val="1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2" name="Rounded Rectangle 24"/>
              <p:cNvSpPr/>
              <p:nvPr/>
            </p:nvSpPr>
            <p:spPr>
              <a:xfrm>
                <a:off x="3436001" y="4536404"/>
                <a:ext cx="1609106" cy="3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9747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>
                  <a:latin typeface="Calibri"/>
                  <a:cs typeface="Calibri"/>
                </a:endParaRPr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4825598" y="2133726"/>
              <a:ext cx="364249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rtl="1"/>
              <a:r>
                <a:rPr lang="x-none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رفع القيود على التحاق المتعلمين ببرامج </a:t>
              </a:r>
              <a:r>
                <a:rPr lang="x-none" b="1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التعلم </a:t>
              </a:r>
              <a:r>
                <a:rPr lang="x-none" b="1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الإلكتروني</a:t>
              </a:r>
              <a:endParaRPr lang="x-none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153566" y="1988840"/>
            <a:ext cx="4959078" cy="792088"/>
            <a:chOff x="5154169" y="1484784"/>
            <a:chExt cx="3907729" cy="792088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74" name="Group 173"/>
            <p:cNvGrpSpPr/>
            <p:nvPr/>
          </p:nvGrpSpPr>
          <p:grpSpPr>
            <a:xfrm>
              <a:off x="5154169" y="1484784"/>
              <a:ext cx="3907729" cy="792088"/>
              <a:chOff x="3414381" y="4514784"/>
              <a:chExt cx="1652346" cy="442887"/>
            </a:xfrm>
            <a:grpFill/>
          </p:grpSpPr>
          <p:sp>
            <p:nvSpPr>
              <p:cNvPr id="176" name="Rounded Rectangle 175"/>
              <p:cNvSpPr/>
              <p:nvPr/>
            </p:nvSpPr>
            <p:spPr>
              <a:xfrm>
                <a:off x="3414381" y="4514784"/>
                <a:ext cx="1652346" cy="442887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986775"/>
                  <a:satOff val="7962"/>
                  <a:lumOff val="1726"/>
                  <a:alphaOff val="0"/>
                </a:schemeClr>
              </a:fillRef>
              <a:effectRef idx="0">
                <a:schemeClr val="accent5">
                  <a:hueOff val="-1986775"/>
                  <a:satOff val="7962"/>
                  <a:lumOff val="1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7" name="Rounded Rectangle 24"/>
              <p:cNvSpPr/>
              <p:nvPr/>
            </p:nvSpPr>
            <p:spPr>
              <a:xfrm>
                <a:off x="3436001" y="4536404"/>
                <a:ext cx="1609106" cy="3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9747" tIns="68580" rIns="68580" bIns="6858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>
                  <a:latin typeface="Calibri"/>
                  <a:cs typeface="Calibri"/>
                </a:endParaRP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5443165" y="1696162"/>
              <a:ext cx="328825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rtl="1"/>
              <a:r>
                <a:rPr lang="x-none" b="1" dirty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توفر مهارات خاصة لدى كل من المعلم </a:t>
              </a:r>
              <a:r>
                <a:rPr lang="x-none" b="1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Calibri"/>
                </a:rPr>
                <a:t>والمتعلم</a:t>
              </a:r>
              <a:endParaRPr lang="x-none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14" name="Oval 213"/>
          <p:cNvSpPr/>
          <p:nvPr/>
        </p:nvSpPr>
        <p:spPr>
          <a:xfrm>
            <a:off x="486993" y="5607315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775025" y="5336102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351089" y="4743219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1639121" y="4472006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8" name="Oval 217"/>
          <p:cNvSpPr/>
          <p:nvPr/>
        </p:nvSpPr>
        <p:spPr>
          <a:xfrm rot="20743637">
            <a:off x="2029890" y="3981183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9" name="Oval 218"/>
          <p:cNvSpPr/>
          <p:nvPr/>
        </p:nvSpPr>
        <p:spPr>
          <a:xfrm rot="20743637">
            <a:off x="2317922" y="3709970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719241" y="3159043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007273" y="2887830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295305" y="2366955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3540859" y="2027507"/>
            <a:ext cx="279379" cy="2842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3332291" y="1368004"/>
            <a:ext cx="756145" cy="515245"/>
            <a:chOff x="848617" y="2191737"/>
            <a:chExt cx="859831" cy="589761"/>
          </a:xfrm>
        </p:grpSpPr>
        <p:sp>
          <p:nvSpPr>
            <p:cNvPr id="224" name="Oval 223"/>
            <p:cNvSpPr/>
            <p:nvPr/>
          </p:nvSpPr>
          <p:spPr>
            <a:xfrm>
              <a:off x="1196277" y="2191737"/>
              <a:ext cx="207371" cy="210445"/>
            </a:xfrm>
            <a:prstGeom prst="ellipse">
              <a:avLst/>
            </a:prstGeom>
            <a:solidFill>
              <a:srgbClr val="27A9B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48677" y="2344137"/>
              <a:ext cx="207371" cy="2104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1501077" y="2496537"/>
              <a:ext cx="207371" cy="2104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1020583" y="2360270"/>
              <a:ext cx="207371" cy="2104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48617" y="2544312"/>
              <a:ext cx="207371" cy="2104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1186010" y="2571053"/>
              <a:ext cx="207371" cy="210445"/>
            </a:xfrm>
            <a:prstGeom prst="ellipse">
              <a:avLst/>
            </a:prstGeom>
            <a:solidFill>
              <a:srgbClr val="27A9B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70879" y="305994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بيئة التعلم الإلكترونية</a:t>
            </a:r>
            <a:endParaRPr lang="x-none" sz="2400" b="1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0117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</a:t>
            </a:r>
            <a:r>
              <a:rPr lang="ar-SA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9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60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61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67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58233" y="269936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ت</a:t>
            </a:r>
            <a:r>
              <a:rPr lang="x-none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عريف التعلم الالكتروني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356992"/>
            <a:ext cx="475252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x-none" sz="2800" b="1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x-none" sz="2800" b="1" dirty="0">
                <a:solidFill>
                  <a:schemeClr val="bg1">
                    <a:lumMod val="50000"/>
                  </a:schemeClr>
                </a:solidFill>
              </a:rPr>
              <a:t>تقديم البرامج التدريبية </a:t>
            </a:r>
            <a:r>
              <a:rPr lang="x-none" sz="2800" b="1">
                <a:solidFill>
                  <a:schemeClr val="bg1">
                    <a:lumMod val="50000"/>
                  </a:schemeClr>
                </a:solidFill>
              </a:rPr>
              <a:t>والتعليمية </a:t>
            </a:r>
            <a:r>
              <a:rPr lang="x-none" sz="2800" b="1" smtClean="0">
                <a:solidFill>
                  <a:schemeClr val="bg1">
                    <a:lumMod val="50000"/>
                  </a:schemeClr>
                </a:solidFill>
              </a:rPr>
              <a:t>عبر</a:t>
            </a:r>
            <a:r>
              <a:rPr lang="ar-SA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2800" b="1" smtClean="0">
                <a:solidFill>
                  <a:schemeClr val="bg1">
                    <a:lumMod val="50000"/>
                  </a:schemeClr>
                </a:solidFill>
              </a:rPr>
              <a:t>تقنية </a:t>
            </a:r>
            <a:r>
              <a:rPr lang="x-none" sz="2800" b="1" dirty="0">
                <a:solidFill>
                  <a:schemeClr val="bg1">
                    <a:lumMod val="50000"/>
                  </a:schemeClr>
                </a:solidFill>
              </a:rPr>
              <a:t>الحاسب الآلي والإنترنت بأسلوب متزامن أو غير </a:t>
            </a:r>
            <a:r>
              <a:rPr lang="x-none" sz="2800" b="1" dirty="0" smtClean="0">
                <a:solidFill>
                  <a:schemeClr val="bg1">
                    <a:lumMod val="50000"/>
                  </a:schemeClr>
                </a:solidFill>
              </a:rPr>
              <a:t>متزامن”.</a:t>
            </a:r>
            <a:endParaRPr lang="ar-SA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79" y="1756584"/>
            <a:ext cx="3378001" cy="4624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6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7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78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" fill="hold">
                                          <p:stCondLst>
                                            <p:cond delay="1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decel="50000" autoRev="1" fill="hold">
                                          <p:stCondLst>
                                            <p:cond delay="1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860032" y="2420888"/>
            <a:ext cx="3883025" cy="1470025"/>
          </a:xfrm>
          <a:ln/>
        </p:spPr>
        <p:txBody>
          <a:bodyPr>
            <a:normAutofit fontScale="90000"/>
          </a:bodyPr>
          <a:lstStyle/>
          <a:p>
            <a:pPr marL="0" indent="0"/>
            <a:r>
              <a:rPr lang="x-none" sz="3600" b="1" dirty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التعلم </a:t>
            </a:r>
            <a:r>
              <a:rPr lang="x-none" sz="3600" b="1" dirty="0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الإلكتروني</a:t>
            </a:r>
            <a:r>
              <a:rPr lang="ar-SA" sz="3600" b="1" dirty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 </a:t>
            </a:r>
            <a:r>
              <a:rPr lang="ar-SA" sz="3600" b="1" dirty="0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والتعلم عن بعد</a:t>
            </a:r>
            <a:r>
              <a:rPr lang="x-none" sz="3600" b="1" dirty="0" smtClean="0">
                <a:solidFill>
                  <a:srgbClr val="FF0066"/>
                </a:solidFill>
                <a:latin typeface="Calibri"/>
                <a:ea typeface="Adobe Gothic Std B" pitchFamily="34" charset="-128"/>
                <a:cs typeface="Calibri"/>
              </a:rPr>
              <a:t> </a:t>
            </a:r>
            <a:endParaRPr lang="en-US" sz="3600" b="1" dirty="0">
              <a:solidFill>
                <a:srgbClr val="FF0066"/>
              </a:solidFill>
              <a:latin typeface="Calibri"/>
              <a:cs typeface="Calibri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651375" y="2971800"/>
            <a:ext cx="292100" cy="504825"/>
            <a:chOff x="0" y="0"/>
            <a:chExt cx="292995" cy="504056"/>
          </a:xfrm>
        </p:grpSpPr>
        <p:sp>
          <p:nvSpPr>
            <p:cNvPr id="4100" name="直接连接符 1068"/>
            <p:cNvSpPr>
              <a:spLocks noChangeShapeType="1"/>
            </p:cNvSpPr>
            <p:nvPr/>
          </p:nvSpPr>
          <p:spPr bwMode="auto">
            <a:xfrm>
              <a:off x="292995" y="0"/>
              <a:ext cx="1" cy="504056"/>
            </a:xfrm>
            <a:prstGeom prst="line">
              <a:avLst/>
            </a:prstGeom>
            <a:noFill/>
            <a:ln w="57150" cap="flat" cmpd="sng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1" name="直接连接符 79"/>
            <p:cNvSpPr>
              <a:spLocks noChangeShapeType="1"/>
            </p:cNvSpPr>
            <p:nvPr/>
          </p:nvSpPr>
          <p:spPr bwMode="auto">
            <a:xfrm>
              <a:off x="139562" y="144016"/>
              <a:ext cx="1" cy="360040"/>
            </a:xfrm>
            <a:prstGeom prst="line">
              <a:avLst/>
            </a:prstGeom>
            <a:noFill/>
            <a:ln w="57150" cap="flat" cmpd="sng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102" name="直接连接符 84"/>
            <p:cNvSpPr>
              <a:spLocks noChangeShapeType="1"/>
            </p:cNvSpPr>
            <p:nvPr/>
          </p:nvSpPr>
          <p:spPr bwMode="auto">
            <a:xfrm>
              <a:off x="0" y="324036"/>
              <a:ext cx="1" cy="180020"/>
            </a:xfrm>
            <a:prstGeom prst="line">
              <a:avLst/>
            </a:prstGeom>
            <a:noFill/>
            <a:ln w="57150" cap="flat" cmpd="sng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103" name="直接连接符 1078"/>
          <p:cNvSpPr>
            <a:spLocks noChangeShapeType="1"/>
          </p:cNvSpPr>
          <p:nvPr/>
        </p:nvSpPr>
        <p:spPr bwMode="auto">
          <a:xfrm>
            <a:off x="-103188" y="3465513"/>
            <a:ext cx="4754563" cy="1587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4925" y="1749425"/>
            <a:ext cx="4159250" cy="3260725"/>
            <a:chOff x="0" y="0"/>
            <a:chExt cx="4157663" cy="3262312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0" y="1800225"/>
              <a:ext cx="636588" cy="454025"/>
              <a:chOff x="0" y="0"/>
              <a:chExt cx="401" cy="286"/>
            </a:xfrm>
          </p:grpSpPr>
          <p:sp>
            <p:nvSpPr>
              <p:cNvPr id="4106" name="AutoShape 24"/>
              <p:cNvSpPr>
                <a:spLocks noChangeArrowheads="1"/>
              </p:cNvSpPr>
              <p:nvPr/>
            </p:nvSpPr>
            <p:spPr bwMode="auto">
              <a:xfrm>
                <a:off x="174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37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07" name="AutoShap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00CC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08" name="AutoShape 26"/>
            <p:cNvSpPr>
              <a:spLocks noChangeArrowheads="1"/>
            </p:cNvSpPr>
            <p:nvPr/>
          </p:nvSpPr>
          <p:spPr bwMode="auto">
            <a:xfrm>
              <a:off x="2519363" y="2951162"/>
              <a:ext cx="360362" cy="311150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FF9900">
                <a:alpha val="14000"/>
              </a:srgbClr>
            </a:solidFill>
            <a:ln w="9525" cap="flat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503238" y="0"/>
              <a:ext cx="3654425" cy="2887662"/>
              <a:chOff x="0" y="0"/>
              <a:chExt cx="2302" cy="1819"/>
            </a:xfrm>
          </p:grpSpPr>
          <p:sp>
            <p:nvSpPr>
              <p:cNvPr id="4110" name="AutoShape 28"/>
              <p:cNvSpPr>
                <a:spLocks noChangeArrowheads="1"/>
              </p:cNvSpPr>
              <p:nvPr/>
            </p:nvSpPr>
            <p:spPr bwMode="auto">
              <a:xfrm>
                <a:off x="1203" y="219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5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2302" cy="1819"/>
                <a:chOff x="0" y="0"/>
                <a:chExt cx="2302" cy="1819"/>
              </a:xfrm>
            </p:grpSpPr>
            <p:grpSp>
              <p:nvGrpSpPr>
                <p:cNvPr id="4112" name="Group 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02" cy="1819"/>
                  <a:chOff x="0" y="0"/>
                  <a:chExt cx="2302" cy="1819"/>
                </a:xfrm>
              </p:grpSpPr>
              <p:grpSp>
                <p:nvGrpSpPr>
                  <p:cNvPr id="411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02" cy="1819"/>
                    <a:chOff x="0" y="0"/>
                    <a:chExt cx="2302" cy="1819"/>
                  </a:xfrm>
                </p:grpSpPr>
                <p:sp>
                  <p:nvSpPr>
                    <p:cNvPr id="4114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540"/>
                      <a:ext cx="227" cy="196"/>
                    </a:xfrm>
                    <a:prstGeom prst="hexagon">
                      <a:avLst>
                        <a:gd name="adj" fmla="val 28949"/>
                        <a:gd name="vf" fmla="val 115470"/>
                      </a:avLst>
                    </a:prstGeom>
                    <a:solidFill>
                      <a:srgbClr val="00CC66">
                        <a:alpha val="31999"/>
                      </a:srgbClr>
                    </a:solidFill>
                    <a:ln w="9525" cap="flat" cmpd="sng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Calibri"/>
                        <a:cs typeface="Calibri"/>
                        <a:sym typeface="宋体" pitchFamily="2" charset="-122"/>
                      </a:endParaRPr>
                    </a:p>
                  </p:txBody>
                </p:sp>
                <p:grpSp>
                  <p:nvGrpSpPr>
                    <p:cNvPr id="411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02" cy="1819"/>
                      <a:chOff x="0" y="0"/>
                      <a:chExt cx="2302" cy="1819"/>
                    </a:xfrm>
                  </p:grpSpPr>
                  <p:grpSp>
                    <p:nvGrpSpPr>
                      <p:cNvPr id="411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302" cy="1819"/>
                        <a:chOff x="0" y="0"/>
                        <a:chExt cx="2302" cy="1819"/>
                      </a:xfrm>
                    </p:grpSpPr>
                    <p:sp>
                      <p:nvSpPr>
                        <p:cNvPr id="4117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0" y="73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8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5" y="1125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FF9900">
                            <a:alpha val="75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sp>
                      <p:nvSpPr>
                        <p:cNvPr id="4119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1143"/>
                          <a:ext cx="227" cy="196"/>
                        </a:xfrm>
                        <a:prstGeom prst="hexagon">
                          <a:avLst>
                            <a:gd name="adj" fmla="val 28949"/>
                            <a:gd name="vf" fmla="val 115470"/>
                          </a:avLst>
                        </a:prstGeom>
                        <a:solidFill>
                          <a:srgbClr val="9900CC">
                            <a:alpha val="68999"/>
                          </a:srgbClr>
                        </a:solidFill>
                        <a:ln w="9525" cap="flat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Calibri"/>
                            <a:cs typeface="Calibri"/>
                            <a:sym typeface="宋体" pitchFamily="2" charset="-122"/>
                          </a:endParaRPr>
                        </a:p>
                      </p:txBody>
                    </p:sp>
                    <p:grpSp>
                      <p:nvGrpSpPr>
                        <p:cNvPr id="4120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302" cy="1819"/>
                          <a:chOff x="0" y="0"/>
                          <a:chExt cx="2302" cy="1819"/>
                        </a:xfrm>
                      </p:grpSpPr>
                      <p:sp>
                        <p:nvSpPr>
                          <p:cNvPr id="4121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3" y="64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2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6" y="4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3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3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2" y="33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4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3" y="123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5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7" y="5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6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1" y="8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7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" y="131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8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9" y="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29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3" y="32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0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84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1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" y="94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2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3" y="9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3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4" y="102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4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6" y="8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5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9" y="22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6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9" y="10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7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0" y="8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8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8" y="93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39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8" y="9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0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10" y="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1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5" y="53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2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30" y="12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3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5" y="742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4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1" y="748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5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" y="84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6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90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7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8" y="7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8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87" y="72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49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1" y="2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0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0" y="52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1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29" y="141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2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8" y="142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3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7" y="334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7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4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0" y="41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2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5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10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6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29" y="13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7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5" y="16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8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60" y="24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59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9" y="0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0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69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1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9" y="111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6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2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" y="1437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1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3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04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4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5" y="110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5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75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6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711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9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7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8" y="132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6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8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1245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69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" y="1536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00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0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8" y="1429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8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4171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" y="433"/>
                            <a:ext cx="227" cy="196"/>
                          </a:xfrm>
                          <a:prstGeom prst="hexagon">
                            <a:avLst>
                              <a:gd name="adj" fmla="val 28949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0999"/>
                            </a:srgbClr>
                          </a:solidFill>
                          <a:ln w="9525" cap="flat" cmpd="sng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>
                              <a:latin typeface="Calibri"/>
                              <a:cs typeface="Calibri"/>
                              <a:sym typeface="宋体" pitchFamily="2" charset="-122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172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7" y="638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FF0066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3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56" y="610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0066FF">
                          <a:alpha val="60999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  <p:sp>
                    <p:nvSpPr>
                      <p:cNvPr id="4174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344"/>
                        <a:ext cx="227" cy="196"/>
                      </a:xfrm>
                      <a:prstGeom prst="hexagon">
                        <a:avLst>
                          <a:gd name="adj" fmla="val 28949"/>
                          <a:gd name="vf" fmla="val 115470"/>
                        </a:avLst>
                      </a:prstGeom>
                      <a:solidFill>
                        <a:srgbClr val="9900CC">
                          <a:alpha val="56000"/>
                        </a:srgbClr>
                      </a:solidFill>
                      <a:ln w="9525" cap="flat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alibri"/>
                          <a:cs typeface="Calibri"/>
                          <a:sym typeface="宋体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4175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582" y="1209"/>
                    <a:ext cx="227" cy="196"/>
                  </a:xfrm>
                  <a:prstGeom prst="hexagon">
                    <a:avLst>
                      <a:gd name="adj" fmla="val 28949"/>
                      <a:gd name="vf" fmla="val 115470"/>
                    </a:avLst>
                  </a:prstGeom>
                  <a:solidFill>
                    <a:srgbClr val="AAE600">
                      <a:alpha val="20999"/>
                    </a:srgbClr>
                  </a:solidFill>
                  <a:ln w="9525" cap="flat" cmpd="sng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/>
                      <a:cs typeface="Calibri"/>
                      <a:sym typeface="宋体" pitchFamily="2" charset="-122"/>
                    </a:endParaRPr>
                  </a:p>
                </p:txBody>
              </p:sp>
            </p:grpSp>
            <p:sp>
              <p:nvSpPr>
                <p:cNvPr id="4176" name="AutoShape 94"/>
                <p:cNvSpPr>
                  <a:spLocks noChangeArrowheads="1"/>
                </p:cNvSpPr>
                <p:nvPr/>
              </p:nvSpPr>
              <p:spPr bwMode="auto">
                <a:xfrm>
                  <a:off x="1065" y="1526"/>
                  <a:ext cx="227" cy="196"/>
                </a:xfrm>
                <a:prstGeom prst="hexagon">
                  <a:avLst>
                    <a:gd name="adj" fmla="val 28949"/>
                    <a:gd name="vf" fmla="val 115470"/>
                  </a:avLst>
                </a:prstGeom>
                <a:solidFill>
                  <a:srgbClr val="9900CC">
                    <a:alpha val="12000"/>
                  </a:srgbClr>
                </a:solidFill>
                <a:ln w="9525" cap="flat" cmpd="sng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  <a:sym typeface="宋体" pitchFamily="2" charset="-122"/>
                  </a:endParaRPr>
                </a:p>
              </p:txBody>
            </p:sp>
          </p:grpSp>
        </p:grpSp>
        <p:grpSp>
          <p:nvGrpSpPr>
            <p:cNvPr id="4177" name="Group 81"/>
            <p:cNvGrpSpPr>
              <a:grpSpLocks/>
            </p:cNvGrpSpPr>
            <p:nvPr/>
          </p:nvGrpSpPr>
          <p:grpSpPr bwMode="auto">
            <a:xfrm>
              <a:off x="863600" y="431800"/>
              <a:ext cx="638175" cy="636587"/>
              <a:chOff x="0" y="0"/>
              <a:chExt cx="402" cy="401"/>
            </a:xfrm>
          </p:grpSpPr>
          <p:sp>
            <p:nvSpPr>
              <p:cNvPr id="4178" name="AutoShape 11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79" name="AutoShape 11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25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0" name="AutoShape 11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CC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1" name="Group 85"/>
            <p:cNvGrpSpPr>
              <a:grpSpLocks/>
            </p:cNvGrpSpPr>
            <p:nvPr/>
          </p:nvGrpSpPr>
          <p:grpSpPr bwMode="auto">
            <a:xfrm>
              <a:off x="2232025" y="0"/>
              <a:ext cx="647700" cy="454025"/>
              <a:chOff x="0" y="0"/>
              <a:chExt cx="408" cy="286"/>
            </a:xfrm>
          </p:grpSpPr>
          <p:sp>
            <p:nvSpPr>
              <p:cNvPr id="4182" name="AutoShape 115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3" name="AutoShape 1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4" name="Group 88"/>
            <p:cNvGrpSpPr>
              <a:grpSpLocks/>
            </p:cNvGrpSpPr>
            <p:nvPr/>
          </p:nvGrpSpPr>
          <p:grpSpPr bwMode="auto">
            <a:xfrm>
              <a:off x="2808288" y="431800"/>
              <a:ext cx="647700" cy="454025"/>
              <a:chOff x="0" y="0"/>
              <a:chExt cx="408" cy="286"/>
            </a:xfrm>
          </p:grpSpPr>
          <p:sp>
            <p:nvSpPr>
              <p:cNvPr id="4185" name="AutoShape 118"/>
              <p:cNvSpPr>
                <a:spLocks noChangeArrowheads="1"/>
              </p:cNvSpPr>
              <p:nvPr/>
            </p:nvSpPr>
            <p:spPr bwMode="auto">
              <a:xfrm>
                <a:off x="181" y="9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6" name="AutoShape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0066FF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87" name="Group 91"/>
            <p:cNvGrpSpPr>
              <a:grpSpLocks/>
            </p:cNvGrpSpPr>
            <p:nvPr/>
          </p:nvGrpSpPr>
          <p:grpSpPr bwMode="auto">
            <a:xfrm>
              <a:off x="2592388" y="1871662"/>
              <a:ext cx="638175" cy="636588"/>
              <a:chOff x="0" y="0"/>
              <a:chExt cx="402" cy="401"/>
            </a:xfrm>
          </p:grpSpPr>
          <p:sp>
            <p:nvSpPr>
              <p:cNvPr id="4188" name="AutoShape 121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89" name="AutoShape 122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9900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0" name="AutoShape 123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99CC00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grpSp>
          <p:nvGrpSpPr>
            <p:cNvPr id="4191" name="Group 95"/>
            <p:cNvGrpSpPr>
              <a:grpSpLocks/>
            </p:cNvGrpSpPr>
            <p:nvPr/>
          </p:nvGrpSpPr>
          <p:grpSpPr bwMode="auto">
            <a:xfrm>
              <a:off x="935038" y="1439862"/>
              <a:ext cx="638175" cy="636588"/>
              <a:chOff x="0" y="0"/>
              <a:chExt cx="402" cy="401"/>
            </a:xfrm>
          </p:grpSpPr>
          <p:sp>
            <p:nvSpPr>
              <p:cNvPr id="4192" name="AutoShape 125"/>
              <p:cNvSpPr>
                <a:spLocks noChangeArrowheads="1"/>
              </p:cNvSpPr>
              <p:nvPr/>
            </p:nvSpPr>
            <p:spPr bwMode="auto">
              <a:xfrm>
                <a:off x="175" y="106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12000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3" name="AutoShape 126"/>
              <p:cNvSpPr>
                <a:spLocks noChangeArrowheads="1"/>
              </p:cNvSpPr>
              <p:nvPr/>
            </p:nvSpPr>
            <p:spPr bwMode="auto">
              <a:xfrm>
                <a:off x="0" y="205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9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  <p:sp>
            <p:nvSpPr>
              <p:cNvPr id="4194" name="AutoShape 127"/>
              <p:cNvSpPr>
                <a:spLocks noChangeArrowheads="1"/>
              </p:cNvSpPr>
              <p:nvPr/>
            </p:nvSpPr>
            <p:spPr bwMode="auto">
              <a:xfrm>
                <a:off x="5" y="0"/>
                <a:ext cx="227" cy="196"/>
              </a:xfrm>
              <a:prstGeom prst="hexagon">
                <a:avLst>
                  <a:gd name="adj" fmla="val 28949"/>
                  <a:gd name="vf" fmla="val 115470"/>
                </a:avLst>
              </a:prstGeom>
              <a:solidFill>
                <a:srgbClr val="FF0066">
                  <a:alpha val="4999"/>
                </a:srgbClr>
              </a:solidFill>
              <a:ln w="9525" cap="flat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  <a:sym typeface="宋体" pitchFamily="2" charset="-122"/>
                </a:endParaRPr>
              </a:p>
            </p:txBody>
          </p:sp>
        </p:grpSp>
        <p:sp>
          <p:nvSpPr>
            <p:cNvPr id="4195" name="Oval 133"/>
            <p:cNvSpPr>
              <a:spLocks noChangeArrowheads="1"/>
            </p:cNvSpPr>
            <p:nvPr/>
          </p:nvSpPr>
          <p:spPr bwMode="auto">
            <a:xfrm rot="13545536">
              <a:off x="2735298" y="428610"/>
              <a:ext cx="71437" cy="71438"/>
            </a:xfrm>
            <a:prstGeom prst="ellipse">
              <a:avLst/>
            </a:prstGeom>
            <a:noFill/>
            <a:ln w="12700" cap="flat" cmpd="sng">
              <a:solidFill>
                <a:srgbClr val="0066FF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4196" name="Oval 169"/>
            <p:cNvSpPr>
              <a:spLocks noChangeArrowheads="1"/>
            </p:cNvSpPr>
            <p:nvPr/>
          </p:nvSpPr>
          <p:spPr bwMode="auto">
            <a:xfrm rot="18854464" flipH="1">
              <a:off x="1398601" y="746606"/>
              <a:ext cx="71438" cy="63404"/>
            </a:xfrm>
            <a:prstGeom prst="ellipse">
              <a:avLst/>
            </a:prstGeom>
            <a:noFill/>
            <a:ln w="12700" cap="flat" cmpd="sng">
              <a:solidFill>
                <a:srgbClr val="00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92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7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8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92760" y="282625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التعليم عن بعد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2256535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 smtClean="0">
                <a:solidFill>
                  <a:srgbClr val="7F7F7F"/>
                </a:solidFill>
              </a:rPr>
              <a:t>نظام </a:t>
            </a:r>
            <a:r>
              <a:rPr lang="x-none" sz="2800" b="1" dirty="0">
                <a:solidFill>
                  <a:srgbClr val="7F7F7F"/>
                </a:solidFill>
              </a:rPr>
              <a:t>تعليمي يقوم على إيصال المادة التعلمية الى المتعلم دون الالتزام بوقت ومكان محدد باستخدام تقنية المعلومات والاتصال</a:t>
            </a:r>
            <a:r>
              <a:rPr lang="en-US" sz="2800" b="1" dirty="0">
                <a:solidFill>
                  <a:srgbClr val="7F7F7F"/>
                </a:solidFill>
              </a:rPr>
              <a:t>.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89789" l="9890" r="94872">
                        <a14:foregroundMark x1="38462" y1="40845" x2="44689" y2="56690"/>
                        <a14:foregroundMark x1="73993" y1="20775" x2="45055" y2="48239"/>
                        <a14:foregroundMark x1="52015" y1="10915" x2="44322" y2="37324"/>
                        <a14:foregroundMark x1="32601" y1="10915" x2="38095" y2="36972"/>
                        <a14:foregroundMark x1="94872" y1="39085" x2="41758" y2="55634"/>
                        <a14:foregroundMark x1="87546" y1="68310" x2="44689" y2="62676"/>
                        <a14:backgroundMark x1="41392" y1="15845" x2="39927" y2="34507"/>
                        <a14:backgroundMark x1="33333" y1="32042" x2="35897" y2="34507"/>
                        <a14:backgroundMark x1="47985" y1="64437" x2="57875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0" y="3641530"/>
            <a:ext cx="2502462" cy="26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60032" y="3356992"/>
            <a:ext cx="41035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أهداف التعلم </a:t>
            </a:r>
            <a:r>
              <a:rPr lang="x-none" sz="3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977253" cy="3484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3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4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76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0652" y="204320"/>
            <a:ext cx="9071992" cy="617205"/>
          </a:xfrm>
          <a:prstGeom prst="rect">
            <a:avLst/>
          </a:prstGeom>
          <a:solidFill>
            <a:schemeClr val="accent5">
              <a:alpha val="4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0053" y="247876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أهداف التعلم الالكتروني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744738" y="1313907"/>
            <a:ext cx="1722599" cy="1979999"/>
            <a:chOff x="3171845" y="2437"/>
            <a:chExt cx="1484713" cy="1706567"/>
          </a:xfrm>
          <a:solidFill>
            <a:srgbClr val="EB5C73"/>
          </a:solidFill>
        </p:grpSpPr>
        <p:sp>
          <p:nvSpPr>
            <p:cNvPr id="27" name="Hexagon 26"/>
            <p:cNvSpPr/>
            <p:nvPr/>
          </p:nvSpPr>
          <p:spPr>
            <a:xfrm rot="5400000">
              <a:off x="3060918" y="113364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/>
            <p:nvPr/>
          </p:nvSpPr>
          <p:spPr>
            <a:xfrm>
              <a:off x="3403213" y="268377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مواكبة التطورات التكنولوجية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006745" y="1313907"/>
            <a:ext cx="1722599" cy="1979999"/>
            <a:chOff x="1568354" y="2437"/>
            <a:chExt cx="1484713" cy="1706567"/>
          </a:xfrm>
          <a:solidFill>
            <a:srgbClr val="F8CF2B"/>
          </a:solidFill>
        </p:grpSpPr>
        <p:sp>
          <p:nvSpPr>
            <p:cNvPr id="25" name="Hexagon 24"/>
            <p:cNvSpPr/>
            <p:nvPr/>
          </p:nvSpPr>
          <p:spPr>
            <a:xfrm rot="5400000">
              <a:off x="1457427" y="113364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6"/>
            <p:cNvSpPr/>
            <p:nvPr/>
          </p:nvSpPr>
          <p:spPr>
            <a:xfrm>
              <a:off x="1799722" y="268377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تقليل التكلفة المادية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874580" y="2856898"/>
            <a:ext cx="1722599" cy="1979999"/>
            <a:chOff x="2367028" y="1450972"/>
            <a:chExt cx="1484713" cy="1706567"/>
          </a:xfrm>
          <a:solidFill>
            <a:srgbClr val="CFCB2C"/>
          </a:solidFill>
        </p:grpSpPr>
        <p:sp>
          <p:nvSpPr>
            <p:cNvPr id="23" name="Hexagon 22"/>
            <p:cNvSpPr/>
            <p:nvPr/>
          </p:nvSpPr>
          <p:spPr>
            <a:xfrm rot="5400000">
              <a:off x="2256101" y="1561899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8"/>
            <p:cNvSpPr/>
            <p:nvPr/>
          </p:nvSpPr>
          <p:spPr>
            <a:xfrm>
              <a:off x="2367029" y="1716912"/>
              <a:ext cx="1484712" cy="11746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 تبادل </a:t>
              </a:r>
              <a:r>
                <a:rPr lang="x-none" sz="2200" b="1" smtClean="0">
                  <a:solidFill>
                    <a:schemeClr val="tx2">
                      <a:lumMod val="75000"/>
                    </a:schemeClr>
                  </a:solidFill>
                </a:rPr>
                <a:t>الخبرات التربوية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626489" y="2872578"/>
            <a:ext cx="1722599" cy="1979999"/>
            <a:chOff x="3970519" y="1450972"/>
            <a:chExt cx="1484713" cy="1706567"/>
          </a:xfrm>
          <a:solidFill>
            <a:srgbClr val="F8CF2B"/>
          </a:solidFill>
        </p:grpSpPr>
        <p:sp>
          <p:nvSpPr>
            <p:cNvPr id="21" name="Hexagon 20"/>
            <p:cNvSpPr/>
            <p:nvPr/>
          </p:nvSpPr>
          <p:spPr>
            <a:xfrm rot="5400000">
              <a:off x="3859592" y="1561899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10"/>
            <p:cNvSpPr/>
            <p:nvPr/>
          </p:nvSpPr>
          <p:spPr>
            <a:xfrm>
              <a:off x="4201887" y="1716912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نمذجة التعلم وتقديمه في صورة معيارية 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745152" y="4442039"/>
            <a:ext cx="1722599" cy="1979999"/>
            <a:chOff x="3171845" y="2899506"/>
            <a:chExt cx="1484713" cy="1706567"/>
          </a:xfrm>
          <a:solidFill>
            <a:srgbClr val="EB5C73"/>
          </a:solidFill>
        </p:grpSpPr>
        <p:sp>
          <p:nvSpPr>
            <p:cNvPr id="19" name="Hexagon 18"/>
            <p:cNvSpPr/>
            <p:nvPr/>
          </p:nvSpPr>
          <p:spPr>
            <a:xfrm rot="5400000">
              <a:off x="3060918" y="3010433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12"/>
            <p:cNvSpPr/>
            <p:nvPr/>
          </p:nvSpPr>
          <p:spPr>
            <a:xfrm>
              <a:off x="3403213" y="3165446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تعدد طرق تقييم الطالب 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013281" y="4418587"/>
            <a:ext cx="1722599" cy="1979999"/>
            <a:chOff x="1568354" y="2899506"/>
            <a:chExt cx="1484713" cy="1706567"/>
          </a:xfrm>
          <a:solidFill>
            <a:srgbClr val="F8CF2B"/>
          </a:solidFill>
        </p:grpSpPr>
        <p:sp>
          <p:nvSpPr>
            <p:cNvPr id="17" name="Hexagon 16"/>
            <p:cNvSpPr/>
            <p:nvPr/>
          </p:nvSpPr>
          <p:spPr>
            <a:xfrm rot="5400000">
              <a:off x="1457427" y="3010433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14"/>
            <p:cNvSpPr/>
            <p:nvPr/>
          </p:nvSpPr>
          <p:spPr>
            <a:xfrm>
              <a:off x="1799722" y="3165446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تقليل الأعباء الإدارية على المعلم </a:t>
              </a:r>
              <a:endParaRPr lang="en-US" sz="22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9708" y="28262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36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37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  <a:sym typeface="宋体" pitchFamily="2" charset="-122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2131051" y="2872578"/>
            <a:ext cx="1722599" cy="1979999"/>
            <a:chOff x="3970519" y="1450972"/>
            <a:chExt cx="1484713" cy="1706567"/>
          </a:xfrm>
          <a:solidFill>
            <a:srgbClr val="EB5C73"/>
          </a:solidFill>
        </p:grpSpPr>
        <p:sp>
          <p:nvSpPr>
            <p:cNvPr id="39" name="Hexagon 38"/>
            <p:cNvSpPr/>
            <p:nvPr/>
          </p:nvSpPr>
          <p:spPr>
            <a:xfrm rot="5400000">
              <a:off x="3859592" y="1561899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10"/>
            <p:cNvSpPr/>
            <p:nvPr/>
          </p:nvSpPr>
          <p:spPr>
            <a:xfrm>
              <a:off x="4201887" y="1716912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سهولة الوصول إلى المعلم 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6503466" y="4426359"/>
            <a:ext cx="1722599" cy="1979999"/>
            <a:chOff x="3970519" y="1450972"/>
            <a:chExt cx="1484713" cy="1706567"/>
          </a:xfrm>
          <a:solidFill>
            <a:srgbClr val="CFCB2C"/>
          </a:solidFill>
        </p:grpSpPr>
        <p:sp>
          <p:nvSpPr>
            <p:cNvPr id="42" name="Hexagon 41"/>
            <p:cNvSpPr/>
            <p:nvPr/>
          </p:nvSpPr>
          <p:spPr>
            <a:xfrm rot="5400000">
              <a:off x="3859592" y="1561899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10"/>
            <p:cNvSpPr/>
            <p:nvPr/>
          </p:nvSpPr>
          <p:spPr>
            <a:xfrm>
              <a:off x="4201887" y="1716912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x-none" b="1" dirty="0" smtClean="0">
                  <a:solidFill>
                    <a:schemeClr val="tx2">
                      <a:lumMod val="75000"/>
                    </a:schemeClr>
                  </a:solidFill>
                </a:rPr>
                <a:t>توفير بيئة </a:t>
              </a:r>
              <a:r>
                <a:rPr lang="x-none" b="1" smtClean="0">
                  <a:solidFill>
                    <a:schemeClr val="tx2">
                      <a:lumMod val="75000"/>
                    </a:schemeClr>
                  </a:solidFill>
                </a:rPr>
                <a:t>تعليمية مرنة </a:t>
              </a:r>
              <a:r>
                <a:rPr lang="x-none" b="1" dirty="0" smtClean="0">
                  <a:solidFill>
                    <a:schemeClr val="tx2">
                      <a:lumMod val="75000"/>
                    </a:schemeClr>
                  </a:solidFill>
                </a:rPr>
                <a:t>وغنية بالمصادر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64800" y="1313907"/>
            <a:ext cx="1722599" cy="1979999"/>
            <a:chOff x="3970519" y="1450972"/>
            <a:chExt cx="1484713" cy="1706567"/>
          </a:xfrm>
          <a:solidFill>
            <a:srgbClr val="CFCB2C"/>
          </a:solidFill>
        </p:grpSpPr>
        <p:sp>
          <p:nvSpPr>
            <p:cNvPr id="45" name="Hexagon 44"/>
            <p:cNvSpPr/>
            <p:nvPr/>
          </p:nvSpPr>
          <p:spPr>
            <a:xfrm rot="5400000">
              <a:off x="3859592" y="1561899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 10"/>
            <p:cNvSpPr/>
            <p:nvPr/>
          </p:nvSpPr>
          <p:spPr>
            <a:xfrm>
              <a:off x="4201887" y="1716912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توسيع دائرة اتصالات المتعلم والمعلم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1249122" y="4434267"/>
            <a:ext cx="1722599" cy="1979999"/>
            <a:chOff x="3970519" y="1450972"/>
            <a:chExt cx="1484713" cy="1706567"/>
          </a:xfrm>
          <a:solidFill>
            <a:srgbClr val="CFCB2C"/>
          </a:solidFill>
        </p:grpSpPr>
        <p:sp>
          <p:nvSpPr>
            <p:cNvPr id="48" name="Hexagon 47"/>
            <p:cNvSpPr/>
            <p:nvPr/>
          </p:nvSpPr>
          <p:spPr>
            <a:xfrm rot="5400000">
              <a:off x="3859592" y="1561899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Hexagon 10"/>
            <p:cNvSpPr/>
            <p:nvPr/>
          </p:nvSpPr>
          <p:spPr>
            <a:xfrm>
              <a:off x="4201887" y="1716912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إتاحة التعلم في أي وقت، وفي أي مكان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6472110" y="1311434"/>
            <a:ext cx="1722599" cy="1979999"/>
            <a:chOff x="3970519" y="1450972"/>
            <a:chExt cx="1484713" cy="1706567"/>
          </a:xfrm>
          <a:solidFill>
            <a:srgbClr val="CFCB2C"/>
          </a:solidFill>
        </p:grpSpPr>
        <p:sp>
          <p:nvSpPr>
            <p:cNvPr id="51" name="Hexagon 50"/>
            <p:cNvSpPr/>
            <p:nvPr/>
          </p:nvSpPr>
          <p:spPr>
            <a:xfrm rot="5400000">
              <a:off x="3859592" y="1561899"/>
              <a:ext cx="1706567" cy="14847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10"/>
            <p:cNvSpPr/>
            <p:nvPr/>
          </p:nvSpPr>
          <p:spPr>
            <a:xfrm>
              <a:off x="4201887" y="1716912"/>
              <a:ext cx="1021977" cy="1174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x-none" sz="2200" b="1" dirty="0" smtClean="0">
                  <a:solidFill>
                    <a:schemeClr val="tx2">
                      <a:lumMod val="75000"/>
                    </a:schemeClr>
                  </a:solidFill>
                </a:rPr>
                <a:t>تنمية مهارات وقدرات المتعلمين</a:t>
              </a:r>
              <a:endParaRPr lang="en-US" sz="2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75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9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17611" y="3307893"/>
            <a:ext cx="347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أنواع التعلم </a:t>
            </a:r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الإلكتروني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8" y="1889139"/>
            <a:ext cx="4977253" cy="3484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9708" y="282625"/>
            <a:ext cx="22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التعلم الالكتروني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07504" y="188640"/>
            <a:ext cx="647700" cy="454025"/>
            <a:chOff x="0" y="0"/>
            <a:chExt cx="408" cy="286"/>
          </a:xfrm>
        </p:grpSpPr>
        <p:sp>
          <p:nvSpPr>
            <p:cNvPr id="18" name="AutoShape 129"/>
            <p:cNvSpPr>
              <a:spLocks noChangeArrowheads="1"/>
            </p:cNvSpPr>
            <p:nvPr/>
          </p:nvSpPr>
          <p:spPr bwMode="auto">
            <a:xfrm>
              <a:off x="181" y="9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12000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  <p:sp>
          <p:nvSpPr>
            <p:cNvPr id="19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227" cy="196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chemeClr val="bg1">
                <a:lumMod val="75000"/>
                <a:alpha val="51999"/>
              </a:schemeClr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  <a:sym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14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USED_LAYOUT" val="1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USED_LAYOUT" val="2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USED_LAYOUT" val="1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7f58fd15-b2e1-4dd0-9a38-2f8ce7bd58eb.png"/>
  <p:tag name="ARTICULATE_CHARACTER_TYPE" val="photographic"/>
  <p:tag name="ARTICULATE_CHARACTER_ID" val="Atsumi"/>
  <p:tag name="ARTICULATE_CHARACTER_CROP" val="atsumi10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USED_LAYOUT" val="1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121a5dc5-c25d-4558-bf81-3a6092981da0.emf"/>
  <p:tag name="ARTICULATE_CHARACTER_TYPE" val="illustrated"/>
  <p:tag name="ARTICULATE_CHARACTER_ID" val="Female 1"/>
  <p:tag name="ARTICULATE_CHARACTER_EXPRESSION" val="1/f1_1_neutral_head_side_standing.wmf"/>
  <p:tag name="ARTICULATE_CHARACTER_POSE" val="1/f1_13_pointer1_body_side_standing.wmf"/>
  <p:tag name="ARTICULATE_CHARACTER_FLIP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121a5dc5-c25d-4558-bf81-3a6092981da0.emf"/>
  <p:tag name="ARTICULATE_CHARACTER_TYPE" val="illustrated"/>
  <p:tag name="ARTICULATE_CHARACTER_ID" val="Female 1"/>
  <p:tag name="ARTICULATE_CHARACTER_EXPRESSION" val="1/f1_1_neutral_head_side_standing.wmf"/>
  <p:tag name="ARTICULATE_CHARACTER_POSE" val="1/f1_13_pointer1_body_side_standing.wmf"/>
  <p:tag name="ARTICULATE_CHARACTER_FLIP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88d5e99c-44d6-4d70-a4b0-c4592ca9622c.emf"/>
  <p:tag name="ARTICULATE_CHARACTER_TYPE" val="illustrated"/>
  <p:tag name="ARTICULATE_CHARACTER_ID" val="Female 1"/>
  <p:tag name="ARTICULATE_CHARACTER_EXPRESSION" val="1/f1_1_neutral_head_side_standing.wmf"/>
  <p:tag name="ARTICULATE_CHARACTER_POSE" val="1/f1_1_neutral_body_side_standing.wmf"/>
  <p:tag name="ARTICULATE_CHARACTER_FLIP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f4ac6b7e-5f04-495b-be25-30dfd06fbecb.emf"/>
  <p:tag name="ARTICULATE_CHARACTER_TYPE" val="illustrated"/>
  <p:tag name="ARTICULATE_CHARACTER_ID" val="Female 1"/>
  <p:tag name="ARTICULATE_CHARACTER_EXPRESSION" val="1/f1_1_neutral_head_side_standing.wmf"/>
  <p:tag name="ARTICULATE_CHARACTER_POSE" val="1/f1_1_neutral_body_side_standing.wmf"/>
  <p:tag name="ARTICULATE_CHARACTER_FLIP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55de7296-5bbc-4960-a8db-05005aaff72f.emf"/>
  <p:tag name="ARTICULATE_CHARACTER_TYPE" val="illustrated"/>
  <p:tag name="ARTICULATE_CHARACTER_ID" val="Female 1"/>
  <p:tag name="ARTICULATE_CHARACTER_EXPRESSION" val="1/f1_3_talking_head_side_standing.wmf"/>
  <p:tag name="ARTICULATE_CHARACTER_POSE" val="1/f1_3_talking_body_side_standing.wmf"/>
  <p:tag name="ARTICULATE_CHARACTER_FLIP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63900eb7-6b8d-4dc1-8d0f-1f71936b6270.emf"/>
  <p:tag name="ARTICULATE_CHARACTER_TYPE" val="illustrated"/>
  <p:tag name="ARTICULATE_CHARACTER_ID" val="Female 1"/>
  <p:tag name="ARTICULATE_CHARACTER_EXPRESSION" val="1/f1_6_asking_head_side_standing.wmf"/>
  <p:tag name="ARTICULATE_CHARACTER_POSE" val="1/f1_6_asking_body_side_standing.wmf"/>
  <p:tag name="ARTICULATE_CHARACTER_FLIP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1156</Words>
  <Application>Microsoft Macintosh PowerPoint</Application>
  <PresentationFormat>On-screen Show (4:3)</PresentationFormat>
  <Paragraphs>257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Adobe Gothic Std B</vt:lpstr>
      <vt:lpstr>Arial</vt:lpstr>
      <vt:lpstr>Calibri</vt:lpstr>
      <vt:lpstr>Times New Roman</vt:lpstr>
      <vt:lpstr>Wingdings</vt:lpstr>
      <vt:lpstr>宋体</vt:lpstr>
      <vt:lpstr>Office Theme</vt:lpstr>
      <vt:lpstr>التعلم الإلكتروني والتعلم عن بعد</vt:lpstr>
      <vt:lpstr>الموضوعات </vt:lpstr>
      <vt:lpstr>التعلم الإلكتروني </vt:lpstr>
      <vt:lpstr>PowerPoint Presentation</vt:lpstr>
      <vt:lpstr>التعلم الإلكتروني والتعلم عن بعد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التعلم المدمج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التعلم الالكتروني والتعلم عن بعد</dc:title>
  <dc:creator>Pro MacBook</dc:creator>
  <cp:lastModifiedBy>Latifa </cp:lastModifiedBy>
  <cp:revision>69</cp:revision>
  <dcterms:created xsi:type="dcterms:W3CDTF">2015-09-07T15:36:40Z</dcterms:created>
  <dcterms:modified xsi:type="dcterms:W3CDTF">2019-04-08T22:08:27Z</dcterms:modified>
</cp:coreProperties>
</file>