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2"/>
  </p:notesMasterIdLst>
  <p:sldIdLst>
    <p:sldId id="256" r:id="rId2"/>
    <p:sldId id="258" r:id="rId3"/>
    <p:sldId id="259"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9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BC169-67F9-4AC0-9F96-535E5BCFBC3B}" type="doc">
      <dgm:prSet loTypeId="urn:microsoft.com/office/officeart/2005/8/layout/equation2" loCatId="process" qsTypeId="urn:microsoft.com/office/officeart/2005/8/quickstyle/3d1" qsCatId="3D" csTypeId="urn:microsoft.com/office/officeart/2005/8/colors/colorful1" csCatId="colorful" phldr="1"/>
      <dgm:spPr/>
      <dgm:t>
        <a:bodyPr/>
        <a:lstStyle/>
        <a:p>
          <a:endParaRPr lang="en-US"/>
        </a:p>
      </dgm:t>
    </dgm:pt>
    <dgm:pt modelId="{6BBC79C8-163B-48DB-8E62-AE4A5BC12BF1}">
      <dgm:prSet/>
      <dgm:spPr>
        <a:solidFill>
          <a:srgbClr val="7030A0"/>
        </a:solidFill>
      </dgm:spPr>
      <dgm:t>
        <a:bodyPr/>
        <a:lstStyle/>
        <a:p>
          <a:pPr rtl="1"/>
          <a:r>
            <a:rPr lang="ar-QA" dirty="0" smtClean="0"/>
            <a:t>1-اضافة 1مل من كاشف حمض السلفانيك </a:t>
          </a:r>
          <a:endParaRPr lang="en-US" dirty="0"/>
        </a:p>
      </dgm:t>
    </dgm:pt>
    <dgm:pt modelId="{EB51AB42-9AAC-43EF-91B7-640D37BC9DB1}" type="parTrans" cxnId="{A729B370-4D07-4D40-827D-AF170565789A}">
      <dgm:prSet/>
      <dgm:spPr/>
      <dgm:t>
        <a:bodyPr/>
        <a:lstStyle/>
        <a:p>
          <a:endParaRPr lang="en-US"/>
        </a:p>
      </dgm:t>
    </dgm:pt>
    <dgm:pt modelId="{0669BC35-C230-4DCF-B0C7-4F11D76B801B}" type="sibTrans" cxnId="{A729B370-4D07-4D40-827D-AF170565789A}">
      <dgm:prSet/>
      <dgm:spPr/>
      <dgm:t>
        <a:bodyPr/>
        <a:lstStyle/>
        <a:p>
          <a:endParaRPr lang="en-US"/>
        </a:p>
      </dgm:t>
    </dgm:pt>
    <dgm:pt modelId="{2271999A-2FC1-44B4-9DE9-59034B630499}">
      <dgm:prSet/>
      <dgm:spPr/>
      <dgm:t>
        <a:bodyPr/>
        <a:lstStyle/>
        <a:p>
          <a:pPr rtl="1"/>
          <a:r>
            <a:rPr lang="ar-QA" smtClean="0"/>
            <a:t>2- ثم اضافة 1مل من كاشف الفانفثايل امين </a:t>
          </a:r>
          <a:endParaRPr lang="en-US"/>
        </a:p>
      </dgm:t>
    </dgm:pt>
    <dgm:pt modelId="{3684C3E1-B0C1-497F-B96F-74D9587CDD57}" type="parTrans" cxnId="{B65B04CA-42C7-452D-AF12-DFA1560D18D9}">
      <dgm:prSet/>
      <dgm:spPr/>
      <dgm:t>
        <a:bodyPr/>
        <a:lstStyle/>
        <a:p>
          <a:endParaRPr lang="en-US"/>
        </a:p>
      </dgm:t>
    </dgm:pt>
    <dgm:pt modelId="{F17C2F88-7E80-4924-9DF8-662AA39871A3}" type="sibTrans" cxnId="{B65B04CA-42C7-452D-AF12-DFA1560D18D9}">
      <dgm:prSet/>
      <dgm:spPr/>
      <dgm:t>
        <a:bodyPr/>
        <a:lstStyle/>
        <a:p>
          <a:endParaRPr lang="en-US"/>
        </a:p>
      </dgm:t>
    </dgm:pt>
    <dgm:pt modelId="{F855A3BF-644C-4F5A-87B4-EEDD4DC08750}">
      <dgm:prSet/>
      <dgm:spPr>
        <a:solidFill>
          <a:srgbClr val="FF0000"/>
        </a:solidFill>
        <a:ln>
          <a:solidFill>
            <a:srgbClr val="FF0000"/>
          </a:solidFill>
        </a:ln>
      </dgm:spPr>
      <dgm:t>
        <a:bodyPr/>
        <a:lstStyle/>
        <a:p>
          <a:pPr rtl="1"/>
          <a:r>
            <a:rPr lang="ar-QA" dirty="0" smtClean="0">
              <a:solidFill>
                <a:schemeClr val="bg1"/>
              </a:solidFill>
            </a:rPr>
            <a:t>3- اذاظهر لون احمر وردي دل ذلك على اختزال النترات الى نيتريت</a:t>
          </a:r>
          <a:endParaRPr lang="en-US" dirty="0">
            <a:solidFill>
              <a:schemeClr val="bg1"/>
            </a:solidFill>
          </a:endParaRPr>
        </a:p>
      </dgm:t>
    </dgm:pt>
    <dgm:pt modelId="{379BF5D2-961E-4588-AF59-56A709817842}" type="parTrans" cxnId="{82CBD1AA-552D-42F1-B51D-E812EEC4A994}">
      <dgm:prSet/>
      <dgm:spPr/>
      <dgm:t>
        <a:bodyPr/>
        <a:lstStyle/>
        <a:p>
          <a:endParaRPr lang="en-US"/>
        </a:p>
      </dgm:t>
    </dgm:pt>
    <dgm:pt modelId="{3493CA20-463F-4414-A376-2939A9664171}" type="sibTrans" cxnId="{82CBD1AA-552D-42F1-B51D-E812EEC4A994}">
      <dgm:prSet/>
      <dgm:spPr/>
      <dgm:t>
        <a:bodyPr/>
        <a:lstStyle/>
        <a:p>
          <a:endParaRPr lang="en-US"/>
        </a:p>
      </dgm:t>
    </dgm:pt>
    <dgm:pt modelId="{AC7284CE-E01D-4F15-BB6D-1A8EFE5C1520}" type="pres">
      <dgm:prSet presAssocID="{763BC169-67F9-4AC0-9F96-535E5BCFBC3B}" presName="Name0" presStyleCnt="0">
        <dgm:presLayoutVars>
          <dgm:dir/>
          <dgm:resizeHandles val="exact"/>
        </dgm:presLayoutVars>
      </dgm:prSet>
      <dgm:spPr/>
    </dgm:pt>
    <dgm:pt modelId="{7D5556C6-B07A-4BAC-93A8-371B07129AF4}" type="pres">
      <dgm:prSet presAssocID="{763BC169-67F9-4AC0-9F96-535E5BCFBC3B}" presName="vNodes" presStyleCnt="0"/>
      <dgm:spPr/>
    </dgm:pt>
    <dgm:pt modelId="{35E34946-D9D2-42C3-B6AE-BCB041ED4BDE}" type="pres">
      <dgm:prSet presAssocID="{6BBC79C8-163B-48DB-8E62-AE4A5BC12BF1}" presName="node" presStyleLbl="node1" presStyleIdx="0" presStyleCnt="3">
        <dgm:presLayoutVars>
          <dgm:bulletEnabled val="1"/>
        </dgm:presLayoutVars>
      </dgm:prSet>
      <dgm:spPr/>
    </dgm:pt>
    <dgm:pt modelId="{223A2158-438A-438B-880A-68971EA8739E}" type="pres">
      <dgm:prSet presAssocID="{0669BC35-C230-4DCF-B0C7-4F11D76B801B}" presName="spacerT" presStyleCnt="0"/>
      <dgm:spPr/>
    </dgm:pt>
    <dgm:pt modelId="{39FB43D2-1453-4F51-9EA8-D63E90715D60}" type="pres">
      <dgm:prSet presAssocID="{0669BC35-C230-4DCF-B0C7-4F11D76B801B}" presName="sibTrans" presStyleLbl="sibTrans2D1" presStyleIdx="0" presStyleCnt="2"/>
      <dgm:spPr/>
    </dgm:pt>
    <dgm:pt modelId="{0B1A0571-6136-49C9-A56B-B888B43B1720}" type="pres">
      <dgm:prSet presAssocID="{0669BC35-C230-4DCF-B0C7-4F11D76B801B}" presName="spacerB" presStyleCnt="0"/>
      <dgm:spPr/>
    </dgm:pt>
    <dgm:pt modelId="{653B1F5C-A176-4C2C-989C-75412F89D691}" type="pres">
      <dgm:prSet presAssocID="{2271999A-2FC1-44B4-9DE9-59034B630499}" presName="node" presStyleLbl="node1" presStyleIdx="1" presStyleCnt="3">
        <dgm:presLayoutVars>
          <dgm:bulletEnabled val="1"/>
        </dgm:presLayoutVars>
      </dgm:prSet>
      <dgm:spPr/>
    </dgm:pt>
    <dgm:pt modelId="{A6CB81AB-1707-4025-9570-83D3C47F8FE6}" type="pres">
      <dgm:prSet presAssocID="{763BC169-67F9-4AC0-9F96-535E5BCFBC3B}" presName="sibTransLast" presStyleLbl="sibTrans2D1" presStyleIdx="1" presStyleCnt="2"/>
      <dgm:spPr/>
    </dgm:pt>
    <dgm:pt modelId="{64BC7626-8D48-4691-BB4D-3357D26E3061}" type="pres">
      <dgm:prSet presAssocID="{763BC169-67F9-4AC0-9F96-535E5BCFBC3B}" presName="connectorText" presStyleLbl="sibTrans2D1" presStyleIdx="1" presStyleCnt="2"/>
      <dgm:spPr/>
    </dgm:pt>
    <dgm:pt modelId="{C86CB638-BB9F-4F6E-99F9-E680CC1E1DB3}" type="pres">
      <dgm:prSet presAssocID="{763BC169-67F9-4AC0-9F96-535E5BCFBC3B}" presName="lastNode" presStyleLbl="node1" presStyleIdx="2" presStyleCnt="3" custLinFactNeighborX="2500" custLinFactNeighborY="-765">
        <dgm:presLayoutVars>
          <dgm:bulletEnabled val="1"/>
        </dgm:presLayoutVars>
      </dgm:prSet>
      <dgm:spPr/>
    </dgm:pt>
  </dgm:ptLst>
  <dgm:cxnLst>
    <dgm:cxn modelId="{5D4538AF-1BE5-4FF8-A4BF-3C11B2202A54}" type="presOf" srcId="{6BBC79C8-163B-48DB-8E62-AE4A5BC12BF1}" destId="{35E34946-D9D2-42C3-B6AE-BCB041ED4BDE}" srcOrd="0" destOrd="0" presId="urn:microsoft.com/office/officeart/2005/8/layout/equation2"/>
    <dgm:cxn modelId="{C1A50323-5B62-4E14-B438-9DC2CD1E9DD4}" type="presOf" srcId="{F855A3BF-644C-4F5A-87B4-EEDD4DC08750}" destId="{C86CB638-BB9F-4F6E-99F9-E680CC1E1DB3}" srcOrd="0" destOrd="0" presId="urn:microsoft.com/office/officeart/2005/8/layout/equation2"/>
    <dgm:cxn modelId="{4976532A-5F13-42AF-A4ED-514BABC61E55}" type="presOf" srcId="{F17C2F88-7E80-4924-9DF8-662AA39871A3}" destId="{A6CB81AB-1707-4025-9570-83D3C47F8FE6}" srcOrd="0" destOrd="0" presId="urn:microsoft.com/office/officeart/2005/8/layout/equation2"/>
    <dgm:cxn modelId="{B65B04CA-42C7-452D-AF12-DFA1560D18D9}" srcId="{763BC169-67F9-4AC0-9F96-535E5BCFBC3B}" destId="{2271999A-2FC1-44B4-9DE9-59034B630499}" srcOrd="1" destOrd="0" parTransId="{3684C3E1-B0C1-497F-B96F-74D9587CDD57}" sibTransId="{F17C2F88-7E80-4924-9DF8-662AA39871A3}"/>
    <dgm:cxn modelId="{0BBD6953-22E6-485B-892B-AC93540C3603}" type="presOf" srcId="{763BC169-67F9-4AC0-9F96-535E5BCFBC3B}" destId="{AC7284CE-E01D-4F15-BB6D-1A8EFE5C1520}" srcOrd="0" destOrd="0" presId="urn:microsoft.com/office/officeart/2005/8/layout/equation2"/>
    <dgm:cxn modelId="{82CBD1AA-552D-42F1-B51D-E812EEC4A994}" srcId="{763BC169-67F9-4AC0-9F96-535E5BCFBC3B}" destId="{F855A3BF-644C-4F5A-87B4-EEDD4DC08750}" srcOrd="2" destOrd="0" parTransId="{379BF5D2-961E-4588-AF59-56A709817842}" sibTransId="{3493CA20-463F-4414-A376-2939A9664171}"/>
    <dgm:cxn modelId="{3D3AB9B8-7409-4B19-8044-19E01DD41B93}" type="presOf" srcId="{2271999A-2FC1-44B4-9DE9-59034B630499}" destId="{653B1F5C-A176-4C2C-989C-75412F89D691}" srcOrd="0" destOrd="0" presId="urn:microsoft.com/office/officeart/2005/8/layout/equation2"/>
    <dgm:cxn modelId="{A729B370-4D07-4D40-827D-AF170565789A}" srcId="{763BC169-67F9-4AC0-9F96-535E5BCFBC3B}" destId="{6BBC79C8-163B-48DB-8E62-AE4A5BC12BF1}" srcOrd="0" destOrd="0" parTransId="{EB51AB42-9AAC-43EF-91B7-640D37BC9DB1}" sibTransId="{0669BC35-C230-4DCF-B0C7-4F11D76B801B}"/>
    <dgm:cxn modelId="{56C20CEE-53A1-4AF1-B9CF-0BB85DFEEC1E}" type="presOf" srcId="{F17C2F88-7E80-4924-9DF8-662AA39871A3}" destId="{64BC7626-8D48-4691-BB4D-3357D26E3061}" srcOrd="1" destOrd="0" presId="urn:microsoft.com/office/officeart/2005/8/layout/equation2"/>
    <dgm:cxn modelId="{9C13C1CF-1876-4C4F-96CB-C97F16066AE3}" type="presOf" srcId="{0669BC35-C230-4DCF-B0C7-4F11D76B801B}" destId="{39FB43D2-1453-4F51-9EA8-D63E90715D60}" srcOrd="0" destOrd="0" presId="urn:microsoft.com/office/officeart/2005/8/layout/equation2"/>
    <dgm:cxn modelId="{FBA0A523-CECD-4AAF-A644-4ABC1EA0EB4F}" type="presParOf" srcId="{AC7284CE-E01D-4F15-BB6D-1A8EFE5C1520}" destId="{7D5556C6-B07A-4BAC-93A8-371B07129AF4}" srcOrd="0" destOrd="0" presId="urn:microsoft.com/office/officeart/2005/8/layout/equation2"/>
    <dgm:cxn modelId="{7A69A2C2-99B7-4396-B24A-6FABE5CCE123}" type="presParOf" srcId="{7D5556C6-B07A-4BAC-93A8-371B07129AF4}" destId="{35E34946-D9D2-42C3-B6AE-BCB041ED4BDE}" srcOrd="0" destOrd="0" presId="urn:microsoft.com/office/officeart/2005/8/layout/equation2"/>
    <dgm:cxn modelId="{FDF1FE0C-5DC0-4F6F-9351-E6A61A619B9F}" type="presParOf" srcId="{7D5556C6-B07A-4BAC-93A8-371B07129AF4}" destId="{223A2158-438A-438B-880A-68971EA8739E}" srcOrd="1" destOrd="0" presId="urn:microsoft.com/office/officeart/2005/8/layout/equation2"/>
    <dgm:cxn modelId="{FBBABB95-1A28-4100-A118-413A3749EA46}" type="presParOf" srcId="{7D5556C6-B07A-4BAC-93A8-371B07129AF4}" destId="{39FB43D2-1453-4F51-9EA8-D63E90715D60}" srcOrd="2" destOrd="0" presId="urn:microsoft.com/office/officeart/2005/8/layout/equation2"/>
    <dgm:cxn modelId="{E4701895-9570-48FB-AABD-384001D77467}" type="presParOf" srcId="{7D5556C6-B07A-4BAC-93A8-371B07129AF4}" destId="{0B1A0571-6136-49C9-A56B-B888B43B1720}" srcOrd="3" destOrd="0" presId="urn:microsoft.com/office/officeart/2005/8/layout/equation2"/>
    <dgm:cxn modelId="{93992FA9-48CE-4E18-B3E9-BC02404CA663}" type="presParOf" srcId="{7D5556C6-B07A-4BAC-93A8-371B07129AF4}" destId="{653B1F5C-A176-4C2C-989C-75412F89D691}" srcOrd="4" destOrd="0" presId="urn:microsoft.com/office/officeart/2005/8/layout/equation2"/>
    <dgm:cxn modelId="{514DC031-B235-4A47-A908-7FD28141F18D}" type="presParOf" srcId="{AC7284CE-E01D-4F15-BB6D-1A8EFE5C1520}" destId="{A6CB81AB-1707-4025-9570-83D3C47F8FE6}" srcOrd="1" destOrd="0" presId="urn:microsoft.com/office/officeart/2005/8/layout/equation2"/>
    <dgm:cxn modelId="{79E880A7-A128-461F-9524-204521E11984}" type="presParOf" srcId="{A6CB81AB-1707-4025-9570-83D3C47F8FE6}" destId="{64BC7626-8D48-4691-BB4D-3357D26E3061}" srcOrd="0" destOrd="0" presId="urn:microsoft.com/office/officeart/2005/8/layout/equation2"/>
    <dgm:cxn modelId="{4A03C695-6DFD-4A72-AF6F-10A2AB3E641E}" type="presParOf" srcId="{AC7284CE-E01D-4F15-BB6D-1A8EFE5C1520}" destId="{C86CB638-BB9F-4F6E-99F9-E680CC1E1DB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34946-D9D2-42C3-B6AE-BCB041ED4BDE}">
      <dsp:nvSpPr>
        <dsp:cNvPr id="0" name=""/>
        <dsp:cNvSpPr/>
      </dsp:nvSpPr>
      <dsp:spPr>
        <a:xfrm>
          <a:off x="1441616" y="1851"/>
          <a:ext cx="1257118" cy="1257118"/>
        </a:xfrm>
        <a:prstGeom prst="ellipse">
          <a:avLst/>
        </a:prstGeom>
        <a:solidFill>
          <a:srgbClr val="7030A0"/>
        </a:solidFill>
        <a:ln>
          <a:noFill/>
        </a:ln>
        <a:effectLst>
          <a:outerShdw blurRad="508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QA" sz="1500" kern="1200" dirty="0" smtClean="0"/>
            <a:t>1-اضافة 1مل من كاشف حمض السلفانيك </a:t>
          </a:r>
          <a:endParaRPr lang="en-US" sz="1500" kern="1200" dirty="0"/>
        </a:p>
      </dsp:txBody>
      <dsp:txXfrm>
        <a:off x="1625717" y="185952"/>
        <a:ext cx="888916" cy="888916"/>
      </dsp:txXfrm>
    </dsp:sp>
    <dsp:sp modelId="{39FB43D2-1453-4F51-9EA8-D63E90715D60}">
      <dsp:nvSpPr>
        <dsp:cNvPr id="0" name=""/>
        <dsp:cNvSpPr/>
      </dsp:nvSpPr>
      <dsp:spPr>
        <a:xfrm>
          <a:off x="1705611" y="1361048"/>
          <a:ext cx="729128" cy="729128"/>
        </a:xfrm>
        <a:prstGeom prst="mathPlus">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802257" y="1639867"/>
        <a:ext cx="535836" cy="171490"/>
      </dsp:txXfrm>
    </dsp:sp>
    <dsp:sp modelId="{653B1F5C-A176-4C2C-989C-75412F89D691}">
      <dsp:nvSpPr>
        <dsp:cNvPr id="0" name=""/>
        <dsp:cNvSpPr/>
      </dsp:nvSpPr>
      <dsp:spPr>
        <a:xfrm>
          <a:off x="1441616" y="2192255"/>
          <a:ext cx="1257118" cy="1257118"/>
        </a:xfrm>
        <a:prstGeom prst="ellipse">
          <a:avLst/>
        </a:prstGeom>
        <a:gradFill rotWithShape="0">
          <a:gsLst>
            <a:gs pos="0">
              <a:schemeClr val="accent3">
                <a:hueOff val="0"/>
                <a:satOff val="0"/>
                <a:lumOff val="0"/>
                <a:alphaOff val="0"/>
                <a:tint val="96000"/>
                <a:satMod val="120000"/>
                <a:lumMod val="120000"/>
              </a:schemeClr>
            </a:gs>
            <a:gs pos="100000">
              <a:schemeClr val="accent3">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QA" sz="1500" kern="1200" smtClean="0"/>
            <a:t>2- ثم اضافة 1مل من كاشف الفانفثايل امين </a:t>
          </a:r>
          <a:endParaRPr lang="en-US" sz="1500" kern="1200"/>
        </a:p>
      </dsp:txBody>
      <dsp:txXfrm>
        <a:off x="1625717" y="2376356"/>
        <a:ext cx="888916" cy="888916"/>
      </dsp:txXfrm>
    </dsp:sp>
    <dsp:sp modelId="{A6CB81AB-1707-4025-9570-83D3C47F8FE6}">
      <dsp:nvSpPr>
        <dsp:cNvPr id="0" name=""/>
        <dsp:cNvSpPr/>
      </dsp:nvSpPr>
      <dsp:spPr>
        <a:xfrm rot="21575132">
          <a:off x="2892020" y="1484360"/>
          <a:ext cx="409786" cy="467648"/>
        </a:xfrm>
        <a:prstGeom prst="rightArrow">
          <a:avLst>
            <a:gd name="adj1" fmla="val 60000"/>
            <a:gd name="adj2" fmla="val 50000"/>
          </a:avLst>
        </a:prstGeom>
        <a:gradFill rotWithShape="0">
          <a:gsLst>
            <a:gs pos="0">
              <a:schemeClr val="accent3">
                <a:hueOff val="0"/>
                <a:satOff val="0"/>
                <a:lumOff val="0"/>
                <a:alphaOff val="0"/>
                <a:tint val="96000"/>
                <a:satMod val="120000"/>
                <a:lumMod val="120000"/>
              </a:schemeClr>
            </a:gs>
            <a:gs pos="100000">
              <a:schemeClr val="accent3">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892022" y="1578335"/>
        <a:ext cx="286850" cy="280588"/>
      </dsp:txXfrm>
    </dsp:sp>
    <dsp:sp modelId="{C86CB638-BB9F-4F6E-99F9-E680CC1E1DB3}">
      <dsp:nvSpPr>
        <dsp:cNvPr id="0" name=""/>
        <dsp:cNvSpPr/>
      </dsp:nvSpPr>
      <dsp:spPr>
        <a:xfrm>
          <a:off x="3471864" y="449259"/>
          <a:ext cx="2514237" cy="2514237"/>
        </a:xfrm>
        <a:prstGeom prst="ellipse">
          <a:avLst/>
        </a:prstGeom>
        <a:solidFill>
          <a:srgbClr val="FF0000"/>
        </a:solidFill>
        <a:ln>
          <a:solidFill>
            <a:srgbClr val="FF0000"/>
          </a:solidFill>
        </a:ln>
        <a:effectLst>
          <a:outerShdw blurRad="508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ar-QA" sz="2500" kern="1200" dirty="0" smtClean="0">
              <a:solidFill>
                <a:schemeClr val="bg1"/>
              </a:solidFill>
            </a:rPr>
            <a:t>3- اذاظهر لون احمر وردي دل ذلك على اختزال النترات الى نيتريت</a:t>
          </a:r>
          <a:endParaRPr lang="en-US" sz="2500" kern="1200" dirty="0">
            <a:solidFill>
              <a:schemeClr val="bg1"/>
            </a:solidFill>
          </a:endParaRPr>
        </a:p>
      </dsp:txBody>
      <dsp:txXfrm>
        <a:off x="3840065" y="817460"/>
        <a:ext cx="1777835" cy="177783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1CDB2-92A7-48FC-BE90-11C0838F9FC0}" type="datetimeFigureOut">
              <a:rPr lang="en-US" smtClean="0"/>
              <a:t>4/23/2016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E5FCB-7661-487C-9BCB-3A756919AA6D}" type="slidenum">
              <a:rPr lang="en-US" smtClean="0"/>
              <a:t>‹#›</a:t>
            </a:fld>
            <a:endParaRPr lang="en-US"/>
          </a:p>
        </p:txBody>
      </p:sp>
    </p:spTree>
    <p:extLst>
      <p:ext uri="{BB962C8B-B14F-4D97-AF65-F5344CB8AC3E}">
        <p14:creationId xmlns:p14="http://schemas.microsoft.com/office/powerpoint/2010/main" val="202370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4/23/2016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QA" dirty="0" smtClean="0"/>
              <a:t>التلوث الميكروبي للتربة بالنترات</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8784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3484463"/>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41762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QA" sz="2400" dirty="0"/>
              <a:t>تلوث التربة </a:t>
            </a:r>
            <a:r>
              <a:rPr lang="ar-QA" sz="2400" dirty="0" smtClean="0"/>
              <a:t>يعرف </a:t>
            </a:r>
            <a:r>
              <a:rPr lang="ar-QA" sz="2400" dirty="0"/>
              <a:t>بأنه </a:t>
            </a:r>
            <a:r>
              <a:rPr lang="ar-QA" sz="2400" dirty="0" smtClean="0"/>
              <a:t>التلوث الذى </a:t>
            </a:r>
            <a:r>
              <a:rPr lang="ar-QA" sz="2400" dirty="0"/>
              <a:t>يصيب التربة </a:t>
            </a:r>
            <a:r>
              <a:rPr lang="ar-QA" sz="2400" dirty="0" smtClean="0"/>
              <a:t>فيغيرمن </a:t>
            </a:r>
            <a:r>
              <a:rPr lang="ar-QA" sz="2400" dirty="0"/>
              <a:t>صفاتها وخواصها الطبيعية أو الكيميائية أو الحيوية بشكل يجعلها تؤثر سلباً بصورة مباشرة أو غير مباشرة على من </a:t>
            </a:r>
            <a:r>
              <a:rPr lang="ar-QA" sz="2400" dirty="0" smtClean="0"/>
              <a:t>يعيش </a:t>
            </a:r>
            <a:r>
              <a:rPr lang="ar-QA" sz="2400" dirty="0"/>
              <a:t>فوق سطحها من انسان وحيوان ونبات</a:t>
            </a:r>
            <a:r>
              <a:rPr lang="ar-QA" dirty="0" smtClean="0"/>
              <a:t>.</a:t>
            </a:r>
          </a:p>
          <a:p>
            <a:pPr algn="r" rtl="1"/>
            <a:r>
              <a:rPr lang="ar-QA" sz="2400" dirty="0"/>
              <a:t>يتوقف التلوث بالتربة </a:t>
            </a:r>
            <a:r>
              <a:rPr lang="ar-QA" sz="2400" dirty="0" smtClean="0"/>
              <a:t>على </a:t>
            </a:r>
            <a:r>
              <a:rPr lang="ar-QA" sz="2400" dirty="0"/>
              <a:t>نوع التلوث ، صفات الأرض ، الظروف المناخية والعوامل الطبيعية.وقد يكون بصورة فورية مثل الزلازل والبراكين أو بصورة تدريجية مثل استخدام المبيدات والأسمدة المعدنية وإعادة استخدام المياه العادمة فى رى الأراضى</a:t>
            </a:r>
            <a:r>
              <a:rPr lang="ar-QA" sz="2400" dirty="0" smtClean="0"/>
              <a:t>.</a:t>
            </a:r>
          </a:p>
          <a:p>
            <a:pPr algn="r" rtl="1"/>
            <a:r>
              <a:rPr lang="nl-NL" sz="2400" dirty="0"/>
              <a:t> </a:t>
            </a:r>
            <a:r>
              <a:rPr lang="ar-SA" sz="2400" dirty="0"/>
              <a:t>الملوثات التى تختلط بالتربة </a:t>
            </a:r>
            <a:r>
              <a:rPr lang="ar-SA" sz="2400" dirty="0" smtClean="0"/>
              <a:t>تفقدها </a:t>
            </a:r>
            <a:r>
              <a:rPr lang="ar-SA" sz="2400" dirty="0"/>
              <a:t>خصوبتها حيث تسبب قتل </a:t>
            </a:r>
            <a:r>
              <a:rPr lang="ar-SA" sz="2400" dirty="0" smtClean="0"/>
              <a:t>البكت</a:t>
            </a:r>
            <a:r>
              <a:rPr lang="ar-QA" sz="2400" dirty="0" smtClean="0"/>
              <a:t>ي</a:t>
            </a:r>
            <a:r>
              <a:rPr lang="ar-SA" sz="2400" dirty="0" smtClean="0"/>
              <a:t>ريا </a:t>
            </a:r>
            <a:r>
              <a:rPr lang="ar-SA" sz="2400" dirty="0"/>
              <a:t>المسئولة عن تحليل المواد العضوية الموجودة بالتربة وتثبيت عنصر النتروجين بها. بل قد تحتوى التربة على مكونات بيولوجية قد تكون مسببات أمراض من كائنات دقيقة </a:t>
            </a:r>
            <a:r>
              <a:rPr lang="ar-SA" sz="2400" dirty="0" smtClean="0"/>
              <a:t>بكت</a:t>
            </a:r>
            <a:r>
              <a:rPr lang="ar-QA" sz="2400" dirty="0" smtClean="0"/>
              <a:t>ي</a:t>
            </a:r>
            <a:r>
              <a:rPr lang="ar-SA" sz="2400" dirty="0" smtClean="0"/>
              <a:t>رية </a:t>
            </a:r>
            <a:r>
              <a:rPr lang="ar-SA" sz="2400" dirty="0"/>
              <a:t>وفطرية وبروتوزويه وفيروسيه.</a:t>
            </a:r>
            <a:endParaRPr lang="en-US" sz="2400" dirty="0"/>
          </a:p>
        </p:txBody>
      </p:sp>
      <p:sp>
        <p:nvSpPr>
          <p:cNvPr id="2" name="Title 1"/>
          <p:cNvSpPr>
            <a:spLocks noGrp="1"/>
          </p:cNvSpPr>
          <p:nvPr>
            <p:ph type="title"/>
          </p:nvPr>
        </p:nvSpPr>
        <p:spPr/>
        <p:txBody>
          <a:bodyPr/>
          <a:lstStyle/>
          <a:p>
            <a:r>
              <a:rPr lang="ar-QA" dirty="0" smtClean="0"/>
              <a:t>مفهوم تلوث التربة</a:t>
            </a:r>
            <a:endParaRPr lang="en-US" dirty="0"/>
          </a:p>
        </p:txBody>
      </p:sp>
    </p:spTree>
    <p:extLst>
      <p:ext uri="{BB962C8B-B14F-4D97-AF65-F5344CB8AC3E}">
        <p14:creationId xmlns:p14="http://schemas.microsoft.com/office/powerpoint/2010/main" val="861794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QA" dirty="0"/>
              <a:t>لمحافظة على التربة من التلوث والتدهور ضرورة حتميه من ضروريات العصر لارتباطها بصحة ووجود الانسان.</a:t>
            </a:r>
          </a:p>
          <a:p>
            <a:pPr algn="r" rtl="1"/>
            <a:endParaRPr lang="ar-QA" dirty="0"/>
          </a:p>
          <a:p>
            <a:pPr algn="r" rtl="1"/>
            <a:r>
              <a:rPr lang="ar-QA" dirty="0"/>
              <a:t>-   ويعتبر الوعى البيئى هو أهم الطرق للحفاظ على التربة من التلوث ويتحقق ذلك عن طريق رفع المستوى التعليمى والثقافى وتعليم الافراد كيفية التعامل مع التربة بحيث يصبح جزء من سلوك الفرد حيث  ان المحافظة على التربة من التلوث هى مسئولية جماعية تتطلب الاقتناع التام بمسئولية الافراد تجاه التربة بحيث يصبح الحفاظ عليها أمرا واقعيا.</a:t>
            </a:r>
          </a:p>
          <a:p>
            <a:pPr algn="r" rtl="1"/>
            <a:endParaRPr lang="ar-QA" dirty="0"/>
          </a:p>
          <a:p>
            <a:pPr algn="r" rtl="1"/>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30478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QA" dirty="0"/>
              <a:t>لمحافظة على التربة من التلوث والتدهور ضرورة حتميه من ضروريات العصر لارتباطها بصحة ووجود الانسان.</a:t>
            </a:r>
          </a:p>
          <a:p>
            <a:pPr algn="r" rtl="1"/>
            <a:endParaRPr lang="ar-QA" dirty="0"/>
          </a:p>
          <a:p>
            <a:pPr algn="r" rtl="1"/>
            <a:r>
              <a:rPr lang="ar-QA" dirty="0"/>
              <a:t>-   ويعتبر الوعى البيئى هو أهم الطرق للحفاظ على التربة من التلوث ويتحقق ذلك عن طريق رفع المستوى التعليمى والثقافى وتعليم الافراد كيفية التعامل مع التربة بحيث يصبح جزء من سلوك الفرد حيث  ان المحافظة على التربة من التلوث هى مسئولية جماعية تتطلب الاقتناع التام بمسئولية الافراد تجاه التربة بحيث يصبح الحفاظ عليها أمرا واقعيا.</a:t>
            </a:r>
          </a:p>
          <a:p>
            <a:pPr algn="r" rtl="1"/>
            <a:endParaRPr lang="ar-QA"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42873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96240" indent="-396240" algn="just" rtl="1"/>
            <a:r>
              <a:rPr lang="ar-QA" b="1" dirty="0">
                <a:solidFill>
                  <a:srgbClr val="000000"/>
                </a:solidFill>
                <a:latin typeface="Symbol"/>
              </a:rPr>
              <a:t>·</a:t>
            </a:r>
            <a:r>
              <a:rPr lang="ar-QA" dirty="0">
                <a:solidFill>
                  <a:srgbClr val="000000"/>
                </a:solidFill>
                <a:latin typeface="Times New Roman"/>
              </a:rPr>
              <a:t> </a:t>
            </a:r>
            <a:r>
              <a:rPr lang="ar-QA" b="1" u="sng" dirty="0">
                <a:solidFill>
                  <a:srgbClr val="000000"/>
                </a:solidFill>
                <a:latin typeface="Times New Roman"/>
                <a:cs typeface="Akhbar MT"/>
              </a:rPr>
              <a:t>مصدر مباشر</a:t>
            </a:r>
            <a:r>
              <a:rPr lang="ar-QA" b="1" dirty="0">
                <a:solidFill>
                  <a:srgbClr val="000000"/>
                </a:solidFill>
                <a:latin typeface="Times New Roman"/>
                <a:cs typeface="Akhbar MT"/>
              </a:rPr>
              <a:t>:</a:t>
            </a:r>
            <a:endParaRPr lang="ar-QA" b="1" dirty="0">
              <a:solidFill>
                <a:srgbClr val="000000"/>
              </a:solidFill>
              <a:latin typeface="Times New Roman"/>
            </a:endParaRPr>
          </a:p>
          <a:p>
            <a:pPr marL="396240" indent="-396240" algn="just" rtl="1"/>
            <a:r>
              <a:rPr lang="ar-QA" dirty="0">
                <a:solidFill>
                  <a:srgbClr val="000000"/>
                </a:solidFill>
                <a:latin typeface="Times New Roman"/>
                <a:cs typeface="Akhbar MT"/>
              </a:rPr>
              <a:t> يقصد به مصدر محدد ومعلوم يمكن قياس كمية الملوثات الصادرة منه مثل انابيب الصرف الصناعى والصرف الصحى.</a:t>
            </a:r>
            <a:endParaRPr lang="ar-QA" dirty="0">
              <a:solidFill>
                <a:srgbClr val="000000"/>
              </a:solidFill>
              <a:latin typeface="Times New Roman"/>
            </a:endParaRPr>
          </a:p>
          <a:p>
            <a:pPr marL="396240" indent="-396240" algn="just" rtl="1"/>
            <a:r>
              <a:rPr lang="ar-QA" dirty="0">
                <a:solidFill>
                  <a:srgbClr val="000000"/>
                </a:solidFill>
                <a:latin typeface="Times New Roman"/>
              </a:rPr>
              <a:t>    </a:t>
            </a:r>
            <a:r>
              <a:rPr lang="ar-QA" b="1" dirty="0">
                <a:solidFill>
                  <a:srgbClr val="000000"/>
                </a:solidFill>
                <a:latin typeface="Symbol"/>
              </a:rPr>
              <a:t>·</a:t>
            </a:r>
            <a:r>
              <a:rPr lang="ar-QA" dirty="0">
                <a:solidFill>
                  <a:srgbClr val="000000"/>
                </a:solidFill>
                <a:latin typeface="Times New Roman"/>
              </a:rPr>
              <a:t> </a:t>
            </a:r>
            <a:r>
              <a:rPr lang="ar-QA" b="1" u="sng" dirty="0">
                <a:solidFill>
                  <a:srgbClr val="000000"/>
                </a:solidFill>
                <a:latin typeface="Times New Roman"/>
                <a:cs typeface="Akhbar MT"/>
              </a:rPr>
              <a:t>مصدر غير مباشر</a:t>
            </a:r>
            <a:r>
              <a:rPr lang="ar-QA" b="1" dirty="0">
                <a:solidFill>
                  <a:srgbClr val="000000"/>
                </a:solidFill>
                <a:latin typeface="Times New Roman"/>
                <a:cs typeface="Akhbar MT"/>
              </a:rPr>
              <a:t>:</a:t>
            </a:r>
            <a:endParaRPr lang="ar-QA" b="1" dirty="0">
              <a:solidFill>
                <a:srgbClr val="000000"/>
              </a:solidFill>
              <a:latin typeface="Times New Roman"/>
            </a:endParaRPr>
          </a:p>
          <a:p>
            <a:pPr marL="396240" indent="-396240" algn="just" rtl="1"/>
            <a:r>
              <a:rPr lang="ar-QA" dirty="0">
                <a:solidFill>
                  <a:srgbClr val="000000"/>
                </a:solidFill>
                <a:latin typeface="Times New Roman"/>
                <a:cs typeface="Akhbar MT"/>
              </a:rPr>
              <a:t> هى المصادر التى من الصعب قياس كمية الملوثات الناتجة عنها وذلك لانتشارها على مساحات كبيرة.. مثل التلوث الناجم من الاسمدة الكيماوية والمبيدات التى تحملها المياه السطحية إلى الاراضى الزراعية </a:t>
            </a:r>
            <a:endParaRPr lang="ar-QA" dirty="0">
              <a:solidFill>
                <a:srgbClr val="000000"/>
              </a:solidFill>
              <a:latin typeface="Times New Roman"/>
            </a:endParaRPr>
          </a:p>
          <a:p>
            <a:pPr marL="0" indent="0" algn="r" rtl="1">
              <a:buNone/>
            </a:pPr>
            <a:endParaRPr lang="en-US" dirty="0"/>
          </a:p>
        </p:txBody>
      </p:sp>
      <p:sp>
        <p:nvSpPr>
          <p:cNvPr id="2" name="Title 1"/>
          <p:cNvSpPr>
            <a:spLocks noGrp="1"/>
          </p:cNvSpPr>
          <p:nvPr>
            <p:ph type="title"/>
          </p:nvPr>
        </p:nvSpPr>
        <p:spPr/>
        <p:txBody>
          <a:bodyPr/>
          <a:lstStyle/>
          <a:p>
            <a:r>
              <a:rPr lang="ar-QA" b="1" u="sng" dirty="0">
                <a:solidFill>
                  <a:srgbClr val="000000"/>
                </a:solidFill>
                <a:latin typeface="Akhbar MT"/>
              </a:rPr>
              <a:t>مصادر تلوث التربة</a:t>
            </a:r>
            <a:endParaRPr lang="en-US" dirty="0"/>
          </a:p>
        </p:txBody>
      </p:sp>
    </p:spTree>
    <p:extLst>
      <p:ext uri="{BB962C8B-B14F-4D97-AF65-F5344CB8AC3E}">
        <p14:creationId xmlns:p14="http://schemas.microsoft.com/office/powerpoint/2010/main" val="269103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SA" b="1" dirty="0">
                <a:solidFill>
                  <a:srgbClr val="000000"/>
                </a:solidFill>
                <a:latin typeface="Times New Roman"/>
                <a:cs typeface="Akhbar MT"/>
              </a:rPr>
              <a:t>أولا: ملوثات عضوية </a:t>
            </a:r>
            <a:r>
              <a:rPr lang="en-US" b="1" dirty="0">
                <a:solidFill>
                  <a:srgbClr val="000000"/>
                </a:solidFill>
                <a:latin typeface="Times New Roman"/>
              </a:rPr>
              <a:t>Organic Pollutants </a:t>
            </a:r>
            <a:r>
              <a:rPr lang="en-US" b="1" dirty="0">
                <a:solidFill>
                  <a:srgbClr val="000000"/>
                </a:solidFill>
                <a:latin typeface="Times New Roman"/>
                <a:cs typeface="Akhbar MT"/>
              </a:rPr>
              <a:t>.</a:t>
            </a:r>
            <a:endParaRPr lang="en-US" b="1" dirty="0">
              <a:solidFill>
                <a:srgbClr val="000000"/>
              </a:solidFill>
              <a:latin typeface="Times New Roman"/>
            </a:endParaRPr>
          </a:p>
          <a:p>
            <a:pPr algn="just" rtl="1"/>
            <a:r>
              <a:rPr lang="ar-SA" dirty="0">
                <a:solidFill>
                  <a:srgbClr val="000000"/>
                </a:solidFill>
                <a:latin typeface="Times New Roman"/>
                <a:cs typeface="Akhbar MT"/>
              </a:rPr>
              <a:t>ثانيا: ملوثات غير عضوية </a:t>
            </a:r>
            <a:r>
              <a:rPr lang="en-US" dirty="0">
                <a:solidFill>
                  <a:srgbClr val="000000"/>
                </a:solidFill>
                <a:latin typeface="Times New Roman"/>
              </a:rPr>
              <a:t>Inorganic Pollutants</a:t>
            </a:r>
          </a:p>
          <a:p>
            <a:pPr marL="0" indent="0" algn="r" rtl="1">
              <a:buNone/>
            </a:pPr>
            <a:r>
              <a:rPr lang="ar-QA" dirty="0" smtClean="0">
                <a:solidFill>
                  <a:srgbClr val="00B050"/>
                </a:solidFill>
              </a:rPr>
              <a:t>بكتيريا النيترة</a:t>
            </a:r>
            <a:r>
              <a:rPr lang="en-US" dirty="0" smtClean="0">
                <a:solidFill>
                  <a:srgbClr val="00B050"/>
                </a:solidFill>
                <a:latin typeface="Arial" panose="020B0604020202020204" pitchFamily="34" charset="0"/>
                <a:cs typeface="Arial" panose="020B0604020202020204" pitchFamily="34" charset="0"/>
              </a:rPr>
              <a:t>Nitrifying bacteria </a:t>
            </a:r>
            <a:r>
              <a:rPr lang="ar-QA" dirty="0" smtClean="0">
                <a:solidFill>
                  <a:srgbClr val="00B050"/>
                </a:solidFill>
                <a:latin typeface="Arial" panose="020B0604020202020204" pitchFamily="34" charset="0"/>
                <a:cs typeface="Arial" panose="020B0604020202020204" pitchFamily="34" charset="0"/>
              </a:rPr>
              <a:t>:</a:t>
            </a:r>
            <a:endParaRPr lang="en-US" dirty="0" smtClean="0">
              <a:solidFill>
                <a:srgbClr val="00B050"/>
              </a:solidFill>
              <a:latin typeface="Arial" panose="020B0604020202020204" pitchFamily="34" charset="0"/>
              <a:cs typeface="Arial" panose="020B0604020202020204" pitchFamily="34" charset="0"/>
            </a:endParaRPr>
          </a:p>
          <a:p>
            <a:pPr marL="0" indent="0" algn="r" rtl="1">
              <a:buNone/>
            </a:pPr>
            <a:r>
              <a:rPr lang="ar-QA" dirty="0" smtClean="0"/>
              <a:t>هي الميكروبات المحللة للمخلفات العضوية النيتروجينيةويتوقف نشاطها نتيجة التغيير في الخصائص المختلفة للتربة وتراكم المخلفات العضوية النيتروجينية.</a:t>
            </a:r>
            <a:endParaRPr lang="en-US" dirty="0"/>
          </a:p>
        </p:txBody>
      </p:sp>
      <p:sp>
        <p:nvSpPr>
          <p:cNvPr id="2" name="Title 1"/>
          <p:cNvSpPr>
            <a:spLocks noGrp="1"/>
          </p:cNvSpPr>
          <p:nvPr>
            <p:ph type="title"/>
          </p:nvPr>
        </p:nvSpPr>
        <p:spPr/>
        <p:txBody>
          <a:bodyPr/>
          <a:lstStyle/>
          <a:p>
            <a:r>
              <a:rPr lang="ar-QA" b="1" u="sng" dirty="0"/>
              <a:t>تقسيم الملوثات</a:t>
            </a:r>
            <a:endParaRPr lang="en-US" dirty="0"/>
          </a:p>
        </p:txBody>
      </p:sp>
    </p:spTree>
    <p:extLst>
      <p:ext uri="{BB962C8B-B14F-4D97-AF65-F5344CB8AC3E}">
        <p14:creationId xmlns:p14="http://schemas.microsoft.com/office/powerpoint/2010/main" val="332155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180340" indent="-180340" algn="just" rtl="1">
              <a:lnSpc>
                <a:spcPts val="2600"/>
              </a:lnSpc>
            </a:pPr>
            <a:r>
              <a:rPr lang="en-US" b="1" dirty="0" smtClean="0">
                <a:solidFill>
                  <a:srgbClr val="000000"/>
                </a:solidFill>
                <a:latin typeface="Symbol"/>
              </a:rPr>
              <a:t>-</a:t>
            </a:r>
            <a:r>
              <a:rPr lang="en-US" dirty="0">
                <a:solidFill>
                  <a:srgbClr val="000000"/>
                </a:solidFill>
                <a:latin typeface="Times New Roman"/>
              </a:rPr>
              <a:t>  </a:t>
            </a:r>
            <a:r>
              <a:rPr lang="ar-SA" dirty="0">
                <a:solidFill>
                  <a:srgbClr val="000000"/>
                </a:solidFill>
                <a:latin typeface="Times New Roman"/>
                <a:cs typeface="Akhbar MT"/>
              </a:rPr>
              <a:t>المصدر الرئيسى للنيتروجين فى التربة هو الأسمدة النيتروجينية وتشمل الأسمدة النتراتية واليوريا والاسمدة </a:t>
            </a:r>
            <a:r>
              <a:rPr lang="ar-SA" dirty="0" smtClean="0">
                <a:solidFill>
                  <a:srgbClr val="000000"/>
                </a:solidFill>
                <a:latin typeface="Times New Roman"/>
                <a:cs typeface="Akhbar MT"/>
              </a:rPr>
              <a:t>الامون</a:t>
            </a:r>
            <a:r>
              <a:rPr lang="ar-QA" dirty="0" smtClean="0">
                <a:solidFill>
                  <a:srgbClr val="000000"/>
                </a:solidFill>
                <a:latin typeface="Times New Roman"/>
                <a:cs typeface="Akhbar MT"/>
              </a:rPr>
              <a:t>ية</a:t>
            </a:r>
            <a:r>
              <a:rPr lang="ar-SA" dirty="0" smtClean="0">
                <a:solidFill>
                  <a:srgbClr val="000000"/>
                </a:solidFill>
                <a:latin typeface="Times New Roman"/>
                <a:cs typeface="Akhbar MT"/>
              </a:rPr>
              <a:t> </a:t>
            </a:r>
            <a:r>
              <a:rPr lang="ar-SA" dirty="0">
                <a:solidFill>
                  <a:srgbClr val="000000"/>
                </a:solidFill>
                <a:latin typeface="Times New Roman"/>
                <a:cs typeface="Akhbar MT"/>
              </a:rPr>
              <a:t>والاسمدة المخلوطة.</a:t>
            </a:r>
            <a:endParaRPr lang="ar-SA" dirty="0">
              <a:solidFill>
                <a:srgbClr val="000000"/>
              </a:solidFill>
              <a:latin typeface="Times New Roman"/>
            </a:endParaRPr>
          </a:p>
          <a:p>
            <a:pPr marL="180340" indent="-180340" algn="just" rtl="1">
              <a:lnSpc>
                <a:spcPts val="2600"/>
              </a:lnSpc>
            </a:pPr>
            <a:r>
              <a:rPr lang="ar-SA" b="1" dirty="0">
                <a:solidFill>
                  <a:srgbClr val="000000"/>
                </a:solidFill>
                <a:latin typeface="Symbol"/>
              </a:rPr>
              <a:t>-</a:t>
            </a:r>
            <a:r>
              <a:rPr lang="ar-SA" dirty="0">
                <a:solidFill>
                  <a:srgbClr val="000000"/>
                </a:solidFill>
                <a:latin typeface="Times New Roman"/>
              </a:rPr>
              <a:t>  </a:t>
            </a:r>
            <a:r>
              <a:rPr lang="ar-SA" dirty="0">
                <a:solidFill>
                  <a:srgbClr val="000000"/>
                </a:solidFill>
                <a:latin typeface="Times New Roman"/>
                <a:cs typeface="Akhbar MT"/>
              </a:rPr>
              <a:t>النتروجين الموجود فى التربة معظمه فى صورة عضوية وبالتالى يكون غير صالح للنبات ولذلك تحدث عمليات بيولوجية فى التربة يتم فيها تحويل النتروجين من صورة عضوية الى صورة غير عضوية </a:t>
            </a:r>
            <a:r>
              <a:rPr lang="ar-SA" dirty="0">
                <a:solidFill>
                  <a:srgbClr val="000000"/>
                </a:solidFill>
                <a:latin typeface="Times New Roman"/>
              </a:rPr>
              <a:t>(</a:t>
            </a:r>
            <a:r>
              <a:rPr lang="en-US" dirty="0">
                <a:solidFill>
                  <a:srgbClr val="000000"/>
                </a:solidFill>
                <a:latin typeface="Times New Roman"/>
              </a:rPr>
              <a:t>NH4-N , NO3-N)</a:t>
            </a:r>
            <a:r>
              <a:rPr lang="en-US" dirty="0">
                <a:solidFill>
                  <a:srgbClr val="000000"/>
                </a:solidFill>
                <a:latin typeface="Times New Roman"/>
                <a:cs typeface="Akhbar MT"/>
              </a:rPr>
              <a:t> </a:t>
            </a:r>
            <a:r>
              <a:rPr lang="ar-SA" dirty="0">
                <a:solidFill>
                  <a:srgbClr val="000000"/>
                </a:solidFill>
                <a:latin typeface="Times New Roman"/>
                <a:cs typeface="Akhbar MT"/>
              </a:rPr>
              <a:t>صالحة للامتصاص بواسطة النبات أو يفقد بالتطاير أو الغسيل أو يتحول الى مكونات عضوية فى أجسام ميكروبات التربة.</a:t>
            </a:r>
            <a:endParaRPr lang="ar-SA" dirty="0">
              <a:solidFill>
                <a:srgbClr val="000000"/>
              </a:solidFill>
              <a:latin typeface="Times New Roman"/>
            </a:endParaRPr>
          </a:p>
          <a:p>
            <a:pPr marL="180340" indent="-180340" algn="just" rtl="1">
              <a:lnSpc>
                <a:spcPts val="2600"/>
              </a:lnSpc>
            </a:pPr>
            <a:r>
              <a:rPr lang="ar-SA" b="1" dirty="0">
                <a:solidFill>
                  <a:srgbClr val="000000"/>
                </a:solidFill>
                <a:latin typeface="Symbol"/>
              </a:rPr>
              <a:t>-</a:t>
            </a:r>
            <a:r>
              <a:rPr lang="ar-SA" dirty="0">
                <a:solidFill>
                  <a:srgbClr val="000000"/>
                </a:solidFill>
                <a:latin typeface="Times New Roman"/>
              </a:rPr>
              <a:t>  </a:t>
            </a:r>
            <a:r>
              <a:rPr lang="ar-SA" dirty="0">
                <a:solidFill>
                  <a:srgbClr val="000000"/>
                </a:solidFill>
                <a:latin typeface="Times New Roman"/>
                <a:cs typeface="Akhbar MT"/>
              </a:rPr>
              <a:t>ونتيجة الاستخدام المتزايد للأسمدة النيتروجينية يؤدى فقد جزء كبير منها عن طريق الغسيل والنترات المفقودة من التربة عن طريق الغسيل سوف تؤدى إلى تلوث المياه الجوفية ومياه الصرف الزراعى.</a:t>
            </a:r>
            <a:endParaRPr lang="ar-SA" dirty="0">
              <a:solidFill>
                <a:srgbClr val="000000"/>
              </a:solidFill>
              <a:latin typeface="Times New Roman"/>
            </a:endParaRPr>
          </a:p>
          <a:p>
            <a:pPr marL="0" indent="0" algn="r" rtl="1">
              <a:buNone/>
            </a:pPr>
            <a:endParaRPr lang="en-US" dirty="0"/>
          </a:p>
        </p:txBody>
      </p:sp>
      <p:sp>
        <p:nvSpPr>
          <p:cNvPr id="2" name="Title 1"/>
          <p:cNvSpPr>
            <a:spLocks noGrp="1"/>
          </p:cNvSpPr>
          <p:nvPr>
            <p:ph type="title"/>
          </p:nvPr>
        </p:nvSpPr>
        <p:spPr/>
        <p:txBody>
          <a:bodyPr>
            <a:normAutofit/>
          </a:bodyPr>
          <a:lstStyle/>
          <a:p>
            <a:pPr marL="342900" lvl="0" indent="-342900" rtl="1">
              <a:spcBef>
                <a:spcPct val="20000"/>
              </a:spcBef>
            </a:pPr>
            <a:r>
              <a:rPr lang="ar-SA" sz="2700" b="1" u="sng" dirty="0" smtClean="0">
                <a:solidFill>
                  <a:srgbClr val="000000"/>
                </a:solidFill>
                <a:latin typeface="Times New Roman"/>
                <a:ea typeface="+mn-ea"/>
                <a:cs typeface="Akhbar MT"/>
              </a:rPr>
              <a:t>الن</a:t>
            </a:r>
            <a:r>
              <a:rPr lang="ar-QA" sz="2700" b="1" u="sng" dirty="0" smtClean="0">
                <a:solidFill>
                  <a:srgbClr val="000000"/>
                </a:solidFill>
                <a:latin typeface="Times New Roman"/>
                <a:ea typeface="+mn-ea"/>
                <a:cs typeface="Akhbar MT"/>
              </a:rPr>
              <a:t>ي</a:t>
            </a:r>
            <a:r>
              <a:rPr lang="ar-SA" sz="2700" b="1" u="sng" dirty="0" smtClean="0">
                <a:solidFill>
                  <a:srgbClr val="000000"/>
                </a:solidFill>
                <a:latin typeface="Times New Roman"/>
                <a:ea typeface="+mn-ea"/>
                <a:cs typeface="Akhbar MT"/>
              </a:rPr>
              <a:t>تروجين</a:t>
            </a:r>
            <a:r>
              <a:rPr lang="ar-SA" sz="2700" b="1" u="sng" dirty="0">
                <a:solidFill>
                  <a:srgbClr val="000000"/>
                </a:solidFill>
                <a:latin typeface="Times New Roman"/>
                <a:ea typeface="+mn-ea"/>
                <a:cs typeface="Akhbar MT"/>
              </a:rPr>
              <a:t> </a:t>
            </a:r>
            <a:r>
              <a:rPr lang="en-US" sz="2700" b="1" u="sng" dirty="0">
                <a:solidFill>
                  <a:srgbClr val="000000"/>
                </a:solidFill>
                <a:latin typeface="Times New Roman"/>
                <a:ea typeface="+mn-ea"/>
                <a:cs typeface="+mn-cs"/>
              </a:rPr>
              <a:t>Nitrogen</a:t>
            </a:r>
            <a:r>
              <a:rPr lang="en-US" sz="2700" b="1" dirty="0">
                <a:solidFill>
                  <a:srgbClr val="000000"/>
                </a:solidFill>
                <a:latin typeface="Times New Roman"/>
                <a:ea typeface="+mn-ea"/>
                <a:cs typeface="+mn-cs"/>
              </a:rPr>
              <a:t/>
            </a:r>
            <a:br>
              <a:rPr lang="en-US" sz="2700" b="1" dirty="0">
                <a:solidFill>
                  <a:srgbClr val="000000"/>
                </a:solidFill>
                <a:latin typeface="Times New Roman"/>
                <a:ea typeface="+mn-ea"/>
                <a:cs typeface="+mn-cs"/>
              </a:rPr>
            </a:br>
            <a:endParaRPr lang="en-US" dirty="0"/>
          </a:p>
        </p:txBody>
      </p:sp>
    </p:spTree>
    <p:extLst>
      <p:ext uri="{BB962C8B-B14F-4D97-AF65-F5344CB8AC3E}">
        <p14:creationId xmlns:p14="http://schemas.microsoft.com/office/powerpoint/2010/main" val="164719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r>
              <a:rPr lang="ar-SA" b="1" u="sng" dirty="0">
                <a:solidFill>
                  <a:srgbClr val="000000"/>
                </a:solidFill>
                <a:latin typeface="Times New Roman"/>
              </a:rPr>
              <a:t>-</a:t>
            </a:r>
            <a:r>
              <a:rPr lang="ar-SA" b="1" u="sng" dirty="0">
                <a:solidFill>
                  <a:srgbClr val="000000"/>
                </a:solidFill>
                <a:latin typeface="Times New Roman"/>
                <a:cs typeface="Akhbar MT"/>
              </a:rPr>
              <a:t> التلوث بالأسمدة الكيماوية :</a:t>
            </a:r>
            <a:endParaRPr lang="ar-SA" dirty="0">
              <a:solidFill>
                <a:srgbClr val="000000"/>
              </a:solidFill>
              <a:latin typeface="Times New Roman"/>
            </a:endParaRPr>
          </a:p>
          <a:p>
            <a:pPr marL="180340" indent="-180340" algn="just" rtl="1"/>
            <a:r>
              <a:rPr lang="ar-SA" b="1" dirty="0">
                <a:solidFill>
                  <a:srgbClr val="000000"/>
                </a:solidFill>
                <a:latin typeface="Symbol"/>
              </a:rPr>
              <a:t>-</a:t>
            </a:r>
            <a:r>
              <a:rPr lang="ar-SA" dirty="0">
                <a:solidFill>
                  <a:srgbClr val="000000"/>
                </a:solidFill>
                <a:latin typeface="Times New Roman"/>
              </a:rPr>
              <a:t>  </a:t>
            </a:r>
            <a:r>
              <a:rPr lang="ar-SA" dirty="0">
                <a:solidFill>
                  <a:srgbClr val="000000"/>
                </a:solidFill>
                <a:latin typeface="Times New Roman"/>
                <a:cs typeface="Akhbar MT"/>
              </a:rPr>
              <a:t>مع إتباع أسلوب الزراعة المكثفة أصبح هناك استنزاف مستمر للعناصر الغذائية الموجودة بالتربة وخاصة النتروجين ومع محدودية استخدام الأسمدة العضوية والأتجاه نحو استخدام الأسمدة الكيماوية وخاصة النتروجينية قد أدى إلى التلوث </a:t>
            </a:r>
            <a:r>
              <a:rPr lang="ar-SA" dirty="0" smtClean="0">
                <a:solidFill>
                  <a:srgbClr val="000000"/>
                </a:solidFill>
                <a:latin typeface="Times New Roman"/>
                <a:cs typeface="Akhbar MT"/>
              </a:rPr>
              <a:t>بالنترات</a:t>
            </a:r>
            <a:r>
              <a:rPr lang="ar-SA" b="1" dirty="0" smtClean="0">
                <a:solidFill>
                  <a:srgbClr val="000000"/>
                </a:solidFill>
                <a:latin typeface="Symbol"/>
              </a:rPr>
              <a:t>-</a:t>
            </a:r>
            <a:r>
              <a:rPr lang="ar-SA" dirty="0">
                <a:solidFill>
                  <a:srgbClr val="000000"/>
                </a:solidFill>
                <a:latin typeface="Times New Roman"/>
              </a:rPr>
              <a:t>  </a:t>
            </a:r>
            <a:r>
              <a:rPr lang="ar-SA" dirty="0" smtClean="0">
                <a:solidFill>
                  <a:srgbClr val="000000"/>
                </a:solidFill>
                <a:latin typeface="Times New Roman"/>
                <a:cs typeface="Akhbar MT"/>
              </a:rPr>
              <a:t>فالبكت</a:t>
            </a:r>
            <a:r>
              <a:rPr lang="ar-QA" dirty="0" smtClean="0">
                <a:solidFill>
                  <a:srgbClr val="000000"/>
                </a:solidFill>
                <a:latin typeface="Times New Roman"/>
                <a:cs typeface="Akhbar MT"/>
              </a:rPr>
              <a:t>ي</a:t>
            </a:r>
            <a:r>
              <a:rPr lang="ar-SA" dirty="0" smtClean="0">
                <a:solidFill>
                  <a:srgbClr val="000000"/>
                </a:solidFill>
                <a:latin typeface="Times New Roman"/>
                <a:cs typeface="Akhbar MT"/>
              </a:rPr>
              <a:t>ريا </a:t>
            </a:r>
            <a:r>
              <a:rPr lang="ar-SA" dirty="0">
                <a:solidFill>
                  <a:srgbClr val="000000"/>
                </a:solidFill>
                <a:latin typeface="Times New Roman"/>
                <a:cs typeface="Akhbar MT"/>
              </a:rPr>
              <a:t>والكائنات الدقيقة الأخرى بالتربة تقوم بتحويل المواد </a:t>
            </a:r>
            <a:r>
              <a:rPr lang="ar-SA" dirty="0" smtClean="0">
                <a:solidFill>
                  <a:srgbClr val="000000"/>
                </a:solidFill>
                <a:latin typeface="Times New Roman"/>
                <a:cs typeface="Akhbar MT"/>
              </a:rPr>
              <a:t>الن</a:t>
            </a:r>
            <a:r>
              <a:rPr lang="ar-QA" dirty="0" smtClean="0">
                <a:solidFill>
                  <a:srgbClr val="000000"/>
                </a:solidFill>
                <a:latin typeface="Times New Roman"/>
                <a:cs typeface="Akhbar MT"/>
              </a:rPr>
              <a:t>ي</a:t>
            </a:r>
            <a:r>
              <a:rPr lang="ar-SA" dirty="0" smtClean="0">
                <a:solidFill>
                  <a:srgbClr val="000000"/>
                </a:solidFill>
                <a:latin typeface="Times New Roman"/>
                <a:cs typeface="Akhbar MT"/>
              </a:rPr>
              <a:t>تروج</a:t>
            </a:r>
            <a:r>
              <a:rPr lang="ar-QA" dirty="0" smtClean="0">
                <a:solidFill>
                  <a:srgbClr val="000000"/>
                </a:solidFill>
                <a:latin typeface="Times New Roman"/>
                <a:cs typeface="Akhbar MT"/>
              </a:rPr>
              <a:t>ي</a:t>
            </a:r>
            <a:r>
              <a:rPr lang="ar-SA" dirty="0" smtClean="0">
                <a:solidFill>
                  <a:srgbClr val="000000"/>
                </a:solidFill>
                <a:latin typeface="Times New Roman"/>
                <a:cs typeface="Akhbar MT"/>
              </a:rPr>
              <a:t>نية </a:t>
            </a:r>
            <a:r>
              <a:rPr lang="ar-SA" dirty="0">
                <a:solidFill>
                  <a:srgbClr val="000000"/>
                </a:solidFill>
                <a:latin typeface="Times New Roman"/>
                <a:cs typeface="Akhbar MT"/>
              </a:rPr>
              <a:t>فى هذه الأسمدة إلى نترات وهذا يزيد من خطر تلوث التربة بالنترات. وفى نفس الوقت يمتص النبات جزء منها ويتبقى الجزء الأكبر فى التربة وماءها . </a:t>
            </a:r>
            <a:r>
              <a:rPr lang="ar-QA" dirty="0" smtClean="0">
                <a:solidFill>
                  <a:srgbClr val="000000"/>
                </a:solidFill>
                <a:latin typeface="Times New Roman"/>
                <a:cs typeface="Akhbar MT"/>
              </a:rPr>
              <a:t>ويمتدتراكم النترات في التربة ليشمل المصادرالمائية مسببا حدوث إثراء لبعض الطحالب والاعشاب الضارة فتغلق الممرات المائية ,وايضاتعمل على زيادة النشاط الميكروبي لإنتاج مادة </a:t>
            </a:r>
            <a:r>
              <a:rPr lang="en-US" dirty="0" smtClean="0">
                <a:solidFill>
                  <a:srgbClr val="000000"/>
                </a:solidFill>
                <a:latin typeface="Times New Roman"/>
                <a:cs typeface="Akhbar MT"/>
              </a:rPr>
              <a:t>Hydroxylamine</a:t>
            </a:r>
            <a:r>
              <a:rPr lang="ar-QA" dirty="0" smtClean="0">
                <a:solidFill>
                  <a:srgbClr val="000000"/>
                </a:solidFill>
                <a:latin typeface="Times New Roman"/>
                <a:cs typeface="Akhbar MT"/>
              </a:rPr>
              <a:t>التي تسبب مرض السرطان.</a:t>
            </a:r>
            <a:r>
              <a:rPr lang="en-US" dirty="0">
                <a:solidFill>
                  <a:srgbClr val="000000"/>
                </a:solidFill>
                <a:latin typeface="Times New Roman"/>
                <a:cs typeface="Akhbar MT"/>
              </a:rPr>
              <a:t>	</a:t>
            </a:r>
            <a:r>
              <a:rPr lang="ar-QA" dirty="0" smtClean="0">
                <a:solidFill>
                  <a:srgbClr val="000000"/>
                </a:solidFill>
                <a:latin typeface="Times New Roman"/>
                <a:cs typeface="Akhbar MT"/>
              </a:rPr>
              <a:t>        </a:t>
            </a:r>
            <a:endParaRPr lang="en-US" dirty="0"/>
          </a:p>
        </p:txBody>
      </p:sp>
      <p:sp>
        <p:nvSpPr>
          <p:cNvPr id="2" name="Title 1"/>
          <p:cNvSpPr>
            <a:spLocks noGrp="1"/>
          </p:cNvSpPr>
          <p:nvPr>
            <p:ph type="title"/>
          </p:nvPr>
        </p:nvSpPr>
        <p:spPr/>
        <p:txBody>
          <a:bodyPr>
            <a:normAutofit fontScale="90000"/>
          </a:bodyPr>
          <a:lstStyle/>
          <a:p>
            <a:r>
              <a:rPr lang="ar-QA" b="1" u="sng" dirty="0"/>
              <a:t>مصادر تلوث التربة</a:t>
            </a:r>
            <a:r>
              <a:rPr lang="ar-QA" b="1" dirty="0"/>
              <a:t/>
            </a:r>
            <a:br>
              <a:rPr lang="ar-QA" b="1" dirty="0"/>
            </a:br>
            <a:endParaRPr lang="en-US" dirty="0"/>
          </a:p>
        </p:txBody>
      </p:sp>
    </p:spTree>
    <p:extLst>
      <p:ext uri="{BB962C8B-B14F-4D97-AF65-F5344CB8AC3E}">
        <p14:creationId xmlns:p14="http://schemas.microsoft.com/office/powerpoint/2010/main" val="152438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QA" sz="2800" dirty="0" smtClean="0"/>
              <a:t>1-تحضير مزارع حديثة من </a:t>
            </a:r>
            <a:r>
              <a:rPr lang="en-US" sz="2800" dirty="0" smtClean="0"/>
              <a:t>Bacillus sp.</a:t>
            </a:r>
            <a:r>
              <a:rPr lang="ar-QA" sz="2800" dirty="0" smtClean="0"/>
              <a:t>و </a:t>
            </a:r>
            <a:r>
              <a:rPr lang="en-US" sz="2800" dirty="0" smtClean="0"/>
              <a:t>staphylococcus sp.</a:t>
            </a:r>
          </a:p>
          <a:p>
            <a:pPr marL="0" indent="0" algn="r" rtl="1">
              <a:buNone/>
            </a:pPr>
            <a:r>
              <a:rPr lang="en-US" sz="2800" dirty="0" smtClean="0"/>
              <a:t>-2 </a:t>
            </a:r>
            <a:r>
              <a:rPr lang="ar-QA" sz="2800" dirty="0" smtClean="0"/>
              <a:t>تلقيح الاجناس في بيئة مرق النترات ثم يتم تلقيح انبوبة اخرى بقليل من التربة وعمل كنترول .</a:t>
            </a:r>
          </a:p>
          <a:p>
            <a:pPr marL="0" indent="0" algn="r" rtl="1">
              <a:buNone/>
            </a:pPr>
            <a:r>
              <a:rPr lang="ar-QA" sz="2800" dirty="0" smtClean="0"/>
              <a:t>3- بعد التحضين لمدة 48 ساعه اكشف عن اختزال النترات الى نيتريت .</a:t>
            </a:r>
          </a:p>
          <a:p>
            <a:pPr marL="0" indent="0" algn="r" rtl="1">
              <a:buNone/>
            </a:pPr>
            <a:endParaRPr lang="ar-QA" sz="2800" dirty="0" smtClean="0"/>
          </a:p>
          <a:p>
            <a:pPr marL="0" indent="0" algn="r" rtl="1">
              <a:buNone/>
            </a:pPr>
            <a:endParaRPr lang="ar-QA" sz="1600" dirty="0"/>
          </a:p>
          <a:p>
            <a:pPr marL="0" indent="0" algn="r" rtl="1">
              <a:buNone/>
            </a:pPr>
            <a:endParaRPr lang="ar-QA" sz="1600" dirty="0" smtClean="0"/>
          </a:p>
          <a:p>
            <a:pPr marL="0" indent="0" algn="r" rtl="1">
              <a:buNone/>
            </a:pPr>
            <a:endParaRPr lang="ar-QA" sz="1600" dirty="0"/>
          </a:p>
          <a:p>
            <a:pPr marL="0" indent="0" algn="r" rtl="1">
              <a:buNone/>
            </a:pPr>
            <a:endParaRPr lang="ar-QA" sz="1600" dirty="0" smtClean="0"/>
          </a:p>
        </p:txBody>
      </p:sp>
      <p:sp>
        <p:nvSpPr>
          <p:cNvPr id="2" name="Title 1"/>
          <p:cNvSpPr>
            <a:spLocks noGrp="1"/>
          </p:cNvSpPr>
          <p:nvPr>
            <p:ph type="title"/>
          </p:nvPr>
        </p:nvSpPr>
        <p:spPr/>
        <p:txBody>
          <a:bodyPr/>
          <a:lstStyle/>
          <a:p>
            <a:r>
              <a:rPr lang="ar-QA" dirty="0" smtClean="0"/>
              <a:t>التجربة</a:t>
            </a:r>
            <a:endParaRPr lang="en-US" dirty="0"/>
          </a:p>
        </p:txBody>
      </p:sp>
    </p:spTree>
    <p:extLst>
      <p:ext uri="{BB962C8B-B14F-4D97-AF65-F5344CB8AC3E}">
        <p14:creationId xmlns:p14="http://schemas.microsoft.com/office/powerpoint/2010/main" val="2712008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86</TotalTime>
  <Words>307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التلوث الميكروبي للتربة بالنترات</vt:lpstr>
      <vt:lpstr>مفهوم تلوث التربة</vt:lpstr>
      <vt:lpstr>PowerPoint Presentation</vt:lpstr>
      <vt:lpstr>PowerPoint Presentation</vt:lpstr>
      <vt:lpstr>مصادر تلوث التربة</vt:lpstr>
      <vt:lpstr>تقسيم الملوثات</vt:lpstr>
      <vt:lpstr>النيتروجين Nitrogen </vt:lpstr>
      <vt:lpstr>مصادر تلوث التربة </vt:lpstr>
      <vt:lpstr>التجربة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الميكروبي للتربة بالنترات</dc:title>
  <dc:creator>Thamer</dc:creator>
  <cp:lastModifiedBy>Thamer</cp:lastModifiedBy>
  <cp:revision>29</cp:revision>
  <dcterms:created xsi:type="dcterms:W3CDTF">2006-08-16T00:00:00Z</dcterms:created>
  <dcterms:modified xsi:type="dcterms:W3CDTF">2016-04-23T20:37:05Z</dcterms:modified>
</cp:coreProperties>
</file>