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9.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4" r:id="rId1"/>
  </p:sldMasterIdLst>
  <p:sldIdLst>
    <p:sldId id="256" r:id="rId2"/>
    <p:sldId id="276" r:id="rId3"/>
    <p:sldId id="277" r:id="rId4"/>
    <p:sldId id="278" r:id="rId5"/>
    <p:sldId id="279" r:id="rId6"/>
    <p:sldId id="280" r:id="rId7"/>
    <p:sldId id="282" r:id="rId8"/>
    <p:sldId id="295" r:id="rId9"/>
    <p:sldId id="285" r:id="rId10"/>
    <p:sldId id="286" r:id="rId11"/>
    <p:sldId id="287" r:id="rId12"/>
    <p:sldId id="294" r:id="rId13"/>
    <p:sldId id="288" r:id="rId14"/>
    <p:sldId id="293" r:id="rId15"/>
    <p:sldId id="289" r:id="rId16"/>
    <p:sldId id="290" r:id="rId17"/>
    <p:sldId id="291" r:id="rId18"/>
    <p:sldId id="292" r:id="rId19"/>
    <p:sldId id="267" r:id="rId20"/>
    <p:sldId id="268" r:id="rId21"/>
    <p:sldId id="269" r:id="rId22"/>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fld id="{C6BD6986-CE7D-454E-9C5B-07C63B598DD3}" type="datetimeFigureOut">
              <a:rPr lang="en-US" smtClean="0"/>
              <a:t>2/24/2015</a:t>
            </a:fld>
            <a:endParaRPr lang="en-US"/>
          </a:p>
        </p:txBody>
      </p:sp>
      <p:sp>
        <p:nvSpPr>
          <p:cNvPr id="5" name="Footer Placeholder 4"/>
          <p:cNvSpPr>
            <a:spLocks noGrp="1"/>
          </p:cNvSpPr>
          <p:nvPr>
            <p:ph type="ftr" sz="quarter" idx="11"/>
          </p:nvPr>
        </p:nvSpPr>
        <p:spPr bwMode="gray">
          <a:xfrm rot="5400000">
            <a:off x="6236210" y="3264407"/>
            <a:ext cx="3859795" cy="228659"/>
          </a:xfrm>
        </p:spPr>
        <p:txBody>
          <a:bodyPr/>
          <a:lstStyle>
            <a:lvl1pPr>
              <a:defRPr b="0" i="0">
                <a:solidFill>
                  <a:schemeClr val="bg1"/>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05F08F21-13D8-41DC-B6EF-8D79A2DAF137}" type="slidenum">
              <a:rPr lang="en-US" smtClean="0"/>
              <a:t>‹#›</a:t>
            </a:fld>
            <a:endParaRPr lang="en-US"/>
          </a:p>
        </p:txBody>
      </p:sp>
    </p:spTree>
    <p:extLst>
      <p:ext uri="{BB962C8B-B14F-4D97-AF65-F5344CB8AC3E}">
        <p14:creationId xmlns:p14="http://schemas.microsoft.com/office/powerpoint/2010/main" val="2978485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C6BD6986-CE7D-454E-9C5B-07C63B598DD3}" type="datetimeFigureOut">
              <a:rPr lang="en-US" smtClean="0"/>
              <a:t>2/24/2015</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05F08F21-13D8-41DC-B6EF-8D79A2DAF137}" type="slidenum">
              <a:rPr lang="en-US" smtClean="0"/>
              <a:t>‹#›</a:t>
            </a:fld>
            <a:endParaRPr lang="en-US"/>
          </a:p>
        </p:txBody>
      </p:sp>
    </p:spTree>
    <p:extLst>
      <p:ext uri="{BB962C8B-B14F-4D97-AF65-F5344CB8AC3E}">
        <p14:creationId xmlns:p14="http://schemas.microsoft.com/office/powerpoint/2010/main" val="101784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العنوان والتسمية التوضيحية">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ar-SA" smtClean="0"/>
              <a:t>انقر لتحرير نمط العنوان الرئيسي</a:t>
            </a:r>
            <a:endParaRPr lang="en-US" dirty="0"/>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C6BD6986-CE7D-454E-9C5B-07C63B598DD3}" type="datetimeFigureOut">
              <a:rPr lang="en-US" smtClean="0"/>
              <a:t>2/24/2015</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05F08F21-13D8-41DC-B6EF-8D79A2DAF137}" type="slidenum">
              <a:rPr lang="en-US" smtClean="0"/>
              <a:t>‹#›</a:t>
            </a:fld>
            <a:endParaRPr lang="en-US"/>
          </a:p>
        </p:txBody>
      </p:sp>
    </p:spTree>
    <p:extLst>
      <p:ext uri="{BB962C8B-B14F-4D97-AF65-F5344CB8AC3E}">
        <p14:creationId xmlns:p14="http://schemas.microsoft.com/office/powerpoint/2010/main" val="552341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اقتباس مع تسمية توضيحية">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ar-SA" smtClean="0"/>
              <a:t>انقر لتحرير نمط العنوان الرئيسي</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C6BD6986-CE7D-454E-9C5B-07C63B598DD3}" type="datetimeFigureOut">
              <a:rPr lang="en-US" smtClean="0"/>
              <a:t>2/24/2015</a:t>
            </a:fld>
            <a:endParaRPr lang="en-US"/>
          </a:p>
        </p:txBody>
      </p:sp>
      <p:sp>
        <p:nvSpPr>
          <p:cNvPr id="5" name="Footer Placeholder 4"/>
          <p:cNvSpPr>
            <a:spLocks noGrp="1"/>
          </p:cNvSpPr>
          <p:nvPr>
            <p:ph type="ftr" sz="quarter" idx="11"/>
          </p:nvPr>
        </p:nvSpPr>
        <p:spPr/>
        <p:txBody>
          <a:bodyPr/>
          <a:lstStyle/>
          <a:p>
            <a:endParaRPr lang="en-US"/>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05F08F21-13D8-41DC-B6EF-8D79A2DAF137}" type="slidenum">
              <a:rPr lang="en-US" smtClean="0"/>
              <a:t>‹#›</a:t>
            </a:fld>
            <a:endParaRPr lang="en-US"/>
          </a:p>
        </p:txBody>
      </p:sp>
    </p:spTree>
    <p:extLst>
      <p:ext uri="{BB962C8B-B14F-4D97-AF65-F5344CB8AC3E}">
        <p14:creationId xmlns:p14="http://schemas.microsoft.com/office/powerpoint/2010/main" val="186312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بطاقة اسم">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C6BD6986-CE7D-454E-9C5B-07C63B598DD3}" type="datetimeFigureOut">
              <a:rPr lang="en-US" smtClean="0"/>
              <a:t>2/24/2015</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05F08F21-13D8-41DC-B6EF-8D79A2DAF137}" type="slidenum">
              <a:rPr lang="en-US" smtClean="0"/>
              <a:t>‹#›</a:t>
            </a:fld>
            <a:endParaRPr lang="en-US"/>
          </a:p>
        </p:txBody>
      </p:sp>
    </p:spTree>
    <p:extLst>
      <p:ext uri="{BB962C8B-B14F-4D97-AF65-F5344CB8AC3E}">
        <p14:creationId xmlns:p14="http://schemas.microsoft.com/office/powerpoint/2010/main" val="2656253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6BD6986-CE7D-454E-9C5B-07C63B598DD3}" type="datetimeFigureOut">
              <a:rPr lang="en-US" smtClean="0"/>
              <a:t>2/24/2015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05F08F21-13D8-41DC-B6EF-8D79A2DAF137}" type="slidenum">
              <a:rPr lang="en-US" smtClean="0"/>
              <a:t>‹#›</a:t>
            </a:fld>
            <a:endParaRPr lang="en-US"/>
          </a:p>
        </p:txBody>
      </p:sp>
    </p:spTree>
    <p:extLst>
      <p:ext uri="{BB962C8B-B14F-4D97-AF65-F5344CB8AC3E}">
        <p14:creationId xmlns:p14="http://schemas.microsoft.com/office/powerpoint/2010/main" val="1725263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6BD6986-CE7D-454E-9C5B-07C63B598DD3}" type="datetimeFigureOut">
              <a:rPr lang="en-US" smtClean="0"/>
              <a:t>2/24/2015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05F08F21-13D8-41DC-B6EF-8D79A2DAF137}" type="slidenum">
              <a:rPr lang="en-US" smtClean="0"/>
              <a:t>‹#›</a:t>
            </a:fld>
            <a:endParaRPr lang="en-US"/>
          </a:p>
        </p:txBody>
      </p:sp>
    </p:spTree>
    <p:extLst>
      <p:ext uri="{BB962C8B-B14F-4D97-AF65-F5344CB8AC3E}">
        <p14:creationId xmlns:p14="http://schemas.microsoft.com/office/powerpoint/2010/main" val="3570073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nchorCtr="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C6BD6986-CE7D-454E-9C5B-07C63B598DD3}" type="datetimeFigureOut">
              <a:rPr lang="en-US" smtClean="0"/>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05F08F21-13D8-41DC-B6EF-8D79A2DAF137}" type="slidenum">
              <a:rPr lang="en-US" smtClean="0"/>
              <a:t>‹#›</a:t>
            </a:fld>
            <a:endParaRPr lang="en-US"/>
          </a:p>
        </p:txBody>
      </p:sp>
    </p:spTree>
    <p:extLst>
      <p:ext uri="{BB962C8B-B14F-4D97-AF65-F5344CB8AC3E}">
        <p14:creationId xmlns:p14="http://schemas.microsoft.com/office/powerpoint/2010/main" val="3686554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C6BD6986-CE7D-454E-9C5B-07C63B598DD3}" type="datetimeFigureOut">
              <a:rPr lang="en-US" smtClean="0"/>
              <a:t>2/24/2015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05F08F21-13D8-41DC-B6EF-8D79A2DAF137}" type="slidenum">
              <a:rPr lang="en-US" smtClean="0"/>
              <a:t>‹#›</a:t>
            </a:fld>
            <a:endParaRPr lang="en-US"/>
          </a:p>
        </p:txBody>
      </p:sp>
    </p:spTree>
    <p:extLst>
      <p:ext uri="{BB962C8B-B14F-4D97-AF65-F5344CB8AC3E}">
        <p14:creationId xmlns:p14="http://schemas.microsoft.com/office/powerpoint/2010/main" val="3536007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C6BD6986-CE7D-454E-9C5B-07C63B598DD3}" type="datetimeFigureOut">
              <a:rPr lang="en-US" smtClean="0"/>
              <a:t>2/24/2015</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05F08F21-13D8-41DC-B6EF-8D79A2DAF137}" type="slidenum">
              <a:rPr lang="en-US" smtClean="0"/>
              <a:t>‹#›</a:t>
            </a:fld>
            <a:endParaRPr lang="en-US"/>
          </a:p>
        </p:txBody>
      </p:sp>
    </p:spTree>
    <p:extLst>
      <p:ext uri="{BB962C8B-B14F-4D97-AF65-F5344CB8AC3E}">
        <p14:creationId xmlns:p14="http://schemas.microsoft.com/office/powerpoint/2010/main" val="1128082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C6BD6986-CE7D-454E-9C5B-07C63B598DD3}" type="datetimeFigureOut">
              <a:rPr lang="en-US" smtClean="0"/>
              <a:t>2/24/2015</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05F08F21-13D8-41DC-B6EF-8D79A2DAF137}" type="slidenum">
              <a:rPr lang="en-US" smtClean="0"/>
              <a:t>‹#›</a:t>
            </a:fld>
            <a:endParaRPr lang="en-US"/>
          </a:p>
        </p:txBody>
      </p:sp>
    </p:spTree>
    <p:extLst>
      <p:ext uri="{BB962C8B-B14F-4D97-AF65-F5344CB8AC3E}">
        <p14:creationId xmlns:p14="http://schemas.microsoft.com/office/powerpoint/2010/main" val="3978363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C6BD6986-CE7D-454E-9C5B-07C63B598DD3}" type="datetimeFigureOut">
              <a:rPr lang="en-US" smtClean="0"/>
              <a:t>2/24/2015</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05F08F21-13D8-41DC-B6EF-8D79A2DAF137}" type="slidenum">
              <a:rPr lang="en-US" smtClean="0"/>
              <a:t>‹#›</a:t>
            </a:fld>
            <a:endParaRPr lang="en-US"/>
          </a:p>
        </p:txBody>
      </p:sp>
    </p:spTree>
    <p:extLst>
      <p:ext uri="{BB962C8B-B14F-4D97-AF65-F5344CB8AC3E}">
        <p14:creationId xmlns:p14="http://schemas.microsoft.com/office/powerpoint/2010/main" val="746689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C6BD6986-CE7D-454E-9C5B-07C63B598DD3}" type="datetimeFigureOut">
              <a:rPr lang="en-US" smtClean="0"/>
              <a:t>2/24/2015</a:t>
            </a:fld>
            <a:endParaRPr lang="en-US"/>
          </a:p>
        </p:txBody>
      </p:sp>
      <p:sp>
        <p:nvSpPr>
          <p:cNvPr id="8" name="Footer Placeholder 7"/>
          <p:cNvSpPr>
            <a:spLocks noGrp="1"/>
          </p:cNvSpPr>
          <p:nvPr>
            <p:ph type="ftr" sz="quarter" idx="11"/>
          </p:nvPr>
        </p:nvSpPr>
        <p:spPr/>
        <p:txBody>
          <a:bodyPr/>
          <a:lstStyle/>
          <a:p>
            <a:endParaRPr lang="en-US"/>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05F08F21-13D8-41DC-B6EF-8D79A2DAF137}" type="slidenum">
              <a:rPr lang="en-US" smtClean="0"/>
              <a:t>‹#›</a:t>
            </a:fld>
            <a:endParaRPr lang="en-US"/>
          </a:p>
        </p:txBody>
      </p:sp>
    </p:spTree>
    <p:extLst>
      <p:ext uri="{BB962C8B-B14F-4D97-AF65-F5344CB8AC3E}">
        <p14:creationId xmlns:p14="http://schemas.microsoft.com/office/powerpoint/2010/main" val="1576456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C6BD6986-CE7D-454E-9C5B-07C63B598DD3}" type="datetimeFigureOut">
              <a:rPr lang="en-US" smtClean="0"/>
              <a:t>2/24/2015</a:t>
            </a:fld>
            <a:endParaRPr lang="en-US"/>
          </a:p>
        </p:txBody>
      </p:sp>
      <p:sp>
        <p:nvSpPr>
          <p:cNvPr id="4" name="Footer Placeholder 3"/>
          <p:cNvSpPr>
            <a:spLocks noGrp="1"/>
          </p:cNvSpPr>
          <p:nvPr>
            <p:ph type="ftr" sz="quarter" idx="11"/>
          </p:nvPr>
        </p:nvSpPr>
        <p:spPr/>
        <p:txBody>
          <a:bodyPr/>
          <a:lstStyle/>
          <a:p>
            <a:endParaRPr lang="en-US"/>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05F08F21-13D8-41DC-B6EF-8D79A2DAF137}" type="slidenum">
              <a:rPr lang="en-US" smtClean="0"/>
              <a:t>‹#›</a:t>
            </a:fld>
            <a:endParaRPr lang="en-US"/>
          </a:p>
        </p:txBody>
      </p:sp>
    </p:spTree>
    <p:extLst>
      <p:ext uri="{BB962C8B-B14F-4D97-AF65-F5344CB8AC3E}">
        <p14:creationId xmlns:p14="http://schemas.microsoft.com/office/powerpoint/2010/main" val="591030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BD6986-CE7D-454E-9C5B-07C63B598DD3}" type="datetimeFigureOut">
              <a:rPr lang="en-US" smtClean="0"/>
              <a:t>2/24/2015</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fld id="{05F08F21-13D8-41DC-B6EF-8D79A2DAF137}" type="slidenum">
              <a:rPr lang="en-US" smtClean="0"/>
              <a:t>‹#›</a:t>
            </a:fld>
            <a:endParaRPr lang="en-US"/>
          </a:p>
        </p:txBody>
      </p:sp>
    </p:spTree>
    <p:extLst>
      <p:ext uri="{BB962C8B-B14F-4D97-AF65-F5344CB8AC3E}">
        <p14:creationId xmlns:p14="http://schemas.microsoft.com/office/powerpoint/2010/main" val="573438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C6BD6986-CE7D-454E-9C5B-07C63B598DD3}" type="datetimeFigureOut">
              <a:rPr lang="en-US" smtClean="0"/>
              <a:t>2/24/2015</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05F08F21-13D8-41DC-B6EF-8D79A2DAF137}" type="slidenum">
              <a:rPr lang="en-US" smtClean="0"/>
              <a:t>‹#›</a:t>
            </a:fld>
            <a:endParaRPr lang="en-US"/>
          </a:p>
        </p:txBody>
      </p:sp>
    </p:spTree>
    <p:extLst>
      <p:ext uri="{BB962C8B-B14F-4D97-AF65-F5344CB8AC3E}">
        <p14:creationId xmlns:p14="http://schemas.microsoft.com/office/powerpoint/2010/main" val="2955552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C6BD6986-CE7D-454E-9C5B-07C63B598DD3}" type="datetimeFigureOut">
              <a:rPr lang="en-US" smtClean="0"/>
              <a:t>2/24/2015</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05F08F21-13D8-41DC-B6EF-8D79A2DAF137}" type="slidenum">
              <a:rPr lang="en-US" smtClean="0"/>
              <a:t>‹#›</a:t>
            </a:fld>
            <a:endParaRPr lang="en-US"/>
          </a:p>
        </p:txBody>
      </p:sp>
    </p:spTree>
    <p:extLst>
      <p:ext uri="{BB962C8B-B14F-4D97-AF65-F5344CB8AC3E}">
        <p14:creationId xmlns:p14="http://schemas.microsoft.com/office/powerpoint/2010/main" val="1537885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fld id="{C6BD6986-CE7D-454E-9C5B-07C63B598DD3}" type="datetimeFigureOut">
              <a:rPr lang="en-US" smtClean="0"/>
              <a:t>2/24/2015</a:t>
            </a:fld>
            <a:endParaRPr lang="en-US"/>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lstStyle>
            <a:lvl1pPr algn="ctr">
              <a:defRPr sz="2800" b="0" i="0">
                <a:solidFill>
                  <a:schemeClr val="bg1"/>
                </a:solidFill>
              </a:defRPr>
            </a:lvl1pPr>
          </a:lstStyle>
          <a:p>
            <a:fld id="{05F08F21-13D8-41DC-B6EF-8D79A2DAF137}" type="slidenum">
              <a:rPr lang="en-US" smtClean="0"/>
              <a:t>‹#›</a:t>
            </a:fld>
            <a:endParaRPr lang="en-US"/>
          </a:p>
        </p:txBody>
      </p:sp>
    </p:spTree>
    <p:extLst>
      <p:ext uri="{BB962C8B-B14F-4D97-AF65-F5344CB8AC3E}">
        <p14:creationId xmlns:p14="http://schemas.microsoft.com/office/powerpoint/2010/main" val="624757333"/>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 id="2147483891" r:id="rId17"/>
  </p:sldLayoutIdLst>
  <p:txStyles>
    <p:titleStyle>
      <a:lvl1pPr algn="l" defTabSz="457200" rtl="1" eaLnBrk="1" latinLnBrk="0" hangingPunct="1">
        <a:spcBef>
          <a:spcPct val="0"/>
        </a:spcBef>
        <a:buNone/>
        <a:defRPr sz="32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sa/url?sa=i&amp;rct=j&amp;q=&amp;esrc=s&amp;frm=1&amp;source=images&amp;cd=&amp;cad=rja&amp;docid=fHMD5FEX_fjSeM&amp;tbnid=2aQXeNrRD6waoM:&amp;ved=0CAUQjRw&amp;url=http://www.warchildren.org/two_brothers.html&amp;ei=iBw7UoPTC46o0wWX9IDwAw&amp;psig=AFQjCNH4f4eBTkeNfVDvOTyYq-Y8PxkESQ&amp;ust=137969201344626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1268760"/>
            <a:ext cx="5472608" cy="1946943"/>
          </a:xfrm>
          <a:prstGeom prst="rect">
            <a:avLst/>
          </a:prstGeom>
        </p:spPr>
        <p:txBody>
          <a:bodyPr wrap="square">
            <a:spAutoFit/>
          </a:bodyPr>
          <a:lstStyle/>
          <a:p>
            <a:pPr algn="ctr">
              <a:lnSpc>
                <a:spcPct val="115000"/>
              </a:lnSpc>
              <a:spcAft>
                <a:spcPts val="750"/>
              </a:spcAft>
            </a:pPr>
            <a:r>
              <a:rPr lang="ar-SA" sz="4950" b="1" dirty="0" smtClean="0">
                <a:solidFill>
                  <a:schemeClr val="bg1">
                    <a:lumMod val="95000"/>
                  </a:schemeClr>
                </a:solidFill>
                <a:latin typeface="Calibri"/>
                <a:ea typeface="Calibri"/>
              </a:rPr>
              <a:t>التربية - التربية  </a:t>
            </a:r>
            <a:r>
              <a:rPr lang="ar-SA" sz="4950" b="1" dirty="0">
                <a:solidFill>
                  <a:schemeClr val="bg1">
                    <a:lumMod val="95000"/>
                  </a:schemeClr>
                </a:solidFill>
                <a:latin typeface="Calibri"/>
                <a:ea typeface="Calibri"/>
              </a:rPr>
              <a:t>الفنية</a:t>
            </a:r>
          </a:p>
          <a:p>
            <a:pPr algn="ctr">
              <a:lnSpc>
                <a:spcPct val="115000"/>
              </a:lnSpc>
              <a:spcAft>
                <a:spcPts val="750"/>
              </a:spcAft>
            </a:pPr>
            <a:r>
              <a:rPr lang="ar-SA" sz="4950" b="1" dirty="0">
                <a:solidFill>
                  <a:schemeClr val="bg1">
                    <a:lumMod val="95000"/>
                  </a:schemeClr>
                </a:solidFill>
                <a:latin typeface="Calibri"/>
                <a:ea typeface="Calibri"/>
                <a:cs typeface="Arial"/>
              </a:rPr>
              <a:t>مفهومها </a:t>
            </a:r>
            <a:r>
              <a:rPr lang="ar-SA" sz="4950" b="1" dirty="0" smtClean="0">
                <a:solidFill>
                  <a:schemeClr val="bg1">
                    <a:lumMod val="95000"/>
                  </a:schemeClr>
                </a:solidFill>
                <a:latin typeface="Calibri"/>
                <a:ea typeface="Calibri"/>
                <a:cs typeface="Arial"/>
              </a:rPr>
              <a:t>وأهدافها</a:t>
            </a:r>
            <a:endParaRPr lang="en-US" sz="4950" b="1" dirty="0">
              <a:solidFill>
                <a:schemeClr val="bg1">
                  <a:lumMod val="95000"/>
                </a:schemeClr>
              </a:solidFill>
              <a:latin typeface="Calibri"/>
              <a:ea typeface="Calibri"/>
              <a:cs typeface="Arial"/>
            </a:endParaRP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3237568"/>
            <a:ext cx="2736304" cy="2736304"/>
          </a:xfrm>
          <a:prstGeom prst="rect">
            <a:avLst/>
          </a:prstGeom>
          <a:ln w="88900" cap="sq" cmpd="thickThin">
            <a:solidFill>
              <a:schemeClr val="accent1"/>
            </a:solidFill>
            <a:prstDash val="solid"/>
            <a:miter lim="800000"/>
          </a:ln>
          <a:effectLst>
            <a:innerShdw blurRad="76200">
              <a:srgbClr val="000000"/>
            </a:innerShdw>
          </a:effectLst>
        </p:spPr>
      </p:pic>
      <p:sp>
        <p:nvSpPr>
          <p:cNvPr id="5" name="مستطيل 4"/>
          <p:cNvSpPr/>
          <p:nvPr/>
        </p:nvSpPr>
        <p:spPr>
          <a:xfrm>
            <a:off x="1547664" y="3237568"/>
            <a:ext cx="2736304" cy="2758169"/>
          </a:xfrm>
          <a:prstGeom prst="rect">
            <a:avLst/>
          </a:prstGeom>
          <a:ln>
            <a:solidFill>
              <a:schemeClr val="accent1"/>
            </a:solidFill>
          </a:ln>
          <a:effectLst>
            <a:glow rad="635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pic>
        <p:nvPicPr>
          <p:cNvPr id="3" name="صورة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7089" y="3293409"/>
            <a:ext cx="2417453" cy="2680463"/>
          </a:xfrm>
          <a:prstGeom prst="rect">
            <a:avLst/>
          </a:prstGeom>
        </p:spPr>
      </p:pic>
    </p:spTree>
    <p:extLst>
      <p:ext uri="{BB962C8B-B14F-4D97-AF65-F5344CB8AC3E}">
        <p14:creationId xmlns:p14="http://schemas.microsoft.com/office/powerpoint/2010/main" val="3981685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9552" y="2780928"/>
            <a:ext cx="7920880" cy="3530600"/>
          </a:xfrm>
        </p:spPr>
        <p:txBody>
          <a:bodyPr/>
          <a:lstStyle/>
          <a:p>
            <a:pPr marL="0" indent="0">
              <a:lnSpc>
                <a:spcPct val="200000"/>
              </a:lnSpc>
              <a:buNone/>
            </a:pPr>
            <a:r>
              <a:rPr lang="ar-SA" sz="2400" b="1" dirty="0" smtClean="0">
                <a:latin typeface="Calibri"/>
                <a:ea typeface="Calibri"/>
              </a:rPr>
              <a:t>كما </a:t>
            </a:r>
            <a:r>
              <a:rPr lang="ar-SA" sz="2400" b="1" dirty="0">
                <a:latin typeface="Calibri"/>
                <a:ea typeface="Calibri"/>
              </a:rPr>
              <a:t>وضح </a:t>
            </a:r>
            <a:r>
              <a:rPr lang="ar-SA" sz="2400" b="1" dirty="0" smtClean="0">
                <a:latin typeface="Calibri"/>
                <a:ea typeface="Calibri"/>
              </a:rPr>
              <a:t>(</a:t>
            </a:r>
            <a:r>
              <a:rPr lang="ar-SA" sz="2400" b="1" u="sng" dirty="0" err="1" smtClean="0">
                <a:latin typeface="Calibri"/>
                <a:ea typeface="Calibri"/>
              </a:rPr>
              <a:t>آرنر</a:t>
            </a:r>
            <a:r>
              <a:rPr lang="ar-SA" sz="2400" b="1" dirty="0" smtClean="0">
                <a:latin typeface="Calibri"/>
                <a:ea typeface="Calibri"/>
              </a:rPr>
              <a:t>) </a:t>
            </a:r>
            <a:r>
              <a:rPr lang="ar-SA" sz="2400" b="1" dirty="0">
                <a:latin typeface="Calibri"/>
                <a:ea typeface="Calibri"/>
              </a:rPr>
              <a:t>إن التعبير عن المشاعر أحد الوظائف الاساسية للفن . وعلى مر العصور التاريخ حافل بما قام به الفن من دور فعال في تجسيد الأحاسيس إلى قيم بصرية تشكيلية مثل الالم الخوف الحزن ليحولها إلى استعارات </a:t>
            </a:r>
            <a:r>
              <a:rPr lang="ar-SA" sz="2400" b="1" dirty="0" smtClean="0">
                <a:latin typeface="Calibri"/>
                <a:ea typeface="Calibri"/>
              </a:rPr>
              <a:t>مرئية.</a:t>
            </a:r>
            <a:endParaRPr lang="en-US" sz="2400" b="1" dirty="0">
              <a:latin typeface="Calibri"/>
              <a:ea typeface="Calibri"/>
            </a:endParaRPr>
          </a:p>
          <a:p>
            <a:endParaRPr lang="ar-SA" dirty="0"/>
          </a:p>
        </p:txBody>
      </p:sp>
      <p:sp>
        <p:nvSpPr>
          <p:cNvPr id="4" name="مستطيل 3"/>
          <p:cNvSpPr/>
          <p:nvPr/>
        </p:nvSpPr>
        <p:spPr>
          <a:xfrm>
            <a:off x="971600" y="692696"/>
            <a:ext cx="7056784" cy="927177"/>
          </a:xfrm>
          <a:prstGeom prst="rect">
            <a:avLst/>
          </a:prstGeom>
        </p:spPr>
        <p:txBody>
          <a:bodyPr wrap="square">
            <a:spAutoFit/>
          </a:bodyPr>
          <a:lstStyle/>
          <a:p>
            <a:pPr defTabSz="457200" rtl="1">
              <a:lnSpc>
                <a:spcPct val="200000"/>
              </a:lnSpc>
              <a:spcBef>
                <a:spcPct val="0"/>
              </a:spcBef>
            </a:pPr>
            <a:r>
              <a:rPr lang="ar-SA" sz="3200" b="1" dirty="0" smtClean="0">
                <a:solidFill>
                  <a:schemeClr val="bg1">
                    <a:lumMod val="95000"/>
                  </a:schemeClr>
                </a:solidFill>
                <a:latin typeface="Calibri"/>
                <a:ea typeface="Calibri"/>
                <a:cs typeface="+mj-cs"/>
              </a:rPr>
              <a:t>ب. </a:t>
            </a:r>
            <a:r>
              <a:rPr lang="ar-SA" sz="3200" b="1" dirty="0">
                <a:solidFill>
                  <a:schemeClr val="bg1">
                    <a:lumMod val="95000"/>
                  </a:schemeClr>
                </a:solidFill>
                <a:latin typeface="Calibri"/>
                <a:ea typeface="Calibri"/>
                <a:cs typeface="+mj-cs"/>
              </a:rPr>
              <a:t>المساعدة على التعبير عن الأحاسيس والمشاعر :</a:t>
            </a:r>
          </a:p>
        </p:txBody>
      </p:sp>
    </p:spTree>
    <p:extLst>
      <p:ext uri="{BB962C8B-B14F-4D97-AF65-F5344CB8AC3E}">
        <p14:creationId xmlns:p14="http://schemas.microsoft.com/office/powerpoint/2010/main" val="2112208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66441" y="2489200"/>
            <a:ext cx="7305959" cy="3530600"/>
          </a:xfrm>
        </p:spPr>
        <p:txBody>
          <a:bodyPr/>
          <a:lstStyle/>
          <a:p>
            <a:pPr marL="0" indent="0" algn="just">
              <a:lnSpc>
                <a:spcPct val="200000"/>
              </a:lnSpc>
              <a:buNone/>
            </a:pPr>
            <a:r>
              <a:rPr lang="ar-SA" sz="2400" b="1" dirty="0" smtClean="0">
                <a:latin typeface="Calibri"/>
                <a:ea typeface="Calibri"/>
              </a:rPr>
              <a:t>التربية </a:t>
            </a:r>
            <a:r>
              <a:rPr lang="ar-SA" sz="2400" b="1" dirty="0">
                <a:latin typeface="Calibri"/>
                <a:ea typeface="Calibri"/>
              </a:rPr>
              <a:t>الفنية هي مدخل </a:t>
            </a:r>
            <a:r>
              <a:rPr lang="ar-SA" sz="2400" b="1" dirty="0">
                <a:latin typeface="Calibri"/>
                <a:ea typeface="Calibri"/>
              </a:rPr>
              <a:t>للإدراك </a:t>
            </a:r>
            <a:r>
              <a:rPr lang="ar-SA" sz="2400" b="1" dirty="0">
                <a:latin typeface="Calibri"/>
                <a:ea typeface="Calibri"/>
              </a:rPr>
              <a:t>الشامل للعالم المحيط ، وهي أفضل أسلوب لتقديم العالم كله إلى التلميذ فتمكنه من إدراك هذا العالم وتحليله من خلال </a:t>
            </a:r>
            <a:r>
              <a:rPr lang="ar-SA" sz="2400" b="1" dirty="0">
                <a:latin typeface="Calibri"/>
                <a:ea typeface="Calibri"/>
              </a:rPr>
              <a:t>ما نطلق </a:t>
            </a:r>
            <a:r>
              <a:rPr lang="ar-SA" sz="2400" b="1" dirty="0">
                <a:latin typeface="Calibri"/>
                <a:ea typeface="Calibri"/>
              </a:rPr>
              <a:t>عليه العين الفنية. </a:t>
            </a:r>
            <a:r>
              <a:rPr lang="ar-SA" sz="2400" b="1" dirty="0">
                <a:solidFill>
                  <a:srgbClr val="FF0000"/>
                </a:solidFill>
                <a:latin typeface="Calibri"/>
                <a:ea typeface="Calibri"/>
              </a:rPr>
              <a:t>(تنمية الرؤية </a:t>
            </a:r>
            <a:r>
              <a:rPr lang="ar-SA" sz="2400" b="1" dirty="0" smtClean="0">
                <a:solidFill>
                  <a:srgbClr val="FF0000"/>
                </a:solidFill>
                <a:latin typeface="Calibri"/>
                <a:ea typeface="Calibri"/>
              </a:rPr>
              <a:t>البصرية)</a:t>
            </a:r>
            <a:endParaRPr lang="en-US" sz="2400" b="1" dirty="0">
              <a:solidFill>
                <a:srgbClr val="FF0000"/>
              </a:solidFill>
              <a:latin typeface="Calibri"/>
              <a:ea typeface="Calibri"/>
            </a:endParaRPr>
          </a:p>
        </p:txBody>
      </p:sp>
      <p:sp>
        <p:nvSpPr>
          <p:cNvPr id="6" name="مستطيل 5"/>
          <p:cNvSpPr/>
          <p:nvPr/>
        </p:nvSpPr>
        <p:spPr>
          <a:xfrm>
            <a:off x="1115616" y="1052736"/>
            <a:ext cx="6162893" cy="584775"/>
          </a:xfrm>
          <a:prstGeom prst="rect">
            <a:avLst/>
          </a:prstGeom>
        </p:spPr>
        <p:txBody>
          <a:bodyPr wrap="square">
            <a:spAutoFit/>
          </a:bodyPr>
          <a:lstStyle/>
          <a:p>
            <a:pPr algn="ctr"/>
            <a:r>
              <a:rPr lang="ar-SA" sz="3200" b="1" dirty="0" smtClean="0">
                <a:solidFill>
                  <a:schemeClr val="bg1">
                    <a:lumMod val="95000"/>
                  </a:schemeClr>
                </a:solidFill>
                <a:latin typeface="Calibri"/>
                <a:ea typeface="Calibri"/>
                <a:cs typeface="+mj-cs"/>
              </a:rPr>
              <a:t>ج. الادراك </a:t>
            </a:r>
            <a:r>
              <a:rPr lang="ar-SA" sz="3200" b="1" dirty="0">
                <a:solidFill>
                  <a:schemeClr val="bg1">
                    <a:lumMod val="95000"/>
                  </a:schemeClr>
                </a:solidFill>
                <a:latin typeface="Calibri"/>
                <a:ea typeface="Calibri"/>
                <a:cs typeface="+mj-cs"/>
              </a:rPr>
              <a:t>الشامل للعالم </a:t>
            </a:r>
            <a:r>
              <a:rPr lang="ar-SA" sz="3200" b="1" dirty="0" smtClean="0">
                <a:solidFill>
                  <a:schemeClr val="bg1">
                    <a:lumMod val="95000"/>
                  </a:schemeClr>
                </a:solidFill>
                <a:latin typeface="Calibri"/>
                <a:ea typeface="Calibri"/>
                <a:cs typeface="+mj-cs"/>
              </a:rPr>
              <a:t>المحيط</a:t>
            </a:r>
            <a:endParaRPr lang="ar-SA" b="1" u="sng" dirty="0">
              <a:solidFill>
                <a:schemeClr val="accent3">
                  <a:lumMod val="75000"/>
                </a:schemeClr>
              </a:solidFill>
              <a:latin typeface="Calibri"/>
              <a:ea typeface="Calibri"/>
            </a:endParaRPr>
          </a:p>
        </p:txBody>
      </p:sp>
    </p:spTree>
    <p:extLst>
      <p:ext uri="{BB962C8B-B14F-4D97-AF65-F5344CB8AC3E}">
        <p14:creationId xmlns:p14="http://schemas.microsoft.com/office/powerpoint/2010/main" val="3667671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866445" y="4961452"/>
            <a:ext cx="6422002" cy="843811"/>
          </a:xfrm>
        </p:spPr>
        <p:txBody>
          <a:bodyPr>
            <a:noAutofit/>
          </a:bodyPr>
          <a:lstStyle/>
          <a:p>
            <a:pPr algn="ctr"/>
            <a:r>
              <a:rPr lang="ar-SA" sz="3200" b="1" dirty="0"/>
              <a:t>أهداف التربية الفنية الثانوية</a:t>
            </a:r>
            <a:endParaRPr lang="ar-SA" sz="3200" dirty="0"/>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260648"/>
            <a:ext cx="5724128" cy="4283556"/>
          </a:xfrm>
          <a:prstGeom prst="rect">
            <a:avLst/>
          </a:prstGeom>
        </p:spPr>
      </p:pic>
    </p:spTree>
    <p:extLst>
      <p:ext uri="{BB962C8B-B14F-4D97-AF65-F5344CB8AC3E}">
        <p14:creationId xmlns:p14="http://schemas.microsoft.com/office/powerpoint/2010/main" val="1046290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1" dirty="0">
                <a:latin typeface="Calibri"/>
                <a:ea typeface="Calibri"/>
              </a:rPr>
              <a:t>التربية الفنية وسيلة لشغل أوقات الفراغ:</a:t>
            </a:r>
            <a:endParaRPr lang="ar-SA" b="1" dirty="0"/>
          </a:p>
        </p:txBody>
      </p:sp>
      <p:sp>
        <p:nvSpPr>
          <p:cNvPr id="5" name="عنصر نائب للمحتوى 4"/>
          <p:cNvSpPr>
            <a:spLocks noGrp="1"/>
          </p:cNvSpPr>
          <p:nvPr>
            <p:ph idx="1"/>
          </p:nvPr>
        </p:nvSpPr>
        <p:spPr/>
        <p:txBody>
          <a:bodyPr>
            <a:normAutofit/>
          </a:bodyPr>
          <a:lstStyle/>
          <a:p>
            <a:pPr marL="0" indent="0" algn="just">
              <a:lnSpc>
                <a:spcPct val="200000"/>
              </a:lnSpc>
              <a:buNone/>
            </a:pPr>
            <a:r>
              <a:rPr lang="ar-SA" sz="2400" b="1" dirty="0" smtClean="0">
                <a:latin typeface="Calibri"/>
                <a:ea typeface="Calibri"/>
              </a:rPr>
              <a:t>من خلال اتجاهات </a:t>
            </a:r>
            <a:r>
              <a:rPr lang="ar-SA" sz="2400" b="1" dirty="0">
                <a:latin typeface="Calibri"/>
                <a:ea typeface="Calibri"/>
              </a:rPr>
              <a:t>خاصة يمارسها التلميذ وقت فراغه فتبعث له الراحة النفسية بين فترات العمل الشاق .</a:t>
            </a:r>
          </a:p>
          <a:p>
            <a:pPr marL="0" indent="0" algn="just">
              <a:lnSpc>
                <a:spcPct val="200000"/>
              </a:lnSpc>
              <a:buNone/>
            </a:pPr>
            <a:endParaRPr lang="ar-SA" sz="2400" b="1" dirty="0">
              <a:latin typeface="Calibri"/>
              <a:ea typeface="Calibri"/>
            </a:endParaRPr>
          </a:p>
        </p:txBody>
      </p:sp>
      <p:pic>
        <p:nvPicPr>
          <p:cNvPr id="6" name="Picture 2" descr="hourglasses,sands,timepieces,countdowns,concep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440" y="3714747"/>
            <a:ext cx="2321719" cy="2321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688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03648" y="1124744"/>
            <a:ext cx="6343202" cy="709865"/>
          </a:xfrm>
        </p:spPr>
        <p:txBody>
          <a:bodyPr/>
          <a:lstStyle/>
          <a:p>
            <a:pPr algn="ctr"/>
            <a:r>
              <a:rPr lang="ar-SA" sz="2800" b="1" dirty="0" smtClean="0">
                <a:solidFill>
                  <a:schemeClr val="bg1">
                    <a:lumMod val="95000"/>
                  </a:schemeClr>
                </a:solidFill>
                <a:ea typeface="Calibri"/>
              </a:rPr>
              <a:t>1.التربية</a:t>
            </a:r>
            <a:r>
              <a:rPr lang="ar-SA" b="1" dirty="0" smtClean="0">
                <a:solidFill>
                  <a:schemeClr val="bg1">
                    <a:lumMod val="95000"/>
                  </a:schemeClr>
                </a:solidFill>
                <a:ea typeface="Calibri"/>
              </a:rPr>
              <a:t> </a:t>
            </a:r>
            <a:r>
              <a:rPr lang="ar-SA" b="1" dirty="0">
                <a:solidFill>
                  <a:schemeClr val="bg1">
                    <a:lumMod val="95000"/>
                  </a:schemeClr>
                </a:solidFill>
                <a:ea typeface="Calibri"/>
              </a:rPr>
              <a:t>الفنية وسيلة لتنمية المهارات اليدوية</a:t>
            </a:r>
            <a:r>
              <a:rPr lang="ar-SA" b="1" dirty="0" smtClean="0">
                <a:solidFill>
                  <a:schemeClr val="bg1">
                    <a:lumMod val="95000"/>
                  </a:schemeClr>
                </a:solidFill>
                <a:ea typeface="Calibri"/>
              </a:rPr>
              <a:t>:</a:t>
            </a:r>
            <a:endParaRPr lang="ar-SA" dirty="0">
              <a:solidFill>
                <a:schemeClr val="bg1">
                  <a:lumMod val="95000"/>
                </a:schemeClr>
              </a:solidFill>
            </a:endParaRPr>
          </a:p>
        </p:txBody>
      </p:sp>
      <p:sp>
        <p:nvSpPr>
          <p:cNvPr id="4" name="عنصر نائب للمحتوى 2"/>
          <p:cNvSpPr>
            <a:spLocks noGrp="1"/>
          </p:cNvSpPr>
          <p:nvPr>
            <p:ph idx="1"/>
          </p:nvPr>
        </p:nvSpPr>
        <p:spPr>
          <a:xfrm>
            <a:off x="866441" y="2489200"/>
            <a:ext cx="7665999" cy="3530600"/>
          </a:xfrm>
        </p:spPr>
        <p:txBody>
          <a:bodyPr>
            <a:noAutofit/>
          </a:bodyPr>
          <a:lstStyle/>
          <a:p>
            <a:pPr marL="0" indent="0" algn="just">
              <a:lnSpc>
                <a:spcPct val="200000"/>
              </a:lnSpc>
              <a:buNone/>
            </a:pPr>
            <a:r>
              <a:rPr lang="ar-SA" sz="2400" b="1" dirty="0">
                <a:latin typeface="Calibri"/>
                <a:ea typeface="Calibri"/>
              </a:rPr>
              <a:t>وهنا </a:t>
            </a:r>
            <a:r>
              <a:rPr lang="ar-SA" sz="2400" b="1" dirty="0">
                <a:latin typeface="Calibri"/>
                <a:ea typeface="Calibri"/>
              </a:rPr>
              <a:t>نقصد </a:t>
            </a:r>
            <a:r>
              <a:rPr lang="ar-SA" sz="2400" b="1" dirty="0">
                <a:latin typeface="Calibri"/>
                <a:ea typeface="Calibri"/>
              </a:rPr>
              <a:t>التآزر </a:t>
            </a:r>
            <a:r>
              <a:rPr lang="ar-SA" sz="2400" b="1" dirty="0">
                <a:latin typeface="Calibri"/>
                <a:ea typeface="Calibri"/>
              </a:rPr>
              <a:t>الحركي والتوافق بين العين والجسم وبقية اجزاء الجسم التي يستخدمها التلميذ </a:t>
            </a:r>
            <a:r>
              <a:rPr lang="ar-SA" sz="2400" b="1" dirty="0">
                <a:latin typeface="Calibri"/>
                <a:ea typeface="Calibri"/>
              </a:rPr>
              <a:t>والسيطرة على </a:t>
            </a:r>
            <a:r>
              <a:rPr lang="ar-SA" sz="2400" b="1" dirty="0">
                <a:latin typeface="Calibri"/>
                <a:ea typeface="Calibri"/>
              </a:rPr>
              <a:t>الاداة أو الالة او الخامة .فهدف الفن هنا اتاحة فرصة لممارسة عمليات حركية كعجن الطين أو تخطيط رسوم كبيرة تتوافق فيها قدرة الطفل على أداء الحركة الواسعة .</a:t>
            </a:r>
            <a:endParaRPr lang="en-US" sz="2400" b="1" dirty="0">
              <a:latin typeface="Calibri"/>
              <a:ea typeface="Calibri"/>
            </a:endParaRPr>
          </a:p>
          <a:p>
            <a:pPr marL="0" indent="0" algn="just">
              <a:lnSpc>
                <a:spcPct val="200000"/>
              </a:lnSpc>
              <a:buNone/>
            </a:pPr>
            <a:endParaRPr lang="ar-SA" sz="2400" b="1" dirty="0">
              <a:latin typeface="Calibri"/>
              <a:ea typeface="Calibri"/>
            </a:endParaRPr>
          </a:p>
        </p:txBody>
      </p:sp>
      <p:pic>
        <p:nvPicPr>
          <p:cNvPr id="5" name="Picture 4" descr="clipper,household,office supply,school supply,she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214" y="4869160"/>
            <a:ext cx="1556867" cy="1556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52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latin typeface="Calibri"/>
                <a:ea typeface="Calibri"/>
              </a:rPr>
              <a:t>3.التربية الفنية وسيلة لاحترام العمل اليدوي:</a:t>
            </a:r>
            <a:endParaRPr lang="ar-SA" dirty="0"/>
          </a:p>
        </p:txBody>
      </p:sp>
      <p:sp>
        <p:nvSpPr>
          <p:cNvPr id="3" name="عنصر نائب للمحتوى 2"/>
          <p:cNvSpPr>
            <a:spLocks noGrp="1"/>
          </p:cNvSpPr>
          <p:nvPr>
            <p:ph idx="1"/>
          </p:nvPr>
        </p:nvSpPr>
        <p:spPr>
          <a:xfrm>
            <a:off x="866441" y="2489200"/>
            <a:ext cx="7521983" cy="3530600"/>
          </a:xfrm>
        </p:spPr>
        <p:txBody>
          <a:bodyPr>
            <a:normAutofit/>
          </a:bodyPr>
          <a:lstStyle/>
          <a:p>
            <a:pPr marL="0" indent="0" algn="just">
              <a:lnSpc>
                <a:spcPct val="200000"/>
              </a:lnSpc>
              <a:buNone/>
            </a:pPr>
            <a:r>
              <a:rPr lang="en-US" b="1" dirty="0">
                <a:latin typeface="Arial"/>
                <a:ea typeface="Calibri"/>
                <a:cs typeface="Arial"/>
              </a:rPr>
              <a:t> </a:t>
            </a:r>
            <a:r>
              <a:rPr lang="en-US" b="1" dirty="0" smtClean="0">
                <a:latin typeface="Calibri"/>
                <a:ea typeface="Calibri"/>
              </a:rPr>
              <a:t> </a:t>
            </a:r>
            <a:r>
              <a:rPr lang="ar-SA" sz="2400" b="1" dirty="0">
                <a:latin typeface="Calibri"/>
                <a:ea typeface="Calibri"/>
              </a:rPr>
              <a:t>تدريب التلاميذ على بعض </a:t>
            </a:r>
            <a:r>
              <a:rPr lang="ar-SA" sz="2400" b="1" dirty="0" smtClean="0">
                <a:latin typeface="Calibri"/>
                <a:ea typeface="Calibri"/>
              </a:rPr>
              <a:t>المهارات اليدوية كالنسيج </a:t>
            </a:r>
            <a:r>
              <a:rPr lang="ar-SA" sz="2400" b="1" dirty="0">
                <a:latin typeface="Calibri"/>
                <a:ea typeface="Calibri"/>
              </a:rPr>
              <a:t>وطباعة </a:t>
            </a:r>
            <a:r>
              <a:rPr lang="ar-SA" sz="2400" b="1" dirty="0" smtClean="0">
                <a:latin typeface="Calibri"/>
                <a:ea typeface="Calibri"/>
              </a:rPr>
              <a:t>الأقمشة </a:t>
            </a:r>
            <a:r>
              <a:rPr lang="ar-SA" sz="2400" b="1" dirty="0">
                <a:latin typeface="Calibri"/>
                <a:ea typeface="Calibri"/>
              </a:rPr>
              <a:t>والنجارة والمعادن والخزف .... </a:t>
            </a:r>
            <a:r>
              <a:rPr lang="ar-SA" sz="2400" b="1" dirty="0" smtClean="0">
                <a:latin typeface="Calibri"/>
                <a:ea typeface="Calibri"/>
              </a:rPr>
              <a:t>الخ،  </a:t>
            </a:r>
            <a:r>
              <a:rPr lang="ar-SA" sz="2400" b="1" dirty="0">
                <a:latin typeface="Calibri"/>
                <a:ea typeface="Calibri"/>
              </a:rPr>
              <a:t>تلك الممارسات العملية توجه التلاميذ الى تقدير الجهد والمهارة التي يحتاج اليها ليقوم </a:t>
            </a:r>
            <a:r>
              <a:rPr lang="ar-SA" sz="2400" b="1" dirty="0">
                <a:latin typeface="Calibri"/>
                <a:ea typeface="Calibri"/>
              </a:rPr>
              <a:t>بإنتاج </a:t>
            </a:r>
            <a:r>
              <a:rPr lang="ar-SA" sz="2400" b="1" dirty="0">
                <a:latin typeface="Calibri"/>
                <a:ea typeface="Calibri"/>
              </a:rPr>
              <a:t>أشغال نفعية فيكون ميالاً الى مزاولتها وإتقان جوانبها الصناعية ويقدر القائمين عليها .</a:t>
            </a:r>
          </a:p>
          <a:p>
            <a:pPr marL="0" indent="0" algn="just">
              <a:lnSpc>
                <a:spcPct val="200000"/>
              </a:lnSpc>
              <a:buNone/>
            </a:pPr>
            <a:endParaRPr lang="ar-SA" sz="2400" b="1" dirty="0">
              <a:latin typeface="Calibri"/>
              <a:ea typeface="Calibri"/>
            </a:endParaRPr>
          </a:p>
        </p:txBody>
      </p:sp>
      <p:pic>
        <p:nvPicPr>
          <p:cNvPr id="4" name="Picture 2" descr="View detai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97152"/>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7035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1249823"/>
            <a:ext cx="7848872" cy="709865"/>
          </a:xfrm>
        </p:spPr>
        <p:txBody>
          <a:bodyPr/>
          <a:lstStyle/>
          <a:p>
            <a:pPr algn="r"/>
            <a:r>
              <a:rPr lang="ar-SA" sz="2800" b="1" dirty="0">
                <a:latin typeface="Calibri"/>
                <a:ea typeface="Calibri"/>
              </a:rPr>
              <a:t>4.التربية الفنية وسيلة للتنفيس عن المشاعر والانفعالات </a:t>
            </a:r>
            <a:r>
              <a:rPr lang="ar-SA" sz="2800" b="1" dirty="0" smtClean="0">
                <a:latin typeface="Calibri"/>
                <a:ea typeface="Calibri"/>
              </a:rPr>
              <a:t>المكبوتة:</a:t>
            </a:r>
            <a:r>
              <a:rPr lang="ar-SA" sz="2800" b="1" dirty="0">
                <a:latin typeface="Calibri"/>
                <a:ea typeface="Calibri"/>
              </a:rPr>
              <a:t/>
            </a:r>
            <a:br>
              <a:rPr lang="ar-SA" sz="2800" b="1" dirty="0">
                <a:latin typeface="Calibri"/>
                <a:ea typeface="Calibri"/>
              </a:rPr>
            </a:br>
            <a:endParaRPr lang="ar-SA" sz="2800" dirty="0"/>
          </a:p>
        </p:txBody>
      </p:sp>
      <p:sp>
        <p:nvSpPr>
          <p:cNvPr id="3" name="عنصر نائب للمحتوى 2"/>
          <p:cNvSpPr>
            <a:spLocks noGrp="1"/>
          </p:cNvSpPr>
          <p:nvPr>
            <p:ph idx="1"/>
          </p:nvPr>
        </p:nvSpPr>
        <p:spPr>
          <a:xfrm>
            <a:off x="1043608" y="2204864"/>
            <a:ext cx="7344816" cy="3388072"/>
          </a:xfrm>
        </p:spPr>
        <p:txBody>
          <a:bodyPr/>
          <a:lstStyle/>
          <a:p>
            <a:pPr marL="0" indent="0" algn="just">
              <a:lnSpc>
                <a:spcPct val="200000"/>
              </a:lnSpc>
              <a:spcAft>
                <a:spcPts val="750"/>
              </a:spcAft>
              <a:buNone/>
            </a:pPr>
            <a:r>
              <a:rPr lang="ar-SA" sz="2400" b="1" dirty="0">
                <a:latin typeface="Calibri"/>
                <a:ea typeface="Calibri"/>
              </a:rPr>
              <a:t>يستخدم </a:t>
            </a:r>
            <a:r>
              <a:rPr lang="ar-SA" sz="2400" b="1" dirty="0">
                <a:latin typeface="Calibri"/>
                <a:ea typeface="Calibri"/>
              </a:rPr>
              <a:t>الفن كأداة تتيح الفرصة للتلاميذ بالتنفيس عن الضغوط النفسية حيث يميل الإنسان إلى تحويل شتى الضغوط  كالألم او الغضب أو الخوف إلى فعل يساعد على التخفيف عن الانفعالات الحادة التي لا يمكن التعبير عنها باللفظ أو في مجالات المواد العملية الأخرى .</a:t>
            </a:r>
          </a:p>
          <a:p>
            <a:pPr marL="0" indent="0">
              <a:buNone/>
            </a:pPr>
            <a:endParaRPr lang="ar-SA"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654984"/>
            <a:ext cx="2620978" cy="1875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30225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987824" y="2489200"/>
            <a:ext cx="5544616" cy="3892128"/>
          </a:xfrm>
        </p:spPr>
        <p:txBody>
          <a:bodyPr>
            <a:normAutofit/>
          </a:bodyPr>
          <a:lstStyle/>
          <a:p>
            <a:pPr marL="0" indent="0" algn="just">
              <a:lnSpc>
                <a:spcPct val="200000"/>
              </a:lnSpc>
              <a:spcAft>
                <a:spcPts val="750"/>
              </a:spcAft>
              <a:buNone/>
            </a:pPr>
            <a:r>
              <a:rPr lang="ar-SA" b="1" dirty="0">
                <a:solidFill>
                  <a:srgbClr val="2F2B20"/>
                </a:solidFill>
                <a:ea typeface="Calibri"/>
              </a:rPr>
              <a:t> </a:t>
            </a:r>
            <a:r>
              <a:rPr lang="ar-SA" sz="2400" b="1" dirty="0">
                <a:latin typeface="Calibri"/>
                <a:ea typeface="Calibri"/>
              </a:rPr>
              <a:t>فالفن يستخدم كأداة للتعبير عن النفس مما يساهم في تكامل الشخصية ويؤكد التلقائية الكاملة في التعبير وعدم تدخل المدرس بالتوجيه والإرشاد حتى يسمح للتلميذ بالتعبير الكامل عن تلك المشاعر.</a:t>
            </a:r>
            <a:endParaRPr lang="en-US" sz="2400" b="1" dirty="0">
              <a:latin typeface="Calibri"/>
              <a:ea typeface="Calibri"/>
            </a:endParaRPr>
          </a:p>
          <a:p>
            <a:pPr marL="0" indent="0">
              <a:buNone/>
            </a:pPr>
            <a:endParaRPr lang="ar-SA" dirty="0"/>
          </a:p>
        </p:txBody>
      </p:sp>
      <p:pic>
        <p:nvPicPr>
          <p:cNvPr id="4" name="Picture 7" descr="http://www.warchildren.org/images/dying_woma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636912"/>
            <a:ext cx="2153766" cy="2886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2885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1" dirty="0">
                <a:latin typeface="Calibri"/>
                <a:ea typeface="Calibri"/>
              </a:rPr>
              <a:t>التربية الفنية وسيلة لتنمية القدرات </a:t>
            </a:r>
            <a:r>
              <a:rPr lang="ar-SA" b="1" dirty="0" smtClean="0">
                <a:latin typeface="Calibri"/>
                <a:ea typeface="Calibri"/>
              </a:rPr>
              <a:t>الابتكارية</a:t>
            </a:r>
            <a:endParaRPr lang="ar-SA" dirty="0"/>
          </a:p>
        </p:txBody>
      </p:sp>
      <p:sp>
        <p:nvSpPr>
          <p:cNvPr id="3" name="عنصر نائب للمحتوى 2"/>
          <p:cNvSpPr>
            <a:spLocks noGrp="1"/>
          </p:cNvSpPr>
          <p:nvPr>
            <p:ph idx="1"/>
          </p:nvPr>
        </p:nvSpPr>
        <p:spPr>
          <a:xfrm>
            <a:off x="467544" y="2132856"/>
            <a:ext cx="8136904" cy="4108152"/>
          </a:xfrm>
        </p:spPr>
        <p:txBody>
          <a:bodyPr/>
          <a:lstStyle/>
          <a:p>
            <a:pPr marL="0" indent="0" algn="just">
              <a:lnSpc>
                <a:spcPct val="200000"/>
              </a:lnSpc>
              <a:spcAft>
                <a:spcPts val="750"/>
              </a:spcAft>
              <a:buNone/>
            </a:pPr>
            <a:r>
              <a:rPr lang="ar-SA" b="1" dirty="0">
                <a:solidFill>
                  <a:srgbClr val="2F2B20"/>
                </a:solidFill>
                <a:ea typeface="Calibri"/>
              </a:rPr>
              <a:t>تتيح </a:t>
            </a:r>
            <a:r>
              <a:rPr lang="ar-SA" b="1" dirty="0">
                <a:solidFill>
                  <a:srgbClr val="2F2B20"/>
                </a:solidFill>
                <a:ea typeface="Calibri"/>
              </a:rPr>
              <a:t>الأنشطة المختلفة بالتربية الفنية مجالاً أمام التلاميذ كي يندمجوا في الممارسات </a:t>
            </a:r>
            <a:r>
              <a:rPr lang="ar-SA" b="1" dirty="0">
                <a:solidFill>
                  <a:srgbClr val="2F2B20"/>
                </a:solidFill>
                <a:ea typeface="Calibri"/>
              </a:rPr>
              <a:t>الابتكارية </a:t>
            </a:r>
            <a:r>
              <a:rPr lang="ar-SA" b="1" dirty="0">
                <a:solidFill>
                  <a:srgbClr val="2F2B20"/>
                </a:solidFill>
                <a:ea typeface="Calibri"/>
              </a:rPr>
              <a:t>التي يقوم بها الفنان، حيث إن الاندماج الفعال في تركيب العناصر الفنية أساس للنمو الذاتي للتلاميذ، وهذا النوع من الممارسة الابتكارية ينعكس على السلوك العام للتلميذ طوال حياته اذا لم يحترف الفن مستقبلاً. </a:t>
            </a:r>
            <a:r>
              <a:rPr lang="ar-SA" b="1" dirty="0">
                <a:solidFill>
                  <a:srgbClr val="2F2B20"/>
                </a:solidFill>
                <a:ea typeface="Calibri"/>
              </a:rPr>
              <a:t>والابتكار </a:t>
            </a:r>
            <a:r>
              <a:rPr lang="ar-SA" b="1" dirty="0">
                <a:solidFill>
                  <a:srgbClr val="2F2B20"/>
                </a:solidFill>
                <a:ea typeface="Calibri"/>
              </a:rPr>
              <a:t>هنا يمثل جزءاً أساسياً من أهداف التربية الفنية حيث أنها المادة المثلى التي يمكن ان تنمي التفكير المتشعب، حيث </a:t>
            </a:r>
            <a:r>
              <a:rPr lang="ar-SA" b="1" dirty="0">
                <a:solidFill>
                  <a:srgbClr val="2F2B20"/>
                </a:solidFill>
                <a:ea typeface="Calibri"/>
              </a:rPr>
              <a:t>لا يوجد </a:t>
            </a:r>
            <a:r>
              <a:rPr lang="ar-SA" b="1" dirty="0">
                <a:solidFill>
                  <a:srgbClr val="2F2B20"/>
                </a:solidFill>
                <a:ea typeface="Calibri"/>
              </a:rPr>
              <a:t>في التعبير الفني إجابة واحدة صحيحة</a:t>
            </a:r>
            <a:r>
              <a:rPr lang="ar-SA" b="1" dirty="0" smtClean="0">
                <a:solidFill>
                  <a:srgbClr val="2F2B20"/>
                </a:solidFill>
                <a:ea typeface="Calibri"/>
              </a:rPr>
              <a:t>.</a:t>
            </a:r>
            <a:endParaRPr lang="en-US" b="1" dirty="0">
              <a:solidFill>
                <a:srgbClr val="2F2B20"/>
              </a:solidFill>
              <a:ea typeface="Calibri"/>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509120"/>
            <a:ext cx="2592288" cy="194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31129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276872"/>
            <a:ext cx="7848872" cy="2132763"/>
          </a:xfrm>
          <a:prstGeom prst="rect">
            <a:avLst/>
          </a:prstGeom>
        </p:spPr>
        <p:txBody>
          <a:bodyPr wrap="square">
            <a:spAutoFit/>
          </a:bodyPr>
          <a:lstStyle/>
          <a:p>
            <a:pPr marL="342892" algn="r" rtl="1">
              <a:lnSpc>
                <a:spcPct val="115000"/>
              </a:lnSpc>
              <a:spcAft>
                <a:spcPts val="750"/>
              </a:spcAft>
            </a:pPr>
            <a:r>
              <a:rPr lang="en-US" sz="1350" b="1" dirty="0">
                <a:solidFill>
                  <a:srgbClr val="006400"/>
                </a:solidFill>
                <a:latin typeface="Arial"/>
                <a:ea typeface="Calibri"/>
                <a:cs typeface="Arial"/>
              </a:rPr>
              <a:t> </a:t>
            </a:r>
            <a:endParaRPr lang="en-US" sz="900" dirty="0">
              <a:latin typeface="Calibri"/>
              <a:ea typeface="Calibri"/>
              <a:cs typeface="Arial"/>
            </a:endParaRPr>
          </a:p>
          <a:p>
            <a:pPr algn="just" rtl="1">
              <a:lnSpc>
                <a:spcPct val="115000"/>
              </a:lnSpc>
              <a:spcAft>
                <a:spcPts val="750"/>
              </a:spcAft>
            </a:pPr>
            <a:r>
              <a:rPr lang="ar-SA" sz="2400" b="1" dirty="0">
                <a:latin typeface="Calibri"/>
                <a:ea typeface="Calibri"/>
              </a:rPr>
              <a:t>6. </a:t>
            </a:r>
            <a:r>
              <a:rPr lang="ar-SA" sz="2400" b="1" dirty="0" smtClean="0">
                <a:latin typeface="Calibri"/>
                <a:ea typeface="Calibri"/>
              </a:rPr>
              <a:t>توضيح </a:t>
            </a:r>
            <a:r>
              <a:rPr lang="ar-SA" sz="2400" b="1" dirty="0">
                <a:latin typeface="Calibri"/>
                <a:ea typeface="Calibri"/>
              </a:rPr>
              <a:t>المواد الدراسية وتقريبها إلى الأذهان دور مهم من مواد الدراسة </a:t>
            </a:r>
            <a:r>
              <a:rPr lang="ar-SA" sz="2400" b="1" dirty="0">
                <a:latin typeface="Calibri"/>
                <a:ea typeface="Calibri"/>
              </a:rPr>
              <a:t>دون </a:t>
            </a:r>
            <a:r>
              <a:rPr lang="ar-SA" sz="2400" b="1" dirty="0">
                <a:latin typeface="Calibri"/>
                <a:ea typeface="Calibri"/>
              </a:rPr>
              <a:t>استثناء يرتبط بالتربية الفنية برباط متين والمختصون في كل مادة دراسية يدركون بوضوح حاجة مادتهم إلى </a:t>
            </a:r>
            <a:r>
              <a:rPr lang="ar-SA" sz="2400" b="1" dirty="0">
                <a:latin typeface="Calibri"/>
                <a:ea typeface="Calibri"/>
              </a:rPr>
              <a:t>الإيضاحات </a:t>
            </a:r>
            <a:r>
              <a:rPr lang="ar-SA" sz="2400" b="1" dirty="0">
                <a:latin typeface="Calibri"/>
                <a:ea typeface="Calibri"/>
              </a:rPr>
              <a:t>المجسمة </a:t>
            </a:r>
            <a:r>
              <a:rPr lang="ar-SA" sz="2400" b="1" dirty="0">
                <a:latin typeface="Calibri"/>
                <a:ea typeface="Calibri"/>
              </a:rPr>
              <a:t>والمسطحة وكلاهما </a:t>
            </a:r>
            <a:r>
              <a:rPr lang="ar-SA" sz="2400" b="1" dirty="0">
                <a:latin typeface="Calibri"/>
                <a:ea typeface="Calibri"/>
              </a:rPr>
              <a:t>من أعمال مادة التربية </a:t>
            </a:r>
            <a:r>
              <a:rPr lang="ar-SA" sz="2400" b="1" dirty="0">
                <a:latin typeface="Calibri"/>
                <a:ea typeface="Calibri"/>
              </a:rPr>
              <a:t>الفنية.</a:t>
            </a:r>
            <a:endParaRPr lang="en-US" sz="2400" dirty="0">
              <a:latin typeface="Calibri"/>
              <a:ea typeface="Calibri"/>
              <a:cs typeface="Arial"/>
            </a:endParaRPr>
          </a:p>
        </p:txBody>
      </p:sp>
      <p:sp>
        <p:nvSpPr>
          <p:cNvPr id="3" name="عنوان 2"/>
          <p:cNvSpPr>
            <a:spLocks noGrp="1"/>
          </p:cNvSpPr>
          <p:nvPr>
            <p:ph type="title"/>
          </p:nvPr>
        </p:nvSpPr>
        <p:spPr>
          <a:xfrm>
            <a:off x="866440" y="927099"/>
            <a:ext cx="6945920" cy="709865"/>
          </a:xfrm>
        </p:spPr>
        <p:txBody>
          <a:bodyPr/>
          <a:lstStyle/>
          <a:p>
            <a:pPr algn="ctr"/>
            <a:r>
              <a:rPr lang="ar-SA" dirty="0" smtClean="0"/>
              <a:t>6.</a:t>
            </a:r>
            <a:r>
              <a:rPr lang="ar-SA" b="1" dirty="0">
                <a:latin typeface="Calibri"/>
                <a:ea typeface="Calibri"/>
              </a:rPr>
              <a:t> التربية الفنية وسيلة لتوضيح المواد الدراسية: </a:t>
            </a:r>
            <a:endParaRPr lang="ar-SA" dirty="0"/>
          </a:p>
        </p:txBody>
      </p:sp>
    </p:spTree>
    <p:extLst>
      <p:ext uri="{BB962C8B-B14F-4D97-AF65-F5344CB8AC3E}">
        <p14:creationId xmlns:p14="http://schemas.microsoft.com/office/powerpoint/2010/main" val="3965032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sz="4400" b="1" dirty="0" smtClean="0">
                <a:solidFill>
                  <a:schemeClr val="bg1">
                    <a:lumMod val="95000"/>
                  </a:schemeClr>
                </a:solidFill>
                <a:effectLst>
                  <a:outerShdw blurRad="38100" dist="38100" dir="2700000" algn="tl">
                    <a:srgbClr val="000000">
                      <a:alpha val="43137"/>
                    </a:srgbClr>
                  </a:outerShdw>
                </a:effectLst>
              </a:rPr>
              <a:t>التربية </a:t>
            </a:r>
            <a:endParaRPr lang="ar-SA" b="1" dirty="0">
              <a:solidFill>
                <a:schemeClr val="bg1">
                  <a:lumMod val="95000"/>
                </a:schemeClr>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683568" y="2276872"/>
            <a:ext cx="7855369" cy="4178672"/>
          </a:xfrm>
        </p:spPr>
        <p:txBody>
          <a:bodyPr>
            <a:normAutofit/>
          </a:bodyPr>
          <a:lstStyle/>
          <a:p>
            <a:pPr>
              <a:lnSpc>
                <a:spcPct val="200000"/>
              </a:lnSpc>
            </a:pPr>
            <a:r>
              <a:rPr lang="ar-SA" sz="2400" b="1" dirty="0">
                <a:latin typeface="Calibri"/>
                <a:ea typeface="Calibri"/>
              </a:rPr>
              <a:t>التربية تعني تغيير السلوك لدى المتعلم.</a:t>
            </a:r>
            <a:r>
              <a:rPr lang="ar-SA" sz="2400" b="1" dirty="0">
                <a:solidFill>
                  <a:srgbClr val="006400"/>
                </a:solidFill>
                <a:latin typeface="Calibri"/>
                <a:ea typeface="Calibri"/>
              </a:rPr>
              <a:t> </a:t>
            </a:r>
            <a:endParaRPr lang="ar-SA" sz="2400" b="1" dirty="0" smtClean="0">
              <a:solidFill>
                <a:srgbClr val="006400"/>
              </a:solidFill>
              <a:latin typeface="Calibri"/>
              <a:ea typeface="Calibri"/>
            </a:endParaRPr>
          </a:p>
          <a:p>
            <a:pPr>
              <a:lnSpc>
                <a:spcPct val="200000"/>
              </a:lnSpc>
            </a:pPr>
            <a:r>
              <a:rPr lang="ar-SA" sz="2400" b="1" dirty="0" smtClean="0">
                <a:solidFill>
                  <a:srgbClr val="006400"/>
                </a:solidFill>
                <a:latin typeface="Calibri"/>
                <a:ea typeface="Calibri"/>
                <a:cs typeface="Arial"/>
              </a:rPr>
              <a:t>هي العملية الشاملة التي تعني تنمية القدرات والسلوك الإنساني.</a:t>
            </a:r>
          </a:p>
          <a:p>
            <a:pPr>
              <a:lnSpc>
                <a:spcPct val="200000"/>
              </a:lnSpc>
            </a:pPr>
            <a:r>
              <a:rPr lang="ar-SA" sz="2400" b="1" dirty="0" smtClean="0">
                <a:solidFill>
                  <a:srgbClr val="006400"/>
                </a:solidFill>
                <a:latin typeface="Calibri"/>
                <a:ea typeface="Calibri"/>
                <a:cs typeface="Arial"/>
              </a:rPr>
              <a:t>محور التربية (الإنسان) يتم إعداده للحاضر والمستقبل،  من خلال وسائط تربوية متشابكة الجهود يشارك فيها كل من الأسرة والمدرسة والمؤسسات الدينية وجماعة الرفاق ووسائل الإعلام المقروء والمرئي.</a:t>
            </a:r>
            <a:endParaRPr lang="en-US" sz="2400" dirty="0">
              <a:latin typeface="Calibri"/>
              <a:ea typeface="Calibri"/>
              <a:cs typeface="Arial"/>
            </a:endParaRPr>
          </a:p>
          <a:p>
            <a:pPr>
              <a:lnSpc>
                <a:spcPct val="200000"/>
              </a:lnSpc>
            </a:pPr>
            <a:endParaRPr lang="ar-SA" dirty="0" smtClean="0"/>
          </a:p>
          <a:p>
            <a:pPr>
              <a:lnSpc>
                <a:spcPct val="200000"/>
              </a:lnSpc>
            </a:pPr>
            <a:endParaRPr lang="ar-SA" dirty="0"/>
          </a:p>
        </p:txBody>
      </p:sp>
    </p:spTree>
    <p:extLst>
      <p:ext uri="{BB962C8B-B14F-4D97-AF65-F5344CB8AC3E}">
        <p14:creationId xmlns:p14="http://schemas.microsoft.com/office/powerpoint/2010/main" val="3807026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2420888"/>
            <a:ext cx="7488832" cy="3373168"/>
          </a:xfrm>
          <a:prstGeom prst="rect">
            <a:avLst/>
          </a:prstGeom>
        </p:spPr>
        <p:txBody>
          <a:bodyPr wrap="square">
            <a:spAutoFit/>
          </a:bodyPr>
          <a:lstStyle/>
          <a:p>
            <a:pPr algn="just" rtl="1">
              <a:lnSpc>
                <a:spcPct val="200000"/>
              </a:lnSpc>
              <a:spcAft>
                <a:spcPts val="750"/>
              </a:spcAft>
            </a:pPr>
            <a:r>
              <a:rPr lang="ar-SA" sz="2400" b="1" dirty="0" smtClean="0">
                <a:latin typeface="Calibri"/>
                <a:ea typeface="Calibri"/>
              </a:rPr>
              <a:t>للتربية </a:t>
            </a:r>
            <a:r>
              <a:rPr lang="ar-SA" sz="2400" b="1" dirty="0">
                <a:latin typeface="Calibri"/>
                <a:ea typeface="Calibri"/>
              </a:rPr>
              <a:t>الفنية دور متميز لتأكيد القيم الاجتماعية بين التلاميذ فبينما يتعلم خبرات منوعة من المواد الاكاديمية كالعلوم فالتلميذ يكتسب عادات غير </a:t>
            </a:r>
            <a:r>
              <a:rPr lang="ar-SA" sz="2400" b="1" dirty="0" smtClean="0">
                <a:latin typeface="Calibri"/>
                <a:ea typeface="Calibri"/>
              </a:rPr>
              <a:t>اجتماعية </a:t>
            </a:r>
            <a:r>
              <a:rPr lang="ar-SA" sz="2400" b="1" dirty="0">
                <a:latin typeface="Calibri"/>
                <a:ea typeface="Calibri"/>
              </a:rPr>
              <a:t>فمساعدة </a:t>
            </a:r>
            <a:r>
              <a:rPr lang="ar-SA" sz="2400" b="1" dirty="0">
                <a:latin typeface="Calibri"/>
                <a:ea typeface="Calibri"/>
              </a:rPr>
              <a:t>تلميذ في الاختبار تعتبر غشاً ، بينما في مجال الفنون الأعمال الجماعية تمثل مجالاً للتعاون والمشاركة .</a:t>
            </a:r>
            <a:endParaRPr lang="en-US" sz="2400" dirty="0">
              <a:latin typeface="Calibri"/>
              <a:ea typeface="Calibri"/>
              <a:cs typeface="Arial"/>
            </a:endParaRPr>
          </a:p>
          <a:p>
            <a:pPr marL="342892">
              <a:lnSpc>
                <a:spcPct val="115000"/>
              </a:lnSpc>
              <a:spcAft>
                <a:spcPts val="750"/>
              </a:spcAft>
            </a:pPr>
            <a:r>
              <a:rPr lang="ar-SA" sz="1350" b="1" dirty="0">
                <a:solidFill>
                  <a:srgbClr val="006400"/>
                </a:solidFill>
                <a:latin typeface="Calibri"/>
                <a:ea typeface="Calibri"/>
              </a:rPr>
              <a:t> </a:t>
            </a:r>
            <a:endParaRPr lang="en-US" sz="900" dirty="0">
              <a:latin typeface="Calibri"/>
              <a:ea typeface="Calibri"/>
              <a:cs typeface="Arial"/>
            </a:endParaRPr>
          </a:p>
        </p:txBody>
      </p:sp>
      <p:sp>
        <p:nvSpPr>
          <p:cNvPr id="3" name="عنوان 2"/>
          <p:cNvSpPr>
            <a:spLocks noGrp="1"/>
          </p:cNvSpPr>
          <p:nvPr>
            <p:ph type="title"/>
          </p:nvPr>
        </p:nvSpPr>
        <p:spPr>
          <a:xfrm>
            <a:off x="1403648" y="980728"/>
            <a:ext cx="6343202" cy="709865"/>
          </a:xfrm>
        </p:spPr>
        <p:txBody>
          <a:bodyPr/>
          <a:lstStyle/>
          <a:p>
            <a:pPr algn="ctr"/>
            <a:r>
              <a:rPr lang="ar-SA" b="1" dirty="0">
                <a:latin typeface="Calibri"/>
                <a:ea typeface="Calibri"/>
              </a:rPr>
              <a:t>7. التربية الفنية وسيلة لتأكيد القيم </a:t>
            </a:r>
            <a:r>
              <a:rPr lang="ar-SA" b="1" dirty="0" smtClean="0">
                <a:latin typeface="Calibri"/>
                <a:ea typeface="Calibri"/>
              </a:rPr>
              <a:t>الاجتماعية</a:t>
            </a:r>
            <a:endParaRPr lang="ar-SA" dirty="0"/>
          </a:p>
        </p:txBody>
      </p:sp>
    </p:spTree>
    <p:extLst>
      <p:ext uri="{BB962C8B-B14F-4D97-AF65-F5344CB8AC3E}">
        <p14:creationId xmlns:p14="http://schemas.microsoft.com/office/powerpoint/2010/main" val="39650320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1800" y="2169155"/>
            <a:ext cx="5904656" cy="4250715"/>
          </a:xfrm>
          <a:prstGeom prst="rect">
            <a:avLst/>
          </a:prstGeom>
        </p:spPr>
        <p:txBody>
          <a:bodyPr wrap="square">
            <a:spAutoFit/>
          </a:bodyPr>
          <a:lstStyle/>
          <a:p>
            <a:pPr algn="just" rtl="1">
              <a:lnSpc>
                <a:spcPct val="200000"/>
              </a:lnSpc>
              <a:spcAft>
                <a:spcPts val="750"/>
              </a:spcAft>
            </a:pPr>
            <a:r>
              <a:rPr lang="ar-SA" sz="2250" b="1" dirty="0" smtClean="0">
                <a:latin typeface="Calibri"/>
                <a:ea typeface="Calibri"/>
              </a:rPr>
              <a:t>يستطيع </a:t>
            </a:r>
            <a:r>
              <a:rPr lang="ar-SA" sz="2250" b="1" dirty="0">
                <a:latin typeface="Calibri"/>
                <a:ea typeface="Calibri"/>
              </a:rPr>
              <a:t>معلم التربية الفنية أن يربط بين المادة وبين تعاليم الدين والأخلاق من خلال التذوق الجمالي، الإتقان، التعاون، الانتماء للبيئة والاعتماد على النفس.</a:t>
            </a:r>
          </a:p>
          <a:p>
            <a:pPr algn="just" rtl="1">
              <a:lnSpc>
                <a:spcPct val="200000"/>
              </a:lnSpc>
              <a:spcAft>
                <a:spcPts val="750"/>
              </a:spcAft>
            </a:pPr>
            <a:r>
              <a:rPr lang="ar-SA" sz="2250" b="1" dirty="0">
                <a:latin typeface="Calibri"/>
                <a:ea typeface="Calibri"/>
                <a:cs typeface="Arial"/>
              </a:rPr>
              <a:t>وتهدف التربية الفنية إلى تنمية التذوق الجمالي وإدراكه سواء فيما خلقه الله عز وجل أو فيما ابتكرته يد الإنسان الفنان، والدين الإسلامي واضح في اهتمامه بالجمال والتزيين والتأمل.</a:t>
            </a:r>
            <a:endParaRPr lang="en-US" sz="2250" dirty="0">
              <a:latin typeface="Calibri"/>
              <a:ea typeface="Calibri"/>
              <a:cs typeface="Aria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022" y="4941168"/>
            <a:ext cx="1977803" cy="1618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204864"/>
            <a:ext cx="1586745" cy="2383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عنوان 2"/>
          <p:cNvSpPr>
            <a:spLocks noGrp="1"/>
          </p:cNvSpPr>
          <p:nvPr>
            <p:ph type="title"/>
          </p:nvPr>
        </p:nvSpPr>
        <p:spPr/>
        <p:txBody>
          <a:bodyPr/>
          <a:lstStyle/>
          <a:p>
            <a:r>
              <a:rPr lang="ar-SA" dirty="0" smtClean="0"/>
              <a:t>8.</a:t>
            </a:r>
            <a:r>
              <a:rPr lang="ar-SA" b="1" dirty="0">
                <a:latin typeface="Calibri"/>
                <a:ea typeface="Calibri"/>
              </a:rPr>
              <a:t> . التربية الفنية وسيلة لتأكيد القيم الأخلاقية والدينية: </a:t>
            </a:r>
            <a:endParaRPr lang="ar-SA" dirty="0"/>
          </a:p>
        </p:txBody>
      </p:sp>
    </p:spTree>
    <p:extLst>
      <p:ext uri="{BB962C8B-B14F-4D97-AF65-F5344CB8AC3E}">
        <p14:creationId xmlns:p14="http://schemas.microsoft.com/office/powerpoint/2010/main" val="3965032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sz="4400" b="1" dirty="0">
                <a:solidFill>
                  <a:schemeClr val="bg1">
                    <a:lumMod val="95000"/>
                  </a:schemeClr>
                </a:solidFill>
                <a:effectLst>
                  <a:outerShdw blurRad="38100" dist="38100" dir="2700000" algn="tl">
                    <a:srgbClr val="000000">
                      <a:alpha val="43137"/>
                    </a:srgbClr>
                  </a:outerShdw>
                </a:effectLst>
              </a:rPr>
              <a:t>التربية الفنية </a:t>
            </a:r>
          </a:p>
        </p:txBody>
      </p:sp>
      <p:sp>
        <p:nvSpPr>
          <p:cNvPr id="3" name="عنصر نائب للمحتوى 2"/>
          <p:cNvSpPr>
            <a:spLocks noGrp="1"/>
          </p:cNvSpPr>
          <p:nvPr>
            <p:ph idx="1"/>
          </p:nvPr>
        </p:nvSpPr>
        <p:spPr>
          <a:xfrm>
            <a:off x="611560" y="2204864"/>
            <a:ext cx="8136903" cy="4176464"/>
          </a:xfrm>
        </p:spPr>
        <p:txBody>
          <a:bodyPr>
            <a:normAutofit/>
          </a:bodyPr>
          <a:lstStyle/>
          <a:p>
            <a:pPr>
              <a:lnSpc>
                <a:spcPct val="150000"/>
              </a:lnSpc>
            </a:pPr>
            <a:r>
              <a:rPr lang="ar-SA" sz="2400" b="1" dirty="0">
                <a:latin typeface="Calibri"/>
                <a:ea typeface="Calibri"/>
              </a:rPr>
              <a:t>مصطلح بين عنصرين (فن ، وتربية</a:t>
            </a:r>
            <a:r>
              <a:rPr lang="ar-SA" sz="2400" b="1" dirty="0">
                <a:latin typeface="Calibri"/>
                <a:ea typeface="Calibri"/>
              </a:rPr>
              <a:t>)</a:t>
            </a:r>
          </a:p>
          <a:p>
            <a:pPr algn="just">
              <a:lnSpc>
                <a:spcPct val="150000"/>
              </a:lnSpc>
            </a:pPr>
            <a:r>
              <a:rPr lang="ar-SA" sz="2400" b="1" dirty="0">
                <a:latin typeface="Calibri"/>
                <a:ea typeface="Calibri"/>
              </a:rPr>
              <a:t>تربية من خلال الفن الذي يعد بكل مجالاته المختلفة وسائل للتربية الفنية، </a:t>
            </a:r>
            <a:r>
              <a:rPr lang="ar-SA" sz="2400" b="1" dirty="0">
                <a:latin typeface="Calibri"/>
                <a:ea typeface="Calibri"/>
              </a:rPr>
              <a:t>وما يحرزه </a:t>
            </a:r>
            <a:r>
              <a:rPr lang="ar-SA" sz="2400" b="1" dirty="0">
                <a:latin typeface="Calibri"/>
                <a:ea typeface="Calibri"/>
              </a:rPr>
              <a:t>الفنانون من أفكار في التذوق </a:t>
            </a:r>
            <a:r>
              <a:rPr lang="ar-SA" sz="2400" b="1" dirty="0" smtClean="0">
                <a:latin typeface="Calibri"/>
                <a:ea typeface="Calibri"/>
              </a:rPr>
              <a:t>الفني، </a:t>
            </a:r>
            <a:r>
              <a:rPr lang="ar-SA" sz="2400" b="1" dirty="0">
                <a:latin typeface="Calibri"/>
                <a:ea typeface="Calibri"/>
              </a:rPr>
              <a:t>والعلاقات الجمالية </a:t>
            </a:r>
            <a:r>
              <a:rPr lang="ar-SA" sz="2400" b="1" dirty="0" smtClean="0">
                <a:latin typeface="Calibri"/>
                <a:ea typeface="Calibri"/>
              </a:rPr>
              <a:t>المتجددة، </a:t>
            </a:r>
            <a:r>
              <a:rPr lang="ar-SA" sz="2400" b="1" dirty="0">
                <a:latin typeface="Calibri"/>
                <a:ea typeface="Calibri"/>
              </a:rPr>
              <a:t>والتعبيرات </a:t>
            </a:r>
            <a:r>
              <a:rPr lang="ar-SA" sz="2400" b="1" dirty="0" smtClean="0">
                <a:latin typeface="Calibri"/>
                <a:ea typeface="Calibri"/>
              </a:rPr>
              <a:t>الفنية، </a:t>
            </a:r>
            <a:r>
              <a:rPr lang="ar-SA" sz="2400" b="1" dirty="0">
                <a:latin typeface="Calibri"/>
                <a:ea typeface="Calibri"/>
              </a:rPr>
              <a:t>بكل </a:t>
            </a:r>
            <a:r>
              <a:rPr lang="ar-SA" sz="2400" b="1" dirty="0">
                <a:latin typeface="Calibri"/>
                <a:ea typeface="Calibri"/>
              </a:rPr>
              <a:t>ما تحمله </a:t>
            </a:r>
            <a:r>
              <a:rPr lang="ar-SA" sz="2400" b="1" dirty="0">
                <a:latin typeface="Calibri"/>
                <a:ea typeface="Calibri"/>
              </a:rPr>
              <a:t>من مشاعر إنسانية أو اجتماعية وكذلك جميع الابداعات التقنية في الفنون التطبيقية تترجم إلى وسائل تبنى عليها أسس وبرامج التربية الفنية</a:t>
            </a:r>
            <a:r>
              <a:rPr lang="ar-SA" sz="2400" b="1" dirty="0" smtClean="0">
                <a:latin typeface="Calibri"/>
                <a:ea typeface="Calibri"/>
              </a:rPr>
              <a:t>.</a:t>
            </a:r>
            <a:endParaRPr lang="ar-SA" sz="2400" b="1" dirty="0">
              <a:latin typeface="Calibri"/>
              <a:ea typeface="Calibri"/>
            </a:endParaRP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60648"/>
            <a:ext cx="2376264" cy="2376264"/>
          </a:xfrm>
          <a:prstGeom prst="rect">
            <a:avLst/>
          </a:prstGeom>
          <a:noFill/>
          <a:ln w="9525">
            <a:solidFill>
              <a:schemeClr val="accent1"/>
            </a:solidFill>
            <a:miter lim="800000"/>
            <a:headEnd/>
            <a:tailEnd/>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234533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131840" y="2708920"/>
            <a:ext cx="5544616" cy="3748112"/>
          </a:xfrm>
        </p:spPr>
        <p:txBody>
          <a:bodyPr>
            <a:normAutofit/>
          </a:bodyPr>
          <a:lstStyle/>
          <a:p>
            <a:pPr algn="just">
              <a:lnSpc>
                <a:spcPct val="150000"/>
              </a:lnSpc>
            </a:pPr>
            <a:r>
              <a:rPr lang="ar-SA" sz="2400" b="1" dirty="0">
                <a:latin typeface="Calibri"/>
                <a:ea typeface="Calibri"/>
              </a:rPr>
              <a:t>بمعنى أن التربية الفنية هي التربية بمفهومها الواسع وهو تغيير السلوك لدى المتعلم من خلال تدريب التلاميذ على ما ينفعهم من المهارات والعادات وتزويدهم بالمعلومات والمفاهيم وإكسابهم الميول والاتجاهات عن طريق ممارسة الفن.  </a:t>
            </a:r>
            <a:endParaRPr lang="ar-SA" sz="2400" b="1" dirty="0" smtClean="0">
              <a:latin typeface="Calibri"/>
              <a:ea typeface="Calibri"/>
            </a:endParaRPr>
          </a:p>
        </p:txBody>
      </p:sp>
      <p:pic>
        <p:nvPicPr>
          <p:cNvPr id="4" name="Picture 2" descr="academic,arts,classrooms,education,occupations,people,schools,students,teachers,women,projects,hobbies,extra-curricul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0768"/>
            <a:ext cx="2321719" cy="2321719"/>
          </a:xfrm>
          <a:prstGeom prst="rect">
            <a:avLst/>
          </a:prstGeom>
          <a:ln w="127000" cap="sq">
            <a:solidFill>
              <a:schemeClr val="accent1"/>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118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3851920" y="2420888"/>
            <a:ext cx="4437842" cy="3530600"/>
          </a:xfrm>
        </p:spPr>
        <p:txBody>
          <a:bodyPr>
            <a:noAutofit/>
          </a:bodyPr>
          <a:lstStyle/>
          <a:p>
            <a:pPr algn="just">
              <a:lnSpc>
                <a:spcPct val="150000"/>
              </a:lnSpc>
            </a:pPr>
            <a:r>
              <a:rPr lang="ar-SA" sz="2400" b="1" dirty="0">
                <a:latin typeface="Calibri"/>
                <a:ea typeface="Calibri"/>
              </a:rPr>
              <a:t>كما تطلق التربية الفنية على  ما يدرسه التلاميذ في مراحل التعليم الثلاثة الابتدائي والمتوسط والثانوي، من فنون الرسم والتصوير والخزف والتصميم والنجارة والمعادن والنسيج والطباعة وأشغال الورق والجلود.</a:t>
            </a:r>
            <a:endParaRPr lang="en-US" sz="2400" b="1" dirty="0">
              <a:latin typeface="Calibri"/>
              <a:ea typeface="Calibri"/>
            </a:endParaRPr>
          </a:p>
        </p:txBody>
      </p:sp>
      <p:pic>
        <p:nvPicPr>
          <p:cNvPr id="4" name="Picture 4" descr="academic,art classes,Arts,arts and crafts,boys,children,classrooms,crafts,decorations,females,girls,glue,males,papers,people,persons,scissors,stud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440" y="2852936"/>
            <a:ext cx="2321719" cy="2321719"/>
          </a:xfrm>
          <a:prstGeom prst="rect">
            <a:avLst/>
          </a:prstGeom>
          <a:ln w="127000" cap="sq">
            <a:solidFill>
              <a:schemeClr val="accent1"/>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493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sz="4400" b="1" dirty="0">
                <a:solidFill>
                  <a:schemeClr val="bg1">
                    <a:lumMod val="95000"/>
                  </a:schemeClr>
                </a:solidFill>
                <a:effectLst>
                  <a:outerShdw blurRad="38100" dist="38100" dir="2700000" algn="tl">
                    <a:srgbClr val="000000">
                      <a:alpha val="43137"/>
                    </a:srgbClr>
                  </a:outerShdw>
                </a:effectLst>
              </a:rPr>
              <a:t>التربية الفنية المعاصرة </a:t>
            </a:r>
          </a:p>
        </p:txBody>
      </p:sp>
      <p:sp>
        <p:nvSpPr>
          <p:cNvPr id="3" name="عنصر نائب للمحتوى 2"/>
          <p:cNvSpPr>
            <a:spLocks noGrp="1"/>
          </p:cNvSpPr>
          <p:nvPr>
            <p:ph idx="1"/>
          </p:nvPr>
        </p:nvSpPr>
        <p:spPr>
          <a:xfrm>
            <a:off x="866441" y="2489200"/>
            <a:ext cx="7233951" cy="3820120"/>
          </a:xfrm>
        </p:spPr>
        <p:txBody>
          <a:bodyPr>
            <a:normAutofit/>
          </a:bodyPr>
          <a:lstStyle/>
          <a:p>
            <a:pPr algn="just"/>
            <a:r>
              <a:rPr lang="ar-SA" sz="2400" b="1" dirty="0">
                <a:latin typeface="Calibri"/>
                <a:ea typeface="Calibri"/>
              </a:rPr>
              <a:t>هي التربية باستخدام الانشطة الفنية المختلفة من مجالات الفنون الجميلة أو التطبيقية مع الاستفادة بمختلف العلوم الانسانية </a:t>
            </a:r>
            <a:r>
              <a:rPr lang="ar-SA" sz="2400" b="1" dirty="0" smtClean="0">
                <a:latin typeface="Calibri"/>
                <a:ea typeface="Calibri"/>
              </a:rPr>
              <a:t>الحديثة، </a:t>
            </a:r>
            <a:r>
              <a:rPr lang="ar-SA" sz="2400" b="1" dirty="0">
                <a:latin typeface="Calibri"/>
                <a:ea typeface="Calibri"/>
              </a:rPr>
              <a:t>ويتوقف التناول الجديد للتربية الفنية على السياسة التعليمية </a:t>
            </a:r>
            <a:r>
              <a:rPr lang="ar-SA" sz="2400" b="1" dirty="0" smtClean="0">
                <a:latin typeface="Calibri"/>
                <a:ea typeface="Calibri"/>
              </a:rPr>
              <a:t>للدولة، </a:t>
            </a:r>
            <a:r>
              <a:rPr lang="ar-SA" sz="2400" b="1" dirty="0">
                <a:latin typeface="Calibri"/>
                <a:ea typeface="Calibri"/>
              </a:rPr>
              <a:t>ونوع المرحلة التعليمية (العمرية) </a:t>
            </a:r>
            <a:r>
              <a:rPr lang="ar-SA" sz="2400" b="1" dirty="0" smtClean="0">
                <a:latin typeface="Calibri"/>
                <a:ea typeface="Calibri"/>
              </a:rPr>
              <a:t>بالإضافة إلى الأسس </a:t>
            </a:r>
            <a:r>
              <a:rPr lang="ar-SA" sz="2400" b="1" dirty="0">
                <a:latin typeface="Calibri"/>
                <a:ea typeface="Calibri"/>
              </a:rPr>
              <a:t>الفنية التي تعتمد عليها المدارس الفنية المختلفة </a:t>
            </a:r>
            <a:r>
              <a:rPr lang="ar-SA" sz="2400" b="1" dirty="0" smtClean="0">
                <a:latin typeface="Calibri"/>
                <a:ea typeface="Calibri"/>
              </a:rPr>
              <a:t>.</a:t>
            </a:r>
          </a:p>
          <a:p>
            <a:pPr marL="0" indent="0" algn="just">
              <a:buNone/>
            </a:pPr>
            <a:r>
              <a:rPr lang="ar-SA" sz="2400" b="1" dirty="0" smtClean="0">
                <a:latin typeface="Calibri"/>
                <a:ea typeface="Calibri"/>
              </a:rPr>
              <a:t>     وقد </a:t>
            </a:r>
            <a:r>
              <a:rPr lang="ar-SA" sz="2400" b="1" dirty="0">
                <a:latin typeface="Calibri"/>
                <a:ea typeface="Calibri"/>
              </a:rPr>
              <a:t>أصبحت ممارسة التلاميذ للتربية الفنية وسيلة لتعديل سلوكهم والمساهمة في تربيتهم عقلياً وجسمياً وروحيا </a:t>
            </a:r>
            <a:r>
              <a:rPr lang="ar-SA" sz="2400" b="1" dirty="0" smtClean="0">
                <a:latin typeface="Calibri"/>
                <a:ea typeface="Calibri"/>
              </a:rPr>
              <a:t>واجتماعياً.</a:t>
            </a:r>
            <a:endParaRPr lang="en-US" sz="2400" dirty="0"/>
          </a:p>
          <a:p>
            <a:pPr marL="0" indent="0" algn="just">
              <a:buNone/>
            </a:pPr>
            <a:endParaRPr lang="en-US" sz="2400" b="1" dirty="0">
              <a:latin typeface="Calibri"/>
              <a:ea typeface="Calibri"/>
            </a:endParaRPr>
          </a:p>
        </p:txBody>
      </p:sp>
    </p:spTree>
    <p:extLst>
      <p:ext uri="{BB962C8B-B14F-4D97-AF65-F5344CB8AC3E}">
        <p14:creationId xmlns:p14="http://schemas.microsoft.com/office/powerpoint/2010/main" val="297020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43608" y="2348880"/>
            <a:ext cx="7377967" cy="3530600"/>
          </a:xfrm>
        </p:spPr>
        <p:txBody>
          <a:bodyPr/>
          <a:lstStyle/>
          <a:p>
            <a:pPr lvl="0" algn="just">
              <a:lnSpc>
                <a:spcPct val="200000"/>
              </a:lnSpc>
            </a:pPr>
            <a:r>
              <a:rPr lang="ar-SA" sz="2400" b="1" dirty="0">
                <a:latin typeface="Calibri"/>
                <a:ea typeface="Calibri"/>
              </a:rPr>
              <a:t>فالتربية المعاصرة إذاً هي المساهمة </a:t>
            </a:r>
            <a:r>
              <a:rPr lang="ar-SA" sz="2400" b="1" dirty="0">
                <a:latin typeface="Calibri"/>
                <a:ea typeface="Calibri"/>
              </a:rPr>
              <a:t>في تربية النشء عن طريق ممارستهم للأعمال الفنية والاستمتاع بها أي تحسين تربية النشء عن طريق الفن ومن خلاله. </a:t>
            </a:r>
          </a:p>
          <a:p>
            <a:pPr marL="0" indent="0" algn="just">
              <a:buNone/>
            </a:pPr>
            <a:endParaRPr lang="ar-SA" dirty="0"/>
          </a:p>
        </p:txBody>
      </p:sp>
      <p:pic>
        <p:nvPicPr>
          <p:cNvPr id="4" name="Picture 2" descr="art supplies,arts,artworks,drawings,pencils,visual ar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81454"/>
            <a:ext cx="2321719" cy="2321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32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866445" y="4961452"/>
            <a:ext cx="6422002" cy="843811"/>
          </a:xfrm>
        </p:spPr>
        <p:txBody>
          <a:bodyPr>
            <a:noAutofit/>
          </a:bodyPr>
          <a:lstStyle/>
          <a:p>
            <a:pPr algn="ctr"/>
            <a:r>
              <a:rPr lang="ar-SA" sz="3200" b="1" dirty="0"/>
              <a:t>أهداف التربية الفنية </a:t>
            </a:r>
            <a:r>
              <a:rPr lang="ar-SA" sz="3200" b="1" dirty="0" smtClean="0"/>
              <a:t>الأساسية</a:t>
            </a:r>
            <a:endParaRPr lang="ar-SA" sz="3200" dirty="0"/>
          </a:p>
        </p:txBody>
      </p:sp>
      <p:pic>
        <p:nvPicPr>
          <p:cNvPr id="2" name="صورة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2" y="404664"/>
            <a:ext cx="5508104" cy="4131078"/>
          </a:xfrm>
          <a:prstGeom prst="rect">
            <a:avLst/>
          </a:prstGeom>
        </p:spPr>
      </p:pic>
    </p:spTree>
    <p:extLst>
      <p:ext uri="{BB962C8B-B14F-4D97-AF65-F5344CB8AC3E}">
        <p14:creationId xmlns:p14="http://schemas.microsoft.com/office/powerpoint/2010/main" val="4016995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66440" y="927099"/>
            <a:ext cx="7521984" cy="709865"/>
          </a:xfrm>
        </p:spPr>
        <p:txBody>
          <a:bodyPr/>
          <a:lstStyle/>
          <a:p>
            <a:pPr marL="0" indent="0">
              <a:lnSpc>
                <a:spcPct val="200000"/>
              </a:lnSpc>
            </a:pPr>
            <a:r>
              <a:rPr lang="ar-SA" b="1" dirty="0" smtClean="0">
                <a:solidFill>
                  <a:schemeClr val="bg1">
                    <a:lumMod val="95000"/>
                  </a:schemeClr>
                </a:solidFill>
                <a:latin typeface="Calibri"/>
                <a:ea typeface="Calibri"/>
              </a:rPr>
              <a:t>أ. تقديم </a:t>
            </a:r>
            <a:r>
              <a:rPr lang="ar-SA" b="1" dirty="0">
                <a:solidFill>
                  <a:schemeClr val="bg1">
                    <a:lumMod val="95000"/>
                  </a:schemeClr>
                </a:solidFill>
                <a:latin typeface="Calibri"/>
                <a:ea typeface="Calibri"/>
              </a:rPr>
              <a:t>المفاهيم القادرة على تنشيط الوعي </a:t>
            </a:r>
            <a:r>
              <a:rPr lang="ar-SA" b="1" dirty="0" smtClean="0">
                <a:solidFill>
                  <a:schemeClr val="bg1">
                    <a:lumMod val="95000"/>
                  </a:schemeClr>
                </a:solidFill>
                <a:latin typeface="Calibri"/>
                <a:ea typeface="Calibri"/>
              </a:rPr>
              <a:t>والإحساس</a:t>
            </a:r>
            <a:endParaRPr lang="ar-SA" b="1" dirty="0">
              <a:solidFill>
                <a:schemeClr val="bg1">
                  <a:lumMod val="95000"/>
                </a:schemeClr>
              </a:solidFill>
              <a:latin typeface="Calibri"/>
              <a:ea typeface="Calibri"/>
            </a:endParaRPr>
          </a:p>
        </p:txBody>
      </p:sp>
      <p:sp>
        <p:nvSpPr>
          <p:cNvPr id="3" name="عنصر نائب للمحتوى 2"/>
          <p:cNvSpPr>
            <a:spLocks noGrp="1"/>
          </p:cNvSpPr>
          <p:nvPr>
            <p:ph idx="1"/>
          </p:nvPr>
        </p:nvSpPr>
        <p:spPr>
          <a:xfrm>
            <a:off x="866440" y="2276872"/>
            <a:ext cx="7665999" cy="3892128"/>
          </a:xfrm>
        </p:spPr>
        <p:txBody>
          <a:bodyPr>
            <a:normAutofit/>
          </a:bodyPr>
          <a:lstStyle/>
          <a:p>
            <a:pPr marL="0" indent="0" algn="just">
              <a:lnSpc>
                <a:spcPct val="200000"/>
              </a:lnSpc>
              <a:buNone/>
            </a:pPr>
            <a:r>
              <a:rPr lang="ar-SA" sz="2400" b="1" dirty="0" smtClean="0">
                <a:latin typeface="Calibri"/>
                <a:ea typeface="Calibri"/>
              </a:rPr>
              <a:t>بمعنى </a:t>
            </a:r>
            <a:r>
              <a:rPr lang="ar-SA" sz="2400" b="1" dirty="0">
                <a:latin typeface="Calibri"/>
                <a:ea typeface="Calibri"/>
              </a:rPr>
              <a:t>أن التربية الفنية لها مفاهيم خاصة تقدمها للطالب داخل حجرة التربية الفنية تقدم بصيغة لفظية أو غير لفظية(بصرية مثلاً) تساعد على نمو الدارس ، </a:t>
            </a:r>
            <a:r>
              <a:rPr lang="ar-SA" sz="2400" b="1" dirty="0" smtClean="0">
                <a:latin typeface="Calibri"/>
                <a:ea typeface="Calibri"/>
              </a:rPr>
              <a:t>بالإضافة </a:t>
            </a:r>
            <a:r>
              <a:rPr lang="ar-SA" sz="2400" b="1" dirty="0">
                <a:latin typeface="Calibri"/>
                <a:ea typeface="Calibri"/>
              </a:rPr>
              <a:t>الى عمليات الادراك الحسي التي تغني التفكير .</a:t>
            </a:r>
            <a:endParaRPr lang="en-US" sz="2400" b="1" dirty="0">
              <a:latin typeface="Calibri"/>
              <a:ea typeface="Calibri"/>
            </a:endParaRPr>
          </a:p>
          <a:p>
            <a:pPr algn="just">
              <a:lnSpc>
                <a:spcPct val="200000"/>
              </a:lnSpc>
            </a:pPr>
            <a:endParaRPr lang="ar-SA" sz="2400" b="1" dirty="0">
              <a:latin typeface="Calibri"/>
              <a:ea typeface="Calibri"/>
            </a:endParaRPr>
          </a:p>
        </p:txBody>
      </p:sp>
    </p:spTree>
    <p:extLst>
      <p:ext uri="{BB962C8B-B14F-4D97-AF65-F5344CB8AC3E}">
        <p14:creationId xmlns:p14="http://schemas.microsoft.com/office/powerpoint/2010/main" val="35465181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جلس إدارة أيون">
  <a:themeElements>
    <a:clrScheme name="مجلس إدارة أيون">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مجلس إدارة أيون">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مجلس إدارة أيون">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303</TotalTime>
  <Words>796</Words>
  <Application>Microsoft Office PowerPoint</Application>
  <PresentationFormat>عرض على الشاشة (3:4)‏</PresentationFormat>
  <Paragraphs>43</Paragraphs>
  <Slides>21</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21</vt:i4>
      </vt:variant>
    </vt:vector>
  </HeadingPairs>
  <TitlesOfParts>
    <vt:vector size="27" baseType="lpstr">
      <vt:lpstr>Arial</vt:lpstr>
      <vt:lpstr>Calibri</vt:lpstr>
      <vt:lpstr>Century Gothic</vt:lpstr>
      <vt:lpstr>Times New Roman</vt:lpstr>
      <vt:lpstr>Wingdings 3</vt:lpstr>
      <vt:lpstr>مجلس إدارة أيون</vt:lpstr>
      <vt:lpstr>عرض تقديمي في PowerPoint</vt:lpstr>
      <vt:lpstr>التربية </vt:lpstr>
      <vt:lpstr>التربية الفنية </vt:lpstr>
      <vt:lpstr>عرض تقديمي في PowerPoint</vt:lpstr>
      <vt:lpstr>عرض تقديمي في PowerPoint</vt:lpstr>
      <vt:lpstr>التربية الفنية المعاصرة </vt:lpstr>
      <vt:lpstr>عرض تقديمي في PowerPoint</vt:lpstr>
      <vt:lpstr>أهداف التربية الفنية الأساسية</vt:lpstr>
      <vt:lpstr>أ. تقديم المفاهيم القادرة على تنشيط الوعي والإحساس</vt:lpstr>
      <vt:lpstr>عرض تقديمي في PowerPoint</vt:lpstr>
      <vt:lpstr>عرض تقديمي في PowerPoint</vt:lpstr>
      <vt:lpstr>أهداف التربية الفنية الثانوية</vt:lpstr>
      <vt:lpstr>التربية الفنية وسيلة لشغل أوقات الفراغ:</vt:lpstr>
      <vt:lpstr>1.التربية الفنية وسيلة لتنمية المهارات اليدوية:</vt:lpstr>
      <vt:lpstr>3.التربية الفنية وسيلة لاحترام العمل اليدوي:</vt:lpstr>
      <vt:lpstr>4.التربية الفنية وسيلة للتنفيس عن المشاعر والانفعالات المكبوتة: </vt:lpstr>
      <vt:lpstr>عرض تقديمي في PowerPoint</vt:lpstr>
      <vt:lpstr>التربية الفنية وسيلة لتنمية القدرات الابتكارية</vt:lpstr>
      <vt:lpstr>6. التربية الفنية وسيلة لتوضيح المواد الدراسية: </vt:lpstr>
      <vt:lpstr>7. التربية الفنية وسيلة لتأكيد القيم الاجتماعية</vt:lpstr>
      <vt:lpstr>8. . التربية الفنية وسيلة لتأكيد القيم الأخلاقية والدينية: </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salma</dc:creator>
  <cp:lastModifiedBy>hend alwetaid</cp:lastModifiedBy>
  <cp:revision>36</cp:revision>
  <dcterms:created xsi:type="dcterms:W3CDTF">2013-09-19T13:59:48Z</dcterms:created>
  <dcterms:modified xsi:type="dcterms:W3CDTF">2015-02-24T17:24:05Z</dcterms:modified>
</cp:coreProperties>
</file>