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94" r:id="rId3"/>
    <p:sldId id="257" r:id="rId4"/>
    <p:sldId id="259" r:id="rId5"/>
    <p:sldId id="260" r:id="rId6"/>
    <p:sldId id="261" r:id="rId7"/>
    <p:sldId id="262" r:id="rId8"/>
    <p:sldId id="263" r:id="rId9"/>
    <p:sldId id="295" r:id="rId10"/>
    <p:sldId id="264" r:id="rId11"/>
    <p:sldId id="287" r:id="rId12"/>
    <p:sldId id="288" r:id="rId13"/>
    <p:sldId id="265" r:id="rId14"/>
    <p:sldId id="266" r:id="rId15"/>
    <p:sldId id="267" r:id="rId16"/>
    <p:sldId id="268" r:id="rId17"/>
    <p:sldId id="269" r:id="rId18"/>
    <p:sldId id="270" r:id="rId19"/>
    <p:sldId id="296" r:id="rId20"/>
    <p:sldId id="271" r:id="rId21"/>
    <p:sldId id="273" r:id="rId22"/>
    <p:sldId id="274" r:id="rId23"/>
    <p:sldId id="276" r:id="rId24"/>
    <p:sldId id="277" r:id="rId25"/>
    <p:sldId id="297" r:id="rId26"/>
    <p:sldId id="292" r:id="rId27"/>
    <p:sldId id="280" r:id="rId28"/>
    <p:sldId id="298" r:id="rId29"/>
    <p:sldId id="285" r:id="rId30"/>
    <p:sldId id="286"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9979" autoAdjust="0"/>
    <p:restoredTop sz="94660"/>
  </p:normalViewPr>
  <p:slideViewPr>
    <p:cSldViewPr>
      <p:cViewPr varScale="1">
        <p:scale>
          <a:sx n="68" d="100"/>
          <a:sy n="68" d="100"/>
        </p:scale>
        <p:origin x="90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13255-87C4-42F9-85FC-EA4BE7336FA8}" type="doc">
      <dgm:prSet loTypeId="urn:microsoft.com/office/officeart/2005/8/layout/hList7" loCatId="relationship" qsTypeId="urn:microsoft.com/office/officeart/2005/8/quickstyle/3d1" qsCatId="3D" csTypeId="urn:microsoft.com/office/officeart/2005/8/colors/colorful5" csCatId="colorful" phldr="1"/>
      <dgm:spPr/>
    </dgm:pt>
    <dgm:pt modelId="{0C0E828D-BA4D-4B32-B67A-2533D23E474C}" type="pres">
      <dgm:prSet presAssocID="{9E413255-87C4-42F9-85FC-EA4BE7336FA8}" presName="Name0" presStyleCnt="0">
        <dgm:presLayoutVars>
          <dgm:dir/>
          <dgm:resizeHandles val="exact"/>
        </dgm:presLayoutVars>
      </dgm:prSet>
      <dgm:spPr/>
    </dgm:pt>
    <dgm:pt modelId="{6BB19D81-C0D8-4E22-B7D9-EAF91CA4D619}" type="pres">
      <dgm:prSet presAssocID="{9E413255-87C4-42F9-85FC-EA4BE7336FA8}" presName="fgShape" presStyleLbl="fgShp" presStyleIdx="0" presStyleCnt="1" custFlipVert="1" custScaleX="86157" custScaleY="39321" custLinFactY="106132" custLinFactNeighborX="-2" custLinFactNeighborY="200000"/>
      <dgm:spPr/>
    </dgm:pt>
    <dgm:pt modelId="{94B0A0C0-A5C2-4642-8B51-F41451D852AB}" type="pres">
      <dgm:prSet presAssocID="{9E413255-87C4-42F9-85FC-EA4BE7336FA8}" presName="linComp" presStyleCnt="0"/>
      <dgm:spPr/>
    </dgm:pt>
  </dgm:ptLst>
  <dgm:cxnLst>
    <dgm:cxn modelId="{2D5B937E-5524-4FBA-ADE9-A317E5E50CAB}" type="presOf" srcId="{9E413255-87C4-42F9-85FC-EA4BE7336FA8}" destId="{0C0E828D-BA4D-4B32-B67A-2533D23E474C}" srcOrd="0" destOrd="0" presId="urn:microsoft.com/office/officeart/2005/8/layout/hList7"/>
    <dgm:cxn modelId="{6CC16C4E-0E48-4748-9EF7-B2F88AFA2749}" type="presParOf" srcId="{0C0E828D-BA4D-4B32-B67A-2533D23E474C}" destId="{6BB19D81-C0D8-4E22-B7D9-EAF91CA4D619}" srcOrd="0" destOrd="0" presId="urn:microsoft.com/office/officeart/2005/8/layout/hList7"/>
    <dgm:cxn modelId="{B329BBD7-8AC6-4A66-9852-102DCE20743C}" type="presParOf" srcId="{0C0E828D-BA4D-4B32-B67A-2533D23E474C}" destId="{94B0A0C0-A5C2-4642-8B51-F41451D852AB}" srcOrd="1"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80BA4-F612-418C-976E-1E16CF1C8024}"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BCD68DDD-CADA-4A5C-8EB8-20DB6E5A04C3}">
      <dgm:prSet phldrT="[نص]"/>
      <dgm:spPr/>
      <dgm:t>
        <a:bodyPr/>
        <a:lstStyle/>
        <a:p>
          <a:r>
            <a:rPr lang="ar-SA" dirty="0"/>
            <a:t>التكوين</a:t>
          </a:r>
          <a:endParaRPr lang="en-US" dirty="0"/>
        </a:p>
      </dgm:t>
    </dgm:pt>
    <dgm:pt modelId="{D4AB0221-B891-4295-B134-F3D8D051942C}" type="parTrans" cxnId="{E726B06F-EE1A-4115-A2A5-65F8F0ECA4EC}">
      <dgm:prSet/>
      <dgm:spPr/>
      <dgm:t>
        <a:bodyPr/>
        <a:lstStyle/>
        <a:p>
          <a:endParaRPr lang="en-US"/>
        </a:p>
      </dgm:t>
    </dgm:pt>
    <dgm:pt modelId="{E256F857-6321-4194-8B02-8722F632714E}" type="sibTrans" cxnId="{E726B06F-EE1A-4115-A2A5-65F8F0ECA4EC}">
      <dgm:prSet/>
      <dgm:spPr/>
      <dgm:t>
        <a:bodyPr/>
        <a:lstStyle/>
        <a:p>
          <a:endParaRPr lang="en-US"/>
        </a:p>
      </dgm:t>
    </dgm:pt>
    <dgm:pt modelId="{40C5A859-2EB6-421D-A38D-1322E17B7056}">
      <dgm:prSet phldrT="[نص]"/>
      <dgm:spPr/>
      <dgm:t>
        <a:bodyPr/>
        <a:lstStyle/>
        <a:p>
          <a:r>
            <a:rPr lang="ar-SA" dirty="0"/>
            <a:t>التداعي</a:t>
          </a:r>
          <a:endParaRPr lang="en-US" dirty="0"/>
        </a:p>
      </dgm:t>
    </dgm:pt>
    <dgm:pt modelId="{E0A90554-568C-4649-82B8-3AFD10F4E2AD}" type="parTrans" cxnId="{411D3918-0CAD-4BE0-A6F7-42CF5B98C135}">
      <dgm:prSet/>
      <dgm:spPr/>
      <dgm:t>
        <a:bodyPr/>
        <a:lstStyle/>
        <a:p>
          <a:endParaRPr lang="en-US"/>
        </a:p>
      </dgm:t>
    </dgm:pt>
    <dgm:pt modelId="{37302AA1-D48D-4BFB-B78E-03EE60999386}" type="sibTrans" cxnId="{411D3918-0CAD-4BE0-A6F7-42CF5B98C135}">
      <dgm:prSet/>
      <dgm:spPr/>
      <dgm:t>
        <a:bodyPr/>
        <a:lstStyle/>
        <a:p>
          <a:endParaRPr lang="en-US"/>
        </a:p>
      </dgm:t>
    </dgm:pt>
    <dgm:pt modelId="{51111332-290D-45C8-B638-29D5E7FAB05C}">
      <dgm:prSet phldrT="[نص]"/>
      <dgm:spPr/>
      <dgm:t>
        <a:bodyPr/>
        <a:lstStyle/>
        <a:p>
          <a:r>
            <a:rPr lang="ar-SA" dirty="0"/>
            <a:t>الاختيار</a:t>
          </a:r>
          <a:endParaRPr lang="en-US" dirty="0"/>
        </a:p>
      </dgm:t>
    </dgm:pt>
    <dgm:pt modelId="{1A3C52CB-3110-49AB-B4BA-E05E93DC1BB1}" type="parTrans" cxnId="{2D02B0D0-7004-45C3-A810-12902B8A76F6}">
      <dgm:prSet/>
      <dgm:spPr/>
      <dgm:t>
        <a:bodyPr/>
        <a:lstStyle/>
        <a:p>
          <a:endParaRPr lang="en-US"/>
        </a:p>
      </dgm:t>
    </dgm:pt>
    <dgm:pt modelId="{CF2BD615-FEB2-40BE-AF79-636DFEDDB8E2}" type="sibTrans" cxnId="{2D02B0D0-7004-45C3-A810-12902B8A76F6}">
      <dgm:prSet/>
      <dgm:spPr/>
      <dgm:t>
        <a:bodyPr/>
        <a:lstStyle/>
        <a:p>
          <a:endParaRPr lang="en-US"/>
        </a:p>
      </dgm:t>
    </dgm:pt>
    <dgm:pt modelId="{35F33EC5-CF95-40C0-9C75-12AF93438200}">
      <dgm:prSet phldrT="[نص]"/>
      <dgm:spPr/>
      <dgm:t>
        <a:bodyPr/>
        <a:lstStyle/>
        <a:p>
          <a:r>
            <a:rPr lang="ar-SA" dirty="0"/>
            <a:t>التكملة</a:t>
          </a:r>
          <a:endParaRPr lang="en-US" dirty="0"/>
        </a:p>
      </dgm:t>
    </dgm:pt>
    <dgm:pt modelId="{EEA4D672-D3BA-4B75-8813-2E5E984136F1}" type="parTrans" cxnId="{0B862CC8-4AA4-4302-9B66-4819845ADE5D}">
      <dgm:prSet/>
      <dgm:spPr/>
      <dgm:t>
        <a:bodyPr/>
        <a:lstStyle/>
        <a:p>
          <a:endParaRPr lang="en-US"/>
        </a:p>
      </dgm:t>
    </dgm:pt>
    <dgm:pt modelId="{BDBC1E1C-2B3F-456A-8D0A-4BEAF345390D}" type="sibTrans" cxnId="{0B862CC8-4AA4-4302-9B66-4819845ADE5D}">
      <dgm:prSet/>
      <dgm:spPr/>
      <dgm:t>
        <a:bodyPr/>
        <a:lstStyle/>
        <a:p>
          <a:endParaRPr lang="en-US"/>
        </a:p>
      </dgm:t>
    </dgm:pt>
    <dgm:pt modelId="{DFC00A87-D838-4ECA-B941-E20F36A13802}">
      <dgm:prSet phldrT="[نص]"/>
      <dgm:spPr/>
      <dgm:t>
        <a:bodyPr/>
        <a:lstStyle/>
        <a:p>
          <a:r>
            <a:rPr lang="ar-SA" dirty="0"/>
            <a:t>التعبيرية</a:t>
          </a:r>
          <a:endParaRPr lang="en-US" dirty="0"/>
        </a:p>
      </dgm:t>
    </dgm:pt>
    <dgm:pt modelId="{B1B015D8-DDE6-4D68-B4DC-BB1A811985B4}" type="parTrans" cxnId="{B14E664E-4BCF-47F5-84E6-89CBCF535355}">
      <dgm:prSet/>
      <dgm:spPr/>
      <dgm:t>
        <a:bodyPr/>
        <a:lstStyle/>
        <a:p>
          <a:endParaRPr lang="en-US"/>
        </a:p>
      </dgm:t>
    </dgm:pt>
    <dgm:pt modelId="{CAEEA661-9B92-4C7F-B8B9-7E02CF3A10A3}" type="sibTrans" cxnId="{B14E664E-4BCF-47F5-84E6-89CBCF535355}">
      <dgm:prSet/>
      <dgm:spPr/>
      <dgm:t>
        <a:bodyPr/>
        <a:lstStyle/>
        <a:p>
          <a:endParaRPr lang="en-US"/>
        </a:p>
      </dgm:t>
    </dgm:pt>
    <dgm:pt modelId="{CE47D718-00C6-4857-8211-A3D774C5AF54}" type="pres">
      <dgm:prSet presAssocID="{D4480BA4-F612-418C-976E-1E16CF1C8024}" presName="diagram" presStyleCnt="0">
        <dgm:presLayoutVars>
          <dgm:dir/>
          <dgm:resizeHandles val="exact"/>
        </dgm:presLayoutVars>
      </dgm:prSet>
      <dgm:spPr/>
    </dgm:pt>
    <dgm:pt modelId="{424B8033-CE6E-4C41-BF85-2EC870CBBD87}" type="pres">
      <dgm:prSet presAssocID="{BCD68DDD-CADA-4A5C-8EB8-20DB6E5A04C3}" presName="node" presStyleLbl="node1" presStyleIdx="0" presStyleCnt="5">
        <dgm:presLayoutVars>
          <dgm:bulletEnabled val="1"/>
        </dgm:presLayoutVars>
      </dgm:prSet>
      <dgm:spPr/>
    </dgm:pt>
    <dgm:pt modelId="{B961C494-197D-49DA-98FC-916551579E3A}" type="pres">
      <dgm:prSet presAssocID="{E256F857-6321-4194-8B02-8722F632714E}" presName="sibTrans" presStyleCnt="0"/>
      <dgm:spPr/>
    </dgm:pt>
    <dgm:pt modelId="{773500F2-D614-4A1A-BE4D-1A965746ADA2}" type="pres">
      <dgm:prSet presAssocID="{40C5A859-2EB6-421D-A38D-1322E17B7056}" presName="node" presStyleLbl="node1" presStyleIdx="1" presStyleCnt="5">
        <dgm:presLayoutVars>
          <dgm:bulletEnabled val="1"/>
        </dgm:presLayoutVars>
      </dgm:prSet>
      <dgm:spPr/>
    </dgm:pt>
    <dgm:pt modelId="{EF1B27B5-F1F8-4F78-BB7D-1F6946EACA71}" type="pres">
      <dgm:prSet presAssocID="{37302AA1-D48D-4BFB-B78E-03EE60999386}" presName="sibTrans" presStyleCnt="0"/>
      <dgm:spPr/>
    </dgm:pt>
    <dgm:pt modelId="{AC0F127D-8D99-41D0-A818-429286F5A5A1}" type="pres">
      <dgm:prSet presAssocID="{51111332-290D-45C8-B638-29D5E7FAB05C}" presName="node" presStyleLbl="node1" presStyleIdx="2" presStyleCnt="5">
        <dgm:presLayoutVars>
          <dgm:bulletEnabled val="1"/>
        </dgm:presLayoutVars>
      </dgm:prSet>
      <dgm:spPr/>
    </dgm:pt>
    <dgm:pt modelId="{D6B22BCD-8A56-4F99-818C-3DA456B494D4}" type="pres">
      <dgm:prSet presAssocID="{CF2BD615-FEB2-40BE-AF79-636DFEDDB8E2}" presName="sibTrans" presStyleCnt="0"/>
      <dgm:spPr/>
    </dgm:pt>
    <dgm:pt modelId="{BC83617D-EBF1-46C8-8128-8606D9FD0662}" type="pres">
      <dgm:prSet presAssocID="{35F33EC5-CF95-40C0-9C75-12AF93438200}" presName="node" presStyleLbl="node1" presStyleIdx="3" presStyleCnt="5">
        <dgm:presLayoutVars>
          <dgm:bulletEnabled val="1"/>
        </dgm:presLayoutVars>
      </dgm:prSet>
      <dgm:spPr/>
    </dgm:pt>
    <dgm:pt modelId="{473EC0F8-64E4-4A26-BA29-CF5F284A3E7C}" type="pres">
      <dgm:prSet presAssocID="{BDBC1E1C-2B3F-456A-8D0A-4BEAF345390D}" presName="sibTrans" presStyleCnt="0"/>
      <dgm:spPr/>
    </dgm:pt>
    <dgm:pt modelId="{70E0E8A4-12C2-490A-9AED-5CE99DC38D80}" type="pres">
      <dgm:prSet presAssocID="{DFC00A87-D838-4ECA-B941-E20F36A13802}" presName="node" presStyleLbl="node1" presStyleIdx="4" presStyleCnt="5">
        <dgm:presLayoutVars>
          <dgm:bulletEnabled val="1"/>
        </dgm:presLayoutVars>
      </dgm:prSet>
      <dgm:spPr/>
    </dgm:pt>
  </dgm:ptLst>
  <dgm:cxnLst>
    <dgm:cxn modelId="{9EE89712-FE9F-401C-8327-B5A120BCBA9B}" type="presOf" srcId="{40C5A859-2EB6-421D-A38D-1322E17B7056}" destId="{773500F2-D614-4A1A-BE4D-1A965746ADA2}" srcOrd="0" destOrd="0" presId="urn:microsoft.com/office/officeart/2005/8/layout/default"/>
    <dgm:cxn modelId="{411D3918-0CAD-4BE0-A6F7-42CF5B98C135}" srcId="{D4480BA4-F612-418C-976E-1E16CF1C8024}" destId="{40C5A859-2EB6-421D-A38D-1322E17B7056}" srcOrd="1" destOrd="0" parTransId="{E0A90554-568C-4649-82B8-3AFD10F4E2AD}" sibTransId="{37302AA1-D48D-4BFB-B78E-03EE60999386}"/>
    <dgm:cxn modelId="{90FED031-9FA4-44BF-88AF-CD69FCAA7326}" type="presOf" srcId="{BCD68DDD-CADA-4A5C-8EB8-20DB6E5A04C3}" destId="{424B8033-CE6E-4C41-BF85-2EC870CBBD87}" srcOrd="0" destOrd="0" presId="urn:microsoft.com/office/officeart/2005/8/layout/default"/>
    <dgm:cxn modelId="{6DAC395C-8F36-4147-8D38-C57162217943}" type="presOf" srcId="{D4480BA4-F612-418C-976E-1E16CF1C8024}" destId="{CE47D718-00C6-4857-8211-A3D774C5AF54}" srcOrd="0" destOrd="0" presId="urn:microsoft.com/office/officeart/2005/8/layout/default"/>
    <dgm:cxn modelId="{6DF31C5E-544A-45D2-AB9F-E4BD50C2EAF8}" type="presOf" srcId="{DFC00A87-D838-4ECA-B941-E20F36A13802}" destId="{70E0E8A4-12C2-490A-9AED-5CE99DC38D80}" srcOrd="0" destOrd="0" presId="urn:microsoft.com/office/officeart/2005/8/layout/default"/>
    <dgm:cxn modelId="{74363262-CD7A-47A4-B319-35A240386AB0}" type="presOf" srcId="{35F33EC5-CF95-40C0-9C75-12AF93438200}" destId="{BC83617D-EBF1-46C8-8128-8606D9FD0662}" srcOrd="0" destOrd="0" presId="urn:microsoft.com/office/officeart/2005/8/layout/default"/>
    <dgm:cxn modelId="{B14E664E-4BCF-47F5-84E6-89CBCF535355}" srcId="{D4480BA4-F612-418C-976E-1E16CF1C8024}" destId="{DFC00A87-D838-4ECA-B941-E20F36A13802}" srcOrd="4" destOrd="0" parTransId="{B1B015D8-DDE6-4D68-B4DC-BB1A811985B4}" sibTransId="{CAEEA661-9B92-4C7F-B8B9-7E02CF3A10A3}"/>
    <dgm:cxn modelId="{E726B06F-EE1A-4115-A2A5-65F8F0ECA4EC}" srcId="{D4480BA4-F612-418C-976E-1E16CF1C8024}" destId="{BCD68DDD-CADA-4A5C-8EB8-20DB6E5A04C3}" srcOrd="0" destOrd="0" parTransId="{D4AB0221-B891-4295-B134-F3D8D051942C}" sibTransId="{E256F857-6321-4194-8B02-8722F632714E}"/>
    <dgm:cxn modelId="{24884699-AFCE-40FB-AA88-87E41EEE42FB}" type="presOf" srcId="{51111332-290D-45C8-B638-29D5E7FAB05C}" destId="{AC0F127D-8D99-41D0-A818-429286F5A5A1}" srcOrd="0" destOrd="0" presId="urn:microsoft.com/office/officeart/2005/8/layout/default"/>
    <dgm:cxn modelId="{0B862CC8-4AA4-4302-9B66-4819845ADE5D}" srcId="{D4480BA4-F612-418C-976E-1E16CF1C8024}" destId="{35F33EC5-CF95-40C0-9C75-12AF93438200}" srcOrd="3" destOrd="0" parTransId="{EEA4D672-D3BA-4B75-8813-2E5E984136F1}" sibTransId="{BDBC1E1C-2B3F-456A-8D0A-4BEAF345390D}"/>
    <dgm:cxn modelId="{2D02B0D0-7004-45C3-A810-12902B8A76F6}" srcId="{D4480BA4-F612-418C-976E-1E16CF1C8024}" destId="{51111332-290D-45C8-B638-29D5E7FAB05C}" srcOrd="2" destOrd="0" parTransId="{1A3C52CB-3110-49AB-B4BA-E05E93DC1BB1}" sibTransId="{CF2BD615-FEB2-40BE-AF79-636DFEDDB8E2}"/>
    <dgm:cxn modelId="{27E1A4F8-6CA4-4192-BA07-951DD508B355}" type="presParOf" srcId="{CE47D718-00C6-4857-8211-A3D774C5AF54}" destId="{424B8033-CE6E-4C41-BF85-2EC870CBBD87}" srcOrd="0" destOrd="0" presId="urn:microsoft.com/office/officeart/2005/8/layout/default"/>
    <dgm:cxn modelId="{23FCEEB1-1AC0-47A9-A676-88AA59892739}" type="presParOf" srcId="{CE47D718-00C6-4857-8211-A3D774C5AF54}" destId="{B961C494-197D-49DA-98FC-916551579E3A}" srcOrd="1" destOrd="0" presId="urn:microsoft.com/office/officeart/2005/8/layout/default"/>
    <dgm:cxn modelId="{8D902179-02DC-4CAF-9CEA-E0123327F58C}" type="presParOf" srcId="{CE47D718-00C6-4857-8211-A3D774C5AF54}" destId="{773500F2-D614-4A1A-BE4D-1A965746ADA2}" srcOrd="2" destOrd="0" presId="urn:microsoft.com/office/officeart/2005/8/layout/default"/>
    <dgm:cxn modelId="{B7C89C63-0ABA-43E8-A207-5EE83A13F798}" type="presParOf" srcId="{CE47D718-00C6-4857-8211-A3D774C5AF54}" destId="{EF1B27B5-F1F8-4F78-BB7D-1F6946EACA71}" srcOrd="3" destOrd="0" presId="urn:microsoft.com/office/officeart/2005/8/layout/default"/>
    <dgm:cxn modelId="{09264E4A-5002-46E6-B5CF-EA5B8918EDA7}" type="presParOf" srcId="{CE47D718-00C6-4857-8211-A3D774C5AF54}" destId="{AC0F127D-8D99-41D0-A818-429286F5A5A1}" srcOrd="4" destOrd="0" presId="urn:microsoft.com/office/officeart/2005/8/layout/default"/>
    <dgm:cxn modelId="{F7048EA1-DB88-4113-BFDE-A2E6C1ECDBE4}" type="presParOf" srcId="{CE47D718-00C6-4857-8211-A3D774C5AF54}" destId="{D6B22BCD-8A56-4F99-818C-3DA456B494D4}" srcOrd="5" destOrd="0" presId="urn:microsoft.com/office/officeart/2005/8/layout/default"/>
    <dgm:cxn modelId="{1F360D24-17D2-49D0-9698-D4054DF640FF}" type="presParOf" srcId="{CE47D718-00C6-4857-8211-A3D774C5AF54}" destId="{BC83617D-EBF1-46C8-8128-8606D9FD0662}" srcOrd="6" destOrd="0" presId="urn:microsoft.com/office/officeart/2005/8/layout/default"/>
    <dgm:cxn modelId="{45CB9509-B34A-48A1-8AE0-63A81B11E5C1}" type="presParOf" srcId="{CE47D718-00C6-4857-8211-A3D774C5AF54}" destId="{473EC0F8-64E4-4A26-BA29-CF5F284A3E7C}" srcOrd="7" destOrd="0" presId="urn:microsoft.com/office/officeart/2005/8/layout/default"/>
    <dgm:cxn modelId="{06D7A595-79D8-49A1-B161-3ECA2BDCE7BF}" type="presParOf" srcId="{CE47D718-00C6-4857-8211-A3D774C5AF54}" destId="{70E0E8A4-12C2-490A-9AED-5CE99DC38D80}"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19D81-C0D8-4E22-B7D9-EAF91CA4D619}">
      <dsp:nvSpPr>
        <dsp:cNvPr id="0" name=""/>
        <dsp:cNvSpPr/>
      </dsp:nvSpPr>
      <dsp:spPr>
        <a:xfrm flipV="1">
          <a:off x="755656" y="3739956"/>
          <a:ext cx="5778219" cy="237266"/>
        </a:xfrm>
        <a:prstGeom prst="leftRightArrow">
          <a:avLst/>
        </a:prstGeom>
        <a:solidFill>
          <a:schemeClr val="accent5">
            <a:tint val="40000"/>
            <a:hueOff val="0"/>
            <a:satOff val="0"/>
            <a:lumOff val="0"/>
            <a:alphaOff val="0"/>
          </a:schemeClr>
        </a:solidFill>
        <a:ln>
          <a:noFill/>
        </a:ln>
        <a:effectLst>
          <a:outerShdw blurRad="76200" dist="25400" dir="5400000" algn="ctr"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B8033-CE6E-4C41-BF85-2EC870CBBD87}">
      <dsp:nvSpPr>
        <dsp:cNvPr id="0" name=""/>
        <dsp:cNvSpPr/>
      </dsp:nvSpPr>
      <dsp:spPr>
        <a:xfrm>
          <a:off x="916483" y="1984"/>
          <a:ext cx="2030015" cy="1218009"/>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ar-SA" sz="4900" kern="1200" dirty="0"/>
            <a:t>التكوين</a:t>
          </a:r>
          <a:endParaRPr lang="en-US" sz="4900" kern="1200" dirty="0"/>
        </a:p>
      </dsp:txBody>
      <dsp:txXfrm>
        <a:off x="916483" y="1984"/>
        <a:ext cx="2030015" cy="1218009"/>
      </dsp:txXfrm>
    </dsp:sp>
    <dsp:sp modelId="{773500F2-D614-4A1A-BE4D-1A965746ADA2}">
      <dsp:nvSpPr>
        <dsp:cNvPr id="0" name=""/>
        <dsp:cNvSpPr/>
      </dsp:nvSpPr>
      <dsp:spPr>
        <a:xfrm>
          <a:off x="3149500" y="1984"/>
          <a:ext cx="2030015" cy="1218009"/>
        </a:xfrm>
        <a:prstGeom prst="rect">
          <a:avLst/>
        </a:prstGeom>
        <a:solidFill>
          <a:schemeClr val="accent4">
            <a:hueOff val="-1759144"/>
            <a:satOff val="10560"/>
            <a:lumOff val="-9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ar-SA" sz="4900" kern="1200" dirty="0"/>
            <a:t>التداعي</a:t>
          </a:r>
          <a:endParaRPr lang="en-US" sz="4900" kern="1200" dirty="0"/>
        </a:p>
      </dsp:txBody>
      <dsp:txXfrm>
        <a:off x="3149500" y="1984"/>
        <a:ext cx="2030015" cy="1218009"/>
      </dsp:txXfrm>
    </dsp:sp>
    <dsp:sp modelId="{AC0F127D-8D99-41D0-A818-429286F5A5A1}">
      <dsp:nvSpPr>
        <dsp:cNvPr id="0" name=""/>
        <dsp:cNvSpPr/>
      </dsp:nvSpPr>
      <dsp:spPr>
        <a:xfrm>
          <a:off x="916483" y="1422995"/>
          <a:ext cx="2030015" cy="1218009"/>
        </a:xfrm>
        <a:prstGeom prst="rect">
          <a:avLst/>
        </a:prstGeom>
        <a:solidFill>
          <a:schemeClr val="accent4">
            <a:hueOff val="-3518287"/>
            <a:satOff val="21119"/>
            <a:lumOff val="-1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ar-SA" sz="4900" kern="1200" dirty="0"/>
            <a:t>الاختيار</a:t>
          </a:r>
          <a:endParaRPr lang="en-US" sz="4900" kern="1200" dirty="0"/>
        </a:p>
      </dsp:txBody>
      <dsp:txXfrm>
        <a:off x="916483" y="1422995"/>
        <a:ext cx="2030015" cy="1218009"/>
      </dsp:txXfrm>
    </dsp:sp>
    <dsp:sp modelId="{BC83617D-EBF1-46C8-8128-8606D9FD0662}">
      <dsp:nvSpPr>
        <dsp:cNvPr id="0" name=""/>
        <dsp:cNvSpPr/>
      </dsp:nvSpPr>
      <dsp:spPr>
        <a:xfrm>
          <a:off x="3149500" y="1422995"/>
          <a:ext cx="2030015" cy="1218009"/>
        </a:xfrm>
        <a:prstGeom prst="rect">
          <a:avLst/>
        </a:prstGeom>
        <a:solidFill>
          <a:schemeClr val="accent4">
            <a:hueOff val="-5277431"/>
            <a:satOff val="31679"/>
            <a:lumOff val="-279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ar-SA" sz="4900" kern="1200" dirty="0"/>
            <a:t>التكملة</a:t>
          </a:r>
          <a:endParaRPr lang="en-US" sz="4900" kern="1200" dirty="0"/>
        </a:p>
      </dsp:txBody>
      <dsp:txXfrm>
        <a:off x="3149500" y="1422995"/>
        <a:ext cx="2030015" cy="1218009"/>
      </dsp:txXfrm>
    </dsp:sp>
    <dsp:sp modelId="{70E0E8A4-12C2-490A-9AED-5CE99DC38D80}">
      <dsp:nvSpPr>
        <dsp:cNvPr id="0" name=""/>
        <dsp:cNvSpPr/>
      </dsp:nvSpPr>
      <dsp:spPr>
        <a:xfrm>
          <a:off x="2032992" y="2844006"/>
          <a:ext cx="2030015" cy="1218009"/>
        </a:xfrm>
        <a:prstGeom prst="rect">
          <a:avLst/>
        </a:prstGeom>
        <a:solidFill>
          <a:schemeClr val="accent4">
            <a:hueOff val="-7036575"/>
            <a:satOff val="42238"/>
            <a:lumOff val="-3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ar-SA" sz="4900" kern="1200" dirty="0"/>
            <a:t>التعبيرية</a:t>
          </a:r>
          <a:endParaRPr lang="en-US" sz="4900" kern="1200" dirty="0"/>
        </a:p>
      </dsp:txBody>
      <dsp:txXfrm>
        <a:off x="2032992" y="2844006"/>
        <a:ext cx="2030015" cy="1218009"/>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lvl1pPr algn="l">
              <a:defRPr/>
            </a:lvl1pPr>
          </a:lstStyle>
          <a:p>
            <a:fld id="{F9AB06C3-79D7-4B45-8F9B-4F5DE2131C29}" type="datetimeFigureOut">
              <a:rPr lang="ar-SA" smtClean="0"/>
              <a:pPr/>
              <a:t>02/03/1440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CB1EDA6-045D-4321-92F1-557E364234FC}" type="slidenum">
              <a:rPr lang="ar-SA" smtClean="0"/>
              <a:pPr/>
              <a:t>‹#›</a:t>
            </a:fld>
            <a:endParaRPr lang="ar-SA"/>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712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9AB06C3-79D7-4B45-8F9B-4F5DE2131C29}" type="datetimeFigureOut">
              <a:rPr lang="ar-SA" smtClean="0"/>
              <a:pPr/>
              <a:t>02/03/1440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CB1EDA6-045D-4321-92F1-557E364234FC}" type="slidenum">
              <a:rPr lang="ar-SA" smtClean="0"/>
              <a:pPr/>
              <a:t>‹#›</a:t>
            </a:fld>
            <a:endParaRPr lang="ar-SA"/>
          </a:p>
        </p:txBody>
      </p:sp>
    </p:spTree>
    <p:extLst>
      <p:ext uri="{BB962C8B-B14F-4D97-AF65-F5344CB8AC3E}">
        <p14:creationId xmlns:p14="http://schemas.microsoft.com/office/powerpoint/2010/main" val="3943214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9AB06C3-79D7-4B45-8F9B-4F5DE2131C29}" type="datetimeFigureOut">
              <a:rPr lang="ar-SA" smtClean="0"/>
              <a:pPr/>
              <a:t>02/03/1440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CB1EDA6-045D-4321-92F1-557E364234FC}" type="slidenum">
              <a:rPr lang="ar-SA" smtClean="0"/>
              <a:pPr/>
              <a:t>‹#›</a:t>
            </a:fld>
            <a:endParaRPr lang="ar-SA"/>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8048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F9AB06C3-79D7-4B45-8F9B-4F5DE2131C29}" type="datetimeFigureOut">
              <a:rPr lang="ar-SA" smtClean="0"/>
              <a:pPr/>
              <a:t>02/03/1440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CB1EDA6-045D-4321-92F1-557E364234FC}" type="slidenum">
              <a:rPr lang="ar-SA" smtClean="0"/>
              <a:pPr/>
              <a:t>‹#›</a:t>
            </a:fld>
            <a:endParaRPr lang="ar-SA"/>
          </a:p>
        </p:txBody>
      </p:sp>
    </p:spTree>
    <p:extLst>
      <p:ext uri="{BB962C8B-B14F-4D97-AF65-F5344CB8AC3E}">
        <p14:creationId xmlns:p14="http://schemas.microsoft.com/office/powerpoint/2010/main" val="1433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F9AB06C3-79D7-4B45-8F9B-4F5DE2131C29}" type="datetimeFigureOut">
              <a:rPr lang="ar-SA" smtClean="0"/>
              <a:pPr/>
              <a:t>02/03/1440</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DCB1EDA6-045D-4321-92F1-557E364234FC}" type="slidenum">
              <a:rPr lang="ar-SA" smtClean="0"/>
              <a:pPr/>
              <a:t>‹#›</a:t>
            </a:fld>
            <a:endParaRPr lang="ar-SA"/>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419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F9AB06C3-79D7-4B45-8F9B-4F5DE2131C29}" type="datetimeFigureOut">
              <a:rPr lang="ar-SA" smtClean="0"/>
              <a:pPr/>
              <a:t>02/03/1440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CB1EDA6-045D-4321-92F1-557E364234FC}" type="slidenum">
              <a:rPr lang="ar-SA" smtClean="0"/>
              <a:pPr/>
              <a:t>‹#›</a:t>
            </a:fld>
            <a:endParaRPr lang="ar-SA"/>
          </a:p>
        </p:txBody>
      </p:sp>
    </p:spTree>
    <p:extLst>
      <p:ext uri="{BB962C8B-B14F-4D97-AF65-F5344CB8AC3E}">
        <p14:creationId xmlns:p14="http://schemas.microsoft.com/office/powerpoint/2010/main" val="69958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768096" y="2967788"/>
            <a:ext cx="3566160" cy="3341572"/>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ar-SA"/>
              <a:t>حرر أنماط نص الشكل الرئيسي</a:t>
            </a:r>
          </a:p>
        </p:txBody>
      </p:sp>
      <p:sp>
        <p:nvSpPr>
          <p:cNvPr id="6" name="Content Placeholder 5"/>
          <p:cNvSpPr>
            <a:spLocks noGrp="1"/>
          </p:cNvSpPr>
          <p:nvPr>
            <p:ph sz="quarter" idx="4"/>
          </p:nvPr>
        </p:nvSpPr>
        <p:spPr>
          <a:xfrm>
            <a:off x="4491990" y="2967788"/>
            <a:ext cx="3566160" cy="3341572"/>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F9AB06C3-79D7-4B45-8F9B-4F5DE2131C29}" type="datetimeFigureOut">
              <a:rPr lang="ar-SA" smtClean="0"/>
              <a:pPr/>
              <a:t>02/03/1440</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DCB1EDA6-045D-4321-92F1-557E364234FC}" type="slidenum">
              <a:rPr lang="ar-SA" smtClean="0"/>
              <a:pPr/>
              <a:t>‹#›</a:t>
            </a:fld>
            <a:endParaRPr lang="ar-SA"/>
          </a:p>
        </p:txBody>
      </p:sp>
    </p:spTree>
    <p:extLst>
      <p:ext uri="{BB962C8B-B14F-4D97-AF65-F5344CB8AC3E}">
        <p14:creationId xmlns:p14="http://schemas.microsoft.com/office/powerpoint/2010/main" val="74460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F9AB06C3-79D7-4B45-8F9B-4F5DE2131C29}" type="datetimeFigureOut">
              <a:rPr lang="ar-SA" smtClean="0"/>
              <a:pPr/>
              <a:t>02/03/1440</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DCB1EDA6-045D-4321-92F1-557E364234FC}" type="slidenum">
              <a:rPr lang="ar-SA" smtClean="0"/>
              <a:pPr/>
              <a:t>‹#›</a:t>
            </a:fld>
            <a:endParaRPr lang="ar-SA"/>
          </a:p>
        </p:txBody>
      </p:sp>
    </p:spTree>
    <p:extLst>
      <p:ext uri="{BB962C8B-B14F-4D97-AF65-F5344CB8AC3E}">
        <p14:creationId xmlns:p14="http://schemas.microsoft.com/office/powerpoint/2010/main" val="3248724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B06C3-79D7-4B45-8F9B-4F5DE2131C29}" type="datetimeFigureOut">
              <a:rPr lang="ar-SA" smtClean="0"/>
              <a:pPr/>
              <a:t>02/03/1440</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DCB1EDA6-045D-4321-92F1-557E364234FC}" type="slidenum">
              <a:rPr lang="ar-SA" smtClean="0"/>
              <a:pPr/>
              <a:t>‹#›</a:t>
            </a:fld>
            <a:endParaRPr lang="ar-SA"/>
          </a:p>
        </p:txBody>
      </p:sp>
    </p:spTree>
    <p:extLst>
      <p:ext uri="{BB962C8B-B14F-4D97-AF65-F5344CB8AC3E}">
        <p14:creationId xmlns:p14="http://schemas.microsoft.com/office/powerpoint/2010/main" val="1107200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F9AB06C3-79D7-4B45-8F9B-4F5DE2131C29}" type="datetimeFigureOut">
              <a:rPr lang="ar-SA" smtClean="0"/>
              <a:pPr/>
              <a:t>02/03/1440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CB1EDA6-045D-4321-92F1-557E364234FC}" type="slidenum">
              <a:rPr lang="ar-SA" smtClean="0"/>
              <a:pPr/>
              <a:t>‹#›</a:t>
            </a:fld>
            <a:endParaRPr lang="ar-SA"/>
          </a:p>
        </p:txBody>
      </p:sp>
    </p:spTree>
    <p:extLst>
      <p:ext uri="{BB962C8B-B14F-4D97-AF65-F5344CB8AC3E}">
        <p14:creationId xmlns:p14="http://schemas.microsoft.com/office/powerpoint/2010/main" val="2807606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F9AB06C3-79D7-4B45-8F9B-4F5DE2131C29}" type="datetimeFigureOut">
              <a:rPr lang="ar-SA" smtClean="0"/>
              <a:pPr/>
              <a:t>02/03/1440</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DCB1EDA6-045D-4321-92F1-557E364234FC}" type="slidenum">
              <a:rPr lang="ar-SA" smtClean="0"/>
              <a:pPr/>
              <a:t>‹#›</a:t>
            </a:fld>
            <a:endParaRPr lang="ar-SA"/>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718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F9AB06C3-79D7-4B45-8F9B-4F5DE2131C29}" type="datetimeFigureOut">
              <a:rPr lang="ar-SA" smtClean="0"/>
              <a:pPr/>
              <a:t>02/03/1440</a:t>
            </a:fld>
            <a:endParaRPr lang="ar-SA"/>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ar-SA"/>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CB1EDA6-045D-4321-92F1-557E364234FC}" type="slidenum">
              <a:rPr lang="ar-SA" smtClean="0"/>
              <a:pPr/>
              <a:t>‹#›</a:t>
            </a:fld>
            <a:endParaRPr lang="ar-SA"/>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460725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images.google.com.sa/imgres?imgurl=http://www.moodgadget.com/wp-content/uploads/2007/10/rorschach_finalcover450.jpg&amp;imgrefurl=http://www.moodgadget.com/2007/11/01/artist-spotlight-mux-mool/&amp;h=450&amp;w=450&amp;sz=272&amp;hl=ar&amp;start=3&amp;sig2=QKxEa3_LKx7c2W3Ia2wH4w&amp;tbnid=gA2gHynj6OvgGM:&amp;tbnh=127&amp;tbnw=127&amp;eid=&amp;eid=taZZR8TUGY3OwQG3hMz5CA&amp;prev=/images?q=The+Rorschach&amp;gbv=2&amp;svnum=10&amp;hl=ar&amp;sa=G" TargetMode="Externa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images.google.com.sa/imgres?imgurl=http://www.ivanovas.com/photos/Rorschach.jpg&amp;imgrefurl=http://www.ivanovas.com/sacks.html&amp;h=298&amp;w=312&amp;sz=14&amp;hl=ar&amp;start=2&amp;sig2=5qaKHcDq83Z-5qD2-BS9wA&amp;tbnid=474ceQDS3C8iOM:&amp;tbnh=112&amp;tbnw=117&amp;eid=&amp;eid=taZZR8TUGY3OwQG3hMz5CA&amp;prev=/images?q=The+Rorschach&amp;gbv=2&amp;svnum=10&amp;hl=ar&amp;sa=G"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images.google.com.sa/imgres?imgurl=http://www.hafif.org/imaj/asiti+kacmis+kola/sec-begen-al.jpg&amp;imgrefurl=http://www.hafif.org/etiket/m%C3%BCrekkep&amp;h=382&amp;w=490&amp;sz=21&amp;hl=ar&amp;start=1&amp;sig2=JIHrEf-bakjTTqHyCx3sXA&amp;tbnid=LrJJ310RH2QkGM:&amp;tbnh=101&amp;tbnw=130&amp;eid=&amp;eid=taZZR8TUGY3OwQG3hMz5CA&amp;prev=/images?q=The+Rorschach&amp;gbv=2&amp;svnum=10&amp;hl=ar&amp;sa=G"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a:t>الطرق الاسقاطية</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5" y="476672"/>
            <a:ext cx="8064895" cy="1608160"/>
          </a:xfrm>
        </p:spPr>
        <p:txBody>
          <a:bodyPr>
            <a:normAutofit/>
          </a:bodyPr>
          <a:lstStyle/>
          <a:p>
            <a:pPr algn="r"/>
            <a:r>
              <a:rPr lang="ar-SA" b="1" dirty="0" err="1">
                <a:solidFill>
                  <a:srgbClr val="C00000"/>
                </a:solidFill>
              </a:rPr>
              <a:t>رورشاخ"بقع</a:t>
            </a:r>
            <a:r>
              <a:rPr lang="ar-SA" b="1" dirty="0">
                <a:solidFill>
                  <a:srgbClr val="C00000"/>
                </a:solidFill>
              </a:rPr>
              <a:t> الحبر"</a:t>
            </a:r>
            <a:br>
              <a:rPr lang="ar-SA" b="1" dirty="0">
                <a:solidFill>
                  <a:srgbClr val="0070C0"/>
                </a:solidFill>
              </a:rPr>
            </a:br>
            <a:r>
              <a:rPr lang="ar-SA" sz="2000" b="1" dirty="0">
                <a:solidFill>
                  <a:srgbClr val="00B050"/>
                </a:solidFill>
              </a:rPr>
              <a:t>هيرمان </a:t>
            </a:r>
            <a:r>
              <a:rPr lang="ar-SA" sz="2000" b="1" dirty="0" err="1">
                <a:solidFill>
                  <a:srgbClr val="00B050"/>
                </a:solidFill>
              </a:rPr>
              <a:t>رورشاخ</a:t>
            </a:r>
            <a:r>
              <a:rPr lang="ar-SA" sz="2000" b="1" dirty="0">
                <a:solidFill>
                  <a:srgbClr val="00B050"/>
                </a:solidFill>
              </a:rPr>
              <a:t> "1884-1922)</a:t>
            </a:r>
          </a:p>
        </p:txBody>
      </p:sp>
      <p:sp>
        <p:nvSpPr>
          <p:cNvPr id="3" name="عنصر نائب للمحتوى 2"/>
          <p:cNvSpPr>
            <a:spLocks noGrp="1"/>
          </p:cNvSpPr>
          <p:nvPr>
            <p:ph idx="1"/>
          </p:nvPr>
        </p:nvSpPr>
        <p:spPr>
          <a:xfrm>
            <a:off x="768096" y="2286000"/>
            <a:ext cx="7764344" cy="3375248"/>
          </a:xfrm>
        </p:spPr>
        <p:txBody>
          <a:bodyPr>
            <a:normAutofit fontScale="92500"/>
          </a:bodyPr>
          <a:lstStyle/>
          <a:p>
            <a:pPr algn="r" rtl="1"/>
            <a:r>
              <a:rPr lang="ar-SA" sz="2800" dirty="0">
                <a:solidFill>
                  <a:srgbClr val="002060"/>
                </a:solidFill>
              </a:rPr>
              <a:t>- يعتبر اختبار </a:t>
            </a:r>
            <a:r>
              <a:rPr lang="ar-SA" sz="2800" dirty="0" err="1">
                <a:solidFill>
                  <a:srgbClr val="002060"/>
                </a:solidFill>
              </a:rPr>
              <a:t>الرورشاخ</a:t>
            </a:r>
            <a:r>
              <a:rPr lang="ar-SA" sz="2800" dirty="0">
                <a:solidFill>
                  <a:srgbClr val="002060"/>
                </a:solidFill>
              </a:rPr>
              <a:t> من أشهر الاختبارات الاسقاطية , حيث وضع هذه الطريقة الطبيب السويسري "هيرمان </a:t>
            </a:r>
            <a:r>
              <a:rPr lang="ar-SA" sz="2800" dirty="0" err="1">
                <a:solidFill>
                  <a:srgbClr val="002060"/>
                </a:solidFill>
              </a:rPr>
              <a:t>رورشاخ</a:t>
            </a:r>
            <a:r>
              <a:rPr lang="ar-SA" sz="2800" dirty="0">
                <a:solidFill>
                  <a:srgbClr val="002060"/>
                </a:solidFill>
              </a:rPr>
              <a:t> " ونشره في كتابه التشخيص النفسي .</a:t>
            </a:r>
          </a:p>
          <a:p>
            <a:pPr algn="r" rtl="1"/>
            <a:r>
              <a:rPr lang="ar-SA" sz="2800" dirty="0">
                <a:solidFill>
                  <a:srgbClr val="002060"/>
                </a:solidFill>
              </a:rPr>
              <a:t>-الاختبار يتكون من عشر بطاقات عليها بقع من الحبر ,  خمسة منها باللون الأبيض والأسود، وبطاقتان من الأسود والاحمر، والثلاث الباقية تحوي الوان متعددة غير الأسود . وتعرض جميع البطاقات متتالية تبعا للرقم الموجود خلفها.</a:t>
            </a:r>
          </a:p>
          <a:p>
            <a:pPr algn="r" rtl="1"/>
            <a:r>
              <a:rPr lang="ar-SA" sz="2800" dirty="0">
                <a:solidFill>
                  <a:srgbClr val="002060"/>
                </a:solidFill>
              </a:rPr>
              <a:t>كما يقوم مبدأ هذا الاختبار على وجود علاقة بين الإدراك و الشخصية .</a:t>
            </a:r>
            <a:endParaRPr lang="en-US" sz="2800" dirty="0">
              <a:solidFill>
                <a:srgbClr val="002060"/>
              </a:solidFill>
            </a:endParaRPr>
          </a:p>
          <a:p>
            <a:endParaRPr lang="ar-SA" dirty="0">
              <a:solidFill>
                <a:srgbClr val="C00000"/>
              </a:solidFill>
            </a:endParaRPr>
          </a:p>
        </p:txBody>
      </p:sp>
      <p:pic>
        <p:nvPicPr>
          <p:cNvPr id="5" name="صورة 4">
            <a:extLst>
              <a:ext uri="{FF2B5EF4-FFF2-40B4-BE49-F238E27FC236}">
                <a16:creationId xmlns:a16="http://schemas.microsoft.com/office/drawing/2014/main" id="{46AD1EE1-AFB8-4BAF-B8FC-13EA5AC4D107}"/>
              </a:ext>
            </a:extLst>
          </p:cNvPr>
          <p:cNvPicPr>
            <a:picLocks noChangeAspect="1"/>
          </p:cNvPicPr>
          <p:nvPr/>
        </p:nvPicPr>
        <p:blipFill>
          <a:blip r:embed="rId2"/>
          <a:stretch>
            <a:fillRect/>
          </a:stretch>
        </p:blipFill>
        <p:spPr>
          <a:xfrm>
            <a:off x="467545" y="587488"/>
            <a:ext cx="1728192" cy="126048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rorschach_finalcover450">
            <a:hlinkClick r:id="rId2"/>
          </p:cNvPr>
          <p:cNvPicPr>
            <a:picLocks noGrp="1" noChangeAspect="1" noChangeArrowheads="1"/>
          </p:cNvPicPr>
          <p:nvPr>
            <p:ph idx="1"/>
          </p:nvPr>
        </p:nvPicPr>
        <p:blipFill>
          <a:blip r:embed="rId3"/>
          <a:srcRect/>
          <a:stretch>
            <a:fillRect/>
          </a:stretch>
        </p:blipFill>
        <p:spPr bwMode="auto">
          <a:xfrm>
            <a:off x="4286248" y="428604"/>
            <a:ext cx="4232305" cy="3071834"/>
          </a:xfrm>
          <a:prstGeom prst="rect">
            <a:avLst/>
          </a:prstGeom>
          <a:noFill/>
          <a:ln w="9525">
            <a:noFill/>
            <a:miter lim="800000"/>
            <a:headEnd/>
            <a:tailEnd/>
          </a:ln>
        </p:spPr>
      </p:pic>
      <p:pic>
        <p:nvPicPr>
          <p:cNvPr id="5" name="Picture 5" descr="Rorschach">
            <a:hlinkClick r:id="rId4"/>
          </p:cNvPr>
          <p:cNvPicPr>
            <a:picLocks noChangeAspect="1" noChangeArrowheads="1"/>
          </p:cNvPicPr>
          <p:nvPr/>
        </p:nvPicPr>
        <p:blipFill>
          <a:blip r:embed="rId5"/>
          <a:srcRect/>
          <a:stretch>
            <a:fillRect/>
          </a:stretch>
        </p:blipFill>
        <p:spPr bwMode="auto">
          <a:xfrm>
            <a:off x="428597" y="3587222"/>
            <a:ext cx="5000660" cy="2865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sec-begen-al">
            <a:hlinkClick r:id="rId2"/>
          </p:cNvPr>
          <p:cNvPicPr>
            <a:picLocks noGrp="1" noChangeAspect="1" noChangeArrowheads="1"/>
          </p:cNvPicPr>
          <p:nvPr>
            <p:ph idx="1"/>
          </p:nvPr>
        </p:nvPicPr>
        <p:blipFill>
          <a:blip r:embed="rId3"/>
          <a:srcRect/>
          <a:stretch>
            <a:fillRect/>
          </a:stretch>
        </p:blipFill>
        <p:spPr bwMode="auto">
          <a:xfrm>
            <a:off x="4071934" y="428604"/>
            <a:ext cx="4786346" cy="2928958"/>
          </a:xfrm>
          <a:prstGeom prst="rect">
            <a:avLst/>
          </a:prstGeom>
          <a:noFill/>
          <a:ln w="9525">
            <a:noFill/>
            <a:miter lim="800000"/>
            <a:headEnd/>
            <a:tailEnd/>
          </a:ln>
        </p:spPr>
      </p:pic>
      <p:pic>
        <p:nvPicPr>
          <p:cNvPr id="5" name="صورة 1" descr="http://tbn0.google.com/images?q=tbn:Gq2oI4yhkumtxM:http://rtx.jeeran.com/rorschach.jpg"/>
          <p:cNvPicPr>
            <a:picLocks noChangeAspect="1" noChangeArrowheads="1"/>
          </p:cNvPicPr>
          <p:nvPr/>
        </p:nvPicPr>
        <p:blipFill>
          <a:blip r:embed="rId4"/>
          <a:srcRect/>
          <a:stretch>
            <a:fillRect/>
          </a:stretch>
        </p:blipFill>
        <p:spPr bwMode="auto">
          <a:xfrm>
            <a:off x="285720" y="3258104"/>
            <a:ext cx="5286412" cy="326969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r"/>
            <a:r>
              <a:rPr lang="ar-SA" b="1" dirty="0">
                <a:solidFill>
                  <a:srgbClr val="FF0000"/>
                </a:solidFill>
              </a:rPr>
              <a:t>تقدير استجابات </a:t>
            </a:r>
            <a:r>
              <a:rPr lang="ar-SA" b="1" dirty="0" err="1">
                <a:solidFill>
                  <a:srgbClr val="FF0000"/>
                </a:solidFill>
              </a:rPr>
              <a:t>الرورشاخ</a:t>
            </a:r>
            <a:r>
              <a:rPr lang="ar-SA" b="1" dirty="0">
                <a:solidFill>
                  <a:srgbClr val="FF0000"/>
                </a:solidFill>
              </a:rPr>
              <a:t> :</a:t>
            </a:r>
            <a:br>
              <a:rPr lang="en-US" dirty="0">
                <a:solidFill>
                  <a:srgbClr val="FF0000"/>
                </a:solidFill>
              </a:rPr>
            </a:br>
            <a:endParaRPr lang="ar-SA" dirty="0">
              <a:solidFill>
                <a:srgbClr val="FF0000"/>
              </a:solidFill>
            </a:endParaRPr>
          </a:p>
        </p:txBody>
      </p:sp>
      <p:sp>
        <p:nvSpPr>
          <p:cNvPr id="3" name="عنصر نائب للمحتوى 2"/>
          <p:cNvSpPr>
            <a:spLocks noGrp="1"/>
          </p:cNvSpPr>
          <p:nvPr>
            <p:ph idx="1"/>
          </p:nvPr>
        </p:nvSpPr>
        <p:spPr>
          <a:xfrm>
            <a:off x="768096" y="1772816"/>
            <a:ext cx="7290055" cy="4536544"/>
          </a:xfrm>
        </p:spPr>
        <p:txBody>
          <a:bodyPr>
            <a:normAutofit fontScale="92500" lnSpcReduction="10000"/>
          </a:bodyPr>
          <a:lstStyle/>
          <a:p>
            <a:pPr algn="r" rtl="1"/>
            <a:r>
              <a:rPr lang="ar-SA" sz="2400" b="1" dirty="0">
                <a:solidFill>
                  <a:srgbClr val="00B050"/>
                </a:solidFill>
              </a:rPr>
              <a:t>يعتمد تقدير الدرجات على نظام تصنيف الاستجابات وهي على أربعة عناصر هي </a:t>
            </a:r>
            <a:endParaRPr lang="en-US" sz="2400" b="1" dirty="0">
              <a:solidFill>
                <a:srgbClr val="00B050"/>
              </a:solidFill>
            </a:endParaRPr>
          </a:p>
          <a:p>
            <a:pPr lvl="0" algn="r" rtl="1"/>
            <a:r>
              <a:rPr lang="ar-SA" sz="2400" b="1" dirty="0">
                <a:solidFill>
                  <a:srgbClr val="002060"/>
                </a:solidFill>
              </a:rPr>
              <a:t>المكان : </a:t>
            </a:r>
            <a:r>
              <a:rPr lang="ar-SA" sz="2400" b="1" dirty="0"/>
              <a:t>ويتم تصنيف الاستجابة تبعا لمساحة البقعة التي استخدمها المفحوص وتشتمل على أربعة جوانب : البطاقة كلها , وجزء كبير , وجزء صغير , والأرضية . </a:t>
            </a:r>
            <a:endParaRPr lang="en-US" sz="2400" b="1" dirty="0"/>
          </a:p>
          <a:p>
            <a:pPr lvl="0" algn="r" rtl="1"/>
            <a:r>
              <a:rPr lang="ar-SA" sz="2400" b="1" dirty="0">
                <a:solidFill>
                  <a:srgbClr val="002060"/>
                </a:solidFill>
              </a:rPr>
              <a:t>المحددات : </a:t>
            </a:r>
            <a:r>
              <a:rPr lang="ar-SA" sz="2400" b="1" dirty="0"/>
              <a:t>وتشير إلى العوامل المحددة للاستجابة , وتشتمل على الجوانب الآتية : الشكل , اللون , الظلال , الحركة  . </a:t>
            </a:r>
            <a:endParaRPr lang="en-US" sz="2400" b="1" dirty="0"/>
          </a:p>
          <a:p>
            <a:pPr algn="r" rtl="1"/>
            <a:r>
              <a:rPr lang="ar-SA" sz="2400" b="1" dirty="0">
                <a:solidFill>
                  <a:srgbClr val="002060"/>
                </a:solidFill>
              </a:rPr>
              <a:t>ج- المحتوى : </a:t>
            </a:r>
            <a:r>
              <a:rPr lang="ar-SA" sz="2400" b="1" dirty="0"/>
              <a:t>ويقصد به المضمون أو الملامح الأساسية التي أثارتها البطاقة في ذهن المفحوص </a:t>
            </a:r>
            <a:endParaRPr lang="en-US" sz="2400" b="1" dirty="0"/>
          </a:p>
          <a:p>
            <a:pPr algn="r" rtl="1"/>
            <a:r>
              <a:rPr lang="ar-SA" sz="2400" b="1" dirty="0">
                <a:solidFill>
                  <a:srgbClr val="002060"/>
                </a:solidFill>
              </a:rPr>
              <a:t>د- الاستجابات الشائعة أو المبتكرة : </a:t>
            </a:r>
            <a:r>
              <a:rPr lang="ar-SA" sz="2400" b="1" dirty="0"/>
              <a:t>ويحدد هذا الجانب على أساس إحصائي , فإذا كانت الاستجابة واردة مرة واحدة في كل ثلاثة تقارير عادية عدت مألوفة ,أما المبتكرة فهي التي لا يذكرها أكثر من 1% من الأفراد   .    </a:t>
            </a:r>
            <a:endParaRPr lang="en-US" sz="2400" b="1" dirty="0"/>
          </a:p>
          <a:p>
            <a:r>
              <a:rPr lang="ar-SA" dirty="0">
                <a:solidFill>
                  <a:srgbClr val="FF0000"/>
                </a:solidFill>
              </a:rPr>
              <a:t>:</a:t>
            </a:r>
            <a:r>
              <a:rPr lang="ar-SA" dirty="0"/>
              <a:t> </a:t>
            </a:r>
            <a:endParaRPr lang="en-US" dirty="0"/>
          </a:p>
          <a:p>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br>
              <a:rPr lang="ar-SA" b="1" dirty="0">
                <a:solidFill>
                  <a:srgbClr val="00B050"/>
                </a:solidFill>
              </a:rPr>
            </a:br>
            <a:r>
              <a:rPr lang="ar-SA" b="1" dirty="0">
                <a:solidFill>
                  <a:srgbClr val="00B050"/>
                </a:solidFill>
              </a:rPr>
              <a:t>دلالة العناصر الأربعة</a:t>
            </a:r>
            <a:br>
              <a:rPr lang="en-US" dirty="0">
                <a:solidFill>
                  <a:srgbClr val="00B050"/>
                </a:solidFill>
              </a:rPr>
            </a:br>
            <a:endParaRPr lang="ar-SA" dirty="0">
              <a:solidFill>
                <a:srgbClr val="00B050"/>
              </a:solidFill>
            </a:endParaRPr>
          </a:p>
        </p:txBody>
      </p:sp>
      <p:sp>
        <p:nvSpPr>
          <p:cNvPr id="3" name="عنصر نائب للمحتوى 2"/>
          <p:cNvSpPr>
            <a:spLocks noGrp="1"/>
          </p:cNvSpPr>
          <p:nvPr>
            <p:ph idx="1"/>
          </p:nvPr>
        </p:nvSpPr>
        <p:spPr>
          <a:xfrm>
            <a:off x="457200" y="1700808"/>
            <a:ext cx="8229600" cy="4425355"/>
          </a:xfrm>
        </p:spPr>
        <p:txBody>
          <a:bodyPr>
            <a:normAutofit/>
          </a:bodyPr>
          <a:lstStyle/>
          <a:p>
            <a:pPr algn="just" rtl="1"/>
            <a:r>
              <a:rPr lang="ar-SA" b="1" dirty="0">
                <a:solidFill>
                  <a:srgbClr val="C00000"/>
                </a:solidFill>
              </a:rPr>
              <a:t>- دلالة المكان : </a:t>
            </a:r>
            <a:r>
              <a:rPr lang="ar-SA" b="1" dirty="0"/>
              <a:t>تشير كثرة الاستجابات الكلية إلى القدرة على إدراك العلاقات الكبيرة </a:t>
            </a:r>
            <a:r>
              <a:rPr lang="ar-SA" b="1" dirty="0" err="1"/>
              <a:t>و</a:t>
            </a:r>
            <a:r>
              <a:rPr lang="ar-SA" b="1" dirty="0"/>
              <a:t> التأليف بين العناصر, وترتبط بالذكاء النظري والمنهجي   . </a:t>
            </a:r>
            <a:endParaRPr lang="en-US" b="1" dirty="0"/>
          </a:p>
          <a:p>
            <a:pPr algn="just" rtl="1"/>
            <a:r>
              <a:rPr lang="ar-SA" b="1" dirty="0">
                <a:solidFill>
                  <a:srgbClr val="C00000"/>
                </a:solidFill>
              </a:rPr>
              <a:t>2- دلالة المحددات : </a:t>
            </a:r>
            <a:r>
              <a:rPr lang="ar-SA" b="1" dirty="0"/>
              <a:t>يرتبط الشكل الجيد بقوة الأنا وتماسك الشخصية , أما تقديرات الحركة فتشير إلى ثراء الحياة الداخلية وزيادة القوى الإبداعية , كما تعني غلبة اللون على الشكل سيطرة الانفعالات . </a:t>
            </a:r>
            <a:endParaRPr lang="en-US" b="1" dirty="0"/>
          </a:p>
          <a:p>
            <a:pPr algn="just" rtl="1"/>
            <a:r>
              <a:rPr lang="ar-SA" b="1" dirty="0">
                <a:solidFill>
                  <a:srgbClr val="C00000"/>
                </a:solidFill>
              </a:rPr>
              <a:t>3- دلالة المحتوى : </a:t>
            </a:r>
            <a:r>
              <a:rPr lang="ar-SA" b="1" dirty="0"/>
              <a:t>وتعكسها طبيعة استجابة المفحوص , فكلما كانت الاستجابة خرجتا عن المألوف بشكل واضح كلما كانت مؤشرا لعدم السواء . </a:t>
            </a:r>
            <a:endParaRPr lang="en-US" b="1" dirty="0"/>
          </a:p>
          <a:p>
            <a:pPr algn="just" rtl="1"/>
            <a:r>
              <a:rPr lang="ar-SA" b="1" dirty="0">
                <a:solidFill>
                  <a:srgbClr val="C00000"/>
                </a:solidFill>
              </a:rPr>
              <a:t>4- دلالة الاستجابات الشائعة </a:t>
            </a:r>
            <a:r>
              <a:rPr lang="ar-SA" b="1" dirty="0" err="1">
                <a:solidFill>
                  <a:srgbClr val="C00000"/>
                </a:solidFill>
              </a:rPr>
              <a:t>و</a:t>
            </a:r>
            <a:r>
              <a:rPr lang="ar-SA" b="1" dirty="0">
                <a:solidFill>
                  <a:srgbClr val="C00000"/>
                </a:solidFill>
              </a:rPr>
              <a:t> المبتكرة : </a:t>
            </a:r>
            <a:r>
              <a:rPr lang="ar-SA" b="1" dirty="0"/>
              <a:t>تدل كثرة الاستجابات الشائعة </a:t>
            </a:r>
            <a:r>
              <a:rPr lang="ar-SA" b="1" dirty="0" err="1"/>
              <a:t>الى</a:t>
            </a:r>
            <a:r>
              <a:rPr lang="ar-SA" b="1" dirty="0"/>
              <a:t> الخوف من الانحراف عن المألوف , على حين تشير قلتها إلى عدم اكتراث بالمألوف   . </a:t>
            </a:r>
            <a:endParaRPr lang="en-US" b="1" dirty="0"/>
          </a:p>
          <a:p>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br>
              <a:rPr lang="ar-SA" sz="3200" b="1" dirty="0">
                <a:solidFill>
                  <a:srgbClr val="C00000"/>
                </a:solidFill>
              </a:rPr>
            </a:br>
            <a:r>
              <a:rPr lang="ar-SA" sz="3200" b="1" dirty="0">
                <a:solidFill>
                  <a:srgbClr val="C00000"/>
                </a:solidFill>
              </a:rPr>
              <a:t>الاستجابات المميزة لبعض الفئات </a:t>
            </a:r>
            <a:r>
              <a:rPr lang="ar-SA" sz="3200" b="1" dirty="0" err="1">
                <a:solidFill>
                  <a:srgbClr val="C00000"/>
                </a:solidFill>
              </a:rPr>
              <a:t>الاكلينيكية</a:t>
            </a:r>
            <a:r>
              <a:rPr lang="ar-SA" sz="3200" b="1" dirty="0">
                <a:solidFill>
                  <a:srgbClr val="C00000"/>
                </a:solidFill>
              </a:rPr>
              <a:t> في اختبار </a:t>
            </a:r>
            <a:r>
              <a:rPr lang="ar-SA" sz="3200" b="1" dirty="0" err="1">
                <a:solidFill>
                  <a:srgbClr val="C00000"/>
                </a:solidFill>
              </a:rPr>
              <a:t>الرورشاخ</a:t>
            </a:r>
            <a:r>
              <a:rPr lang="ar-SA" sz="3200" b="1" dirty="0">
                <a:solidFill>
                  <a:srgbClr val="C00000"/>
                </a:solidFill>
              </a:rPr>
              <a:t> : </a:t>
            </a:r>
            <a:br>
              <a:rPr lang="en-US" sz="3200" dirty="0">
                <a:solidFill>
                  <a:srgbClr val="C00000"/>
                </a:solidFill>
              </a:rPr>
            </a:br>
            <a:endParaRPr lang="ar-SA" sz="3200" dirty="0">
              <a:solidFill>
                <a:srgbClr val="C00000"/>
              </a:solidFill>
            </a:endParaRPr>
          </a:p>
        </p:txBody>
      </p:sp>
      <p:sp>
        <p:nvSpPr>
          <p:cNvPr id="3" name="عنصر نائب للمحتوى 2"/>
          <p:cNvSpPr>
            <a:spLocks noGrp="1"/>
          </p:cNvSpPr>
          <p:nvPr>
            <p:ph idx="1"/>
          </p:nvPr>
        </p:nvSpPr>
        <p:spPr/>
        <p:txBody>
          <a:bodyPr>
            <a:normAutofit lnSpcReduction="10000"/>
          </a:bodyPr>
          <a:lstStyle/>
          <a:p>
            <a:pPr algn="r">
              <a:buNone/>
            </a:pPr>
            <a:r>
              <a:rPr lang="ar-SA" b="1" dirty="0" err="1">
                <a:solidFill>
                  <a:srgbClr val="C00000"/>
                </a:solidFill>
              </a:rPr>
              <a:t>العصاب</a:t>
            </a:r>
            <a:r>
              <a:rPr lang="ar-SA" b="1" dirty="0">
                <a:solidFill>
                  <a:srgbClr val="C00000"/>
                </a:solidFill>
              </a:rPr>
              <a:t>:   </a:t>
            </a:r>
            <a:r>
              <a:rPr lang="ar-SA" b="1" dirty="0"/>
              <a:t>1- العدد الكلي للاستجابات أقل من الأسوياء</a:t>
            </a:r>
            <a:endParaRPr lang="en-US" b="1" dirty="0"/>
          </a:p>
          <a:p>
            <a:pPr algn="r">
              <a:buNone/>
            </a:pPr>
            <a:r>
              <a:rPr lang="ar-SA" b="1" dirty="0"/>
              <a:t>		    2- كبت الاستجابات الحركية </a:t>
            </a:r>
            <a:endParaRPr lang="en-US" b="1" dirty="0"/>
          </a:p>
          <a:p>
            <a:pPr algn="r">
              <a:buNone/>
            </a:pPr>
            <a:r>
              <a:rPr lang="ar-SA" b="1" dirty="0"/>
              <a:t> 		    3- نسبة مرتفعة من التفاصيل الصغيرة (</a:t>
            </a:r>
            <a:r>
              <a:rPr lang="ar-SA" sz="3100" b="1" dirty="0"/>
              <a:t>حالات الوساوس </a:t>
            </a:r>
            <a:r>
              <a:rPr lang="ar-SA" b="1" dirty="0"/>
              <a:t>)</a:t>
            </a:r>
            <a:endParaRPr lang="en-US" b="1" dirty="0"/>
          </a:p>
          <a:p>
            <a:pPr algn="r">
              <a:buNone/>
            </a:pPr>
            <a:r>
              <a:rPr lang="ar-SA" b="1" dirty="0"/>
              <a:t>                   4- الاستجابات الحركية الحيوانية أكثر من الإنسانية . 	</a:t>
            </a:r>
            <a:endParaRPr lang="en-US" b="1" dirty="0"/>
          </a:p>
          <a:p>
            <a:pPr algn="r">
              <a:buNone/>
            </a:pPr>
            <a:r>
              <a:rPr lang="ar-SA" b="1" dirty="0"/>
              <a:t> </a:t>
            </a:r>
            <a:endParaRPr lang="en-US" b="1" dirty="0"/>
          </a:p>
          <a:p>
            <a:pPr algn="r">
              <a:buNone/>
            </a:pPr>
            <a:r>
              <a:rPr lang="ar-SA" b="1" dirty="0"/>
              <a:t> </a:t>
            </a:r>
            <a:endParaRPr lang="en-US" b="1" dirty="0"/>
          </a:p>
          <a:p>
            <a:pPr algn="r">
              <a:buNone/>
            </a:pPr>
            <a:r>
              <a:rPr lang="ar-SA" b="1" dirty="0" err="1">
                <a:solidFill>
                  <a:srgbClr val="00B050"/>
                </a:solidFill>
              </a:rPr>
              <a:t>الفصام</a:t>
            </a:r>
            <a:r>
              <a:rPr lang="ar-SA" b="1" dirty="0">
                <a:solidFill>
                  <a:srgbClr val="00B050"/>
                </a:solidFill>
              </a:rPr>
              <a:t> :       </a:t>
            </a:r>
            <a:r>
              <a:rPr lang="ar-SA" b="1" dirty="0"/>
              <a:t>1- تناقص عدد استجابات الحركة البشرية .</a:t>
            </a:r>
            <a:endParaRPr lang="en-US" b="1" dirty="0"/>
          </a:p>
          <a:p>
            <a:pPr algn="r">
              <a:buNone/>
            </a:pPr>
            <a:r>
              <a:rPr lang="ar-SA" b="1" dirty="0"/>
              <a:t>                  2- نسبة اقل من الاستجابات الشائعة أو المألوفة . </a:t>
            </a:r>
            <a:endParaRPr lang="en-US" b="1" dirty="0"/>
          </a:p>
          <a:p>
            <a:pPr algn="r">
              <a:buNone/>
            </a:pPr>
            <a:r>
              <a:rPr lang="ar-SA" b="1" dirty="0"/>
              <a:t>                  3- كثرة حالات رفض المفحوص للبطاقة وعدم الاستجابة    لها </a:t>
            </a:r>
            <a:r>
              <a:rPr lang="ar-SA" dirty="0"/>
              <a:t>. </a:t>
            </a:r>
            <a:endParaRPr lang="en-US" dirty="0"/>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26972" y="980728"/>
            <a:ext cx="7290055" cy="4968552"/>
          </a:xfrm>
        </p:spPr>
        <p:txBody>
          <a:bodyPr>
            <a:normAutofit fontScale="77500" lnSpcReduction="20000"/>
          </a:bodyPr>
          <a:lstStyle/>
          <a:p>
            <a:pPr algn="r">
              <a:buNone/>
            </a:pPr>
            <a:r>
              <a:rPr lang="ar-SA" sz="3400" b="1" dirty="0">
                <a:solidFill>
                  <a:srgbClr val="0070C0"/>
                </a:solidFill>
                <a:cs typeface="+mj-cs"/>
              </a:rPr>
              <a:t>الاكتئاب :             </a:t>
            </a:r>
          </a:p>
          <a:p>
            <a:pPr algn="r">
              <a:buNone/>
            </a:pPr>
            <a:r>
              <a:rPr lang="ar-SA" sz="3400" b="1" dirty="0">
                <a:solidFill>
                  <a:srgbClr val="0070C0"/>
                </a:solidFill>
                <a:cs typeface="+mj-cs"/>
              </a:rPr>
              <a:t> </a:t>
            </a:r>
            <a:r>
              <a:rPr lang="ar-SA" sz="3400" dirty="0">
                <a:cs typeface="+mj-cs"/>
              </a:rPr>
              <a:t>1- قلة عدد الاستجابات </a:t>
            </a:r>
          </a:p>
          <a:p>
            <a:pPr algn="r">
              <a:buNone/>
            </a:pPr>
            <a:r>
              <a:rPr lang="ar-SA" sz="3400" b="1" dirty="0">
                <a:cs typeface="+mj-cs"/>
              </a:rPr>
              <a:t>2-</a:t>
            </a:r>
            <a:r>
              <a:rPr lang="ar-SA" sz="3400" dirty="0">
                <a:cs typeface="+mj-cs"/>
              </a:rPr>
              <a:t> نمط الإدراك ضعيف  . </a:t>
            </a:r>
            <a:endParaRPr lang="en-US" sz="3400" dirty="0">
              <a:cs typeface="+mj-cs"/>
            </a:endParaRPr>
          </a:p>
          <a:p>
            <a:pPr algn="r">
              <a:buNone/>
            </a:pPr>
            <a:r>
              <a:rPr lang="ar-SA" sz="3400" dirty="0">
                <a:cs typeface="+mj-cs"/>
              </a:rPr>
              <a:t>                           3- طول زمن الرجع  .</a:t>
            </a:r>
            <a:endParaRPr lang="en-US" sz="3400" dirty="0">
              <a:cs typeface="+mj-cs"/>
            </a:endParaRPr>
          </a:p>
          <a:p>
            <a:pPr algn="r">
              <a:buNone/>
            </a:pPr>
            <a:r>
              <a:rPr lang="ar-SA" sz="3400" dirty="0">
                <a:cs typeface="+mj-cs"/>
              </a:rPr>
              <a:t>        4- اختفاء الاستجابات ألونية تماما  . </a:t>
            </a:r>
            <a:endParaRPr lang="en-US" sz="3400" dirty="0">
              <a:cs typeface="+mj-cs"/>
            </a:endParaRPr>
          </a:p>
          <a:p>
            <a:pPr algn="r">
              <a:buNone/>
            </a:pPr>
            <a:r>
              <a:rPr lang="ar-SA" sz="3400" dirty="0">
                <a:cs typeface="+mj-cs"/>
              </a:rPr>
              <a:t> </a:t>
            </a:r>
            <a:endParaRPr lang="en-US" sz="3400" dirty="0">
              <a:cs typeface="+mj-cs"/>
            </a:endParaRPr>
          </a:p>
          <a:p>
            <a:pPr algn="r">
              <a:buNone/>
            </a:pPr>
            <a:r>
              <a:rPr lang="ar-SA" sz="3400" b="1" dirty="0">
                <a:solidFill>
                  <a:srgbClr val="FFC000"/>
                </a:solidFill>
                <a:cs typeface="+mj-cs"/>
              </a:rPr>
              <a:t>تلف المخ  </a:t>
            </a:r>
            <a:r>
              <a:rPr lang="ar-SA" sz="3400" b="1" dirty="0">
                <a:cs typeface="+mj-cs"/>
              </a:rPr>
              <a:t>:   </a:t>
            </a:r>
            <a:r>
              <a:rPr lang="ar-SA" sz="3400" dirty="0">
                <a:cs typeface="+mj-cs"/>
              </a:rPr>
              <a:t>1- نقص عدد الاستجابات </a:t>
            </a:r>
            <a:endParaRPr lang="en-US" sz="3400" dirty="0">
              <a:cs typeface="+mj-cs"/>
            </a:endParaRPr>
          </a:p>
          <a:p>
            <a:pPr algn="r">
              <a:buNone/>
            </a:pPr>
            <a:r>
              <a:rPr lang="ar-SA" sz="3400" b="1" dirty="0">
                <a:cs typeface="+mj-cs"/>
              </a:rPr>
              <a:t>                  2-</a:t>
            </a:r>
            <a:r>
              <a:rPr lang="ar-SA" sz="3400" dirty="0">
                <a:cs typeface="+mj-cs"/>
              </a:rPr>
              <a:t> الطول الشديد لزمن الرجع </a:t>
            </a:r>
            <a:endParaRPr lang="en-US" sz="3400" dirty="0">
              <a:cs typeface="+mj-cs"/>
            </a:endParaRPr>
          </a:p>
          <a:p>
            <a:pPr algn="r">
              <a:buNone/>
            </a:pPr>
            <a:r>
              <a:rPr lang="ar-SA" sz="3400" dirty="0">
                <a:cs typeface="+mj-cs"/>
              </a:rPr>
              <a:t>                  3- عدم التناسب بين وصف التفاصيل لفظيا وتحديد موقعها بصريا</a:t>
            </a:r>
            <a:endParaRPr lang="en-US" sz="3400" dirty="0">
              <a:cs typeface="+mj-cs"/>
            </a:endParaRPr>
          </a:p>
          <a:p>
            <a:pPr algn="r">
              <a:buNone/>
            </a:pPr>
            <a:r>
              <a:rPr lang="ar-SA" sz="3400" dirty="0">
                <a:cs typeface="+mj-cs"/>
              </a:rPr>
              <a:t>                  4- ترديد العبارات بصورة آلية وتكرارها .  </a:t>
            </a:r>
            <a:endParaRPr lang="en-US" sz="3400" dirty="0">
              <a:cs typeface="+mj-cs"/>
            </a:endParaRPr>
          </a:p>
          <a:p>
            <a:endParaRPr lang="en-US" sz="3400" dirty="0">
              <a:cs typeface="+mj-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8096" y="585216"/>
            <a:ext cx="7290054" cy="1043584"/>
          </a:xfrm>
        </p:spPr>
        <p:txBody>
          <a:bodyPr/>
          <a:lstStyle/>
          <a:p>
            <a:pPr algn="ctr"/>
            <a:r>
              <a:rPr lang="ar-SA" b="1" dirty="0">
                <a:solidFill>
                  <a:srgbClr val="C00000"/>
                </a:solidFill>
              </a:rPr>
              <a:t>تداعي الكلمات </a:t>
            </a:r>
            <a:endParaRPr lang="ar-SA" dirty="0">
              <a:solidFill>
                <a:srgbClr val="C00000"/>
              </a:solidFill>
            </a:endParaRPr>
          </a:p>
        </p:txBody>
      </p:sp>
      <p:sp>
        <p:nvSpPr>
          <p:cNvPr id="3" name="عنصر نائب للمحتوى 2"/>
          <p:cNvSpPr>
            <a:spLocks noGrp="1"/>
          </p:cNvSpPr>
          <p:nvPr>
            <p:ph idx="1"/>
          </p:nvPr>
        </p:nvSpPr>
        <p:spPr>
          <a:xfrm>
            <a:off x="926972" y="1484784"/>
            <a:ext cx="7290055" cy="4644760"/>
          </a:xfrm>
        </p:spPr>
        <p:txBody>
          <a:bodyPr>
            <a:normAutofit/>
          </a:bodyPr>
          <a:lstStyle/>
          <a:p>
            <a:pPr algn="just" rtl="1"/>
            <a:r>
              <a:rPr lang="ar-SA" sz="2400" dirty="0">
                <a:solidFill>
                  <a:srgbClr val="002060"/>
                </a:solidFill>
              </a:rPr>
              <a:t>- ارتبط التداعي بالعديد من العلماء حيث نجد ان "ارسطو" وضع قوانين التداعي، كما ارتبط التداعي الحر باسم "</a:t>
            </a:r>
            <a:r>
              <a:rPr lang="ar-SA" sz="2400" dirty="0" err="1">
                <a:solidFill>
                  <a:srgbClr val="002060"/>
                </a:solidFill>
              </a:rPr>
              <a:t>يونج</a:t>
            </a:r>
            <a:r>
              <a:rPr lang="ar-SA" sz="2400" dirty="0">
                <a:solidFill>
                  <a:srgbClr val="002060"/>
                </a:solidFill>
              </a:rPr>
              <a:t>" .</a:t>
            </a:r>
          </a:p>
          <a:p>
            <a:pPr algn="just" rtl="1"/>
            <a:r>
              <a:rPr lang="ar-SA" sz="2400" dirty="0">
                <a:solidFill>
                  <a:srgbClr val="002060"/>
                </a:solidFill>
              </a:rPr>
              <a:t>- وضع هذا الاختبار ”</a:t>
            </a:r>
            <a:r>
              <a:rPr lang="ar-SA" sz="2400" dirty="0" err="1">
                <a:solidFill>
                  <a:srgbClr val="002060"/>
                </a:solidFill>
              </a:rPr>
              <a:t>ربابورت</a:t>
            </a:r>
            <a:r>
              <a:rPr lang="ar-SA" sz="2400" dirty="0">
                <a:solidFill>
                  <a:srgbClr val="002060"/>
                </a:solidFill>
              </a:rPr>
              <a:t>  ، جيل ، شيفر“ , ويتكون الاختبار من 60 كلمة تتصل بمجالات متعددة كالأسرة والنواحي الفمية ,والشرجية  والعدوان ,والدلالات الجنسية المتنوعة. كما تمس في نظرهم مجالات فكرية وألوانا من الصراع التي تظهر في أنماط مختلفة من سوء التوافق .</a:t>
            </a:r>
          </a:p>
          <a:p>
            <a:pPr algn="just" rtl="1"/>
            <a:r>
              <a:rPr lang="ar-SA" sz="2400" dirty="0">
                <a:solidFill>
                  <a:srgbClr val="002060"/>
                </a:solidFill>
              </a:rPr>
              <a:t>- يمكن تطبيقه بشكل  فردي أو جماعي  ، شفهي أو كتابي .</a:t>
            </a:r>
            <a:endParaRPr lang="en-US" sz="2400" dirty="0">
              <a:solidFill>
                <a:srgbClr val="002060"/>
              </a:solidFill>
            </a:endParaRPr>
          </a:p>
          <a:p>
            <a:pPr algn="r" rtl="1"/>
            <a:r>
              <a:rPr lang="ar-SA" sz="2400" dirty="0">
                <a:solidFill>
                  <a:srgbClr val="002060"/>
                </a:solidFill>
              </a:rPr>
              <a:t>- واختبار التداعي عند تطبيقه من الناحية الإكلينيكية يزودنا بالكثير من المعلومات. فالاستجابات الخاصة جدا أو البعيدة عن المألوف قد تصبح في ذاتها دليلا على أن الكلمة المثيرة قد مست نقطة حساسة في فكر المفحوص.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8096" y="1124744"/>
            <a:ext cx="7290055" cy="4896544"/>
          </a:xfrm>
        </p:spPr>
        <p:txBody>
          <a:bodyPr>
            <a:normAutofit/>
          </a:bodyPr>
          <a:lstStyle/>
          <a:p>
            <a:pPr marL="0" indent="0" algn="r" rtl="1">
              <a:buNone/>
            </a:pPr>
            <a:r>
              <a:rPr lang="ar-SA" sz="2400" b="1" dirty="0">
                <a:solidFill>
                  <a:srgbClr val="C00000"/>
                </a:solidFill>
              </a:rPr>
              <a:t>الفرض الأساسي :</a:t>
            </a:r>
          </a:p>
          <a:p>
            <a:pPr marL="0" indent="0" algn="r" rtl="1">
              <a:buNone/>
            </a:pPr>
            <a:r>
              <a:rPr lang="ar-SA" sz="2400" dirty="0">
                <a:solidFill>
                  <a:srgbClr val="002060"/>
                </a:solidFill>
              </a:rPr>
              <a:t>- أن  الاستجابة اتي يصدرها المفحوص لم تتم نتيجة للمصادفة بل حدثت بتأثير من عمليات داخلية فكرية معينة أدت إليها وتعود إلى خبرات ماضية وقد تكون دليلا على توافق الفرد أو سوء توافقه.</a:t>
            </a:r>
          </a:p>
          <a:p>
            <a:pPr algn="r" rtl="1"/>
            <a:r>
              <a:rPr lang="ar-SA" sz="2400" dirty="0">
                <a:solidFill>
                  <a:srgbClr val="002060"/>
                </a:solidFill>
              </a:rPr>
              <a:t>مثال ذالك " أب – طاغية " , وقد تحدث الكلمة المثيرة اضطرابا في التداعي يكشف عن أن الكلمة قد مست منطقة صراع عند الفرد , كما تكشف في الوقت نفسه عن طبيعة هذا الصراع القائم في النفس  "فعند الاستجابة لكلمة (زوجة) بكلمة (شك) فان هذه الاستجابة كشفت ليس عن وجود صراع لدى الفرد , بل تكشف أيضا عن طبيعة هذا الصراع ونوعه.</a:t>
            </a:r>
          </a:p>
          <a:p>
            <a:pPr algn="r" rtl="1"/>
            <a:r>
              <a:rPr lang="ar-SA" sz="2400" dirty="0">
                <a:solidFill>
                  <a:srgbClr val="002060"/>
                </a:solidFill>
              </a:rPr>
              <a:t>- </a:t>
            </a:r>
            <a:r>
              <a:rPr lang="ar-SA" sz="2400" dirty="0">
                <a:solidFill>
                  <a:srgbClr val="0070C0"/>
                </a:solidFill>
              </a:rPr>
              <a:t>يفترض بعض الباحثين أن استجابة المفحوص تتأثر بثلاثة عوامل: </a:t>
            </a:r>
            <a:r>
              <a:rPr lang="ar-SA" sz="2400" dirty="0">
                <a:solidFill>
                  <a:srgbClr val="002060"/>
                </a:solidFill>
              </a:rPr>
              <a:t>الذاكرة، تكوين المفهوم، التوقع. </a:t>
            </a:r>
            <a:endParaRPr lang="en-US" sz="2400" dirty="0">
              <a:solidFill>
                <a:srgbClr val="002060"/>
              </a:solidFill>
            </a:endParaRPr>
          </a:p>
          <a:p>
            <a:pPr algn="r" rtl="1">
              <a:buNone/>
            </a:pPr>
            <a:endParaRPr lang="en-US" dirty="0"/>
          </a:p>
          <a:p>
            <a:endParaRPr lang="ar-SA"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97F1437-A78F-428F-8BFA-4DC30F91F43E}"/>
              </a:ext>
            </a:extLst>
          </p:cNvPr>
          <p:cNvSpPr>
            <a:spLocks noGrp="1"/>
          </p:cNvSpPr>
          <p:nvPr>
            <p:ph type="title"/>
          </p:nvPr>
        </p:nvSpPr>
        <p:spPr/>
        <p:txBody>
          <a:bodyPr>
            <a:normAutofit/>
          </a:bodyPr>
          <a:lstStyle/>
          <a:p>
            <a:pPr algn="ctr"/>
            <a:r>
              <a:rPr lang="ar-SA" sz="3600" dirty="0">
                <a:solidFill>
                  <a:srgbClr val="0070C0"/>
                </a:solidFill>
              </a:rPr>
              <a:t>أنواع اضطرابات التداعي</a:t>
            </a:r>
            <a:endParaRPr lang="en-US" sz="3600" dirty="0">
              <a:solidFill>
                <a:srgbClr val="0070C0"/>
              </a:solidFill>
            </a:endParaRPr>
          </a:p>
        </p:txBody>
      </p:sp>
      <p:sp>
        <p:nvSpPr>
          <p:cNvPr id="3" name="عنصر نائب للمحتوى 2">
            <a:extLst>
              <a:ext uri="{FF2B5EF4-FFF2-40B4-BE49-F238E27FC236}">
                <a16:creationId xmlns:a16="http://schemas.microsoft.com/office/drawing/2014/main" id="{3718718A-7107-450D-AA6B-50418FCAD356}"/>
              </a:ext>
            </a:extLst>
          </p:cNvPr>
          <p:cNvSpPr>
            <a:spLocks noGrp="1"/>
          </p:cNvSpPr>
          <p:nvPr>
            <p:ph idx="1"/>
          </p:nvPr>
        </p:nvSpPr>
        <p:spPr>
          <a:xfrm>
            <a:off x="768096" y="1844824"/>
            <a:ext cx="7290055" cy="4464536"/>
          </a:xfrm>
        </p:spPr>
        <p:txBody>
          <a:bodyPr>
            <a:noAutofit/>
          </a:bodyPr>
          <a:lstStyle/>
          <a:p>
            <a:pPr algn="r" rtl="1">
              <a:buFont typeface="Courier New" panose="02070309020205020404" pitchFamily="49" charset="0"/>
              <a:buChar char="o"/>
            </a:pPr>
            <a:r>
              <a:rPr lang="ar-SA" sz="2400" dirty="0">
                <a:solidFill>
                  <a:srgbClr val="002060"/>
                </a:solidFill>
              </a:rPr>
              <a:t>  طول زمن الرجع.</a:t>
            </a:r>
          </a:p>
          <a:p>
            <a:pPr algn="r" rtl="1">
              <a:buFont typeface="Courier New" panose="02070309020205020404" pitchFamily="49" charset="0"/>
              <a:buChar char="o"/>
            </a:pPr>
            <a:r>
              <a:rPr lang="ar-SA" sz="2400" dirty="0">
                <a:solidFill>
                  <a:srgbClr val="002060"/>
                </a:solidFill>
              </a:rPr>
              <a:t> كف الاستجابة وتوقفها</a:t>
            </a:r>
          </a:p>
          <a:p>
            <a:pPr algn="r" rtl="1">
              <a:buFont typeface="Courier New" panose="02070309020205020404" pitchFamily="49" charset="0"/>
              <a:buChar char="o"/>
            </a:pPr>
            <a:r>
              <a:rPr lang="ar-SA" sz="2400" dirty="0">
                <a:solidFill>
                  <a:srgbClr val="002060"/>
                </a:solidFill>
              </a:rPr>
              <a:t>تكرار كلمة المنبه</a:t>
            </a:r>
          </a:p>
          <a:p>
            <a:pPr algn="r" rtl="1">
              <a:buFont typeface="Courier New" panose="02070309020205020404" pitchFamily="49" charset="0"/>
              <a:buChar char="o"/>
            </a:pPr>
            <a:r>
              <a:rPr lang="ar-SA" sz="2400" dirty="0">
                <a:solidFill>
                  <a:srgbClr val="002060"/>
                </a:solidFill>
              </a:rPr>
              <a:t> تكملة كلمة المنبه</a:t>
            </a:r>
          </a:p>
          <a:p>
            <a:pPr algn="r" rtl="1">
              <a:buFont typeface="Courier New" panose="02070309020205020404" pitchFamily="49" charset="0"/>
              <a:buChar char="o"/>
            </a:pPr>
            <a:r>
              <a:rPr lang="ar-SA" sz="2400" dirty="0">
                <a:solidFill>
                  <a:srgbClr val="002060"/>
                </a:solidFill>
              </a:rPr>
              <a:t> الاستجابة ذات الشحنة الانفعالية الشديدة</a:t>
            </a:r>
          </a:p>
          <a:p>
            <a:pPr algn="r" rtl="1">
              <a:buFont typeface="Courier New" panose="02070309020205020404" pitchFamily="49" charset="0"/>
              <a:buChar char="o"/>
            </a:pPr>
            <a:r>
              <a:rPr lang="ar-SA" sz="2400" dirty="0">
                <a:solidFill>
                  <a:srgbClr val="002060"/>
                </a:solidFill>
              </a:rPr>
              <a:t> الاستجابات المبتذلة</a:t>
            </a:r>
          </a:p>
          <a:p>
            <a:pPr algn="r" rtl="1">
              <a:buFont typeface="Courier New" panose="02070309020205020404" pitchFamily="49" charset="0"/>
              <a:buChar char="o"/>
            </a:pPr>
            <a:r>
              <a:rPr lang="ar-SA" sz="2400" dirty="0">
                <a:solidFill>
                  <a:srgbClr val="002060"/>
                </a:solidFill>
              </a:rPr>
              <a:t> الاستجابات بعيدة الصلة بالمنبه </a:t>
            </a:r>
          </a:p>
          <a:p>
            <a:pPr algn="r" rtl="1">
              <a:buFont typeface="Courier New" panose="02070309020205020404" pitchFamily="49" charset="0"/>
              <a:buChar char="o"/>
            </a:pPr>
            <a:r>
              <a:rPr lang="ar-SA" sz="2400" dirty="0">
                <a:solidFill>
                  <a:srgbClr val="002060"/>
                </a:solidFill>
              </a:rPr>
              <a:t> الإشارة إلى الذات</a:t>
            </a:r>
          </a:p>
          <a:p>
            <a:pPr algn="r" rtl="1">
              <a:buFont typeface="Courier New" panose="02070309020205020404" pitchFamily="49" charset="0"/>
              <a:buChar char="o"/>
            </a:pPr>
            <a:r>
              <a:rPr lang="ar-SA" sz="2400" dirty="0">
                <a:solidFill>
                  <a:srgbClr val="002060"/>
                </a:solidFill>
              </a:rPr>
              <a:t> الإجابات النادرة</a:t>
            </a:r>
            <a:endParaRPr lang="en-US" sz="2400" dirty="0">
              <a:solidFill>
                <a:srgbClr val="002060"/>
              </a:solidFill>
            </a:endParaRPr>
          </a:p>
        </p:txBody>
      </p:sp>
    </p:spTree>
    <p:extLst>
      <p:ext uri="{BB962C8B-B14F-4D97-AF65-F5344CB8AC3E}">
        <p14:creationId xmlns:p14="http://schemas.microsoft.com/office/powerpoint/2010/main" val="4058206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9A1182F-527A-4903-A4A0-C0732607640D}"/>
              </a:ext>
            </a:extLst>
          </p:cNvPr>
          <p:cNvSpPr>
            <a:spLocks noGrp="1"/>
          </p:cNvSpPr>
          <p:nvPr>
            <p:ph type="title"/>
          </p:nvPr>
        </p:nvSpPr>
        <p:spPr/>
        <p:txBody>
          <a:bodyPr/>
          <a:lstStyle/>
          <a:p>
            <a:pPr algn="ctr"/>
            <a:r>
              <a:rPr lang="ar-SA" b="1" dirty="0">
                <a:solidFill>
                  <a:srgbClr val="0070C0"/>
                </a:solidFill>
              </a:rPr>
              <a:t>الطرق الاسقاطية</a:t>
            </a:r>
            <a:endParaRPr lang="en-US" b="1" dirty="0">
              <a:solidFill>
                <a:srgbClr val="0070C0"/>
              </a:solidFill>
            </a:endParaRPr>
          </a:p>
        </p:txBody>
      </p:sp>
      <p:sp>
        <p:nvSpPr>
          <p:cNvPr id="3" name="عنصر نائب للمحتوى 2">
            <a:extLst>
              <a:ext uri="{FF2B5EF4-FFF2-40B4-BE49-F238E27FC236}">
                <a16:creationId xmlns:a16="http://schemas.microsoft.com/office/drawing/2014/main" id="{18A02F44-816D-4F56-9F20-AE2F275BED3A}"/>
              </a:ext>
            </a:extLst>
          </p:cNvPr>
          <p:cNvSpPr>
            <a:spLocks noGrp="1"/>
          </p:cNvSpPr>
          <p:nvPr>
            <p:ph idx="1"/>
          </p:nvPr>
        </p:nvSpPr>
        <p:spPr>
          <a:xfrm>
            <a:off x="768096" y="2025520"/>
            <a:ext cx="7290055" cy="4283840"/>
          </a:xfrm>
        </p:spPr>
        <p:txBody>
          <a:bodyPr>
            <a:normAutofit/>
          </a:bodyPr>
          <a:lstStyle/>
          <a:p>
            <a:pPr algn="r" rtl="1"/>
            <a:r>
              <a:rPr lang="ar-SA" sz="2400" dirty="0">
                <a:solidFill>
                  <a:srgbClr val="002060"/>
                </a:solidFill>
              </a:rPr>
              <a:t>- هي مجموعة من الطرق المختلفة التي تعتمد على مفهوم الاسقاط بوصفه مفهوما </a:t>
            </a:r>
            <a:r>
              <a:rPr lang="ar-SA" sz="2400" dirty="0" err="1">
                <a:solidFill>
                  <a:srgbClr val="002060"/>
                </a:solidFill>
              </a:rPr>
              <a:t>دينامياً</a:t>
            </a:r>
            <a:r>
              <a:rPr lang="ar-SA" sz="2400" dirty="0">
                <a:solidFill>
                  <a:srgbClr val="002060"/>
                </a:solidFill>
              </a:rPr>
              <a:t> أو حيلة دفاعية لا شعورية ، وضعت بذوره نظرية التحليل النفسي عند "فرويد".</a:t>
            </a:r>
          </a:p>
          <a:p>
            <a:pPr algn="r" rtl="1"/>
            <a:r>
              <a:rPr lang="ar-SA" sz="2400" dirty="0">
                <a:solidFill>
                  <a:srgbClr val="002060"/>
                </a:solidFill>
              </a:rPr>
              <a:t>- من الأفضل تسميتها "طرق" إسقاطيه  أفضل من "اختبارات" على الاغلب.</a:t>
            </a:r>
          </a:p>
          <a:p>
            <a:pPr algn="r" rtl="1"/>
            <a:r>
              <a:rPr lang="ar-SA" sz="2400" dirty="0">
                <a:solidFill>
                  <a:srgbClr val="002060"/>
                </a:solidFill>
              </a:rPr>
              <a:t>- وهي وسائل غير مباشرة لقياس الشخصية في جوانبها السوية والغير سوية.</a:t>
            </a:r>
          </a:p>
          <a:p>
            <a:pPr algn="r" rtl="1"/>
            <a:endParaRPr lang="en-US" sz="2400" dirty="0">
              <a:solidFill>
                <a:schemeClr val="tx2">
                  <a:lumMod val="50000"/>
                </a:schemeClr>
              </a:solidFill>
            </a:endParaRPr>
          </a:p>
        </p:txBody>
      </p:sp>
      <p:pic>
        <p:nvPicPr>
          <p:cNvPr id="5" name="صورة 4">
            <a:extLst>
              <a:ext uri="{FF2B5EF4-FFF2-40B4-BE49-F238E27FC236}">
                <a16:creationId xmlns:a16="http://schemas.microsoft.com/office/drawing/2014/main" id="{44CE602F-C6FB-42CD-A340-BE7132AE4C1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4164" y="4651096"/>
            <a:ext cx="1715672" cy="1678048"/>
          </a:xfrm>
          <a:prstGeom prst="rect">
            <a:avLst/>
          </a:prstGeom>
        </p:spPr>
      </p:pic>
    </p:spTree>
    <p:extLst>
      <p:ext uri="{BB962C8B-B14F-4D97-AF65-F5344CB8AC3E}">
        <p14:creationId xmlns:p14="http://schemas.microsoft.com/office/powerpoint/2010/main" val="2390282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8096" y="585216"/>
            <a:ext cx="7290054" cy="755552"/>
          </a:xfrm>
        </p:spPr>
        <p:txBody>
          <a:bodyPr>
            <a:normAutofit/>
          </a:bodyPr>
          <a:lstStyle/>
          <a:p>
            <a:pPr lvl="0" algn="ctr"/>
            <a:r>
              <a:rPr lang="ar-SA" sz="3200" b="1" dirty="0">
                <a:solidFill>
                  <a:srgbClr val="002060"/>
                </a:solidFill>
              </a:rPr>
              <a:t>خواص استجابات الفئات الشاذة</a:t>
            </a:r>
            <a:endParaRPr lang="ar-SA" sz="3200" dirty="0">
              <a:solidFill>
                <a:srgbClr val="002060"/>
              </a:solidFill>
            </a:endParaRPr>
          </a:p>
        </p:txBody>
      </p:sp>
      <p:sp>
        <p:nvSpPr>
          <p:cNvPr id="3" name="عنصر نائب للمحتوى 2"/>
          <p:cNvSpPr>
            <a:spLocks noGrp="1"/>
          </p:cNvSpPr>
          <p:nvPr>
            <p:ph idx="1"/>
          </p:nvPr>
        </p:nvSpPr>
        <p:spPr>
          <a:xfrm>
            <a:off x="792674" y="1556792"/>
            <a:ext cx="7290055" cy="4536544"/>
          </a:xfrm>
        </p:spPr>
        <p:txBody>
          <a:bodyPr>
            <a:noAutofit/>
          </a:bodyPr>
          <a:lstStyle/>
          <a:p>
            <a:pPr marL="0" indent="0" algn="r">
              <a:buNone/>
            </a:pPr>
            <a:r>
              <a:rPr lang="ar-SA" sz="2400" dirty="0">
                <a:solidFill>
                  <a:srgbClr val="FF0000"/>
                </a:solidFill>
              </a:rPr>
              <a:t>استجابات الفصاميين: </a:t>
            </a:r>
            <a:r>
              <a:rPr lang="ar-SA" sz="2400" dirty="0"/>
              <a:t>تتسم بتأخر الاستجابة، طول زمن الرجع، تواتر الاستجابات البعيدة، كثرة الاستجابات الشخصية، الاستجابة بجملة، كثرة التوقف. مثال ص 379</a:t>
            </a:r>
          </a:p>
          <a:p>
            <a:pPr marL="0" indent="0" algn="r">
              <a:buNone/>
            </a:pPr>
            <a:r>
              <a:rPr lang="ar-SA" sz="2400" dirty="0">
                <a:solidFill>
                  <a:srgbClr val="FF0000"/>
                </a:solidFill>
              </a:rPr>
              <a:t>استجابات المكتئبين:  </a:t>
            </a:r>
            <a:r>
              <a:rPr lang="ar-SA" sz="2400" dirty="0"/>
              <a:t>بطيئة، التوقف عن الاستجابة، كثرة الاستجابات البعيدة.</a:t>
            </a:r>
          </a:p>
          <a:p>
            <a:pPr marL="0" indent="0" algn="r">
              <a:buNone/>
            </a:pPr>
            <a:r>
              <a:rPr lang="ar-SA" sz="2400" dirty="0">
                <a:solidFill>
                  <a:srgbClr val="FF0000"/>
                </a:solidFill>
              </a:rPr>
              <a:t>استجابات الهستيريون: </a:t>
            </a:r>
            <a:r>
              <a:rPr lang="ar-SA" sz="2400" dirty="0"/>
              <a:t>الشارة للذات، الاستجابة الانفعالية، كثرة التوقف خصوصا في الكلمات ذات الدلالة الجنسية.</a:t>
            </a:r>
          </a:p>
          <a:p>
            <a:pPr marL="0" indent="0" algn="r">
              <a:buNone/>
            </a:pPr>
            <a:r>
              <a:rPr lang="ar-SA" sz="2400" dirty="0">
                <a:solidFill>
                  <a:srgbClr val="FF0000"/>
                </a:solidFill>
              </a:rPr>
              <a:t>استجابات حالات الوسواس القهري: </a:t>
            </a:r>
            <a:r>
              <a:rPr lang="ar-SA" sz="2400" dirty="0"/>
              <a:t>كثرة الاستجابات البصرية للاستجابات، تكرار كلمة التنبيه وتكملتها ووصفها.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4000" b="1" dirty="0">
                <a:solidFill>
                  <a:srgbClr val="FF0000"/>
                </a:solidFill>
              </a:rPr>
              <a:t>اختبار تكملة الجمل الناقصة</a:t>
            </a:r>
            <a:endParaRPr lang="ar-SA" sz="4000" dirty="0">
              <a:solidFill>
                <a:srgbClr val="FF0000"/>
              </a:solidFill>
            </a:endParaRPr>
          </a:p>
        </p:txBody>
      </p:sp>
      <p:sp>
        <p:nvSpPr>
          <p:cNvPr id="3" name="عنصر نائب للمحتوى 2"/>
          <p:cNvSpPr>
            <a:spLocks noGrp="1"/>
          </p:cNvSpPr>
          <p:nvPr>
            <p:ph idx="1"/>
          </p:nvPr>
        </p:nvSpPr>
        <p:spPr>
          <a:xfrm>
            <a:off x="768096" y="1628800"/>
            <a:ext cx="8052376" cy="4680560"/>
          </a:xfrm>
        </p:spPr>
        <p:txBody>
          <a:bodyPr>
            <a:normAutofit/>
          </a:bodyPr>
          <a:lstStyle/>
          <a:p>
            <a:pPr algn="just" rtl="1"/>
            <a:r>
              <a:rPr lang="ar-SA" sz="2400" dirty="0">
                <a:solidFill>
                  <a:srgbClr val="002060"/>
                </a:solidFill>
              </a:rPr>
              <a:t>قدم " ساكس ,و ليفي " الدليل على ان اختبار تكملة الجمل الناقصة اختبارا اسقاطيا , وذالك بتجربة بسيطة فقد طلب من عشرة أشخاص تكملة العبارة الآتية بسرعة و بدون تفكير في محتواها وهي : </a:t>
            </a:r>
            <a:endParaRPr lang="en-US" sz="2400" dirty="0">
              <a:solidFill>
                <a:srgbClr val="002060"/>
              </a:solidFill>
            </a:endParaRPr>
          </a:p>
          <a:p>
            <a:pPr algn="just" rtl="1"/>
            <a:r>
              <a:rPr lang="ar-SA" sz="2400" dirty="0">
                <a:solidFill>
                  <a:srgbClr val="FF0000"/>
                </a:solidFill>
              </a:rPr>
              <a:t>" الطريقة التي عامل </a:t>
            </a:r>
            <a:r>
              <a:rPr lang="ar-SA" sz="2400" dirty="0" err="1">
                <a:solidFill>
                  <a:srgbClr val="FF0000"/>
                </a:solidFill>
              </a:rPr>
              <a:t>بها</a:t>
            </a:r>
            <a:r>
              <a:rPr lang="ar-SA" sz="2400" dirty="0">
                <a:solidFill>
                  <a:srgbClr val="FF0000"/>
                </a:solidFill>
              </a:rPr>
              <a:t> والدي والدتي تجعلني </a:t>
            </a:r>
            <a:r>
              <a:rPr lang="ar-SA" sz="2400" dirty="0" err="1">
                <a:solidFill>
                  <a:srgbClr val="FF0000"/>
                </a:solidFill>
              </a:rPr>
              <a:t>احس</a:t>
            </a:r>
            <a:r>
              <a:rPr lang="ar-SA" sz="2400" dirty="0">
                <a:solidFill>
                  <a:srgbClr val="FF0000"/>
                </a:solidFill>
              </a:rPr>
              <a:t> " .........</a:t>
            </a:r>
            <a:endParaRPr lang="en-US" sz="2400" dirty="0">
              <a:solidFill>
                <a:srgbClr val="FF0000"/>
              </a:solidFill>
            </a:endParaRPr>
          </a:p>
          <a:p>
            <a:pPr algn="just" rtl="1"/>
            <a:r>
              <a:rPr lang="ar-SA" sz="2400" dirty="0">
                <a:solidFill>
                  <a:srgbClr val="002060"/>
                </a:solidFill>
              </a:rPr>
              <a:t>ومع هذا فقد حصل الباحثان على عشرة إجابات فريدة من نوعها . ص382</a:t>
            </a:r>
          </a:p>
          <a:p>
            <a:pPr algn="just" rtl="1"/>
            <a:r>
              <a:rPr lang="ar-SA" sz="2400" dirty="0">
                <a:solidFill>
                  <a:srgbClr val="002060"/>
                </a:solidFill>
              </a:rPr>
              <a:t>- يعد </a:t>
            </a:r>
            <a:r>
              <a:rPr lang="ar-SA" sz="2400" dirty="0" err="1">
                <a:solidFill>
                  <a:srgbClr val="002060"/>
                </a:solidFill>
              </a:rPr>
              <a:t>ابنجهاوس</a:t>
            </a:r>
            <a:r>
              <a:rPr lang="ar-SA" sz="2400" dirty="0">
                <a:solidFill>
                  <a:srgbClr val="002060"/>
                </a:solidFill>
              </a:rPr>
              <a:t> من أوائل من استخدم اختبار تكملة الجمل عام 1879 لتقدير القدرة العقلية والتفكير.</a:t>
            </a:r>
          </a:p>
          <a:p>
            <a:pPr algn="just" rtl="1"/>
            <a:r>
              <a:rPr lang="ar-SA" sz="2400" dirty="0">
                <a:solidFill>
                  <a:srgbClr val="002060"/>
                </a:solidFill>
              </a:rPr>
              <a:t>- أما "باين" كان اول من استخدم هذا الاختبار بوصفه اختبارا للشخصية.</a:t>
            </a:r>
          </a:p>
          <a:p>
            <a:pPr algn="just" rtl="1"/>
            <a:r>
              <a:rPr lang="ar-SA" sz="2400" dirty="0">
                <a:solidFill>
                  <a:srgbClr val="002060"/>
                </a:solidFill>
              </a:rPr>
              <a:t>- من أشهر اختبارات تكملة الجمل ، اختبار "ساكس" ويشمل ستين عباره ناقصة ويطلب المفحوص تكملتها وتقيس 15 مجالا للشخصية. ص 382</a:t>
            </a:r>
            <a:endParaRPr lang="en-US" sz="2400" dirty="0">
              <a:solidFill>
                <a:srgbClr val="002060"/>
              </a:solidFill>
            </a:endParaRPr>
          </a:p>
          <a:p>
            <a:endParaRPr lang="ar-SA"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b="1" dirty="0">
                <a:solidFill>
                  <a:srgbClr val="002060"/>
                </a:solidFill>
              </a:rPr>
              <a:t>محتوى اختبار ساكس:</a:t>
            </a:r>
            <a:br>
              <a:rPr lang="en-US" dirty="0"/>
            </a:br>
            <a:endParaRPr lang="ar-SA" dirty="0"/>
          </a:p>
        </p:txBody>
      </p:sp>
      <p:sp>
        <p:nvSpPr>
          <p:cNvPr id="3" name="عنصر نائب للمحتوى 2"/>
          <p:cNvSpPr>
            <a:spLocks noGrp="1"/>
          </p:cNvSpPr>
          <p:nvPr>
            <p:ph idx="1"/>
          </p:nvPr>
        </p:nvSpPr>
        <p:spPr>
          <a:xfrm>
            <a:off x="768096" y="1484784"/>
            <a:ext cx="7290055" cy="3960440"/>
          </a:xfrm>
        </p:spPr>
        <p:txBody>
          <a:bodyPr>
            <a:normAutofit/>
          </a:bodyPr>
          <a:lstStyle/>
          <a:p>
            <a:pPr algn="r" rtl="1"/>
            <a:r>
              <a:rPr lang="ar-SA" dirty="0"/>
              <a:t>الاتجاه نحو الأم – الاتجاه نحو الأب</a:t>
            </a:r>
          </a:p>
          <a:p>
            <a:pPr algn="r" rtl="1"/>
            <a:r>
              <a:rPr lang="ar-SA" dirty="0"/>
              <a:t>الاتجاه نحو الأسرة – الاتجاه نحو النساء</a:t>
            </a:r>
          </a:p>
          <a:p>
            <a:pPr algn="r" rtl="1"/>
            <a:r>
              <a:rPr lang="ar-SA" dirty="0"/>
              <a:t>الاتجاه نحو العلاقات الجنسية – الاتجاه نحو الأصدقاء</a:t>
            </a:r>
          </a:p>
          <a:p>
            <a:pPr algn="r" rtl="1"/>
            <a:r>
              <a:rPr lang="ar-SA" dirty="0"/>
              <a:t> الاتجاه نحو الرؤساء في العمل </a:t>
            </a:r>
            <a:r>
              <a:rPr lang="ar-SA" dirty="0" err="1"/>
              <a:t>او</a:t>
            </a:r>
            <a:r>
              <a:rPr lang="ar-SA" dirty="0"/>
              <a:t> المدرسة – المخاوف</a:t>
            </a:r>
          </a:p>
          <a:p>
            <a:pPr algn="r" rtl="1"/>
            <a:r>
              <a:rPr lang="ar-SA" dirty="0"/>
              <a:t>مشاعر الذنب – اتجاه الشخص نحو قدراته الخاصة</a:t>
            </a:r>
          </a:p>
          <a:p>
            <a:pPr algn="r" rtl="1"/>
            <a:r>
              <a:rPr lang="ar-SA" dirty="0"/>
              <a:t>الاتجاه نحو الماضي – الاتجاه نحو المستقبل</a:t>
            </a:r>
          </a:p>
          <a:p>
            <a:pPr algn="r" rtl="1"/>
            <a:r>
              <a:rPr lang="ar-SA" dirty="0"/>
              <a:t>الأهداف</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0000"/>
                </a:solidFill>
              </a:rPr>
              <a:t>تحليل الاستجابات</a:t>
            </a:r>
          </a:p>
        </p:txBody>
      </p:sp>
      <p:sp>
        <p:nvSpPr>
          <p:cNvPr id="3" name="عنصر نائب للمحتوى 2"/>
          <p:cNvSpPr>
            <a:spLocks noGrp="1"/>
          </p:cNvSpPr>
          <p:nvPr>
            <p:ph idx="1"/>
          </p:nvPr>
        </p:nvSpPr>
        <p:spPr/>
        <p:txBody>
          <a:bodyPr>
            <a:normAutofit/>
          </a:bodyPr>
          <a:lstStyle/>
          <a:p>
            <a:pPr marL="514350" indent="-514350" algn="r" rtl="1">
              <a:buFont typeface="+mj-lt"/>
              <a:buAutoNum type="arabicParenR"/>
            </a:pPr>
            <a:r>
              <a:rPr lang="ar-SA" dirty="0"/>
              <a:t> </a:t>
            </a:r>
            <a:r>
              <a:rPr lang="ar-SA" dirty="0">
                <a:solidFill>
                  <a:srgbClr val="0070C0"/>
                </a:solidFill>
              </a:rPr>
              <a:t>طول الجملة: </a:t>
            </a:r>
            <a:r>
              <a:rPr lang="ar-SA" dirty="0"/>
              <a:t>تدل الجملة الطويلة على محاولة لتغطية المشاعر الحقيقية.</a:t>
            </a:r>
          </a:p>
          <a:p>
            <a:pPr marL="514350" indent="-514350" algn="r" rtl="1">
              <a:buFont typeface="+mj-lt"/>
              <a:buAutoNum type="arabicParenR"/>
            </a:pPr>
            <a:r>
              <a:rPr lang="ar-SA" dirty="0"/>
              <a:t> </a:t>
            </a:r>
            <a:r>
              <a:rPr lang="ar-SA" dirty="0">
                <a:solidFill>
                  <a:srgbClr val="0070C0"/>
                </a:solidFill>
              </a:rPr>
              <a:t>المحو أو ترك الجملة دون تكملة</a:t>
            </a:r>
            <a:r>
              <a:rPr lang="ar-SA" dirty="0"/>
              <a:t>، ويشير إلى ميادين الصراع، أو يرى أنها ستكشف أمره .</a:t>
            </a:r>
          </a:p>
          <a:p>
            <a:pPr marL="514350" indent="-514350" algn="r" rtl="1">
              <a:buFont typeface="+mj-lt"/>
              <a:buAutoNum type="arabicParenR"/>
            </a:pPr>
            <a:r>
              <a:rPr lang="ar-SA" dirty="0"/>
              <a:t> </a:t>
            </a:r>
            <a:r>
              <a:rPr lang="ar-SA" dirty="0">
                <a:solidFill>
                  <a:srgbClr val="0070C0"/>
                </a:solidFill>
              </a:rPr>
              <a:t>عنف لهجة التعبير </a:t>
            </a:r>
            <a:r>
              <a:rPr lang="ar-SA" dirty="0"/>
              <a:t>وتكشف عن مشاعر قوية.</a:t>
            </a:r>
          </a:p>
          <a:p>
            <a:pPr marL="514350" indent="-514350" algn="r" rtl="1">
              <a:buFont typeface="+mj-lt"/>
              <a:buAutoNum type="arabicParenR"/>
            </a:pPr>
            <a:r>
              <a:rPr lang="ar-SA" dirty="0"/>
              <a:t> الاستجابات </a:t>
            </a:r>
            <a:r>
              <a:rPr lang="ar-SA" dirty="0">
                <a:solidFill>
                  <a:srgbClr val="0070C0"/>
                </a:solidFill>
              </a:rPr>
              <a:t>الفريدة</a:t>
            </a:r>
            <a:r>
              <a:rPr lang="ar-SA" dirty="0"/>
              <a:t> غير المألوفة.</a:t>
            </a:r>
          </a:p>
          <a:p>
            <a:pPr marL="514350" indent="-514350" algn="r" rtl="1">
              <a:buFont typeface="+mj-lt"/>
              <a:buAutoNum type="arabicParenR"/>
            </a:pPr>
            <a:r>
              <a:rPr lang="ar-SA" dirty="0"/>
              <a:t> ا</a:t>
            </a:r>
            <a:r>
              <a:rPr lang="ar-SA" dirty="0">
                <a:solidFill>
                  <a:srgbClr val="0070C0"/>
                </a:solidFill>
              </a:rPr>
              <a:t>لتعليقات </a:t>
            </a:r>
            <a:r>
              <a:rPr lang="ar-SA" dirty="0"/>
              <a:t>على العبارات في أثناء الإجابة.</a:t>
            </a:r>
          </a:p>
          <a:p>
            <a:pPr marL="514350" indent="-514350" algn="r" rtl="1">
              <a:buFont typeface="+mj-lt"/>
              <a:buAutoNum type="arabicParenR"/>
            </a:pPr>
            <a:r>
              <a:rPr lang="ar-SA" dirty="0"/>
              <a:t>ا</a:t>
            </a:r>
            <a:r>
              <a:rPr lang="ar-SA" dirty="0">
                <a:solidFill>
                  <a:srgbClr val="0070C0"/>
                </a:solidFill>
              </a:rPr>
              <a:t>لتناقض</a:t>
            </a:r>
            <a:r>
              <a:rPr lang="ar-SA" dirty="0"/>
              <a:t> الظاهر بين الإجابات.</a:t>
            </a:r>
          </a:p>
          <a:p>
            <a:pPr marL="514350" indent="-514350" algn="r" rtl="1">
              <a:buFont typeface="+mj-lt"/>
              <a:buAutoNum type="arabicParenR"/>
            </a:pPr>
            <a:r>
              <a:rPr lang="ar-SA" dirty="0">
                <a:solidFill>
                  <a:srgbClr val="0070C0"/>
                </a:solidFill>
              </a:rPr>
              <a:t>تكرار</a:t>
            </a:r>
            <a:r>
              <a:rPr lang="ar-SA" dirty="0"/>
              <a:t> الفكرة ذاتها.</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8096" y="585216"/>
            <a:ext cx="7290054" cy="899568"/>
          </a:xfrm>
        </p:spPr>
        <p:txBody>
          <a:bodyPr>
            <a:normAutofit fontScale="90000"/>
          </a:bodyPr>
          <a:lstStyle/>
          <a:p>
            <a:pPr lvl="0" algn="ctr"/>
            <a:br>
              <a:rPr lang="ar-SA" b="1" dirty="0">
                <a:solidFill>
                  <a:srgbClr val="C00000"/>
                </a:solidFill>
              </a:rPr>
            </a:br>
            <a:r>
              <a:rPr lang="ar-SA" b="1" dirty="0">
                <a:solidFill>
                  <a:srgbClr val="C00000"/>
                </a:solidFill>
              </a:rPr>
              <a:t>اختبار تفهم الموضوع  "</a:t>
            </a:r>
            <a:r>
              <a:rPr lang="en-US" b="1" dirty="0">
                <a:solidFill>
                  <a:srgbClr val="C00000"/>
                </a:solidFill>
              </a:rPr>
              <a:t>TAT </a:t>
            </a:r>
            <a:r>
              <a:rPr lang="ar-SA" b="1" dirty="0">
                <a:solidFill>
                  <a:srgbClr val="C00000"/>
                </a:solidFill>
              </a:rPr>
              <a:t>" </a:t>
            </a:r>
            <a:br>
              <a:rPr lang="en-US" b="1" dirty="0">
                <a:solidFill>
                  <a:srgbClr val="C00000"/>
                </a:solidFill>
              </a:rPr>
            </a:br>
            <a:endParaRPr lang="ar-SA" b="1" dirty="0">
              <a:solidFill>
                <a:srgbClr val="C00000"/>
              </a:solidFill>
            </a:endParaRPr>
          </a:p>
        </p:txBody>
      </p:sp>
      <p:sp>
        <p:nvSpPr>
          <p:cNvPr id="3" name="عنصر نائب للمحتوى 2"/>
          <p:cNvSpPr>
            <a:spLocks noGrp="1"/>
          </p:cNvSpPr>
          <p:nvPr>
            <p:ph idx="1"/>
          </p:nvPr>
        </p:nvSpPr>
        <p:spPr>
          <a:xfrm>
            <a:off x="768096" y="1484784"/>
            <a:ext cx="7764344" cy="4824576"/>
          </a:xfrm>
        </p:spPr>
        <p:txBody>
          <a:bodyPr>
            <a:normAutofit/>
          </a:bodyPr>
          <a:lstStyle/>
          <a:p>
            <a:pPr algn="r"/>
            <a:r>
              <a:rPr lang="ar-SA" sz="2400" dirty="0">
                <a:solidFill>
                  <a:srgbClr val="002060"/>
                </a:solidFill>
              </a:rPr>
              <a:t>ووضع هذا الاختبار </a:t>
            </a:r>
            <a:r>
              <a:rPr lang="ar-SA" sz="2400" dirty="0" err="1">
                <a:solidFill>
                  <a:srgbClr val="002060"/>
                </a:solidFill>
              </a:rPr>
              <a:t>موراي</a:t>
            </a:r>
            <a:r>
              <a:rPr lang="ar-SA" sz="2400" dirty="0">
                <a:solidFill>
                  <a:srgbClr val="002060"/>
                </a:solidFill>
              </a:rPr>
              <a:t> وزميلته موجان 1935,ونشر </a:t>
            </a:r>
            <a:r>
              <a:rPr lang="ar-SA" sz="2400" dirty="0" err="1">
                <a:solidFill>
                  <a:srgbClr val="002060"/>
                </a:solidFill>
              </a:rPr>
              <a:t>موراي</a:t>
            </a:r>
            <a:r>
              <a:rPr lang="ar-SA" sz="2400" dirty="0">
                <a:solidFill>
                  <a:srgbClr val="002060"/>
                </a:solidFill>
              </a:rPr>
              <a:t> نتائج البحوث التي أجريت عليه بالعيادة النفسية في جامعة هارفرد وذالك في كتابة "استكشافات في الشخصية ", ومن ذلك الوقت والاختبار يستخدم على نطاق واسع في أعمال العيادات النفسية في أمريكا </a:t>
            </a:r>
            <a:r>
              <a:rPr lang="ar-SA" sz="2400" dirty="0" err="1">
                <a:solidFill>
                  <a:srgbClr val="002060"/>
                </a:solidFill>
              </a:rPr>
              <a:t>وأوربا</a:t>
            </a:r>
            <a:r>
              <a:rPr lang="ar-SA" sz="2400" dirty="0">
                <a:solidFill>
                  <a:srgbClr val="002060"/>
                </a:solidFill>
              </a:rPr>
              <a:t> .</a:t>
            </a:r>
          </a:p>
          <a:p>
            <a:pPr algn="r"/>
            <a:r>
              <a:rPr lang="ar-SA" sz="2400" dirty="0">
                <a:solidFill>
                  <a:srgbClr val="C00000"/>
                </a:solidFill>
              </a:rPr>
              <a:t>- الأساس النظري : </a:t>
            </a:r>
          </a:p>
          <a:p>
            <a:pPr algn="r"/>
            <a:r>
              <a:rPr lang="ar-SA" sz="2400" dirty="0">
                <a:solidFill>
                  <a:srgbClr val="002060"/>
                </a:solidFill>
              </a:rPr>
              <a:t>يعتمد هذا الاختبار على مبدأ أن الافراد يميلون الى تفسير المواقف الإنسانية الغامضة بما يتفق مع خبراتهم الماضية وحاجاتهم الراهنة.</a:t>
            </a:r>
          </a:p>
          <a:p>
            <a:pPr algn="r"/>
            <a:r>
              <a:rPr lang="ar-SA" sz="2400" dirty="0">
                <a:solidFill>
                  <a:srgbClr val="002060"/>
                </a:solidFill>
              </a:rPr>
              <a:t>أيضا يكشف هذا الاختبار عن الحاجات الإنسانية والدوافع المسيطرة والانفعالات </a:t>
            </a:r>
            <a:r>
              <a:rPr lang="ar-SA" sz="2400" dirty="0" err="1">
                <a:solidFill>
                  <a:srgbClr val="002060"/>
                </a:solidFill>
              </a:rPr>
              <a:t>والمشاعرو</a:t>
            </a:r>
            <a:r>
              <a:rPr lang="ar-SA" sz="2400" dirty="0">
                <a:solidFill>
                  <a:srgbClr val="002060"/>
                </a:solidFill>
              </a:rPr>
              <a:t> العقد والصراعات في الشخصية.</a:t>
            </a:r>
          </a:p>
          <a:p>
            <a:pPr algn="r"/>
            <a:r>
              <a:rPr lang="ar-SA" sz="2400" dirty="0">
                <a:solidFill>
                  <a:srgbClr val="002060"/>
                </a:solidFill>
              </a:rPr>
              <a:t>- كما يفيد في الدراسة الشاملة للشخصية وفي تفسير اضطرابات السلوك والاضطرابات النفسية والامراض العقلية.</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87FFA80-7690-41F4-ABC3-E5CAB367E64B}"/>
              </a:ext>
            </a:extLst>
          </p:cNvPr>
          <p:cNvSpPr>
            <a:spLocks noGrp="1"/>
          </p:cNvSpPr>
          <p:nvPr>
            <p:ph type="title"/>
          </p:nvPr>
        </p:nvSpPr>
        <p:spPr/>
        <p:txBody>
          <a:bodyPr>
            <a:normAutofit/>
          </a:bodyPr>
          <a:lstStyle/>
          <a:p>
            <a:pPr algn="ctr"/>
            <a:r>
              <a:rPr lang="ar-SA" sz="3200" b="1" dirty="0">
                <a:solidFill>
                  <a:srgbClr val="002060"/>
                </a:solidFill>
              </a:rPr>
              <a:t>وصف الاختبار</a:t>
            </a:r>
            <a:endParaRPr lang="en-US" sz="3200" b="1" dirty="0">
              <a:solidFill>
                <a:srgbClr val="002060"/>
              </a:solidFill>
            </a:endParaRPr>
          </a:p>
        </p:txBody>
      </p:sp>
      <p:sp>
        <p:nvSpPr>
          <p:cNvPr id="3" name="عنصر نائب للمحتوى 2">
            <a:extLst>
              <a:ext uri="{FF2B5EF4-FFF2-40B4-BE49-F238E27FC236}">
                <a16:creationId xmlns:a16="http://schemas.microsoft.com/office/drawing/2014/main" id="{D01B6F2B-C982-4E4A-8248-9128426737F6}"/>
              </a:ext>
            </a:extLst>
          </p:cNvPr>
          <p:cNvSpPr>
            <a:spLocks noGrp="1"/>
          </p:cNvSpPr>
          <p:nvPr>
            <p:ph idx="1"/>
          </p:nvPr>
        </p:nvSpPr>
        <p:spPr/>
        <p:txBody>
          <a:bodyPr/>
          <a:lstStyle/>
          <a:p>
            <a:pPr algn="r" rtl="1"/>
            <a:r>
              <a:rPr lang="ar-SA" dirty="0"/>
              <a:t>يتكون من 31 بطاقة ، طبعت على 30 منها صورة وبطاقه واحده تركت خالية من أي صورة.</a:t>
            </a:r>
          </a:p>
          <a:p>
            <a:pPr algn="r" rtl="1"/>
            <a:r>
              <a:rPr lang="ar-SA" dirty="0"/>
              <a:t>توجد بطاقات خاصة للرجال والأولاد، وبطاقات خاصة بالنساء والبنات، وبطاقات للجنسين ، بحيث يطبق على المفحوص 20 بطاقة.</a:t>
            </a:r>
          </a:p>
          <a:p>
            <a:pPr algn="r" rtl="1"/>
            <a:r>
              <a:rPr lang="ar-SA" dirty="0"/>
              <a:t>تسجل الإجابات حرفيا وتسجيل زمن الرجع والزمن الكلي للإجابة على كل بطاقة.</a:t>
            </a:r>
            <a:endParaRPr lang="en-US" dirty="0"/>
          </a:p>
        </p:txBody>
      </p:sp>
      <p:pic>
        <p:nvPicPr>
          <p:cNvPr id="4" name="صورة 3">
            <a:extLst>
              <a:ext uri="{FF2B5EF4-FFF2-40B4-BE49-F238E27FC236}">
                <a16:creationId xmlns:a16="http://schemas.microsoft.com/office/drawing/2014/main" id="{65CD20EC-A67C-4746-94FE-E42FC5811B11}"/>
              </a:ext>
            </a:extLst>
          </p:cNvPr>
          <p:cNvPicPr>
            <a:picLocks noChangeAspect="1"/>
          </p:cNvPicPr>
          <p:nvPr/>
        </p:nvPicPr>
        <p:blipFill>
          <a:blip r:embed="rId2"/>
          <a:stretch>
            <a:fillRect/>
          </a:stretch>
        </p:blipFill>
        <p:spPr>
          <a:xfrm>
            <a:off x="3059832" y="4314307"/>
            <a:ext cx="3354644" cy="2203679"/>
          </a:xfrm>
          <a:prstGeom prst="rect">
            <a:avLst/>
          </a:prstGeom>
        </p:spPr>
      </p:pic>
    </p:spTree>
    <p:extLst>
      <p:ext uri="{BB962C8B-B14F-4D97-AF65-F5344CB8AC3E}">
        <p14:creationId xmlns:p14="http://schemas.microsoft.com/office/powerpoint/2010/main" val="12989361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25" descr="http://tbn0.google.com/images?q=tbn:JinKQsHLY4RPJM:http://www.chssc.salford.ac.uk/healthSci/psych2000/images/Tat.jpg"/>
          <p:cNvPicPr>
            <a:picLocks noChangeAspect="1" noChangeArrowheads="1"/>
          </p:cNvPicPr>
          <p:nvPr/>
        </p:nvPicPr>
        <p:blipFill>
          <a:blip r:embed="rId2"/>
          <a:srcRect/>
          <a:stretch>
            <a:fillRect/>
          </a:stretch>
        </p:blipFill>
        <p:spPr>
          <a:xfrm>
            <a:off x="357158" y="642918"/>
            <a:ext cx="8501122" cy="58579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500042"/>
            <a:ext cx="8229600" cy="5626121"/>
          </a:xfrm>
        </p:spPr>
        <p:txBody>
          <a:bodyPr>
            <a:normAutofit/>
          </a:bodyPr>
          <a:lstStyle/>
          <a:p>
            <a:pPr marL="0" indent="0" algn="r" rtl="1">
              <a:buNone/>
            </a:pPr>
            <a:endParaRPr lang="ar-SA" dirty="0">
              <a:solidFill>
                <a:srgbClr val="FF0000"/>
              </a:solidFill>
            </a:endParaRPr>
          </a:p>
          <a:p>
            <a:pPr algn="r" rtl="1"/>
            <a:r>
              <a:rPr lang="ar-SA" dirty="0">
                <a:solidFill>
                  <a:srgbClr val="FF0000"/>
                </a:solidFill>
              </a:rPr>
              <a:t>تحليل القصص وتفسيرها: 	</a:t>
            </a:r>
            <a:r>
              <a:rPr lang="ar-SA" dirty="0"/>
              <a:t>				 </a:t>
            </a:r>
            <a:endParaRPr lang="en-US" dirty="0"/>
          </a:p>
          <a:p>
            <a:pPr algn="r" rtl="1"/>
            <a:r>
              <a:rPr lang="ar-SA" dirty="0"/>
              <a:t>هناك طريقة تفسير قدمها </a:t>
            </a:r>
            <a:r>
              <a:rPr lang="ar-SA" dirty="0">
                <a:solidFill>
                  <a:srgbClr val="FFC000"/>
                </a:solidFill>
              </a:rPr>
              <a:t>موري</a:t>
            </a:r>
            <a:r>
              <a:rPr lang="ar-SA" dirty="0"/>
              <a:t> تقوم على تحليل محتوى القصة بالمكونات الآتية :</a:t>
            </a:r>
            <a:endParaRPr lang="en-US" dirty="0"/>
          </a:p>
          <a:p>
            <a:pPr algn="r" rtl="1"/>
            <a:r>
              <a:rPr lang="ar-SA" b="1" u="sng" dirty="0">
                <a:solidFill>
                  <a:srgbClr val="0070C0"/>
                </a:solidFill>
              </a:rPr>
              <a:t>أ-البطل الرئيسي : </a:t>
            </a:r>
            <a:r>
              <a:rPr lang="ar-SA" dirty="0"/>
              <a:t>وهي الشخصية الذي يتقمص الفرد شخصيته والتي تحظى بمعظم الحديث في القصة  والتي يصف المفحوص إحساساته و مشاعره أو الشخصية التي يرى الفرد نفسه فيها ويتقمصها . </a:t>
            </a:r>
            <a:endParaRPr lang="en-US" dirty="0"/>
          </a:p>
          <a:p>
            <a:pPr algn="r" rtl="1"/>
            <a:r>
              <a:rPr lang="ar-SA" dirty="0"/>
              <a:t>" من الملاحظ " أن المفحوص يتقمص أبطالا من جنسه وسنه وأحيانا نجد المفحوص يتقمص أبطالا من الجنس الآخر. ويهتم المفسر بخصائص البطل(القيادة-العزلة- التسلط- الإجرام...)</a:t>
            </a:r>
            <a:endParaRPr lang="en-US" dirty="0"/>
          </a:p>
          <a:p>
            <a:pPr algn="r" rtl="1">
              <a:buNone/>
            </a:pPr>
            <a:r>
              <a:rPr lang="ar-SA" b="1" u="sng" dirty="0">
                <a:solidFill>
                  <a:srgbClr val="0070C0"/>
                </a:solidFill>
              </a:rPr>
              <a:t>ب- الحاجات الرئيسية للبطل :</a:t>
            </a:r>
            <a:r>
              <a:rPr lang="ar-SA" dirty="0"/>
              <a:t> حيث يشرع الباحث في الوقوف على الدوافع المحركة للبطل , ومعرفة مشاعره وأفكاره ونزاعاته وحاجاته , كالحاجة للسيطرة و الحاجة للجنس و الحاجة </a:t>
            </a:r>
            <a:r>
              <a:rPr lang="ar-SA" dirty="0" err="1"/>
              <a:t>للانجاز</a:t>
            </a:r>
            <a:r>
              <a:rPr lang="ar-SA" dirty="0"/>
              <a:t> و الحاجة إلى تلقي العون   . </a:t>
            </a:r>
          </a:p>
          <a:p>
            <a:pPr algn="r" rtl="1">
              <a:buNone/>
            </a:pPr>
            <a:r>
              <a:rPr lang="ar-SA" b="1" u="sng" dirty="0">
                <a:solidFill>
                  <a:srgbClr val="0070C0"/>
                </a:solidFill>
              </a:rPr>
              <a:t>ج- الضغوط البيئية التي يتعرض لها البطل: </a:t>
            </a:r>
            <a:r>
              <a:rPr lang="ar-SA" dirty="0"/>
              <a:t> تدرس المواقف التي يوجد فيها البطل والضغوط البيئية ويتضح فيما يقوم به البطل من أفعال ضد الآخرين والتي تكشف عن الميول العدوانية , أو تتمثل في حالات الشك والحيرة أو الارتباك إزاء سلوكيات معينه والتي تعبر في الغالب عن الصراعات , أو الإحساس العميق بالذنب نتيجة ارتكاب الأخطاء و الميل إلى اللوم اللاذع للذات ونقدها واستصغارها وهنا تكشف عن قوة الأنا العليا .</a:t>
            </a:r>
          </a:p>
          <a:p>
            <a:pPr algn="r" rtl="1">
              <a:buNone/>
            </a:pPr>
            <a:endParaRPr lang="en-US" dirty="0"/>
          </a:p>
          <a:p>
            <a:endParaRPr lang="ar-SA"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381E99F-C8DE-4D27-89AA-A6BA33D6F150}"/>
              </a:ext>
            </a:extLst>
          </p:cNvPr>
          <p:cNvSpPr>
            <a:spLocks noGrp="1"/>
          </p:cNvSpPr>
          <p:nvPr>
            <p:ph type="title"/>
          </p:nvPr>
        </p:nvSpPr>
        <p:spPr>
          <a:xfrm>
            <a:off x="768096" y="585216"/>
            <a:ext cx="7290054" cy="827560"/>
          </a:xfrm>
        </p:spPr>
        <p:txBody>
          <a:bodyPr/>
          <a:lstStyle/>
          <a:p>
            <a:pPr algn="ctr"/>
            <a:r>
              <a:rPr lang="ar-SA" dirty="0">
                <a:solidFill>
                  <a:srgbClr val="FF0000"/>
                </a:solidFill>
              </a:rPr>
              <a:t>الدلالات الإكلينيكية</a:t>
            </a:r>
            <a:endParaRPr lang="en-US" dirty="0">
              <a:solidFill>
                <a:srgbClr val="FF0000"/>
              </a:solidFill>
            </a:endParaRPr>
          </a:p>
        </p:txBody>
      </p:sp>
      <p:sp>
        <p:nvSpPr>
          <p:cNvPr id="3" name="عنصر نائب للمحتوى 2">
            <a:extLst>
              <a:ext uri="{FF2B5EF4-FFF2-40B4-BE49-F238E27FC236}">
                <a16:creationId xmlns:a16="http://schemas.microsoft.com/office/drawing/2014/main" id="{591D06E0-F83D-46B7-9605-D95F16C216B6}"/>
              </a:ext>
            </a:extLst>
          </p:cNvPr>
          <p:cNvSpPr>
            <a:spLocks noGrp="1"/>
          </p:cNvSpPr>
          <p:nvPr>
            <p:ph idx="1"/>
          </p:nvPr>
        </p:nvSpPr>
        <p:spPr>
          <a:xfrm>
            <a:off x="768096" y="1412776"/>
            <a:ext cx="7764344" cy="4896584"/>
          </a:xfrm>
        </p:spPr>
        <p:txBody>
          <a:bodyPr>
            <a:normAutofit lnSpcReduction="10000"/>
          </a:bodyPr>
          <a:lstStyle/>
          <a:p>
            <a:pPr algn="r"/>
            <a:r>
              <a:rPr lang="ar-SA" sz="2400" dirty="0">
                <a:solidFill>
                  <a:srgbClr val="FF0000"/>
                </a:solidFill>
              </a:rPr>
              <a:t>الفصام: </a:t>
            </a:r>
            <a:r>
              <a:rPr lang="ar-SA" sz="2400" dirty="0">
                <a:solidFill>
                  <a:srgbClr val="002060"/>
                </a:solidFill>
              </a:rPr>
              <a:t>الغرابة-ضعف العلاقة بين القصة والصورة – انهيار الاتصال بين الأشخاص- تنافر محتويات القصة مع عادات المجتمع......</a:t>
            </a:r>
          </a:p>
          <a:p>
            <a:pPr algn="r"/>
            <a:r>
              <a:rPr lang="ar-SA" sz="2400" dirty="0">
                <a:solidFill>
                  <a:srgbClr val="FF0000"/>
                </a:solidFill>
              </a:rPr>
              <a:t>الاكتئاب: </a:t>
            </a:r>
            <a:r>
              <a:rPr lang="ar-SA" sz="2400" dirty="0">
                <a:solidFill>
                  <a:srgbClr val="002060"/>
                </a:solidFill>
              </a:rPr>
              <a:t>البطء في رواية القصة، التوقف، مشاعر الذنب، الحط من قدر الذات، الشعور بالندم، اليأس...</a:t>
            </a:r>
          </a:p>
          <a:p>
            <a:pPr algn="r"/>
            <a:r>
              <a:rPr lang="ar-SA" sz="2400" dirty="0">
                <a:solidFill>
                  <a:srgbClr val="FF0000"/>
                </a:solidFill>
              </a:rPr>
              <a:t>ذهان الهوس:</a:t>
            </a:r>
            <a:r>
              <a:rPr lang="ar-SA" sz="2400" dirty="0">
                <a:solidFill>
                  <a:srgbClr val="002060"/>
                </a:solidFill>
              </a:rPr>
              <a:t> السرعة في رواية القصة، الانفعالية الزائدة.</a:t>
            </a:r>
          </a:p>
          <a:p>
            <a:pPr algn="r"/>
            <a:r>
              <a:rPr lang="ar-SA" sz="2400" dirty="0" err="1">
                <a:solidFill>
                  <a:srgbClr val="FF0000"/>
                </a:solidFill>
              </a:rPr>
              <a:t>البارانويا</a:t>
            </a:r>
            <a:r>
              <a:rPr lang="ar-SA" sz="2400" dirty="0">
                <a:solidFill>
                  <a:srgbClr val="FF0000"/>
                </a:solidFill>
              </a:rPr>
              <a:t>: </a:t>
            </a:r>
            <a:r>
              <a:rPr lang="ar-SA" sz="2400" dirty="0">
                <a:solidFill>
                  <a:srgbClr val="002060"/>
                </a:solidFill>
              </a:rPr>
              <a:t>التهرب </a:t>
            </a:r>
            <a:r>
              <a:rPr lang="ar-SA" sz="2400" dirty="0" err="1">
                <a:solidFill>
                  <a:srgbClr val="002060"/>
                </a:solidFill>
              </a:rPr>
              <a:t>والحذر،الشك</a:t>
            </a:r>
            <a:r>
              <a:rPr lang="ar-SA" sz="2400" dirty="0">
                <a:solidFill>
                  <a:srgbClr val="002060"/>
                </a:solidFill>
              </a:rPr>
              <a:t> في الغرض من الاختبار....</a:t>
            </a:r>
          </a:p>
          <a:p>
            <a:pPr algn="r"/>
            <a:r>
              <a:rPr lang="ar-SA" sz="2400" dirty="0">
                <a:solidFill>
                  <a:srgbClr val="FF0000"/>
                </a:solidFill>
              </a:rPr>
              <a:t>الوسواس القهري: </a:t>
            </a:r>
            <a:r>
              <a:rPr lang="ar-SA" sz="2400" dirty="0">
                <a:solidFill>
                  <a:srgbClr val="002060"/>
                </a:solidFill>
              </a:rPr>
              <a:t>الشك ، تقدير مشاعر الاخرين، ضعف الخيال.....</a:t>
            </a:r>
          </a:p>
          <a:p>
            <a:pPr algn="r"/>
            <a:r>
              <a:rPr lang="ar-SA" sz="2400" dirty="0">
                <a:solidFill>
                  <a:srgbClr val="FF0000"/>
                </a:solidFill>
              </a:rPr>
              <a:t>القلق: </a:t>
            </a:r>
            <a:r>
              <a:rPr lang="ar-SA" sz="2400" dirty="0">
                <a:solidFill>
                  <a:srgbClr val="002060"/>
                </a:solidFill>
              </a:rPr>
              <a:t>تكرار موضوعات الخوف، مواقف مسرحية </a:t>
            </a:r>
            <a:r>
              <a:rPr lang="ar-SA" sz="2400" dirty="0" err="1">
                <a:solidFill>
                  <a:srgbClr val="002060"/>
                </a:solidFill>
              </a:rPr>
              <a:t>عنيفه</a:t>
            </a:r>
            <a:r>
              <a:rPr lang="ar-SA" sz="2400" dirty="0">
                <a:solidFill>
                  <a:srgbClr val="002060"/>
                </a:solidFill>
              </a:rPr>
              <a:t>، ارتفاع نسبة الأفعال عن الصفات في القصة .....................  </a:t>
            </a:r>
          </a:p>
          <a:p>
            <a:pPr algn="r"/>
            <a:endParaRPr lang="ar-SA" sz="2400" dirty="0"/>
          </a:p>
          <a:p>
            <a:pPr algn="r"/>
            <a:r>
              <a:rPr lang="ar-SA" sz="2400" dirty="0"/>
              <a:t>ص </a:t>
            </a:r>
            <a:r>
              <a:rPr lang="ar-SA" dirty="0"/>
              <a:t>362</a:t>
            </a:r>
            <a:endParaRPr lang="en-US" dirty="0"/>
          </a:p>
        </p:txBody>
      </p:sp>
    </p:spTree>
    <p:extLst>
      <p:ext uri="{BB962C8B-B14F-4D97-AF65-F5344CB8AC3E}">
        <p14:creationId xmlns:p14="http://schemas.microsoft.com/office/powerpoint/2010/main" val="36818883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ctr"/>
            <a:br>
              <a:rPr lang="ar-SA" b="1" dirty="0">
                <a:solidFill>
                  <a:srgbClr val="C00000"/>
                </a:solidFill>
              </a:rPr>
            </a:br>
            <a:r>
              <a:rPr lang="ar-SA" b="1" dirty="0">
                <a:solidFill>
                  <a:srgbClr val="C00000"/>
                </a:solidFill>
              </a:rPr>
              <a:t>مزايا الأساليب </a:t>
            </a:r>
            <a:r>
              <a:rPr lang="ar-SA" b="1" dirty="0" err="1">
                <a:solidFill>
                  <a:srgbClr val="C00000"/>
                </a:solidFill>
              </a:rPr>
              <a:t>الأسقاطية</a:t>
            </a:r>
            <a:br>
              <a:rPr lang="en-US" b="1" dirty="0">
                <a:solidFill>
                  <a:srgbClr val="C00000"/>
                </a:solidFill>
              </a:rPr>
            </a:br>
            <a:endParaRPr lang="ar-SA" dirty="0">
              <a:solidFill>
                <a:srgbClr val="C00000"/>
              </a:solidFill>
            </a:endParaRPr>
          </a:p>
        </p:txBody>
      </p:sp>
      <p:sp>
        <p:nvSpPr>
          <p:cNvPr id="3" name="عنصر نائب للمحتوى 2"/>
          <p:cNvSpPr>
            <a:spLocks noGrp="1"/>
          </p:cNvSpPr>
          <p:nvPr>
            <p:ph idx="1"/>
          </p:nvPr>
        </p:nvSpPr>
        <p:spPr/>
        <p:txBody>
          <a:bodyPr>
            <a:normAutofit/>
          </a:bodyPr>
          <a:lstStyle/>
          <a:p>
            <a:pPr algn="r" rtl="1">
              <a:buFont typeface="Wingdings" panose="05000000000000000000" pitchFamily="2" charset="2"/>
              <a:buChar char="§"/>
            </a:pPr>
            <a:r>
              <a:rPr lang="ar-SA" dirty="0">
                <a:solidFill>
                  <a:srgbClr val="002060"/>
                </a:solidFill>
              </a:rPr>
              <a:t>مثيراتها وتعليماتها غير محددة البنية أو غامضة مما يسمح بحرية الاستجابة وتنوعها.</a:t>
            </a:r>
            <a:endParaRPr lang="en-US" dirty="0">
              <a:solidFill>
                <a:srgbClr val="002060"/>
              </a:solidFill>
            </a:endParaRPr>
          </a:p>
          <a:p>
            <a:pPr algn="r" rtl="1">
              <a:buFont typeface="Wingdings" panose="05000000000000000000" pitchFamily="2" charset="2"/>
              <a:buChar char="§"/>
            </a:pPr>
            <a:r>
              <a:rPr lang="ar-SA" dirty="0">
                <a:solidFill>
                  <a:srgbClr val="002060"/>
                </a:solidFill>
              </a:rPr>
              <a:t>معظمها لا يحتاج إلى مهارة في القراءة.</a:t>
            </a:r>
            <a:endParaRPr lang="en-US" dirty="0">
              <a:solidFill>
                <a:srgbClr val="002060"/>
              </a:solidFill>
            </a:endParaRPr>
          </a:p>
          <a:p>
            <a:pPr algn="r" rtl="1">
              <a:buFont typeface="Wingdings" panose="05000000000000000000" pitchFamily="2" charset="2"/>
              <a:buChar char="§"/>
            </a:pPr>
            <a:r>
              <a:rPr lang="ar-SA" dirty="0">
                <a:solidFill>
                  <a:srgbClr val="002060"/>
                </a:solidFill>
              </a:rPr>
              <a:t>يمكن أن تطبق على الأميين والصغار.</a:t>
            </a:r>
            <a:endParaRPr lang="en-US" dirty="0">
              <a:solidFill>
                <a:srgbClr val="002060"/>
              </a:solidFill>
            </a:endParaRPr>
          </a:p>
          <a:p>
            <a:pPr algn="r" rtl="1">
              <a:buFont typeface="Wingdings" panose="05000000000000000000" pitchFamily="2" charset="2"/>
              <a:buChar char="§"/>
            </a:pPr>
            <a:r>
              <a:rPr lang="ar-SA" dirty="0">
                <a:solidFill>
                  <a:srgbClr val="002060"/>
                </a:solidFill>
              </a:rPr>
              <a:t>عدم وجود استجابة صحيحة  وأخرى خاطئة ، أو استجابات محددة مسبقا.</a:t>
            </a:r>
            <a:endParaRPr lang="en-US" dirty="0">
              <a:solidFill>
                <a:srgbClr val="002060"/>
              </a:solidFill>
            </a:endParaRPr>
          </a:p>
          <a:p>
            <a:pPr algn="r" rtl="1">
              <a:buFont typeface="Wingdings" panose="05000000000000000000" pitchFamily="2" charset="2"/>
              <a:buChar char="§"/>
            </a:pPr>
            <a:r>
              <a:rPr lang="ar-SA" dirty="0">
                <a:solidFill>
                  <a:srgbClr val="002060"/>
                </a:solidFill>
              </a:rPr>
              <a:t>تفيد في الدراسات المقارنة حيث يستطيع الباحث إجراء نفس الاختبارات على أفراد من مجتمعات مختلفة.</a:t>
            </a:r>
            <a:endParaRPr lang="en-US" dirty="0">
              <a:solidFill>
                <a:srgbClr val="002060"/>
              </a:solidFill>
            </a:endParaRPr>
          </a:p>
          <a:p>
            <a:pPr algn="r" rtl="1">
              <a:buFont typeface="Wingdings" panose="05000000000000000000" pitchFamily="2" charset="2"/>
              <a:buChar char="§"/>
            </a:pPr>
            <a:r>
              <a:rPr lang="ar-SA" dirty="0">
                <a:solidFill>
                  <a:srgbClr val="002060"/>
                </a:solidFill>
              </a:rPr>
              <a:t>تخلو من الصعوبات اللغوية التي تواجه الباحث في صياغة الأسئلة وتحديد المصطلحات عند إعداد الاستبيانات أو إجراء المقابلات.</a:t>
            </a:r>
            <a:endParaRPr lang="en-US" dirty="0">
              <a:solidFill>
                <a:srgbClr val="002060"/>
              </a:solidFill>
            </a:endParaRPr>
          </a:p>
          <a:p>
            <a:pPr algn="r"/>
            <a:endParaRPr lang="ar-EG" dirty="0"/>
          </a:p>
          <a:p>
            <a:endParaRPr lang="ar-SA"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85261" y="548640"/>
            <a:ext cx="7290054" cy="1499616"/>
          </a:xfrm>
        </p:spPr>
        <p:txBody>
          <a:bodyPr/>
          <a:lstStyle/>
          <a:p>
            <a:pPr algn="ctr"/>
            <a:r>
              <a:rPr lang="ar-SA" b="1" dirty="0">
                <a:solidFill>
                  <a:srgbClr val="0070C0"/>
                </a:solidFill>
              </a:rPr>
              <a:t>معنى الإسقاط</a:t>
            </a:r>
          </a:p>
        </p:txBody>
      </p:sp>
      <p:sp>
        <p:nvSpPr>
          <p:cNvPr id="3" name="عنصر نائب للمحتوى 2"/>
          <p:cNvSpPr>
            <a:spLocks noGrp="1"/>
          </p:cNvSpPr>
          <p:nvPr>
            <p:ph idx="1"/>
          </p:nvPr>
        </p:nvSpPr>
        <p:spPr>
          <a:xfrm>
            <a:off x="768096" y="1772816"/>
            <a:ext cx="8124384" cy="4536544"/>
          </a:xfrm>
        </p:spPr>
        <p:txBody>
          <a:bodyPr>
            <a:normAutofit/>
          </a:bodyPr>
          <a:lstStyle/>
          <a:p>
            <a:pPr algn="justLow" rtl="1"/>
            <a:r>
              <a:rPr lang="ar-SA" sz="2400" dirty="0">
                <a:solidFill>
                  <a:srgbClr val="002060"/>
                </a:solidFill>
              </a:rPr>
              <a:t>- ظهر لأول مرة لفظ  "إسقاط" في علم النفس عند (فرويد) وذلك في مقالة له عن عصاب القلق ,سنة 1894 حيث أوضح أن عصاب القلق يظهر عندما تشعر الذات بعجزها عن السيطرة على المثيرات الجنسية , وفي هذه الحالة تسلك النفس وكأنها تسقط هذه المثيرات على العالم الخارجي .</a:t>
            </a:r>
            <a:endParaRPr lang="en-US" sz="2400" dirty="0">
              <a:solidFill>
                <a:srgbClr val="002060"/>
              </a:solidFill>
            </a:endParaRPr>
          </a:p>
          <a:p>
            <a:pPr algn="justLow" rtl="1"/>
            <a:r>
              <a:rPr lang="ar-SA" sz="2400" dirty="0">
                <a:solidFill>
                  <a:srgbClr val="002060"/>
                </a:solidFill>
              </a:rPr>
              <a:t>- وهو عملية دفاعية لاشعورية يعزو بها الفرد دوافعه ومشاعره إلى الآخرين أو إلى العالم الخارجي، والهدف منها الدفاع ضد القلق والدوافع اللاشعورية ويترتب عليها خفض التوتر.</a:t>
            </a:r>
          </a:p>
          <a:p>
            <a:pPr marL="0" indent="0" algn="justLow" rtl="1">
              <a:buNone/>
            </a:pPr>
            <a:r>
              <a:rPr lang="ar-SA" sz="2400" dirty="0">
                <a:solidFill>
                  <a:srgbClr val="002060"/>
                </a:solidFill>
              </a:rPr>
              <a:t>- أما </a:t>
            </a:r>
            <a:r>
              <a:rPr lang="ar-SA" sz="2400" dirty="0">
                <a:solidFill>
                  <a:srgbClr val="FF0000"/>
                </a:solidFill>
              </a:rPr>
              <a:t>الإسقاط في الاختبارات والطرق الاسقاطية</a:t>
            </a:r>
            <a:r>
              <a:rPr lang="ar-SA" sz="2400" dirty="0">
                <a:solidFill>
                  <a:srgbClr val="002060"/>
                </a:solidFill>
              </a:rPr>
              <a:t>، فيشير إلى منبه غامض غير محدد يقدم إلى الفرد، ويطلب منه تأويلاً أو معنى له، وتعكس إجابات المفحوص دوافعه وحاجاته الخاصة و رغباته ونزعاته وتفسيراته الذاتية.</a:t>
            </a:r>
          </a:p>
          <a:p>
            <a:pPr marL="0" indent="0" algn="justLow" rtl="1">
              <a:buNone/>
            </a:pPr>
            <a:endParaRPr lang="ar-SA" sz="2400" dirty="0">
              <a:solidFill>
                <a:srgbClr val="00206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solidFill>
                  <a:srgbClr val="C00000"/>
                </a:solidFill>
              </a:rPr>
              <a:t>عيوبها</a:t>
            </a:r>
          </a:p>
        </p:txBody>
      </p:sp>
      <p:sp>
        <p:nvSpPr>
          <p:cNvPr id="3" name="عنصر نائب للمحتوى 2"/>
          <p:cNvSpPr>
            <a:spLocks noGrp="1"/>
          </p:cNvSpPr>
          <p:nvPr>
            <p:ph idx="1"/>
          </p:nvPr>
        </p:nvSpPr>
        <p:spPr/>
        <p:txBody>
          <a:bodyPr>
            <a:normAutofit/>
          </a:bodyPr>
          <a:lstStyle/>
          <a:p>
            <a:pPr algn="just" rtl="1">
              <a:buFont typeface="Wingdings" panose="05000000000000000000" pitchFamily="2" charset="2"/>
              <a:buChar char="§"/>
            </a:pPr>
            <a:r>
              <a:rPr lang="ar-SA" dirty="0">
                <a:solidFill>
                  <a:srgbClr val="002060"/>
                </a:solidFill>
              </a:rPr>
              <a:t>افتقارها للتقنين بوجود معايير مستندة إلى جماعات مرجعية، ومن ثم فمعاملات ثبات وصدق هذه المقاييس منخفضة.</a:t>
            </a:r>
            <a:endParaRPr lang="en-US" dirty="0">
              <a:solidFill>
                <a:srgbClr val="002060"/>
              </a:solidFill>
            </a:endParaRPr>
          </a:p>
          <a:p>
            <a:pPr algn="just" rtl="1">
              <a:buFont typeface="Wingdings" panose="05000000000000000000" pitchFamily="2" charset="2"/>
              <a:buChar char="§"/>
            </a:pPr>
            <a:r>
              <a:rPr lang="ar-SA" dirty="0">
                <a:solidFill>
                  <a:srgbClr val="002060"/>
                </a:solidFill>
              </a:rPr>
              <a:t>يعد الفاحص أو المختبر جزءاً لا يتجزأ من الأسلوب الإسقاطي والمواد المستخدمة.</a:t>
            </a:r>
            <a:endParaRPr lang="en-US" dirty="0">
              <a:solidFill>
                <a:srgbClr val="002060"/>
              </a:solidFill>
            </a:endParaRPr>
          </a:p>
          <a:p>
            <a:pPr algn="just" rtl="1">
              <a:buFont typeface="Wingdings" panose="05000000000000000000" pitchFamily="2" charset="2"/>
              <a:buChar char="§"/>
            </a:pPr>
            <a:r>
              <a:rPr lang="ar-SA" dirty="0">
                <a:solidFill>
                  <a:srgbClr val="002060"/>
                </a:solidFill>
              </a:rPr>
              <a:t>تتطلب تطبيق فردي وما في ذلك من كلفة.</a:t>
            </a:r>
            <a:endParaRPr lang="en-US" dirty="0">
              <a:solidFill>
                <a:srgbClr val="002060"/>
              </a:solidFill>
            </a:endParaRPr>
          </a:p>
          <a:p>
            <a:pPr algn="just" rtl="1">
              <a:buFont typeface="Wingdings" panose="05000000000000000000" pitchFamily="2" charset="2"/>
              <a:buChar char="§"/>
            </a:pPr>
            <a:r>
              <a:rPr lang="ar-SA" dirty="0">
                <a:solidFill>
                  <a:srgbClr val="002060"/>
                </a:solidFill>
              </a:rPr>
              <a:t>صعوبة تفسير البيانات واحتمال التحيز في استخلاص الدلالات من استجابات الأفراد.</a:t>
            </a:r>
            <a:endParaRPr lang="en-US" dirty="0">
              <a:solidFill>
                <a:srgbClr val="002060"/>
              </a:solidFill>
            </a:endParaRPr>
          </a:p>
          <a:p>
            <a:pPr algn="just" rtl="1">
              <a:buFont typeface="Wingdings" panose="05000000000000000000" pitchFamily="2" charset="2"/>
              <a:buChar char="§"/>
            </a:pPr>
            <a:r>
              <a:rPr lang="ar-SA" dirty="0">
                <a:solidFill>
                  <a:srgbClr val="002060"/>
                </a:solidFill>
              </a:rPr>
              <a:t>الصعوبات العملية التي يواجهها الباحث في التطبيق، ومنها صعوبة وجود أفراد غير متعاونين يعبرون عن آرائهم ومشاعرهم بصدق وأمانة. والأهم من ذلك، هو صعوبة وجود أخصائيين مدربين يستطيعون إجراء الاختبارات المختلفة، وملاحظة انفعالات الأفراد وتسجيل استجابتهم بشكل دقيق، وكذلك تحليها واستخلاص الدلالات الصحيحة منها.</a:t>
            </a:r>
            <a:endParaRPr lang="en-US" dirty="0">
              <a:solidFill>
                <a:srgbClr val="002060"/>
              </a:solidFill>
            </a:endParaRPr>
          </a:p>
          <a:p>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solidFill>
                  <a:srgbClr val="0070C0"/>
                </a:solidFill>
              </a:rPr>
              <a:t>أسس القياس بالطرق الاسقاطية</a:t>
            </a:r>
          </a:p>
        </p:txBody>
      </p:sp>
      <p:sp>
        <p:nvSpPr>
          <p:cNvPr id="3" name="عنصر نائب للمحتوى 2"/>
          <p:cNvSpPr>
            <a:spLocks noGrp="1"/>
          </p:cNvSpPr>
          <p:nvPr>
            <p:ph idx="1"/>
          </p:nvPr>
        </p:nvSpPr>
        <p:spPr>
          <a:xfrm>
            <a:off x="768096" y="1844824"/>
            <a:ext cx="7692336" cy="4464536"/>
          </a:xfrm>
        </p:spPr>
        <p:txBody>
          <a:bodyPr>
            <a:normAutofit/>
          </a:bodyPr>
          <a:lstStyle/>
          <a:p>
            <a:pPr algn="r"/>
            <a:r>
              <a:rPr lang="ar-SA" dirty="0"/>
              <a:t> 1- </a:t>
            </a:r>
            <a:r>
              <a:rPr lang="ar-SA" sz="2400" dirty="0">
                <a:solidFill>
                  <a:srgbClr val="002060"/>
                </a:solidFill>
                <a:cs typeface="+mj-cs"/>
              </a:rPr>
              <a:t>ينبع الإطار النظري للطرق الاسقاطية من التحليل النفسي والممارسة الاكلينيكية التي تؤكد العمليات اللاشعورية.</a:t>
            </a:r>
          </a:p>
          <a:p>
            <a:pPr algn="r"/>
            <a:r>
              <a:rPr lang="ar-SA" sz="2400" dirty="0">
                <a:solidFill>
                  <a:srgbClr val="002060"/>
                </a:solidFill>
                <a:cs typeface="+mj-cs"/>
              </a:rPr>
              <a:t>2- تمثل نظرية </a:t>
            </a:r>
            <a:r>
              <a:rPr lang="ar-SA" sz="2400" dirty="0" err="1">
                <a:solidFill>
                  <a:srgbClr val="002060"/>
                </a:solidFill>
                <a:cs typeface="+mj-cs"/>
              </a:rPr>
              <a:t>الجشطلت</a:t>
            </a:r>
            <a:r>
              <a:rPr lang="ar-SA" sz="2400" dirty="0">
                <a:solidFill>
                  <a:srgbClr val="002060"/>
                </a:solidFill>
                <a:cs typeface="+mj-cs"/>
              </a:rPr>
              <a:t> أحد الأسس النظرية للطرق الاسقاطية حيث ان تركيز </a:t>
            </a:r>
            <a:r>
              <a:rPr lang="ar-SA" sz="2400" dirty="0" err="1">
                <a:solidFill>
                  <a:srgbClr val="002060"/>
                </a:solidFill>
                <a:cs typeface="+mj-cs"/>
              </a:rPr>
              <a:t>الجشطلت</a:t>
            </a:r>
            <a:r>
              <a:rPr lang="ar-SA" sz="2400" dirty="0">
                <a:solidFill>
                  <a:srgbClr val="002060"/>
                </a:solidFill>
                <a:cs typeface="+mj-cs"/>
              </a:rPr>
              <a:t> على  ادراك الكل .</a:t>
            </a:r>
          </a:p>
          <a:p>
            <a:pPr algn="r"/>
            <a:r>
              <a:rPr lang="ar-SA" sz="2400" dirty="0">
                <a:solidFill>
                  <a:srgbClr val="002060"/>
                </a:solidFill>
                <a:cs typeface="+mj-cs"/>
              </a:rPr>
              <a:t> </a:t>
            </a:r>
            <a:r>
              <a:rPr lang="ar-SA" sz="2400">
                <a:solidFill>
                  <a:srgbClr val="002060"/>
                </a:solidFill>
                <a:cs typeface="+mj-cs"/>
              </a:rPr>
              <a:t>3- أن طريقة </a:t>
            </a:r>
            <a:r>
              <a:rPr lang="ar-SA" sz="2400" dirty="0">
                <a:solidFill>
                  <a:srgbClr val="002060"/>
                </a:solidFill>
                <a:cs typeface="+mj-cs"/>
              </a:rPr>
              <a:t>الفرد في إدراك المنبهات الغامضة وتفسيرها تعكس مختلف الجوانب الأساسية لشخصيته ووظائفه النفسية وحاجاته وقلقه وصراعاته.</a:t>
            </a:r>
          </a:p>
          <a:p>
            <a:pPr algn="r"/>
            <a:r>
              <a:rPr lang="ar-SA" sz="2400" dirty="0">
                <a:solidFill>
                  <a:srgbClr val="002060"/>
                </a:solidFill>
                <a:cs typeface="+mj-cs"/>
              </a:rPr>
              <a:t> 4- ذات منبهات غامضة وغير محددة البناء وغير متشكلة وتسمح بأكبر قدر من التنوع في الإجابة.</a:t>
            </a:r>
          </a:p>
          <a:p>
            <a:pPr algn="r"/>
            <a:r>
              <a:rPr lang="ar-SA" sz="2400" dirty="0">
                <a:solidFill>
                  <a:srgbClr val="002060"/>
                </a:solidFill>
                <a:cs typeface="+mj-cs"/>
              </a:rPr>
              <a:t> 5- يقلل غموض المنبهات في الطرق الاسقاطية من تحكم الفرد في استجاباته مما يسهل الكشف عن شخصيته.</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9572" y="1844824"/>
            <a:ext cx="7704856" cy="3600400"/>
          </a:xfrm>
        </p:spPr>
        <p:txBody>
          <a:bodyPr>
            <a:normAutofit/>
          </a:bodyPr>
          <a:lstStyle/>
          <a:p>
            <a:pPr algn="r" rtl="1"/>
            <a:r>
              <a:rPr lang="ar-SA" sz="2400" dirty="0">
                <a:cs typeface="+mj-cs"/>
              </a:rPr>
              <a:t> </a:t>
            </a:r>
            <a:r>
              <a:rPr lang="ar-SA" sz="2400" dirty="0">
                <a:solidFill>
                  <a:srgbClr val="002060"/>
                </a:solidFill>
                <a:cs typeface="+mj-cs"/>
              </a:rPr>
              <a:t>6-</a:t>
            </a:r>
            <a:r>
              <a:rPr lang="ar-SA" sz="2400" dirty="0">
                <a:cs typeface="+mj-cs"/>
              </a:rPr>
              <a:t> </a:t>
            </a:r>
            <a:r>
              <a:rPr lang="ar-SA" sz="2400" dirty="0">
                <a:solidFill>
                  <a:srgbClr val="002060"/>
                </a:solidFill>
                <a:cs typeface="+mj-cs"/>
              </a:rPr>
              <a:t>لا يمكن الحكم على الإجابة بأنها صواب أو خطأ بل يحكم على دلالتها على الشخصية .</a:t>
            </a:r>
          </a:p>
          <a:p>
            <a:pPr algn="r" rtl="1"/>
            <a:r>
              <a:rPr lang="ar-SA" sz="2400" dirty="0">
                <a:solidFill>
                  <a:srgbClr val="002060"/>
                </a:solidFill>
                <a:cs typeface="+mj-cs"/>
              </a:rPr>
              <a:t> 7- لا يعي المفحوص الهدف من الاختبار وكيف تقدر الإجابات وتفسر.</a:t>
            </a:r>
          </a:p>
          <a:p>
            <a:pPr algn="r" rtl="1"/>
            <a:r>
              <a:rPr lang="ar-SA" sz="2400" dirty="0">
                <a:solidFill>
                  <a:srgbClr val="002060"/>
                </a:solidFill>
                <a:cs typeface="+mj-cs"/>
              </a:rPr>
              <a:t> 8- تعطي غالبا صورة كلية عن الشخصية أكثر من قياسها لسمات محددة منفصلة.</a:t>
            </a:r>
          </a:p>
          <a:p>
            <a:pPr algn="r" rtl="1"/>
            <a:r>
              <a:rPr lang="ar-SA" sz="2400" dirty="0">
                <a:solidFill>
                  <a:srgbClr val="002060"/>
                </a:solidFill>
                <a:cs typeface="+mj-cs"/>
              </a:rPr>
              <a:t> 9- لا تقيس الجوانب السطحية من الشخصية بل الطبقات العميقة.</a:t>
            </a:r>
          </a:p>
          <a:p>
            <a:pPr algn="r" rtl="1"/>
            <a:r>
              <a:rPr lang="ar-SA" sz="2400" dirty="0">
                <a:solidFill>
                  <a:srgbClr val="002060"/>
                </a:solidFill>
                <a:cs typeface="+mj-cs"/>
              </a:rPr>
              <a:t> 10- تعد طريقة فعالة للكشف عن الجوانب الضمنية واللاشعورية للشخصية.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a:solidFill>
                  <a:srgbClr val="FF0000"/>
                </a:solidFill>
              </a:rPr>
              <a:t>تصنيف الطرق الاسقاطية</a:t>
            </a:r>
          </a:p>
        </p:txBody>
      </p:sp>
      <p:graphicFrame>
        <p:nvGraphicFramePr>
          <p:cNvPr id="7" name="عنصر نائب للمحتوى 6"/>
          <p:cNvGraphicFramePr>
            <a:graphicFrameLocks noGrp="1"/>
          </p:cNvGraphicFramePr>
          <p:nvPr>
            <p:ph idx="1"/>
            <p:extLst>
              <p:ext uri="{D42A27DB-BD31-4B8C-83A1-F6EECF244321}">
                <p14:modId xmlns:p14="http://schemas.microsoft.com/office/powerpoint/2010/main" val="3404183916"/>
              </p:ext>
            </p:extLst>
          </p:nvPr>
        </p:nvGraphicFramePr>
        <p:xfrm>
          <a:off x="768350" y="2286000"/>
          <a:ext cx="7289800"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رسم تخطيطي 2">
            <a:extLst>
              <a:ext uri="{FF2B5EF4-FFF2-40B4-BE49-F238E27FC236}">
                <a16:creationId xmlns:a16="http://schemas.microsoft.com/office/drawing/2014/main" id="{10210352-BF41-4571-B80A-63172179EF6E}"/>
              </a:ext>
            </a:extLst>
          </p:cNvPr>
          <p:cNvGraphicFramePr/>
          <p:nvPr>
            <p:extLst>
              <p:ext uri="{D42A27DB-BD31-4B8C-83A1-F6EECF244321}">
                <p14:modId xmlns:p14="http://schemas.microsoft.com/office/powerpoint/2010/main" val="2031139596"/>
              </p:ext>
            </p:extLst>
          </p:nvPr>
        </p:nvGraphicFramePr>
        <p:xfrm>
          <a:off x="1524000" y="1772816"/>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solidFill>
                  <a:srgbClr val="002060"/>
                </a:solidFill>
              </a:rPr>
              <a:t>تصنيف الطرق </a:t>
            </a:r>
            <a:r>
              <a:rPr lang="ar-SA" b="1" dirty="0" err="1">
                <a:solidFill>
                  <a:srgbClr val="002060"/>
                </a:solidFill>
              </a:rPr>
              <a:t>الإسقاطية</a:t>
            </a:r>
            <a:endParaRPr lang="ar-SA" b="1" dirty="0">
              <a:solidFill>
                <a:srgbClr val="002060"/>
              </a:solidFill>
            </a:endParaRPr>
          </a:p>
        </p:txBody>
      </p:sp>
      <p:sp>
        <p:nvSpPr>
          <p:cNvPr id="3" name="عنصر نائب للمحتوى 2"/>
          <p:cNvSpPr>
            <a:spLocks noGrp="1"/>
          </p:cNvSpPr>
          <p:nvPr>
            <p:ph idx="1"/>
          </p:nvPr>
        </p:nvSpPr>
        <p:spPr>
          <a:xfrm>
            <a:off x="768096" y="1844824"/>
            <a:ext cx="7764344" cy="4464536"/>
          </a:xfrm>
        </p:spPr>
        <p:txBody>
          <a:bodyPr>
            <a:normAutofit/>
          </a:bodyPr>
          <a:lstStyle/>
          <a:p>
            <a:pPr algn="ctr"/>
            <a:r>
              <a:rPr lang="ar-SA" b="1" i="1" dirty="0"/>
              <a:t> </a:t>
            </a:r>
            <a:r>
              <a:rPr lang="ar-SA" sz="2400" dirty="0">
                <a:solidFill>
                  <a:srgbClr val="FF0000"/>
                </a:solidFill>
              </a:rPr>
              <a:t>يرى " </a:t>
            </a:r>
            <a:r>
              <a:rPr lang="ar-SA" sz="2400" dirty="0" err="1">
                <a:solidFill>
                  <a:srgbClr val="FF0000"/>
                </a:solidFill>
              </a:rPr>
              <a:t>لندزي</a:t>
            </a:r>
            <a:r>
              <a:rPr lang="ar-SA" sz="2400" dirty="0">
                <a:solidFill>
                  <a:srgbClr val="FF0000"/>
                </a:solidFill>
              </a:rPr>
              <a:t> " تصنيف الطرق الاسقاطية تبعا لنمط الاستجابة المطلوبة من المفحوص  إلى خمسة أنواع  هي : </a:t>
            </a:r>
          </a:p>
          <a:p>
            <a:pPr lvl="0" algn="ctr"/>
            <a:r>
              <a:rPr lang="ar-SA" sz="2400" dirty="0">
                <a:solidFill>
                  <a:srgbClr val="0070C0"/>
                </a:solidFill>
              </a:rPr>
              <a:t>- طرق التداعي : </a:t>
            </a:r>
            <a:r>
              <a:rPr lang="ar-SA" sz="2400" dirty="0"/>
              <a:t>والمنبه فيها كلمة أو جملة أو بقعة حبر , يستجيب لها المفحوص بكلمة أو عبارة أو مدرك, من امثلتها اختبار </a:t>
            </a:r>
            <a:r>
              <a:rPr lang="ar-SA" sz="2400" dirty="0">
                <a:solidFill>
                  <a:srgbClr val="00B050"/>
                </a:solidFill>
              </a:rPr>
              <a:t>تداعي الكلمات </a:t>
            </a:r>
            <a:r>
              <a:rPr lang="ar-SA" sz="2400" dirty="0"/>
              <a:t>و اختبار</a:t>
            </a:r>
            <a:r>
              <a:rPr lang="ar-SA" sz="2400" dirty="0">
                <a:solidFill>
                  <a:srgbClr val="00B050"/>
                </a:solidFill>
              </a:rPr>
              <a:t> </a:t>
            </a:r>
            <a:r>
              <a:rPr lang="ar-SA" sz="2400" dirty="0" err="1">
                <a:solidFill>
                  <a:srgbClr val="00B050"/>
                </a:solidFill>
              </a:rPr>
              <a:t>الرورشاخ</a:t>
            </a:r>
            <a:r>
              <a:rPr lang="ar-SA" sz="2400" dirty="0">
                <a:solidFill>
                  <a:srgbClr val="00B050"/>
                </a:solidFill>
              </a:rPr>
              <a:t> .</a:t>
            </a:r>
            <a:endParaRPr lang="en-US" sz="2400" dirty="0"/>
          </a:p>
          <a:p>
            <a:pPr lvl="0" algn="ctr"/>
            <a:r>
              <a:rPr lang="ar-SA" sz="2400" dirty="0">
                <a:solidFill>
                  <a:srgbClr val="0070C0"/>
                </a:solidFill>
              </a:rPr>
              <a:t>  - طرق التكوين : </a:t>
            </a:r>
            <a:r>
              <a:rPr lang="ar-SA" sz="2400" dirty="0"/>
              <a:t>وتنتج الاستجابة في هذا النوع من نشاط معرفي بنائي إنشائي معقد كأن يكون المفحوص قصة اعتمادا على صورة </a:t>
            </a:r>
            <a:r>
              <a:rPr lang="ar-SA" sz="2400" dirty="0">
                <a:solidFill>
                  <a:srgbClr val="00B050"/>
                </a:solidFill>
              </a:rPr>
              <a:t>" اختبار تفهم الموضوع "</a:t>
            </a:r>
          </a:p>
          <a:p>
            <a:pPr lvl="0" algn="ctr"/>
            <a:r>
              <a:rPr lang="ar-SA" sz="2400" dirty="0">
                <a:solidFill>
                  <a:srgbClr val="00B050"/>
                </a:solidFill>
              </a:rPr>
              <a:t> </a:t>
            </a:r>
            <a:r>
              <a:rPr lang="ar-SA" sz="2400" dirty="0">
                <a:solidFill>
                  <a:srgbClr val="0070C0"/>
                </a:solidFill>
              </a:rPr>
              <a:t>- طرق التكملة : </a:t>
            </a:r>
            <a:r>
              <a:rPr lang="ar-SA" sz="2400" dirty="0"/>
              <a:t>يعطى المفحوص منبها ناقصا غير مكتمل (جملة – قصة) ويطلب منه تكملته كاختبار </a:t>
            </a:r>
            <a:r>
              <a:rPr lang="ar-SA" sz="2400" dirty="0">
                <a:solidFill>
                  <a:srgbClr val="00B050"/>
                </a:solidFill>
              </a:rPr>
              <a:t>"ساكس" </a:t>
            </a:r>
            <a:r>
              <a:rPr lang="ar-SA" sz="2400" dirty="0"/>
              <a:t>لتكملة الجمل . </a:t>
            </a:r>
            <a:endParaRPr lang="en-US" sz="2400" dirty="0"/>
          </a:p>
          <a:p>
            <a:endParaRPr lang="ar-SA"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b="1" dirty="0">
                <a:solidFill>
                  <a:srgbClr val="002060"/>
                </a:solidFill>
              </a:rPr>
              <a:t>تصنيف الطرق الاسقاطية</a:t>
            </a:r>
          </a:p>
        </p:txBody>
      </p:sp>
      <p:sp>
        <p:nvSpPr>
          <p:cNvPr id="3" name="عنصر نائب للمحتوى 2"/>
          <p:cNvSpPr>
            <a:spLocks noGrp="1"/>
          </p:cNvSpPr>
          <p:nvPr>
            <p:ph idx="1"/>
          </p:nvPr>
        </p:nvSpPr>
        <p:spPr>
          <a:xfrm>
            <a:off x="768096" y="2084832"/>
            <a:ext cx="7980368" cy="4224528"/>
          </a:xfrm>
        </p:spPr>
        <p:txBody>
          <a:bodyPr/>
          <a:lstStyle/>
          <a:p>
            <a:pPr lvl="0" algn="r" rtl="1"/>
            <a:r>
              <a:rPr lang="ar-SA" sz="2400" dirty="0">
                <a:solidFill>
                  <a:srgbClr val="0070C0"/>
                </a:solidFill>
              </a:rPr>
              <a:t>- طرق الاختيار أو الترتيب : </a:t>
            </a:r>
            <a:r>
              <a:rPr lang="ar-SA" sz="2400" dirty="0"/>
              <a:t>يقدم للمفحوص عدد من المنبهات كالصور أو الجمل ويطلب منه إعادة ترتيبها أو يحدد تفضيلاته لها ومن أمثلتها </a:t>
            </a:r>
            <a:r>
              <a:rPr lang="ar-SA" sz="2400" dirty="0">
                <a:solidFill>
                  <a:srgbClr val="00B050"/>
                </a:solidFill>
              </a:rPr>
              <a:t>اختبار تنظيم الصور واختبار "</a:t>
            </a:r>
            <a:r>
              <a:rPr lang="ar-SA" sz="2400" dirty="0" err="1">
                <a:solidFill>
                  <a:srgbClr val="00B050"/>
                </a:solidFill>
              </a:rPr>
              <a:t>سوندي</a:t>
            </a:r>
            <a:r>
              <a:rPr lang="ar-SA" sz="2400" dirty="0">
                <a:solidFill>
                  <a:srgbClr val="00B050"/>
                </a:solidFill>
              </a:rPr>
              <a:t>" </a:t>
            </a:r>
          </a:p>
          <a:p>
            <a:pPr lvl="0" algn="r" rtl="1"/>
            <a:endParaRPr lang="ar-SA" sz="2400" dirty="0">
              <a:solidFill>
                <a:srgbClr val="00B050"/>
              </a:solidFill>
            </a:endParaRPr>
          </a:p>
          <a:p>
            <a:pPr lvl="0" algn="r" rtl="1"/>
            <a:r>
              <a:rPr lang="ar-SA" sz="2400" dirty="0">
                <a:solidFill>
                  <a:srgbClr val="0070C0"/>
                </a:solidFill>
              </a:rPr>
              <a:t>- الطرق التعبيرية : </a:t>
            </a:r>
            <a:r>
              <a:rPr lang="ar-SA" sz="2400" dirty="0"/>
              <a:t>مثل اختبارات الرسم بالخطوط أو بالألوان وطرق اللعب و (</a:t>
            </a:r>
            <a:r>
              <a:rPr lang="ar-SA" sz="2400" dirty="0" err="1"/>
              <a:t>السيكودراما</a:t>
            </a:r>
            <a:r>
              <a:rPr lang="ar-SA" sz="2400" dirty="0"/>
              <a:t> ) , ويمكن ان تستخدم هذه الاختبارات في كل من التشخيص والعلاج .</a:t>
            </a:r>
            <a:endParaRPr lang="en-US" sz="2400" dirty="0"/>
          </a:p>
          <a:p>
            <a:endParaRPr lang="ar-S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55C2D8A-CBD0-4818-B8C4-3DD1C40117E8}"/>
              </a:ext>
            </a:extLst>
          </p:cNvPr>
          <p:cNvSpPr>
            <a:spLocks noGrp="1"/>
          </p:cNvSpPr>
          <p:nvPr>
            <p:ph idx="1"/>
          </p:nvPr>
        </p:nvSpPr>
        <p:spPr>
          <a:xfrm>
            <a:off x="768096" y="2286000"/>
            <a:ext cx="7290055" cy="2151112"/>
          </a:xfrm>
        </p:spPr>
        <p:txBody>
          <a:bodyPr>
            <a:normAutofit/>
          </a:bodyPr>
          <a:lstStyle/>
          <a:p>
            <a:pPr algn="ctr"/>
            <a:r>
              <a:rPr lang="ar-SA" sz="4000" b="1" dirty="0">
                <a:solidFill>
                  <a:srgbClr val="FF0000"/>
                </a:solidFill>
              </a:rPr>
              <a:t>نماذج للطرق الاسقاطية </a:t>
            </a:r>
            <a:br>
              <a:rPr lang="ar-SA" sz="4000" b="1" dirty="0">
                <a:solidFill>
                  <a:srgbClr val="FF0000"/>
                </a:solidFill>
              </a:rPr>
            </a:br>
            <a:endParaRPr lang="en-US" sz="4000" b="1" dirty="0">
              <a:solidFill>
                <a:srgbClr val="FF0000"/>
              </a:solidFill>
            </a:endParaRPr>
          </a:p>
        </p:txBody>
      </p:sp>
      <p:pic>
        <p:nvPicPr>
          <p:cNvPr id="4" name="صورة 3">
            <a:extLst>
              <a:ext uri="{FF2B5EF4-FFF2-40B4-BE49-F238E27FC236}">
                <a16:creationId xmlns:a16="http://schemas.microsoft.com/office/drawing/2014/main" id="{B14EF492-3BBD-475B-BBA3-5643150524BD}"/>
              </a:ext>
            </a:extLst>
          </p:cNvPr>
          <p:cNvPicPr>
            <a:picLocks noChangeAspect="1"/>
          </p:cNvPicPr>
          <p:nvPr/>
        </p:nvPicPr>
        <p:blipFill>
          <a:blip r:embed="rId2"/>
          <a:stretch>
            <a:fillRect/>
          </a:stretch>
        </p:blipFill>
        <p:spPr>
          <a:xfrm>
            <a:off x="2422973" y="3933056"/>
            <a:ext cx="4298053" cy="2085013"/>
          </a:xfrm>
          <a:prstGeom prst="rect">
            <a:avLst/>
          </a:prstGeom>
        </p:spPr>
      </p:pic>
    </p:spTree>
    <p:extLst>
      <p:ext uri="{BB962C8B-B14F-4D97-AF65-F5344CB8AC3E}">
        <p14:creationId xmlns:p14="http://schemas.microsoft.com/office/powerpoint/2010/main" val="386992683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تكامل">
  <a:themeElements>
    <a:clrScheme name="تكامل">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تكامل">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تكامل">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
  <TotalTime>493</TotalTime>
  <Words>1914</Words>
  <Application>Microsoft Office PowerPoint</Application>
  <PresentationFormat>عرض على الشاشة (4:3)</PresentationFormat>
  <Paragraphs>158</Paragraphs>
  <Slides>30</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30</vt:i4>
      </vt:variant>
    </vt:vector>
  </HeadingPairs>
  <TitlesOfParts>
    <vt:vector size="37" baseType="lpstr">
      <vt:lpstr>Arial</vt:lpstr>
      <vt:lpstr>Courier New</vt:lpstr>
      <vt:lpstr>Tw Cen MT</vt:lpstr>
      <vt:lpstr>Tw Cen MT Condensed</vt:lpstr>
      <vt:lpstr>Wingdings</vt:lpstr>
      <vt:lpstr>Wingdings 3</vt:lpstr>
      <vt:lpstr>تكامل</vt:lpstr>
      <vt:lpstr>الطرق الاسقاطية</vt:lpstr>
      <vt:lpstr>الطرق الاسقاطية</vt:lpstr>
      <vt:lpstr>معنى الإسقاط</vt:lpstr>
      <vt:lpstr>أسس القياس بالطرق الاسقاطية</vt:lpstr>
      <vt:lpstr>عرض تقديمي في PowerPoint</vt:lpstr>
      <vt:lpstr>تصنيف الطرق الاسقاطية</vt:lpstr>
      <vt:lpstr>تصنيف الطرق الإسقاطية</vt:lpstr>
      <vt:lpstr>تصنيف الطرق الاسقاطية</vt:lpstr>
      <vt:lpstr>عرض تقديمي في PowerPoint</vt:lpstr>
      <vt:lpstr>رورشاخ"بقع الحبر" هيرمان رورشاخ "1884-1922)</vt:lpstr>
      <vt:lpstr>عرض تقديمي في PowerPoint</vt:lpstr>
      <vt:lpstr>عرض تقديمي في PowerPoint</vt:lpstr>
      <vt:lpstr>تقدير استجابات الرورشاخ : </vt:lpstr>
      <vt:lpstr> دلالة العناصر الأربعة </vt:lpstr>
      <vt:lpstr> الاستجابات المميزة لبعض الفئات الاكلينيكية في اختبار الرورشاخ :  </vt:lpstr>
      <vt:lpstr>عرض تقديمي في PowerPoint</vt:lpstr>
      <vt:lpstr>تداعي الكلمات </vt:lpstr>
      <vt:lpstr>عرض تقديمي في PowerPoint</vt:lpstr>
      <vt:lpstr>أنواع اضطرابات التداعي</vt:lpstr>
      <vt:lpstr>خواص استجابات الفئات الشاذة</vt:lpstr>
      <vt:lpstr>اختبار تكملة الجمل الناقصة</vt:lpstr>
      <vt:lpstr>محتوى اختبار ساكس: </vt:lpstr>
      <vt:lpstr>تحليل الاستجابات</vt:lpstr>
      <vt:lpstr> اختبار تفهم الموضوع  "TAT "  </vt:lpstr>
      <vt:lpstr>وصف الاختبار</vt:lpstr>
      <vt:lpstr>عرض تقديمي في PowerPoint</vt:lpstr>
      <vt:lpstr>عرض تقديمي في PowerPoint</vt:lpstr>
      <vt:lpstr>الدلالات الإكلينيكية</vt:lpstr>
      <vt:lpstr> مزايا الأساليب الأسقاطية </vt:lpstr>
      <vt:lpstr>عيوبها</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مرحبا</dc:creator>
  <cp:lastModifiedBy>MAJIDAH</cp:lastModifiedBy>
  <cp:revision>57</cp:revision>
  <dcterms:created xsi:type="dcterms:W3CDTF">2014-04-25T11:14:13Z</dcterms:created>
  <dcterms:modified xsi:type="dcterms:W3CDTF">2018-11-10T17:32:08Z</dcterms:modified>
</cp:coreProperties>
</file>