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100" d="100"/>
          <a:sy n="100" d="100"/>
        </p:scale>
        <p:origin x="-1944" y="-10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140317-B6D9-4358-B395-363D969E94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F7EFF84C-BD73-4BC1-BE1B-2D21D51ECA97}">
      <dgm:prSet phldrT="[نص]"/>
      <dgm:spPr/>
      <dgm:t>
        <a:bodyPr/>
        <a:lstStyle/>
        <a:p>
          <a:pPr rtl="1"/>
          <a:r>
            <a:rPr lang="ar-SA" b="1" dirty="0" smtClean="0">
              <a:solidFill>
                <a:srgbClr val="FFFF00"/>
              </a:solidFill>
            </a:rPr>
            <a:t>مذاهب العلماء في كيفية وحي الله تعالى إلى جبريل عليه السلام بالقرآن الكريم</a:t>
          </a:r>
          <a:endParaRPr lang="ar-SA" b="1" dirty="0">
            <a:solidFill>
              <a:srgbClr val="FFFF00"/>
            </a:solidFill>
          </a:endParaRPr>
        </a:p>
      </dgm:t>
    </dgm:pt>
    <dgm:pt modelId="{2C824103-60D5-4960-81A6-B12E7B4A44E6}" type="parTrans" cxnId="{9C7DD661-9F0B-49F1-8139-CFE68FA83DE0}">
      <dgm:prSet/>
      <dgm:spPr/>
      <dgm:t>
        <a:bodyPr/>
        <a:lstStyle/>
        <a:p>
          <a:pPr rtl="1"/>
          <a:endParaRPr lang="ar-SA"/>
        </a:p>
      </dgm:t>
    </dgm:pt>
    <dgm:pt modelId="{15503BAC-AA33-409C-BC05-75C152D5E027}" type="sibTrans" cxnId="{9C7DD661-9F0B-49F1-8139-CFE68FA83DE0}">
      <dgm:prSet/>
      <dgm:spPr/>
      <dgm:t>
        <a:bodyPr/>
        <a:lstStyle/>
        <a:p>
          <a:pPr rtl="1"/>
          <a:endParaRPr lang="ar-SA"/>
        </a:p>
      </dgm:t>
    </dgm:pt>
    <dgm:pt modelId="{FB7DAB2D-580B-45E1-BA80-AAB2A4C564E2}">
      <dgm:prSet phldrT="[نص]"/>
      <dgm:spPr/>
      <dgm:t>
        <a:bodyPr/>
        <a:lstStyle/>
        <a:p>
          <a:pPr rtl="1"/>
          <a:r>
            <a:rPr lang="ar-SA" b="1" dirty="0" smtClean="0">
              <a:solidFill>
                <a:schemeClr val="accent6">
                  <a:lumMod val="60000"/>
                  <a:lumOff val="40000"/>
                </a:schemeClr>
              </a:solidFill>
            </a:rPr>
            <a:t>2- أن جبريل حفظه من اللَّوح المحفوظ</a:t>
          </a:r>
          <a:r>
            <a:rPr lang="ar-SA" dirty="0" smtClean="0">
              <a:solidFill>
                <a:schemeClr val="accent6">
                  <a:lumMod val="60000"/>
                  <a:lumOff val="40000"/>
                </a:schemeClr>
              </a:solidFill>
            </a:rPr>
            <a:t>.</a:t>
          </a:r>
        </a:p>
        <a:p>
          <a:pPr rtl="1"/>
          <a:endParaRPr lang="ar-SA" dirty="0"/>
        </a:p>
      </dgm:t>
    </dgm:pt>
    <dgm:pt modelId="{C7735B53-9DBE-4E1A-871E-7EF6826BF00C}" type="parTrans" cxnId="{25CA6B5C-D7FE-48A5-84D2-64AE4FE2EC9E}">
      <dgm:prSet/>
      <dgm:spPr/>
      <dgm:t>
        <a:bodyPr/>
        <a:lstStyle/>
        <a:p>
          <a:pPr rtl="1"/>
          <a:endParaRPr lang="ar-SA"/>
        </a:p>
      </dgm:t>
    </dgm:pt>
    <dgm:pt modelId="{5762602D-F967-47A2-BA48-CF3C168F09D1}" type="sibTrans" cxnId="{25CA6B5C-D7FE-48A5-84D2-64AE4FE2EC9E}">
      <dgm:prSet/>
      <dgm:spPr/>
      <dgm:t>
        <a:bodyPr/>
        <a:lstStyle/>
        <a:p>
          <a:pPr rtl="1"/>
          <a:endParaRPr lang="ar-SA"/>
        </a:p>
      </dgm:t>
    </dgm:pt>
    <dgm:pt modelId="{8B8E03E5-3585-46A6-AC55-4FA51500C6B6}">
      <dgm:prSet/>
      <dgm:spPr/>
      <dgm:t>
        <a:bodyPr/>
        <a:lstStyle/>
        <a:p>
          <a:pPr rtl="1"/>
          <a:r>
            <a:rPr lang="ar-SA" b="1" dirty="0" smtClean="0">
              <a:solidFill>
                <a:srgbClr val="00CC99"/>
              </a:solidFill>
            </a:rPr>
            <a:t>1- أن جبريل تلقفه سماعًا من الله بلفظه المخصوص.</a:t>
          </a:r>
        </a:p>
      </dgm:t>
    </dgm:pt>
    <dgm:pt modelId="{00EDE64B-030E-457F-A491-F80FEDE8D793}" type="parTrans" cxnId="{0DC56208-E640-495C-B22E-03003B43F865}">
      <dgm:prSet/>
      <dgm:spPr/>
      <dgm:t>
        <a:bodyPr/>
        <a:lstStyle/>
        <a:p>
          <a:pPr rtl="1"/>
          <a:endParaRPr lang="ar-SA"/>
        </a:p>
      </dgm:t>
    </dgm:pt>
    <dgm:pt modelId="{5C516AD6-98A2-4023-B291-E2DDBE5CA406}" type="sibTrans" cxnId="{0DC56208-E640-495C-B22E-03003B43F865}">
      <dgm:prSet/>
      <dgm:spPr/>
      <dgm:t>
        <a:bodyPr/>
        <a:lstStyle/>
        <a:p>
          <a:pPr rtl="1"/>
          <a:endParaRPr lang="ar-SA"/>
        </a:p>
      </dgm:t>
    </dgm:pt>
    <dgm:pt modelId="{8EA6BCFD-85E9-441A-8FAC-9E0A87FF5A1F}">
      <dgm:prSet custT="1"/>
      <dgm:spPr/>
      <dgm:t>
        <a:bodyPr/>
        <a:lstStyle/>
        <a:p>
          <a:pPr rtl="1"/>
          <a:r>
            <a:rPr lang="ar-SA" sz="1800" b="1" dirty="0" smtClean="0">
              <a:solidFill>
                <a:schemeClr val="accent6">
                  <a:lumMod val="75000"/>
                </a:schemeClr>
              </a:solidFill>
            </a:rPr>
            <a:t>3- أن جبريل أُلقي إليه المعنى - والألفاظ لجبريل، أو لمحمد, </a:t>
          </a:r>
          <a:r>
            <a:rPr lang="ar-SA" sz="1400" b="1" dirty="0" smtClean="0">
              <a:solidFill>
                <a:schemeClr val="accent6">
                  <a:lumMod val="75000"/>
                </a:schemeClr>
              </a:solidFill>
            </a:rPr>
            <a:t>صلى الله عليه وسلم.</a:t>
          </a:r>
          <a:endParaRPr lang="ar-SA" sz="1400" b="1" dirty="0">
            <a:solidFill>
              <a:schemeClr val="accent6">
                <a:lumMod val="75000"/>
              </a:schemeClr>
            </a:solidFill>
          </a:endParaRPr>
        </a:p>
      </dgm:t>
    </dgm:pt>
    <dgm:pt modelId="{75EA6406-EF22-4FBA-B6D0-999636CFD962}" type="parTrans" cxnId="{71491416-3AC3-4B6C-AB8B-5266323AA4E9}">
      <dgm:prSet/>
      <dgm:spPr/>
      <dgm:t>
        <a:bodyPr/>
        <a:lstStyle/>
        <a:p>
          <a:pPr rtl="1"/>
          <a:endParaRPr lang="ar-SA"/>
        </a:p>
      </dgm:t>
    </dgm:pt>
    <dgm:pt modelId="{F61CB502-4726-493E-B36A-8A2D7EA3F356}" type="sibTrans" cxnId="{71491416-3AC3-4B6C-AB8B-5266323AA4E9}">
      <dgm:prSet/>
      <dgm:spPr/>
      <dgm:t>
        <a:bodyPr/>
        <a:lstStyle/>
        <a:p>
          <a:pPr rtl="1"/>
          <a:endParaRPr lang="ar-SA"/>
        </a:p>
      </dgm:t>
    </dgm:pt>
    <dgm:pt modelId="{B50E060D-8DA3-4DDA-9204-EA95FF6C7BB2}" type="pres">
      <dgm:prSet presAssocID="{51140317-B6D9-4358-B395-363D969E94E8}" presName="hierChild1" presStyleCnt="0">
        <dgm:presLayoutVars>
          <dgm:orgChart val="1"/>
          <dgm:chPref val="1"/>
          <dgm:dir/>
          <dgm:animOne val="branch"/>
          <dgm:animLvl val="lvl"/>
          <dgm:resizeHandles/>
        </dgm:presLayoutVars>
      </dgm:prSet>
      <dgm:spPr/>
    </dgm:pt>
    <dgm:pt modelId="{895FFDDB-0CFF-4792-97D1-4F7799C0F339}" type="pres">
      <dgm:prSet presAssocID="{F7EFF84C-BD73-4BC1-BE1B-2D21D51ECA97}" presName="hierRoot1" presStyleCnt="0">
        <dgm:presLayoutVars>
          <dgm:hierBranch val="init"/>
        </dgm:presLayoutVars>
      </dgm:prSet>
      <dgm:spPr/>
    </dgm:pt>
    <dgm:pt modelId="{6B9C15D3-F878-4ECD-90A5-F8CE03D40FC8}" type="pres">
      <dgm:prSet presAssocID="{F7EFF84C-BD73-4BC1-BE1B-2D21D51ECA97}" presName="rootComposite1" presStyleCnt="0"/>
      <dgm:spPr/>
    </dgm:pt>
    <dgm:pt modelId="{A06C0148-5B58-4CE8-97F3-C4F5B5BC3ECA}" type="pres">
      <dgm:prSet presAssocID="{F7EFF84C-BD73-4BC1-BE1B-2D21D51ECA97}" presName="rootText1" presStyleLbl="node0" presStyleIdx="0" presStyleCnt="1" custScaleX="327457" custScaleY="79572" custLinFactY="-18429" custLinFactNeighborX="1684" custLinFactNeighborY="-100000">
        <dgm:presLayoutVars>
          <dgm:chPref val="3"/>
        </dgm:presLayoutVars>
      </dgm:prSet>
      <dgm:spPr/>
      <dgm:t>
        <a:bodyPr/>
        <a:lstStyle/>
        <a:p>
          <a:pPr rtl="1"/>
          <a:endParaRPr lang="ar-SA"/>
        </a:p>
      </dgm:t>
    </dgm:pt>
    <dgm:pt modelId="{233862F4-2373-45A9-9C7E-AAC6F3BDD868}" type="pres">
      <dgm:prSet presAssocID="{F7EFF84C-BD73-4BC1-BE1B-2D21D51ECA97}" presName="rootConnector1" presStyleLbl="node1" presStyleIdx="0" presStyleCnt="0"/>
      <dgm:spPr/>
    </dgm:pt>
    <dgm:pt modelId="{0BD14234-89FE-40AD-9697-E208B4434087}" type="pres">
      <dgm:prSet presAssocID="{F7EFF84C-BD73-4BC1-BE1B-2D21D51ECA97}" presName="hierChild2" presStyleCnt="0"/>
      <dgm:spPr/>
    </dgm:pt>
    <dgm:pt modelId="{986A3FB4-13CB-494C-AE8B-7C1E06C1FDA6}" type="pres">
      <dgm:prSet presAssocID="{75EA6406-EF22-4FBA-B6D0-999636CFD962}" presName="Name37" presStyleLbl="parChTrans1D2" presStyleIdx="0" presStyleCnt="3"/>
      <dgm:spPr/>
    </dgm:pt>
    <dgm:pt modelId="{2498FB3C-2BC6-4620-A1D3-9278FD2B33D6}" type="pres">
      <dgm:prSet presAssocID="{8EA6BCFD-85E9-441A-8FAC-9E0A87FF5A1F}" presName="hierRoot2" presStyleCnt="0">
        <dgm:presLayoutVars>
          <dgm:hierBranch val="init"/>
        </dgm:presLayoutVars>
      </dgm:prSet>
      <dgm:spPr/>
    </dgm:pt>
    <dgm:pt modelId="{BBD7DCA0-27C9-4AC4-A210-066C9B82FB78}" type="pres">
      <dgm:prSet presAssocID="{8EA6BCFD-85E9-441A-8FAC-9E0A87FF5A1F}" presName="rootComposite" presStyleCnt="0"/>
      <dgm:spPr/>
    </dgm:pt>
    <dgm:pt modelId="{7A1E169D-33AE-4925-A976-278C18AE3768}" type="pres">
      <dgm:prSet presAssocID="{8EA6BCFD-85E9-441A-8FAC-9E0A87FF5A1F}" presName="rootText" presStyleLbl="node2" presStyleIdx="0" presStyleCnt="3" custLinFactNeighborX="8956" custLinFactNeighborY="68786">
        <dgm:presLayoutVars>
          <dgm:chPref val="3"/>
        </dgm:presLayoutVars>
      </dgm:prSet>
      <dgm:spPr/>
    </dgm:pt>
    <dgm:pt modelId="{FA23DCD6-EDBF-4F30-9811-FC112642AACD}" type="pres">
      <dgm:prSet presAssocID="{8EA6BCFD-85E9-441A-8FAC-9E0A87FF5A1F}" presName="rootConnector" presStyleLbl="node2" presStyleIdx="0" presStyleCnt="3"/>
      <dgm:spPr/>
    </dgm:pt>
    <dgm:pt modelId="{25199023-C0CD-4A75-BC37-22E6BC4A594F}" type="pres">
      <dgm:prSet presAssocID="{8EA6BCFD-85E9-441A-8FAC-9E0A87FF5A1F}" presName="hierChild4" presStyleCnt="0"/>
      <dgm:spPr/>
    </dgm:pt>
    <dgm:pt modelId="{F0A9DDAB-1C23-4BC4-9059-198C64788E86}" type="pres">
      <dgm:prSet presAssocID="{8EA6BCFD-85E9-441A-8FAC-9E0A87FF5A1F}" presName="hierChild5" presStyleCnt="0"/>
      <dgm:spPr/>
    </dgm:pt>
    <dgm:pt modelId="{84AB79FF-6F83-4A53-AE98-8761529265CD}" type="pres">
      <dgm:prSet presAssocID="{C7735B53-9DBE-4E1A-871E-7EF6826BF00C}" presName="Name37" presStyleLbl="parChTrans1D2" presStyleIdx="1" presStyleCnt="3"/>
      <dgm:spPr/>
    </dgm:pt>
    <dgm:pt modelId="{08A90BA4-4FA1-4CAB-94DF-AD6D8202C12D}" type="pres">
      <dgm:prSet presAssocID="{FB7DAB2D-580B-45E1-BA80-AAB2A4C564E2}" presName="hierRoot2" presStyleCnt="0">
        <dgm:presLayoutVars>
          <dgm:hierBranch val="init"/>
        </dgm:presLayoutVars>
      </dgm:prSet>
      <dgm:spPr/>
    </dgm:pt>
    <dgm:pt modelId="{80E5376D-9A6B-497B-B533-5E6D4015D02B}" type="pres">
      <dgm:prSet presAssocID="{FB7DAB2D-580B-45E1-BA80-AAB2A4C564E2}" presName="rootComposite" presStyleCnt="0"/>
      <dgm:spPr/>
    </dgm:pt>
    <dgm:pt modelId="{5E2FA28A-1C7E-4DF2-B182-32B36642FFAA}" type="pres">
      <dgm:prSet presAssocID="{FB7DAB2D-580B-45E1-BA80-AAB2A4C564E2}" presName="rootText" presStyleLbl="node2" presStyleIdx="1" presStyleCnt="3" custLinFactNeighborX="7670" custLinFactNeighborY="-10786">
        <dgm:presLayoutVars>
          <dgm:chPref val="3"/>
        </dgm:presLayoutVars>
      </dgm:prSet>
      <dgm:spPr/>
      <dgm:t>
        <a:bodyPr/>
        <a:lstStyle/>
        <a:p>
          <a:pPr rtl="1"/>
          <a:endParaRPr lang="ar-SA"/>
        </a:p>
      </dgm:t>
    </dgm:pt>
    <dgm:pt modelId="{9490D483-B85F-41B7-9432-81A87E96DCD5}" type="pres">
      <dgm:prSet presAssocID="{FB7DAB2D-580B-45E1-BA80-AAB2A4C564E2}" presName="rootConnector" presStyleLbl="node2" presStyleIdx="1" presStyleCnt="3"/>
      <dgm:spPr/>
    </dgm:pt>
    <dgm:pt modelId="{5ABFB559-393C-477E-BE19-BF247BB02ACF}" type="pres">
      <dgm:prSet presAssocID="{FB7DAB2D-580B-45E1-BA80-AAB2A4C564E2}" presName="hierChild4" presStyleCnt="0"/>
      <dgm:spPr/>
    </dgm:pt>
    <dgm:pt modelId="{BF00250F-C9E2-4135-93A2-9B80F8CEE04C}" type="pres">
      <dgm:prSet presAssocID="{FB7DAB2D-580B-45E1-BA80-AAB2A4C564E2}" presName="hierChild5" presStyleCnt="0"/>
      <dgm:spPr/>
    </dgm:pt>
    <dgm:pt modelId="{ED114D52-7761-4F97-81E3-79915D55F986}" type="pres">
      <dgm:prSet presAssocID="{00EDE64B-030E-457F-A491-F80FEDE8D793}" presName="Name37" presStyleLbl="parChTrans1D2" presStyleIdx="2" presStyleCnt="3"/>
      <dgm:spPr/>
    </dgm:pt>
    <dgm:pt modelId="{FB38250D-C1E7-4EB4-AF50-B559648F2DAF}" type="pres">
      <dgm:prSet presAssocID="{8B8E03E5-3585-46A6-AC55-4FA51500C6B6}" presName="hierRoot2" presStyleCnt="0">
        <dgm:presLayoutVars>
          <dgm:hierBranch val="init"/>
        </dgm:presLayoutVars>
      </dgm:prSet>
      <dgm:spPr/>
    </dgm:pt>
    <dgm:pt modelId="{DBC5226F-FFB5-4B4D-A0B2-B3D7C7298F36}" type="pres">
      <dgm:prSet presAssocID="{8B8E03E5-3585-46A6-AC55-4FA51500C6B6}" presName="rootComposite" presStyleCnt="0"/>
      <dgm:spPr/>
    </dgm:pt>
    <dgm:pt modelId="{960C2AED-4E51-437F-B52D-E9D7819C606A}" type="pres">
      <dgm:prSet presAssocID="{8B8E03E5-3585-46A6-AC55-4FA51500C6B6}" presName="rootText" presStyleLbl="node2" presStyleIdx="2" presStyleCnt="3" custScaleY="123942" custLinFactY="-4800" custLinFactNeighborX="-2594" custLinFactNeighborY="-100000">
        <dgm:presLayoutVars>
          <dgm:chPref val="3"/>
        </dgm:presLayoutVars>
      </dgm:prSet>
      <dgm:spPr/>
    </dgm:pt>
    <dgm:pt modelId="{3465A78C-13A2-4465-9A40-8682CEB08FEC}" type="pres">
      <dgm:prSet presAssocID="{8B8E03E5-3585-46A6-AC55-4FA51500C6B6}" presName="rootConnector" presStyleLbl="node2" presStyleIdx="2" presStyleCnt="3"/>
      <dgm:spPr/>
    </dgm:pt>
    <dgm:pt modelId="{6B45FE08-ACAB-4ADC-A29A-18466A525C90}" type="pres">
      <dgm:prSet presAssocID="{8B8E03E5-3585-46A6-AC55-4FA51500C6B6}" presName="hierChild4" presStyleCnt="0"/>
      <dgm:spPr/>
    </dgm:pt>
    <dgm:pt modelId="{9E685408-6487-4550-9CC2-5DC72D9562AE}" type="pres">
      <dgm:prSet presAssocID="{8B8E03E5-3585-46A6-AC55-4FA51500C6B6}" presName="hierChild5" presStyleCnt="0"/>
      <dgm:spPr/>
    </dgm:pt>
    <dgm:pt modelId="{02DB4CBE-C34B-4D90-99B4-47826BBD602F}" type="pres">
      <dgm:prSet presAssocID="{F7EFF84C-BD73-4BC1-BE1B-2D21D51ECA97}" presName="hierChild3" presStyleCnt="0"/>
      <dgm:spPr/>
    </dgm:pt>
  </dgm:ptLst>
  <dgm:cxnLst>
    <dgm:cxn modelId="{2B283A44-87C7-4D72-980E-8D20DCC2526F}" type="presOf" srcId="{51140317-B6D9-4358-B395-363D969E94E8}" destId="{B50E060D-8DA3-4DDA-9204-EA95FF6C7BB2}" srcOrd="0" destOrd="0" presId="urn:microsoft.com/office/officeart/2005/8/layout/orgChart1"/>
    <dgm:cxn modelId="{D516EA04-A66E-4A2C-ADB3-D4C33C1B8D53}" type="presOf" srcId="{75EA6406-EF22-4FBA-B6D0-999636CFD962}" destId="{986A3FB4-13CB-494C-AE8B-7C1E06C1FDA6}" srcOrd="0" destOrd="0" presId="urn:microsoft.com/office/officeart/2005/8/layout/orgChart1"/>
    <dgm:cxn modelId="{71491416-3AC3-4B6C-AB8B-5266323AA4E9}" srcId="{F7EFF84C-BD73-4BC1-BE1B-2D21D51ECA97}" destId="{8EA6BCFD-85E9-441A-8FAC-9E0A87FF5A1F}" srcOrd="0" destOrd="0" parTransId="{75EA6406-EF22-4FBA-B6D0-999636CFD962}" sibTransId="{F61CB502-4726-493E-B36A-8A2D7EA3F356}"/>
    <dgm:cxn modelId="{CF6A05E9-B09A-4FED-BC9E-7DE7B1C0F6DF}" type="presOf" srcId="{FB7DAB2D-580B-45E1-BA80-AAB2A4C564E2}" destId="{9490D483-B85F-41B7-9432-81A87E96DCD5}" srcOrd="1" destOrd="0" presId="urn:microsoft.com/office/officeart/2005/8/layout/orgChart1"/>
    <dgm:cxn modelId="{25CA6B5C-D7FE-48A5-84D2-64AE4FE2EC9E}" srcId="{F7EFF84C-BD73-4BC1-BE1B-2D21D51ECA97}" destId="{FB7DAB2D-580B-45E1-BA80-AAB2A4C564E2}" srcOrd="1" destOrd="0" parTransId="{C7735B53-9DBE-4E1A-871E-7EF6826BF00C}" sibTransId="{5762602D-F967-47A2-BA48-CF3C168F09D1}"/>
    <dgm:cxn modelId="{44609163-66E3-455E-BDD2-0568A7B72127}" type="presOf" srcId="{8B8E03E5-3585-46A6-AC55-4FA51500C6B6}" destId="{960C2AED-4E51-437F-B52D-E9D7819C606A}" srcOrd="0" destOrd="0" presId="urn:microsoft.com/office/officeart/2005/8/layout/orgChart1"/>
    <dgm:cxn modelId="{A7BE7750-C31A-4DDB-B309-CB7CBA687BD3}" type="presOf" srcId="{00EDE64B-030E-457F-A491-F80FEDE8D793}" destId="{ED114D52-7761-4F97-81E3-79915D55F986}" srcOrd="0" destOrd="0" presId="urn:microsoft.com/office/officeart/2005/8/layout/orgChart1"/>
    <dgm:cxn modelId="{19C02E9A-4A01-4261-B452-0635FE74C3EA}" type="presOf" srcId="{8EA6BCFD-85E9-441A-8FAC-9E0A87FF5A1F}" destId="{7A1E169D-33AE-4925-A976-278C18AE3768}" srcOrd="0" destOrd="0" presId="urn:microsoft.com/office/officeart/2005/8/layout/orgChart1"/>
    <dgm:cxn modelId="{4D96F0AE-C3D4-4540-A98B-BA97F2B5F374}" type="presOf" srcId="{8EA6BCFD-85E9-441A-8FAC-9E0A87FF5A1F}" destId="{FA23DCD6-EDBF-4F30-9811-FC112642AACD}" srcOrd="1" destOrd="0" presId="urn:microsoft.com/office/officeart/2005/8/layout/orgChart1"/>
    <dgm:cxn modelId="{E9664903-C869-49C3-8DCA-1BAC4D60EA19}" type="presOf" srcId="{F7EFF84C-BD73-4BC1-BE1B-2D21D51ECA97}" destId="{233862F4-2373-45A9-9C7E-AAC6F3BDD868}" srcOrd="1" destOrd="0" presId="urn:microsoft.com/office/officeart/2005/8/layout/orgChart1"/>
    <dgm:cxn modelId="{0DC56208-E640-495C-B22E-03003B43F865}" srcId="{F7EFF84C-BD73-4BC1-BE1B-2D21D51ECA97}" destId="{8B8E03E5-3585-46A6-AC55-4FA51500C6B6}" srcOrd="2" destOrd="0" parTransId="{00EDE64B-030E-457F-A491-F80FEDE8D793}" sibTransId="{5C516AD6-98A2-4023-B291-E2DDBE5CA406}"/>
    <dgm:cxn modelId="{9C7DD661-9F0B-49F1-8139-CFE68FA83DE0}" srcId="{51140317-B6D9-4358-B395-363D969E94E8}" destId="{F7EFF84C-BD73-4BC1-BE1B-2D21D51ECA97}" srcOrd="0" destOrd="0" parTransId="{2C824103-60D5-4960-81A6-B12E7B4A44E6}" sibTransId="{15503BAC-AA33-409C-BC05-75C152D5E027}"/>
    <dgm:cxn modelId="{7B21DF74-33CE-4A33-AEFE-90FE9229FC8D}" type="presOf" srcId="{8B8E03E5-3585-46A6-AC55-4FA51500C6B6}" destId="{3465A78C-13A2-4465-9A40-8682CEB08FEC}" srcOrd="1" destOrd="0" presId="urn:microsoft.com/office/officeart/2005/8/layout/orgChart1"/>
    <dgm:cxn modelId="{FA8AC8F8-2BA1-46E8-8702-65DA90A7FAB6}" type="presOf" srcId="{C7735B53-9DBE-4E1A-871E-7EF6826BF00C}" destId="{84AB79FF-6F83-4A53-AE98-8761529265CD}" srcOrd="0" destOrd="0" presId="urn:microsoft.com/office/officeart/2005/8/layout/orgChart1"/>
    <dgm:cxn modelId="{E0BE88FC-441F-4DC0-9F84-5C03536D138F}" type="presOf" srcId="{F7EFF84C-BD73-4BC1-BE1B-2D21D51ECA97}" destId="{A06C0148-5B58-4CE8-97F3-C4F5B5BC3ECA}" srcOrd="0" destOrd="0" presId="urn:microsoft.com/office/officeart/2005/8/layout/orgChart1"/>
    <dgm:cxn modelId="{84CBE6B5-CB28-479A-B6F9-2637725AAB07}" type="presOf" srcId="{FB7DAB2D-580B-45E1-BA80-AAB2A4C564E2}" destId="{5E2FA28A-1C7E-4DF2-B182-32B36642FFAA}" srcOrd="0" destOrd="0" presId="urn:microsoft.com/office/officeart/2005/8/layout/orgChart1"/>
    <dgm:cxn modelId="{C37D018F-AB0F-49E8-9C35-0B61CF5FFF73}" type="presParOf" srcId="{B50E060D-8DA3-4DDA-9204-EA95FF6C7BB2}" destId="{895FFDDB-0CFF-4792-97D1-4F7799C0F339}" srcOrd="0" destOrd="0" presId="urn:microsoft.com/office/officeart/2005/8/layout/orgChart1"/>
    <dgm:cxn modelId="{B8754DCF-893C-4729-BB34-8306E760BE7E}" type="presParOf" srcId="{895FFDDB-0CFF-4792-97D1-4F7799C0F339}" destId="{6B9C15D3-F878-4ECD-90A5-F8CE03D40FC8}" srcOrd="0" destOrd="0" presId="urn:microsoft.com/office/officeart/2005/8/layout/orgChart1"/>
    <dgm:cxn modelId="{7E42E9D5-252C-4B80-A580-99D9EC846B4F}" type="presParOf" srcId="{6B9C15D3-F878-4ECD-90A5-F8CE03D40FC8}" destId="{A06C0148-5B58-4CE8-97F3-C4F5B5BC3ECA}" srcOrd="0" destOrd="0" presId="urn:microsoft.com/office/officeart/2005/8/layout/orgChart1"/>
    <dgm:cxn modelId="{BAE78582-7925-4775-94F8-9697675C7D13}" type="presParOf" srcId="{6B9C15D3-F878-4ECD-90A5-F8CE03D40FC8}" destId="{233862F4-2373-45A9-9C7E-AAC6F3BDD868}" srcOrd="1" destOrd="0" presId="urn:microsoft.com/office/officeart/2005/8/layout/orgChart1"/>
    <dgm:cxn modelId="{2A535372-8DD8-4EB4-8882-FB08410DE5CA}" type="presParOf" srcId="{895FFDDB-0CFF-4792-97D1-4F7799C0F339}" destId="{0BD14234-89FE-40AD-9697-E208B4434087}" srcOrd="1" destOrd="0" presId="urn:microsoft.com/office/officeart/2005/8/layout/orgChart1"/>
    <dgm:cxn modelId="{2A96B25F-B1E0-4825-A6EA-60F04E284FEA}" type="presParOf" srcId="{0BD14234-89FE-40AD-9697-E208B4434087}" destId="{986A3FB4-13CB-494C-AE8B-7C1E06C1FDA6}" srcOrd="0" destOrd="0" presId="urn:microsoft.com/office/officeart/2005/8/layout/orgChart1"/>
    <dgm:cxn modelId="{D0CC899E-36A0-4E06-B40B-7D0C2CAAED86}" type="presParOf" srcId="{0BD14234-89FE-40AD-9697-E208B4434087}" destId="{2498FB3C-2BC6-4620-A1D3-9278FD2B33D6}" srcOrd="1" destOrd="0" presId="urn:microsoft.com/office/officeart/2005/8/layout/orgChart1"/>
    <dgm:cxn modelId="{DD2ED448-51A0-411F-8FFB-6850B75C92A6}" type="presParOf" srcId="{2498FB3C-2BC6-4620-A1D3-9278FD2B33D6}" destId="{BBD7DCA0-27C9-4AC4-A210-066C9B82FB78}" srcOrd="0" destOrd="0" presId="urn:microsoft.com/office/officeart/2005/8/layout/orgChart1"/>
    <dgm:cxn modelId="{06F2D7F6-44F5-43FB-B27D-5ACE54A239D5}" type="presParOf" srcId="{BBD7DCA0-27C9-4AC4-A210-066C9B82FB78}" destId="{7A1E169D-33AE-4925-A976-278C18AE3768}" srcOrd="0" destOrd="0" presId="urn:microsoft.com/office/officeart/2005/8/layout/orgChart1"/>
    <dgm:cxn modelId="{6A7F4986-EC66-4D09-9005-4C7F04B68A41}" type="presParOf" srcId="{BBD7DCA0-27C9-4AC4-A210-066C9B82FB78}" destId="{FA23DCD6-EDBF-4F30-9811-FC112642AACD}" srcOrd="1" destOrd="0" presId="urn:microsoft.com/office/officeart/2005/8/layout/orgChart1"/>
    <dgm:cxn modelId="{047249A9-F5B1-426D-8A6C-EAA4F64A1EEB}" type="presParOf" srcId="{2498FB3C-2BC6-4620-A1D3-9278FD2B33D6}" destId="{25199023-C0CD-4A75-BC37-22E6BC4A594F}" srcOrd="1" destOrd="0" presId="urn:microsoft.com/office/officeart/2005/8/layout/orgChart1"/>
    <dgm:cxn modelId="{8FCA9E9A-57F0-4379-9A0E-505CC66F9EEF}" type="presParOf" srcId="{2498FB3C-2BC6-4620-A1D3-9278FD2B33D6}" destId="{F0A9DDAB-1C23-4BC4-9059-198C64788E86}" srcOrd="2" destOrd="0" presId="urn:microsoft.com/office/officeart/2005/8/layout/orgChart1"/>
    <dgm:cxn modelId="{23C34BD2-F004-41E6-B0DE-A97F65134E25}" type="presParOf" srcId="{0BD14234-89FE-40AD-9697-E208B4434087}" destId="{84AB79FF-6F83-4A53-AE98-8761529265CD}" srcOrd="2" destOrd="0" presId="urn:microsoft.com/office/officeart/2005/8/layout/orgChart1"/>
    <dgm:cxn modelId="{AA3034E3-E68F-4A33-BBBE-F4B31A63C4A0}" type="presParOf" srcId="{0BD14234-89FE-40AD-9697-E208B4434087}" destId="{08A90BA4-4FA1-4CAB-94DF-AD6D8202C12D}" srcOrd="3" destOrd="0" presId="urn:microsoft.com/office/officeart/2005/8/layout/orgChart1"/>
    <dgm:cxn modelId="{1B6E17C0-8616-4448-B316-3BEA302DFBFE}" type="presParOf" srcId="{08A90BA4-4FA1-4CAB-94DF-AD6D8202C12D}" destId="{80E5376D-9A6B-497B-B533-5E6D4015D02B}" srcOrd="0" destOrd="0" presId="urn:microsoft.com/office/officeart/2005/8/layout/orgChart1"/>
    <dgm:cxn modelId="{3E3C23A3-24F2-4F28-B28F-33CC6EC2CE40}" type="presParOf" srcId="{80E5376D-9A6B-497B-B533-5E6D4015D02B}" destId="{5E2FA28A-1C7E-4DF2-B182-32B36642FFAA}" srcOrd="0" destOrd="0" presId="urn:microsoft.com/office/officeart/2005/8/layout/orgChart1"/>
    <dgm:cxn modelId="{5A613FCF-B537-401C-B26C-A6B2B0454BB6}" type="presParOf" srcId="{80E5376D-9A6B-497B-B533-5E6D4015D02B}" destId="{9490D483-B85F-41B7-9432-81A87E96DCD5}" srcOrd="1" destOrd="0" presId="urn:microsoft.com/office/officeart/2005/8/layout/orgChart1"/>
    <dgm:cxn modelId="{E758FDAA-30C3-44F9-8BEB-893A6AD24657}" type="presParOf" srcId="{08A90BA4-4FA1-4CAB-94DF-AD6D8202C12D}" destId="{5ABFB559-393C-477E-BE19-BF247BB02ACF}" srcOrd="1" destOrd="0" presId="urn:microsoft.com/office/officeart/2005/8/layout/orgChart1"/>
    <dgm:cxn modelId="{FD7DA77D-F98E-4E1A-A60D-B67621B5D928}" type="presParOf" srcId="{08A90BA4-4FA1-4CAB-94DF-AD6D8202C12D}" destId="{BF00250F-C9E2-4135-93A2-9B80F8CEE04C}" srcOrd="2" destOrd="0" presId="urn:microsoft.com/office/officeart/2005/8/layout/orgChart1"/>
    <dgm:cxn modelId="{39C12E59-3ADC-4923-B078-4F032F708EF5}" type="presParOf" srcId="{0BD14234-89FE-40AD-9697-E208B4434087}" destId="{ED114D52-7761-4F97-81E3-79915D55F986}" srcOrd="4" destOrd="0" presId="urn:microsoft.com/office/officeart/2005/8/layout/orgChart1"/>
    <dgm:cxn modelId="{69992B4B-0E07-4070-8A21-6E89F7E201A0}" type="presParOf" srcId="{0BD14234-89FE-40AD-9697-E208B4434087}" destId="{FB38250D-C1E7-4EB4-AF50-B559648F2DAF}" srcOrd="5" destOrd="0" presId="urn:microsoft.com/office/officeart/2005/8/layout/orgChart1"/>
    <dgm:cxn modelId="{EEBCF5FC-4DE6-43CB-A593-0441B789DC38}" type="presParOf" srcId="{FB38250D-C1E7-4EB4-AF50-B559648F2DAF}" destId="{DBC5226F-FFB5-4B4D-A0B2-B3D7C7298F36}" srcOrd="0" destOrd="0" presId="urn:microsoft.com/office/officeart/2005/8/layout/orgChart1"/>
    <dgm:cxn modelId="{F2162F2B-F68D-4D79-8FAD-6970AA1206D1}" type="presParOf" srcId="{DBC5226F-FFB5-4B4D-A0B2-B3D7C7298F36}" destId="{960C2AED-4E51-437F-B52D-E9D7819C606A}" srcOrd="0" destOrd="0" presId="urn:microsoft.com/office/officeart/2005/8/layout/orgChart1"/>
    <dgm:cxn modelId="{F4867AE2-6C2F-4D9C-855F-6EF3663085F1}" type="presParOf" srcId="{DBC5226F-FFB5-4B4D-A0B2-B3D7C7298F36}" destId="{3465A78C-13A2-4465-9A40-8682CEB08FEC}" srcOrd="1" destOrd="0" presId="urn:microsoft.com/office/officeart/2005/8/layout/orgChart1"/>
    <dgm:cxn modelId="{FF6B2341-B115-457D-8146-061E95BFC6E8}" type="presParOf" srcId="{FB38250D-C1E7-4EB4-AF50-B559648F2DAF}" destId="{6B45FE08-ACAB-4ADC-A29A-18466A525C90}" srcOrd="1" destOrd="0" presId="urn:microsoft.com/office/officeart/2005/8/layout/orgChart1"/>
    <dgm:cxn modelId="{DC155EF8-2E43-4FE8-B802-F84945EA6E18}" type="presParOf" srcId="{FB38250D-C1E7-4EB4-AF50-B559648F2DAF}" destId="{9E685408-6487-4550-9CC2-5DC72D9562AE}" srcOrd="2" destOrd="0" presId="urn:microsoft.com/office/officeart/2005/8/layout/orgChart1"/>
    <dgm:cxn modelId="{05C4EDC1-B9B2-48CA-8A13-EFDA8665149F}" type="presParOf" srcId="{895FFDDB-0CFF-4792-97D1-4F7799C0F339}" destId="{02DB4CBE-C34B-4D90-99B4-47826BBD602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14D52-7761-4F97-81E3-79915D55F986}">
      <dsp:nvSpPr>
        <dsp:cNvPr id="0" name=""/>
        <dsp:cNvSpPr/>
      </dsp:nvSpPr>
      <dsp:spPr>
        <a:xfrm>
          <a:off x="4155316" y="957248"/>
          <a:ext cx="2808322" cy="576068"/>
        </a:xfrm>
        <a:custGeom>
          <a:avLst/>
          <a:gdLst/>
          <a:ahLst/>
          <a:cxnLst/>
          <a:rect l="0" t="0" r="0" b="0"/>
          <a:pathLst>
            <a:path>
              <a:moveTo>
                <a:pt x="0" y="0"/>
              </a:moveTo>
              <a:lnTo>
                <a:pt x="0" y="323438"/>
              </a:lnTo>
              <a:lnTo>
                <a:pt x="2808322" y="323438"/>
              </a:lnTo>
              <a:lnTo>
                <a:pt x="2808322" y="576068"/>
              </a:lnTo>
            </a:path>
          </a:pathLst>
        </a:custGeom>
        <a:noFill/>
        <a:ln w="25400">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AB79FF-6F83-4A53-AE98-8761529265CD}">
      <dsp:nvSpPr>
        <dsp:cNvPr id="0" name=""/>
        <dsp:cNvSpPr/>
      </dsp:nvSpPr>
      <dsp:spPr>
        <a:xfrm>
          <a:off x="4155316" y="957248"/>
          <a:ext cx="144022" cy="1707053"/>
        </a:xfrm>
        <a:custGeom>
          <a:avLst/>
          <a:gdLst/>
          <a:ahLst/>
          <a:cxnLst/>
          <a:rect l="0" t="0" r="0" b="0"/>
          <a:pathLst>
            <a:path>
              <a:moveTo>
                <a:pt x="0" y="0"/>
              </a:moveTo>
              <a:lnTo>
                <a:pt x="0" y="1454423"/>
              </a:lnTo>
              <a:lnTo>
                <a:pt x="144022" y="1454423"/>
              </a:lnTo>
              <a:lnTo>
                <a:pt x="144022" y="1707053"/>
              </a:lnTo>
            </a:path>
          </a:pathLst>
        </a:custGeom>
        <a:noFill/>
        <a:ln w="25400">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6A3FB4-13CB-494C-AE8B-7C1E06C1FDA6}">
      <dsp:nvSpPr>
        <dsp:cNvPr id="0" name=""/>
        <dsp:cNvSpPr/>
      </dsp:nvSpPr>
      <dsp:spPr>
        <a:xfrm>
          <a:off x="1419029" y="957248"/>
          <a:ext cx="2736287" cy="2664301"/>
        </a:xfrm>
        <a:custGeom>
          <a:avLst/>
          <a:gdLst/>
          <a:ahLst/>
          <a:cxnLst/>
          <a:rect l="0" t="0" r="0" b="0"/>
          <a:pathLst>
            <a:path>
              <a:moveTo>
                <a:pt x="2736287" y="0"/>
              </a:moveTo>
              <a:lnTo>
                <a:pt x="2736287" y="2411672"/>
              </a:lnTo>
              <a:lnTo>
                <a:pt x="0" y="2411672"/>
              </a:lnTo>
              <a:lnTo>
                <a:pt x="0" y="2664301"/>
              </a:lnTo>
            </a:path>
          </a:pathLst>
        </a:custGeom>
        <a:noFill/>
        <a:ln w="25400">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6C0148-5B58-4CE8-97F3-C4F5B5BC3ECA}">
      <dsp:nvSpPr>
        <dsp:cNvPr id="0" name=""/>
        <dsp:cNvSpPr/>
      </dsp:nvSpPr>
      <dsp:spPr>
        <a:xfrm>
          <a:off x="216021" y="0"/>
          <a:ext cx="7878591" cy="957248"/>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solidFill>
                <a:srgbClr val="FFFF00"/>
              </a:solidFill>
            </a:rPr>
            <a:t>مذاهب العلماء في كيفية وحي الله تعالى إلى جبريل عليه السلام بالقرآن الكريم</a:t>
          </a:r>
          <a:endParaRPr lang="ar-SA" sz="2100" b="1" kern="1200" dirty="0">
            <a:solidFill>
              <a:srgbClr val="FFFF00"/>
            </a:solidFill>
          </a:endParaRPr>
        </a:p>
      </dsp:txBody>
      <dsp:txXfrm>
        <a:off x="216021" y="0"/>
        <a:ext cx="7878591" cy="957248"/>
      </dsp:txXfrm>
    </dsp:sp>
    <dsp:sp modelId="{7A1E169D-33AE-4925-A976-278C18AE3768}">
      <dsp:nvSpPr>
        <dsp:cNvPr id="0" name=""/>
        <dsp:cNvSpPr/>
      </dsp:nvSpPr>
      <dsp:spPr>
        <a:xfrm>
          <a:off x="216033" y="3621549"/>
          <a:ext cx="2405992" cy="1202996"/>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accent6">
                  <a:lumMod val="75000"/>
                </a:schemeClr>
              </a:solidFill>
            </a:rPr>
            <a:t>3- أن جبريل أُلقي إليه المعنى - والألفاظ لجبريل، أو لمحمد, </a:t>
          </a:r>
          <a:r>
            <a:rPr lang="ar-SA" sz="1400" b="1" kern="1200" dirty="0" smtClean="0">
              <a:solidFill>
                <a:schemeClr val="accent6">
                  <a:lumMod val="75000"/>
                </a:schemeClr>
              </a:solidFill>
            </a:rPr>
            <a:t>صلى الله عليه وسلم.</a:t>
          </a:r>
          <a:endParaRPr lang="ar-SA" sz="1400" b="1" kern="1200" dirty="0">
            <a:solidFill>
              <a:schemeClr val="accent6">
                <a:lumMod val="75000"/>
              </a:schemeClr>
            </a:solidFill>
          </a:endParaRPr>
        </a:p>
      </dsp:txBody>
      <dsp:txXfrm>
        <a:off x="216033" y="3621549"/>
        <a:ext cx="2405992" cy="1202996"/>
      </dsp:txXfrm>
    </dsp:sp>
    <dsp:sp modelId="{5E2FA28A-1C7E-4DF2-B182-32B36642FFAA}">
      <dsp:nvSpPr>
        <dsp:cNvPr id="0" name=""/>
        <dsp:cNvSpPr/>
      </dsp:nvSpPr>
      <dsp:spPr>
        <a:xfrm>
          <a:off x="3096343" y="2664301"/>
          <a:ext cx="2405992" cy="1202996"/>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6">
                  <a:lumMod val="60000"/>
                  <a:lumOff val="40000"/>
                </a:schemeClr>
              </a:solidFill>
            </a:rPr>
            <a:t>2- أن جبريل حفظه من اللَّوح المحفوظ</a:t>
          </a:r>
          <a:r>
            <a:rPr lang="ar-SA" sz="2100" kern="1200" dirty="0" smtClean="0">
              <a:solidFill>
                <a:schemeClr val="accent6">
                  <a:lumMod val="60000"/>
                  <a:lumOff val="40000"/>
                </a:schemeClr>
              </a:solidFill>
            </a:rPr>
            <a:t>.</a:t>
          </a:r>
        </a:p>
        <a:p>
          <a:pPr lvl="0" algn="ctr" defTabSz="933450" rtl="1">
            <a:lnSpc>
              <a:spcPct val="90000"/>
            </a:lnSpc>
            <a:spcBef>
              <a:spcPct val="0"/>
            </a:spcBef>
            <a:spcAft>
              <a:spcPct val="35000"/>
            </a:spcAft>
          </a:pPr>
          <a:endParaRPr lang="ar-SA" sz="2100" kern="1200" dirty="0"/>
        </a:p>
      </dsp:txBody>
      <dsp:txXfrm>
        <a:off x="3096343" y="2664301"/>
        <a:ext cx="2405992" cy="1202996"/>
      </dsp:txXfrm>
    </dsp:sp>
    <dsp:sp modelId="{960C2AED-4E51-437F-B52D-E9D7819C606A}">
      <dsp:nvSpPr>
        <dsp:cNvPr id="0" name=""/>
        <dsp:cNvSpPr/>
      </dsp:nvSpPr>
      <dsp:spPr>
        <a:xfrm>
          <a:off x="5760643" y="1533316"/>
          <a:ext cx="2405992" cy="1491017"/>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solidFill>
                <a:srgbClr val="00CC99"/>
              </a:solidFill>
            </a:rPr>
            <a:t>1- أن جبريل تلقفه سماعًا من الله بلفظه المخصوص.</a:t>
          </a:r>
        </a:p>
      </dsp:txBody>
      <dsp:txXfrm>
        <a:off x="5760643" y="1533316"/>
        <a:ext cx="2405992" cy="149101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2/17/2015</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extLst>
      <p:ext uri="{BB962C8B-B14F-4D97-AF65-F5344CB8AC3E}">
        <p14:creationId xmlns:p14="http://schemas.microsoft.com/office/powerpoint/2010/main" val="1297518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2/17/2015</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extLst>
      <p:ext uri="{BB962C8B-B14F-4D97-AF65-F5344CB8AC3E}">
        <p14:creationId xmlns:p14="http://schemas.microsoft.com/office/powerpoint/2010/main" val="404114976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ar-SA" smtClean="0"/>
              <a:t>انقر لتحرير نمط العنوان الرئيسي</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2/17/2015</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نص">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ar-SA" smtClean="0"/>
              <a:t>انقر لتحرير نمط العنوان الرئيسي</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2/17/2015</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ar-SA" smtClean="0"/>
              <a:t>انقر لتحرير نمط العنوان الرئيسي</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2/17/2015</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2/17/2015</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عنوان ونص من عمودين">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ar-SA" smtClean="0"/>
              <a:t>انقر لتحرير نمط العنوان الرئيسي</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2/17/2015</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ar-SA" smtClean="0"/>
              <a:t>انقر لتحرير نمط العنوان الرئيسي</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2/17/2015</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ar-SA" smtClean="0"/>
              <a:t>انقر لتحرير نمط العنوان الرئيسي</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2/17/2015</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ar-SA" smtClean="0"/>
              <a:t>انقر لتحرير نمط العنوان الرئيسي</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2/17/2015</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rtl="1"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algn="r" rtl="1" eaLnBrk="1" hangingPunct="1">
        <a:buChar char="•"/>
        <a:defRPr sz="2800">
          <a:latin typeface="+mn-lt"/>
        </a:defRPr>
      </a:lvl1pPr>
      <a:lvl2pPr marL="742950" indent="-285750" algn="r" rtl="1" eaLnBrk="1" hangingPunct="1">
        <a:buChar char="–"/>
        <a:defRPr sz="2400">
          <a:latin typeface="+mn-lt"/>
        </a:defRPr>
      </a:lvl2pPr>
      <a:lvl3pPr marL="1143000" indent="-228600" algn="r" rtl="1" eaLnBrk="1" hangingPunct="1">
        <a:buChar char="•"/>
        <a:defRPr sz="2400">
          <a:latin typeface="+mn-lt"/>
        </a:defRPr>
      </a:lvl3pPr>
      <a:lvl4pPr marL="1600200" indent="-228600" algn="r" rtl="1" eaLnBrk="1" hangingPunct="1">
        <a:buChar char="–"/>
        <a:defRPr sz="2000">
          <a:latin typeface="+mn-lt"/>
        </a:defRPr>
      </a:lvl4pPr>
      <a:lvl5pPr marL="2057400" indent="-228600" algn="r" rtl="1" eaLnBrk="1" hangingPunct="1">
        <a:buChar char="»"/>
        <a:defRPr sz="2000">
          <a:latin typeface="+mn-lt"/>
        </a:defRPr>
      </a:lvl5pPr>
      <a:lvl6pPr marL="2514600" indent="-228600" algn="r" rtl="1" eaLnBrk="1" hangingPunct="1">
        <a:buChar char="•"/>
        <a:defRPr sz="2000"/>
      </a:lvl6pPr>
      <a:lvl7pPr marL="2971800" indent="-228600" algn="r" rtl="1" eaLnBrk="1" hangingPunct="1">
        <a:buChar char="•"/>
        <a:defRPr sz="2000"/>
      </a:lvl7pPr>
      <a:lvl8pPr marL="3429000" indent="-228600" algn="r" rtl="1" eaLnBrk="1" hangingPunct="1">
        <a:buChar char="•"/>
        <a:defRPr sz="2000"/>
      </a:lvl8pPr>
      <a:lvl9pPr marL="3886200" indent="-228600" algn="r" rtl="1" eaLnBrk="1" hangingPunct="1">
        <a:buChar char="•"/>
        <a:defRPr sz="2000"/>
      </a:lvl9pPr>
    </p:bodyStyle>
    <p:otherStyle>
      <a:defPPr>
        <a:defRPr>
          <a:solidFill>
            <a:schemeClr val="tx1"/>
          </a:solidFill>
          <a:latin typeface="+mn-lt"/>
          <a:ea typeface="+mn-ea"/>
          <a:cs typeface="+mn-cs"/>
        </a:defRPr>
      </a:defPPr>
      <a:lvl1pPr marL="0" algn="r" rtl="1" eaLnBrk="1" hangingPunct="1"/>
      <a:lvl2pPr marL="457200" algn="r" rtl="1" eaLnBrk="1" hangingPunct="1"/>
      <a:lvl3pPr marL="914400" algn="r" rtl="1" eaLnBrk="1" hangingPunct="1"/>
      <a:lvl4pPr marL="1371600" algn="r" rtl="1" eaLnBrk="1" hangingPunct="1"/>
      <a:lvl5pPr marL="1828800" algn="r" rtl="1" eaLnBrk="1" hangingPunct="1"/>
      <a:lvl6pPr marL="2286000" algn="r" rtl="1" eaLnBrk="1" hangingPunct="1"/>
      <a:lvl7pPr marL="2743200" algn="r" rtl="1" eaLnBrk="1" hangingPunct="1"/>
      <a:lvl8pPr marL="3200400" algn="r" rtl="1" eaLnBrk="1" hangingPunct="1"/>
      <a:lvl9pPr marL="3657600" algn="r" rtl="1"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539552" y="2348880"/>
            <a:ext cx="8229600" cy="1143000"/>
          </a:xfrm>
        </p:spPr>
        <p:txBody>
          <a:bodyPr>
            <a:noAutofit/>
          </a:bodyPr>
          <a:lstStyle/>
          <a:p>
            <a:pPr algn="ctr"/>
            <a:r>
              <a:rPr lang="en-US" sz="9600" b="1" dirty="0" smtClean="0"/>
              <a:t/>
            </a:r>
            <a:br>
              <a:rPr lang="en-US" sz="9600" b="1" dirty="0" smtClean="0"/>
            </a:br>
            <a:r>
              <a:rPr lang="en-US" sz="9600" b="1" dirty="0"/>
              <a:t/>
            </a:r>
            <a:br>
              <a:rPr lang="en-US" sz="9600" b="1" dirty="0"/>
            </a:br>
            <a:r>
              <a:rPr lang="en-US" sz="9600" b="1" dirty="0" smtClean="0"/>
              <a:t/>
            </a:r>
            <a:br>
              <a:rPr lang="en-US" sz="9600" b="1" dirty="0" smtClean="0"/>
            </a:br>
            <a:r>
              <a:rPr lang="en-US" sz="9600" b="1" dirty="0"/>
              <a:t/>
            </a:r>
            <a:br>
              <a:rPr lang="en-US" sz="9600" b="1" dirty="0"/>
            </a:br>
            <a:r>
              <a:rPr lang="en-US" sz="13800" b="1" dirty="0" err="1" smtClean="0"/>
              <a:t>الوحي</a:t>
            </a:r>
            <a:endParaRPr lang="ar-SA" sz="13800" b="1" dirty="0"/>
          </a:p>
        </p:txBody>
      </p:sp>
    </p:spTree>
    <p:extLst>
      <p:ext uri="{BB962C8B-B14F-4D97-AF65-F5344CB8AC3E}">
        <p14:creationId xmlns:p14="http://schemas.microsoft.com/office/powerpoint/2010/main" val="345260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9388" y="548681"/>
            <a:ext cx="6243637"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899592" y="1997839"/>
            <a:ext cx="7056784" cy="2585323"/>
          </a:xfrm>
          <a:prstGeom prst="rect">
            <a:avLst/>
          </a:prstGeom>
        </p:spPr>
        <p:txBody>
          <a:bodyPr wrap="square">
            <a:spAutoFit/>
          </a:bodyPr>
          <a:lstStyle/>
          <a:p>
            <a:pPr algn="r" rtl="1"/>
            <a:r>
              <a:rPr lang="ar-SA" dirty="0" smtClean="0"/>
              <a:t>يقال: وحيت </a:t>
            </a:r>
            <a:r>
              <a:rPr lang="ar-SA" dirty="0"/>
              <a:t>إليه وأوحيت: إذا كلَّمته بما تخفيه عن غيره، والوحي: الإشارة السريعة، وذلك يكون </a:t>
            </a:r>
            <a:r>
              <a:rPr lang="ar-SA" dirty="0">
                <a:solidFill>
                  <a:schemeClr val="tx2">
                    <a:lumMod val="75000"/>
                  </a:schemeClr>
                </a:solidFill>
              </a:rPr>
              <a:t>بالكلام على سبيل الرمز والتعريض</a:t>
            </a:r>
            <a:r>
              <a:rPr lang="ar-SA" dirty="0"/>
              <a:t>، </a:t>
            </a:r>
            <a:r>
              <a:rPr lang="ar-SA" dirty="0">
                <a:solidFill>
                  <a:srgbClr val="FF0000"/>
                </a:solidFill>
              </a:rPr>
              <a:t>وقد يكون بصوت </a:t>
            </a:r>
            <a:r>
              <a:rPr lang="ar-SA" dirty="0" smtClean="0">
                <a:solidFill>
                  <a:srgbClr val="FF0000"/>
                </a:solidFill>
              </a:rPr>
              <a:t>مجرد</a:t>
            </a:r>
            <a:r>
              <a:rPr lang="ar-SA" dirty="0">
                <a:solidFill>
                  <a:srgbClr val="FF0000"/>
                </a:solidFill>
              </a:rPr>
              <a:t>، </a:t>
            </a:r>
            <a:r>
              <a:rPr lang="ar-SA" dirty="0">
                <a:solidFill>
                  <a:srgbClr val="7030A0"/>
                </a:solidFill>
              </a:rPr>
              <a:t>وبإشارة ببعض الجوارح</a:t>
            </a:r>
            <a:r>
              <a:rPr lang="en-US" dirty="0"/>
              <a:t>.</a:t>
            </a:r>
            <a:br>
              <a:rPr lang="en-US" dirty="0"/>
            </a:br>
            <a:r>
              <a:rPr lang="ar-SA" dirty="0" smtClean="0"/>
              <a:t>والوحي: مصدر يدل </a:t>
            </a:r>
            <a:r>
              <a:rPr lang="ar-SA" dirty="0"/>
              <a:t>على معنيين أصليين، هما: </a:t>
            </a:r>
            <a:endParaRPr lang="ar-SA" dirty="0" smtClean="0"/>
          </a:p>
          <a:p>
            <a:pPr algn="r" rtl="1"/>
            <a:r>
              <a:rPr lang="ar-SA" dirty="0" smtClean="0"/>
              <a:t>  *</a:t>
            </a:r>
            <a:r>
              <a:rPr lang="ar-SA" dirty="0" smtClean="0">
                <a:solidFill>
                  <a:srgbClr val="00B050"/>
                </a:solidFill>
              </a:rPr>
              <a:t>الخفاء</a:t>
            </a:r>
          </a:p>
          <a:p>
            <a:pPr algn="r" rtl="1"/>
            <a:r>
              <a:rPr lang="ar-SA" dirty="0" smtClean="0"/>
              <a:t>  *</a:t>
            </a:r>
            <a:r>
              <a:rPr lang="ar-SA" dirty="0" smtClean="0">
                <a:solidFill>
                  <a:srgbClr val="00B050"/>
                </a:solidFill>
              </a:rPr>
              <a:t>والسرعة</a:t>
            </a:r>
            <a:r>
              <a:rPr lang="ar-SA" dirty="0"/>
              <a:t>، </a:t>
            </a:r>
            <a:endParaRPr lang="ar-SA" dirty="0" smtClean="0"/>
          </a:p>
          <a:p>
            <a:pPr algn="r" rtl="1"/>
            <a:r>
              <a:rPr lang="ar-SA" dirty="0" smtClean="0"/>
              <a:t>ولذا </a:t>
            </a:r>
            <a:r>
              <a:rPr lang="ar-SA" dirty="0"/>
              <a:t>قيل في معناه: </a:t>
            </a:r>
            <a:r>
              <a:rPr lang="ar-SA" dirty="0">
                <a:solidFill>
                  <a:schemeClr val="accent6">
                    <a:lumMod val="75000"/>
                  </a:schemeClr>
                </a:solidFill>
              </a:rPr>
              <a:t>الإعلام الخفي السريع الخاص بمن يوجَّه إليه بحيث يخفى على غيره، </a:t>
            </a:r>
            <a:r>
              <a:rPr lang="ar-SA" dirty="0"/>
              <a:t>وهذا معنى </a:t>
            </a:r>
            <a:r>
              <a:rPr lang="ar-SA" dirty="0" smtClean="0"/>
              <a:t>المصدر. </a:t>
            </a:r>
          </a:p>
          <a:p>
            <a:pPr algn="r" rtl="1"/>
            <a:r>
              <a:rPr lang="ar-SA" dirty="0" smtClean="0"/>
              <a:t>ويُطلق </a:t>
            </a:r>
            <a:r>
              <a:rPr lang="ar-SA" dirty="0"/>
              <a:t>ويُراد به </a:t>
            </a:r>
            <a:r>
              <a:rPr lang="ar-SA" dirty="0" smtClean="0">
                <a:solidFill>
                  <a:schemeClr val="accent6">
                    <a:lumMod val="75000"/>
                  </a:schemeClr>
                </a:solidFill>
              </a:rPr>
              <a:t>المُوحى</a:t>
            </a:r>
            <a:r>
              <a:rPr lang="ar-SA" dirty="0" smtClean="0"/>
              <a:t>، </a:t>
            </a:r>
            <a:r>
              <a:rPr lang="ar-SA" dirty="0"/>
              <a:t>أي بمعنى اسم المفعول</a:t>
            </a:r>
            <a:endParaRPr lang="ar-SA" dirty="0"/>
          </a:p>
        </p:txBody>
      </p:sp>
    </p:spTree>
    <p:extLst>
      <p:ext uri="{BB962C8B-B14F-4D97-AF65-F5344CB8AC3E}">
        <p14:creationId xmlns:p14="http://schemas.microsoft.com/office/powerpoint/2010/main" val="400490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latin typeface="Times New Roman"/>
                <a:ea typeface="Times New Roman"/>
                <a:cs typeface="Simplified Arabic"/>
              </a:rPr>
              <a:t>والوحي بمعناه اللغوي </a:t>
            </a:r>
            <a:r>
              <a:rPr lang="ar-SA" dirty="0" smtClean="0">
                <a:latin typeface="Times New Roman"/>
                <a:ea typeface="Times New Roman"/>
                <a:cs typeface="Simplified Arabic"/>
              </a:rPr>
              <a:t>يتناول:</a:t>
            </a:r>
            <a:endParaRPr lang="ar-SA" dirty="0"/>
          </a:p>
        </p:txBody>
      </p:sp>
      <p:sp>
        <p:nvSpPr>
          <p:cNvPr id="3" name="عنصر نائب للنص 2"/>
          <p:cNvSpPr>
            <a:spLocks noGrp="1"/>
          </p:cNvSpPr>
          <p:nvPr>
            <p:ph type="body" idx="1"/>
          </p:nvPr>
        </p:nvSpPr>
        <p:spPr/>
        <p:txBody>
          <a:bodyPr/>
          <a:lstStyle/>
          <a:p>
            <a:pPr marL="0" indent="0">
              <a:buNone/>
            </a:pPr>
            <a:r>
              <a:rPr lang="ar-SA" dirty="0"/>
              <a:t>1- </a:t>
            </a:r>
            <a:r>
              <a:rPr lang="ar-SA" dirty="0">
                <a:solidFill>
                  <a:schemeClr val="accent6">
                    <a:lumMod val="75000"/>
                  </a:schemeClr>
                </a:solidFill>
              </a:rPr>
              <a:t>الإلهام الفطري للإنسان</a:t>
            </a:r>
            <a:r>
              <a:rPr lang="ar-SA" dirty="0"/>
              <a:t>، كالوحي إلى أُم موسى {وَأَوْحَيْنَا إِلَى أُمِّ مُوسَى أَنْ </a:t>
            </a:r>
            <a:r>
              <a:rPr lang="ar-SA" dirty="0" smtClean="0"/>
              <a:t>أَرْضِعِيهِ...} </a:t>
            </a:r>
          </a:p>
          <a:p>
            <a:pPr marL="0" indent="0">
              <a:buNone/>
            </a:pPr>
            <a:r>
              <a:rPr lang="ar-SA" dirty="0"/>
              <a:t>2- </a:t>
            </a:r>
            <a:r>
              <a:rPr lang="ar-SA" dirty="0" smtClean="0">
                <a:solidFill>
                  <a:schemeClr val="accent6">
                    <a:lumMod val="75000"/>
                  </a:schemeClr>
                </a:solidFill>
              </a:rPr>
              <a:t>الإلهام </a:t>
            </a:r>
            <a:r>
              <a:rPr lang="ar-SA" dirty="0">
                <a:solidFill>
                  <a:schemeClr val="accent6">
                    <a:lumMod val="75000"/>
                  </a:schemeClr>
                </a:solidFill>
              </a:rPr>
              <a:t>الغريزي للحيوان</a:t>
            </a:r>
            <a:r>
              <a:rPr lang="ar-SA" dirty="0"/>
              <a:t>، كالوحي إلى النحل {وَأَوْحَى رَبُّكَ إِلَى النَّحْلِ أَنِ اتَّخِذِي مِنَ الْجِبَالِ بُيُوتًا وَمِنَ الشَّجَرِ وَمِمَّا يَعْرِشُونَ} </a:t>
            </a:r>
            <a:endParaRPr lang="ar-SA" dirty="0" smtClean="0"/>
          </a:p>
          <a:p>
            <a:pPr marL="0" indent="0">
              <a:buNone/>
            </a:pPr>
            <a:r>
              <a:rPr lang="ar-SA" dirty="0">
                <a:solidFill>
                  <a:schemeClr val="tx1"/>
                </a:solidFill>
              </a:rPr>
              <a:t>3-</a:t>
            </a:r>
            <a:r>
              <a:rPr lang="ar-SA" dirty="0">
                <a:solidFill>
                  <a:schemeClr val="accent6">
                    <a:lumMod val="75000"/>
                  </a:schemeClr>
                </a:solidFill>
              </a:rPr>
              <a:t> </a:t>
            </a:r>
            <a:r>
              <a:rPr lang="ar-SA" dirty="0" smtClean="0">
                <a:solidFill>
                  <a:schemeClr val="accent6">
                    <a:lumMod val="75000"/>
                  </a:schemeClr>
                </a:solidFill>
              </a:rPr>
              <a:t>الإشارة </a:t>
            </a:r>
            <a:r>
              <a:rPr lang="ar-SA" dirty="0">
                <a:solidFill>
                  <a:schemeClr val="accent6">
                    <a:lumMod val="75000"/>
                  </a:schemeClr>
                </a:solidFill>
              </a:rPr>
              <a:t>السريعة على سبيل الرمز </a:t>
            </a:r>
            <a:r>
              <a:rPr lang="ar-SA" dirty="0" smtClean="0">
                <a:solidFill>
                  <a:schemeClr val="accent6">
                    <a:lumMod val="75000"/>
                  </a:schemeClr>
                </a:solidFill>
              </a:rPr>
              <a:t>والإيحاء، </a:t>
            </a:r>
            <a:r>
              <a:rPr lang="ar-SA" dirty="0"/>
              <a:t>كإيحاء زكريا فيما حكاه القرآن عنه: {فَخَرَجَ عَلَى قَوْمِهِ مِنَ الْمِحْرَابِ فَأَوْحَى إِلَيْهِمْ أَنْ سَبِّحُوا بُكْرَةً وَعَشِيًّا} </a:t>
            </a:r>
            <a:endParaRPr lang="ar-SA" dirty="0" smtClean="0"/>
          </a:p>
          <a:p>
            <a:pPr marL="0" indent="0">
              <a:buNone/>
            </a:pPr>
            <a:r>
              <a:rPr lang="ar-SA" dirty="0"/>
              <a:t>4- </a:t>
            </a:r>
            <a:r>
              <a:rPr lang="ar-SA" dirty="0" smtClean="0">
                <a:solidFill>
                  <a:schemeClr val="accent6">
                    <a:lumMod val="75000"/>
                  </a:schemeClr>
                </a:solidFill>
              </a:rPr>
              <a:t>وسوسة </a:t>
            </a:r>
            <a:r>
              <a:rPr lang="ar-SA" dirty="0">
                <a:solidFill>
                  <a:schemeClr val="accent6">
                    <a:lumMod val="75000"/>
                  </a:schemeClr>
                </a:solidFill>
              </a:rPr>
              <a:t>الشيطان وتزيينه الشر في نفس الإنسان</a:t>
            </a:r>
            <a:r>
              <a:rPr lang="ar-SA" dirty="0"/>
              <a:t>: {وَإِنَّ الشَّيَاطِينَ </a:t>
            </a:r>
            <a:r>
              <a:rPr lang="ar-SA" dirty="0" err="1"/>
              <a:t>لَيُوحُونَ</a:t>
            </a:r>
            <a:r>
              <a:rPr lang="ar-SA" dirty="0"/>
              <a:t> إِلَى أَوْلِيَائِهِمْ لِيُجَادِلُوكُمْ} 3، {وَكَذَلِكَ جَعَلْنَا لِكُلِّ نَبِيٍّ عَدُوًّا شَيَاطِينَ الْإِنْسِ وَالْجِنِّ يُوحِي بَعْضُهُمْ إِلَى بَعْضٍ زُخْرُفَ الْقَوْلِ غُرُورًا} </a:t>
            </a:r>
          </a:p>
        </p:txBody>
      </p:sp>
    </p:spTree>
    <p:extLst>
      <p:ext uri="{BB962C8B-B14F-4D97-AF65-F5344CB8AC3E}">
        <p14:creationId xmlns:p14="http://schemas.microsoft.com/office/powerpoint/2010/main" val="371779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457200" y="476672"/>
            <a:ext cx="8229600" cy="5649491"/>
          </a:xfrm>
        </p:spPr>
        <p:txBody>
          <a:bodyPr/>
          <a:lstStyle/>
          <a:p>
            <a:pPr marL="0" indent="0">
              <a:buNone/>
            </a:pPr>
            <a:r>
              <a:rPr lang="ar-SA" dirty="0"/>
              <a:t>5- </a:t>
            </a:r>
            <a:r>
              <a:rPr lang="ar-SA" dirty="0">
                <a:solidFill>
                  <a:schemeClr val="accent6">
                    <a:lumMod val="75000"/>
                  </a:schemeClr>
                </a:solidFill>
              </a:rPr>
              <a:t>وما يُلقيه الله إلى ملائكته من أمر ليفعلوه:</a:t>
            </a:r>
            <a:r>
              <a:rPr lang="ar-SA" dirty="0"/>
              <a:t> {إِذْ يُوحِي رَبُّكَ إِلَى الْمَلائِكَةِ أَنِّي مَعَكُمْ فَثَبِّتُوا الَّذِينَ آمَنُوا} </a:t>
            </a:r>
            <a:endParaRPr lang="ar-SA" dirty="0" smtClean="0"/>
          </a:p>
          <a:p>
            <a:pPr marL="0" indent="0">
              <a:buNone/>
            </a:pPr>
            <a:r>
              <a:rPr lang="ar-SA" dirty="0" smtClean="0"/>
              <a:t>6- </a:t>
            </a:r>
            <a:r>
              <a:rPr lang="ar-SA" dirty="0" smtClean="0">
                <a:solidFill>
                  <a:schemeClr val="accent6">
                    <a:lumMod val="75000"/>
                  </a:schemeClr>
                </a:solidFill>
              </a:rPr>
              <a:t>الأمر الكوني للجمادات </a:t>
            </a:r>
            <a:r>
              <a:rPr lang="ar-SA" dirty="0" smtClean="0"/>
              <a:t>: {.. يومئذ تحدث أخبارها بأن ربك أوحى لها }.</a:t>
            </a:r>
          </a:p>
          <a:p>
            <a:endParaRPr lang="ar-SA" dirty="0" smtClean="0">
              <a:solidFill>
                <a:schemeClr val="tx1"/>
              </a:solidFill>
            </a:endParaRPr>
          </a:p>
          <a:p>
            <a:pPr>
              <a:buFont typeface="Arial" pitchFamily="34" charset="0"/>
              <a:buChar char="•"/>
            </a:pPr>
            <a:r>
              <a:rPr lang="ar-SA" sz="3200" b="1" i="1" dirty="0" smtClean="0"/>
              <a:t>تعريف الوحي بمعنى </a:t>
            </a:r>
            <a:r>
              <a:rPr lang="ar-SA" sz="3200" b="1" i="1" dirty="0">
                <a:solidFill>
                  <a:schemeClr val="accent4">
                    <a:lumMod val="75000"/>
                  </a:schemeClr>
                </a:solidFill>
              </a:rPr>
              <a:t>اسم </a:t>
            </a:r>
            <a:r>
              <a:rPr lang="ar-SA" sz="3200" b="1" i="1" dirty="0" smtClean="0">
                <a:solidFill>
                  <a:schemeClr val="accent4">
                    <a:lumMod val="75000"/>
                  </a:schemeClr>
                </a:solidFill>
              </a:rPr>
              <a:t>المفعول</a:t>
            </a:r>
            <a:r>
              <a:rPr lang="ar-SA" sz="2000" b="1" i="1" dirty="0" smtClean="0">
                <a:solidFill>
                  <a:schemeClr val="accent2">
                    <a:lumMod val="75000"/>
                  </a:schemeClr>
                </a:solidFill>
              </a:rPr>
              <a:t>((</a:t>
            </a:r>
            <a:r>
              <a:rPr lang="ar-SA" sz="3200" b="1" i="1" dirty="0" smtClean="0">
                <a:solidFill>
                  <a:schemeClr val="accent2">
                    <a:lumMod val="75000"/>
                  </a:schemeClr>
                </a:solidFill>
              </a:rPr>
              <a:t> المُوحى</a:t>
            </a:r>
            <a:r>
              <a:rPr lang="ar-SA" sz="2000" b="1" i="1" dirty="0" smtClean="0">
                <a:solidFill>
                  <a:schemeClr val="accent2">
                    <a:lumMod val="75000"/>
                  </a:schemeClr>
                </a:solidFill>
              </a:rPr>
              <a:t>)) </a:t>
            </a:r>
            <a:r>
              <a:rPr lang="ar-SA" sz="3200" b="1" i="1" dirty="0" smtClean="0"/>
              <a:t>(</a:t>
            </a:r>
            <a:r>
              <a:rPr lang="ar-SA" sz="3200" b="1" i="1" dirty="0" smtClean="0">
                <a:solidFill>
                  <a:srgbClr val="00B0F0"/>
                </a:solidFill>
              </a:rPr>
              <a:t>وحي الله إلى أنبيائه</a:t>
            </a:r>
            <a:r>
              <a:rPr lang="ar-SA" sz="3200" b="1" i="1" dirty="0" smtClean="0"/>
              <a:t>)</a:t>
            </a:r>
            <a:r>
              <a:rPr lang="ar-SA" b="1" dirty="0" smtClean="0"/>
              <a:t>:</a:t>
            </a:r>
          </a:p>
          <a:p>
            <a:pPr>
              <a:buFont typeface="Arial" pitchFamily="34" charset="0"/>
              <a:buChar char="•"/>
            </a:pPr>
            <a:r>
              <a:rPr lang="ar-SA" b="1" dirty="0"/>
              <a:t>ووحي الله إلى أنبيائه قد عرَّفوه شرعًا بأنه: كلام الله تعالى المُنَزَّلُ على نبي من أنبيائه. </a:t>
            </a:r>
            <a:endParaRPr lang="ar-SA" b="1" dirty="0" smtClean="0"/>
          </a:p>
          <a:p>
            <a:pPr>
              <a:buFont typeface="Arial" pitchFamily="34" charset="0"/>
              <a:buChar char="•"/>
            </a:pPr>
            <a:r>
              <a:rPr lang="ar-SA" b="1" dirty="0" smtClean="0"/>
              <a:t>والوحي </a:t>
            </a:r>
            <a:r>
              <a:rPr lang="ar-SA" b="1" dirty="0">
                <a:solidFill>
                  <a:srgbClr val="FF0000"/>
                </a:solidFill>
              </a:rPr>
              <a:t>بالمعنى المصدري </a:t>
            </a:r>
            <a:r>
              <a:rPr lang="ar-SA" b="1" dirty="0">
                <a:solidFill>
                  <a:srgbClr val="00B050"/>
                </a:solidFill>
              </a:rPr>
              <a:t>اصطلاحًا</a:t>
            </a:r>
            <a:r>
              <a:rPr lang="ar-SA" b="1" dirty="0"/>
              <a:t>: هو إعلام الله تعالى مَن يصطفيه من عباده ما أراد من هداية بطريقة خفية </a:t>
            </a:r>
            <a:r>
              <a:rPr lang="ar-SA" b="1" dirty="0" err="1" smtClean="0"/>
              <a:t>سريعة.ئئ</a:t>
            </a:r>
            <a:r>
              <a:rPr lang="ar-SA" b="1" dirty="0" smtClean="0"/>
              <a:t>\|~</a:t>
            </a:r>
            <a:endParaRPr lang="ar-SA" b="1" dirty="0"/>
          </a:p>
          <a:p>
            <a:pPr>
              <a:buFont typeface="Arial" pitchFamily="34" charset="0"/>
              <a:buChar char="•"/>
            </a:pPr>
            <a:endParaRPr lang="ar-SA" b="1" dirty="0"/>
          </a:p>
        </p:txBody>
      </p:sp>
    </p:spTree>
    <p:extLst>
      <p:ext uri="{BB962C8B-B14F-4D97-AF65-F5344CB8AC3E}">
        <p14:creationId xmlns:p14="http://schemas.microsoft.com/office/powerpoint/2010/main" val="132138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96752"/>
            <a:ext cx="8229600" cy="4929411"/>
          </a:xfrm>
        </p:spPr>
        <p:txBody>
          <a:bodyPr>
            <a:normAutofit fontScale="92500" lnSpcReduction="20000"/>
          </a:bodyPr>
          <a:lstStyle/>
          <a:p>
            <a:pPr marL="0" indent="0">
              <a:buNone/>
            </a:pPr>
            <a:r>
              <a:rPr lang="ar-SA" dirty="0" smtClean="0"/>
              <a:t>     جاء </a:t>
            </a:r>
            <a:r>
              <a:rPr lang="ar-SA" dirty="0"/>
              <a:t>في القرآن الكريم ما ينص </a:t>
            </a:r>
            <a:endParaRPr lang="ar-SA" dirty="0" smtClean="0"/>
          </a:p>
          <a:p>
            <a:pPr marL="0" indent="0">
              <a:buNone/>
            </a:pPr>
            <a:r>
              <a:rPr lang="ar-SA" dirty="0" smtClean="0"/>
              <a:t>**</a:t>
            </a:r>
            <a:r>
              <a:rPr lang="ar-SA" b="1" dirty="0" smtClean="0">
                <a:solidFill>
                  <a:schemeClr val="accent1">
                    <a:lumMod val="75000"/>
                  </a:schemeClr>
                </a:solidFill>
              </a:rPr>
              <a:t>على </a:t>
            </a:r>
            <a:r>
              <a:rPr lang="ar-SA" b="1" dirty="0">
                <a:solidFill>
                  <a:schemeClr val="accent1">
                    <a:lumMod val="75000"/>
                  </a:schemeClr>
                </a:solidFill>
              </a:rPr>
              <a:t>كلام الله لملائكته</a:t>
            </a:r>
            <a:r>
              <a:rPr lang="ar-SA" b="1" dirty="0"/>
              <a:t>: </a:t>
            </a:r>
            <a:r>
              <a:rPr lang="ar-SA" dirty="0"/>
              <a:t>{وَإِذْ قَالَ رَبُّكَ لِلْمَلائِكَةِ إِنِّي جَاعِلٌ فِي الْأَرْضِ خَلِيفَةً قَالُوا أَتَجْعَلُ فِيهَا مَنْ يُفْسِدُ </a:t>
            </a:r>
            <a:r>
              <a:rPr lang="ar-SA" dirty="0" smtClean="0"/>
              <a:t>فِيهَا...}.</a:t>
            </a:r>
          </a:p>
          <a:p>
            <a:pPr marL="0" indent="0">
              <a:buNone/>
            </a:pPr>
            <a:endParaRPr lang="ar-SA" dirty="0"/>
          </a:p>
          <a:p>
            <a:pPr marL="0" indent="0">
              <a:buNone/>
            </a:pPr>
            <a:r>
              <a:rPr lang="ar-SA" b="1" dirty="0">
                <a:solidFill>
                  <a:schemeClr val="accent1">
                    <a:lumMod val="75000"/>
                  </a:schemeClr>
                </a:solidFill>
              </a:rPr>
              <a:t>وعلى إيحائه إليهم: </a:t>
            </a:r>
            <a:r>
              <a:rPr lang="ar-SA" dirty="0"/>
              <a:t>{إِذْ يُوحِي رَبُّكَ إِلَى الْمَلائِكَةِ أَنِّي مَعَكُمْ فَثَبِّتُوا الَّذِينَ </a:t>
            </a:r>
            <a:r>
              <a:rPr lang="ar-SA" dirty="0" smtClean="0"/>
              <a:t>آمَنُوا...}.</a:t>
            </a:r>
          </a:p>
          <a:p>
            <a:pPr marL="0" indent="0">
              <a:buNone/>
            </a:pPr>
            <a:endParaRPr lang="ar-SA" b="1" dirty="0"/>
          </a:p>
          <a:p>
            <a:pPr marL="0" indent="0">
              <a:buNone/>
            </a:pPr>
            <a:r>
              <a:rPr lang="ar-SA" b="1" dirty="0">
                <a:solidFill>
                  <a:schemeClr val="accent1">
                    <a:lumMod val="75000"/>
                  </a:schemeClr>
                </a:solidFill>
              </a:rPr>
              <a:t>وعلى قيامهم بتدبير شئون الكون حسب </a:t>
            </a:r>
            <a:r>
              <a:rPr lang="ar-SA" b="1" dirty="0" smtClean="0">
                <a:solidFill>
                  <a:schemeClr val="accent1">
                    <a:lumMod val="75000"/>
                  </a:schemeClr>
                </a:solidFill>
              </a:rPr>
              <a:t>أمره سبحانه وتعالى</a:t>
            </a:r>
            <a:r>
              <a:rPr lang="ar-SA" dirty="0" smtClean="0"/>
              <a:t>: </a:t>
            </a:r>
            <a:r>
              <a:rPr lang="ar-SA" dirty="0"/>
              <a:t>{فَالْمُقَسِّمَاتِ أَمْرًا</a:t>
            </a:r>
            <a:r>
              <a:rPr lang="ar-SA" dirty="0" smtClean="0"/>
              <a:t>}، </a:t>
            </a:r>
            <a:r>
              <a:rPr lang="ar-SA" dirty="0"/>
              <a:t>{فَالْمُدَبِّرَاتِ أَمْرًا</a:t>
            </a:r>
            <a:r>
              <a:rPr lang="ar-SA" dirty="0" smtClean="0"/>
              <a:t>}.</a:t>
            </a:r>
          </a:p>
          <a:p>
            <a:pPr marL="0" indent="0">
              <a:buNone/>
            </a:pPr>
            <a:endParaRPr lang="ar-SA" dirty="0"/>
          </a:p>
          <a:p>
            <a:pPr marL="0" indent="0">
              <a:buNone/>
            </a:pPr>
            <a:r>
              <a:rPr lang="ar-SA" dirty="0" smtClean="0"/>
              <a:t>    وهذه </a:t>
            </a:r>
            <a:r>
              <a:rPr lang="ar-SA" dirty="0"/>
              <a:t>النصوص متآزرة تدل على أن الله يُكَلِّمُ الملائكة دون واسطة بكلام </a:t>
            </a:r>
            <a:r>
              <a:rPr lang="ar-SA" dirty="0" smtClean="0"/>
              <a:t>   </a:t>
            </a:r>
          </a:p>
          <a:p>
            <a:pPr marL="0" indent="0">
              <a:buNone/>
            </a:pPr>
            <a:r>
              <a:rPr lang="ar-SA" dirty="0"/>
              <a:t> </a:t>
            </a:r>
            <a:r>
              <a:rPr lang="ar-SA" dirty="0" smtClean="0"/>
              <a:t>   يفهمونه .</a:t>
            </a:r>
          </a:p>
          <a:p>
            <a:pPr marL="0" indent="0">
              <a:buNone/>
            </a:pPr>
            <a:r>
              <a:rPr lang="ar-SA" dirty="0" smtClean="0"/>
              <a:t> ومن ذلك ما </a:t>
            </a:r>
            <a:r>
              <a:rPr lang="ar-SA" dirty="0"/>
              <a:t>جاء في الحديث عن النوَّاس بن سمعان رضي الله عنه </a:t>
            </a:r>
            <a:r>
              <a:rPr lang="ar-SA" dirty="0" smtClean="0"/>
              <a:t>....</a:t>
            </a:r>
            <a:endParaRPr lang="ar-SA" dirty="0"/>
          </a:p>
          <a:p>
            <a:pPr marL="0" indent="0">
              <a:buNone/>
            </a:pPr>
            <a:r>
              <a:rPr lang="ar-SA" dirty="0"/>
              <a:t> </a:t>
            </a:r>
            <a:r>
              <a:rPr lang="ar-SA" dirty="0" smtClean="0"/>
              <a:t>و </a:t>
            </a:r>
            <a:r>
              <a:rPr lang="ar-SA" dirty="0"/>
              <a:t>في الصحيح: "إذا قضى الله الأمر في السماء </a:t>
            </a:r>
            <a:r>
              <a:rPr lang="ar-SA" dirty="0" smtClean="0"/>
              <a:t>ضربت </a:t>
            </a:r>
            <a:r>
              <a:rPr lang="ar-SA" dirty="0"/>
              <a:t>الملائكة بأجنحتها </a:t>
            </a:r>
            <a:r>
              <a:rPr lang="ar-SA" dirty="0" err="1" smtClean="0"/>
              <a:t>خضعانا</a:t>
            </a:r>
            <a:r>
              <a:rPr lang="ar-SA" dirty="0"/>
              <a:t> لقوله كأنه سلسلة على صفوان"</a:t>
            </a:r>
          </a:p>
        </p:txBody>
      </p:sp>
      <p:sp>
        <p:nvSpPr>
          <p:cNvPr id="3" name="عنوان 2"/>
          <p:cNvSpPr>
            <a:spLocks noGrp="1"/>
          </p:cNvSpPr>
          <p:nvPr>
            <p:ph type="title"/>
          </p:nvPr>
        </p:nvSpPr>
        <p:spPr>
          <a:xfrm>
            <a:off x="457200" y="404665"/>
            <a:ext cx="8229600" cy="792087"/>
          </a:xfrm>
        </p:spPr>
        <p:txBody>
          <a:bodyPr>
            <a:noAutofit/>
          </a:bodyPr>
          <a:lstStyle/>
          <a:p>
            <a:pPr algn="ctr"/>
            <a:r>
              <a:rPr lang="ar-SA" sz="4000" b="1" dirty="0"/>
              <a:t>كيفية وحي الله إلى ملائكته:</a:t>
            </a:r>
          </a:p>
        </p:txBody>
      </p:sp>
    </p:spTree>
    <p:extLst>
      <p:ext uri="{BB962C8B-B14F-4D97-AF65-F5344CB8AC3E}">
        <p14:creationId xmlns:p14="http://schemas.microsoft.com/office/powerpoint/2010/main" val="30512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433467"/>
          </a:xfrm>
        </p:spPr>
        <p:txBody>
          <a:bodyPr>
            <a:normAutofit fontScale="92500" lnSpcReduction="20000"/>
          </a:bodyPr>
          <a:lstStyle/>
          <a:p>
            <a:pPr marL="0" indent="0">
              <a:buNone/>
            </a:pPr>
            <a:endParaRPr lang="ar-SA" dirty="0" smtClean="0"/>
          </a:p>
          <a:p>
            <a:pPr marL="0" indent="0">
              <a:buNone/>
            </a:pPr>
            <a:r>
              <a:rPr lang="ar-SA" dirty="0" smtClean="0"/>
              <a:t>** </a:t>
            </a:r>
            <a:r>
              <a:rPr lang="ar-SA" b="1" dirty="0" smtClean="0">
                <a:solidFill>
                  <a:schemeClr val="accent1">
                    <a:lumMod val="75000"/>
                  </a:schemeClr>
                </a:solidFill>
              </a:rPr>
              <a:t>وثبت </a:t>
            </a:r>
            <a:r>
              <a:rPr lang="ar-SA" b="1" dirty="0">
                <a:solidFill>
                  <a:schemeClr val="accent1">
                    <a:lumMod val="75000"/>
                  </a:schemeClr>
                </a:solidFill>
              </a:rPr>
              <a:t>أن القرآن الكريم كُتِبَ في اللَّوح المحفوظ </a:t>
            </a:r>
            <a:r>
              <a:rPr lang="ar-SA" dirty="0"/>
              <a:t>لقوله تعالى: {بَلْ هُوَ قُرْآنٌ مَجِيدٌ, فِي لَوْحٍ مَحْفُوظٍ</a:t>
            </a:r>
            <a:r>
              <a:rPr lang="ar-SA" dirty="0" smtClean="0"/>
              <a:t>}.</a:t>
            </a:r>
            <a:endParaRPr lang="ar-SA" dirty="0"/>
          </a:p>
          <a:p>
            <a:pPr marL="0" indent="0">
              <a:buNone/>
            </a:pPr>
            <a:r>
              <a:rPr lang="ar-SA" dirty="0" smtClean="0"/>
              <a:t> </a:t>
            </a:r>
          </a:p>
          <a:p>
            <a:pPr marL="0" indent="0">
              <a:buNone/>
            </a:pPr>
            <a:endParaRPr lang="ar-SA" dirty="0" smtClean="0"/>
          </a:p>
          <a:p>
            <a:pPr marL="0" indent="0">
              <a:buNone/>
            </a:pPr>
            <a:r>
              <a:rPr lang="ar-SA" dirty="0" smtClean="0"/>
              <a:t>** </a:t>
            </a:r>
            <a:r>
              <a:rPr lang="ar-SA" b="1" dirty="0" smtClean="0">
                <a:solidFill>
                  <a:schemeClr val="accent1">
                    <a:lumMod val="75000"/>
                  </a:schemeClr>
                </a:solidFill>
              </a:rPr>
              <a:t>كما </a:t>
            </a:r>
            <a:r>
              <a:rPr lang="ar-SA" b="1" dirty="0">
                <a:solidFill>
                  <a:schemeClr val="accent1">
                    <a:lumMod val="75000"/>
                  </a:schemeClr>
                </a:solidFill>
              </a:rPr>
              <a:t>ثبت إنزاله جملة إلى بيت العزة من السماء الدنيا في ليلة القدر من شهر رمضان: </a:t>
            </a:r>
            <a:r>
              <a:rPr lang="ar-SA" dirty="0"/>
              <a:t>{إِنَّا أَنْزَلْنَاهُ فِي لَيْلَةِ الْقَدْرِ</a:t>
            </a:r>
            <a:r>
              <a:rPr lang="ar-SA" dirty="0" smtClean="0"/>
              <a:t>}، </a:t>
            </a:r>
            <a:r>
              <a:rPr lang="ar-SA" dirty="0"/>
              <a:t>{إِنَّا أَنْزَلْنَاهُ فِي لَيْلَةٍ مُبَارَكَةٍ</a:t>
            </a:r>
            <a:r>
              <a:rPr lang="ar-SA" dirty="0" smtClean="0"/>
              <a:t>}، </a:t>
            </a:r>
            <a:r>
              <a:rPr lang="ar-SA" dirty="0"/>
              <a:t>{شَهْرُ رَمَضَانَ الَّذِي أُنْزِلَ فِيهِ الْقُرْآنُ</a:t>
            </a:r>
            <a:r>
              <a:rPr lang="ar-SA" dirty="0" smtClean="0"/>
              <a:t>}</a:t>
            </a:r>
          </a:p>
          <a:p>
            <a:pPr marL="0" indent="0">
              <a:buNone/>
            </a:pPr>
            <a:endParaRPr lang="ar-SA" dirty="0"/>
          </a:p>
          <a:p>
            <a:pPr marL="0" indent="0">
              <a:buNone/>
            </a:pPr>
            <a:r>
              <a:rPr lang="ar-SA" dirty="0"/>
              <a:t>      </a:t>
            </a:r>
            <a:endParaRPr lang="ar-SA" dirty="0" smtClean="0"/>
          </a:p>
          <a:p>
            <a:pPr marL="0" indent="0">
              <a:buNone/>
            </a:pPr>
            <a:endParaRPr lang="ar-SA" dirty="0"/>
          </a:p>
          <a:p>
            <a:pPr marL="0" indent="0">
              <a:buNone/>
            </a:pPr>
            <a:r>
              <a:rPr lang="ar-SA" dirty="0"/>
              <a:t> </a:t>
            </a:r>
            <a:r>
              <a:rPr lang="ar-SA" dirty="0" smtClean="0"/>
              <a:t>       </a:t>
            </a:r>
            <a:r>
              <a:rPr lang="ar-SA" dirty="0" smtClean="0">
                <a:solidFill>
                  <a:srgbClr val="C00000"/>
                </a:solidFill>
              </a:rPr>
              <a:t>ولذلك </a:t>
            </a:r>
            <a:r>
              <a:rPr lang="ar-SA" dirty="0">
                <a:solidFill>
                  <a:srgbClr val="C00000"/>
                </a:solidFill>
              </a:rPr>
              <a:t>ذهب العلماء في كيفية وحي الله إلى جبريل بالقرآن إلى المذاهب الآتية:</a:t>
            </a:r>
          </a:p>
          <a:p>
            <a:pPr marL="0" indent="0">
              <a:buNone/>
            </a:pPr>
            <a:endParaRPr lang="ar-SA" dirty="0" smtClean="0"/>
          </a:p>
          <a:p>
            <a:pPr marL="0" indent="0">
              <a:buNone/>
            </a:pPr>
            <a:r>
              <a:rPr lang="ar-SA" dirty="0"/>
              <a:t> </a:t>
            </a:r>
            <a:r>
              <a:rPr lang="ar-SA" dirty="0" smtClean="0"/>
              <a:t>                                    </a:t>
            </a:r>
          </a:p>
          <a:p>
            <a:pPr marL="0" indent="0">
              <a:buNone/>
            </a:pPr>
            <a:r>
              <a:rPr lang="ar-SA" dirty="0"/>
              <a:t> </a:t>
            </a:r>
            <a:r>
              <a:rPr lang="ar-SA" dirty="0" smtClean="0"/>
              <a:t>                                                </a:t>
            </a:r>
            <a:endParaRPr lang="ar-SA" dirty="0"/>
          </a:p>
        </p:txBody>
      </p:sp>
      <p:sp>
        <p:nvSpPr>
          <p:cNvPr id="4" name="سهم إلى اليسار 3"/>
          <p:cNvSpPr/>
          <p:nvPr/>
        </p:nvSpPr>
        <p:spPr>
          <a:xfrm>
            <a:off x="8171531" y="3933056"/>
            <a:ext cx="288032"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805465">
            <a:off x="4320586" y="5778909"/>
            <a:ext cx="3175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992694">
            <a:off x="4413249" y="5083507"/>
            <a:ext cx="3175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4546" y="3406776"/>
            <a:ext cx="3175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7164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390182488"/>
              </p:ext>
            </p:extLst>
          </p:nvPr>
        </p:nvGraphicFramePr>
        <p:xfrm>
          <a:off x="539552" y="548680"/>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31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4"/>
          <p:cNvSpPr>
            <a:spLocks noGrp="1"/>
          </p:cNvSpPr>
          <p:nvPr>
            <p:ph type="body" idx="1"/>
          </p:nvPr>
        </p:nvSpPr>
        <p:spPr>
          <a:xfrm>
            <a:off x="457200" y="1124744"/>
            <a:ext cx="8229600" cy="5001419"/>
          </a:xfrm>
        </p:spPr>
        <p:txBody>
          <a:bodyPr>
            <a:normAutofit fontScale="92500" lnSpcReduction="20000"/>
          </a:bodyPr>
          <a:lstStyle/>
          <a:p>
            <a:r>
              <a:rPr lang="ar-SA" dirty="0">
                <a:solidFill>
                  <a:schemeClr val="accent6">
                    <a:lumMod val="75000"/>
                  </a:schemeClr>
                </a:solidFill>
              </a:rPr>
              <a:t>والرأي الأول هو الصواب</a:t>
            </a:r>
            <a:r>
              <a:rPr lang="ar-SA" dirty="0"/>
              <a:t>، وهو ما عليه أهل السٌّنَّة </a:t>
            </a:r>
            <a:r>
              <a:rPr lang="ar-SA" dirty="0" smtClean="0"/>
              <a:t>والجماعة، ويؤيده:</a:t>
            </a:r>
          </a:p>
          <a:p>
            <a:pPr marL="0" indent="0">
              <a:buNone/>
            </a:pPr>
            <a:r>
              <a:rPr lang="ar-SA" dirty="0"/>
              <a:t> </a:t>
            </a:r>
            <a:r>
              <a:rPr lang="ar-SA" dirty="0" smtClean="0"/>
              <a:t> </a:t>
            </a:r>
            <a:r>
              <a:rPr lang="ar-SA" dirty="0" smtClean="0">
                <a:solidFill>
                  <a:schemeClr val="accent6">
                    <a:lumMod val="75000"/>
                  </a:schemeClr>
                </a:solidFill>
              </a:rPr>
              <a:t>أ- </a:t>
            </a:r>
            <a:r>
              <a:rPr lang="ar-SA" dirty="0" smtClean="0"/>
              <a:t>حديث </a:t>
            </a:r>
            <a:r>
              <a:rPr lang="ar-SA" dirty="0"/>
              <a:t>النوَّاس بن سمعان </a:t>
            </a:r>
            <a:r>
              <a:rPr lang="ar-SA" dirty="0" smtClean="0"/>
              <a:t>. </a:t>
            </a:r>
            <a:r>
              <a:rPr lang="ar-SA" dirty="0" smtClean="0">
                <a:solidFill>
                  <a:schemeClr val="accent6">
                    <a:lumMod val="75000"/>
                  </a:schemeClr>
                </a:solidFill>
              </a:rPr>
              <a:t>ب-</a:t>
            </a:r>
            <a:r>
              <a:rPr lang="ar-SA" dirty="0" smtClean="0"/>
              <a:t> ونسبة </a:t>
            </a:r>
            <a:r>
              <a:rPr lang="ar-SA" dirty="0"/>
              <a:t>القرآن إلى الله في أكثر من آية: {وَإِنَّكَ لَتُلَقَّى الْقُرْآنَ مِنْ لَدُنْ حَكِيمٍ عَلِيمٍ</a:t>
            </a:r>
            <a:r>
              <a:rPr lang="ar-SA" dirty="0" smtClean="0"/>
              <a:t>}..</a:t>
            </a:r>
            <a:endParaRPr lang="ar-SA" dirty="0"/>
          </a:p>
          <a:p>
            <a:pPr marL="0" indent="0">
              <a:buNone/>
            </a:pPr>
            <a:r>
              <a:rPr lang="ar-SA" dirty="0"/>
              <a:t>{وَإِنْ أَحَدٌ مِنَ الْمُشْرِكِينَ اسْتَجَارَكَ فَأَجِرْهُ حَتَّى يَسْمَعَ كَلامَ </a:t>
            </a:r>
            <a:r>
              <a:rPr lang="ar-SA" dirty="0" smtClean="0"/>
              <a:t>اللَّهِ}.. </a:t>
            </a:r>
            <a:r>
              <a:rPr lang="ar-SA" dirty="0"/>
              <a:t>{وَإِذَا تُتْلَى عَلَيْهِمْ آيَاتُنَا بَيِّنَاتٍ قَالَ الَّذِينَ لا يَرْجُونَ لِقَاءَنَا ائْتِ بِقُرْآنٍ غَيْرِ هَذَا أَوْ بَدِّلْهُ قُلْ مَا يَكُونُ لِي أَنْ أُبَدِّلَهُ مِنْ تِلْقَاءِ نَفْسِي إِنْ أَتَّبِعُ إِلَّا مَا يُوحَى إِلَيَّ</a:t>
            </a:r>
            <a:r>
              <a:rPr lang="ar-SA" dirty="0" smtClean="0"/>
              <a:t>}.</a:t>
            </a:r>
            <a:endParaRPr lang="ar-SA" dirty="0"/>
          </a:p>
          <a:p>
            <a:pPr marL="0" indent="0">
              <a:buNone/>
            </a:pPr>
            <a:r>
              <a:rPr lang="ar-SA" dirty="0" smtClean="0"/>
              <a:t>    فالقرآن </a:t>
            </a:r>
            <a:r>
              <a:rPr lang="ar-SA" dirty="0"/>
              <a:t>الكريم كلام الله بألفاظه لا كلام جبريل أو </a:t>
            </a:r>
            <a:r>
              <a:rPr lang="ar-SA" dirty="0" smtClean="0"/>
              <a:t>محمد- </a:t>
            </a:r>
            <a:r>
              <a:rPr lang="ar-SA" sz="2200" dirty="0" smtClean="0"/>
              <a:t>عليهما السلام-</a:t>
            </a:r>
            <a:r>
              <a:rPr lang="ar-SA" dirty="0" smtClean="0"/>
              <a:t>.</a:t>
            </a:r>
          </a:p>
          <a:p>
            <a:pPr marL="0" indent="0">
              <a:buNone/>
            </a:pPr>
            <a:endParaRPr lang="ar-SA" dirty="0"/>
          </a:p>
          <a:p>
            <a:r>
              <a:rPr lang="ar-SA" dirty="0">
                <a:solidFill>
                  <a:schemeClr val="accent6">
                    <a:lumMod val="75000"/>
                  </a:schemeClr>
                </a:solidFill>
              </a:rPr>
              <a:t>أما الرأي الثاني فلا اعتبار له</a:t>
            </a:r>
            <a:r>
              <a:rPr lang="ar-SA" dirty="0"/>
              <a:t>، إذ إن ثبوت القرآن في </a:t>
            </a:r>
            <a:r>
              <a:rPr lang="ar-SA" dirty="0" smtClean="0"/>
              <a:t>اللّوح </a:t>
            </a:r>
            <a:r>
              <a:rPr lang="ar-SA" dirty="0"/>
              <a:t>المحفوظ كثبوت سائر المغيبات التي لا يخرج القرآن عن أن يكون من جملتها</a:t>
            </a:r>
            <a:r>
              <a:rPr lang="ar-SA" dirty="0" smtClean="0"/>
              <a:t>.</a:t>
            </a:r>
          </a:p>
          <a:p>
            <a:pPr marL="0" indent="0">
              <a:buNone/>
            </a:pPr>
            <a:endParaRPr lang="ar-SA" dirty="0"/>
          </a:p>
          <a:p>
            <a:r>
              <a:rPr lang="ar-SA" dirty="0">
                <a:solidFill>
                  <a:schemeClr val="accent6">
                    <a:lumMod val="75000"/>
                  </a:schemeClr>
                </a:solidFill>
              </a:rPr>
              <a:t>والرأي الثالث أنسب بالسٌّنَّة لأنها وحي من الله</a:t>
            </a:r>
            <a:r>
              <a:rPr lang="ar-SA" dirty="0"/>
              <a:t> أُوحي إلى جبريل، ثم إلى محمد -</a:t>
            </a:r>
            <a:r>
              <a:rPr lang="ar-SA" sz="1900" dirty="0"/>
              <a:t>صلى الله عليه وسلم</a:t>
            </a:r>
            <a:r>
              <a:rPr lang="ar-SA" dirty="0"/>
              <a:t>- بالمعنى، فعبَّر عنه رسول الله بعبارته: {وَمَا يَنْطِقُ عَنِ الْهَوَى, إِنْ هُوَ إِلَّا وَحْيٌ يُوحَى} </a:t>
            </a:r>
          </a:p>
        </p:txBody>
      </p:sp>
      <p:sp>
        <p:nvSpPr>
          <p:cNvPr id="4" name="عنوان 3"/>
          <p:cNvSpPr>
            <a:spLocks noGrp="1"/>
          </p:cNvSpPr>
          <p:nvPr>
            <p:ph type="title"/>
          </p:nvPr>
        </p:nvSpPr>
        <p:spPr>
          <a:xfrm>
            <a:off x="457200" y="359465"/>
            <a:ext cx="8229600" cy="693271"/>
          </a:xfrm>
        </p:spPr>
        <p:txBody>
          <a:bodyPr>
            <a:normAutofit fontScale="90000"/>
          </a:bodyPr>
          <a:lstStyle/>
          <a:p>
            <a:pPr algn="ctr"/>
            <a:r>
              <a:rPr lang="ar-SA" sz="4000" b="1" dirty="0" smtClean="0"/>
              <a:t>مناقشة الأقوال:</a:t>
            </a:r>
            <a:endParaRPr lang="ar-SA" sz="4000" b="1" dirty="0"/>
          </a:p>
        </p:txBody>
      </p:sp>
    </p:spTree>
    <p:extLst>
      <p:ext uri="{BB962C8B-B14F-4D97-AF65-F5344CB8AC3E}">
        <p14:creationId xmlns:p14="http://schemas.microsoft.com/office/powerpoint/2010/main" val="1134190447"/>
      </p:ext>
    </p:extLst>
  </p:cSld>
  <p:clrMapOvr>
    <a:masterClrMapping/>
  </p:clrMapOvr>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5DF4DFB-9237-4C87-AD83-C1878F87DA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655</Words>
  <Application>Microsoft Office PowerPoint</Application>
  <PresentationFormat>عرض على الشاشة (3:4)‏</PresentationFormat>
  <Paragraphs>54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DesignTemplate</vt:lpstr>
      <vt:lpstr>    الوحي</vt:lpstr>
      <vt:lpstr>عرض تقديمي في PowerPoint</vt:lpstr>
      <vt:lpstr>والوحي بمعناه اللغوي يتناول:</vt:lpstr>
      <vt:lpstr>عرض تقديمي في PowerPoint</vt:lpstr>
      <vt:lpstr>كيفية وحي الله إلى ملائكته:</vt:lpstr>
      <vt:lpstr>عرض تقديمي في PowerPoint</vt:lpstr>
      <vt:lpstr>عرض تقديمي في PowerPoint</vt:lpstr>
      <vt:lpstr>مناقشة الأقوال: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2015-02-17T14:33:32Z</dcterms:created>
  <dcterms:modified xsi:type="dcterms:W3CDTF">2015-02-17T17:10:21Z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