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6B20809-1A69-49E2-99F8-6EDA089288AD}" type="datetimeFigureOut">
              <a:rPr lang="ar-SA" smtClean="0"/>
              <a:t>14/01/38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DADE563-77B0-4130-8917-AD84008E7F56}" type="slidenum">
              <a:rPr lang="ar-SA" smtClean="0"/>
              <a:t>‹#›</a:t>
            </a:fld>
            <a:endParaRPr lang="ar-SA"/>
          </a:p>
        </p:txBody>
      </p:sp>
    </p:spTree>
    <p:extLst>
      <p:ext uri="{BB962C8B-B14F-4D97-AF65-F5344CB8AC3E}">
        <p14:creationId xmlns:p14="http://schemas.microsoft.com/office/powerpoint/2010/main" val="5800456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E78EE466-8DBD-4D23-B08D-6F99DA7448C7}" type="datetimeFigureOut">
              <a:rPr lang="ar-SA" smtClean="0"/>
              <a:t>14/01/38</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DA47A607-305F-4CE6-ABF6-69FDB10943A4}"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78EE466-8DBD-4D23-B08D-6F99DA7448C7}" type="datetimeFigureOut">
              <a:rPr lang="ar-SA" smtClean="0"/>
              <a:t>14/01/38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47A607-305F-4CE6-ABF6-69FDB10943A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78EE466-8DBD-4D23-B08D-6F99DA7448C7}" type="datetimeFigureOut">
              <a:rPr lang="ar-SA" smtClean="0"/>
              <a:t>14/01/38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47A607-305F-4CE6-ABF6-69FDB10943A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E78EE466-8DBD-4D23-B08D-6F99DA7448C7}" type="datetimeFigureOut">
              <a:rPr lang="ar-SA" smtClean="0"/>
              <a:t>14/01/38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47A607-305F-4CE6-ABF6-69FDB10943A4}"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8EE466-8DBD-4D23-B08D-6F99DA7448C7}" type="datetimeFigureOut">
              <a:rPr lang="ar-SA" smtClean="0"/>
              <a:t>14/01/38</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DA47A607-305F-4CE6-ABF6-69FDB10943A4}"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78EE466-8DBD-4D23-B08D-6F99DA7448C7}" type="datetimeFigureOut">
              <a:rPr lang="ar-SA" smtClean="0"/>
              <a:t>14/01/38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47A607-305F-4CE6-ABF6-69FDB10943A4}"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E78EE466-8DBD-4D23-B08D-6F99DA7448C7}" type="datetimeFigureOut">
              <a:rPr lang="ar-SA" smtClean="0"/>
              <a:t>14/01/38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A47A607-305F-4CE6-ABF6-69FDB10943A4}"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78EE466-8DBD-4D23-B08D-6F99DA7448C7}" type="datetimeFigureOut">
              <a:rPr lang="ar-SA" smtClean="0"/>
              <a:t>14/01/38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A47A607-305F-4CE6-ABF6-69FDB10943A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8EE466-8DBD-4D23-B08D-6F99DA7448C7}" type="datetimeFigureOut">
              <a:rPr lang="ar-SA" smtClean="0"/>
              <a:t>14/01/38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47A607-305F-4CE6-ABF6-69FDB10943A4}"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8EE466-8DBD-4D23-B08D-6F99DA7448C7}" type="datetimeFigureOut">
              <a:rPr lang="ar-SA" smtClean="0"/>
              <a:t>14/01/38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47A607-305F-4CE6-ABF6-69FDB10943A4}"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8EE466-8DBD-4D23-B08D-6F99DA7448C7}" type="datetimeFigureOut">
              <a:rPr lang="ar-SA" smtClean="0"/>
              <a:t>14/01/38</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DA47A607-305F-4CE6-ABF6-69FDB10943A4}"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78EE466-8DBD-4D23-B08D-6F99DA7448C7}" type="datetimeFigureOut">
              <a:rPr lang="ar-SA" smtClean="0"/>
              <a:t>14/01/38</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A47A607-305F-4CE6-ABF6-69FDB10943A4}"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59632" y="2348880"/>
            <a:ext cx="6400800" cy="3168352"/>
          </a:xfrm>
        </p:spPr>
        <p:txBody>
          <a:bodyPr>
            <a:normAutofit/>
          </a:bodyPr>
          <a:lstStyle/>
          <a:p>
            <a:pPr algn="ctr"/>
            <a:r>
              <a:rPr lang="ar-SA" sz="3200" dirty="0" smtClean="0">
                <a:solidFill>
                  <a:schemeClr val="tx1">
                    <a:lumMod val="95000"/>
                    <a:lumOff val="5000"/>
                  </a:schemeClr>
                </a:solidFill>
              </a:rPr>
              <a:t>صاحب </a:t>
            </a:r>
            <a:r>
              <a:rPr lang="ar-SA" sz="3200" dirty="0" smtClean="0">
                <a:solidFill>
                  <a:schemeClr val="tx1">
                    <a:lumMod val="95000"/>
                    <a:lumOff val="5000"/>
                  </a:schemeClr>
                </a:solidFill>
              </a:rPr>
              <a:t>العمل </a:t>
            </a:r>
            <a:r>
              <a:rPr lang="ar-SA" sz="3200" dirty="0" smtClean="0">
                <a:solidFill>
                  <a:schemeClr val="tx1">
                    <a:lumMod val="95000"/>
                    <a:lumOff val="5000"/>
                  </a:schemeClr>
                </a:solidFill>
              </a:rPr>
              <a:t> </a:t>
            </a:r>
          </a:p>
          <a:p>
            <a:pPr algn="ctr"/>
            <a:endParaRPr lang="ar-SA" dirty="0">
              <a:solidFill>
                <a:schemeClr val="tx1">
                  <a:lumMod val="95000"/>
                  <a:lumOff val="5000"/>
                </a:schemeClr>
              </a:solidFill>
            </a:endParaRPr>
          </a:p>
          <a:p>
            <a:r>
              <a:rPr lang="ar-SA" sz="2400" dirty="0" smtClean="0">
                <a:solidFill>
                  <a:schemeClr val="tx1">
                    <a:lumMod val="95000"/>
                    <a:lumOff val="5000"/>
                  </a:schemeClr>
                </a:solidFill>
              </a:rPr>
              <a:t> للطالبتين </a:t>
            </a:r>
            <a:r>
              <a:rPr lang="ar-SA" sz="2400" dirty="0">
                <a:solidFill>
                  <a:schemeClr val="tx1">
                    <a:lumMod val="95000"/>
                    <a:lumOff val="5000"/>
                  </a:schemeClr>
                </a:solidFill>
              </a:rPr>
              <a:t>:</a:t>
            </a:r>
          </a:p>
          <a:p>
            <a:r>
              <a:rPr lang="ar-SA" sz="2400" dirty="0">
                <a:solidFill>
                  <a:schemeClr val="tx1">
                    <a:lumMod val="95000"/>
                    <a:lumOff val="5000"/>
                  </a:schemeClr>
                </a:solidFill>
              </a:rPr>
              <a:t>نورة البعيجان </a:t>
            </a:r>
          </a:p>
          <a:p>
            <a:r>
              <a:rPr lang="ar-SA" sz="2400" dirty="0">
                <a:solidFill>
                  <a:schemeClr val="tx1">
                    <a:lumMod val="95000"/>
                    <a:lumOff val="5000"/>
                  </a:schemeClr>
                </a:solidFill>
              </a:rPr>
              <a:t>هيلة بن سدرة</a:t>
            </a:r>
          </a:p>
          <a:p>
            <a:pPr algn="ctr"/>
            <a:r>
              <a:rPr lang="ar-SA" dirty="0" smtClean="0">
                <a:solidFill>
                  <a:schemeClr val="tx1">
                    <a:lumMod val="95000"/>
                    <a:lumOff val="5000"/>
                  </a:schemeClr>
                </a:solidFill>
              </a:rPr>
              <a:t>          </a:t>
            </a:r>
          </a:p>
          <a:p>
            <a:pPr algn="ctr"/>
            <a:endParaRPr lang="ar-SA" dirty="0">
              <a:solidFill>
                <a:schemeClr val="tx1">
                  <a:lumMod val="95000"/>
                  <a:lumOff val="5000"/>
                </a:schemeClr>
              </a:solidFill>
            </a:endParaRPr>
          </a:p>
          <a:p>
            <a:pPr algn="ctr"/>
            <a:endParaRPr lang="ar-SA" dirty="0">
              <a:solidFill>
                <a:schemeClr val="tx1">
                  <a:lumMod val="95000"/>
                  <a:lumOff val="5000"/>
                </a:schemeClr>
              </a:solidFill>
            </a:endParaRPr>
          </a:p>
        </p:txBody>
      </p:sp>
      <p:sp>
        <p:nvSpPr>
          <p:cNvPr id="2" name="عنوان 1"/>
          <p:cNvSpPr>
            <a:spLocks noGrp="1"/>
          </p:cNvSpPr>
          <p:nvPr>
            <p:ph type="ctrTitle"/>
          </p:nvPr>
        </p:nvSpPr>
        <p:spPr>
          <a:xfrm>
            <a:off x="1115616" y="1412776"/>
            <a:ext cx="6858000" cy="990600"/>
          </a:xfrm>
        </p:spPr>
        <p:txBody>
          <a:bodyPr>
            <a:normAutofit/>
          </a:bodyPr>
          <a:lstStyle/>
          <a:p>
            <a:pPr algn="ctr"/>
            <a:r>
              <a:rPr lang="ar-SA" b="1" dirty="0" smtClean="0">
                <a:solidFill>
                  <a:schemeClr val="tx1">
                    <a:lumMod val="95000"/>
                    <a:lumOff val="5000"/>
                  </a:schemeClr>
                </a:solidFill>
                <a:latin typeface="+mn-lt"/>
                <a:ea typeface="+mn-ea"/>
                <a:cs typeface="+mn-cs"/>
              </a:rPr>
              <a:t>الفصل الثاني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r>
              <a:rPr lang="ar-SA" dirty="0" err="1" smtClean="0">
                <a:solidFill>
                  <a:schemeClr val="accent5">
                    <a:lumMod val="75000"/>
                  </a:schemeClr>
                </a:solidFill>
              </a:rPr>
              <a:t>أ_أداء</a:t>
            </a:r>
            <a:r>
              <a:rPr lang="ar-SA" dirty="0" smtClean="0">
                <a:solidFill>
                  <a:schemeClr val="accent5">
                    <a:lumMod val="75000"/>
                  </a:schemeClr>
                </a:solidFill>
              </a:rPr>
              <a:t> الاشتراكات عن شهر كامل :</a:t>
            </a:r>
          </a:p>
          <a:p>
            <a:pPr marL="0" indent="0">
              <a:buNone/>
            </a:pPr>
            <a:r>
              <a:rPr lang="ar-SA" dirty="0" smtClean="0"/>
              <a:t>على صاحب العمل ضرورة سداد الاشتراكات عن شهر كامل وذلك دون أي اعتبار لكسور الشهر </a:t>
            </a:r>
            <a:r>
              <a:rPr lang="ar-SA" dirty="0" err="1" smtClean="0"/>
              <a:t>ايا</a:t>
            </a:r>
            <a:r>
              <a:rPr lang="ar-SA" dirty="0" smtClean="0"/>
              <a:t> كانت طريقه احتساب الاجر. ويقع ذلك الالتزام علو عاتق صاحب العمل بمجرد وجود الرابطة العقدية بينه وبين العامل .</a:t>
            </a:r>
          </a:p>
          <a:p>
            <a:pPr marL="0" indent="0">
              <a:buNone/>
            </a:pPr>
            <a:r>
              <a:rPr lang="ar-SA" dirty="0" smtClean="0"/>
              <a:t>ويلتزم صاحب العمل ان يتقدم لمكتب المؤسسة التي يقع المركز الرئيس </a:t>
            </a:r>
            <a:r>
              <a:rPr lang="ar-SA" dirty="0" err="1" smtClean="0"/>
              <a:t>لمنشأتة</a:t>
            </a:r>
            <a:r>
              <a:rPr lang="ar-SA" dirty="0" smtClean="0"/>
              <a:t> في </a:t>
            </a:r>
            <a:r>
              <a:rPr lang="ar-SA" dirty="0" err="1" smtClean="0"/>
              <a:t>دائرتة</a:t>
            </a:r>
            <a:r>
              <a:rPr lang="ar-SA" dirty="0" smtClean="0"/>
              <a:t> يطلب تسجيل </a:t>
            </a:r>
            <a:r>
              <a:rPr lang="ar-SA" dirty="0" err="1" smtClean="0"/>
              <a:t>منشأنة</a:t>
            </a:r>
            <a:r>
              <a:rPr lang="ar-SA" dirty="0" smtClean="0"/>
              <a:t> على نموذج رقم 1 مع البيانات اللازمة عن عمالة . كما يلتزم بإشعار المكتب المختص باي عامل جديد يلتحق بالعمل لدية كما للعامل نفسة حق في طلب </a:t>
            </a:r>
            <a:r>
              <a:rPr lang="ar-SA" dirty="0" err="1" smtClean="0"/>
              <a:t>تسجيلة</a:t>
            </a:r>
            <a:r>
              <a:rPr lang="ar-SA" dirty="0" smtClean="0"/>
              <a:t> لدى المكتب المختص.</a:t>
            </a:r>
          </a:p>
          <a:p>
            <a:r>
              <a:rPr lang="ar-SA" dirty="0" smtClean="0">
                <a:solidFill>
                  <a:schemeClr val="accent5">
                    <a:lumMod val="75000"/>
                  </a:schemeClr>
                </a:solidFill>
              </a:rPr>
              <a:t>ب_ مواعيد السداد:</a:t>
            </a:r>
          </a:p>
          <a:p>
            <a:pPr marL="0" indent="0">
              <a:buNone/>
            </a:pPr>
            <a:r>
              <a:rPr lang="ar-SA" dirty="0" smtClean="0"/>
              <a:t>اوجب النظام سداد الاشتراكات خلال 15 يوما الاولي من الشهر الذي يلي الشهر المستحقة عنة الاشتراكات و الا يفرض علية دفع غرامة (2%) من الاشتراك عن المستحق عن كل شهر تأخير أو جزء منة.</a:t>
            </a:r>
            <a:endParaRPr lang="ar-SA" dirty="0"/>
          </a:p>
        </p:txBody>
      </p:sp>
    </p:spTree>
    <p:extLst>
      <p:ext uri="{BB962C8B-B14F-4D97-AF65-F5344CB8AC3E}">
        <p14:creationId xmlns:p14="http://schemas.microsoft.com/office/powerpoint/2010/main" val="2264073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dirty="0" err="1" smtClean="0">
                <a:solidFill>
                  <a:schemeClr val="accent5">
                    <a:lumMod val="75000"/>
                  </a:schemeClr>
                </a:solidFill>
              </a:rPr>
              <a:t>ج_كيفية</a:t>
            </a:r>
            <a:r>
              <a:rPr lang="ar-SA" dirty="0" smtClean="0">
                <a:solidFill>
                  <a:schemeClr val="accent5">
                    <a:lumMod val="75000"/>
                  </a:schemeClr>
                </a:solidFill>
              </a:rPr>
              <a:t> السداد:</a:t>
            </a:r>
          </a:p>
          <a:p>
            <a:pPr marL="0" indent="0">
              <a:buNone/>
            </a:pPr>
            <a:r>
              <a:rPr lang="ar-SA" dirty="0" smtClean="0"/>
              <a:t>يمكن الدفع للمؤسسة او احد مكاتبها في منطقه منشأة صاحب العمل او حد المصارف المعتمدة .</a:t>
            </a:r>
          </a:p>
          <a:p>
            <a:r>
              <a:rPr lang="ar-SA" dirty="0" err="1" smtClean="0">
                <a:solidFill>
                  <a:schemeClr val="accent5">
                    <a:lumMod val="75000"/>
                  </a:schemeClr>
                </a:solidFill>
              </a:rPr>
              <a:t>د_مخالفه</a:t>
            </a:r>
            <a:r>
              <a:rPr lang="ar-SA" dirty="0" smtClean="0">
                <a:solidFill>
                  <a:schemeClr val="accent5">
                    <a:lumMod val="75000"/>
                  </a:schemeClr>
                </a:solidFill>
              </a:rPr>
              <a:t> مواعيد السداد:</a:t>
            </a:r>
          </a:p>
          <a:p>
            <a:pPr marL="0" indent="0">
              <a:buNone/>
            </a:pPr>
            <a:r>
              <a:rPr lang="ar-SA" dirty="0" smtClean="0"/>
              <a:t>1_المخالفات الخاصة بالاشتراكات :</a:t>
            </a:r>
          </a:p>
          <a:p>
            <a:pPr marL="0" indent="0">
              <a:buNone/>
            </a:pPr>
            <a:r>
              <a:rPr lang="ar-SA" dirty="0" smtClean="0"/>
              <a:t>تعد المبالغ المستحقة للمؤسسة واجبة الأداء في مواعيدها المحددة نظاميا ومن ثم </a:t>
            </a:r>
            <a:r>
              <a:rPr lang="ar-SA" dirty="0" err="1" smtClean="0"/>
              <a:t>فأى</a:t>
            </a:r>
            <a:r>
              <a:rPr lang="ar-SA" dirty="0" smtClean="0"/>
              <a:t> </a:t>
            </a:r>
            <a:r>
              <a:rPr lang="ar-SA" dirty="0" err="1" smtClean="0"/>
              <a:t>تاخير</a:t>
            </a:r>
            <a:r>
              <a:rPr lang="ar-SA" dirty="0" smtClean="0"/>
              <a:t> في سدادها يعرض صاحب العمل لدفع الغرامة الاضافية 2% .</a:t>
            </a:r>
          </a:p>
          <a:p>
            <a:pPr marL="0" indent="0">
              <a:buNone/>
            </a:pPr>
            <a:endParaRPr lang="ar-SA" dirty="0"/>
          </a:p>
        </p:txBody>
      </p:sp>
    </p:spTree>
    <p:extLst>
      <p:ext uri="{BB962C8B-B14F-4D97-AF65-F5344CB8AC3E}">
        <p14:creationId xmlns:p14="http://schemas.microsoft.com/office/powerpoint/2010/main" val="2692430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r>
              <a:rPr lang="ar-SA" dirty="0" smtClean="0"/>
              <a:t>2_مخالفات احكام النظام واللائحة:</a:t>
            </a:r>
          </a:p>
          <a:p>
            <a:pPr marL="0" indent="0">
              <a:buNone/>
            </a:pPr>
            <a:r>
              <a:rPr lang="ar-SA" dirty="0" smtClean="0"/>
              <a:t>تعتبر احكام النظام واللائحة من القواعد الأمرة في الدولة فهي واجبة النفاذ.</a:t>
            </a:r>
          </a:p>
          <a:p>
            <a:pPr marL="0" indent="0">
              <a:buNone/>
            </a:pPr>
            <a:r>
              <a:rPr lang="ar-SA" dirty="0" smtClean="0"/>
              <a:t>وقد نصت مادة62على أن (1_يفرض على صاحب العمل الذي </a:t>
            </a:r>
            <a:r>
              <a:rPr lang="ar-SA" dirty="0" err="1" smtClean="0"/>
              <a:t>لايتقيد</a:t>
            </a:r>
            <a:r>
              <a:rPr lang="ar-SA" dirty="0" smtClean="0"/>
              <a:t> بأي حكم كم أحكام هذ النظام وللائحته التنفيذية غرامة </a:t>
            </a:r>
            <a:r>
              <a:rPr lang="ar-SA" dirty="0" err="1" smtClean="0"/>
              <a:t>لاتزيد</a:t>
            </a:r>
            <a:r>
              <a:rPr lang="ar-SA" dirty="0" smtClean="0"/>
              <a:t> عن (5000)ريال </a:t>
            </a:r>
            <a:r>
              <a:rPr lang="ar-SA" dirty="0" err="1" smtClean="0"/>
              <a:t>ويضاغق</a:t>
            </a:r>
            <a:r>
              <a:rPr lang="ar-SA" dirty="0" smtClean="0"/>
              <a:t> في حاله العود وتتعدد الغرامة بتعدد العمال المشتركين الذين ارتكب صاحب العمل بصددهم مخالفه او أكثر على الا يزيد مجموع الغرامات المفروضة في كل مرة على خمسين الف ريال.</a:t>
            </a:r>
          </a:p>
          <a:p>
            <a:pPr marL="0" indent="0">
              <a:buNone/>
            </a:pPr>
            <a:r>
              <a:rPr lang="ar-SA" dirty="0" smtClean="0"/>
              <a:t>2_مع عدم </a:t>
            </a:r>
            <a:r>
              <a:rPr lang="ar-SA" dirty="0" err="1" smtClean="0"/>
              <a:t>لاخلال</a:t>
            </a:r>
            <a:r>
              <a:rPr lang="ar-SA" dirty="0" smtClean="0"/>
              <a:t> بأي عقوبة أشد يقررها نظام أخر فإن كل شخص يقدم متعمدا بيانات غير صحيحة بغرض افادة غيرة من التعويضات بغير وجهه حق تفرض علية غرامة </a:t>
            </a:r>
            <a:r>
              <a:rPr lang="ar-SA" dirty="0" err="1" smtClean="0"/>
              <a:t>لاتزيد</a:t>
            </a:r>
            <a:r>
              <a:rPr lang="ar-SA" dirty="0" smtClean="0"/>
              <a:t> عن (2000)ريال ويضاعف في حال العود.</a:t>
            </a:r>
            <a:endParaRPr lang="ar-SA" dirty="0"/>
          </a:p>
        </p:txBody>
      </p:sp>
    </p:spTree>
    <p:extLst>
      <p:ext uri="{BB962C8B-B14F-4D97-AF65-F5344CB8AC3E}">
        <p14:creationId xmlns:p14="http://schemas.microsoft.com/office/powerpoint/2010/main" val="2708892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marL="0" indent="0">
              <a:buNone/>
            </a:pPr>
            <a:r>
              <a:rPr lang="ar-SA" dirty="0" smtClean="0"/>
              <a:t>3_ يفرض على الشخص الذي يقدم بيانات غير صحيحة بغرض الاستفادة</a:t>
            </a:r>
          </a:p>
          <a:p>
            <a:pPr marL="0" indent="0">
              <a:buNone/>
            </a:pPr>
            <a:r>
              <a:rPr lang="ar-SA" dirty="0" smtClean="0"/>
              <a:t>من التعويضات غرامة يدفعها للمؤسسة لا تتجاوز قيمتها قيمة </a:t>
            </a:r>
            <a:r>
              <a:rPr lang="ar-SA" dirty="0" err="1" smtClean="0"/>
              <a:t>العويضات</a:t>
            </a:r>
            <a:r>
              <a:rPr lang="ar-SA" dirty="0" smtClean="0"/>
              <a:t> التي دفعتها له بدون وجهه حق ضافة الي الزامة برد </a:t>
            </a:r>
            <a:r>
              <a:rPr lang="ar-SA" dirty="0" err="1" smtClean="0"/>
              <a:t>ماتم</a:t>
            </a:r>
            <a:r>
              <a:rPr lang="ar-SA" dirty="0" smtClean="0"/>
              <a:t> دفعة من تلك التعويضات .</a:t>
            </a:r>
          </a:p>
          <a:p>
            <a:pPr marL="0" indent="0">
              <a:buNone/>
            </a:pPr>
            <a:r>
              <a:rPr lang="ar-SA" dirty="0" smtClean="0"/>
              <a:t>4_يتم تكوين لجان للتحقيق في مكاتب المؤسسة </a:t>
            </a:r>
            <a:r>
              <a:rPr lang="ar-SA" dirty="0" err="1" smtClean="0"/>
              <a:t>للمظر</a:t>
            </a:r>
            <a:r>
              <a:rPr lang="ar-SA" dirty="0" smtClean="0"/>
              <a:t> في المخالفات وتحديد العقوبات .</a:t>
            </a:r>
          </a:p>
          <a:p>
            <a:pPr marL="0" indent="0">
              <a:buNone/>
            </a:pPr>
            <a:r>
              <a:rPr lang="ar-SA" dirty="0" smtClean="0"/>
              <a:t>5_يصدر </a:t>
            </a:r>
            <a:r>
              <a:rPr lang="ar-SA" dirty="0" err="1" smtClean="0"/>
              <a:t>القراربفرض</a:t>
            </a:r>
            <a:r>
              <a:rPr lang="ar-SA" dirty="0" smtClean="0"/>
              <a:t> الغرامة المنصوص عليها في الفقرات السابقة من </a:t>
            </a:r>
            <a:r>
              <a:rPr lang="ar-SA" dirty="0" err="1" smtClean="0"/>
              <a:t>مخافظ</a:t>
            </a:r>
            <a:r>
              <a:rPr lang="ar-SA" dirty="0" smtClean="0"/>
              <a:t> </a:t>
            </a:r>
            <a:r>
              <a:rPr lang="ar-SA" dirty="0" err="1" smtClean="0"/>
              <a:t>الموسسة</a:t>
            </a:r>
            <a:r>
              <a:rPr lang="ar-SA" dirty="0" smtClean="0"/>
              <a:t> ويجوز لصاحب الشأن الاعتراض على القرار خلال 30 يوم من تاريخ </a:t>
            </a:r>
            <a:r>
              <a:rPr lang="ar-SA" dirty="0" err="1" smtClean="0"/>
              <a:t>ابلاغة</a:t>
            </a:r>
            <a:r>
              <a:rPr lang="ar-SA" dirty="0" smtClean="0"/>
              <a:t> القرار.</a:t>
            </a:r>
          </a:p>
          <a:p>
            <a:pPr marL="0" indent="0">
              <a:buNone/>
            </a:pPr>
            <a:r>
              <a:rPr lang="ar-SA" dirty="0" smtClean="0"/>
              <a:t>6_ لا يجوز فرض أي من الغرامات المنصوص عليها على المخالفات التي مضي عليها 5 سنوات فأكثر.</a:t>
            </a:r>
            <a:endParaRPr lang="ar-SA" dirty="0"/>
          </a:p>
        </p:txBody>
      </p:sp>
    </p:spTree>
    <p:extLst>
      <p:ext uri="{BB962C8B-B14F-4D97-AF65-F5344CB8AC3E}">
        <p14:creationId xmlns:p14="http://schemas.microsoft.com/office/powerpoint/2010/main" val="1592557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0"/>
            <a:ext cx="7772400" cy="1143000"/>
          </a:xfrm>
        </p:spPr>
        <p:txBody>
          <a:bodyPr>
            <a:normAutofit/>
          </a:bodyPr>
          <a:lstStyle/>
          <a:p>
            <a:pPr algn="r"/>
            <a:r>
              <a:rPr lang="ar-SA" sz="3200" b="1" dirty="0" smtClean="0">
                <a:solidFill>
                  <a:schemeClr val="tx2">
                    <a:lumMod val="75000"/>
                  </a:schemeClr>
                </a:solidFill>
                <a:effectLst>
                  <a:outerShdw blurRad="38100" dist="38100" dir="2700000" algn="tl">
                    <a:srgbClr val="000000">
                      <a:alpha val="43137"/>
                    </a:srgbClr>
                  </a:outerShdw>
                </a:effectLst>
                <a:latin typeface="+mn-lt"/>
                <a:ea typeface="+mn-ea"/>
                <a:cs typeface="+mn-cs"/>
              </a:rPr>
              <a:t>تعريف صاحب </a:t>
            </a:r>
            <a:r>
              <a:rPr lang="ar-SA" sz="3200" b="1" dirty="0" err="1" smtClean="0">
                <a:solidFill>
                  <a:schemeClr val="tx2">
                    <a:lumMod val="75000"/>
                  </a:schemeClr>
                </a:solidFill>
                <a:effectLst>
                  <a:outerShdw blurRad="38100" dist="38100" dir="2700000" algn="tl">
                    <a:srgbClr val="000000">
                      <a:alpha val="43137"/>
                    </a:srgbClr>
                  </a:outerShdw>
                </a:effectLst>
                <a:latin typeface="+mn-lt"/>
                <a:ea typeface="+mn-ea"/>
                <a:cs typeface="+mn-cs"/>
              </a:rPr>
              <a:t>العمل :</a:t>
            </a:r>
            <a:endParaRPr lang="ar-SA" sz="3200" b="1" dirty="0" smtClean="0">
              <a:solidFill>
                <a:schemeClr val="tx2">
                  <a:lumMod val="75000"/>
                </a:schemeClr>
              </a:solidFill>
              <a:effectLst>
                <a:outerShdw blurRad="38100" dist="38100" dir="2700000" algn="tl">
                  <a:srgbClr val="000000">
                    <a:alpha val="43137"/>
                  </a:srgbClr>
                </a:outerShdw>
              </a:effectLst>
              <a:latin typeface="+mn-lt"/>
              <a:ea typeface="+mn-ea"/>
              <a:cs typeface="+mn-cs"/>
            </a:endParaRPr>
          </a:p>
        </p:txBody>
      </p:sp>
      <p:sp>
        <p:nvSpPr>
          <p:cNvPr id="3" name="عنصر نائب للمحتوى 2"/>
          <p:cNvSpPr>
            <a:spLocks noGrp="1"/>
          </p:cNvSpPr>
          <p:nvPr>
            <p:ph sz="quarter" idx="1"/>
          </p:nvPr>
        </p:nvSpPr>
        <p:spPr>
          <a:xfrm>
            <a:off x="179512" y="1457400"/>
            <a:ext cx="8784976" cy="5400600"/>
          </a:xfrm>
        </p:spPr>
        <p:txBody>
          <a:bodyPr>
            <a:normAutofit/>
          </a:bodyPr>
          <a:lstStyle/>
          <a:p>
            <a:r>
              <a:rPr lang="ar-SA" sz="2100" dirty="0" smtClean="0"/>
              <a:t>صاحب العمل في نظام التأمينات </a:t>
            </a:r>
            <a:r>
              <a:rPr lang="ar-SA" sz="2100" dirty="0" err="1" smtClean="0"/>
              <a:t>الاجتماعية: </a:t>
            </a:r>
            <a:r>
              <a:rPr lang="ar-SA" sz="2100" dirty="0" smtClean="0"/>
              <a:t>( كل شخص طبيعي أو اعتباري-ينطبق عليه هذا النظام- يستخدم عاملاَ أو أكثر تتوافر فيه الشروط النصوص عليها في هذا </a:t>
            </a:r>
            <a:r>
              <a:rPr lang="ar-SA" sz="2100" dirty="0" err="1" smtClean="0"/>
              <a:t>النظام </a:t>
            </a:r>
            <a:r>
              <a:rPr lang="ar-SA" sz="2100" dirty="0" smtClean="0"/>
              <a:t>) و عرفت المادة الثامنة من نظام العمل السعودي صاحب العمل </a:t>
            </a:r>
            <a:r>
              <a:rPr lang="ar-SA" sz="2100" dirty="0" err="1" smtClean="0"/>
              <a:t>بأنه: </a:t>
            </a:r>
            <a:r>
              <a:rPr lang="ar-SA" sz="2100" dirty="0" smtClean="0"/>
              <a:t>( كل شخص طبيعي أو اعتباري يشغل عاملاً أو أكثر مقابل </a:t>
            </a:r>
            <a:r>
              <a:rPr lang="ar-SA" sz="2100" dirty="0" err="1" smtClean="0"/>
              <a:t>أجر </a:t>
            </a:r>
            <a:r>
              <a:rPr lang="ar-SA" sz="2100" dirty="0" smtClean="0"/>
              <a:t>) و على ذلك يجوز أن يكون صاحب العمل شخصًا طبيعيًا أو معنويًا ما دام يمارس نشاطًا و يستعين في سبيل تحقيق ذلك النشاط بجهود أشخاص طبيعيين يعملون تحت إشرافه لقاء </a:t>
            </a:r>
            <a:r>
              <a:rPr lang="ar-SA" sz="2100" dirty="0" err="1" smtClean="0"/>
              <a:t>أجر .</a:t>
            </a:r>
            <a:r>
              <a:rPr lang="ar-SA" sz="2100" dirty="0" smtClean="0"/>
              <a:t> و قد يكون ذلك الشخص </a:t>
            </a:r>
            <a:r>
              <a:rPr lang="ar-SA" sz="2100" dirty="0" err="1" smtClean="0"/>
              <a:t>الإعتباري</a:t>
            </a:r>
            <a:r>
              <a:rPr lang="ar-SA" sz="2100" dirty="0" smtClean="0"/>
              <a:t> عبارة عن شركة أو مؤسسة أو جمعية طالما أنه يمارس </a:t>
            </a:r>
            <a:r>
              <a:rPr lang="ar-SA" sz="2100" dirty="0" err="1" smtClean="0"/>
              <a:t>نشاطًا </a:t>
            </a:r>
            <a:r>
              <a:rPr lang="ar-SA" sz="2100" dirty="0" smtClean="0"/>
              <a:t>، و يستعين في سبيل تحقيق ذلك النشاط بجهود شخص أو مجموعة من الأشخاص الطبيعيين الذين يعملون تحت إدارته و إشرافه.</a:t>
            </a:r>
          </a:p>
          <a:p>
            <a:endParaRPr lang="ar-SA" sz="2100" dirty="0" smtClean="0"/>
          </a:p>
          <a:p>
            <a:endParaRPr lang="ar-SA" sz="2100" dirty="0" smtClean="0"/>
          </a:p>
          <a:p>
            <a:r>
              <a:rPr lang="ar-SA" sz="2100" dirty="0" smtClean="0"/>
              <a:t>و يجب عدم الخلط بين شخصية الممثل القانوني للشخص الاعتباري و بين شخصية المدير </a:t>
            </a:r>
            <a:r>
              <a:rPr lang="ar-SA" sz="2100" dirty="0" err="1" smtClean="0"/>
              <a:t>المسؤول</a:t>
            </a:r>
            <a:r>
              <a:rPr lang="ar-SA" sz="2100" dirty="0" smtClean="0"/>
              <a:t> عن إدارة المنشأة بوصفها أحد الأشخاص الاعتبارية فصاحب العمل الاعتباري هو وحده المدين بالالتزامات الناجمة عن علاقة العمل و ذلك لأنه هو الطرف الآخر في العلاقة </a:t>
            </a:r>
            <a:r>
              <a:rPr lang="ar-SA" sz="2100" dirty="0" err="1" smtClean="0"/>
              <a:t>العقدية </a:t>
            </a:r>
            <a:r>
              <a:rPr lang="ar-SA" sz="2100" dirty="0" smtClean="0"/>
              <a:t>، و المدير </a:t>
            </a:r>
            <a:r>
              <a:rPr lang="ar-SA" sz="2100" dirty="0" err="1" smtClean="0"/>
              <a:t>المسؤول</a:t>
            </a:r>
            <a:r>
              <a:rPr lang="ar-SA" sz="2100" dirty="0" smtClean="0"/>
              <a:t> </a:t>
            </a:r>
            <a:r>
              <a:rPr lang="ar-SA" sz="2100" dirty="0" err="1" smtClean="0"/>
              <a:t>لايعدو</a:t>
            </a:r>
            <a:r>
              <a:rPr lang="ar-SA" sz="2100" dirty="0" smtClean="0"/>
              <a:t> أن يكون عاملاً تابعًا لصاحب العمل </a:t>
            </a:r>
            <a:r>
              <a:rPr lang="ar-SA" sz="2100" dirty="0" err="1" smtClean="0"/>
              <a:t>الإعتباري.</a:t>
            </a:r>
            <a:endParaRPr lang="ar-SA" sz="2100" dirty="0" smtClean="0"/>
          </a:p>
          <a:p>
            <a:endParaRPr lang="ar-SA" sz="2100" dirty="0" smtClean="0"/>
          </a:p>
          <a:p>
            <a:endParaRPr lang="ar-SA" sz="2100" dirty="0" smtClean="0"/>
          </a:p>
          <a:p>
            <a:endParaRPr lang="ar-SA" sz="2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1447800"/>
            <a:ext cx="8640960" cy="4572000"/>
          </a:xfrm>
        </p:spPr>
        <p:txBody>
          <a:bodyPr/>
          <a:lstStyle/>
          <a:p>
            <a:r>
              <a:rPr lang="ar-SA" dirty="0" smtClean="0"/>
              <a:t>يلزم أن نلاحظ أن الشخص الذي </a:t>
            </a:r>
            <a:r>
              <a:rPr lang="ar-SA" dirty="0" err="1" smtClean="0"/>
              <a:t>لايتخذ</a:t>
            </a:r>
            <a:r>
              <a:rPr lang="ar-SA" dirty="0" smtClean="0"/>
              <a:t> من عمل معين مهنة أو حرفه له و لكنه يعهد إلى شخص آخر للقيام بتأدية عمل له </a:t>
            </a:r>
            <a:r>
              <a:rPr lang="ar-SA" dirty="0" err="1" smtClean="0"/>
              <a:t>لايعتبر</a:t>
            </a:r>
            <a:r>
              <a:rPr lang="ar-SA" dirty="0" smtClean="0"/>
              <a:t> صاحب عمل، يلزم أن يتولى صاحب صاحب العمل الاشراف على العامل حتى ينشأ ركن التبعية وهو أحد العناصر الأساسية في عقد العمل.</a:t>
            </a:r>
          </a:p>
          <a:p>
            <a:endParaRPr lang="ar-SA" dirty="0" smtClean="0"/>
          </a:p>
          <a:p>
            <a:r>
              <a:rPr lang="ar-SA" dirty="0" err="1" smtClean="0"/>
              <a:t>لايشترط</a:t>
            </a:r>
            <a:r>
              <a:rPr lang="ar-SA" dirty="0" smtClean="0"/>
              <a:t> أن يكون صاحب العمل </a:t>
            </a:r>
            <a:r>
              <a:rPr lang="ar-SA" dirty="0" err="1" smtClean="0"/>
              <a:t>وطنيًا </a:t>
            </a:r>
            <a:r>
              <a:rPr lang="ar-SA" dirty="0" smtClean="0"/>
              <a:t>، ومن ثم يمتد تطبيق النظام على كل صاحب عمل يستخدم مجموعة من العمال و يسري بشأنه أحكام </a:t>
            </a:r>
            <a:r>
              <a:rPr lang="ar-SA" dirty="0" err="1" smtClean="0"/>
              <a:t>الإشتراك</a:t>
            </a:r>
            <a:r>
              <a:rPr lang="ar-SA" dirty="0" smtClean="0"/>
              <a:t> الإلزامي آياً كانت </a:t>
            </a:r>
            <a:r>
              <a:rPr lang="ar-SA" dirty="0" err="1" smtClean="0"/>
              <a:t>جنسيته </a:t>
            </a:r>
            <a:r>
              <a:rPr lang="ar-SA" dirty="0" smtClean="0"/>
              <a:t>، طالما أنه يمارس نشاطه داخل </a:t>
            </a:r>
            <a:r>
              <a:rPr lang="ar-SA" dirty="0" err="1" smtClean="0"/>
              <a:t>المملكة .</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smtClean="0">
                <a:solidFill>
                  <a:schemeClr val="bg1">
                    <a:lumMod val="50000"/>
                  </a:schemeClr>
                </a:solidFill>
                <a:effectLst>
                  <a:outerShdw blurRad="38100" dist="38100" dir="2700000" algn="tl">
                    <a:srgbClr val="000000">
                      <a:alpha val="43137"/>
                    </a:srgbClr>
                  </a:outerShdw>
                </a:effectLst>
                <a:latin typeface="+mn-lt"/>
                <a:ea typeface="+mn-ea"/>
                <a:cs typeface="+mn-cs"/>
              </a:rPr>
              <a:t>التزامات صاحب العمل </a:t>
            </a:r>
            <a:br>
              <a:rPr lang="ar-SA" sz="3200" b="1" dirty="0" smtClean="0">
                <a:solidFill>
                  <a:schemeClr val="bg1">
                    <a:lumMod val="50000"/>
                  </a:schemeClr>
                </a:solidFill>
                <a:effectLst>
                  <a:outerShdw blurRad="38100" dist="38100" dir="2700000" algn="tl">
                    <a:srgbClr val="000000">
                      <a:alpha val="43137"/>
                    </a:srgbClr>
                  </a:outerShdw>
                </a:effectLst>
                <a:latin typeface="+mn-lt"/>
                <a:ea typeface="+mn-ea"/>
                <a:cs typeface="+mn-cs"/>
              </a:rPr>
            </a:br>
            <a:r>
              <a:rPr lang="ar-SA" sz="3200" b="1" dirty="0" smtClean="0">
                <a:solidFill>
                  <a:schemeClr val="bg1">
                    <a:lumMod val="50000"/>
                  </a:schemeClr>
                </a:solidFill>
                <a:effectLst>
                  <a:outerShdw blurRad="38100" dist="38100" dir="2700000" algn="tl">
                    <a:srgbClr val="000000">
                      <a:alpha val="43137"/>
                    </a:srgbClr>
                  </a:outerShdw>
                </a:effectLst>
                <a:latin typeface="+mn-lt"/>
                <a:ea typeface="+mn-ea"/>
                <a:cs typeface="+mn-cs"/>
              </a:rPr>
              <a:t>في نظام التأمينات </a:t>
            </a:r>
            <a:r>
              <a:rPr lang="ar-SA" sz="3200" b="1" dirty="0" err="1" smtClean="0">
                <a:solidFill>
                  <a:schemeClr val="bg1">
                    <a:lumMod val="50000"/>
                  </a:schemeClr>
                </a:solidFill>
                <a:effectLst>
                  <a:outerShdw blurRad="38100" dist="38100" dir="2700000" algn="tl">
                    <a:srgbClr val="000000">
                      <a:alpha val="43137"/>
                    </a:srgbClr>
                  </a:outerShdw>
                </a:effectLst>
                <a:latin typeface="+mn-lt"/>
                <a:ea typeface="+mn-ea"/>
                <a:cs typeface="+mn-cs"/>
              </a:rPr>
              <a:t>الإجتماعية</a:t>
            </a:r>
            <a:r>
              <a:rPr lang="ar-SA" sz="3200" b="1" dirty="0" smtClean="0">
                <a:solidFill>
                  <a:schemeClr val="bg1">
                    <a:lumMod val="50000"/>
                  </a:schemeClr>
                </a:solidFill>
                <a:effectLst>
                  <a:outerShdw blurRad="38100" dist="38100" dir="2700000" algn="tl">
                    <a:srgbClr val="000000">
                      <a:alpha val="43137"/>
                    </a:srgbClr>
                  </a:outerShdw>
                </a:effectLst>
                <a:latin typeface="+mn-lt"/>
                <a:ea typeface="+mn-ea"/>
                <a:cs typeface="+mn-cs"/>
              </a:rPr>
              <a:t> </a:t>
            </a:r>
            <a:endParaRPr lang="ar-SA" sz="3200" b="1" dirty="0">
              <a:solidFill>
                <a:schemeClr val="bg1">
                  <a:lumMod val="50000"/>
                </a:schemeClr>
              </a:solidFill>
              <a:effectLst>
                <a:outerShdw blurRad="38100" dist="38100" dir="2700000" algn="tl">
                  <a:srgbClr val="000000">
                    <a:alpha val="43137"/>
                  </a:srgbClr>
                </a:outerShdw>
              </a:effectLst>
              <a:latin typeface="+mn-lt"/>
              <a:ea typeface="+mn-ea"/>
              <a:cs typeface="+mn-cs"/>
            </a:endParaRPr>
          </a:p>
        </p:txBody>
      </p:sp>
      <p:sp>
        <p:nvSpPr>
          <p:cNvPr id="3" name="عنصر نائب للمحتوى 2"/>
          <p:cNvSpPr>
            <a:spLocks noGrp="1"/>
          </p:cNvSpPr>
          <p:nvPr>
            <p:ph sz="quarter" idx="1"/>
          </p:nvPr>
        </p:nvSpPr>
        <p:spPr>
          <a:xfrm>
            <a:off x="251520" y="1916832"/>
            <a:ext cx="8712968" cy="5149552"/>
          </a:xfrm>
        </p:spPr>
        <p:txBody>
          <a:bodyPr>
            <a:normAutofit/>
          </a:bodyPr>
          <a:lstStyle/>
          <a:p>
            <a:pPr>
              <a:buNone/>
            </a:pPr>
            <a:r>
              <a:rPr lang="ar-SA" sz="2200" dirty="0" smtClean="0"/>
              <a:t> نصت المادة السابعة من نظام التأمينات الاجتماعية السعودي على </a:t>
            </a:r>
            <a:r>
              <a:rPr lang="ar-SA" sz="2200" dirty="0" err="1" smtClean="0"/>
              <a:t>أنه: </a:t>
            </a:r>
            <a:r>
              <a:rPr lang="ar-SA" sz="2200" dirty="0" smtClean="0"/>
              <a:t>” 1- يلتزم أصحاب العمل الذين يعمل لديهم عمال بتطبيق النظام و لوائحه، ويبدأ التطبيق من اليوم الذي تكتمل فيه الشروط المنصوص عليها في هذا النظام و لوائحه، وفي القرارات الوزارية المتخذة وفق أحكام المادة </a:t>
            </a:r>
            <a:r>
              <a:rPr lang="ar-SA" sz="2200" dirty="0" err="1" smtClean="0"/>
              <a:t>السادسة.</a:t>
            </a:r>
            <a:r>
              <a:rPr lang="ar-SA" sz="2200" dirty="0" smtClean="0"/>
              <a:t> 2- تحدد اللائحة طريقة التسجيل في المؤسسة لكل من أصحاب العمل و المشتركين الخاضعين لهذا </a:t>
            </a:r>
            <a:r>
              <a:rPr lang="ar-SA" sz="2200" dirty="0" err="1" smtClean="0"/>
              <a:t>النظام </a:t>
            </a:r>
            <a:r>
              <a:rPr lang="ar-SA" sz="2200" dirty="0" smtClean="0"/>
              <a:t>” و سوف نتناول أهم هذا الالتزامات و ذلك على النحو </a:t>
            </a:r>
            <a:r>
              <a:rPr lang="ar-SA" sz="2200" dirty="0" err="1" smtClean="0"/>
              <a:t>التالي:</a:t>
            </a:r>
            <a:endParaRPr lang="ar-SA" sz="2200" dirty="0" smtClean="0"/>
          </a:p>
          <a:p>
            <a:pPr>
              <a:buNone/>
            </a:pPr>
            <a:endParaRPr lang="ar-SA" sz="2400" dirty="0" smtClean="0"/>
          </a:p>
          <a:p>
            <a:r>
              <a:rPr lang="ar-SA" sz="2400" b="1" dirty="0" smtClean="0">
                <a:effectLst>
                  <a:outerShdw blurRad="38100" dist="38100" dir="2700000" algn="tl">
                    <a:srgbClr val="000000">
                      <a:alpha val="43137"/>
                    </a:srgbClr>
                  </a:outerShdw>
                </a:effectLst>
              </a:rPr>
              <a:t>أولًا: تسجيل المنشأة و العاملين بها لدى مؤسسة التأمينات </a:t>
            </a:r>
            <a:r>
              <a:rPr lang="ar-SA" sz="2400" b="1" dirty="0" err="1" smtClean="0">
                <a:effectLst>
                  <a:outerShdw blurRad="38100" dist="38100" dir="2700000" algn="tl">
                    <a:srgbClr val="000000">
                      <a:alpha val="43137"/>
                    </a:srgbClr>
                  </a:outerShdw>
                </a:effectLst>
              </a:rPr>
              <a:t>الاجتماعية:</a:t>
            </a:r>
            <a:endParaRPr lang="ar-SA" sz="2400" b="1" dirty="0" smtClean="0">
              <a:effectLst>
                <a:outerShdw blurRad="38100" dist="38100" dir="2700000" algn="tl">
                  <a:srgbClr val="000000">
                    <a:alpha val="43137"/>
                  </a:srgbClr>
                </a:outerShdw>
              </a:effectLst>
            </a:endParaRPr>
          </a:p>
          <a:p>
            <a:r>
              <a:rPr lang="ar-SA" sz="2200" dirty="0" smtClean="0"/>
              <a:t>فرضت اللائحة على كل صاحب عمل تتوافر في منشأته شروط تطبيق أحكام النظام أن يتقدم لمكتب المؤسسة </a:t>
            </a:r>
            <a:r>
              <a:rPr lang="ar-SA" sz="2200" dirty="0" err="1" smtClean="0"/>
              <a:t>يأتي:</a:t>
            </a:r>
            <a:endParaRPr lang="ar-SA" sz="2200" dirty="0" smtClean="0"/>
          </a:p>
          <a:p>
            <a:pPr>
              <a:buNone/>
            </a:pPr>
            <a:r>
              <a:rPr lang="ar-SA" sz="2200" dirty="0" smtClean="0"/>
              <a:t>-طلب تسجيل </a:t>
            </a:r>
            <a:r>
              <a:rPr lang="ar-SA" sz="2200" dirty="0" err="1" smtClean="0"/>
              <a:t>منشأته </a:t>
            </a:r>
            <a:r>
              <a:rPr lang="ar-SA" sz="2200" dirty="0" smtClean="0"/>
              <a:t>، ويقدم الطلب إلى المكتب الذي يقع في دائرته مقر الفرع أو النشاط.</a:t>
            </a:r>
          </a:p>
          <a:p>
            <a:pPr>
              <a:buNone/>
            </a:pPr>
            <a:r>
              <a:rPr lang="ar-SA" sz="2200" dirty="0" smtClean="0"/>
              <a:t>-البيانات اللازمة عن عماله.</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640960" cy="6192688"/>
          </a:xfrm>
        </p:spPr>
        <p:txBody>
          <a:bodyPr>
            <a:normAutofit lnSpcReduction="10000"/>
          </a:bodyPr>
          <a:lstStyle/>
          <a:p>
            <a:r>
              <a:rPr lang="ar-SA" sz="2400" b="1" dirty="0" smtClean="0">
                <a:effectLst>
                  <a:outerShdw blurRad="38100" dist="38100" dir="2700000" algn="tl">
                    <a:srgbClr val="000000">
                      <a:alpha val="43137"/>
                    </a:srgbClr>
                  </a:outerShdw>
                </a:effectLst>
              </a:rPr>
              <a:t>ثانيًا: إشعار المؤسسة بالتعديلات التي قد تطرأ على بيانات </a:t>
            </a:r>
            <a:r>
              <a:rPr lang="ar-SA" sz="2400" b="1" dirty="0" err="1" smtClean="0">
                <a:effectLst>
                  <a:outerShdw blurRad="38100" dist="38100" dir="2700000" algn="tl">
                    <a:srgbClr val="000000">
                      <a:alpha val="43137"/>
                    </a:srgbClr>
                  </a:outerShdw>
                </a:effectLst>
              </a:rPr>
              <a:t>العمال:</a:t>
            </a:r>
            <a:endParaRPr lang="ar-SA" sz="2400" b="1" dirty="0" smtClean="0">
              <a:effectLst>
                <a:outerShdw blurRad="38100" dist="38100" dir="2700000" algn="tl">
                  <a:srgbClr val="000000">
                    <a:alpha val="43137"/>
                  </a:srgbClr>
                </a:outerShdw>
              </a:effectLst>
            </a:endParaRPr>
          </a:p>
          <a:p>
            <a:pPr>
              <a:buNone/>
            </a:pPr>
            <a:endParaRPr lang="ar-SA" sz="2400" b="1" dirty="0" smtClean="0">
              <a:effectLst>
                <a:outerShdw blurRad="38100" dist="38100" dir="2700000" algn="tl">
                  <a:srgbClr val="000000">
                    <a:alpha val="43137"/>
                  </a:srgbClr>
                </a:outerShdw>
              </a:effectLst>
            </a:endParaRPr>
          </a:p>
          <a:p>
            <a:pPr>
              <a:buNone/>
            </a:pPr>
            <a:r>
              <a:rPr lang="ar-SA" sz="2200" dirty="0" smtClean="0"/>
              <a:t>يتعين على صاحب العمل القيام بعدة </a:t>
            </a:r>
            <a:r>
              <a:rPr lang="ar-SA" sz="2200" dirty="0" err="1" smtClean="0"/>
              <a:t>إلتزامات</a:t>
            </a:r>
            <a:r>
              <a:rPr lang="ar-SA" sz="2200" dirty="0" smtClean="0"/>
              <a:t> تتمثل فيما </a:t>
            </a:r>
            <a:r>
              <a:rPr lang="ar-SA" sz="2200" dirty="0" err="1" smtClean="0"/>
              <a:t>يلي:</a:t>
            </a:r>
            <a:endParaRPr lang="ar-SA" sz="2200" dirty="0" smtClean="0"/>
          </a:p>
          <a:p>
            <a:pPr>
              <a:buFontTx/>
              <a:buChar char="-"/>
            </a:pPr>
            <a:r>
              <a:rPr lang="ar-SA" sz="2200" dirty="0" smtClean="0"/>
              <a:t>إشعار المكتب المختص بكل عامل جديد يلتحق بالعمل خلال خمسة عشر يومًا من الشهر التالي لشهر التحاق العامل بالعمل.</a:t>
            </a:r>
          </a:p>
          <a:p>
            <a:pPr>
              <a:buFontTx/>
              <a:buChar char="-"/>
            </a:pPr>
            <a:r>
              <a:rPr lang="ar-SA" sz="2200" dirty="0" smtClean="0"/>
              <a:t>إشعار المكتب المختص بكل عامل يترك العمل.</a:t>
            </a:r>
          </a:p>
          <a:p>
            <a:pPr>
              <a:buFontTx/>
              <a:buChar char="-"/>
            </a:pPr>
            <a:r>
              <a:rPr lang="ar-SA" sz="2200" dirty="0" smtClean="0"/>
              <a:t>إشعار مكتب المؤسسة رسميًا بأي تغيير يطرأ على نوع النشاط الذي يزاوله أو شكله القانوني، أو أي تغيير في العنوان أو في توقيعات المختصين أو في حالة فقد الأختام أو استبدالها.</a:t>
            </a:r>
          </a:p>
          <a:p>
            <a:pPr>
              <a:buFontTx/>
              <a:buChar char="-"/>
            </a:pPr>
            <a:endParaRPr lang="ar-SA" sz="2200" dirty="0" smtClean="0"/>
          </a:p>
          <a:p>
            <a:r>
              <a:rPr lang="ar-SA" sz="2400" b="1" dirty="0" smtClean="0">
                <a:effectLst>
                  <a:outerShdw blurRad="38100" dist="38100" dir="2700000" algn="tl">
                    <a:srgbClr val="000000">
                      <a:alpha val="43137"/>
                    </a:srgbClr>
                  </a:outerShdw>
                </a:effectLst>
              </a:rPr>
              <a:t>ثالثًا: التعاون مع مفتشي </a:t>
            </a:r>
            <a:r>
              <a:rPr lang="ar-SA" sz="2400" b="1" dirty="0" err="1" smtClean="0">
                <a:effectLst>
                  <a:outerShdw blurRad="38100" dist="38100" dir="2700000" algn="tl">
                    <a:srgbClr val="000000">
                      <a:alpha val="43137"/>
                    </a:srgbClr>
                  </a:outerShdw>
                </a:effectLst>
              </a:rPr>
              <a:t>المؤسسة:</a:t>
            </a:r>
            <a:endParaRPr lang="ar-SA" sz="2400" b="1" dirty="0" smtClean="0">
              <a:effectLst>
                <a:outerShdw blurRad="38100" dist="38100" dir="2700000" algn="tl">
                  <a:srgbClr val="000000">
                    <a:alpha val="43137"/>
                  </a:srgbClr>
                </a:outerShdw>
              </a:effectLst>
            </a:endParaRPr>
          </a:p>
          <a:p>
            <a:pPr>
              <a:buNone/>
            </a:pPr>
            <a:endParaRPr lang="ar-SA" sz="2400" b="1" dirty="0" smtClean="0">
              <a:effectLst>
                <a:outerShdw blurRad="38100" dist="38100" dir="2700000" algn="tl">
                  <a:srgbClr val="000000">
                    <a:alpha val="43137"/>
                  </a:srgbClr>
                </a:outerShdw>
              </a:effectLst>
            </a:endParaRPr>
          </a:p>
          <a:p>
            <a:pPr>
              <a:buNone/>
            </a:pPr>
            <a:r>
              <a:rPr lang="ar-SA" sz="2200" dirty="0" smtClean="0"/>
              <a:t>ينبغي على صاحب العمل أو من يمثله التعاون مع مفتشي </a:t>
            </a:r>
            <a:r>
              <a:rPr lang="ar-SA" sz="2200" dirty="0" err="1" smtClean="0"/>
              <a:t>المصلحة </a:t>
            </a:r>
            <a:r>
              <a:rPr lang="ar-SA" sz="2200" dirty="0" smtClean="0"/>
              <a:t>،وعليهم أن يسمحوا لمفتشي المؤسسة بالحصول على المعلومات و الوثائق اللازمة لتسهيل </a:t>
            </a:r>
            <a:r>
              <a:rPr lang="ar-SA" sz="2200" dirty="0" err="1" smtClean="0"/>
              <a:t>قيامهم</a:t>
            </a:r>
            <a:r>
              <a:rPr lang="ar-SA" sz="2200" dirty="0" smtClean="0"/>
              <a:t> </a:t>
            </a:r>
            <a:r>
              <a:rPr lang="ar-SA" sz="2200" dirty="0" err="1" smtClean="0"/>
              <a:t>بمهامهم </a:t>
            </a:r>
            <a:r>
              <a:rPr lang="ar-SA" sz="2200" dirty="0" smtClean="0"/>
              <a:t>، </a:t>
            </a:r>
            <a:r>
              <a:rPr lang="ar-SA" sz="2200" dirty="0" err="1" smtClean="0"/>
              <a:t>والاطلاع</a:t>
            </a:r>
            <a:r>
              <a:rPr lang="ar-SA" sz="2200" dirty="0" smtClean="0"/>
              <a:t> على السجلات المتعلقة بطبيعة و أعداد العمال و أجورهم و طريقة حسابها و </a:t>
            </a:r>
            <a:r>
              <a:rPr lang="ar-SA" sz="2200" dirty="0" err="1" smtClean="0"/>
              <a:t>دفعها </a:t>
            </a:r>
            <a:r>
              <a:rPr lang="ar-SA" sz="2200" dirty="0" smtClean="0"/>
              <a:t>، وتطبق في كل ممانعة أو عرقلة ترتكب ضد مفتشي المؤسسة أثناء ممارستهم لعملهم نفس العقوبات المنصوص عليها في حالات ممانعة و عرقلة ممارسة وظائف مفتشي العمل.</a:t>
            </a:r>
            <a:endParaRPr lang="ar-SA"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908720"/>
            <a:ext cx="8712968" cy="6264696"/>
          </a:xfrm>
        </p:spPr>
        <p:txBody>
          <a:bodyPr/>
          <a:lstStyle/>
          <a:p>
            <a:endParaRPr lang="ar-SA" sz="2400" b="1" dirty="0" smtClean="0">
              <a:effectLst>
                <a:outerShdw blurRad="38100" dist="38100" dir="2700000" algn="tl">
                  <a:srgbClr val="000000">
                    <a:alpha val="43137"/>
                  </a:srgbClr>
                </a:outerShdw>
              </a:effectLst>
            </a:endParaRPr>
          </a:p>
          <a:p>
            <a:r>
              <a:rPr lang="ar-SA" sz="2400" b="1" dirty="0" smtClean="0">
                <a:effectLst>
                  <a:outerShdw blurRad="38100" dist="38100" dir="2700000" algn="tl">
                    <a:srgbClr val="000000">
                      <a:alpha val="43137"/>
                    </a:srgbClr>
                  </a:outerShdw>
                </a:effectLst>
              </a:rPr>
              <a:t>رابعًا: نقل العامل المصاب إلى جهة العلاج المختصة متى لزم </a:t>
            </a:r>
            <a:r>
              <a:rPr lang="ar-SA" sz="2400" b="1" dirty="0" err="1" smtClean="0">
                <a:effectLst>
                  <a:outerShdw blurRad="38100" dist="38100" dir="2700000" algn="tl">
                    <a:srgbClr val="000000">
                      <a:alpha val="43137"/>
                    </a:srgbClr>
                  </a:outerShdw>
                </a:effectLst>
              </a:rPr>
              <a:t>الأمر:</a:t>
            </a:r>
            <a:endParaRPr lang="ar-SA" sz="2400" b="1" dirty="0" smtClean="0">
              <a:effectLst>
                <a:outerShdw blurRad="38100" dist="38100" dir="2700000" algn="tl">
                  <a:srgbClr val="000000">
                    <a:alpha val="43137"/>
                  </a:srgbClr>
                </a:outerShdw>
              </a:effectLst>
            </a:endParaRPr>
          </a:p>
          <a:p>
            <a:pPr>
              <a:buNone/>
            </a:pPr>
            <a:r>
              <a:rPr lang="ar-SA" dirty="0" smtClean="0"/>
              <a:t>حيث تنص المادة 2 من لائحة تعويضات فرع الأخطار المهنية على </a:t>
            </a:r>
            <a:r>
              <a:rPr lang="ar-SA" dirty="0" err="1" smtClean="0"/>
              <a:t>أنه </a:t>
            </a:r>
            <a:r>
              <a:rPr lang="ar-SA" dirty="0" smtClean="0"/>
              <a:t>” مع مراعاة أحكام </a:t>
            </a:r>
            <a:r>
              <a:rPr lang="ar-SA" dirty="0" err="1" smtClean="0"/>
              <a:t>المادة </a:t>
            </a:r>
            <a:r>
              <a:rPr lang="ar-SA" dirty="0" smtClean="0"/>
              <a:t>(5) من هذه </a:t>
            </a:r>
            <a:r>
              <a:rPr lang="ar-SA" dirty="0" err="1" smtClean="0"/>
              <a:t>اللائحة </a:t>
            </a:r>
            <a:r>
              <a:rPr lang="ar-SA" dirty="0" smtClean="0"/>
              <a:t>، على صاحب العمل بعد </a:t>
            </a:r>
            <a:r>
              <a:rPr lang="ar-SA" dirty="0" err="1" smtClean="0"/>
              <a:t>قيامه</a:t>
            </a:r>
            <a:r>
              <a:rPr lang="ar-SA" dirty="0" smtClean="0"/>
              <a:t> بالإسعافات الطبية اللازمة للمصاب أن ينقله إذا لزم الأمر إلى جهة العلاج المتعاقدة مع المؤسسة و المحددة له من قبل، أو إلى المستشفيات العامة أو المراكز الصحية التابعة </a:t>
            </a:r>
            <a:r>
              <a:rPr lang="ar-SA" dirty="0" err="1" smtClean="0"/>
              <a:t>لها“ .</a:t>
            </a:r>
            <a:endParaRPr lang="ar-SA" dirty="0" smtClean="0"/>
          </a:p>
          <a:p>
            <a:pPr>
              <a:buNone/>
            </a:pPr>
            <a:endParaRPr lang="ar-SA" dirty="0" smtClean="0"/>
          </a:p>
          <a:p>
            <a:r>
              <a:rPr lang="ar-SA" sz="2400" b="1" dirty="0" smtClean="0">
                <a:effectLst>
                  <a:outerShdw blurRad="38100" dist="38100" dir="2700000" algn="tl">
                    <a:srgbClr val="000000">
                      <a:alpha val="43137"/>
                    </a:srgbClr>
                  </a:outerShdw>
                </a:effectLst>
              </a:rPr>
              <a:t>خامسًا: سداد اشتراكات التأمينات الاجتماعية في مواعيدها </a:t>
            </a:r>
            <a:r>
              <a:rPr lang="ar-SA" sz="2400" b="1" dirty="0" err="1" smtClean="0">
                <a:effectLst>
                  <a:outerShdw blurRad="38100" dist="38100" dir="2700000" algn="tl">
                    <a:srgbClr val="000000">
                      <a:alpha val="43137"/>
                    </a:srgbClr>
                  </a:outerShdw>
                </a:effectLst>
              </a:rPr>
              <a:t>المحددة :</a:t>
            </a:r>
            <a:endParaRPr lang="ar-SA" sz="2400" b="1" dirty="0" smtClean="0">
              <a:effectLst>
                <a:outerShdw blurRad="38100" dist="38100" dir="2700000" algn="tl">
                  <a:srgbClr val="000000">
                    <a:alpha val="43137"/>
                  </a:srgbClr>
                </a:outerShdw>
              </a:effectLst>
            </a:endParaRPr>
          </a:p>
          <a:p>
            <a:pPr>
              <a:buNone/>
            </a:pPr>
            <a:r>
              <a:rPr lang="ar-SA" dirty="0" smtClean="0"/>
              <a:t>يعتبر </a:t>
            </a:r>
            <a:r>
              <a:rPr lang="ar-SA" dirty="0" err="1" smtClean="0"/>
              <a:t>إلتزامات</a:t>
            </a:r>
            <a:r>
              <a:rPr lang="ar-SA" dirty="0" smtClean="0"/>
              <a:t> صاحب العمل بسداد اشتراكات التأمينات </a:t>
            </a:r>
            <a:r>
              <a:rPr lang="ar-SA" dirty="0" err="1" smtClean="0"/>
              <a:t>الإجتماعية</a:t>
            </a:r>
            <a:r>
              <a:rPr lang="ar-SA" dirty="0" smtClean="0"/>
              <a:t> المستحقة للمؤسسة عنه و عن عماله نظامًا من أهم </a:t>
            </a:r>
            <a:r>
              <a:rPr lang="ar-SA" dirty="0" err="1" smtClean="0"/>
              <a:t>الإلتزامات</a:t>
            </a:r>
            <a:r>
              <a:rPr lang="ar-SA" dirty="0" smtClean="0"/>
              <a:t> الملقاة على عاتقه.</a:t>
            </a:r>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88640"/>
            <a:ext cx="7772400" cy="764704"/>
          </a:xfrm>
        </p:spPr>
        <p:txBody>
          <a:bodyPr>
            <a:normAutofit/>
          </a:bodyPr>
          <a:lstStyle/>
          <a:p>
            <a:pPr algn="r"/>
            <a:r>
              <a:rPr lang="ar-SA" sz="3200" b="1" dirty="0" smtClean="0">
                <a:solidFill>
                  <a:schemeClr val="bg1">
                    <a:lumMod val="50000"/>
                  </a:schemeClr>
                </a:solidFill>
                <a:effectLst>
                  <a:outerShdw blurRad="38100" dist="38100" dir="2700000" algn="tl">
                    <a:srgbClr val="000000">
                      <a:alpha val="43137"/>
                    </a:srgbClr>
                  </a:outerShdw>
                </a:effectLst>
                <a:latin typeface="+mn-lt"/>
                <a:ea typeface="+mn-ea"/>
                <a:cs typeface="+mn-cs"/>
              </a:rPr>
              <a:t>القواعد المنظمة لحساب نسب </a:t>
            </a:r>
            <a:r>
              <a:rPr lang="ar-SA" sz="3200" b="1" dirty="0" err="1" smtClean="0">
                <a:solidFill>
                  <a:schemeClr val="bg1">
                    <a:lumMod val="50000"/>
                  </a:schemeClr>
                </a:solidFill>
                <a:effectLst>
                  <a:outerShdw blurRad="38100" dist="38100" dir="2700000" algn="tl">
                    <a:srgbClr val="000000">
                      <a:alpha val="43137"/>
                    </a:srgbClr>
                  </a:outerShdw>
                </a:effectLst>
                <a:latin typeface="+mn-lt"/>
                <a:ea typeface="+mn-ea"/>
                <a:cs typeface="+mn-cs"/>
              </a:rPr>
              <a:t>الاشتراكات:</a:t>
            </a:r>
            <a:endParaRPr lang="ar-SA" sz="3200" b="1" dirty="0" smtClean="0">
              <a:solidFill>
                <a:schemeClr val="bg1">
                  <a:lumMod val="50000"/>
                </a:schemeClr>
              </a:solidFill>
              <a:effectLst>
                <a:outerShdw blurRad="38100" dist="38100" dir="2700000" algn="tl">
                  <a:srgbClr val="000000">
                    <a:alpha val="43137"/>
                  </a:srgbClr>
                </a:outerShdw>
              </a:effectLst>
              <a:latin typeface="+mn-lt"/>
              <a:ea typeface="+mn-ea"/>
              <a:cs typeface="+mn-cs"/>
            </a:endParaRPr>
          </a:p>
        </p:txBody>
      </p:sp>
      <p:sp>
        <p:nvSpPr>
          <p:cNvPr id="3" name="عنصر نائب للمحتوى 2"/>
          <p:cNvSpPr>
            <a:spLocks noGrp="1"/>
          </p:cNvSpPr>
          <p:nvPr>
            <p:ph sz="quarter" idx="1"/>
          </p:nvPr>
        </p:nvSpPr>
        <p:spPr>
          <a:xfrm>
            <a:off x="323528" y="1196752"/>
            <a:ext cx="8568952" cy="5328592"/>
          </a:xfrm>
        </p:spPr>
        <p:txBody>
          <a:bodyPr>
            <a:normAutofit lnSpcReduction="10000"/>
          </a:bodyPr>
          <a:lstStyle/>
          <a:p>
            <a:r>
              <a:rPr lang="ar-SA" sz="2200" dirty="0" smtClean="0"/>
              <a:t>يتم تقدير اشتراكات التأمينات الاجتماعية بنسبة مئوية معينة من أجر العامل تختلف باختلاف فرع التأمين.</a:t>
            </a:r>
          </a:p>
          <a:p>
            <a:r>
              <a:rPr lang="ar-SA" sz="2200" dirty="0" smtClean="0"/>
              <a:t>تحدد اشتراكات فرع تأمين الأخطار المهنية </a:t>
            </a:r>
            <a:r>
              <a:rPr lang="ar-SA" sz="2200" dirty="0" err="1" smtClean="0"/>
              <a:t>بنسبة (2%</a:t>
            </a:r>
            <a:r>
              <a:rPr lang="ar-SA" sz="2200" dirty="0" smtClean="0"/>
              <a:t>) من أجر المؤمن عليه الخاضع </a:t>
            </a:r>
            <a:r>
              <a:rPr lang="ar-SA" sz="2200" dirty="0" err="1" smtClean="0"/>
              <a:t>للإشتراك</a:t>
            </a:r>
            <a:r>
              <a:rPr lang="ar-SA" sz="2200" dirty="0" smtClean="0"/>
              <a:t> و يلتزم صاحب العمل وحدة بدفع هذه </a:t>
            </a:r>
            <a:r>
              <a:rPr lang="ar-SA" sz="2200" dirty="0" err="1" smtClean="0"/>
              <a:t>النسبة .</a:t>
            </a:r>
            <a:endParaRPr lang="ar-SA" sz="2200" dirty="0" smtClean="0"/>
          </a:p>
          <a:p>
            <a:r>
              <a:rPr lang="ar-SA" sz="2200" dirty="0" smtClean="0"/>
              <a:t>تحدد اشتراكات فرع المعاشات الخاص بتأمين الشيخوخة و العجز و الوفاة </a:t>
            </a:r>
            <a:r>
              <a:rPr lang="ar-SA" sz="2200" dirty="0" err="1" smtClean="0"/>
              <a:t>بنسبة (13%</a:t>
            </a:r>
            <a:r>
              <a:rPr lang="ar-SA" sz="2200" dirty="0" smtClean="0"/>
              <a:t>) من أجر المؤمن عليه، ويقع على عاتق صاحب العمل التزام بتحمل </a:t>
            </a:r>
            <a:r>
              <a:rPr lang="ar-SA" sz="2200" dirty="0" err="1" smtClean="0"/>
              <a:t>نسبة (8%</a:t>
            </a:r>
            <a:r>
              <a:rPr lang="ar-SA" sz="2200" dirty="0" smtClean="0"/>
              <a:t>) منها في حين يتحمل العامل المؤمن عليه </a:t>
            </a:r>
            <a:r>
              <a:rPr lang="ar-SA" sz="2200" dirty="0" err="1" smtClean="0"/>
              <a:t>نسبة (5%</a:t>
            </a:r>
            <a:r>
              <a:rPr lang="ar-SA" sz="2200" dirty="0" smtClean="0"/>
              <a:t>) الباقية.</a:t>
            </a:r>
          </a:p>
          <a:p>
            <a:r>
              <a:rPr lang="ar-SA" sz="2200" dirty="0" smtClean="0"/>
              <a:t>يتضح من ذلك أن جملة اشتراكات التأمينات </a:t>
            </a:r>
            <a:r>
              <a:rPr lang="ar-SA" sz="2200" dirty="0" err="1" smtClean="0"/>
              <a:t>الإجتماعية</a:t>
            </a:r>
            <a:r>
              <a:rPr lang="ar-SA" sz="2200" dirty="0" smtClean="0"/>
              <a:t> تقدر شهريًا </a:t>
            </a:r>
            <a:r>
              <a:rPr lang="ar-SA" sz="2200" dirty="0" err="1" smtClean="0"/>
              <a:t>بنسبة (15%</a:t>
            </a:r>
            <a:r>
              <a:rPr lang="ar-SA" sz="2200" dirty="0" smtClean="0"/>
              <a:t>) من أجر العامل المؤمن عليه يتحمل منها صاحب </a:t>
            </a:r>
            <a:r>
              <a:rPr lang="ar-SA" sz="2200" dirty="0" err="1" smtClean="0"/>
              <a:t>العمل (10%</a:t>
            </a:r>
            <a:r>
              <a:rPr lang="ar-SA" sz="2200" dirty="0" smtClean="0"/>
              <a:t>) بينما يتحمل العامل المؤمن </a:t>
            </a:r>
            <a:r>
              <a:rPr lang="ar-SA" sz="2200" dirty="0" err="1" smtClean="0"/>
              <a:t>عليه (5%).</a:t>
            </a:r>
            <a:endParaRPr lang="ar-SA" sz="2200" dirty="0" smtClean="0"/>
          </a:p>
          <a:p>
            <a:r>
              <a:rPr lang="ar-SA" sz="2200" dirty="0" smtClean="0"/>
              <a:t>و جدير بالذكر أنه بالرغم من أن العامل يتحمل </a:t>
            </a:r>
            <a:r>
              <a:rPr lang="ar-SA" sz="2200" dirty="0" err="1" smtClean="0"/>
              <a:t>نسبة (5%</a:t>
            </a:r>
            <a:r>
              <a:rPr lang="ar-SA" sz="2200" dirty="0" smtClean="0"/>
              <a:t>) إلا أن صاحب العمل هو الذي يلتزم بدفع كامل الاشتراكات المستحقة عليه أو المستحقة على العامل للمؤسسة العامة للتأمينات الاجتماعية.</a:t>
            </a:r>
          </a:p>
          <a:p>
            <a:r>
              <a:rPr lang="ar-SA" sz="2200" dirty="0" smtClean="0"/>
              <a:t>في حالة إخلال صاحب العمل بهذا الالتزام يتعرض لدفع إضافات التأخير و التنفيذ عليه تنفيذًا جبريًا.</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أجر </a:t>
            </a:r>
            <a:r>
              <a:rPr lang="ar-SA" dirty="0" err="1" smtClean="0"/>
              <a:t>الأشتراكات</a:t>
            </a:r>
            <a:r>
              <a:rPr lang="ar-SA" dirty="0" smtClean="0"/>
              <a:t>: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dirty="0" smtClean="0"/>
              <a:t>ينطوي الاجر في أنظمه التأمينات </a:t>
            </a:r>
            <a:r>
              <a:rPr lang="ar-SA" dirty="0" err="1" smtClean="0"/>
              <a:t>الاجتماعيه</a:t>
            </a:r>
            <a:r>
              <a:rPr lang="ar-SA" dirty="0" smtClean="0"/>
              <a:t> على مفهوم وظيفي يجعل العناصر التي يتكون منها غير </a:t>
            </a:r>
            <a:r>
              <a:rPr lang="ar-SA" dirty="0" err="1" smtClean="0"/>
              <a:t>متطابقه</a:t>
            </a:r>
            <a:r>
              <a:rPr lang="ar-SA" dirty="0" smtClean="0"/>
              <a:t> مع </a:t>
            </a:r>
            <a:r>
              <a:rPr lang="ar-SA" dirty="0" err="1" smtClean="0"/>
              <a:t>ماهو</a:t>
            </a:r>
            <a:r>
              <a:rPr lang="ar-SA" dirty="0" smtClean="0"/>
              <a:t> مستقر عليه في انظمة العمل ومن ثم يختلف تعريف الأجر في انظمة العمل مقارنة بأنظمة </a:t>
            </a:r>
            <a:r>
              <a:rPr lang="ar-SA" dirty="0" err="1" smtClean="0"/>
              <a:t>التامينات</a:t>
            </a:r>
            <a:r>
              <a:rPr lang="ar-SA" dirty="0" smtClean="0"/>
              <a:t> </a:t>
            </a:r>
            <a:r>
              <a:rPr lang="ar-SA" dirty="0" err="1" smtClean="0"/>
              <a:t>الاجتماعيه</a:t>
            </a:r>
            <a:r>
              <a:rPr lang="ar-SA" dirty="0" smtClean="0"/>
              <a:t> .فأجر قوة العمل يتكون من شقين الأجر </a:t>
            </a:r>
            <a:r>
              <a:rPr lang="ar-SA" dirty="0" err="1" smtClean="0"/>
              <a:t>الأساسى</a:t>
            </a:r>
            <a:r>
              <a:rPr lang="ar-SA" dirty="0" smtClean="0"/>
              <a:t> الذي يجب ألا ينقص عن حد معين و الأجر التكميلي الذى يتوقف على انتاجية العامل .</a:t>
            </a:r>
          </a:p>
          <a:p>
            <a:r>
              <a:rPr lang="ar-SA" dirty="0" smtClean="0"/>
              <a:t>ويخضع لحسم الاشتراك الاجر </a:t>
            </a:r>
            <a:r>
              <a:rPr lang="ar-SA" dirty="0" err="1" smtClean="0"/>
              <a:t>الاساسى</a:t>
            </a:r>
            <a:r>
              <a:rPr lang="ar-SA" dirty="0" smtClean="0"/>
              <a:t> مضافا علية بدل السكن </a:t>
            </a:r>
            <a:r>
              <a:rPr lang="ar-SA" dirty="0" err="1" smtClean="0"/>
              <a:t>النقدى</a:t>
            </a:r>
            <a:r>
              <a:rPr lang="ar-SA" dirty="0" smtClean="0"/>
              <a:t> وفق القيمة المتفق عليها بين صاحب العمل ولمشترك او البدل لعيني ان وجد.</a:t>
            </a:r>
          </a:p>
          <a:p>
            <a:r>
              <a:rPr lang="ar-SA" dirty="0" smtClean="0"/>
              <a:t>وقد يكون اجر العامل محرر بالقطعة أو الانتاج ,فقد نصت المادة على ان (اذا كان أجر العامل محددا بالقطعة أو الانتاج يعتمد </a:t>
            </a:r>
            <a:r>
              <a:rPr lang="ar-SA" dirty="0" err="1" smtClean="0"/>
              <a:t>منوسط</a:t>
            </a:r>
            <a:r>
              <a:rPr lang="ar-SA" dirty="0" smtClean="0"/>
              <a:t> الأجر الذى </a:t>
            </a:r>
            <a:r>
              <a:rPr lang="ar-SA" dirty="0" err="1" smtClean="0"/>
              <a:t>يتقاضاة</a:t>
            </a:r>
            <a:r>
              <a:rPr lang="ar-SA" dirty="0" smtClean="0"/>
              <a:t> عن أيام الفعلية في السنة الأخيرة من خدمته لغرض حساب أي من الحقوق المقررة له بموجب هذا النظام )</a:t>
            </a:r>
          </a:p>
          <a:p>
            <a:r>
              <a:rPr lang="ar-SA" dirty="0" smtClean="0"/>
              <a:t>وجدير بالذكر انه ذا كان الاجر كله مبالغ العمولات او النسب المئوية من المبيعات او </a:t>
            </a:r>
            <a:r>
              <a:rPr lang="ar-SA" dirty="0" err="1" smtClean="0"/>
              <a:t>ماشابة</a:t>
            </a:r>
            <a:r>
              <a:rPr lang="ar-SA" dirty="0" smtClean="0"/>
              <a:t> ذلك مما تكون </a:t>
            </a:r>
            <a:r>
              <a:rPr lang="ar-SA" dirty="0"/>
              <a:t>ق</a:t>
            </a:r>
            <a:r>
              <a:rPr lang="ar-SA" dirty="0" smtClean="0"/>
              <a:t>ابلة بطبيعتها للزيادة او النقصان يحسب متوسط الأجر اليومي على اساس </a:t>
            </a:r>
            <a:r>
              <a:rPr lang="ar-SA" dirty="0" err="1" smtClean="0"/>
              <a:t>ماتقاضاه</a:t>
            </a:r>
            <a:r>
              <a:rPr lang="ar-SA" dirty="0" smtClean="0"/>
              <a:t> العامل عن ايام العمل الفعلية مقسوما </a:t>
            </a:r>
            <a:r>
              <a:rPr lang="ar-SA" dirty="0" err="1" smtClean="0"/>
              <a:t>عليه.وينبغي</a:t>
            </a:r>
            <a:r>
              <a:rPr lang="ar-SA" dirty="0" smtClean="0"/>
              <a:t> الا يقل اجر العمل عن الحد </a:t>
            </a:r>
            <a:r>
              <a:rPr lang="ar-SA" dirty="0" err="1" smtClean="0"/>
              <a:t>الادني</a:t>
            </a:r>
            <a:r>
              <a:rPr lang="ar-SA" dirty="0" smtClean="0"/>
              <a:t> </a:t>
            </a:r>
            <a:r>
              <a:rPr lang="ar-SA" dirty="0" err="1" smtClean="0"/>
              <a:t>للاجور</a:t>
            </a:r>
            <a:r>
              <a:rPr lang="ar-SA" dirty="0" smtClean="0"/>
              <a:t> .</a:t>
            </a:r>
          </a:p>
          <a:p>
            <a:r>
              <a:rPr lang="ar-SA" dirty="0" smtClean="0"/>
              <a:t>والمشترك الذي </a:t>
            </a:r>
            <a:r>
              <a:rPr lang="ar-SA" dirty="0" err="1" smtClean="0"/>
              <a:t>يتقاضي</a:t>
            </a:r>
            <a:r>
              <a:rPr lang="ar-SA" dirty="0" smtClean="0"/>
              <a:t> اجرة مياومة يحسب اجرة الشهري يضرب </a:t>
            </a:r>
            <a:r>
              <a:rPr lang="ar-SA" dirty="0" err="1" smtClean="0"/>
              <a:t>مايتقاضاة</a:t>
            </a:r>
            <a:r>
              <a:rPr lang="ar-SA" dirty="0" smtClean="0"/>
              <a:t> يوميا في (30).</a:t>
            </a:r>
            <a:br>
              <a:rPr lang="ar-SA" dirty="0" smtClean="0"/>
            </a:br>
            <a:endParaRPr lang="ar-SA" dirty="0"/>
          </a:p>
        </p:txBody>
      </p:sp>
    </p:spTree>
    <p:extLst>
      <p:ext uri="{BB962C8B-B14F-4D97-AF65-F5344CB8AC3E}">
        <p14:creationId xmlns:p14="http://schemas.microsoft.com/office/powerpoint/2010/main" val="173894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r>
              <a:rPr lang="ar-SA" dirty="0" smtClean="0"/>
              <a:t>ويجوز ان يعمل المشترك لدى اكثر من صاحب عمل وهو </a:t>
            </a:r>
            <a:r>
              <a:rPr lang="ar-SA" dirty="0" err="1" smtClean="0"/>
              <a:t>مايعرف</a:t>
            </a:r>
            <a:r>
              <a:rPr lang="ar-SA" dirty="0" smtClean="0"/>
              <a:t> (الازدواج </a:t>
            </a:r>
            <a:r>
              <a:rPr lang="ar-SA" dirty="0" err="1" smtClean="0"/>
              <a:t>التأميني</a:t>
            </a:r>
            <a:r>
              <a:rPr lang="ar-SA" dirty="0" smtClean="0"/>
              <a:t>) .</a:t>
            </a:r>
          </a:p>
          <a:p>
            <a:r>
              <a:rPr lang="ar-SA" dirty="0" smtClean="0"/>
              <a:t>ويجوز اعتماد التقويم </a:t>
            </a:r>
            <a:r>
              <a:rPr lang="ar-SA" dirty="0" err="1" smtClean="0"/>
              <a:t>الميلادى</a:t>
            </a:r>
            <a:r>
              <a:rPr lang="ar-SA" dirty="0" smtClean="0"/>
              <a:t> متي تم الاتفاق على ذلك .</a:t>
            </a:r>
          </a:p>
          <a:p>
            <a:pPr>
              <a:buFont typeface="Wingdings" pitchFamily="2" charset="2"/>
              <a:buChar char="Ø"/>
            </a:pPr>
            <a:r>
              <a:rPr lang="ar-SA" sz="4000" dirty="0">
                <a:solidFill>
                  <a:schemeClr val="accent5">
                    <a:lumMod val="75000"/>
                  </a:schemeClr>
                </a:solidFill>
              </a:rPr>
              <a:t>أسس حساب </a:t>
            </a:r>
            <a:r>
              <a:rPr lang="ar-SA" sz="4000" dirty="0" err="1">
                <a:solidFill>
                  <a:schemeClr val="accent5">
                    <a:lumMod val="75000"/>
                  </a:schemeClr>
                </a:solidFill>
              </a:rPr>
              <a:t>الأشتراك</a:t>
            </a:r>
            <a:r>
              <a:rPr lang="ar-SA" sz="4000" dirty="0">
                <a:solidFill>
                  <a:schemeClr val="accent5">
                    <a:lumMod val="75000"/>
                  </a:schemeClr>
                </a:solidFill>
              </a:rPr>
              <a:t> </a:t>
            </a:r>
            <a:endParaRPr lang="ar-SA" sz="4000" dirty="0">
              <a:solidFill>
                <a:schemeClr val="accent5">
                  <a:lumMod val="75000"/>
                </a:schemeClr>
              </a:solidFill>
            </a:endParaRPr>
          </a:p>
          <a:p>
            <a:pPr marL="0" indent="0">
              <a:buNone/>
            </a:pPr>
            <a:r>
              <a:rPr lang="ar-SA" sz="2400" dirty="0" smtClean="0"/>
              <a:t>يمكن حساب الاشتراك وفقا </a:t>
            </a:r>
            <a:r>
              <a:rPr lang="ar-SA" sz="2400" dirty="0" err="1" smtClean="0"/>
              <a:t>للاجر</a:t>
            </a:r>
            <a:r>
              <a:rPr lang="ar-SA" sz="2400" dirty="0" smtClean="0"/>
              <a:t> الاساسي الشهري او ان يتم شهرا بشهر دون </a:t>
            </a:r>
            <a:r>
              <a:rPr lang="ar-SA" sz="2400" dirty="0" err="1" smtClean="0"/>
              <a:t>تاثرها</a:t>
            </a:r>
            <a:r>
              <a:rPr lang="ar-SA" sz="2400" dirty="0" smtClean="0"/>
              <a:t> بأي تخفيض في الاجر . ويجب على صاحب العمل سداد حصة العامل المتدرج المقررة اذا كان هذا العامل </a:t>
            </a:r>
            <a:r>
              <a:rPr lang="ar-SA" sz="2400" dirty="0" err="1" smtClean="0"/>
              <a:t>لايتقاضى</a:t>
            </a:r>
            <a:r>
              <a:rPr lang="ar-SA" sz="2400" dirty="0" smtClean="0"/>
              <a:t> اجرا.</a:t>
            </a:r>
          </a:p>
          <a:p>
            <a:pPr marL="0" indent="0">
              <a:buNone/>
            </a:pPr>
            <a:endParaRPr lang="ar-SA" sz="4000" dirty="0">
              <a:solidFill>
                <a:schemeClr val="accent5">
                  <a:lumMod val="75000"/>
                </a:schemeClr>
              </a:solidFill>
            </a:endParaRPr>
          </a:p>
          <a:p>
            <a:pPr marL="0" indent="0">
              <a:buNone/>
            </a:pPr>
            <a:endParaRPr lang="ar-SA" sz="2400" dirty="0"/>
          </a:p>
        </p:txBody>
      </p:sp>
    </p:spTree>
    <p:extLst>
      <p:ext uri="{BB962C8B-B14F-4D97-AF65-F5344CB8AC3E}">
        <p14:creationId xmlns:p14="http://schemas.microsoft.com/office/powerpoint/2010/main" val="1799242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247</TotalTime>
  <Words>1514</Words>
  <Application>Microsoft Office PowerPoint</Application>
  <PresentationFormat>عرض على الشاشة (3:4)‏</PresentationFormat>
  <Paragraphs>75</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موازنة</vt:lpstr>
      <vt:lpstr>الفصل الثاني </vt:lpstr>
      <vt:lpstr>تعريف صاحب العمل :</vt:lpstr>
      <vt:lpstr>عرض تقديمي في PowerPoint</vt:lpstr>
      <vt:lpstr>التزامات صاحب العمل  في نظام التأمينات الإجتماعية </vt:lpstr>
      <vt:lpstr>عرض تقديمي في PowerPoint</vt:lpstr>
      <vt:lpstr>عرض تقديمي في PowerPoint</vt:lpstr>
      <vt:lpstr>القواعد المنظمة لحساب نسب الاشتراكات:</vt:lpstr>
      <vt:lpstr>أجر الأشتراكات: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ACER</cp:lastModifiedBy>
  <cp:revision>26</cp:revision>
  <dcterms:created xsi:type="dcterms:W3CDTF">2016-10-15T15:45:09Z</dcterms:created>
  <dcterms:modified xsi:type="dcterms:W3CDTF">2016-10-15T21:07:02Z</dcterms:modified>
</cp:coreProperties>
</file>