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79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78" r:id="rId17"/>
    <p:sldId id="271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CC"/>
    <a:srgbClr val="CBD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6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4AF466F-BDA4-4F18-9C7B-FF0A9A1B0E80}" type="datetime1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F1B69E8-23E9-4C1F-AA2B-3C5BA6EDBEAE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  <p:sldLayoutId id="2147484478" r:id="rId12"/>
    <p:sldLayoutId id="2147484479" r:id="rId13"/>
    <p:sldLayoutId id="214748448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معاملات مدنية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115" y="3429000"/>
            <a:ext cx="7342188" cy="430823"/>
          </a:xfrm>
        </p:spPr>
        <p:txBody>
          <a:bodyPr/>
          <a:lstStyle/>
          <a:p>
            <a:r>
              <a:rPr lang="ar-SA" dirty="0" smtClean="0"/>
              <a:t>من صفحة 79  الى صفحة 85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200705" y="3877408"/>
            <a:ext cx="2963007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الطالبات</a:t>
            </a:r>
            <a:r>
              <a:rPr lang="ar-SA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نوف المسند </a:t>
            </a:r>
          </a:p>
          <a:p>
            <a:pPr algn="ctr"/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العنود الدوسري </a:t>
            </a:r>
          </a:p>
          <a:p>
            <a:pPr algn="ctr"/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منال الدوسري </a:t>
            </a:r>
          </a:p>
        </p:txBody>
      </p:sp>
    </p:spTree>
    <p:extLst>
      <p:ext uri="{BB962C8B-B14F-4D97-AF65-F5344CB8AC3E}">
        <p14:creationId xmlns:p14="http://schemas.microsoft.com/office/powerpoint/2010/main" val="16698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3"/>
          <p:cNvSpPr txBox="1">
            <a:spLocks/>
          </p:cNvSpPr>
          <p:nvPr/>
        </p:nvSpPr>
        <p:spPr>
          <a:xfrm>
            <a:off x="659423" y="318661"/>
            <a:ext cx="7823444" cy="1261884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b="1" u="sng" dirty="0" smtClean="0">
                <a:solidFill>
                  <a:srgbClr val="002060"/>
                </a:solidFill>
              </a:rPr>
              <a:t> </a:t>
            </a:r>
            <a:r>
              <a:rPr lang="ar-SA" sz="2800" b="1" u="sng" dirty="0">
                <a:solidFill>
                  <a:srgbClr val="002060"/>
                </a:solidFill>
              </a:rPr>
              <a:t>اثبات دعوى الاستحقاق:</a:t>
            </a:r>
            <a:endParaRPr lang="en-US" sz="2800" b="1" u="sng" dirty="0">
              <a:solidFill>
                <a:srgbClr val="002060"/>
              </a:solidFill>
            </a:endParaRPr>
          </a:p>
          <a:p>
            <a:endParaRPr lang="ar-SA" b="1" u="sng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1300" y="1701801"/>
            <a:ext cx="8661400" cy="502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</a:rPr>
              <a:t>يتبع المدعي القواعد </a:t>
            </a:r>
            <a:r>
              <a:rPr lang="ar-SA" sz="2800" b="1" dirty="0" smtClean="0">
                <a:solidFill>
                  <a:srgbClr val="FF0000"/>
                </a:solidFill>
              </a:rPr>
              <a:t>العامة </a:t>
            </a:r>
            <a:r>
              <a:rPr lang="ar-SA" sz="2800" b="1" dirty="0">
                <a:solidFill>
                  <a:srgbClr val="FF0000"/>
                </a:solidFill>
              </a:rPr>
              <a:t>في اثبات حقه بجميع طرق الاثبات المقررة شرعا وقانونا</a:t>
            </a:r>
            <a:r>
              <a:rPr lang="ar-SA" sz="2800" b="1" dirty="0">
                <a:solidFill>
                  <a:srgbClr val="002060"/>
                </a:solidFill>
              </a:rPr>
              <a:t>. ومنها </a:t>
            </a:r>
            <a:r>
              <a:rPr lang="ar-SA" sz="2800" b="1" u="sng" dirty="0">
                <a:solidFill>
                  <a:srgbClr val="7030A0"/>
                </a:solidFill>
              </a:rPr>
              <a:t>الشهادة وإقرار البائع بحق المدعي </a:t>
            </a:r>
            <a:r>
              <a:rPr lang="ar-SA" sz="2800" b="1" u="sng" dirty="0" smtClean="0">
                <a:solidFill>
                  <a:srgbClr val="7030A0"/>
                </a:solidFill>
              </a:rPr>
              <a:t>بالاستحقاق </a:t>
            </a:r>
            <a:r>
              <a:rPr lang="ar-SA" sz="2800" b="1" u="sng" dirty="0">
                <a:solidFill>
                  <a:srgbClr val="7030A0"/>
                </a:solidFill>
              </a:rPr>
              <a:t>او </a:t>
            </a:r>
            <a:r>
              <a:rPr lang="ar-SA" sz="2800" b="1" u="sng" dirty="0" err="1">
                <a:solidFill>
                  <a:srgbClr val="7030A0"/>
                </a:solidFill>
              </a:rPr>
              <a:t>بنكوله</a:t>
            </a:r>
            <a:r>
              <a:rPr lang="ar-SA" sz="2800" b="1" u="sng" dirty="0">
                <a:solidFill>
                  <a:srgbClr val="7030A0"/>
                </a:solidFill>
              </a:rPr>
              <a:t> عن اليمين </a:t>
            </a:r>
            <a:endParaRPr lang="en-US" sz="2800" b="1" u="sng" dirty="0">
              <a:solidFill>
                <a:srgbClr val="7030A0"/>
              </a:solidFill>
            </a:endParaRPr>
          </a:p>
          <a:p>
            <a:pPr marL="342900" indent="-342900" algn="just" rtl="1">
              <a:lnSpc>
                <a:spcPct val="150000"/>
              </a:lnSpc>
              <a:spcAft>
                <a:spcPts val="1000"/>
              </a:spcAft>
            </a:pPr>
            <a:r>
              <a:rPr lang="ar-SA" sz="2800" b="1" u="sng" dirty="0">
                <a:solidFill>
                  <a:srgbClr val="0070C0"/>
                </a:solidFill>
              </a:rPr>
              <a:t>والإقرار حجه قاصرة على صاحبه،</a:t>
            </a:r>
            <a:r>
              <a:rPr lang="ar-SA" sz="2800" b="1" dirty="0">
                <a:solidFill>
                  <a:srgbClr val="002060"/>
                </a:solidFill>
              </a:rPr>
              <a:t> لذا نص القانون (م538) اماراتي (م507) أردني على انه </a:t>
            </a:r>
            <a:r>
              <a:rPr lang="ar-SA" sz="3200" b="1" u="sng" dirty="0">
                <a:solidFill>
                  <a:srgbClr val="00B050"/>
                </a:solidFill>
              </a:rPr>
              <a:t>إذا كان الاستحقاق مبنيا على اقرار المشتري </a:t>
            </a:r>
            <a:r>
              <a:rPr lang="ar-SA" sz="3200" b="1" u="sng" dirty="0" smtClean="0">
                <a:solidFill>
                  <a:srgbClr val="00B050"/>
                </a:solidFill>
              </a:rPr>
              <a:t> </a:t>
            </a:r>
            <a:r>
              <a:rPr lang="ar-SA" sz="3200" b="1" u="sng" dirty="0">
                <a:solidFill>
                  <a:srgbClr val="00B050"/>
                </a:solidFill>
              </a:rPr>
              <a:t>او نكولة عن اليمين، فلا يجوز له الرجوع على البائع، </a:t>
            </a:r>
            <a:r>
              <a:rPr lang="ar-SA" sz="2800" b="1" dirty="0">
                <a:solidFill>
                  <a:srgbClr val="002060"/>
                </a:solidFill>
              </a:rPr>
              <a:t>وهذا مأخوذ من المذهب الحنفي.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41300" y="5080000"/>
            <a:ext cx="4991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2400" y="50800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2400" y="5080000"/>
            <a:ext cx="177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41300" y="5803900"/>
            <a:ext cx="82415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505700" y="6489700"/>
            <a:ext cx="977167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5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34888" y="638620"/>
            <a:ext cx="4221027" cy="613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200" b="1" u="sng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تصالح المشتري مع المستحق:</a:t>
            </a:r>
            <a:endParaRPr lang="en-US" sz="3200" b="1" u="sng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28600" y="1701800"/>
            <a:ext cx="8724899" cy="4402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نصت المادة (539) اماراتي (م508) أردني على حالتين للصلح بين المشتري والمستحق: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SA" sz="2800" b="1" u="sng" dirty="0">
                <a:solidFill>
                  <a:srgbClr val="002060"/>
                </a:solidFill>
              </a:rPr>
              <a:t>الحالة الاولى: </a:t>
            </a:r>
            <a:r>
              <a:rPr lang="ar-SA" sz="2800" b="1" dirty="0">
                <a:solidFill>
                  <a:srgbClr val="FF0000"/>
                </a:solidFill>
              </a:rPr>
              <a:t>اذا انكر البائع حق المدعي بالاستحقاق، واثبت المشتري حق المدعي في دعواه، فيخبر البائع بين اداء ما يعادل بدل الصلح , اورد الثمن الى المشتري .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SA" sz="2800" b="1" u="sng" dirty="0">
                <a:solidFill>
                  <a:srgbClr val="002060"/>
                </a:solidFill>
              </a:rPr>
              <a:t>الحالة الثانية: </a:t>
            </a:r>
            <a:r>
              <a:rPr lang="ar-SA" sz="2800" b="1" dirty="0">
                <a:solidFill>
                  <a:srgbClr val="00B050"/>
                </a:solidFill>
              </a:rPr>
              <a:t>اذا كان الصلح بعد القضاء للمستحق احتفظ المشتري بالمبيع . وحق له الرجوع على البائع بالثمن </a:t>
            </a:r>
            <a:endParaRPr lang="en-US" sz="2800" b="1" dirty="0">
              <a:solidFill>
                <a:srgbClr val="00B050"/>
              </a:solidFill>
            </a:endParaRP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وهذا مأخوذ من شرح الأتاسي للمادة 403 من المجلة   .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8008" y="332081"/>
            <a:ext cx="7345362" cy="1339850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/>
              <a:t>ما </a:t>
            </a:r>
            <a:r>
              <a:rPr lang="ar-SA" sz="3200" b="1" dirty="0" err="1"/>
              <a:t>يقتضيه</a:t>
            </a:r>
            <a:r>
              <a:rPr lang="ar-SA" sz="3200" b="1" dirty="0"/>
              <a:t> ضمان الاستحقاق: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9278" y="1671932"/>
            <a:ext cx="8584222" cy="4995568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b="1" u="sng" dirty="0">
                <a:solidFill>
                  <a:srgbClr val="00B050"/>
                </a:solidFill>
              </a:rPr>
              <a:t>يترتب على الحكم </a:t>
            </a:r>
            <a:r>
              <a:rPr lang="ar-SA" b="1" u="sng" dirty="0" smtClean="0">
                <a:solidFill>
                  <a:srgbClr val="00B050"/>
                </a:solidFill>
              </a:rPr>
              <a:t>باستحقاق </a:t>
            </a:r>
            <a:r>
              <a:rPr lang="ar-SA" b="1" u="sng" dirty="0">
                <a:solidFill>
                  <a:srgbClr val="00B050"/>
                </a:solidFill>
              </a:rPr>
              <a:t>المبيع أمور أربعة: </a:t>
            </a:r>
            <a:endParaRPr lang="ar-SA" b="1" u="sng" dirty="0" smtClean="0">
              <a:solidFill>
                <a:srgbClr val="00B050"/>
              </a:solidFill>
            </a:endParaRP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b="1" dirty="0" smtClean="0">
                <a:solidFill>
                  <a:srgbClr val="006699"/>
                </a:solidFill>
              </a:rPr>
              <a:t>رجوع </a:t>
            </a:r>
            <a:r>
              <a:rPr lang="ar-SA" b="1" dirty="0">
                <a:solidFill>
                  <a:srgbClr val="006699"/>
                </a:solidFill>
              </a:rPr>
              <a:t>المستحق </a:t>
            </a:r>
            <a:r>
              <a:rPr lang="ar-SA" b="1" dirty="0" smtClean="0">
                <a:solidFill>
                  <a:srgbClr val="006699"/>
                </a:solidFill>
              </a:rPr>
              <a:t>على البائع بالثمن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b="1" dirty="0" smtClean="0">
                <a:solidFill>
                  <a:srgbClr val="006699"/>
                </a:solidFill>
              </a:rPr>
              <a:t>فسخ البيع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b="1" dirty="0" smtClean="0">
                <a:solidFill>
                  <a:srgbClr val="006699"/>
                </a:solidFill>
              </a:rPr>
              <a:t>ضمان </a:t>
            </a:r>
            <a:r>
              <a:rPr lang="ar-SA" b="1" dirty="0">
                <a:solidFill>
                  <a:srgbClr val="006699"/>
                </a:solidFill>
              </a:rPr>
              <a:t>التحسينات </a:t>
            </a:r>
            <a:r>
              <a:rPr lang="ar-SA" b="1" dirty="0" smtClean="0">
                <a:solidFill>
                  <a:srgbClr val="006699"/>
                </a:solidFill>
              </a:rPr>
              <a:t>النافعة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b="1" dirty="0" smtClean="0">
                <a:solidFill>
                  <a:srgbClr val="006699"/>
                </a:solidFill>
              </a:rPr>
              <a:t>تعويض الاضرار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و </a:t>
            </a:r>
            <a:r>
              <a:rPr lang="ar-SA" b="1" dirty="0">
                <a:solidFill>
                  <a:srgbClr val="FF0000"/>
                </a:solidFill>
              </a:rPr>
              <a:t>هذا ما </a:t>
            </a:r>
            <a:r>
              <a:rPr lang="ar-SA" b="1" dirty="0" smtClean="0">
                <a:solidFill>
                  <a:srgbClr val="FF0000"/>
                </a:solidFill>
              </a:rPr>
              <a:t>نص </a:t>
            </a:r>
            <a:r>
              <a:rPr lang="ar-SA" b="1" dirty="0">
                <a:solidFill>
                  <a:srgbClr val="FF0000"/>
                </a:solidFill>
              </a:rPr>
              <a:t>عليه  </a:t>
            </a:r>
            <a:r>
              <a:rPr lang="ar-SA" b="1" dirty="0" smtClean="0">
                <a:solidFill>
                  <a:srgbClr val="FF0000"/>
                </a:solidFill>
              </a:rPr>
              <a:t>في </a:t>
            </a:r>
            <a:r>
              <a:rPr lang="ar-SA" b="1" dirty="0">
                <a:solidFill>
                  <a:srgbClr val="FF0000"/>
                </a:solidFill>
              </a:rPr>
              <a:t>حالة الاستحقاق </a:t>
            </a:r>
            <a:r>
              <a:rPr lang="ar-SA" b="1" dirty="0" smtClean="0">
                <a:solidFill>
                  <a:srgbClr val="FF0000"/>
                </a:solidFill>
              </a:rPr>
              <a:t>الكلي والجزئي</a:t>
            </a:r>
            <a:r>
              <a:rPr lang="ar-SA" b="1" dirty="0">
                <a:solidFill>
                  <a:srgbClr val="FF0000"/>
                </a:solidFill>
              </a:rPr>
              <a:t>، </a:t>
            </a:r>
            <a:r>
              <a:rPr lang="ar-SA" b="1" dirty="0" smtClean="0">
                <a:solidFill>
                  <a:srgbClr val="FF0000"/>
                </a:solidFill>
              </a:rPr>
              <a:t>وهي </a:t>
            </a:r>
            <a:r>
              <a:rPr lang="ar-SA" b="1" dirty="0">
                <a:solidFill>
                  <a:srgbClr val="FF0000"/>
                </a:solidFill>
              </a:rPr>
              <a:t>أحكام مأخوذة من المذهب الحنفي.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3275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100" b="1" u="sng" dirty="0"/>
              <a:t>١- رجوع المستحق على البائع بالثمن: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800" y="1584008"/>
            <a:ext cx="8763000" cy="509619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اذا </a:t>
            </a:r>
            <a:r>
              <a:rPr lang="ar-SA" b="1" u="sng" dirty="0">
                <a:solidFill>
                  <a:srgbClr val="FF0000"/>
                </a:solidFill>
              </a:rPr>
              <a:t>قضى باستحقاق المبيع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، 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rgbClr val="0070C0"/>
                </a:solidFill>
              </a:rPr>
              <a:t>-- اذا أجاز المستحق البيع كان له </a:t>
            </a:r>
            <a:r>
              <a:rPr lang="ar-SA" b="1" u="sng" dirty="0">
                <a:solidFill>
                  <a:srgbClr val="0070C0"/>
                </a:solidFill>
              </a:rPr>
              <a:t>الرجوع للبائع </a:t>
            </a:r>
            <a:r>
              <a:rPr lang="ar-SA" b="1" u="sng" dirty="0" smtClean="0">
                <a:solidFill>
                  <a:srgbClr val="0070C0"/>
                </a:solidFill>
              </a:rPr>
              <a:t>بالثمن، </a:t>
            </a:r>
            <a:r>
              <a:rPr lang="ar-SA" b="1" u="sng" dirty="0">
                <a:solidFill>
                  <a:srgbClr val="0070C0"/>
                </a:solidFill>
              </a:rPr>
              <a:t>ويخلص المبيع للمشتري.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-- واذا </a:t>
            </a:r>
            <a:r>
              <a:rPr lang="ar-SA" b="1" u="sng" dirty="0">
                <a:solidFill>
                  <a:srgbClr val="7030A0"/>
                </a:solidFill>
              </a:rPr>
              <a:t>لم يجز المبيع، رجع المشتري بالثمن على البائع ، </a:t>
            </a:r>
            <a:r>
              <a:rPr lang="ar-SA" b="1" u="sng" dirty="0" smtClean="0">
                <a:solidFill>
                  <a:srgbClr val="7030A0"/>
                </a:solidFill>
              </a:rPr>
              <a:t>ولا </a:t>
            </a:r>
            <a:r>
              <a:rPr lang="ar-SA" b="1" u="sng" dirty="0">
                <a:solidFill>
                  <a:srgbClr val="7030A0"/>
                </a:solidFill>
              </a:rPr>
              <a:t>يمنع علم المشتري بأن المبيع ليس ملكًا للبائع من رجوعه بالثمن عند الاستحقاق 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(م ٥٣٧/ ٢) اماراتي ( ٥٠٦/ ٢) اردني ، 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وكذلك </a:t>
            </a:r>
            <a:r>
              <a:rPr lang="ar-SA" b="1" dirty="0">
                <a:solidFill>
                  <a:srgbClr val="00B050"/>
                </a:solidFill>
              </a:rPr>
              <a:t>للمستحق مطالبة المشتري بما افاده من ريع المبيع او غلته، بعد حسم ما احتاج اليه الانتاج من النفقات، </a:t>
            </a:r>
            <a:r>
              <a:rPr lang="ar-SA" b="1" dirty="0" smtClean="0">
                <a:solidFill>
                  <a:srgbClr val="00B050"/>
                </a:solidFill>
              </a:rPr>
              <a:t>ثمر يرجع </a:t>
            </a:r>
            <a:r>
              <a:rPr lang="ar-SA" b="1" dirty="0">
                <a:solidFill>
                  <a:srgbClr val="00B050"/>
                </a:solidFill>
              </a:rPr>
              <a:t>المشتري على البائع بما اداه للمستحق. </a:t>
            </a:r>
          </a:p>
          <a:p>
            <a:pPr algn="r" rt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3026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8100" y="452826"/>
            <a:ext cx="3649340" cy="657071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624253" y="1109897"/>
            <a:ext cx="7851531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</a:pPr>
            <a:r>
              <a:rPr lang="ar-SA" sz="2200" b="1" dirty="0">
                <a:solidFill>
                  <a:srgbClr val="0070C0"/>
                </a:solidFill>
              </a:rPr>
              <a:t>اذا ظهر ان المبيع مستحق لشخص آخر غير البائع، و أنه مالك له وقضي له بملكيته إياه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200" b="1" u="sng" dirty="0">
                <a:solidFill>
                  <a:srgbClr val="00B050"/>
                </a:solidFill>
              </a:rPr>
              <a:t>فيحق للمشتري ان يطلب فسخ البيع، لعدم تنفيذ البائع التزامه في تسليم المبيع، ويرجع المشتري حينئذ بالثمن على البائع. </a:t>
            </a: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7944" y="2668769"/>
            <a:ext cx="4347840" cy="657071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915909" y="3244616"/>
            <a:ext cx="7851531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</a:pPr>
            <a:r>
              <a:rPr lang="ar-SA" sz="2200" b="1" dirty="0">
                <a:solidFill>
                  <a:srgbClr val="FF0000"/>
                </a:solidFill>
              </a:rPr>
              <a:t>إذا أحدث </a:t>
            </a:r>
            <a:r>
              <a:rPr lang="ar-SA" sz="2200" b="1" dirty="0" smtClean="0">
                <a:solidFill>
                  <a:srgbClr val="FF0000"/>
                </a:solidFill>
              </a:rPr>
              <a:t>المشتري </a:t>
            </a:r>
            <a:r>
              <a:rPr lang="ar-SA" sz="2200" b="1" dirty="0">
                <a:solidFill>
                  <a:srgbClr val="FF0000"/>
                </a:solidFill>
              </a:rPr>
              <a:t>في المبيع بعض التحسينات النافعة، كل شيء بحسبه، من إضافة او تعديل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200" b="1" u="sng" dirty="0">
                <a:solidFill>
                  <a:srgbClr val="00B050"/>
                </a:solidFill>
              </a:rPr>
              <a:t>ضمن البائع للمشتري ما احدثه من تحسين، مقدرًا بقيمته يوم تسليم المبيع للمستحق.</a:t>
            </a:r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1400" y="4797670"/>
            <a:ext cx="3916040" cy="587130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>
            <a:off x="624253" y="5384800"/>
            <a:ext cx="7851531" cy="1045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</a:pPr>
            <a:r>
              <a:rPr lang="ar-SA" sz="2200" b="1" dirty="0">
                <a:solidFill>
                  <a:srgbClr val="7030A0"/>
                </a:solidFill>
              </a:rPr>
              <a:t>اذا ترتب على البيع ثم الاستحقاق لحوق ضرر بالمشتري نشأ باستحقاق المبيع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200" b="1" u="sng" dirty="0">
                <a:solidFill>
                  <a:srgbClr val="00B050"/>
                </a:solidFill>
              </a:rPr>
              <a:t>فيفرق بين حالة الاستحقاق الكلي و الاستحقاق الجزئي.</a:t>
            </a:r>
          </a:p>
        </p:txBody>
      </p:sp>
    </p:spTree>
    <p:extLst>
      <p:ext uri="{BB962C8B-B14F-4D97-AF65-F5344CB8AC3E}">
        <p14:creationId xmlns:p14="http://schemas.microsoft.com/office/powerpoint/2010/main" val="17331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6862" y="190500"/>
            <a:ext cx="842693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Ø"/>
            </a:pPr>
            <a:r>
              <a:rPr lang="ar-SA" sz="2400" b="1" dirty="0" smtClean="0">
                <a:solidFill>
                  <a:srgbClr val="212121"/>
                </a:solidFill>
                <a:latin typeface="wf_segoe-ui_normal"/>
              </a:rPr>
              <a:t> </a:t>
            </a:r>
            <a:r>
              <a:rPr lang="ar-SA" sz="24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حالة الاستحقاق الكلي : </a:t>
            </a:r>
            <a:endParaRPr lang="ar-SA" sz="2400" b="1" u="sng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 smtClean="0">
                <a:solidFill>
                  <a:srgbClr val="FF0000"/>
                </a:solidFill>
              </a:rPr>
              <a:t>يرجع </a:t>
            </a:r>
            <a:r>
              <a:rPr lang="ar-SA" sz="2400" b="1" dirty="0">
                <a:solidFill>
                  <a:srgbClr val="FF0000"/>
                </a:solidFill>
              </a:rPr>
              <a:t>المشتري على البائع بتعويض الاضرار التي لحقت به جراء الاستحقاق و فسخ المبيع، كمصاريف دعوى الضمان ورسوم نقل الملكية ونحو ذلك.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وبالرغم من ان فقهاءنا لم يذكروا تعويضًا للمشتري عند ضمان الاستحقاق ، فإن </a:t>
            </a:r>
            <a:r>
              <a:rPr lang="ar-SA" sz="2400" b="1" dirty="0">
                <a:solidFill>
                  <a:srgbClr val="0070C0"/>
                </a:solidFill>
              </a:rPr>
              <a:t>قواعد الفقه الاسلامي تقبل تضمين الاضرار المالية المحققة التي تصيب المشتري من جراء الاستحقاق، كنفقات المحاكمة.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203200" y="34544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2400" b="1" u="sng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حالة </a:t>
            </a:r>
            <a:r>
              <a:rPr lang="ar-SA" sz="24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الاستحقاق الجزئي : </a:t>
            </a:r>
            <a:endParaRPr lang="ar-SA" sz="2400" b="1" u="sng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فقد قرر القانون ( م ٥٤٠) (٥٠٩) 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اردني اخذا بمذهب الحنفية ما يلي: </a:t>
            </a:r>
          </a:p>
          <a:p>
            <a:pPr marL="457200" indent="-457200" algn="just" rtl="1">
              <a:lnSpc>
                <a:spcPct val="150000"/>
              </a:lnSpc>
              <a:buAutoNum type="arabic1Minus"/>
            </a:pPr>
            <a:r>
              <a:rPr lang="ar-SA" sz="2400" b="1" u="sng" dirty="0" smtClean="0">
                <a:solidFill>
                  <a:srgbClr val="00B050"/>
                </a:solidFill>
              </a:rPr>
              <a:t>إذا </a:t>
            </a:r>
            <a:r>
              <a:rPr lang="ar-SA" sz="2400" b="1" u="sng" dirty="0">
                <a:solidFill>
                  <a:srgbClr val="00B050"/>
                </a:solidFill>
              </a:rPr>
              <a:t>حدث الاستحقاق قبل قبض المشتري كل </a:t>
            </a:r>
            <a:r>
              <a:rPr lang="ar-SA" sz="2400" b="1" u="sng" dirty="0" smtClean="0">
                <a:solidFill>
                  <a:srgbClr val="00B050"/>
                </a:solidFill>
              </a:rPr>
              <a:t>المبيع : </a:t>
            </a:r>
          </a:p>
          <a:p>
            <a:pPr marL="457200" indent="-457200" algn="just" rtl="1">
              <a:lnSpc>
                <a:spcPct val="150000"/>
              </a:lnSpc>
            </a:pPr>
            <a:r>
              <a:rPr lang="ar-SA" sz="2400" b="1" dirty="0" smtClean="0">
                <a:solidFill>
                  <a:srgbClr val="002060"/>
                </a:solidFill>
              </a:rPr>
              <a:t>-- فله </a:t>
            </a:r>
            <a:r>
              <a:rPr lang="ar-SA" sz="2400" b="1" dirty="0">
                <a:solidFill>
                  <a:srgbClr val="002060"/>
                </a:solidFill>
              </a:rPr>
              <a:t>ان يرد ما قبض ويسترد الثمن، </a:t>
            </a:r>
            <a:endParaRPr lang="ar-SA" sz="24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lnSpc>
                <a:spcPct val="150000"/>
              </a:lnSpc>
            </a:pP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-- او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يقبل البيع و يرجع بحصة الجزء المستحق. </a:t>
            </a:r>
          </a:p>
          <a:p>
            <a:pPr algn="just" rtl="1">
              <a:lnSpc>
                <a:spcPct val="150000"/>
              </a:lnSpc>
            </a:pP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7672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27538" y="444784"/>
            <a:ext cx="804496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200" b="1" u="sng" dirty="0">
                <a:solidFill>
                  <a:srgbClr val="00B050"/>
                </a:solidFill>
              </a:rPr>
              <a:t>ب- اذا حدث الاستحقاق بعد قبض كل المبيع، </a:t>
            </a:r>
            <a:endParaRPr lang="ar-SA" sz="2200" b="1" u="sng" dirty="0" smtClean="0">
              <a:solidFill>
                <a:srgbClr val="00B05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2200" b="1" u="sng" dirty="0" smtClean="0">
                <a:solidFill>
                  <a:srgbClr val="002060"/>
                </a:solidFill>
              </a:rPr>
              <a:t>** اذا احدث </a:t>
            </a:r>
            <a:r>
              <a:rPr lang="ar-SA" sz="2200" b="1" u="sng" dirty="0">
                <a:solidFill>
                  <a:srgbClr val="002060"/>
                </a:solidFill>
              </a:rPr>
              <a:t>الاستحقاق عيبًا </a:t>
            </a:r>
            <a:r>
              <a:rPr lang="ar-SA" sz="2200" b="1" u="sng" dirty="0" smtClean="0">
                <a:solidFill>
                  <a:srgbClr val="002060"/>
                </a:solidFill>
              </a:rPr>
              <a:t>في الباقي</a:t>
            </a:r>
            <a:r>
              <a:rPr lang="ar-SA" sz="2200" b="1" dirty="0">
                <a:solidFill>
                  <a:srgbClr val="002060"/>
                </a:solidFill>
              </a:rPr>
              <a:t>:</a:t>
            </a:r>
            <a:r>
              <a:rPr lang="ar-SA" sz="2200" b="1" dirty="0" smtClean="0">
                <a:solidFill>
                  <a:srgbClr val="002060"/>
                </a:solidFill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A" sz="2200" b="1" dirty="0" smtClean="0">
                <a:solidFill>
                  <a:srgbClr val="FF0000"/>
                </a:solidFill>
              </a:rPr>
              <a:t>-- فللمشتري </a:t>
            </a:r>
            <a:r>
              <a:rPr lang="ar-SA" sz="2200" b="1" dirty="0">
                <a:solidFill>
                  <a:srgbClr val="FF0000"/>
                </a:solidFill>
              </a:rPr>
              <a:t>رده، واسترداد الثمن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endParaRPr lang="ar-SA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2200" b="1" dirty="0" smtClean="0">
                <a:solidFill>
                  <a:srgbClr val="0070C0"/>
                </a:solidFill>
              </a:rPr>
              <a:t>-- او </a:t>
            </a:r>
            <a:r>
              <a:rPr lang="ar-SA" sz="2200" b="1" dirty="0">
                <a:solidFill>
                  <a:srgbClr val="0070C0"/>
                </a:solidFill>
              </a:rPr>
              <a:t>التمسك بالباقي بحصته من الثمن. </a:t>
            </a:r>
            <a:endParaRPr lang="ar-SA" sz="2200" b="1" dirty="0" smtClean="0">
              <a:solidFill>
                <a:srgbClr val="0070C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2200" b="1" u="sng" dirty="0" smtClean="0">
                <a:solidFill>
                  <a:srgbClr val="002060"/>
                </a:solidFill>
              </a:rPr>
              <a:t>** وان </a:t>
            </a:r>
            <a:r>
              <a:rPr lang="ar-SA" sz="2200" b="1" u="sng" dirty="0">
                <a:solidFill>
                  <a:srgbClr val="002060"/>
                </a:solidFill>
              </a:rPr>
              <a:t>لم يحدث </a:t>
            </a:r>
            <a:r>
              <a:rPr lang="ar-SA" sz="2200" b="1" u="sng" dirty="0" smtClean="0">
                <a:solidFill>
                  <a:srgbClr val="002060"/>
                </a:solidFill>
              </a:rPr>
              <a:t>عيب:</a:t>
            </a:r>
          </a:p>
          <a:p>
            <a:pPr algn="just" rtl="1">
              <a:lnSpc>
                <a:spcPct val="150000"/>
              </a:lnSpc>
            </a:pPr>
            <a:r>
              <a:rPr lang="ar-SA" sz="2200" b="1" dirty="0" smtClean="0">
                <a:solidFill>
                  <a:srgbClr val="7030A0"/>
                </a:solidFill>
              </a:rPr>
              <a:t>--  </a:t>
            </a:r>
            <a:r>
              <a:rPr lang="ar-SA" sz="2200" b="1" dirty="0">
                <a:solidFill>
                  <a:srgbClr val="7030A0"/>
                </a:solidFill>
              </a:rPr>
              <a:t>فليس للمشتري الا الرجوع بحصة الجزء المستحق، اذا كان الجزء المستحق هو الاقل، وهذا القيد الاخير ليس مقررا في مذهب الحنفية</a:t>
            </a:r>
            <a:r>
              <a:rPr lang="ar-SA" sz="2200" b="1" dirty="0" smtClean="0">
                <a:solidFill>
                  <a:srgbClr val="7030A0"/>
                </a:solidFill>
              </a:rPr>
              <a:t>.</a:t>
            </a:r>
          </a:p>
          <a:p>
            <a:pPr algn="just" rtl="1">
              <a:lnSpc>
                <a:spcPct val="150000"/>
              </a:lnSpc>
            </a:pP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2200" b="1" u="sng" dirty="0">
                <a:solidFill>
                  <a:srgbClr val="00B050"/>
                </a:solidFill>
              </a:rPr>
              <a:t>ج- اذا ظهر بعد البيع وجود حق للغير على المبيع كالرهن و الاستئجار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</a:rPr>
              <a:t>، كان للمشتري الخيار بين 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A" sz="2200" b="1" dirty="0" smtClean="0">
                <a:solidFill>
                  <a:srgbClr val="FF0000"/>
                </a:solidFill>
              </a:rPr>
              <a:t>-- انتظار </a:t>
            </a:r>
            <a:r>
              <a:rPr lang="ar-SA" sz="2200" b="1" dirty="0">
                <a:solidFill>
                  <a:srgbClr val="FF0000"/>
                </a:solidFill>
              </a:rPr>
              <a:t>رفع هذا الحق، </a:t>
            </a:r>
            <a:endParaRPr lang="ar-SA" sz="2200" b="1" dirty="0" smtClean="0">
              <a:solidFill>
                <a:srgbClr val="FF00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2200" b="1" dirty="0" smtClean="0">
                <a:solidFill>
                  <a:srgbClr val="3366CC"/>
                </a:solidFill>
              </a:rPr>
              <a:t>-- او </a:t>
            </a:r>
            <a:r>
              <a:rPr lang="ar-SA" sz="2200" b="1" dirty="0">
                <a:solidFill>
                  <a:srgbClr val="3366CC"/>
                </a:solidFill>
              </a:rPr>
              <a:t>فسخ البيع و الرجوع على البائع بالثمن.</a:t>
            </a:r>
            <a:r>
              <a:rPr lang="ar-SA" sz="22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ar-SA" sz="2200" b="1" dirty="0"/>
              <a:t/>
            </a:r>
            <a:br>
              <a:rPr lang="ar-SA" sz="2200" b="1" dirty="0"/>
            </a:b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7464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22144" y="247522"/>
            <a:ext cx="7345362" cy="1339850"/>
          </a:xfrm>
        </p:spPr>
        <p:txBody>
          <a:bodyPr>
            <a:normAutofit/>
          </a:bodyPr>
          <a:lstStyle/>
          <a:p>
            <a:pPr algn="r"/>
            <a:r>
              <a:rPr lang="ar-SA" sz="3100" b="1" u="sng" dirty="0">
                <a:solidFill>
                  <a:srgbClr val="002060"/>
                </a:solidFill>
              </a:rPr>
              <a:t>الاتفاق على الغاء ضمان الاستحقاق: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1">
              <a:buNone/>
            </a:pPr>
            <a:r>
              <a:rPr lang="ar-SA" dirty="0"/>
              <a:t> 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15901" y="1587372"/>
            <a:ext cx="8712200" cy="514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نصت المادة (٥٣٧) اماراتي (م ٥٠٧) اردني على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ما يلي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: 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6699"/>
                </a:solidFill>
              </a:rPr>
              <a:t>١- </a:t>
            </a:r>
            <a:r>
              <a:rPr lang="ar-SA" sz="2400" b="1" dirty="0" smtClean="0">
                <a:solidFill>
                  <a:srgbClr val="006699"/>
                </a:solidFill>
              </a:rPr>
              <a:t>لا يصح </a:t>
            </a:r>
            <a:r>
              <a:rPr lang="ar-SA" sz="2400" b="1" dirty="0">
                <a:solidFill>
                  <a:srgbClr val="006699"/>
                </a:solidFill>
              </a:rPr>
              <a:t>اشتراط عدم ضمان البائع للثمن عند استحقاق المبيع ، ويفسد البيع لهذا الشرط. 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6699"/>
                </a:solidFill>
              </a:rPr>
              <a:t>٢- ولا يمنع علم المشتري بأن المبيع ليس ملكًا للبائع من رجوعه بالثمن عند الاستحقاق. 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يدل هذا النص على ان </a:t>
            </a:r>
            <a:r>
              <a:rPr lang="ar-SA" sz="2400" b="1" u="sng" dirty="0">
                <a:solidFill>
                  <a:srgbClr val="00B050"/>
                </a:solidFill>
              </a:rPr>
              <a:t>ضمان الاستحقاق مقرر شرعًا ، ويثبت حكمًا ، ولا يملك لمتعاقدان الغاءه،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فهو على حد تعبير القانونيين </a:t>
            </a:r>
            <a:r>
              <a:rPr lang="ar-SA" sz="2400" b="1" u="sng" dirty="0">
                <a:solidFill>
                  <a:srgbClr val="FF0000"/>
                </a:solidFill>
              </a:rPr>
              <a:t>من قواعد النظام العام او القواعد الآمرة التي لا يجوز الاتفاق على مخالفتها او تعديلها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؛ لأن </a:t>
            </a:r>
            <a:r>
              <a:rPr lang="ar-SA" sz="2400" b="1" u="sng" dirty="0">
                <a:solidFill>
                  <a:srgbClr val="7030A0"/>
                </a:solidFill>
              </a:rPr>
              <a:t>الفقه يلازم العدل و الحق، ولا يجيز الغرر و الضرر، ولو رضي به صاحبه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22144" y="247522"/>
            <a:ext cx="7345362" cy="1339850"/>
          </a:xfrm>
        </p:spPr>
        <p:txBody>
          <a:bodyPr>
            <a:normAutofit/>
          </a:bodyPr>
          <a:lstStyle/>
          <a:p>
            <a:pPr algn="r"/>
            <a:r>
              <a:rPr lang="ar-SA" sz="3100" b="1" u="sng" dirty="0">
                <a:solidFill>
                  <a:srgbClr val="002060"/>
                </a:solidFill>
              </a:rPr>
              <a:t>الاتفاق على الغاء ضمان الاستحقاق: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1">
              <a:buNone/>
            </a:pPr>
            <a:r>
              <a:rPr lang="ar-SA" dirty="0"/>
              <a:t> 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14031" y="1722934"/>
            <a:ext cx="831752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rgbClr val="00B050"/>
                </a:solidFill>
              </a:rPr>
              <a:t>وعلم المشتري بأن المبيع ليس ملكًا للبائع لا يمنعه من رجوعه بالثمن عند الاستحقاق؛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rgbClr val="006699"/>
                </a:solidFill>
              </a:rPr>
              <a:t>-- لأن المشتري يتأمل من البائع دفع هذا الادعاء ، و ارضاء المستحق،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-- او ان المستحق ( المالك الحقيقي ) يجيز البيع ، </a:t>
            </a:r>
          </a:p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rgbClr val="7030A0"/>
                </a:solidFill>
              </a:rPr>
              <a:t>-- وقد يرضى المشتري بانتظار صاحب الحق في المبيع ، حتى انتهاء منفعته في الاجارة و الرهن. </a:t>
            </a:r>
          </a:p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rgbClr val="00B050"/>
                </a:solidFill>
              </a:rPr>
              <a:t>-- ثم ان علم المشتري بحق الغير لا يحل للبائع الثمن بلا مقابل.</a:t>
            </a:r>
            <a:endParaRPr lang="ar-SA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766" y="314290"/>
            <a:ext cx="7345362" cy="1339850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ثالثًا- ضمان </a:t>
            </a:r>
            <a:r>
              <a:rPr lang="ar-SA" sz="4000" dirty="0"/>
              <a:t>التعرض والاستحقاق 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747" y="1711572"/>
            <a:ext cx="8915400" cy="2693374"/>
          </a:xfrm>
        </p:spPr>
        <p:txBody>
          <a:bodyPr vert="horz">
            <a:noAutofit/>
          </a:bodyPr>
          <a:lstStyle/>
          <a:p>
            <a:pPr lvl="3" algn="just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نصت المادة (٥٣٤) إمارتي (م٥٠٣) أردني على هذا الضمان ، أخذًا من المذهبين المالكي والحنفي ، </a:t>
            </a:r>
            <a:r>
              <a:rPr lang="ar-SA" sz="2000" b="1" dirty="0" smtClean="0">
                <a:solidFill>
                  <a:srgbClr val="FF0000"/>
                </a:solidFill>
              </a:rPr>
              <a:t>ومفادها </a:t>
            </a:r>
            <a:r>
              <a:rPr lang="ar-SA" sz="2000" b="1" dirty="0" smtClean="0">
                <a:solidFill>
                  <a:srgbClr val="0070C0"/>
                </a:solidFill>
              </a:rPr>
              <a:t>أن البائع يضمن سلامة </a:t>
            </a:r>
            <a:r>
              <a:rPr lang="ar-SA" sz="2000" b="1" dirty="0" smtClean="0">
                <a:solidFill>
                  <a:srgbClr val="0070C0"/>
                </a:solidFill>
              </a:rPr>
              <a:t>المبيع من </a:t>
            </a:r>
            <a:r>
              <a:rPr lang="ar-SA" sz="2000" b="1" dirty="0" smtClean="0">
                <a:solidFill>
                  <a:srgbClr val="0070C0"/>
                </a:solidFill>
              </a:rPr>
              <a:t>أي حق للغير </a:t>
            </a:r>
            <a:r>
              <a:rPr lang="ar-SA" sz="2000" b="1" dirty="0" smtClean="0">
                <a:solidFill>
                  <a:srgbClr val="0070C0"/>
                </a:solidFill>
              </a:rPr>
              <a:t>:</a:t>
            </a:r>
          </a:p>
          <a:p>
            <a:pPr lvl="3" algn="just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rgbClr val="0070C0"/>
                </a:solidFill>
              </a:rPr>
              <a:t>-- </a:t>
            </a:r>
            <a:r>
              <a:rPr lang="ar-SA" sz="2000" b="1" dirty="0" smtClean="0">
                <a:solidFill>
                  <a:srgbClr val="0070C0"/>
                </a:solidFill>
              </a:rPr>
              <a:t>إذا </a:t>
            </a:r>
            <a:r>
              <a:rPr lang="ar-SA" sz="2000" b="1" dirty="0" smtClean="0">
                <a:solidFill>
                  <a:srgbClr val="0070C0"/>
                </a:solidFill>
              </a:rPr>
              <a:t>كان سبب الاستحقاق سابقا على عقد البيع ، </a:t>
            </a:r>
            <a:endParaRPr lang="ar-SA" sz="2000" b="1" dirty="0" smtClean="0">
              <a:solidFill>
                <a:srgbClr val="0070C0"/>
              </a:solidFill>
            </a:endParaRPr>
          </a:p>
          <a:p>
            <a:pPr lvl="3" algn="just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rgbClr val="0070C0"/>
                </a:solidFill>
              </a:rPr>
              <a:t>-- </a:t>
            </a:r>
            <a:r>
              <a:rPr lang="ar-SA" sz="2000" b="1" dirty="0" smtClean="0">
                <a:solidFill>
                  <a:srgbClr val="0070C0"/>
                </a:solidFill>
              </a:rPr>
              <a:t>أو </a:t>
            </a:r>
            <a:r>
              <a:rPr lang="ar-SA" sz="2000" b="1" dirty="0" smtClean="0">
                <a:solidFill>
                  <a:srgbClr val="0070C0"/>
                </a:solidFill>
              </a:rPr>
              <a:t>إذا استند سبب الاستحقاق إلى سبب حادث بعد البيع ناشئ عن فعله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ar-SA" sz="2000" b="1" dirty="0" smtClean="0">
                <a:solidFill>
                  <a:srgbClr val="7030A0"/>
                </a:solidFill>
              </a:rPr>
              <a:t>ويسميه فقهاؤنا </a:t>
            </a:r>
          </a:p>
          <a:p>
            <a:pPr lvl="3" algn="just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-- ضمان الدرك.          --  وضمان الاستحقاق  .          --وضمان العهدة</a:t>
            </a:r>
          </a:p>
          <a:p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8747" y="4519811"/>
            <a:ext cx="83458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0938" lvl="3" indent="-342900" algn="r" rtl="1">
              <a:lnSpc>
                <a:spcPct val="150000"/>
              </a:lnSpc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</a:pPr>
            <a:r>
              <a:rPr lang="ar-SA" sz="2000" b="1" dirty="0">
                <a:solidFill>
                  <a:srgbClr val="0070C0"/>
                </a:solidFill>
              </a:rPr>
              <a:t>وهو أن يضمن البائع للمشتري كل ما يتعرض له المبيع من حق يثبت للغير فيه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ar-SA" sz="2000" b="1" dirty="0">
                <a:solidFill>
                  <a:srgbClr val="00B050"/>
                </a:solidFill>
              </a:rPr>
              <a:t>كأن يبيع شخص ملك غيره، </a:t>
            </a:r>
            <a:r>
              <a:rPr lang="ar-SA" sz="2000" b="1" dirty="0">
                <a:solidFill>
                  <a:srgbClr val="7030A0"/>
                </a:solidFill>
              </a:rPr>
              <a:t>أو يظهر وجود حق ارتفاق لغير البائع على العقار المبيع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000" b="1" dirty="0">
                <a:solidFill>
                  <a:srgbClr val="7030A0"/>
                </a:solidFill>
              </a:rPr>
              <a:t>وهو مايسمى بالحق العيني ،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أو يظهر وجود حق المستأجر على المبيع ، وهو ما يسمى بالحق الشخصي .</a:t>
            </a:r>
          </a:p>
          <a:p>
            <a:pPr rtl="1"/>
            <a:r>
              <a:rPr lang="ar-SA" sz="2000" b="1" baseline="30000" dirty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607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96174" y="259716"/>
            <a:ext cx="7345362" cy="1339850"/>
          </a:xfrm>
        </p:spPr>
        <p:txBody>
          <a:bodyPr>
            <a:normAutofit/>
          </a:bodyPr>
          <a:lstStyle/>
          <a:p>
            <a:pPr algn="r"/>
            <a:r>
              <a:rPr lang="ar-SA" sz="4000" b="1" u="sng" dirty="0" smtClean="0">
                <a:solidFill>
                  <a:srgbClr val="00B050"/>
                </a:solidFill>
              </a:rPr>
              <a:t>ثالثًا- ضمان </a:t>
            </a:r>
            <a:r>
              <a:rPr lang="ar-SA" sz="4000" b="1" u="sng" dirty="0">
                <a:solidFill>
                  <a:srgbClr val="00B050"/>
                </a:solidFill>
              </a:rPr>
              <a:t>التعرض والاستحقاق :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00" y="1599566"/>
            <a:ext cx="8635999" cy="506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lnSpc>
                <a:spcPct val="150000"/>
              </a:lnSpc>
            </a:pPr>
            <a:r>
              <a:rPr lang="ar-SA" sz="2000" b="1" dirty="0" smtClean="0">
                <a:solidFill>
                  <a:srgbClr val="002060"/>
                </a:solidFill>
              </a:rPr>
              <a:t>وبه يظهر أن التعرض من الغير للمبيع :</a:t>
            </a:r>
          </a:p>
          <a:p>
            <a:pPr marL="285750" indent="-285750" algn="just" rtl="1">
              <a:lnSpc>
                <a:spcPct val="150000"/>
              </a:lnSpc>
            </a:pPr>
            <a:r>
              <a:rPr lang="ar-SA" sz="2000" b="1" dirty="0" smtClean="0">
                <a:solidFill>
                  <a:srgbClr val="FF0000"/>
                </a:solidFill>
              </a:rPr>
              <a:t>-- إما أن يقع على الملكية، فيثبت ذلك الغير ملكيته للمبيع القاضي له به، سواء كان المبيع عقارًا أو منقولًا ،</a:t>
            </a:r>
          </a:p>
          <a:p>
            <a:pPr marL="285750" indent="-285750" algn="just" rtl="1">
              <a:lnSpc>
                <a:spcPct val="150000"/>
              </a:lnSpc>
            </a:pPr>
            <a:r>
              <a:rPr lang="ar-SA" sz="2000" b="1" dirty="0" smtClean="0">
                <a:solidFill>
                  <a:srgbClr val="00B050"/>
                </a:solidFill>
              </a:rPr>
              <a:t>-- وإما أن يقع على ما دون الملكية من حق عيني ، كحق الارتفاق ، أو حق شخصي  ، كحق المستأجر 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285750" indent="-285750" algn="just" rtl="1">
              <a:lnSpc>
                <a:spcPct val="150000"/>
              </a:lnSpc>
            </a:pPr>
            <a:endParaRPr lang="ar-SA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 rtl="1">
              <a:lnSpc>
                <a:spcPct val="150000"/>
              </a:lnSpc>
            </a:pPr>
            <a:r>
              <a:rPr lang="ar-SA" sz="2000" b="1" dirty="0" smtClean="0">
                <a:solidFill>
                  <a:srgbClr val="002060"/>
                </a:solidFill>
              </a:rPr>
              <a:t>وأساس ضمان الاستحقاق أو التعرض أو الدرك : أن البائع قد أخل بالتزاماته ، فباعه شيئًا مملكوكًا لغيره ، أو عليه حق مقرر ثابت للآخرين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000" b="1" dirty="0" smtClean="0">
                <a:solidFill>
                  <a:srgbClr val="7030A0"/>
                </a:solidFill>
              </a:rPr>
              <a:t>فيعتبر مسؤولًا أمام المشتري، ويجب عليه الضمان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 rtl="1">
              <a:lnSpc>
                <a:spcPct val="150000"/>
              </a:lnSpc>
            </a:pPr>
            <a:r>
              <a:rPr lang="ar-SA" sz="2000" b="1" dirty="0" smtClean="0">
                <a:solidFill>
                  <a:srgbClr val="00B050"/>
                </a:solidFill>
              </a:rPr>
              <a:t>وقد </a:t>
            </a:r>
            <a:r>
              <a:rPr lang="ar-SA" sz="2000" b="1" dirty="0">
                <a:solidFill>
                  <a:srgbClr val="00B050"/>
                </a:solidFill>
              </a:rPr>
              <a:t>يطلب المشتري تأكيدًا لهذا الضمان كفيلًا من البائع ، ليضمن له عدم التعرض والاستحقاق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000" b="1" dirty="0">
                <a:solidFill>
                  <a:srgbClr val="C00000"/>
                </a:solidFill>
              </a:rPr>
              <a:t>في حالة وقوع البائع في الافلاس ، أو تعرضه للغياب ، ويكثر طلب الكفيل في شراء المصوغات عندما يكون البائع مجهولًا أو عابر سبيل .</a:t>
            </a:r>
          </a:p>
          <a:p>
            <a:pPr algn="r" rtl="1"/>
            <a:endParaRPr lang="ar-SA" b="1" baseline="30000" dirty="0"/>
          </a:p>
        </p:txBody>
      </p:sp>
    </p:spTree>
    <p:extLst>
      <p:ext uri="{BB962C8B-B14F-4D97-AF65-F5344CB8AC3E}">
        <p14:creationId xmlns:p14="http://schemas.microsoft.com/office/powerpoint/2010/main" val="313927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013" y="323289"/>
            <a:ext cx="7345362" cy="1339850"/>
          </a:xfrm>
        </p:spPr>
        <p:txBody>
          <a:bodyPr/>
          <a:lstStyle/>
          <a:p>
            <a:pPr algn="r"/>
            <a:r>
              <a:rPr lang="ar-SA" dirty="0"/>
              <a:t>شروطه: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663139"/>
            <a:ext cx="8636000" cy="4966261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ذكرت </a:t>
            </a:r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المادة(٥٣٤) إمارتي (م٥٠٣) أردني المبدأ العام في ضمان التعرض والاستحقاق للمشتري وهو سلامة المبيع من كل حق للغير يعترض المشتري ، وذكرت شروط هذا الضمان 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6699"/>
                </a:solidFill>
              </a:rPr>
              <a:t>-- وهي </a:t>
            </a:r>
            <a:r>
              <a:rPr lang="ar-SA" sz="2800" b="1" dirty="0">
                <a:solidFill>
                  <a:srgbClr val="006699"/>
                </a:solidFill>
              </a:rPr>
              <a:t>أن يكون سبب الاستحقاق للغير سابقًا على عقد المبيع ، </a:t>
            </a:r>
            <a:endParaRPr lang="ar-SA" sz="2800" b="1" dirty="0" smtClean="0">
              <a:solidFill>
                <a:srgbClr val="006699"/>
              </a:solidFill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6699"/>
                </a:solidFill>
              </a:rPr>
              <a:t>-- أو </a:t>
            </a:r>
            <a:r>
              <a:rPr lang="ar-SA" sz="2800" b="1" dirty="0">
                <a:solidFill>
                  <a:srgbClr val="006699"/>
                </a:solidFill>
              </a:rPr>
              <a:t>يكون سبب الاستحقاق حادثًا بعد البيع وناشئًا عن فعله . </a:t>
            </a:r>
            <a:endParaRPr lang="ar-SA" sz="2800" b="1" dirty="0" smtClean="0">
              <a:solidFill>
                <a:srgbClr val="006699"/>
              </a:solidFill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006699"/>
                </a:solidFill>
              </a:rPr>
              <a:t>وتضمنت </a:t>
            </a:r>
            <a:r>
              <a:rPr lang="ar-SA" sz="2800" b="1" dirty="0">
                <a:solidFill>
                  <a:srgbClr val="006699"/>
                </a:solidFill>
              </a:rPr>
              <a:t>هذه المادة أنواع الاستحقاق .</a:t>
            </a:r>
            <a:endParaRPr lang="en-US" sz="2800" b="1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u="sng" dirty="0" smtClean="0">
                <a:solidFill>
                  <a:srgbClr val="00B050"/>
                </a:solidFill>
              </a:rPr>
              <a:t>يفهم </a:t>
            </a:r>
            <a:r>
              <a:rPr lang="ar-SA" sz="2800" b="1" u="sng" dirty="0">
                <a:solidFill>
                  <a:srgbClr val="00B050"/>
                </a:solidFill>
              </a:rPr>
              <a:t>مما ذكره الفقهاء في هذا الضمان أنه يشترط له الشروط التالية :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584008"/>
            <a:ext cx="8610600" cy="5045392"/>
          </a:xfrm>
        </p:spPr>
        <p:txBody>
          <a:bodyPr>
            <a:normAutofit lnSpcReduction="10000"/>
          </a:bodyPr>
          <a:lstStyle/>
          <a:p>
            <a:pPr marL="457200" indent="-457200" algn="just" rtl="1">
              <a:lnSpc>
                <a:spcPct val="150000"/>
              </a:lnSpc>
              <a:buFont typeface="+mj-lt"/>
              <a:buAutoNum type="arabicParenR"/>
            </a:pP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000" b="1" u="sng" dirty="0">
                <a:solidFill>
                  <a:srgbClr val="00B050"/>
                </a:solidFill>
              </a:rPr>
              <a:t>أن يقع التعرض فعلًا على المبيع : </a:t>
            </a:r>
            <a:r>
              <a:rPr lang="ar-SA" sz="2000" b="1" dirty="0">
                <a:solidFill>
                  <a:srgbClr val="C00000"/>
                </a:solidFill>
              </a:rPr>
              <a:t>بأن يدعي للغير وجود حق له في المبيع ويثبت هذا الحق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endParaRPr lang="ar-SA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rgbClr val="002060"/>
                </a:solidFill>
              </a:rPr>
              <a:t>أما </a:t>
            </a:r>
            <a:r>
              <a:rPr lang="ar-SA" sz="2000" b="1" dirty="0">
                <a:solidFill>
                  <a:srgbClr val="002060"/>
                </a:solidFill>
              </a:rPr>
              <a:t>مجرد ظهور حق للغير على المبيع فلا يوجب الضمان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SA" sz="2000" b="1" dirty="0">
                <a:solidFill>
                  <a:srgbClr val="7030A0"/>
                </a:solidFill>
              </a:rPr>
              <a:t>ما دام أن صاحب الحق لم يطالب به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ar-SA" sz="2000" b="1" dirty="0">
                <a:solidFill>
                  <a:srgbClr val="0070C0"/>
                </a:solidFill>
              </a:rPr>
              <a:t>فإذا وقع الاستحقاق فعلًا ، بأن رجع المستحق نفسه على المشتري بطلب المبيع واستراده ، رجع المشتري على البائع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endParaRPr lang="ar-SA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 rtl="1">
              <a:lnSpc>
                <a:spcPct val="150000"/>
              </a:lnSpc>
              <a:buNone/>
            </a:pPr>
            <a:r>
              <a:rPr lang="ar-SA" sz="2000" b="1" u="sng" dirty="0" smtClean="0">
                <a:solidFill>
                  <a:srgbClr val="7030A0"/>
                </a:solidFill>
              </a:rPr>
              <a:t>-- سواء </a:t>
            </a:r>
            <a:r>
              <a:rPr lang="ar-SA" sz="2000" b="1" u="sng" dirty="0">
                <a:solidFill>
                  <a:srgbClr val="7030A0"/>
                </a:solidFill>
              </a:rPr>
              <a:t>رفعت الدعوى القضائية على المشتري أم لم ترفع ، </a:t>
            </a:r>
            <a:endParaRPr lang="ar-SA" sz="2000" b="1" u="sng" dirty="0" smtClean="0">
              <a:solidFill>
                <a:srgbClr val="7030A0"/>
              </a:solidFill>
            </a:endParaRPr>
          </a:p>
          <a:p>
            <a:pPr marL="457200" indent="-457200" algn="just" rtl="1">
              <a:lnSpc>
                <a:spcPct val="150000"/>
              </a:lnSpc>
              <a:buNone/>
            </a:pPr>
            <a:r>
              <a:rPr lang="ar-SA" sz="2000" b="1" u="sng" dirty="0" smtClean="0">
                <a:solidFill>
                  <a:srgbClr val="7030A0"/>
                </a:solidFill>
              </a:rPr>
              <a:t>-- وسواء </a:t>
            </a:r>
            <a:r>
              <a:rPr lang="ar-SA" sz="2000" b="1" u="sng" dirty="0">
                <a:solidFill>
                  <a:srgbClr val="7030A0"/>
                </a:solidFill>
              </a:rPr>
              <a:t>صدر الحكم بالاستحقاق للغير أم لم يصدر ، </a:t>
            </a:r>
            <a:endParaRPr lang="ar-SA" sz="2000" b="1" u="sng" dirty="0" smtClean="0">
              <a:solidFill>
                <a:srgbClr val="7030A0"/>
              </a:solidFill>
            </a:endParaRPr>
          </a:p>
          <a:p>
            <a:pPr marL="457200" indent="-457200" algn="just" rtl="1">
              <a:lnSpc>
                <a:spcPct val="150000"/>
              </a:lnSpc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فلو </a:t>
            </a:r>
            <a:r>
              <a:rPr lang="ar-SA" sz="2000" b="1" dirty="0">
                <a:solidFill>
                  <a:srgbClr val="FF0000"/>
                </a:solidFill>
              </a:rPr>
              <a:t>ظهر أن المبيع مرهون ، </a:t>
            </a:r>
            <a:r>
              <a:rPr lang="ar-SA" sz="2000" b="1" dirty="0" smtClean="0">
                <a:solidFill>
                  <a:srgbClr val="FF0000"/>
                </a:solidFill>
              </a:rPr>
              <a:t>وأنذر </a:t>
            </a:r>
            <a:r>
              <a:rPr lang="ar-SA" sz="2000" b="1" dirty="0">
                <a:solidFill>
                  <a:srgbClr val="FF0000"/>
                </a:solidFill>
              </a:rPr>
              <a:t>المرتهن المشتري بالدفع أو التخلية ، واعتبر التعرض قد </a:t>
            </a:r>
            <a:r>
              <a:rPr lang="ar-SA" sz="2000" b="1" dirty="0" smtClean="0">
                <a:solidFill>
                  <a:srgbClr val="FF0000"/>
                </a:solidFill>
              </a:rPr>
              <a:t>وقع </a:t>
            </a:r>
            <a:r>
              <a:rPr lang="ar-SA" sz="2000" b="1" dirty="0">
                <a:solidFill>
                  <a:srgbClr val="FF0000"/>
                </a:solidFill>
              </a:rPr>
              <a:t>فعلًا ، ولو قبل رفع الدعوى . </a:t>
            </a:r>
            <a:r>
              <a:rPr lang="ar-SA" sz="2000" b="1" u="sng" dirty="0" smtClean="0">
                <a:solidFill>
                  <a:srgbClr val="00B050"/>
                </a:solidFill>
              </a:rPr>
              <a:t>لكن </a:t>
            </a:r>
            <a:r>
              <a:rPr lang="ar-SA" sz="2000" b="1" u="sng" dirty="0">
                <a:solidFill>
                  <a:srgbClr val="00B050"/>
                </a:solidFill>
              </a:rPr>
              <a:t>لا يرجع المشتري على الكفيل الضامن بالدرك ما لم يحكم عليه الاستحقاق</a:t>
            </a:r>
            <a:r>
              <a:rPr lang="ar-SA" sz="2000" b="1" dirty="0">
                <a:solidFill>
                  <a:srgbClr val="FF0000"/>
                </a:solidFill>
              </a:rPr>
              <a:t> . وقد صرح الفقهاء بهذا الشرط 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5900" y="1717432"/>
            <a:ext cx="8699500" cy="4924668"/>
          </a:xfrm>
        </p:spPr>
        <p:txBody>
          <a:bodyPr>
            <a:noAutofit/>
          </a:bodyPr>
          <a:lstStyle/>
          <a:p>
            <a:pPr marL="457200" indent="-457200" algn="just" rtl="1">
              <a:buAutoNum type="arabicParenR" startAt="2"/>
            </a:pPr>
            <a:r>
              <a:rPr lang="ar-SA" sz="2000" b="1" u="sng" dirty="0" smtClean="0">
                <a:solidFill>
                  <a:srgbClr val="00B050"/>
                </a:solidFill>
              </a:rPr>
              <a:t>ان </a:t>
            </a:r>
            <a:r>
              <a:rPr lang="ar-SA" sz="2000" b="1" u="sng" dirty="0">
                <a:solidFill>
                  <a:srgbClr val="00B050"/>
                </a:solidFill>
              </a:rPr>
              <a:t>يثبت الحق المستحق لصاحبه اما بفعل البائع نفسه او بفعل غيره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ar-SA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 rtl="1">
              <a:buNone/>
            </a:pPr>
            <a:r>
              <a:rPr lang="ar-SA" sz="2000" b="1" u="sng" dirty="0" smtClean="0">
                <a:solidFill>
                  <a:srgbClr val="002060"/>
                </a:solidFill>
              </a:rPr>
              <a:t>-- وحدوث الحق بفعل </a:t>
            </a:r>
            <a:r>
              <a:rPr lang="ar-SA" sz="2000" b="1" u="sng" dirty="0">
                <a:solidFill>
                  <a:srgbClr val="002060"/>
                </a:solidFill>
              </a:rPr>
              <a:t>البائع او تسببه، </a:t>
            </a:r>
            <a:r>
              <a:rPr lang="ar-SA" sz="2000" b="1" dirty="0">
                <a:solidFill>
                  <a:srgbClr val="0070C0"/>
                </a:solidFill>
              </a:rPr>
              <a:t>كأن يكون باع الشيء المبيع لثالث، او أتلفه، او رتب عليه حق ارتفاق، او أجره لثالث، او رهنه لآخر </a:t>
            </a:r>
            <a:endParaRPr lang="ar-SA" sz="2000" b="1" dirty="0" smtClean="0">
              <a:solidFill>
                <a:srgbClr val="0070C0"/>
              </a:solidFill>
            </a:endParaRPr>
          </a:p>
          <a:p>
            <a:pPr marL="457200" indent="-457200" algn="just" rtl="1">
              <a:buNone/>
            </a:pPr>
            <a:r>
              <a:rPr lang="ar-SA" sz="2000" b="1" u="sng" dirty="0" smtClean="0">
                <a:solidFill>
                  <a:srgbClr val="002060"/>
                </a:solidFill>
              </a:rPr>
              <a:t>-- وحدوث </a:t>
            </a:r>
            <a:r>
              <a:rPr lang="ar-SA" sz="2000" b="1" u="sng" dirty="0">
                <a:solidFill>
                  <a:srgbClr val="002060"/>
                </a:solidFill>
              </a:rPr>
              <a:t>الحق بسبب من غير البائع، </a:t>
            </a:r>
            <a:r>
              <a:rPr lang="ar-SA" sz="2000" b="1" dirty="0">
                <a:solidFill>
                  <a:srgbClr val="FF0000"/>
                </a:solidFill>
              </a:rPr>
              <a:t>مثل إنشائه من مورث البائع </a:t>
            </a:r>
            <a:r>
              <a:rPr lang="ar-SA" sz="2000" b="1" dirty="0" smtClean="0">
                <a:solidFill>
                  <a:srgbClr val="FF0000"/>
                </a:solidFill>
              </a:rPr>
              <a:t>أو </a:t>
            </a:r>
            <a:r>
              <a:rPr lang="ar-SA" sz="2000" b="1" dirty="0">
                <a:solidFill>
                  <a:srgbClr val="FF0000"/>
                </a:solidFill>
              </a:rPr>
              <a:t>غيرهما، فيكون البائع مسؤولا عن ضمان التعرض للمبيع، لأنه ملتزم بنقل ملكية المبيع وتسليمه الى المشتري، وتوفير حق الانتفاع الكامل به 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pPr marL="457200" indent="-457200" algn="just" rtl="1">
              <a:buNone/>
            </a:pPr>
            <a:r>
              <a:rPr lang="ar-SA" sz="2000" b="1" u="sng" dirty="0" smtClean="0">
                <a:solidFill>
                  <a:schemeClr val="tx1"/>
                </a:solidFill>
              </a:rPr>
              <a:t>3) </a:t>
            </a:r>
            <a:r>
              <a:rPr lang="ar-SA" sz="2000" b="1" u="sng" dirty="0" smtClean="0">
                <a:solidFill>
                  <a:srgbClr val="00B050"/>
                </a:solidFill>
              </a:rPr>
              <a:t>أن </a:t>
            </a:r>
            <a:r>
              <a:rPr lang="ar-SA" sz="2000" b="1" u="sng" dirty="0">
                <a:solidFill>
                  <a:srgbClr val="00B050"/>
                </a:solidFill>
              </a:rPr>
              <a:t>يستند نشوء الحق من غير البائع الى سبب صحيح منشئ له قبل </a:t>
            </a:r>
            <a:r>
              <a:rPr lang="ar-SA" sz="2000" b="1" u="sng" dirty="0" smtClean="0">
                <a:solidFill>
                  <a:srgbClr val="00B050"/>
                </a:solidFill>
              </a:rPr>
              <a:t>الشراء : </a:t>
            </a:r>
          </a:p>
          <a:p>
            <a:pPr marL="457200" indent="-457200" algn="just" rtl="1">
              <a:buNone/>
            </a:pPr>
            <a:r>
              <a:rPr lang="ar-SA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rgbClr val="7030A0"/>
                </a:solidFill>
              </a:rPr>
              <a:t>**  كأن يثبت الحق له من مورث المورث قبل البيع ،</a:t>
            </a:r>
          </a:p>
          <a:p>
            <a:pPr marL="457200" indent="-457200" algn="just" rtl="1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** او من بائع البائع قبل البيع الثاني </a:t>
            </a:r>
            <a:r>
              <a:rPr lang="ar-SA" sz="2000" b="1" dirty="0">
                <a:solidFill>
                  <a:srgbClr val="7030A0"/>
                </a:solidFill>
              </a:rPr>
              <a:t>فيضمن البائع الثاني للمشتري ضمان استحقاق، ثم يرجع على بائعه الاول </a:t>
            </a:r>
            <a:r>
              <a:rPr lang="ar-SA" sz="2000" b="1" dirty="0" smtClean="0">
                <a:solidFill>
                  <a:srgbClr val="7030A0"/>
                </a:solidFill>
              </a:rPr>
              <a:t>بالضمان.</a:t>
            </a:r>
          </a:p>
          <a:p>
            <a:pPr marL="457200" indent="-457200" algn="just" rtl="1">
              <a:buNone/>
            </a:pPr>
            <a:r>
              <a:rPr lang="ar-SA" sz="1800" b="1" dirty="0" smtClean="0">
                <a:solidFill>
                  <a:srgbClr val="006699"/>
                </a:solidFill>
              </a:rPr>
              <a:t>فإن </a:t>
            </a:r>
            <a:r>
              <a:rPr lang="ar-SA" sz="1800" b="1" dirty="0">
                <a:solidFill>
                  <a:srgbClr val="006699"/>
                </a:solidFill>
              </a:rPr>
              <a:t>كان استحقاق الحق من البائع نفسه، فيضمنه للمشتري، سواء كان تصرفه لثالث قد حصل قبل البيع او بعده </a:t>
            </a:r>
          </a:p>
          <a:p>
            <a:pPr marL="457200" indent="-457200" algn="just" rtl="1">
              <a:buAutoNum type="arabicParenR" startAt="2"/>
            </a:pP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247" y="565840"/>
            <a:ext cx="797425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0823" y="461446"/>
            <a:ext cx="831752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u="sng" dirty="0">
                <a:solidFill>
                  <a:srgbClr val="00B050"/>
                </a:solidFill>
              </a:rPr>
              <a:t>4) أن يقع الحق على المبيع كليا او جزئيا: </a:t>
            </a:r>
            <a:endParaRPr lang="ar-SA" sz="3200" b="1" u="sng" dirty="0" smtClean="0">
              <a:solidFill>
                <a:srgbClr val="00B050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sz="3200" b="1" u="sng" dirty="0" smtClean="0">
                <a:solidFill>
                  <a:srgbClr val="002060"/>
                </a:solidFill>
              </a:rPr>
              <a:t>-- مثال </a:t>
            </a:r>
            <a:r>
              <a:rPr lang="ar-SA" sz="3200" b="1" u="sng" dirty="0">
                <a:solidFill>
                  <a:srgbClr val="002060"/>
                </a:solidFill>
              </a:rPr>
              <a:t>الحق الكلي على المبيع </a:t>
            </a:r>
            <a:r>
              <a:rPr lang="ar-SA" sz="3200" b="1" u="sng" dirty="0" smtClean="0">
                <a:solidFill>
                  <a:srgbClr val="002060"/>
                </a:solidFill>
              </a:rPr>
              <a:t>: </a:t>
            </a:r>
            <a:r>
              <a:rPr lang="ar-SA" sz="3200" b="1" dirty="0" smtClean="0">
                <a:solidFill>
                  <a:srgbClr val="FF0000"/>
                </a:solidFill>
              </a:rPr>
              <a:t>ان </a:t>
            </a:r>
            <a:r>
              <a:rPr lang="ar-SA" sz="3200" b="1" dirty="0">
                <a:solidFill>
                  <a:srgbClr val="FF0000"/>
                </a:solidFill>
              </a:rPr>
              <a:t>تكون ملكيته لغير البائع كأن يرث الانسان شيئا، ثم يتبين ان المورث باعه او وهبه لأخر </a:t>
            </a:r>
          </a:p>
          <a:p>
            <a:pPr algn="justLow" rtl="1">
              <a:lnSpc>
                <a:spcPct val="15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Low" rtl="1">
              <a:lnSpc>
                <a:spcPct val="150000"/>
              </a:lnSpc>
            </a:pPr>
            <a:r>
              <a:rPr lang="ar-SA" sz="3200" b="1" u="sng" dirty="0" smtClean="0">
                <a:solidFill>
                  <a:srgbClr val="002060"/>
                </a:solidFill>
              </a:rPr>
              <a:t>-- ومثال </a:t>
            </a:r>
            <a:r>
              <a:rPr lang="ar-SA" sz="3200" b="1" u="sng" dirty="0">
                <a:solidFill>
                  <a:srgbClr val="002060"/>
                </a:solidFill>
              </a:rPr>
              <a:t>الحق الجزئي العيني:</a:t>
            </a:r>
            <a:r>
              <a:rPr lang="ar-SA" sz="3200" b="1" dirty="0">
                <a:solidFill>
                  <a:srgbClr val="006699"/>
                </a:solidFill>
              </a:rPr>
              <a:t> ثبوت حق ارتفاق أو </a:t>
            </a:r>
            <a:r>
              <a:rPr lang="ar-SA" sz="3200" b="1" dirty="0" smtClean="0">
                <a:solidFill>
                  <a:srgbClr val="006699"/>
                </a:solidFill>
              </a:rPr>
              <a:t>رهن </a:t>
            </a:r>
            <a:r>
              <a:rPr lang="ar-SA" sz="3200" b="1" dirty="0">
                <a:solidFill>
                  <a:srgbClr val="006699"/>
                </a:solidFill>
              </a:rPr>
              <a:t>لثالث على العقار ومثال الحق الشخصي: كون الشيء مستأجرا لثالث. </a:t>
            </a:r>
            <a:endParaRPr lang="en-US" sz="3200" b="1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500" y="1625600"/>
            <a:ext cx="8763000" cy="5041900"/>
          </a:xfrm>
        </p:spPr>
        <p:txBody>
          <a:bodyPr>
            <a:normAutofit fontScale="92500" lnSpcReduction="20000"/>
          </a:bodyPr>
          <a:lstStyle/>
          <a:p>
            <a:pPr algn="justLow" rtl="1">
              <a:lnSpc>
                <a:spcPct val="150000"/>
              </a:lnSpc>
              <a:buNone/>
            </a:pPr>
            <a:r>
              <a:rPr lang="ar-SA" b="1" u="sng" dirty="0">
                <a:solidFill>
                  <a:srgbClr val="0070C0"/>
                </a:solidFill>
              </a:rPr>
              <a:t>ان طريق المستحق لتحصيل حقه يكون بواسطة اقامة </a:t>
            </a:r>
            <a:r>
              <a:rPr lang="ar-SA" b="1" u="sng">
                <a:solidFill>
                  <a:srgbClr val="0070C0"/>
                </a:solidFill>
              </a:rPr>
              <a:t>الدعوى </a:t>
            </a:r>
            <a:r>
              <a:rPr lang="ar-SA" b="1" u="sng" smtClean="0">
                <a:solidFill>
                  <a:srgbClr val="0070C0"/>
                </a:solidFill>
              </a:rPr>
              <a:t>على المشتري </a:t>
            </a:r>
            <a:r>
              <a:rPr lang="ar-SA" b="1" u="sng" dirty="0">
                <a:solidFill>
                  <a:srgbClr val="0070C0"/>
                </a:solidFill>
              </a:rPr>
              <a:t>امام القضاء.</a:t>
            </a:r>
            <a:endParaRPr lang="en-US" b="1" u="sng" dirty="0">
              <a:solidFill>
                <a:srgbClr val="0070C0"/>
              </a:solidFill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ويجب كما نصت المادة (535\1) امارتي (م504\1) أردني </a:t>
            </a:r>
            <a:r>
              <a:rPr lang="ar-SA" b="1" dirty="0">
                <a:solidFill>
                  <a:srgbClr val="FF0000"/>
                </a:solidFill>
              </a:rPr>
              <a:t>ان توجه الدعوى الى كل من البائع والمشتري معا،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b="1" u="sng" dirty="0">
                <a:solidFill>
                  <a:srgbClr val="7030A0"/>
                </a:solidFill>
              </a:rPr>
              <a:t>فالمشتري ينذر البائع بالدعوى ويضم البائع الى </a:t>
            </a:r>
            <a:r>
              <a:rPr lang="ar-SA" b="1" u="sng" dirty="0" smtClean="0">
                <a:solidFill>
                  <a:srgbClr val="7030A0"/>
                </a:solidFill>
              </a:rPr>
              <a:t>المشتري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؛</a:t>
            </a:r>
          </a:p>
          <a:p>
            <a:pPr algn="justLow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--  </a:t>
            </a:r>
            <a:r>
              <a:rPr lang="ar-SA" b="1" dirty="0">
                <a:solidFill>
                  <a:srgbClr val="FF0000"/>
                </a:solidFill>
              </a:rPr>
              <a:t>لأن البائع يستطيع ان يرد التهمه الموجهة اليه، 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-- كما </a:t>
            </a:r>
            <a:r>
              <a:rPr lang="ar-SA" b="1" dirty="0">
                <a:solidFill>
                  <a:srgbClr val="00B050"/>
                </a:solidFill>
              </a:rPr>
              <a:t>يستطيع اعداد جميع </a:t>
            </a:r>
            <a:r>
              <a:rPr lang="ar-SA" b="1" dirty="0" smtClean="0">
                <a:solidFill>
                  <a:srgbClr val="00B050"/>
                </a:solidFill>
              </a:rPr>
              <a:t>الأدلة </a:t>
            </a:r>
            <a:r>
              <a:rPr lang="ar-SA" b="1" dirty="0">
                <a:solidFill>
                  <a:srgbClr val="00B050"/>
                </a:solidFill>
              </a:rPr>
              <a:t>والبراهين التي تثبت حقه في المبيع، ورد دعوى المستحق، والنجاة من ضمان الاستحقاق، </a:t>
            </a:r>
            <a:endParaRPr lang="ar-SA" b="1" dirty="0" smtClean="0">
              <a:solidFill>
                <a:srgbClr val="00B050"/>
              </a:solidFill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-- بل </a:t>
            </a:r>
            <a:r>
              <a:rPr lang="ar-SA" b="1" dirty="0">
                <a:solidFill>
                  <a:srgbClr val="FF0000"/>
                </a:solidFill>
              </a:rPr>
              <a:t>ان تدخل البائع ولو كان يعلم بأحقية المدعي يفيد في تحمل نفقات دعوى الاستحقاق، 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-- ويفيد </a:t>
            </a:r>
            <a:r>
              <a:rPr lang="ar-SA" b="1" dirty="0">
                <a:solidFill>
                  <a:srgbClr val="00B050"/>
                </a:solidFill>
              </a:rPr>
              <a:t>المشتري ايضا في الدفاع وتقديم طرق الاثبات لرد دعوى المستحق </a:t>
            </a:r>
            <a:endParaRPr lang="en-US" b="1" dirty="0">
              <a:solidFill>
                <a:srgbClr val="00B050"/>
              </a:solidFill>
            </a:endParaRPr>
          </a:p>
          <a:p>
            <a:pPr algn="r"/>
            <a:endParaRPr lang="ar-SA" b="1" dirty="0"/>
          </a:p>
        </p:txBody>
      </p:sp>
      <p:sp>
        <p:nvSpPr>
          <p:cNvPr id="4" name="عنوان 3"/>
          <p:cNvSpPr txBox="1">
            <a:spLocks noGrp="1"/>
          </p:cNvSpPr>
          <p:nvPr>
            <p:ph type="title"/>
          </p:nvPr>
        </p:nvSpPr>
        <p:spPr>
          <a:xfrm>
            <a:off x="1084751" y="323429"/>
            <a:ext cx="7345362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دعوى الاستحقاق: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0956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500" y="1773625"/>
            <a:ext cx="8661400" cy="4881175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وإذا أنذر المشتري البائع بدعوى الاستحقاق في الوقت الملائم، </a:t>
            </a:r>
          </a:p>
          <a:p>
            <a:pPr algn="justLow" rtl="1"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-- </a:t>
            </a:r>
            <a:r>
              <a:rPr lang="ar-SA" b="1" dirty="0" smtClean="0">
                <a:solidFill>
                  <a:srgbClr val="0070C0"/>
                </a:solidFill>
              </a:rPr>
              <a:t>وجب على البائع  </a:t>
            </a:r>
            <a:r>
              <a:rPr lang="ar-SA" b="1" dirty="0">
                <a:solidFill>
                  <a:srgbClr val="0070C0"/>
                </a:solidFill>
              </a:rPr>
              <a:t>قانونا ان يتدخل في الدعوى وينضم الى المشتري، وتقديم دفوعه. </a:t>
            </a:r>
            <a:r>
              <a:rPr lang="ar-SA" b="1" dirty="0" smtClean="0">
                <a:solidFill>
                  <a:srgbClr val="7030A0"/>
                </a:solidFill>
              </a:rPr>
              <a:t>فإن </a:t>
            </a:r>
            <a:r>
              <a:rPr lang="ar-SA" b="1" dirty="0">
                <a:solidFill>
                  <a:srgbClr val="7030A0"/>
                </a:solidFill>
              </a:rPr>
              <a:t>أهمل ولم يتدخل في الدعوى فقد حقه في الدفاع </a:t>
            </a:r>
            <a:r>
              <a:rPr lang="ar-SA" b="1" dirty="0" smtClean="0">
                <a:solidFill>
                  <a:srgbClr val="7030A0"/>
                </a:solidFill>
              </a:rPr>
              <a:t>.</a:t>
            </a:r>
          </a:p>
          <a:p>
            <a:pPr algn="justLow" rtl="1">
              <a:lnSpc>
                <a:spcPct val="150000"/>
              </a:lnSpc>
              <a:buNone/>
            </a:pPr>
            <a:r>
              <a:rPr lang="ar-SA" sz="2800" b="1" u="sng" dirty="0" smtClean="0">
                <a:solidFill>
                  <a:srgbClr val="00B050"/>
                </a:solidFill>
              </a:rPr>
              <a:t>--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u="sng" dirty="0" smtClean="0">
                <a:solidFill>
                  <a:srgbClr val="FF0000"/>
                </a:solidFill>
              </a:rPr>
              <a:t>وإذا </a:t>
            </a:r>
            <a:r>
              <a:rPr lang="ar-SA" sz="2800" b="1" u="sng" dirty="0">
                <a:solidFill>
                  <a:srgbClr val="FF0000"/>
                </a:solidFill>
              </a:rPr>
              <a:t>لم يدخل المشتري البائع في الدعوى في الوقت الملائم، وصدر عليه حكم قطعي , </a:t>
            </a:r>
            <a:r>
              <a:rPr lang="ar-SA" sz="2800" b="1" u="sng" dirty="0">
                <a:solidFill>
                  <a:srgbClr val="7030A0"/>
                </a:solidFill>
              </a:rPr>
              <a:t>فقد </a:t>
            </a:r>
            <a:r>
              <a:rPr lang="ar-SA" sz="2800" b="1" u="sng" dirty="0" smtClean="0">
                <a:solidFill>
                  <a:srgbClr val="7030A0"/>
                </a:solidFill>
              </a:rPr>
              <a:t>المشتري حقه </a:t>
            </a:r>
            <a:r>
              <a:rPr lang="ar-SA" sz="2800" b="1" u="sng" dirty="0">
                <a:solidFill>
                  <a:srgbClr val="7030A0"/>
                </a:solidFill>
              </a:rPr>
              <a:t>في الرجوع بالضمان على البائع </a:t>
            </a:r>
            <a:r>
              <a:rPr lang="ar-SA" sz="2800" b="1" u="sng" dirty="0" smtClean="0">
                <a:solidFill>
                  <a:srgbClr val="002060"/>
                </a:solidFill>
              </a:rPr>
              <a:t>إذا </a:t>
            </a:r>
            <a:r>
              <a:rPr lang="ar-SA" sz="2800" b="1" u="sng" dirty="0">
                <a:solidFill>
                  <a:srgbClr val="002060"/>
                </a:solidFill>
              </a:rPr>
              <a:t>اثبت البائع أن ادخاله في  الدعوى كان يؤدي الى رفض دعوى الاستحقاق </a:t>
            </a:r>
            <a:endParaRPr lang="en-US" sz="2800" b="1" u="sng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ar-SA" b="1" dirty="0"/>
          </a:p>
        </p:txBody>
      </p:sp>
      <p:sp>
        <p:nvSpPr>
          <p:cNvPr id="4" name="عنوان 3"/>
          <p:cNvSpPr txBox="1">
            <a:spLocks noGrp="1"/>
          </p:cNvSpPr>
          <p:nvPr>
            <p:ph type="title"/>
          </p:nvPr>
        </p:nvSpPr>
        <p:spPr>
          <a:xfrm>
            <a:off x="659423" y="266279"/>
            <a:ext cx="782344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دعوى الاستحقاق: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ar-SA" b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90500" y="4521200"/>
            <a:ext cx="8292367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90500" y="5181600"/>
            <a:ext cx="8292367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190500" y="5829300"/>
            <a:ext cx="8292367" cy="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264400" y="6489700"/>
            <a:ext cx="12184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474</TotalTime>
  <Words>1356</Words>
  <Application>Microsoft Office PowerPoint</Application>
  <PresentationFormat>عرض على الشاشة (3:4)‏</PresentationFormat>
  <Paragraphs>107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Capital</vt:lpstr>
      <vt:lpstr>معاملات مدنية</vt:lpstr>
      <vt:lpstr>ثالثًا- ضمان التعرض والاستحقاق :</vt:lpstr>
      <vt:lpstr>ثالثًا- ضمان التعرض والاستحقاق :</vt:lpstr>
      <vt:lpstr>شروطه:</vt:lpstr>
      <vt:lpstr>يفهم مما ذكره الفقهاء في هذا الضمان أنه يشترط له الشروط التالية :</vt:lpstr>
      <vt:lpstr>عرض تقديمي في PowerPoint</vt:lpstr>
      <vt:lpstr>عرض تقديمي في PowerPoint</vt:lpstr>
      <vt:lpstr>دعوى الاستحقاق: </vt:lpstr>
      <vt:lpstr>دعوى الاستحقاق: </vt:lpstr>
      <vt:lpstr>عرض تقديمي في PowerPoint</vt:lpstr>
      <vt:lpstr>عرض تقديمي في PowerPoint</vt:lpstr>
      <vt:lpstr>ما يقتضيه ضمان الاستحقاق:</vt:lpstr>
      <vt:lpstr>١- رجوع المستحق على البائع بالثمن: </vt:lpstr>
      <vt:lpstr>عرض تقديمي في PowerPoint</vt:lpstr>
      <vt:lpstr>عرض تقديمي في PowerPoint</vt:lpstr>
      <vt:lpstr>عرض تقديمي في PowerPoint</vt:lpstr>
      <vt:lpstr>الاتفاق على الغاء ضمان الاستحقاق:</vt:lpstr>
      <vt:lpstr>الاتفاق على الغاء ضمان الاستحقاق: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Nouf fahad</dc:creator>
  <cp:lastModifiedBy>Eiman shloul</cp:lastModifiedBy>
  <cp:revision>44</cp:revision>
  <dcterms:created xsi:type="dcterms:W3CDTF">2016-10-17T17:25:32Z</dcterms:created>
  <dcterms:modified xsi:type="dcterms:W3CDTF">2016-11-20T08:03:56Z</dcterms:modified>
</cp:coreProperties>
</file>