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6" r:id="rId3"/>
    <p:sldId id="257" r:id="rId4"/>
    <p:sldId id="259" r:id="rId5"/>
    <p:sldId id="260" r:id="rId6"/>
    <p:sldId id="261" r:id="rId7"/>
    <p:sldId id="262" r:id="rId8"/>
    <p:sldId id="264" r:id="rId9"/>
    <p:sldId id="263" r:id="rId10"/>
    <p:sldId id="265" r:id="rId11"/>
    <p:sldId id="267" r:id="rId12"/>
    <p:sldId id="266" r:id="rId13"/>
    <p:sldId id="269" r:id="rId14"/>
    <p:sldId id="268" r:id="rId15"/>
    <p:sldId id="270" r:id="rId16"/>
    <p:sldId id="272" r:id="rId17"/>
    <p:sldId id="273" r:id="rId18"/>
    <p:sldId id="271" r:id="rId19"/>
    <p:sldId id="274" r:id="rId20"/>
    <p:sldId id="276" r:id="rId21"/>
    <p:sldId id="275" r:id="rId22"/>
    <p:sldId id="278" r:id="rId23"/>
    <p:sldId id="279" r:id="rId24"/>
    <p:sldId id="277" r:id="rId25"/>
    <p:sldId id="281" r:id="rId26"/>
    <p:sldId id="280" r:id="rId27"/>
    <p:sldId id="283" r:id="rId28"/>
    <p:sldId id="282" r:id="rId29"/>
    <p:sldId id="285" r:id="rId30"/>
    <p:sldId id="284" r:id="rId31"/>
    <p:sldId id="287" r:id="rId32"/>
    <p:sldId id="288" r:id="rId33"/>
    <p:sldId id="289" r:id="rId34"/>
    <p:sldId id="286" r:id="rId35"/>
    <p:sldId id="291" r:id="rId36"/>
    <p:sldId id="290" r:id="rId37"/>
    <p:sldId id="292" r:id="rId38"/>
    <p:sldId id="293" r:id="rId39"/>
    <p:sldId id="294" r:id="rId40"/>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showGuides="1">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1A37F81-E463-4A90-9029-DD247952522E}" type="datetimeFigureOut">
              <a:rPr lang="ar-SA" smtClean="0"/>
              <a:pPr/>
              <a:t>07/01/1438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CDBFB-20AE-403D-B7FD-389993DC7DB9}" type="slidenum">
              <a:rPr lang="ar-SA" smtClean="0"/>
              <a:pPr/>
              <a:t>‹#›</a:t>
            </a:fld>
            <a:endParaRPr lang="ar-SA"/>
          </a:p>
        </p:txBody>
      </p:sp>
    </p:spTree>
    <p:extLst>
      <p:ext uri="{BB962C8B-B14F-4D97-AF65-F5344CB8AC3E}">
        <p14:creationId xmlns:p14="http://schemas.microsoft.com/office/powerpoint/2010/main" xmlns="" val="115381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A37F81-E463-4A90-9029-DD247952522E}" type="datetimeFigureOut">
              <a:rPr lang="ar-SA" smtClean="0"/>
              <a:pPr/>
              <a:t>07/01/1438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CDBFB-20AE-403D-B7FD-389993DC7DB9}" type="slidenum">
              <a:rPr lang="ar-SA" smtClean="0"/>
              <a:pPr/>
              <a:t>‹#›</a:t>
            </a:fld>
            <a:endParaRPr lang="ar-SA"/>
          </a:p>
        </p:txBody>
      </p:sp>
    </p:spTree>
    <p:extLst>
      <p:ext uri="{BB962C8B-B14F-4D97-AF65-F5344CB8AC3E}">
        <p14:creationId xmlns:p14="http://schemas.microsoft.com/office/powerpoint/2010/main" xmlns="" val="141609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A37F81-E463-4A90-9029-DD247952522E}" type="datetimeFigureOut">
              <a:rPr lang="ar-SA" smtClean="0"/>
              <a:pPr/>
              <a:t>07/01/1438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CDBFB-20AE-403D-B7FD-389993DC7DB9}" type="slidenum">
              <a:rPr lang="ar-SA" smtClean="0"/>
              <a:pPr/>
              <a:t>‹#›</a:t>
            </a:fld>
            <a:endParaRPr lang="ar-SA"/>
          </a:p>
        </p:txBody>
      </p:sp>
    </p:spTree>
    <p:extLst>
      <p:ext uri="{BB962C8B-B14F-4D97-AF65-F5344CB8AC3E}">
        <p14:creationId xmlns:p14="http://schemas.microsoft.com/office/powerpoint/2010/main" xmlns="" val="2469433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A37F81-E463-4A90-9029-DD247952522E}" type="datetimeFigureOut">
              <a:rPr lang="ar-SA" smtClean="0"/>
              <a:pPr/>
              <a:t>07/01/1438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CDBFB-20AE-403D-B7FD-389993DC7DB9}" type="slidenum">
              <a:rPr lang="ar-SA" smtClean="0"/>
              <a:pPr/>
              <a:t>‹#›</a:t>
            </a:fld>
            <a:endParaRPr lang="ar-SA"/>
          </a:p>
        </p:txBody>
      </p:sp>
    </p:spTree>
    <p:extLst>
      <p:ext uri="{BB962C8B-B14F-4D97-AF65-F5344CB8AC3E}">
        <p14:creationId xmlns:p14="http://schemas.microsoft.com/office/powerpoint/2010/main" xmlns="" val="3822006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1A37F81-E463-4A90-9029-DD247952522E}" type="datetimeFigureOut">
              <a:rPr lang="ar-SA" smtClean="0"/>
              <a:pPr/>
              <a:t>07/01/1438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CDBFB-20AE-403D-B7FD-389993DC7DB9}" type="slidenum">
              <a:rPr lang="ar-SA" smtClean="0"/>
              <a:pPr/>
              <a:t>‹#›</a:t>
            </a:fld>
            <a:endParaRPr lang="ar-SA"/>
          </a:p>
        </p:txBody>
      </p:sp>
    </p:spTree>
    <p:extLst>
      <p:ext uri="{BB962C8B-B14F-4D97-AF65-F5344CB8AC3E}">
        <p14:creationId xmlns:p14="http://schemas.microsoft.com/office/powerpoint/2010/main" xmlns="" val="765645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1A37F81-E463-4A90-9029-DD247952522E}" type="datetimeFigureOut">
              <a:rPr lang="ar-SA" smtClean="0"/>
              <a:pPr/>
              <a:t>07/01/1438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CDBFB-20AE-403D-B7FD-389993DC7DB9}" type="slidenum">
              <a:rPr lang="ar-SA" smtClean="0"/>
              <a:pPr/>
              <a:t>‹#›</a:t>
            </a:fld>
            <a:endParaRPr lang="ar-SA"/>
          </a:p>
        </p:txBody>
      </p:sp>
    </p:spTree>
    <p:extLst>
      <p:ext uri="{BB962C8B-B14F-4D97-AF65-F5344CB8AC3E}">
        <p14:creationId xmlns:p14="http://schemas.microsoft.com/office/powerpoint/2010/main" xmlns="" val="104082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1A37F81-E463-4A90-9029-DD247952522E}" type="datetimeFigureOut">
              <a:rPr lang="ar-SA" smtClean="0"/>
              <a:pPr/>
              <a:t>07/01/1438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CDBFB-20AE-403D-B7FD-389993DC7DB9}" type="slidenum">
              <a:rPr lang="ar-SA" smtClean="0"/>
              <a:pPr/>
              <a:t>‹#›</a:t>
            </a:fld>
            <a:endParaRPr lang="ar-SA"/>
          </a:p>
        </p:txBody>
      </p:sp>
    </p:spTree>
    <p:extLst>
      <p:ext uri="{BB962C8B-B14F-4D97-AF65-F5344CB8AC3E}">
        <p14:creationId xmlns:p14="http://schemas.microsoft.com/office/powerpoint/2010/main" xmlns="" val="1887348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1A37F81-E463-4A90-9029-DD247952522E}" type="datetimeFigureOut">
              <a:rPr lang="ar-SA" smtClean="0"/>
              <a:pPr/>
              <a:t>07/01/1438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CDBFB-20AE-403D-B7FD-389993DC7DB9}" type="slidenum">
              <a:rPr lang="ar-SA" smtClean="0"/>
              <a:pPr/>
              <a:t>‹#›</a:t>
            </a:fld>
            <a:endParaRPr lang="ar-SA"/>
          </a:p>
        </p:txBody>
      </p:sp>
    </p:spTree>
    <p:extLst>
      <p:ext uri="{BB962C8B-B14F-4D97-AF65-F5344CB8AC3E}">
        <p14:creationId xmlns:p14="http://schemas.microsoft.com/office/powerpoint/2010/main" xmlns="" val="2967953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1A37F81-E463-4A90-9029-DD247952522E}" type="datetimeFigureOut">
              <a:rPr lang="ar-SA" smtClean="0"/>
              <a:pPr/>
              <a:t>07/01/1438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CDBFB-20AE-403D-B7FD-389993DC7DB9}" type="slidenum">
              <a:rPr lang="ar-SA" smtClean="0"/>
              <a:pPr/>
              <a:t>‹#›</a:t>
            </a:fld>
            <a:endParaRPr lang="ar-SA"/>
          </a:p>
        </p:txBody>
      </p:sp>
    </p:spTree>
    <p:extLst>
      <p:ext uri="{BB962C8B-B14F-4D97-AF65-F5344CB8AC3E}">
        <p14:creationId xmlns:p14="http://schemas.microsoft.com/office/powerpoint/2010/main" xmlns="" val="702491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1A37F81-E463-4A90-9029-DD247952522E}" type="datetimeFigureOut">
              <a:rPr lang="ar-SA" smtClean="0"/>
              <a:pPr/>
              <a:t>07/01/1438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CDBFB-20AE-403D-B7FD-389993DC7DB9}" type="slidenum">
              <a:rPr lang="ar-SA" smtClean="0"/>
              <a:pPr/>
              <a:t>‹#›</a:t>
            </a:fld>
            <a:endParaRPr lang="ar-SA"/>
          </a:p>
        </p:txBody>
      </p:sp>
    </p:spTree>
    <p:extLst>
      <p:ext uri="{BB962C8B-B14F-4D97-AF65-F5344CB8AC3E}">
        <p14:creationId xmlns:p14="http://schemas.microsoft.com/office/powerpoint/2010/main" xmlns="" val="2803564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1A37F81-E463-4A90-9029-DD247952522E}" type="datetimeFigureOut">
              <a:rPr lang="ar-SA" smtClean="0"/>
              <a:pPr/>
              <a:t>07/01/1438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CDBFB-20AE-403D-B7FD-389993DC7DB9}" type="slidenum">
              <a:rPr lang="ar-SA" smtClean="0"/>
              <a:pPr/>
              <a:t>‹#›</a:t>
            </a:fld>
            <a:endParaRPr lang="ar-SA"/>
          </a:p>
        </p:txBody>
      </p:sp>
    </p:spTree>
    <p:extLst>
      <p:ext uri="{BB962C8B-B14F-4D97-AF65-F5344CB8AC3E}">
        <p14:creationId xmlns:p14="http://schemas.microsoft.com/office/powerpoint/2010/main" xmlns="" val="638409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1A37F81-E463-4A90-9029-DD247952522E}" type="datetimeFigureOut">
              <a:rPr lang="ar-SA" smtClean="0"/>
              <a:pPr/>
              <a:t>07/01/1438</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CDBFB-20AE-403D-B7FD-389993DC7DB9}" type="slidenum">
              <a:rPr lang="ar-SA" smtClean="0"/>
              <a:pPr/>
              <a:t>‹#›</a:t>
            </a:fld>
            <a:endParaRPr lang="ar-SA"/>
          </a:p>
        </p:txBody>
      </p:sp>
    </p:spTree>
    <p:extLst>
      <p:ext uri="{BB962C8B-B14F-4D97-AF65-F5344CB8AC3E}">
        <p14:creationId xmlns:p14="http://schemas.microsoft.com/office/powerpoint/2010/main" xmlns="" val="4090669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887793" y="1011242"/>
            <a:ext cx="9743768" cy="5293185"/>
          </a:xfrm>
        </p:spPr>
        <p:txBody>
          <a:bodyPr>
            <a:noAutofit/>
          </a:bodyPr>
          <a:lstStyle/>
          <a:p>
            <a:pPr algn="r"/>
            <a:r>
              <a:rPr lang="en-US" sz="2800" dirty="0">
                <a:latin typeface="Adobe Arabic" panose="02040503050201020203" pitchFamily="18" charset="-78"/>
                <a:cs typeface="Adobe Arabic" panose="02040503050201020203" pitchFamily="18" charset="-78"/>
              </a:rPr>
              <a:t/>
            </a:r>
            <a:br>
              <a:rPr lang="en-US" sz="2800" dirty="0">
                <a:latin typeface="Adobe Arabic" panose="02040503050201020203" pitchFamily="18" charset="-78"/>
                <a:cs typeface="Adobe Arabic" panose="02040503050201020203" pitchFamily="18" charset="-78"/>
              </a:rPr>
            </a:br>
            <a:r>
              <a:rPr lang="ar-SA" sz="2800" b="1" dirty="0">
                <a:solidFill>
                  <a:srgbClr val="002060"/>
                </a:solidFill>
                <a:latin typeface="Adobe Arabic" panose="02040503050201020203" pitchFamily="18" charset="-78"/>
                <a:cs typeface="Adobe Arabic" panose="02040503050201020203" pitchFamily="18" charset="-78"/>
              </a:rPr>
              <a:t>وفقاً لأحكام نظام التأمينات </a:t>
            </a:r>
            <a:r>
              <a:rPr lang="ar-SA" sz="2800" b="1" dirty="0" smtClean="0">
                <a:solidFill>
                  <a:srgbClr val="002060"/>
                </a:solidFill>
                <a:latin typeface="Adobe Arabic" panose="02040503050201020203" pitchFamily="18" charset="-78"/>
                <a:cs typeface="Adobe Arabic" panose="02040503050201020203" pitchFamily="18" charset="-78"/>
              </a:rPr>
              <a:t>الإجتماعية </a:t>
            </a:r>
            <a:r>
              <a:rPr lang="ar-SA" sz="2800" b="1" dirty="0">
                <a:solidFill>
                  <a:srgbClr val="002060"/>
                </a:solidFill>
                <a:latin typeface="Adobe Arabic" panose="02040503050201020203" pitchFamily="18" charset="-78"/>
                <a:cs typeface="Adobe Arabic" panose="02040503050201020203" pitchFamily="18" charset="-78"/>
              </a:rPr>
              <a:t>واللوائح </a:t>
            </a:r>
            <a:r>
              <a:rPr lang="ar-SA" sz="2800" b="1" dirty="0" smtClean="0">
                <a:solidFill>
                  <a:srgbClr val="002060"/>
                </a:solidFill>
                <a:latin typeface="Adobe Arabic" panose="02040503050201020203" pitchFamily="18" charset="-78"/>
                <a:cs typeface="Adobe Arabic" panose="02040503050201020203" pitchFamily="18" charset="-78"/>
              </a:rPr>
              <a:t>الصادرة </a:t>
            </a:r>
            <a:r>
              <a:rPr lang="ar-SA" sz="2800" b="1" dirty="0">
                <a:solidFill>
                  <a:srgbClr val="002060"/>
                </a:solidFill>
                <a:latin typeface="Adobe Arabic" panose="02040503050201020203" pitchFamily="18" charset="-78"/>
                <a:cs typeface="Adobe Arabic" panose="02040503050201020203" pitchFamily="18" charset="-78"/>
              </a:rPr>
              <a:t>تنفيذاً له يترتب للمؤمن عليه حقوق تجاه صاحب العمل وكذلك تجاه المؤسسة العامة للتأمينات الإجتماعية وذلك إذا </a:t>
            </a:r>
            <a:r>
              <a:rPr lang="ar-SA" sz="2800" b="1" dirty="0" smtClean="0">
                <a:solidFill>
                  <a:srgbClr val="002060"/>
                </a:solidFill>
                <a:latin typeface="Adobe Arabic" panose="02040503050201020203" pitchFamily="18" charset="-78"/>
                <a:cs typeface="Adobe Arabic" panose="02040503050201020203" pitchFamily="18" charset="-78"/>
              </a:rPr>
              <a:t>أصيب </a:t>
            </a:r>
            <a:r>
              <a:rPr lang="ar-SA" sz="2800" b="1" dirty="0">
                <a:solidFill>
                  <a:srgbClr val="002060"/>
                </a:solidFill>
                <a:latin typeface="Adobe Arabic" panose="02040503050201020203" pitchFamily="18" charset="-78"/>
                <a:cs typeface="Adobe Arabic" panose="02040503050201020203" pitchFamily="18" charset="-78"/>
              </a:rPr>
              <a:t>إصابة عمل بالمعنى السابق بيانه أو بأحد الأمراض المهنية وفي حال وفاته تدفع لأفراد عائلته حقوق مالية ويتم صرف هذه المستحقات بصرف النظر عن مدة </a:t>
            </a:r>
            <a:r>
              <a:rPr lang="ar-SA" sz="2800" b="1" dirty="0" err="1">
                <a:solidFill>
                  <a:srgbClr val="002060"/>
                </a:solidFill>
                <a:latin typeface="Adobe Arabic" panose="02040503050201020203" pitchFamily="18" charset="-78"/>
                <a:cs typeface="Adobe Arabic" panose="02040503050201020203" pitchFamily="18" charset="-78"/>
              </a:rPr>
              <a:t>إشتراكه</a:t>
            </a:r>
            <a:r>
              <a:rPr lang="ar-SA" sz="2800" b="1" dirty="0">
                <a:solidFill>
                  <a:srgbClr val="002060"/>
                </a:solidFill>
                <a:latin typeface="Adobe Arabic" panose="02040503050201020203" pitchFamily="18" charset="-78"/>
                <a:cs typeface="Adobe Arabic" panose="02040503050201020203" pitchFamily="18" charset="-78"/>
              </a:rPr>
              <a:t> بالمؤسسة</a:t>
            </a:r>
            <a:r>
              <a:rPr lang="en-US" sz="2800" dirty="0">
                <a:solidFill>
                  <a:srgbClr val="002060"/>
                </a:solidFill>
                <a:latin typeface="Adobe Arabic" panose="02040503050201020203" pitchFamily="18" charset="-78"/>
                <a:cs typeface="Adobe Arabic" panose="02040503050201020203" pitchFamily="18" charset="-78"/>
              </a:rPr>
              <a:t/>
            </a:r>
            <a:br>
              <a:rPr lang="en-US" sz="2800" dirty="0">
                <a:solidFill>
                  <a:srgbClr val="002060"/>
                </a:solidFill>
                <a:latin typeface="Adobe Arabic" panose="02040503050201020203" pitchFamily="18" charset="-78"/>
                <a:cs typeface="Adobe Arabic" panose="02040503050201020203" pitchFamily="18" charset="-78"/>
              </a:rPr>
            </a:br>
            <a:r>
              <a:rPr lang="ar-SA" sz="2800" b="1" dirty="0">
                <a:solidFill>
                  <a:srgbClr val="002060"/>
                </a:solidFill>
                <a:latin typeface="Adobe Arabic" panose="02040503050201020203" pitchFamily="18" charset="-78"/>
                <a:cs typeface="Adobe Arabic" panose="02040503050201020203" pitchFamily="18" charset="-78"/>
              </a:rPr>
              <a:t>وتنقسم هذه الحقوق إلى قسمين </a:t>
            </a:r>
            <a:r>
              <a:rPr lang="ar-SA" sz="2800" b="1" dirty="0" smtClean="0">
                <a:solidFill>
                  <a:srgbClr val="002060"/>
                </a:solidFill>
                <a:latin typeface="Adobe Arabic" panose="02040503050201020203" pitchFamily="18" charset="-78"/>
                <a:cs typeface="Adobe Arabic" panose="02040503050201020203" pitchFamily="18" charset="-78"/>
              </a:rPr>
              <a:t>:</a:t>
            </a:r>
            <a:r>
              <a:rPr lang="en-US" sz="2800" dirty="0">
                <a:latin typeface="Adobe Arabic" panose="02040503050201020203" pitchFamily="18" charset="-78"/>
                <a:cs typeface="Adobe Arabic" panose="02040503050201020203" pitchFamily="18" charset="-78"/>
              </a:rPr>
              <a:t/>
            </a:r>
            <a:br>
              <a:rPr lang="en-US" sz="2800" dirty="0">
                <a:latin typeface="Adobe Arabic" panose="02040503050201020203" pitchFamily="18" charset="-78"/>
                <a:cs typeface="Adobe Arabic" panose="02040503050201020203" pitchFamily="18" charset="-78"/>
              </a:rPr>
            </a:br>
            <a:r>
              <a:rPr lang="ar-SA" sz="2800" b="1" dirty="0">
                <a:solidFill>
                  <a:srgbClr val="C00000"/>
                </a:solidFill>
                <a:latin typeface="Adobe Arabic" panose="02040503050201020203" pitchFamily="18" charset="-78"/>
                <a:cs typeface="Adobe Arabic" panose="02040503050201020203" pitchFamily="18" charset="-78"/>
              </a:rPr>
              <a:t>المطلب الأول : </a:t>
            </a:r>
            <a:r>
              <a:rPr lang="ar-SA" sz="2800" b="1" dirty="0">
                <a:solidFill>
                  <a:srgbClr val="002060"/>
                </a:solidFill>
                <a:latin typeface="Adobe Arabic" panose="02040503050201020203" pitchFamily="18" charset="-78"/>
                <a:cs typeface="Adobe Arabic" panose="02040503050201020203" pitchFamily="18" charset="-78"/>
              </a:rPr>
              <a:t>حقوق العامل المصاب غير المالية </a:t>
            </a:r>
            <a:r>
              <a:rPr lang="en-US" sz="2800" dirty="0">
                <a:latin typeface="Adobe Arabic" panose="02040503050201020203" pitchFamily="18" charset="-78"/>
                <a:cs typeface="Adobe Arabic" panose="02040503050201020203" pitchFamily="18" charset="-78"/>
              </a:rPr>
              <a:t/>
            </a:r>
            <a:br>
              <a:rPr lang="en-US" sz="2800" dirty="0">
                <a:latin typeface="Adobe Arabic" panose="02040503050201020203" pitchFamily="18" charset="-78"/>
                <a:cs typeface="Adobe Arabic" panose="02040503050201020203" pitchFamily="18" charset="-78"/>
              </a:rPr>
            </a:br>
            <a:r>
              <a:rPr lang="ar-SA" sz="2800" b="1" dirty="0">
                <a:solidFill>
                  <a:srgbClr val="C00000"/>
                </a:solidFill>
                <a:latin typeface="Adobe Arabic" panose="02040503050201020203" pitchFamily="18" charset="-78"/>
                <a:cs typeface="Adobe Arabic" panose="02040503050201020203" pitchFamily="18" charset="-78"/>
              </a:rPr>
              <a:t>المطلب الثاني  : </a:t>
            </a:r>
            <a:r>
              <a:rPr lang="ar-SA" sz="2800" b="1" dirty="0">
                <a:solidFill>
                  <a:srgbClr val="002060"/>
                </a:solidFill>
                <a:latin typeface="Adobe Arabic" panose="02040503050201020203" pitchFamily="18" charset="-78"/>
                <a:cs typeface="Adobe Arabic" panose="02040503050201020203" pitchFamily="18" charset="-78"/>
              </a:rPr>
              <a:t>الحقوق المالية للعامل المصاب </a:t>
            </a:r>
            <a:endParaRPr lang="ar-SA" sz="2800" dirty="0">
              <a:solidFill>
                <a:srgbClr val="002060"/>
              </a:solidFill>
              <a:latin typeface="Adobe Arabic" panose="02040503050201020203" pitchFamily="18" charset="-78"/>
              <a:cs typeface="Adobe Arabic" panose="02040503050201020203" pitchFamily="18" charset="-78"/>
            </a:endParaRPr>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2148348" y="605981"/>
            <a:ext cx="6096000" cy="1446550"/>
          </a:xfrm>
          <a:prstGeom prst="rect">
            <a:avLst/>
          </a:prstGeom>
        </p:spPr>
        <p:txBody>
          <a:bodyPr wrap="square">
            <a:spAutoFit/>
          </a:bodyPr>
          <a:lstStyle/>
          <a:p>
            <a:r>
              <a:rPr lang="ar-SA" sz="4400" b="1" u="sng" dirty="0" smtClean="0">
                <a:solidFill>
                  <a:srgbClr val="C00000"/>
                </a:solidFill>
                <a:latin typeface="Andalus" panose="02020603050405020304" pitchFamily="18" charset="-78"/>
                <a:cs typeface="Andalus" panose="02020603050405020304" pitchFamily="18" charset="-78"/>
              </a:rPr>
              <a:t>( حقوق العامل المصاب </a:t>
            </a:r>
            <a:r>
              <a:rPr lang="en-US" sz="4400" b="1" u="sng" dirty="0" smtClean="0">
                <a:solidFill>
                  <a:srgbClr val="C00000"/>
                </a:solidFill>
                <a:latin typeface="Andalus" panose="02020603050405020304" pitchFamily="18" charset="-78"/>
                <a:cs typeface="Andalus" panose="02020603050405020304" pitchFamily="18" charset="-78"/>
              </a:rPr>
              <a:t>(</a:t>
            </a:r>
            <a:r>
              <a:rPr lang="ar-SA" sz="4400" b="1" u="sng" dirty="0" smtClean="0">
                <a:solidFill>
                  <a:srgbClr val="C00000"/>
                </a:solidFill>
                <a:latin typeface="Andalus" panose="02020603050405020304" pitchFamily="18" charset="-78"/>
                <a:cs typeface="Andalus" panose="02020603050405020304" pitchFamily="18" charset="-78"/>
              </a:rPr>
              <a:t/>
            </a:r>
            <a:br>
              <a:rPr lang="ar-SA" sz="4400" b="1" u="sng" dirty="0" smtClean="0">
                <a:solidFill>
                  <a:srgbClr val="C00000"/>
                </a:solidFill>
                <a:latin typeface="Andalus" panose="02020603050405020304" pitchFamily="18" charset="-78"/>
                <a:cs typeface="Andalus" panose="02020603050405020304" pitchFamily="18" charset="-78"/>
              </a:rPr>
            </a:br>
            <a:endParaRPr lang="ar-SA" sz="4400" u="sng" dirty="0"/>
          </a:p>
        </p:txBody>
      </p:sp>
    </p:spTree>
    <p:extLst>
      <p:ext uri="{BB962C8B-B14F-4D97-AF65-F5344CB8AC3E}">
        <p14:creationId xmlns:p14="http://schemas.microsoft.com/office/powerpoint/2010/main" xmlns="" val="7332765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257300" y="176981"/>
            <a:ext cx="9144000" cy="2387600"/>
          </a:xfrm>
        </p:spPr>
        <p:txBody>
          <a:bodyPr>
            <a:normAutofit/>
          </a:bodyPr>
          <a:lstStyle/>
          <a:p>
            <a:r>
              <a:rPr lang="ar-SA" sz="4000" b="1" dirty="0">
                <a:solidFill>
                  <a:srgbClr val="C00000"/>
                </a:solidFill>
                <a:latin typeface="+mn-lt"/>
                <a:ea typeface="+mn-ea"/>
                <a:cs typeface="+mn-cs"/>
              </a:rPr>
              <a:t>ثانياً: شروط استحقاق البدل اليومي:</a:t>
            </a:r>
          </a:p>
        </p:txBody>
      </p:sp>
      <p:sp>
        <p:nvSpPr>
          <p:cNvPr id="3" name="عنوان فرعي 2"/>
          <p:cNvSpPr>
            <a:spLocks noGrp="1"/>
          </p:cNvSpPr>
          <p:nvPr>
            <p:ph type="subTitle" idx="1"/>
          </p:nvPr>
        </p:nvSpPr>
        <p:spPr>
          <a:xfrm>
            <a:off x="1257300" y="2952290"/>
            <a:ext cx="9144000" cy="1655762"/>
          </a:xfrm>
        </p:spPr>
        <p:txBody>
          <a:bodyPr/>
          <a:lstStyle/>
          <a:p>
            <a:r>
              <a:rPr lang="ar-SA" sz="3500" b="1" dirty="0">
                <a:solidFill>
                  <a:schemeClr val="accent6">
                    <a:lumMod val="50000"/>
                  </a:schemeClr>
                </a:solidFill>
                <a:latin typeface="Adobe Arabic" panose="02040503050201020203" pitchFamily="18" charset="-78"/>
                <a:ea typeface="+mj-ea"/>
                <a:cs typeface="Adobe Arabic" panose="02040503050201020203" pitchFamily="18" charset="-78"/>
              </a:rPr>
              <a:t>يجب ان تتوافر عدة شروط حتى يستحق المشترك البدل اليومي وهي :</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4620149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638300" y="176981"/>
            <a:ext cx="9144000" cy="2387600"/>
          </a:xfrm>
        </p:spPr>
        <p:txBody>
          <a:bodyPr>
            <a:normAutofit/>
          </a:bodyPr>
          <a:lstStyle/>
          <a:p>
            <a:r>
              <a:rPr lang="ar-SA" sz="4800" b="1" dirty="0">
                <a:solidFill>
                  <a:schemeClr val="accent6">
                    <a:lumMod val="50000"/>
                  </a:schemeClr>
                </a:solidFill>
                <a:latin typeface="Adobe Arabic" panose="02040503050201020203" pitchFamily="18" charset="-78"/>
                <a:cs typeface="Adobe Arabic" panose="02040503050201020203" pitchFamily="18" charset="-78"/>
              </a:rPr>
              <a:t>1- ضرورة الإبلاغ عن الإصابة:</a:t>
            </a:r>
          </a:p>
        </p:txBody>
      </p:sp>
      <p:sp>
        <p:nvSpPr>
          <p:cNvPr id="3" name="عنوان فرعي 2"/>
          <p:cNvSpPr>
            <a:spLocks noGrp="1"/>
          </p:cNvSpPr>
          <p:nvPr>
            <p:ph type="subTitle" idx="1"/>
          </p:nvPr>
        </p:nvSpPr>
        <p:spPr>
          <a:xfrm>
            <a:off x="1638300" y="2952290"/>
            <a:ext cx="9144000" cy="2356310"/>
          </a:xfrm>
        </p:spPr>
        <p:txBody>
          <a:bodyPr/>
          <a:lstStyle/>
          <a:p>
            <a:r>
              <a:rPr lang="ar-SA" sz="3200" b="1" dirty="0">
                <a:solidFill>
                  <a:srgbClr val="002060"/>
                </a:solidFill>
                <a:latin typeface="Adobe Arabic" panose="02040503050201020203" pitchFamily="18" charset="-78"/>
                <a:ea typeface="+mj-ea"/>
                <a:cs typeface="Adobe Arabic" panose="02040503050201020203" pitchFamily="18" charset="-78"/>
              </a:rPr>
              <a:t>يشترط أن يتم إبلاغ صاحب العمل عن الإصابة من جانب المصاب أو من ينوب عنه وذلك خلال سبعة أيام من تاريخ وقوعها او تاريخ اكتشاف </a:t>
            </a:r>
            <a:r>
              <a:rPr lang="ar-SA" sz="3200" b="1" dirty="0" err="1">
                <a:solidFill>
                  <a:srgbClr val="002060"/>
                </a:solidFill>
                <a:latin typeface="Adobe Arabic" panose="02040503050201020203" pitchFamily="18" charset="-78"/>
                <a:ea typeface="+mj-ea"/>
                <a:cs typeface="Adobe Arabic" panose="02040503050201020203" pitchFamily="18" charset="-78"/>
              </a:rPr>
              <a:t>المرض.وفي</a:t>
            </a:r>
            <a:r>
              <a:rPr lang="ar-SA" sz="3200" b="1" dirty="0">
                <a:solidFill>
                  <a:srgbClr val="002060"/>
                </a:solidFill>
                <a:latin typeface="Adobe Arabic" panose="02040503050201020203" pitchFamily="18" charset="-78"/>
                <a:ea typeface="+mj-ea"/>
                <a:cs typeface="Adobe Arabic" panose="02040503050201020203" pitchFamily="18" charset="-78"/>
              </a:rPr>
              <a:t> حالة عدم الإبلاغ يسقط جق العامل في البدل اليومي.</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30446994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504335" y="0"/>
            <a:ext cx="9144000" cy="2387600"/>
          </a:xfrm>
        </p:spPr>
        <p:txBody>
          <a:bodyPr>
            <a:normAutofit/>
          </a:bodyPr>
          <a:lstStyle/>
          <a:p>
            <a:r>
              <a:rPr lang="ar-SA" sz="4800" b="1" dirty="0">
                <a:solidFill>
                  <a:schemeClr val="accent6">
                    <a:lumMod val="50000"/>
                  </a:schemeClr>
                </a:solidFill>
                <a:latin typeface="Adobe Arabic" panose="02040503050201020203" pitchFamily="18" charset="-78"/>
                <a:cs typeface="Adobe Arabic" panose="02040503050201020203" pitchFamily="18" charset="-78"/>
              </a:rPr>
              <a:t>2- عدم استحقاق العامل للأجر:</a:t>
            </a:r>
          </a:p>
        </p:txBody>
      </p:sp>
      <p:sp>
        <p:nvSpPr>
          <p:cNvPr id="3" name="عنوان فرعي 2"/>
          <p:cNvSpPr>
            <a:spLocks noGrp="1"/>
          </p:cNvSpPr>
          <p:nvPr>
            <p:ph type="subTitle" idx="1"/>
          </p:nvPr>
        </p:nvSpPr>
        <p:spPr>
          <a:xfrm>
            <a:off x="1524000" y="2763838"/>
            <a:ext cx="9144000" cy="1655762"/>
          </a:xfrm>
        </p:spPr>
        <p:txBody>
          <a:bodyPr/>
          <a:lstStyle/>
          <a:p>
            <a:r>
              <a:rPr lang="ar-SA" sz="3200" b="1" dirty="0">
                <a:solidFill>
                  <a:srgbClr val="002060"/>
                </a:solidFill>
                <a:latin typeface="Adobe Arabic" panose="02040503050201020203" pitchFamily="18" charset="-78"/>
                <a:ea typeface="+mj-ea"/>
                <a:cs typeface="Adobe Arabic" panose="02040503050201020203" pitchFamily="18" charset="-78"/>
              </a:rPr>
              <a:t>يعتبر البدل تعويضاً عن الأجر, وبناء على ذلك لا يجوز للعامل أن يجمع بين البدل اليومي والأجر. ويتضح من ذلك انه اذا ثبت </a:t>
            </a:r>
            <a:r>
              <a:rPr lang="ar-SA" sz="3200" b="1" dirty="0" err="1">
                <a:solidFill>
                  <a:srgbClr val="002060"/>
                </a:solidFill>
                <a:latin typeface="Adobe Arabic" panose="02040503050201020203" pitchFamily="18" charset="-78"/>
                <a:ea typeface="+mj-ea"/>
                <a:cs typeface="Adobe Arabic" panose="02040503050201020203" pitchFamily="18" charset="-78"/>
              </a:rPr>
              <a:t>للمؤسسه</a:t>
            </a:r>
            <a:r>
              <a:rPr lang="ar-SA" sz="3200" b="1" dirty="0">
                <a:solidFill>
                  <a:srgbClr val="002060"/>
                </a:solidFill>
                <a:latin typeface="Adobe Arabic" panose="02040503050201020203" pitchFamily="18" charset="-78"/>
                <a:ea typeface="+mj-ea"/>
                <a:cs typeface="Adobe Arabic" panose="02040503050201020203" pitchFamily="18" charset="-78"/>
              </a:rPr>
              <a:t> ان العامل المصاب قد قام بعمل مأجور خلال الفترة التي يستحق فيها البدل اليومي ففي هذه </a:t>
            </a:r>
            <a:r>
              <a:rPr lang="ar-SA" sz="3200" b="1" dirty="0" err="1">
                <a:solidFill>
                  <a:srgbClr val="002060"/>
                </a:solidFill>
                <a:latin typeface="Adobe Arabic" panose="02040503050201020203" pitchFamily="18" charset="-78"/>
                <a:ea typeface="+mj-ea"/>
                <a:cs typeface="Adobe Arabic" panose="02040503050201020203" pitchFamily="18" charset="-78"/>
              </a:rPr>
              <a:t>الحاله</a:t>
            </a:r>
            <a:r>
              <a:rPr lang="ar-SA" sz="3200" b="1" dirty="0">
                <a:solidFill>
                  <a:srgbClr val="002060"/>
                </a:solidFill>
                <a:latin typeface="Adobe Arabic" panose="02040503050201020203" pitchFamily="18" charset="-78"/>
                <a:ea typeface="+mj-ea"/>
                <a:cs typeface="Adobe Arabic" panose="02040503050201020203" pitchFamily="18" charset="-78"/>
              </a:rPr>
              <a:t> </a:t>
            </a:r>
            <a:r>
              <a:rPr lang="ar-SA" sz="3200" b="1" dirty="0" err="1">
                <a:solidFill>
                  <a:srgbClr val="002060"/>
                </a:solidFill>
                <a:latin typeface="Adobe Arabic" panose="02040503050201020203" pitchFamily="18" charset="-78"/>
                <a:ea typeface="+mj-ea"/>
                <a:cs typeface="Adobe Arabic" panose="02040503050201020203" pitchFamily="18" charset="-78"/>
              </a:rPr>
              <a:t>لايستحق</a:t>
            </a:r>
            <a:r>
              <a:rPr lang="ar-SA" sz="3200" b="1" dirty="0">
                <a:solidFill>
                  <a:srgbClr val="002060"/>
                </a:solidFill>
                <a:latin typeface="Adobe Arabic" panose="02040503050201020203" pitchFamily="18" charset="-78"/>
                <a:ea typeface="+mj-ea"/>
                <a:cs typeface="Adobe Arabic" panose="02040503050201020203" pitchFamily="18" charset="-78"/>
              </a:rPr>
              <a:t> البدل .</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34852852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384300" y="176981"/>
            <a:ext cx="9144000" cy="2387600"/>
          </a:xfrm>
        </p:spPr>
        <p:txBody>
          <a:bodyPr>
            <a:normAutofit/>
          </a:bodyPr>
          <a:lstStyle/>
          <a:p>
            <a:r>
              <a:rPr lang="ar-SA" sz="4800" b="1" dirty="0">
                <a:solidFill>
                  <a:schemeClr val="accent6">
                    <a:lumMod val="50000"/>
                  </a:schemeClr>
                </a:solidFill>
                <a:latin typeface="Adobe Arabic" panose="02040503050201020203" pitchFamily="18" charset="-78"/>
                <a:cs typeface="Adobe Arabic" panose="02040503050201020203" pitchFamily="18" charset="-78"/>
              </a:rPr>
              <a:t>3- ألا يكون العامل صاحب معاش او عائدة:</a:t>
            </a:r>
          </a:p>
        </p:txBody>
      </p:sp>
      <p:sp>
        <p:nvSpPr>
          <p:cNvPr id="3" name="عنوان فرعي 2"/>
          <p:cNvSpPr>
            <a:spLocks noGrp="1"/>
          </p:cNvSpPr>
          <p:nvPr>
            <p:ph type="subTitle" idx="1"/>
          </p:nvPr>
        </p:nvSpPr>
        <p:spPr>
          <a:xfrm>
            <a:off x="1384300" y="3043238"/>
            <a:ext cx="9144000" cy="1655762"/>
          </a:xfrm>
        </p:spPr>
        <p:txBody>
          <a:bodyPr/>
          <a:lstStyle/>
          <a:p>
            <a:r>
              <a:rPr lang="ar-SA" sz="3200" b="1" dirty="0">
                <a:solidFill>
                  <a:srgbClr val="002060"/>
                </a:solidFill>
                <a:latin typeface="Adobe Arabic" panose="02040503050201020203" pitchFamily="18" charset="-78"/>
                <a:ea typeface="+mj-ea"/>
                <a:cs typeface="Adobe Arabic" panose="02040503050201020203" pitchFamily="18" charset="-78"/>
              </a:rPr>
              <a:t>وفقاً للأصل العام لا يجوز الجمع بين البدل اليومي والعائدة لكن النظام في  حالات استثنائية  اجاز الجمع بين العائدة والمعاش أو التعويض المقطوع .</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1022710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282700" y="235719"/>
            <a:ext cx="9144000" cy="2387600"/>
          </a:xfrm>
        </p:spPr>
        <p:txBody>
          <a:bodyPr>
            <a:normAutofit/>
          </a:bodyPr>
          <a:lstStyle/>
          <a:p>
            <a:r>
              <a:rPr lang="ar-SA" sz="4000" b="1" dirty="0">
                <a:solidFill>
                  <a:srgbClr val="C00000"/>
                </a:solidFill>
                <a:latin typeface="+mn-lt"/>
                <a:ea typeface="+mn-ea"/>
                <a:cs typeface="+mn-cs"/>
              </a:rPr>
              <a:t>ثالثاً : سقوط الحق في البدل اليومي :</a:t>
            </a:r>
          </a:p>
        </p:txBody>
      </p:sp>
      <p:sp>
        <p:nvSpPr>
          <p:cNvPr id="3" name="عنوان فرعي 2"/>
          <p:cNvSpPr>
            <a:spLocks noGrp="1"/>
          </p:cNvSpPr>
          <p:nvPr>
            <p:ph type="subTitle" idx="1"/>
          </p:nvPr>
        </p:nvSpPr>
        <p:spPr>
          <a:xfrm>
            <a:off x="1504335" y="2981659"/>
            <a:ext cx="9144000" cy="1655762"/>
          </a:xfrm>
        </p:spPr>
        <p:txBody>
          <a:bodyPr/>
          <a:lstStyle/>
          <a:p>
            <a:pPr>
              <a:spcBef>
                <a:spcPct val="0"/>
              </a:spcBef>
            </a:pPr>
            <a:r>
              <a:rPr lang="ar-SA" sz="4400" b="1" dirty="0">
                <a:solidFill>
                  <a:schemeClr val="accent6">
                    <a:lumMod val="50000"/>
                  </a:schemeClr>
                </a:solidFill>
                <a:latin typeface="Adobe Arabic" panose="02040503050201020203" pitchFamily="18" charset="-78"/>
                <a:ea typeface="+mj-ea"/>
                <a:cs typeface="Adobe Arabic" panose="02040503050201020203" pitchFamily="18" charset="-78"/>
              </a:rPr>
              <a:t>توجد حالات يسقط فيها حق العامل المصاب في استحقاق البدل اليومي وهي :</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634210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371600" y="176981"/>
            <a:ext cx="9144000" cy="2387600"/>
          </a:xfrm>
        </p:spPr>
        <p:txBody>
          <a:bodyPr>
            <a:normAutofit/>
          </a:bodyPr>
          <a:lstStyle/>
          <a:p>
            <a:r>
              <a:rPr lang="ar-SA" sz="4800" b="1" dirty="0">
                <a:solidFill>
                  <a:schemeClr val="accent6">
                    <a:lumMod val="50000"/>
                  </a:schemeClr>
                </a:solidFill>
                <a:latin typeface="Adobe Arabic" panose="02040503050201020203" pitchFamily="18" charset="-78"/>
                <a:cs typeface="Adobe Arabic" panose="02040503050201020203" pitchFamily="18" charset="-78"/>
              </a:rPr>
              <a:t>1- تعمد الإصابة :</a:t>
            </a:r>
          </a:p>
        </p:txBody>
      </p:sp>
      <p:sp>
        <p:nvSpPr>
          <p:cNvPr id="3" name="عنوان فرعي 2"/>
          <p:cNvSpPr>
            <a:spLocks noGrp="1"/>
          </p:cNvSpPr>
          <p:nvPr>
            <p:ph type="subTitle" idx="1"/>
          </p:nvPr>
        </p:nvSpPr>
        <p:spPr>
          <a:xfrm>
            <a:off x="1371600" y="2952290"/>
            <a:ext cx="9144000" cy="1655762"/>
          </a:xfrm>
        </p:spPr>
        <p:txBody>
          <a:bodyPr/>
          <a:lstStyle/>
          <a:p>
            <a:r>
              <a:rPr lang="ar-SA" sz="3200" b="1" dirty="0">
                <a:solidFill>
                  <a:srgbClr val="002060"/>
                </a:solidFill>
                <a:latin typeface="Adobe Arabic" panose="02040503050201020203" pitchFamily="18" charset="-78"/>
                <a:ea typeface="+mj-ea"/>
                <a:cs typeface="Adobe Arabic" panose="02040503050201020203" pitchFamily="18" charset="-78"/>
              </a:rPr>
              <a:t>ينتفي عنها وصف إصابة عمل اذا تبين ان العامل قد تعمد بسوء نية إحداث هذه  الاصابة بنفسه </a:t>
            </a:r>
            <a:r>
              <a:rPr lang="ar-SA" sz="3200" b="1" dirty="0" err="1">
                <a:solidFill>
                  <a:srgbClr val="002060"/>
                </a:solidFill>
                <a:latin typeface="Adobe Arabic" panose="02040503050201020203" pitchFamily="18" charset="-78"/>
                <a:ea typeface="+mj-ea"/>
                <a:cs typeface="Adobe Arabic" panose="02040503050201020203" pitchFamily="18" charset="-78"/>
              </a:rPr>
              <a:t>فففي</a:t>
            </a:r>
            <a:r>
              <a:rPr lang="ar-SA" sz="3200" b="1" dirty="0">
                <a:solidFill>
                  <a:srgbClr val="002060"/>
                </a:solidFill>
                <a:latin typeface="Adobe Arabic" panose="02040503050201020203" pitchFamily="18" charset="-78"/>
                <a:ea typeface="+mj-ea"/>
                <a:cs typeface="Adobe Arabic" panose="02040503050201020203" pitchFamily="18" charset="-78"/>
              </a:rPr>
              <a:t> هذه الحالة </a:t>
            </a:r>
            <a:r>
              <a:rPr lang="ar-SA" sz="3200" b="1" dirty="0" err="1">
                <a:solidFill>
                  <a:srgbClr val="002060"/>
                </a:solidFill>
                <a:latin typeface="Adobe Arabic" panose="02040503050201020203" pitchFamily="18" charset="-78"/>
                <a:ea typeface="+mj-ea"/>
                <a:cs typeface="Adobe Arabic" panose="02040503050201020203" pitchFamily="18" charset="-78"/>
              </a:rPr>
              <a:t>لايستحق</a:t>
            </a:r>
            <a:r>
              <a:rPr lang="ar-SA" sz="3200" b="1" dirty="0">
                <a:solidFill>
                  <a:srgbClr val="002060"/>
                </a:solidFill>
                <a:latin typeface="Adobe Arabic" panose="02040503050201020203" pitchFamily="18" charset="-78"/>
                <a:ea typeface="+mj-ea"/>
                <a:cs typeface="Adobe Arabic" panose="02040503050201020203" pitchFamily="18" charset="-78"/>
              </a:rPr>
              <a:t> التعويضات المقررة قانوناً .</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7452732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358900" y="100781"/>
            <a:ext cx="9144000" cy="2387600"/>
          </a:xfrm>
        </p:spPr>
        <p:txBody>
          <a:bodyPr>
            <a:normAutofit/>
          </a:bodyPr>
          <a:lstStyle/>
          <a:p>
            <a:r>
              <a:rPr lang="ar-SA" sz="4800" b="1" dirty="0">
                <a:solidFill>
                  <a:schemeClr val="accent6">
                    <a:lumMod val="50000"/>
                  </a:schemeClr>
                </a:solidFill>
                <a:latin typeface="Adobe Arabic" panose="02040503050201020203" pitchFamily="18" charset="-78"/>
                <a:cs typeface="Adobe Arabic" panose="02040503050201020203" pitchFamily="18" charset="-78"/>
              </a:rPr>
              <a:t>2- مخالفة التعليمات المنظمة :</a:t>
            </a:r>
          </a:p>
        </p:txBody>
      </p:sp>
      <p:sp>
        <p:nvSpPr>
          <p:cNvPr id="3" name="عنوان فرعي 2"/>
          <p:cNvSpPr>
            <a:spLocks noGrp="1"/>
          </p:cNvSpPr>
          <p:nvPr>
            <p:ph type="subTitle" idx="1"/>
          </p:nvPr>
        </p:nvSpPr>
        <p:spPr>
          <a:xfrm>
            <a:off x="1358900" y="2763838"/>
            <a:ext cx="9144000" cy="1655762"/>
          </a:xfrm>
        </p:spPr>
        <p:txBody>
          <a:bodyPr/>
          <a:lstStyle/>
          <a:p>
            <a:r>
              <a:rPr lang="ar-SA" sz="3200" b="1" dirty="0">
                <a:solidFill>
                  <a:srgbClr val="002060"/>
                </a:solidFill>
                <a:latin typeface="Adobe Arabic" panose="02040503050201020203" pitchFamily="18" charset="-78"/>
                <a:ea typeface="+mj-ea"/>
                <a:cs typeface="Adobe Arabic" panose="02040503050201020203" pitchFamily="18" charset="-78"/>
              </a:rPr>
              <a:t>يتم ايقاف البدل اليومي في حالة مخالفة العامل المصاب للتعليمات الخاصة بقواعد العلاج او القواعد المتعلقة بقواعد السلامة والصحة المهنية , في المقابل يتم إعادة </a:t>
            </a:r>
            <a:r>
              <a:rPr lang="ar-SA" sz="3200" b="1" dirty="0" err="1">
                <a:solidFill>
                  <a:srgbClr val="002060"/>
                </a:solidFill>
                <a:latin typeface="Adobe Arabic" panose="02040503050201020203" pitchFamily="18" charset="-78"/>
                <a:ea typeface="+mj-ea"/>
                <a:cs typeface="Adobe Arabic" panose="02040503050201020203" pitchFamily="18" charset="-78"/>
              </a:rPr>
              <a:t>صرفهللعامل</a:t>
            </a:r>
            <a:r>
              <a:rPr lang="ar-SA" sz="3200" b="1" dirty="0">
                <a:solidFill>
                  <a:srgbClr val="002060"/>
                </a:solidFill>
                <a:latin typeface="Adobe Arabic" panose="02040503050201020203" pitchFamily="18" charset="-78"/>
                <a:ea typeface="+mj-ea"/>
                <a:cs typeface="Adobe Arabic" panose="02040503050201020203" pitchFamily="18" charset="-78"/>
              </a:rPr>
              <a:t> إذا عاد الى اتباع التعليمات الطبية .</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31203096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384300" y="0"/>
            <a:ext cx="9144000" cy="2387600"/>
          </a:xfrm>
        </p:spPr>
        <p:txBody>
          <a:bodyPr>
            <a:normAutofit/>
          </a:bodyPr>
          <a:lstStyle/>
          <a:p>
            <a:r>
              <a:rPr lang="ar-SA" sz="4800" b="1" dirty="0">
                <a:solidFill>
                  <a:schemeClr val="accent6">
                    <a:lumMod val="50000"/>
                  </a:schemeClr>
                </a:solidFill>
                <a:latin typeface="Adobe Arabic" panose="02040503050201020203" pitchFamily="18" charset="-78"/>
                <a:cs typeface="Adobe Arabic" panose="02040503050201020203" pitchFamily="18" charset="-78"/>
              </a:rPr>
              <a:t>3- التقادم :</a:t>
            </a:r>
          </a:p>
        </p:txBody>
      </p:sp>
      <p:sp>
        <p:nvSpPr>
          <p:cNvPr id="3" name="عنوان فرعي 2"/>
          <p:cNvSpPr>
            <a:spLocks noGrp="1"/>
          </p:cNvSpPr>
          <p:nvPr>
            <p:ph type="subTitle" idx="1"/>
          </p:nvPr>
        </p:nvSpPr>
        <p:spPr>
          <a:xfrm>
            <a:off x="1384300" y="2863799"/>
            <a:ext cx="9144000" cy="1655762"/>
          </a:xfrm>
        </p:spPr>
        <p:txBody>
          <a:bodyPr/>
          <a:lstStyle/>
          <a:p>
            <a:r>
              <a:rPr lang="ar-SA" sz="3200" b="1" dirty="0" err="1">
                <a:solidFill>
                  <a:srgbClr val="002060"/>
                </a:solidFill>
                <a:latin typeface="Adobe Arabic" panose="02040503050201020203" pitchFamily="18" charset="-78"/>
                <a:ea typeface="+mj-ea"/>
                <a:cs typeface="Adobe Arabic" panose="02040503050201020203" pitchFamily="18" charset="-78"/>
              </a:rPr>
              <a:t>لاتقبل</a:t>
            </a:r>
            <a:r>
              <a:rPr lang="ar-SA" sz="3200" b="1" dirty="0">
                <a:solidFill>
                  <a:srgbClr val="002060"/>
                </a:solidFill>
                <a:latin typeface="Adobe Arabic" panose="02040503050201020203" pitchFamily="18" charset="-78"/>
                <a:ea typeface="+mj-ea"/>
                <a:cs typeface="Adobe Arabic" panose="02040503050201020203" pitchFamily="18" charset="-78"/>
              </a:rPr>
              <a:t> المطالبة بالبدلات اليومية </a:t>
            </a:r>
            <a:r>
              <a:rPr lang="ar-SA" sz="3200" b="1" dirty="0" err="1">
                <a:solidFill>
                  <a:srgbClr val="002060"/>
                </a:solidFill>
                <a:latin typeface="Adobe Arabic" panose="02040503050201020203" pitchFamily="18" charset="-78"/>
                <a:ea typeface="+mj-ea"/>
                <a:cs typeface="Adobe Arabic" panose="02040503050201020203" pitchFamily="18" charset="-78"/>
              </a:rPr>
              <a:t>للاصابة</a:t>
            </a:r>
            <a:r>
              <a:rPr lang="ar-SA" sz="3200" b="1" dirty="0">
                <a:solidFill>
                  <a:srgbClr val="002060"/>
                </a:solidFill>
                <a:latin typeface="Adobe Arabic" panose="02040503050201020203" pitchFamily="18" charset="-78"/>
                <a:ea typeface="+mj-ea"/>
                <a:cs typeface="Adobe Arabic" panose="02040503050201020203" pitchFamily="18" charset="-78"/>
              </a:rPr>
              <a:t> بعد مرور سنة واحدة , وتقبل المطالبة ببقية التعويضات بعد مرور خمس سنوات من بدء الحق في التعويض مالم يكن هناك عذر تقبله المؤسسة . وفقاً لنص المادة 57 من النظام</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37671844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397000" y="-179285"/>
            <a:ext cx="9144000" cy="2387600"/>
          </a:xfrm>
        </p:spPr>
        <p:txBody>
          <a:bodyPr>
            <a:normAutofit/>
          </a:bodyPr>
          <a:lstStyle/>
          <a:p>
            <a:r>
              <a:rPr lang="ar-SA" sz="4800" b="1" dirty="0">
                <a:solidFill>
                  <a:schemeClr val="accent6">
                    <a:lumMod val="50000"/>
                  </a:schemeClr>
                </a:solidFill>
                <a:latin typeface="Adobe Arabic" panose="02040503050201020203" pitchFamily="18" charset="-78"/>
                <a:cs typeface="Adobe Arabic" panose="02040503050201020203" pitchFamily="18" charset="-78"/>
              </a:rPr>
              <a:t>4- العودة للعمل :</a:t>
            </a:r>
          </a:p>
        </p:txBody>
      </p:sp>
      <p:sp>
        <p:nvSpPr>
          <p:cNvPr id="3" name="عنوان فرعي 2"/>
          <p:cNvSpPr>
            <a:spLocks noGrp="1"/>
          </p:cNvSpPr>
          <p:nvPr>
            <p:ph type="subTitle" idx="1"/>
          </p:nvPr>
        </p:nvSpPr>
        <p:spPr>
          <a:xfrm>
            <a:off x="1504335" y="2774157"/>
            <a:ext cx="9144000" cy="1655762"/>
          </a:xfrm>
        </p:spPr>
        <p:txBody>
          <a:bodyPr/>
          <a:lstStyle/>
          <a:p>
            <a:r>
              <a:rPr lang="ar-SA" sz="3600" b="1" dirty="0">
                <a:solidFill>
                  <a:srgbClr val="002060"/>
                </a:solidFill>
                <a:latin typeface="Adobe Arabic" panose="02040503050201020203" pitchFamily="18" charset="-78"/>
                <a:ea typeface="+mj-ea"/>
                <a:cs typeface="Adobe Arabic" panose="02040503050201020203" pitchFamily="18" charset="-78"/>
              </a:rPr>
              <a:t>إذا عاد العامل المصاب لممارسة عمل مأجور خلال فترة العجز فيسقط عنه حقه في البدل ، </a:t>
            </a:r>
            <a:r>
              <a:rPr lang="ar-SA" sz="3600" b="1" dirty="0" err="1">
                <a:solidFill>
                  <a:srgbClr val="002060"/>
                </a:solidFill>
                <a:latin typeface="Adobe Arabic" panose="02040503050201020203" pitchFamily="18" charset="-78"/>
                <a:ea typeface="+mj-ea"/>
                <a:cs typeface="Adobe Arabic" panose="02040503050201020203" pitchFamily="18" charset="-78"/>
              </a:rPr>
              <a:t>لأنتفاء</a:t>
            </a:r>
            <a:r>
              <a:rPr lang="ar-SA" sz="3600" b="1" dirty="0">
                <a:solidFill>
                  <a:srgbClr val="002060"/>
                </a:solidFill>
                <a:latin typeface="Adobe Arabic" panose="02040503050201020203" pitchFamily="18" charset="-78"/>
                <a:ea typeface="+mj-ea"/>
                <a:cs typeface="Adobe Arabic" panose="02040503050201020203" pitchFamily="18" charset="-78"/>
              </a:rPr>
              <a:t> الحكمة منه .</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5334154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211137"/>
            <a:ext cx="9144000" cy="2387600"/>
          </a:xfrm>
        </p:spPr>
        <p:txBody>
          <a:bodyPr>
            <a:normAutofit/>
          </a:bodyPr>
          <a:lstStyle/>
          <a:p>
            <a:r>
              <a:rPr lang="ar-SA" sz="4000" b="1" dirty="0">
                <a:solidFill>
                  <a:srgbClr val="C00000"/>
                </a:solidFill>
                <a:latin typeface="Adobe Arabic" panose="02040503050201020203" pitchFamily="18" charset="-78"/>
                <a:ea typeface="+mn-ea"/>
                <a:cs typeface="Adobe Arabic" panose="02040503050201020203" pitchFamily="18" charset="-78"/>
              </a:rPr>
              <a:t>تعويضات العجز الدائم :</a:t>
            </a:r>
          </a:p>
        </p:txBody>
      </p:sp>
      <p:sp>
        <p:nvSpPr>
          <p:cNvPr id="3" name="عنوان فرعي 2"/>
          <p:cNvSpPr>
            <a:spLocks noGrp="1"/>
          </p:cNvSpPr>
          <p:nvPr>
            <p:ph type="subTitle" idx="1"/>
          </p:nvPr>
        </p:nvSpPr>
        <p:spPr>
          <a:xfrm>
            <a:off x="952500" y="2564580"/>
            <a:ext cx="10261600" cy="3302819"/>
          </a:xfrm>
        </p:spPr>
        <p:txBody>
          <a:bodyPr>
            <a:normAutofit fontScale="85000" lnSpcReduction="10000"/>
          </a:bodyPr>
          <a:lstStyle/>
          <a:p>
            <a:pPr marL="571500" indent="-571500" algn="r">
              <a:lnSpc>
                <a:spcPct val="110000"/>
              </a:lnSpc>
              <a:buFont typeface="Arial" panose="020B0604020202020204" pitchFamily="34" charset="0"/>
              <a:buChar char="•"/>
            </a:pPr>
            <a:r>
              <a:rPr lang="ar-SA" sz="3900" b="1" dirty="0">
                <a:solidFill>
                  <a:srgbClr val="002060"/>
                </a:solidFill>
                <a:latin typeface="Adobe Arabic" panose="02040503050201020203" pitchFamily="18" charset="-78"/>
                <a:ea typeface="+mj-ea"/>
                <a:cs typeface="Adobe Arabic" panose="02040503050201020203" pitchFamily="18" charset="-78"/>
              </a:rPr>
              <a:t>قد تنتهي فترة علاج العامل المصاب دون أن يشفى تماماً، وقد يتخلف عنه الاصابة عجز دائم للعامل سواء عجز كلياً او جزئياً .</a:t>
            </a:r>
          </a:p>
          <a:p>
            <a:pPr marL="571500" indent="-571500" algn="r">
              <a:lnSpc>
                <a:spcPct val="110000"/>
              </a:lnSpc>
              <a:buFont typeface="Arial" panose="020B0604020202020204" pitchFamily="34" charset="0"/>
              <a:buChar char="•"/>
            </a:pPr>
            <a:r>
              <a:rPr lang="ar-SA" sz="3900" b="1" dirty="0">
                <a:solidFill>
                  <a:srgbClr val="002060"/>
                </a:solidFill>
                <a:latin typeface="Adobe Arabic" panose="02040503050201020203" pitchFamily="18" charset="-78"/>
                <a:ea typeface="+mj-ea"/>
                <a:cs typeface="Adobe Arabic" panose="02040503050201020203" pitchFamily="18" charset="-78"/>
              </a:rPr>
              <a:t>ويعرف العجز الكلي بأنه الحالة التي يصبح فيها المصاب غير قادر على العمل إطلاقاً , اما العجز الجزئي الدائم فهو الفقد الجزئي للقدرة على العمل ويقدر على اساس نسبة مئوية من العجز الكلي الدائم .وتلتز المؤسسة في هذه </a:t>
            </a:r>
            <a:r>
              <a:rPr lang="ar-SA" sz="3900" b="1" dirty="0" smtClean="0">
                <a:solidFill>
                  <a:srgbClr val="002060"/>
                </a:solidFill>
                <a:latin typeface="Adobe Arabic" panose="02040503050201020203" pitchFamily="18" charset="-78"/>
                <a:ea typeface="+mj-ea"/>
                <a:cs typeface="Adobe Arabic" panose="02040503050201020203" pitchFamily="18" charset="-78"/>
              </a:rPr>
              <a:t>الحالات بأن </a:t>
            </a:r>
            <a:r>
              <a:rPr lang="ar-SA" sz="3900" b="1" dirty="0">
                <a:solidFill>
                  <a:srgbClr val="002060"/>
                </a:solidFill>
                <a:latin typeface="Adobe Arabic" panose="02040503050201020203" pitchFamily="18" charset="-78"/>
                <a:ea typeface="+mj-ea"/>
                <a:cs typeface="Adobe Arabic" panose="02040503050201020203" pitchFamily="18" charset="-78"/>
              </a:rPr>
              <a:t>تصرف للعامل المصاب تعويضاً نقدياً  يتم صرفه بصفة دورية شهرية، وهو </a:t>
            </a:r>
            <a:r>
              <a:rPr lang="ar-SA" sz="3900" b="1" dirty="0" err="1">
                <a:solidFill>
                  <a:srgbClr val="002060"/>
                </a:solidFill>
                <a:latin typeface="Adobe Arabic" panose="02040503050201020203" pitchFamily="18" charset="-78"/>
                <a:ea typeface="+mj-ea"/>
                <a:cs typeface="Adobe Arabic" panose="02040503050201020203" pitchFamily="18" charset="-78"/>
              </a:rPr>
              <a:t>مايطلق</a:t>
            </a:r>
            <a:r>
              <a:rPr lang="ar-SA" sz="3900" b="1" dirty="0">
                <a:solidFill>
                  <a:srgbClr val="002060"/>
                </a:solidFill>
                <a:latin typeface="Adobe Arabic" panose="02040503050201020203" pitchFamily="18" charset="-78"/>
                <a:ea typeface="+mj-ea"/>
                <a:cs typeface="Adobe Arabic" panose="02040503050201020203" pitchFamily="18" charset="-78"/>
              </a:rPr>
              <a:t> عليه العائدة الشهرية.</a:t>
            </a:r>
          </a:p>
          <a:p>
            <a:pPr algn="r"/>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6932685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3898491" y="473435"/>
            <a:ext cx="9144000" cy="603198"/>
          </a:xfrm>
        </p:spPr>
        <p:txBody>
          <a:bodyPr>
            <a:noAutofit/>
          </a:bodyPr>
          <a:lstStyle/>
          <a:p>
            <a:r>
              <a:rPr lang="ar-SA" sz="4000" b="1" dirty="0">
                <a:solidFill>
                  <a:srgbClr val="C00000"/>
                </a:solidFill>
                <a:latin typeface="Adobe Arabic" panose="02040503050201020203" pitchFamily="18" charset="-78"/>
                <a:cs typeface="Adobe Arabic" panose="02040503050201020203" pitchFamily="18" charset="-78"/>
              </a:rPr>
              <a:t> المطلب الأول :  حقوق العامل المصاب غير المالية </a:t>
            </a:r>
            <a:r>
              <a:rPr lang="ar-SA" sz="4000" b="1" dirty="0" smtClean="0">
                <a:solidFill>
                  <a:srgbClr val="C00000"/>
                </a:solidFill>
                <a:latin typeface="Adobe Arabic" panose="02040503050201020203" pitchFamily="18" charset="-78"/>
                <a:cs typeface="Adobe Arabic" panose="02040503050201020203" pitchFamily="18" charset="-78"/>
              </a:rPr>
              <a:t>:</a:t>
            </a:r>
            <a:endParaRPr lang="ar-SA" sz="4000" b="1" dirty="0">
              <a:solidFill>
                <a:srgbClr val="C00000"/>
              </a:solidFill>
              <a:latin typeface="Adobe Arabic" panose="02040503050201020203" pitchFamily="18" charset="-78"/>
              <a:cs typeface="Adobe Arabic" panose="02040503050201020203" pitchFamily="18" charset="-78"/>
            </a:endParaRPr>
          </a:p>
        </p:txBody>
      </p:sp>
      <p:sp>
        <p:nvSpPr>
          <p:cNvPr id="3" name="عنوان فرعي 2"/>
          <p:cNvSpPr>
            <a:spLocks noGrp="1"/>
          </p:cNvSpPr>
          <p:nvPr>
            <p:ph type="subTitle" idx="1"/>
          </p:nvPr>
        </p:nvSpPr>
        <p:spPr>
          <a:xfrm>
            <a:off x="439994" y="1061885"/>
            <a:ext cx="11312012" cy="5353664"/>
          </a:xfrm>
        </p:spPr>
        <p:txBody>
          <a:bodyPr>
            <a:noAutofit/>
          </a:bodyPr>
          <a:lstStyle/>
          <a:p>
            <a:pPr algn="r"/>
            <a:r>
              <a:rPr lang="ar-SA" sz="3200" b="1" dirty="0">
                <a:solidFill>
                  <a:schemeClr val="accent6">
                    <a:lumMod val="50000"/>
                  </a:schemeClr>
                </a:solidFill>
                <a:latin typeface="Adobe Arabic" panose="02040503050201020203" pitchFamily="18" charset="-78"/>
                <a:ea typeface="+mj-ea"/>
                <a:cs typeface="Adobe Arabic" panose="02040503050201020203" pitchFamily="18" charset="-78"/>
              </a:rPr>
              <a:t>الفرع الأول : حقوق العامل المصاب  تجاه صاحب العمل </a:t>
            </a:r>
            <a:r>
              <a:rPr lang="ar-SA" sz="3200" b="1" dirty="0" smtClean="0">
                <a:solidFill>
                  <a:schemeClr val="accent6">
                    <a:lumMod val="50000"/>
                  </a:schemeClr>
                </a:solidFill>
                <a:latin typeface="Adobe Arabic" panose="02040503050201020203" pitchFamily="18" charset="-78"/>
                <a:ea typeface="+mj-ea"/>
                <a:cs typeface="Adobe Arabic" panose="02040503050201020203" pitchFamily="18" charset="-78"/>
              </a:rPr>
              <a:t>:</a:t>
            </a:r>
            <a:endParaRPr lang="en-US" sz="3200" b="1" dirty="0">
              <a:solidFill>
                <a:schemeClr val="accent6">
                  <a:lumMod val="50000"/>
                </a:schemeClr>
              </a:solidFill>
              <a:latin typeface="Adobe Arabic" panose="02040503050201020203" pitchFamily="18" charset="-78"/>
              <a:ea typeface="+mj-ea"/>
              <a:cs typeface="Adobe Arabic" panose="02040503050201020203" pitchFamily="18" charset="-78"/>
            </a:endParaRPr>
          </a:p>
          <a:p>
            <a:pPr algn="r"/>
            <a:r>
              <a:rPr lang="ar-SA" sz="3200" b="1" dirty="0">
                <a:solidFill>
                  <a:srgbClr val="002060"/>
                </a:solidFill>
                <a:latin typeface="Adobe Arabic" panose="02040503050201020203" pitchFamily="18" charset="-78"/>
                <a:ea typeface="+mj-ea"/>
                <a:cs typeface="Adobe Arabic" panose="02040503050201020203" pitchFamily="18" charset="-78"/>
              </a:rPr>
              <a:t> يقع على عاتق صاحب العمل عدداً من </a:t>
            </a:r>
            <a:r>
              <a:rPr lang="ar-SA" sz="3200" b="1" dirty="0" err="1">
                <a:solidFill>
                  <a:srgbClr val="002060"/>
                </a:solidFill>
                <a:latin typeface="Adobe Arabic" panose="02040503050201020203" pitchFamily="18" charset="-78"/>
                <a:ea typeface="+mj-ea"/>
                <a:cs typeface="Adobe Arabic" panose="02040503050201020203" pitchFamily="18" charset="-78"/>
              </a:rPr>
              <a:t>الإلتزامات</a:t>
            </a:r>
            <a:r>
              <a:rPr lang="ar-SA" sz="3200" b="1" dirty="0">
                <a:solidFill>
                  <a:srgbClr val="002060"/>
                </a:solidFill>
                <a:latin typeface="Adobe Arabic" panose="02040503050201020203" pitchFamily="18" charset="-78"/>
                <a:ea typeface="+mj-ea"/>
                <a:cs typeface="Adobe Arabic" panose="02040503050201020203" pitchFamily="18" charset="-78"/>
              </a:rPr>
              <a:t> القانونية تجاه العامل المصاب وأهم تلك </a:t>
            </a:r>
            <a:r>
              <a:rPr lang="ar-SA" sz="3200" b="1" dirty="0" err="1">
                <a:solidFill>
                  <a:srgbClr val="002060"/>
                </a:solidFill>
                <a:latin typeface="Adobe Arabic" panose="02040503050201020203" pitchFamily="18" charset="-78"/>
                <a:ea typeface="+mj-ea"/>
                <a:cs typeface="Adobe Arabic" panose="02040503050201020203" pitchFamily="18" charset="-78"/>
              </a:rPr>
              <a:t>الإلتزامات</a:t>
            </a:r>
            <a:r>
              <a:rPr lang="ar-SA" sz="3200" b="1" dirty="0">
                <a:solidFill>
                  <a:srgbClr val="002060"/>
                </a:solidFill>
                <a:latin typeface="Adobe Arabic" panose="02040503050201020203" pitchFamily="18" charset="-78"/>
                <a:ea typeface="+mj-ea"/>
                <a:cs typeface="Adobe Arabic" panose="02040503050201020203" pitchFamily="18" charset="-78"/>
              </a:rPr>
              <a:t> </a:t>
            </a:r>
            <a:endParaRPr lang="en-US" sz="3200" b="1" dirty="0">
              <a:solidFill>
                <a:srgbClr val="002060"/>
              </a:solidFill>
              <a:latin typeface="Adobe Arabic" panose="02040503050201020203" pitchFamily="18" charset="-78"/>
              <a:ea typeface="+mj-ea"/>
              <a:cs typeface="Adobe Arabic" panose="02040503050201020203" pitchFamily="18" charset="-78"/>
            </a:endParaRPr>
          </a:p>
          <a:p>
            <a:pPr algn="r"/>
            <a:r>
              <a:rPr lang="ar-SA" sz="3200" b="1" dirty="0">
                <a:solidFill>
                  <a:schemeClr val="accent6">
                    <a:lumMod val="50000"/>
                  </a:schemeClr>
                </a:solidFill>
                <a:latin typeface="Adobe Arabic" panose="02040503050201020203" pitchFamily="18" charset="-78"/>
                <a:ea typeface="+mj-ea"/>
                <a:cs typeface="Adobe Arabic" panose="02040503050201020203" pitchFamily="18" charset="-78"/>
              </a:rPr>
              <a:t>أولاً : التزام صاحب العمل بتقديم العلاج والإسعافات الطبية </a:t>
            </a:r>
            <a:r>
              <a:rPr lang="ar-SA" sz="3200" b="1" dirty="0" smtClean="0">
                <a:solidFill>
                  <a:schemeClr val="accent6">
                    <a:lumMod val="50000"/>
                  </a:schemeClr>
                </a:solidFill>
                <a:latin typeface="Adobe Arabic" panose="02040503050201020203" pitchFamily="18" charset="-78"/>
                <a:ea typeface="+mj-ea"/>
                <a:cs typeface="Adobe Arabic" panose="02040503050201020203" pitchFamily="18" charset="-78"/>
              </a:rPr>
              <a:t>:                                                                                </a:t>
            </a:r>
            <a:r>
              <a:rPr lang="ar-SA" sz="3200" b="1" dirty="0">
                <a:solidFill>
                  <a:srgbClr val="002060"/>
                </a:solidFill>
                <a:latin typeface="Adobe Arabic" panose="02040503050201020203" pitchFamily="18" charset="-78"/>
                <a:ea typeface="+mj-ea"/>
                <a:cs typeface="Adobe Arabic" panose="02040503050201020203" pitchFamily="18" charset="-78"/>
              </a:rPr>
              <a:t>تنص المادة 29 /3 من النظام على أن " يلتزم صاحب العمل بالقيام بالإسعافات الأولية للمصاب </a:t>
            </a:r>
            <a:r>
              <a:rPr lang="ar-SA" sz="3200" b="1" dirty="0" err="1">
                <a:solidFill>
                  <a:srgbClr val="002060"/>
                </a:solidFill>
                <a:latin typeface="Adobe Arabic" panose="02040503050201020203" pitchFamily="18" charset="-78"/>
                <a:ea typeface="+mj-ea"/>
                <a:cs typeface="Adobe Arabic" panose="02040503050201020203" pitchFamily="18" charset="-78"/>
              </a:rPr>
              <a:t>بإتخاذ</a:t>
            </a:r>
            <a:r>
              <a:rPr lang="ar-SA" sz="3200" b="1" dirty="0">
                <a:solidFill>
                  <a:srgbClr val="002060"/>
                </a:solidFill>
                <a:latin typeface="Adobe Arabic" panose="02040503050201020203" pitchFamily="18" charset="-78"/>
                <a:ea typeface="+mj-ea"/>
                <a:cs typeface="Adobe Arabic" panose="02040503050201020203" pitchFamily="18" charset="-78"/>
              </a:rPr>
              <a:t> الإسعافات الأولية للمصاب وباتخاذ </a:t>
            </a:r>
            <a:r>
              <a:rPr lang="ar-SA" sz="3200" b="1" dirty="0" err="1">
                <a:solidFill>
                  <a:srgbClr val="002060"/>
                </a:solidFill>
                <a:latin typeface="Adobe Arabic" panose="02040503050201020203" pitchFamily="18" charset="-78"/>
                <a:ea typeface="+mj-ea"/>
                <a:cs typeface="Adobe Arabic" panose="02040503050201020203" pitchFamily="18" charset="-78"/>
              </a:rPr>
              <a:t>مايلزم</a:t>
            </a:r>
            <a:r>
              <a:rPr lang="ar-SA" sz="3200" b="1" dirty="0">
                <a:solidFill>
                  <a:srgbClr val="002060"/>
                </a:solidFill>
                <a:latin typeface="Adobe Arabic" panose="02040503050201020203" pitchFamily="18" charset="-78"/>
                <a:ea typeface="+mj-ea"/>
                <a:cs typeface="Adobe Arabic" panose="02040503050201020203" pitchFamily="18" charset="-78"/>
              </a:rPr>
              <a:t> من تدابير للوفاء بهذا </a:t>
            </a:r>
            <a:r>
              <a:rPr lang="ar-SA" sz="3200" b="1" dirty="0" err="1">
                <a:solidFill>
                  <a:srgbClr val="002060"/>
                </a:solidFill>
                <a:latin typeface="Adobe Arabic" panose="02040503050201020203" pitchFamily="18" charset="-78"/>
                <a:ea typeface="+mj-ea"/>
                <a:cs typeface="Adobe Arabic" panose="02040503050201020203" pitchFamily="18" charset="-78"/>
              </a:rPr>
              <a:t>الإلتزام</a:t>
            </a:r>
            <a:r>
              <a:rPr lang="ar-SA" sz="3200" b="1" dirty="0">
                <a:solidFill>
                  <a:srgbClr val="002060"/>
                </a:solidFill>
                <a:latin typeface="Adobe Arabic" panose="02040503050201020203" pitchFamily="18" charset="-78"/>
                <a:ea typeface="+mj-ea"/>
                <a:cs typeface="Adobe Arabic" panose="02040503050201020203" pitchFamily="18" charset="-78"/>
              </a:rPr>
              <a:t> آخذ بعين </a:t>
            </a:r>
            <a:r>
              <a:rPr lang="ar-SA" sz="3200" b="1" dirty="0" err="1">
                <a:solidFill>
                  <a:srgbClr val="002060"/>
                </a:solidFill>
                <a:latin typeface="Adobe Arabic" panose="02040503050201020203" pitchFamily="18" charset="-78"/>
                <a:ea typeface="+mj-ea"/>
                <a:cs typeface="Adobe Arabic" panose="02040503050201020203" pitchFamily="18" charset="-78"/>
              </a:rPr>
              <a:t>الإعتبار</a:t>
            </a:r>
            <a:r>
              <a:rPr lang="ar-SA" sz="3200" b="1" dirty="0">
                <a:solidFill>
                  <a:srgbClr val="002060"/>
                </a:solidFill>
                <a:latin typeface="Adobe Arabic" panose="02040503050201020203" pitchFamily="18" charset="-78"/>
                <a:ea typeface="+mj-ea"/>
                <a:cs typeface="Adobe Arabic" panose="02040503050201020203" pitchFamily="18" charset="-78"/>
              </a:rPr>
              <a:t> عدد العمال الذين يستخدمهم والأخطار المهنية التي تنجم عن طبيعة ممارسة الأعمال القائمة لديه "</a:t>
            </a:r>
            <a:endParaRPr lang="en-US" sz="3200" b="1" dirty="0">
              <a:solidFill>
                <a:srgbClr val="002060"/>
              </a:solidFill>
              <a:latin typeface="Adobe Arabic" panose="02040503050201020203" pitchFamily="18" charset="-78"/>
              <a:ea typeface="+mj-ea"/>
              <a:cs typeface="Adobe Arabic" panose="02040503050201020203" pitchFamily="18" charset="-78"/>
            </a:endParaRPr>
          </a:p>
          <a:p>
            <a:pPr algn="r"/>
            <a:r>
              <a:rPr lang="ar-SA" sz="3200" b="1" dirty="0">
                <a:solidFill>
                  <a:srgbClr val="002060"/>
                </a:solidFill>
                <a:latin typeface="Adobe Arabic" panose="02040503050201020203" pitchFamily="18" charset="-78"/>
                <a:ea typeface="+mj-ea"/>
                <a:cs typeface="Adobe Arabic" panose="02040503050201020203" pitchFamily="18" charset="-78"/>
              </a:rPr>
              <a:t>حيث يتعين على صاحب العمل المبادرة تقديم الإسعافات الأولية قبل نقل العامل إلى جهة العلاج المختصة وأنه ينبغي  على العامل المصاب أو من ينوب عنه إبلاغ صاحب العمل بحدوث الإصابة أو </a:t>
            </a:r>
            <a:r>
              <a:rPr lang="ar-SA" sz="3200" b="1" dirty="0" err="1">
                <a:solidFill>
                  <a:srgbClr val="002060"/>
                </a:solidFill>
                <a:latin typeface="Adobe Arabic" panose="02040503050201020203" pitchFamily="18" charset="-78"/>
                <a:ea typeface="+mj-ea"/>
                <a:cs typeface="Adobe Arabic" panose="02040503050201020203" pitchFamily="18" charset="-78"/>
              </a:rPr>
              <a:t>الإنتكاسة</a:t>
            </a:r>
            <a:r>
              <a:rPr lang="ar-SA" sz="3200" b="1" dirty="0">
                <a:solidFill>
                  <a:srgbClr val="002060"/>
                </a:solidFill>
                <a:latin typeface="Adobe Arabic" panose="02040503050201020203" pitchFamily="18" charset="-78"/>
                <a:ea typeface="+mj-ea"/>
                <a:cs typeface="Adobe Arabic" panose="02040503050201020203" pitchFamily="18" charset="-78"/>
              </a:rPr>
              <a:t> أو اكتشافه المرض حتى يستطيع بعد ذلك المطالبة بحقوق </a:t>
            </a:r>
            <a:r>
              <a:rPr lang="ar-SA" sz="3200" b="1" dirty="0" err="1">
                <a:solidFill>
                  <a:srgbClr val="002060"/>
                </a:solidFill>
                <a:latin typeface="Adobe Arabic" panose="02040503050201020203" pitchFamily="18" charset="-78"/>
                <a:ea typeface="+mj-ea"/>
                <a:cs typeface="Adobe Arabic" panose="02040503050201020203" pitchFamily="18" charset="-78"/>
              </a:rPr>
              <a:t>فلايمكن</a:t>
            </a:r>
            <a:r>
              <a:rPr lang="ar-SA" sz="3200" b="1" dirty="0">
                <a:solidFill>
                  <a:srgbClr val="002060"/>
                </a:solidFill>
                <a:latin typeface="Adobe Arabic" panose="02040503050201020203" pitchFamily="18" charset="-78"/>
                <a:ea typeface="+mj-ea"/>
                <a:cs typeface="Adobe Arabic" panose="02040503050201020203" pitchFamily="18" charset="-78"/>
              </a:rPr>
              <a:t> لصاحب العمل أن يعلم بإصابة العامل دون إبلاغه ومن ثم </a:t>
            </a:r>
            <a:r>
              <a:rPr lang="ar-SA" sz="3200" b="1" dirty="0" err="1">
                <a:solidFill>
                  <a:srgbClr val="002060"/>
                </a:solidFill>
                <a:latin typeface="Adobe Arabic" panose="02040503050201020203" pitchFamily="18" charset="-78"/>
                <a:ea typeface="+mj-ea"/>
                <a:cs typeface="Adobe Arabic" panose="02040503050201020203" pitchFamily="18" charset="-78"/>
              </a:rPr>
              <a:t>فلاتترتب</a:t>
            </a:r>
            <a:r>
              <a:rPr lang="ar-SA" sz="3200" b="1" dirty="0">
                <a:solidFill>
                  <a:srgbClr val="002060"/>
                </a:solidFill>
                <a:latin typeface="Adobe Arabic" panose="02040503050201020203" pitchFamily="18" charset="-78"/>
                <a:ea typeface="+mj-ea"/>
                <a:cs typeface="Adobe Arabic" panose="02040503050201020203" pitchFamily="18" charset="-78"/>
              </a:rPr>
              <a:t> أي مسؤولية على صاحب العمل في حالة عدم الإبلاغ من جانب العامل ومن ثم </a:t>
            </a:r>
            <a:r>
              <a:rPr lang="ar-SA" sz="3200" b="1" dirty="0" err="1">
                <a:solidFill>
                  <a:srgbClr val="002060"/>
                </a:solidFill>
                <a:latin typeface="Adobe Arabic" panose="02040503050201020203" pitchFamily="18" charset="-78"/>
                <a:ea typeface="+mj-ea"/>
                <a:cs typeface="Adobe Arabic" panose="02040503050201020203" pitchFamily="18" charset="-78"/>
              </a:rPr>
              <a:t>فلايستطيع</a:t>
            </a:r>
            <a:r>
              <a:rPr lang="ar-SA" sz="3200" b="1" dirty="0">
                <a:solidFill>
                  <a:srgbClr val="002060"/>
                </a:solidFill>
                <a:latin typeface="Adobe Arabic" panose="02040503050201020203" pitchFamily="18" charset="-78"/>
                <a:ea typeface="+mj-ea"/>
                <a:cs typeface="Adobe Arabic" panose="02040503050201020203" pitchFamily="18" charset="-78"/>
              </a:rPr>
              <a:t> العامل المطالبة بصرف البدل اليومي للإصابة المقررة نظاماً ولم يشترط النظام شكلاً معيناً للإبلاغ . </a:t>
            </a:r>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5363503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504335" y="-255485"/>
            <a:ext cx="9144000" cy="2387600"/>
          </a:xfrm>
        </p:spPr>
        <p:txBody>
          <a:bodyPr>
            <a:normAutofit/>
          </a:bodyPr>
          <a:lstStyle/>
          <a:p>
            <a:r>
              <a:rPr lang="ar-SA" sz="4400" b="1" dirty="0">
                <a:solidFill>
                  <a:srgbClr val="C00000"/>
                </a:solidFill>
                <a:latin typeface="Adobe Arabic" panose="02040503050201020203" pitchFamily="18" charset="-78"/>
                <a:ea typeface="+mn-ea"/>
                <a:cs typeface="Adobe Arabic" panose="02040503050201020203" pitchFamily="18" charset="-78"/>
              </a:rPr>
              <a:t>العائدة الشهرية:</a:t>
            </a:r>
          </a:p>
        </p:txBody>
      </p:sp>
      <p:sp>
        <p:nvSpPr>
          <p:cNvPr id="3" name="عنوان فرعي 2"/>
          <p:cNvSpPr>
            <a:spLocks noGrp="1"/>
          </p:cNvSpPr>
          <p:nvPr>
            <p:ph type="subTitle" idx="1"/>
          </p:nvPr>
        </p:nvSpPr>
        <p:spPr>
          <a:xfrm>
            <a:off x="1371600" y="2736057"/>
            <a:ext cx="9144000" cy="1655762"/>
          </a:xfrm>
        </p:spPr>
        <p:txBody>
          <a:bodyPr/>
          <a:lstStyle/>
          <a:p>
            <a:r>
              <a:rPr lang="ar-SA" sz="3300" b="1" dirty="0">
                <a:solidFill>
                  <a:srgbClr val="002060"/>
                </a:solidFill>
                <a:latin typeface="Adobe Arabic" panose="02040503050201020203" pitchFamily="18" charset="-78"/>
                <a:ea typeface="+mj-ea"/>
                <a:cs typeface="Adobe Arabic" panose="02040503050201020203" pitchFamily="18" charset="-78"/>
              </a:rPr>
              <a:t>تعتبر تعويضاً نقدي للعامل المصاب ويتم صرفها من يوم توقف دفع البدلات </a:t>
            </a:r>
            <a:r>
              <a:rPr lang="ar-SA" sz="3300" b="1" dirty="0" err="1">
                <a:solidFill>
                  <a:srgbClr val="002060"/>
                </a:solidFill>
                <a:latin typeface="Adobe Arabic" panose="02040503050201020203" pitchFamily="18" charset="-78"/>
                <a:ea typeface="+mj-ea"/>
                <a:cs typeface="Adobe Arabic" panose="02040503050201020203" pitchFamily="18" charset="-78"/>
              </a:rPr>
              <a:t>اليوميه</a:t>
            </a:r>
            <a:r>
              <a:rPr lang="ar-SA" sz="3300" b="1" dirty="0">
                <a:solidFill>
                  <a:srgbClr val="002060"/>
                </a:solidFill>
                <a:latin typeface="Adobe Arabic" panose="02040503050201020203" pitchFamily="18" charset="-78"/>
                <a:ea typeface="+mj-ea"/>
                <a:cs typeface="Adobe Arabic" panose="02040503050201020203" pitchFamily="18" charset="-78"/>
              </a:rPr>
              <a:t> </a:t>
            </a:r>
            <a:r>
              <a:rPr lang="ar-SA" sz="3300" b="1" dirty="0" err="1">
                <a:solidFill>
                  <a:srgbClr val="002060"/>
                </a:solidFill>
                <a:latin typeface="Adobe Arabic" panose="02040503050201020203" pitchFamily="18" charset="-78"/>
                <a:ea typeface="+mj-ea"/>
                <a:cs typeface="Adobe Arabic" panose="02040503050201020203" pitchFamily="18" charset="-78"/>
              </a:rPr>
              <a:t>للاصابة</a:t>
            </a:r>
            <a:r>
              <a:rPr lang="ar-SA" sz="3300" b="1" dirty="0">
                <a:solidFill>
                  <a:srgbClr val="002060"/>
                </a:solidFill>
                <a:latin typeface="Adobe Arabic" panose="02040503050201020203" pitchFamily="18" charset="-78"/>
                <a:ea typeface="+mj-ea"/>
                <a:cs typeface="Adobe Arabic" panose="02040503050201020203" pitchFamily="18" charset="-78"/>
              </a:rPr>
              <a:t> وثبوت العجز الدائم لدى المصاب .</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8270632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2202835" y="-406400"/>
            <a:ext cx="9144000" cy="2387600"/>
          </a:xfrm>
        </p:spPr>
        <p:txBody>
          <a:bodyPr>
            <a:normAutofit/>
          </a:bodyPr>
          <a:lstStyle/>
          <a:p>
            <a:pPr algn="r"/>
            <a:r>
              <a:rPr lang="ar-SA" sz="5400" b="1" dirty="0">
                <a:solidFill>
                  <a:srgbClr val="C00000"/>
                </a:solidFill>
                <a:latin typeface="Adobe Arabic" panose="02040503050201020203" pitchFamily="18" charset="-78"/>
                <a:ea typeface="+mn-ea"/>
                <a:cs typeface="Adobe Arabic" panose="02040503050201020203" pitchFamily="18" charset="-78"/>
              </a:rPr>
              <a:t>شروط استحقاقها :</a:t>
            </a:r>
          </a:p>
        </p:txBody>
      </p:sp>
      <p:sp>
        <p:nvSpPr>
          <p:cNvPr id="3" name="عنوان فرعي 2"/>
          <p:cNvSpPr>
            <a:spLocks noGrp="1"/>
          </p:cNvSpPr>
          <p:nvPr>
            <p:ph type="subTitle" idx="1"/>
          </p:nvPr>
        </p:nvSpPr>
        <p:spPr>
          <a:xfrm>
            <a:off x="2413000" y="2361381"/>
            <a:ext cx="9124335" cy="2476500"/>
          </a:xfrm>
        </p:spPr>
        <p:txBody>
          <a:bodyPr>
            <a:normAutofit/>
          </a:bodyPr>
          <a:lstStyle/>
          <a:p>
            <a:pPr algn="r"/>
            <a:r>
              <a:rPr lang="ar-SA" sz="3300" b="1" dirty="0">
                <a:solidFill>
                  <a:srgbClr val="002060"/>
                </a:solidFill>
                <a:latin typeface="Adobe Arabic" panose="02040503050201020203" pitchFamily="18" charset="-78"/>
                <a:ea typeface="+mj-ea"/>
                <a:cs typeface="Adobe Arabic" panose="02040503050201020203" pitchFamily="18" charset="-78"/>
              </a:rPr>
              <a:t>ينبغي </a:t>
            </a:r>
            <a:r>
              <a:rPr lang="ar-SA" sz="3300" b="1" dirty="0" err="1">
                <a:solidFill>
                  <a:srgbClr val="002060"/>
                </a:solidFill>
                <a:latin typeface="Adobe Arabic" panose="02040503050201020203" pitchFamily="18" charset="-78"/>
                <a:ea typeface="+mj-ea"/>
                <a:cs typeface="Adobe Arabic" panose="02040503050201020203" pitchFamily="18" charset="-78"/>
              </a:rPr>
              <a:t>لأستحقاقها</a:t>
            </a:r>
            <a:r>
              <a:rPr lang="ar-SA" sz="3300" b="1" dirty="0">
                <a:solidFill>
                  <a:srgbClr val="002060"/>
                </a:solidFill>
                <a:latin typeface="Adobe Arabic" panose="02040503050201020203" pitchFamily="18" charset="-78"/>
                <a:ea typeface="+mj-ea"/>
                <a:cs typeface="Adobe Arabic" panose="02040503050201020203" pitchFamily="18" charset="-78"/>
              </a:rPr>
              <a:t> شرطين :</a:t>
            </a:r>
          </a:p>
          <a:p>
            <a:pPr algn="r"/>
            <a:r>
              <a:rPr lang="ar-SA" sz="3300" b="1" dirty="0">
                <a:solidFill>
                  <a:srgbClr val="002060"/>
                </a:solidFill>
                <a:latin typeface="Adobe Arabic" panose="02040503050201020203" pitchFamily="18" charset="-78"/>
                <a:ea typeface="+mj-ea"/>
                <a:cs typeface="Adobe Arabic" panose="02040503050201020203" pitchFamily="18" charset="-78"/>
              </a:rPr>
              <a:t>1- استقرار حالة العامل المصاب المشترك بعجز دائم.</a:t>
            </a:r>
          </a:p>
          <a:p>
            <a:pPr algn="r"/>
            <a:r>
              <a:rPr lang="ar-SA" sz="3300" b="1" dirty="0">
                <a:solidFill>
                  <a:srgbClr val="002060"/>
                </a:solidFill>
                <a:latin typeface="Adobe Arabic" panose="02040503050201020203" pitchFamily="18" charset="-78"/>
                <a:ea typeface="+mj-ea"/>
                <a:cs typeface="Adobe Arabic" panose="02040503050201020203" pitchFamily="18" charset="-78"/>
              </a:rPr>
              <a:t>2- ألا تقل نسبة العجز عن النسبة المقررة نظاماً وهي 50% </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926606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0"/>
            <a:ext cx="9144000" cy="2387600"/>
          </a:xfrm>
        </p:spPr>
        <p:txBody>
          <a:bodyPr>
            <a:normAutofit/>
          </a:bodyPr>
          <a:lstStyle/>
          <a:p>
            <a:r>
              <a:rPr lang="ar-SA" sz="5400" b="1" dirty="0">
                <a:solidFill>
                  <a:srgbClr val="C00000"/>
                </a:solidFill>
                <a:latin typeface="Adobe Arabic" panose="02040503050201020203" pitchFamily="18" charset="-78"/>
                <a:ea typeface="+mn-ea"/>
                <a:cs typeface="Adobe Arabic" panose="02040503050201020203" pitchFamily="18" charset="-78"/>
              </a:rPr>
              <a:t>وقف العائدة الشهرية :</a:t>
            </a:r>
          </a:p>
        </p:txBody>
      </p:sp>
      <p:sp>
        <p:nvSpPr>
          <p:cNvPr id="3" name="عنوان فرعي 2"/>
          <p:cNvSpPr>
            <a:spLocks noGrp="1"/>
          </p:cNvSpPr>
          <p:nvPr>
            <p:ph type="subTitle" idx="1"/>
          </p:nvPr>
        </p:nvSpPr>
        <p:spPr>
          <a:xfrm>
            <a:off x="1524000" y="2933700"/>
            <a:ext cx="9144000" cy="2324100"/>
          </a:xfrm>
        </p:spPr>
        <p:txBody>
          <a:bodyPr/>
          <a:lstStyle/>
          <a:p>
            <a:pPr algn="r"/>
            <a:r>
              <a:rPr lang="ar-SA" sz="3300" b="1" dirty="0">
                <a:solidFill>
                  <a:srgbClr val="002060"/>
                </a:solidFill>
                <a:latin typeface="Adobe Arabic" panose="02040503050201020203" pitchFamily="18" charset="-78"/>
                <a:ea typeface="+mj-ea"/>
                <a:cs typeface="Adobe Arabic" panose="02040503050201020203" pitchFamily="18" charset="-78"/>
              </a:rPr>
              <a:t>اذا انتفت شروط دفعها للمصاب يتم وقفها من امثلة ذلك حالة امتناع العامل المصاب الخضوع للعلاج والفحوصات الطبية المقررة .</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9624854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3048000" y="-198437"/>
            <a:ext cx="9144000" cy="2387600"/>
          </a:xfrm>
        </p:spPr>
        <p:txBody>
          <a:bodyPr>
            <a:normAutofit/>
          </a:bodyPr>
          <a:lstStyle/>
          <a:p>
            <a:r>
              <a:rPr lang="ar-SA" sz="5400" b="1" dirty="0">
                <a:solidFill>
                  <a:srgbClr val="C00000"/>
                </a:solidFill>
                <a:latin typeface="Adobe Arabic" panose="02040503050201020203" pitchFamily="18" charset="-78"/>
                <a:ea typeface="+mn-ea"/>
                <a:cs typeface="Adobe Arabic" panose="02040503050201020203" pitchFamily="18" charset="-78"/>
              </a:rPr>
              <a:t>الجمع بين العائدة وبعض المستحقات الأخرى:</a:t>
            </a:r>
          </a:p>
        </p:txBody>
      </p:sp>
      <p:sp>
        <p:nvSpPr>
          <p:cNvPr id="3" name="عنوان فرعي 2"/>
          <p:cNvSpPr>
            <a:spLocks noGrp="1"/>
          </p:cNvSpPr>
          <p:nvPr>
            <p:ph type="subTitle" idx="1"/>
          </p:nvPr>
        </p:nvSpPr>
        <p:spPr>
          <a:xfrm>
            <a:off x="2527300" y="2763838"/>
            <a:ext cx="9144000" cy="2544762"/>
          </a:xfrm>
        </p:spPr>
        <p:txBody>
          <a:bodyPr>
            <a:normAutofit/>
          </a:bodyPr>
          <a:lstStyle/>
          <a:p>
            <a:pPr algn="r"/>
            <a:r>
              <a:rPr lang="ar-SA" sz="3300" b="1" dirty="0">
                <a:solidFill>
                  <a:srgbClr val="002060"/>
                </a:solidFill>
                <a:latin typeface="Adobe Arabic" panose="02040503050201020203" pitchFamily="18" charset="-78"/>
                <a:ea typeface="+mj-ea"/>
                <a:cs typeface="Adobe Arabic" panose="02040503050201020203" pitchFamily="18" charset="-78"/>
              </a:rPr>
              <a:t>هناك حالات يحق فيها للمشترك الجمع بين العائدة وبين غيرها من المستحقات وهي:</a:t>
            </a:r>
          </a:p>
          <a:p>
            <a:pPr algn="r"/>
            <a:r>
              <a:rPr lang="ar-SA" sz="3300" b="1" dirty="0">
                <a:solidFill>
                  <a:srgbClr val="002060"/>
                </a:solidFill>
                <a:latin typeface="Adobe Arabic" panose="02040503050201020203" pitchFamily="18" charset="-78"/>
                <a:ea typeface="+mj-ea"/>
                <a:cs typeface="Adobe Arabic" panose="02040503050201020203" pitchFamily="18" charset="-78"/>
              </a:rPr>
              <a:t>1- العائدة واجر العمل على خلاف البدل اليومي .</a:t>
            </a:r>
          </a:p>
          <a:p>
            <a:pPr algn="r"/>
            <a:r>
              <a:rPr lang="ar-SA" sz="3300" b="1" dirty="0">
                <a:solidFill>
                  <a:srgbClr val="002060"/>
                </a:solidFill>
                <a:latin typeface="Adobe Arabic" panose="02040503050201020203" pitchFamily="18" charset="-78"/>
                <a:ea typeface="+mj-ea"/>
                <a:cs typeface="Adobe Arabic" panose="02040503050201020203" pitchFamily="18" charset="-78"/>
              </a:rPr>
              <a:t>2- العائدة والتعويض المقطوع من فرع المعاشات ويقصد بالتعويض المقطوع الذي يتم دفعه مرة واحدة للمصاب في حالة عدم استحقاقه للعائدة الشهرية .</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42187591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2247900" y="192471"/>
            <a:ext cx="9499600" cy="1697037"/>
          </a:xfrm>
        </p:spPr>
        <p:txBody>
          <a:bodyPr>
            <a:normAutofit/>
          </a:bodyPr>
          <a:lstStyle/>
          <a:p>
            <a:r>
              <a:rPr lang="ar-SA" sz="5400" b="1" dirty="0">
                <a:solidFill>
                  <a:srgbClr val="C00000"/>
                </a:solidFill>
                <a:latin typeface="Adobe Arabic" panose="02040503050201020203" pitchFamily="18" charset="-78"/>
                <a:ea typeface="+mn-ea"/>
                <a:cs typeface="Adobe Arabic" panose="02040503050201020203" pitchFamily="18" charset="-78"/>
              </a:rPr>
              <a:t>التعويض المقطوع المستحق للمشترك غير السعودي :</a:t>
            </a:r>
          </a:p>
        </p:txBody>
      </p:sp>
      <p:sp>
        <p:nvSpPr>
          <p:cNvPr id="3" name="عنوان فرعي 2"/>
          <p:cNvSpPr>
            <a:spLocks noGrp="1"/>
          </p:cNvSpPr>
          <p:nvPr>
            <p:ph type="subTitle" idx="1"/>
          </p:nvPr>
        </p:nvSpPr>
        <p:spPr>
          <a:xfrm>
            <a:off x="1498600" y="2376820"/>
            <a:ext cx="10248900" cy="3787391"/>
          </a:xfrm>
        </p:spPr>
        <p:txBody>
          <a:bodyPr>
            <a:normAutofit fontScale="77500" lnSpcReduction="20000"/>
          </a:bodyPr>
          <a:lstStyle/>
          <a:p>
            <a:pPr algn="r"/>
            <a:r>
              <a:rPr lang="ar-SA" sz="4700" b="1" dirty="0">
                <a:solidFill>
                  <a:srgbClr val="002060"/>
                </a:solidFill>
                <a:latin typeface="Adobe Arabic" panose="02040503050201020203" pitchFamily="18" charset="-78"/>
                <a:ea typeface="+mj-ea"/>
                <a:cs typeface="Adobe Arabic" panose="02040503050201020203" pitchFamily="18" charset="-78"/>
              </a:rPr>
              <a:t>في حالة تعرض المشترك غير السعودي لإصابة عمل فيدفع له تعويضاً بدلً من العائدة اذا توافرت شروط معينة :</a:t>
            </a:r>
          </a:p>
          <a:p>
            <a:pPr algn="r"/>
            <a:r>
              <a:rPr lang="ar-SA" sz="4700" b="1" dirty="0">
                <a:solidFill>
                  <a:srgbClr val="002060"/>
                </a:solidFill>
                <a:latin typeface="Adobe Arabic" panose="02040503050201020203" pitchFamily="18" charset="-78"/>
                <a:ea typeface="+mj-ea"/>
                <a:cs typeface="Adobe Arabic" panose="02040503050201020203" pitchFamily="18" charset="-78"/>
              </a:rPr>
              <a:t>1- أذا نتج عن الاصابة عجز كلي مستديم 100% فيستحق تعويض مقداره 84 شهراً من قيمة العائدة .</a:t>
            </a:r>
          </a:p>
          <a:p>
            <a:pPr algn="r"/>
            <a:r>
              <a:rPr lang="ar-SA" sz="4700" b="1" dirty="0">
                <a:solidFill>
                  <a:srgbClr val="002060"/>
                </a:solidFill>
                <a:latin typeface="Adobe Arabic" panose="02040503050201020203" pitchFamily="18" charset="-78"/>
                <a:ea typeface="+mj-ea"/>
                <a:cs typeface="Adobe Arabic" panose="02040503050201020203" pitchFamily="18" charset="-78"/>
              </a:rPr>
              <a:t>2- أذا نتج عن الاصابة عجز جزئي نسبته 50% الى اقل من 100% فيحصل على تعويض يعادل 60 شهراً من </a:t>
            </a:r>
            <a:r>
              <a:rPr lang="ar-SA" sz="4700" b="1" dirty="0" err="1">
                <a:solidFill>
                  <a:srgbClr val="002060"/>
                </a:solidFill>
                <a:latin typeface="Adobe Arabic" panose="02040503050201020203" pitchFamily="18" charset="-78"/>
                <a:ea typeface="+mj-ea"/>
                <a:cs typeface="Adobe Arabic" panose="02040503050201020203" pitchFamily="18" charset="-78"/>
              </a:rPr>
              <a:t>قايمة</a:t>
            </a:r>
            <a:r>
              <a:rPr lang="ar-SA" sz="4700" b="1" dirty="0">
                <a:solidFill>
                  <a:srgbClr val="002060"/>
                </a:solidFill>
                <a:latin typeface="Adobe Arabic" panose="02040503050201020203" pitchFamily="18" charset="-78"/>
                <a:ea typeface="+mj-ea"/>
                <a:cs typeface="Adobe Arabic" panose="02040503050201020203" pitchFamily="18" charset="-78"/>
              </a:rPr>
              <a:t> العائدة.</a:t>
            </a:r>
          </a:p>
          <a:p>
            <a:pPr algn="r"/>
            <a:r>
              <a:rPr lang="ar-SA" sz="4700" b="1" dirty="0">
                <a:solidFill>
                  <a:srgbClr val="002060"/>
                </a:solidFill>
                <a:latin typeface="Adobe Arabic" panose="02040503050201020203" pitchFamily="18" charset="-78"/>
                <a:ea typeface="+mj-ea"/>
                <a:cs typeface="Adobe Arabic" panose="02040503050201020203" pitchFamily="18" charset="-78"/>
              </a:rPr>
              <a:t>3- اما اذا ادت الاصابة الى وفاة المشترك المصاب فيحصل افراد عائلته على تعويض يعادل 84 شهراً يتم احتسابه على اساس العائدة المفترض صرفها للمشترك المصاب .</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8265848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825500" y="800100"/>
            <a:ext cx="10858499" cy="5420852"/>
          </a:xfrm>
        </p:spPr>
        <p:txBody>
          <a:bodyPr>
            <a:normAutofit fontScale="90000"/>
          </a:bodyPr>
          <a:lstStyle/>
          <a:p>
            <a:pPr lvl="0" algn="r"/>
            <a:r>
              <a:rPr lang="ar-SA" sz="4000" b="1" dirty="0" smtClean="0">
                <a:solidFill>
                  <a:srgbClr val="002060"/>
                </a:solidFill>
                <a:latin typeface="Adobe Arabic" panose="02040503050201020203" pitchFamily="18" charset="-78"/>
                <a:cs typeface="Adobe Arabic" panose="02040503050201020203" pitchFamily="18" charset="-78"/>
              </a:rPr>
              <a:t>- إ </a:t>
            </a:r>
            <a:r>
              <a:rPr lang="ar-SA" sz="4000" b="1" dirty="0">
                <a:solidFill>
                  <a:srgbClr val="002060"/>
                </a:solidFill>
                <a:latin typeface="Adobe Arabic" panose="02040503050201020203" pitchFamily="18" charset="-78"/>
                <a:cs typeface="Adobe Arabic" panose="02040503050201020203" pitchFamily="18" charset="-78"/>
              </a:rPr>
              <a:t>ذا نتج عن الإصابة عجز كلي مستديم فيستحق المصاب صرف تعويض مقطوع مقداره (84) شهرا من قيمة العائدة التي كان من المفترض حصوله عليها بحد أقصى مقداره (330000) ريال.</a:t>
            </a:r>
            <a:r>
              <a:rPr lang="en-US" sz="4000" b="1" dirty="0">
                <a:solidFill>
                  <a:srgbClr val="002060"/>
                </a:solidFill>
                <a:latin typeface="Adobe Arabic" panose="02040503050201020203" pitchFamily="18" charset="-78"/>
                <a:cs typeface="Adobe Arabic" panose="02040503050201020203" pitchFamily="18" charset="-78"/>
              </a:rPr>
              <a:t/>
            </a:r>
            <a:br>
              <a:rPr lang="en-US" sz="4000" b="1" dirty="0">
                <a:solidFill>
                  <a:srgbClr val="002060"/>
                </a:solidFill>
                <a:latin typeface="Adobe Arabic" panose="02040503050201020203" pitchFamily="18" charset="-78"/>
                <a:cs typeface="Adobe Arabic" panose="02040503050201020203" pitchFamily="18" charset="-78"/>
              </a:rPr>
            </a:br>
            <a:r>
              <a:rPr lang="ar-SA" sz="4000" b="1" dirty="0" smtClean="0">
                <a:solidFill>
                  <a:srgbClr val="002060"/>
                </a:solidFill>
                <a:latin typeface="Adobe Arabic" panose="02040503050201020203" pitchFamily="18" charset="-78"/>
                <a:cs typeface="Adobe Arabic" panose="02040503050201020203" pitchFamily="18" charset="-78"/>
              </a:rPr>
              <a:t>- إذا </a:t>
            </a:r>
            <a:r>
              <a:rPr lang="ar-SA" sz="4000" b="1" dirty="0">
                <a:solidFill>
                  <a:srgbClr val="002060"/>
                </a:solidFill>
                <a:latin typeface="Adobe Arabic" panose="02040503050201020203" pitchFamily="18" charset="-78"/>
                <a:cs typeface="Adobe Arabic" panose="02040503050201020203" pitchFamily="18" charset="-78"/>
              </a:rPr>
              <a:t>نتج عن الإصابة حدوث عجز جزئي فيحصل على تعويض مقطوع يعادل(60) شهرا من قيمة العائدة المفترضة بحد أقصى (165000)ريال</a:t>
            </a:r>
            <a:r>
              <a:rPr lang="en-US" sz="4000" b="1" dirty="0">
                <a:solidFill>
                  <a:srgbClr val="002060"/>
                </a:solidFill>
                <a:latin typeface="Adobe Arabic" panose="02040503050201020203" pitchFamily="18" charset="-78"/>
                <a:cs typeface="Adobe Arabic" panose="02040503050201020203" pitchFamily="18" charset="-78"/>
              </a:rPr>
              <a:t/>
            </a:r>
            <a:br>
              <a:rPr lang="en-US" sz="4000" b="1" dirty="0">
                <a:solidFill>
                  <a:srgbClr val="002060"/>
                </a:solidFill>
                <a:latin typeface="Adobe Arabic" panose="02040503050201020203" pitchFamily="18" charset="-78"/>
                <a:cs typeface="Adobe Arabic" panose="02040503050201020203" pitchFamily="18" charset="-78"/>
              </a:rPr>
            </a:br>
            <a:r>
              <a:rPr lang="ar-SA" sz="4000" b="1" dirty="0" smtClean="0">
                <a:solidFill>
                  <a:srgbClr val="002060"/>
                </a:solidFill>
                <a:latin typeface="Adobe Arabic" panose="02040503050201020203" pitchFamily="18" charset="-78"/>
                <a:cs typeface="Adobe Arabic" panose="02040503050201020203" pitchFamily="18" charset="-78"/>
              </a:rPr>
              <a:t>- أما </a:t>
            </a:r>
            <a:r>
              <a:rPr lang="ar-SA" sz="4000" b="1" dirty="0">
                <a:solidFill>
                  <a:srgbClr val="002060"/>
                </a:solidFill>
                <a:latin typeface="Adobe Arabic" panose="02040503050201020203" pitchFamily="18" charset="-78"/>
                <a:cs typeface="Adobe Arabic" panose="02040503050201020203" pitchFamily="18" charset="-78"/>
              </a:rPr>
              <a:t>إذا ادت الإصابة إلى وفاة المشترك المصاب, فيحصل أفراد عائلته على تعويض مقطوع يعادل(84)شهرا يتم حسابه على أساس العائدة التي كان من المفترض أن يحصل عليها المشترك وذلك بحد أقصى (330000) ريال ويتم </a:t>
            </a:r>
            <a:r>
              <a:rPr lang="ar-SA" sz="4000" b="1" dirty="0" smtClean="0">
                <a:solidFill>
                  <a:srgbClr val="002060"/>
                </a:solidFill>
                <a:latin typeface="Adobe Arabic" panose="02040503050201020203" pitchFamily="18" charset="-78"/>
                <a:cs typeface="Adobe Arabic" panose="02040503050201020203" pitchFamily="18" charset="-78"/>
              </a:rPr>
              <a:t>توزيعه </a:t>
            </a:r>
            <a:r>
              <a:rPr lang="ar-SA" sz="4000" b="1" dirty="0">
                <a:solidFill>
                  <a:srgbClr val="002060"/>
                </a:solidFill>
                <a:latin typeface="Adobe Arabic" panose="02040503050201020203" pitchFamily="18" charset="-78"/>
                <a:cs typeface="Adobe Arabic" panose="02040503050201020203" pitchFamily="18" charset="-78"/>
              </a:rPr>
              <a:t>على أفراد العائلة بالتساوي.</a:t>
            </a:r>
            <a:r>
              <a:rPr lang="en-US" dirty="0"/>
              <a:t/>
            </a:r>
            <a:br>
              <a:rPr lang="en-US" dirty="0"/>
            </a:br>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7857791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0" y="571500"/>
            <a:ext cx="10134600" cy="5384800"/>
          </a:xfrm>
        </p:spPr>
        <p:txBody>
          <a:bodyPr>
            <a:normAutofit fontScale="62500" lnSpcReduction="20000"/>
          </a:bodyPr>
          <a:lstStyle/>
          <a:p>
            <a:pPr algn="r"/>
            <a:r>
              <a:rPr lang="ar-SA" sz="5600" b="1" dirty="0">
                <a:solidFill>
                  <a:schemeClr val="accent6">
                    <a:lumMod val="50000"/>
                  </a:schemeClr>
                </a:solidFill>
                <a:latin typeface="Adobe Arabic" panose="02040503050201020203" pitchFamily="18" charset="-78"/>
                <a:ea typeface="+mj-ea"/>
                <a:cs typeface="Adobe Arabic" panose="02040503050201020203" pitchFamily="18" charset="-78"/>
              </a:rPr>
              <a:t>ثالثا: الحاجة إلى المعونة ومساعدة الغير:</a:t>
            </a:r>
            <a:endParaRPr lang="en-US" sz="5600" b="1" dirty="0">
              <a:solidFill>
                <a:schemeClr val="accent6">
                  <a:lumMod val="50000"/>
                </a:schemeClr>
              </a:solidFill>
              <a:latin typeface="Adobe Arabic" panose="02040503050201020203" pitchFamily="18" charset="-78"/>
              <a:ea typeface="+mj-ea"/>
              <a:cs typeface="Adobe Arabic" panose="02040503050201020203" pitchFamily="18" charset="-78"/>
            </a:endParaRPr>
          </a:p>
          <a:p>
            <a:pPr algn="r"/>
            <a:r>
              <a:rPr lang="ar-SA" sz="4600" b="1" dirty="0">
                <a:solidFill>
                  <a:srgbClr val="002060"/>
                </a:solidFill>
                <a:latin typeface="Adobe Arabic" panose="02040503050201020203" pitchFamily="18" charset="-78"/>
                <a:ea typeface="+mj-ea"/>
                <a:cs typeface="Adobe Arabic" panose="02040503050201020203" pitchFamily="18" charset="-78"/>
              </a:rPr>
              <a:t>حدد نظام التأمينات </a:t>
            </a:r>
            <a:r>
              <a:rPr lang="ar-SA" sz="4600" b="1" dirty="0" err="1">
                <a:solidFill>
                  <a:srgbClr val="002060"/>
                </a:solidFill>
                <a:latin typeface="Adobe Arabic" panose="02040503050201020203" pitchFamily="18" charset="-78"/>
                <a:ea typeface="+mj-ea"/>
                <a:cs typeface="Adobe Arabic" panose="02040503050201020203" pitchFamily="18" charset="-78"/>
              </a:rPr>
              <a:t>الإجتماعية</a:t>
            </a:r>
            <a:r>
              <a:rPr lang="ar-SA" sz="4600" b="1" dirty="0">
                <a:solidFill>
                  <a:srgbClr val="002060"/>
                </a:solidFill>
                <a:latin typeface="Adobe Arabic" panose="02040503050201020203" pitchFamily="18" charset="-78"/>
                <a:ea typeface="+mj-ea"/>
                <a:cs typeface="Adobe Arabic" panose="02040503050201020203" pitchFamily="18" charset="-78"/>
              </a:rPr>
              <a:t> السعودي ضوابط تقديم المعونة وذلك على النحو التالي:</a:t>
            </a:r>
            <a:endParaRPr lang="en-US" sz="4600" b="1" dirty="0">
              <a:solidFill>
                <a:srgbClr val="002060"/>
              </a:solidFill>
              <a:latin typeface="Adobe Arabic" panose="02040503050201020203" pitchFamily="18" charset="-78"/>
              <a:ea typeface="+mj-ea"/>
              <a:cs typeface="Adobe Arabic" panose="02040503050201020203" pitchFamily="18" charset="-78"/>
            </a:endParaRPr>
          </a:p>
          <a:p>
            <a:pPr algn="r"/>
            <a:r>
              <a:rPr lang="ar-SA" sz="4600" b="1" dirty="0">
                <a:solidFill>
                  <a:srgbClr val="002060"/>
                </a:solidFill>
                <a:latin typeface="Adobe Arabic" panose="02040503050201020203" pitchFamily="18" charset="-78"/>
                <a:ea typeface="+mj-ea"/>
                <a:cs typeface="Adobe Arabic" panose="02040503050201020203" pitchFamily="18" charset="-78"/>
              </a:rPr>
              <a:t>نصت المادة 31/3 من النظام على أن " يزاد مبلغ </a:t>
            </a:r>
            <a:r>
              <a:rPr lang="ar-SA" sz="4600" b="1" dirty="0" err="1">
                <a:solidFill>
                  <a:srgbClr val="002060"/>
                </a:solidFill>
                <a:latin typeface="Adobe Arabic" panose="02040503050201020203" pitchFamily="18" charset="-78"/>
                <a:ea typeface="+mj-ea"/>
                <a:cs typeface="Adobe Arabic" panose="02040503050201020203" pitchFamily="18" charset="-78"/>
              </a:rPr>
              <a:t>العائئدة</a:t>
            </a:r>
            <a:r>
              <a:rPr lang="ar-SA" sz="4600" b="1" dirty="0">
                <a:solidFill>
                  <a:srgbClr val="002060"/>
                </a:solidFill>
                <a:latin typeface="Adobe Arabic" panose="02040503050201020203" pitchFamily="18" charset="-78"/>
                <a:ea typeface="+mj-ea"/>
                <a:cs typeface="Adobe Arabic" panose="02040503050201020203" pitchFamily="18" charset="-78"/>
              </a:rPr>
              <a:t> المستحقة بنسبة 50%  كإعانة إذا كان المصاب يحتاج لمعونة غيره بشكل دائم للقيام بأعباء حياته اليومية, على الا يتجاوز مبلغ هذه الإعانة الحد الأقصى الذي تحدد اللائحة"</a:t>
            </a:r>
            <a:endParaRPr lang="en-US" sz="4600" b="1" dirty="0">
              <a:solidFill>
                <a:srgbClr val="002060"/>
              </a:solidFill>
              <a:latin typeface="Adobe Arabic" panose="02040503050201020203" pitchFamily="18" charset="-78"/>
              <a:ea typeface="+mj-ea"/>
              <a:cs typeface="Adobe Arabic" panose="02040503050201020203" pitchFamily="18" charset="-78"/>
            </a:endParaRPr>
          </a:p>
          <a:p>
            <a:pPr algn="r"/>
            <a:r>
              <a:rPr lang="ar-SA" sz="4600" b="1" dirty="0">
                <a:solidFill>
                  <a:srgbClr val="002060"/>
                </a:solidFill>
                <a:latin typeface="Adobe Arabic" panose="02040503050201020203" pitchFamily="18" charset="-78"/>
                <a:ea typeface="+mj-ea"/>
                <a:cs typeface="Adobe Arabic" panose="02040503050201020203" pitchFamily="18" charset="-78"/>
              </a:rPr>
              <a:t>      نصت المادة 20\3 من اللائحة التنفيذية على أنه " يوقف صرف الإعانة المشار إليها في الفقرة السابقة في أي من الحالتين:</a:t>
            </a:r>
            <a:endParaRPr lang="en-US" sz="4600" b="1" dirty="0">
              <a:solidFill>
                <a:srgbClr val="002060"/>
              </a:solidFill>
              <a:latin typeface="Adobe Arabic" panose="02040503050201020203" pitchFamily="18" charset="-78"/>
              <a:ea typeface="+mj-ea"/>
              <a:cs typeface="Adobe Arabic" panose="02040503050201020203" pitchFamily="18" charset="-78"/>
            </a:endParaRPr>
          </a:p>
          <a:p>
            <a:pPr lvl="0" algn="r"/>
            <a:r>
              <a:rPr lang="ar-SA" sz="4600" b="1" dirty="0" smtClean="0">
                <a:solidFill>
                  <a:srgbClr val="002060"/>
                </a:solidFill>
                <a:latin typeface="Adobe Arabic" panose="02040503050201020203" pitchFamily="18" charset="-78"/>
                <a:ea typeface="+mj-ea"/>
                <a:cs typeface="Adobe Arabic" panose="02040503050201020203" pitchFamily="18" charset="-78"/>
              </a:rPr>
              <a:t>- إذا </a:t>
            </a:r>
            <a:r>
              <a:rPr lang="ar-SA" sz="4600" b="1" dirty="0">
                <a:solidFill>
                  <a:srgbClr val="002060"/>
                </a:solidFill>
                <a:latin typeface="Adobe Arabic" panose="02040503050201020203" pitchFamily="18" charset="-78"/>
                <a:ea typeface="+mj-ea"/>
                <a:cs typeface="Adobe Arabic" panose="02040503050201020203" pitchFamily="18" charset="-78"/>
              </a:rPr>
              <a:t>اوقف صرف عائدة العجز</a:t>
            </a:r>
            <a:endParaRPr lang="en-US" sz="4600" b="1" dirty="0">
              <a:solidFill>
                <a:srgbClr val="002060"/>
              </a:solidFill>
              <a:latin typeface="Adobe Arabic" panose="02040503050201020203" pitchFamily="18" charset="-78"/>
              <a:ea typeface="+mj-ea"/>
              <a:cs typeface="Adobe Arabic" panose="02040503050201020203" pitchFamily="18" charset="-78"/>
            </a:endParaRPr>
          </a:p>
          <a:p>
            <a:pPr lvl="0" algn="r"/>
            <a:r>
              <a:rPr lang="ar-SA" sz="4600" b="1" dirty="0" smtClean="0">
                <a:solidFill>
                  <a:srgbClr val="002060"/>
                </a:solidFill>
                <a:latin typeface="Adobe Arabic" panose="02040503050201020203" pitchFamily="18" charset="-78"/>
                <a:ea typeface="+mj-ea"/>
                <a:cs typeface="Adobe Arabic" panose="02040503050201020203" pitchFamily="18" charset="-78"/>
              </a:rPr>
              <a:t>- إذا </a:t>
            </a:r>
            <a:r>
              <a:rPr lang="ar-SA" sz="4600" b="1" dirty="0">
                <a:solidFill>
                  <a:srgbClr val="002060"/>
                </a:solidFill>
                <a:latin typeface="Adobe Arabic" panose="02040503050201020203" pitchFamily="18" charset="-78"/>
                <a:ea typeface="+mj-ea"/>
                <a:cs typeface="Adobe Arabic" panose="02040503050201020203" pitchFamily="18" charset="-78"/>
              </a:rPr>
              <a:t>قررت اللجنة الطبية انتهاء حاجة العاجز إلى مساعدة الغير الدائمة</a:t>
            </a:r>
            <a:endParaRPr lang="en-US" sz="4600" b="1" dirty="0">
              <a:solidFill>
                <a:srgbClr val="002060"/>
              </a:solidFill>
              <a:latin typeface="Adobe Arabic" panose="02040503050201020203" pitchFamily="18" charset="-78"/>
              <a:ea typeface="+mj-ea"/>
              <a:cs typeface="Adobe Arabic" panose="02040503050201020203" pitchFamily="18" charset="-78"/>
            </a:endParaRPr>
          </a:p>
          <a:p>
            <a:pPr algn="r"/>
            <a:r>
              <a:rPr lang="ar-SA" sz="4600" b="1" dirty="0">
                <a:solidFill>
                  <a:srgbClr val="002060"/>
                </a:solidFill>
                <a:latin typeface="Adobe Arabic" panose="02040503050201020203" pitchFamily="18" charset="-78"/>
                <a:ea typeface="+mj-ea"/>
                <a:cs typeface="Adobe Arabic" panose="02040503050201020203" pitchFamily="18" charset="-78"/>
              </a:rPr>
              <a:t> </a:t>
            </a:r>
            <a:endParaRPr lang="en-US" sz="4600" b="1" dirty="0">
              <a:solidFill>
                <a:srgbClr val="002060"/>
              </a:solidFill>
              <a:latin typeface="Adobe Arabic" panose="02040503050201020203" pitchFamily="18" charset="-78"/>
              <a:ea typeface="+mj-ea"/>
              <a:cs typeface="Adobe Arabic" panose="02040503050201020203" pitchFamily="18" charset="-78"/>
            </a:endParaRPr>
          </a:p>
          <a:p>
            <a:pPr algn="r"/>
            <a:r>
              <a:rPr lang="ar-SA" sz="4600" b="1" dirty="0">
                <a:solidFill>
                  <a:srgbClr val="002060"/>
                </a:solidFill>
                <a:latin typeface="Adobe Arabic" panose="02040503050201020203" pitchFamily="18" charset="-78"/>
                <a:ea typeface="+mj-ea"/>
                <a:cs typeface="Adobe Arabic" panose="02040503050201020203" pitchFamily="18" charset="-78"/>
              </a:rPr>
              <a:t>ويتضح من النص السابق أن الإعانة الممنوحة للعامل قد يتم وقفها, إذا زال سبب منحها, كما لو تم وقف صرف عائدة العجز الممنوحة للعامل, وايضا إذا قررت اللجنة الطبية انتهاء حاجة العامل العاجز لمساعدة الغير الدائمة. ويعتبر قرار الوقف غير نهائي حيث يجوز للعامل أن يعترض عليه.</a:t>
            </a:r>
            <a:endParaRPr lang="en-US" sz="4600" b="1" dirty="0">
              <a:solidFill>
                <a:srgbClr val="002060"/>
              </a:solidFill>
              <a:latin typeface="Adobe Arabic" panose="02040503050201020203" pitchFamily="18" charset="-78"/>
              <a:ea typeface="+mj-ea"/>
              <a:cs typeface="Adobe Arabic" panose="02040503050201020203" pitchFamily="18" charset="-78"/>
            </a:endParaRPr>
          </a:p>
          <a:p>
            <a:r>
              <a:rPr lang="ar-SA" dirty="0"/>
              <a:t> </a:t>
            </a:r>
            <a:endParaRPr lang="en-US" dirty="0"/>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35738462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92200" y="926281"/>
            <a:ext cx="10604500" cy="5626919"/>
          </a:xfrm>
        </p:spPr>
        <p:txBody>
          <a:bodyPr>
            <a:normAutofit/>
          </a:bodyPr>
          <a:lstStyle/>
          <a:p>
            <a:pPr algn="r"/>
            <a:r>
              <a:rPr lang="ar-SA" sz="3500" b="1" dirty="0">
                <a:solidFill>
                  <a:schemeClr val="accent6">
                    <a:lumMod val="50000"/>
                  </a:schemeClr>
                </a:solidFill>
                <a:latin typeface="Adobe Arabic" panose="02040503050201020203" pitchFamily="18" charset="-78"/>
                <a:ea typeface="+mj-ea"/>
                <a:cs typeface="Adobe Arabic" panose="02040503050201020203" pitchFamily="18" charset="-78"/>
              </a:rPr>
              <a:t>رابعا: كيفية احتساب العائدة في حالة العجز الكلي:</a:t>
            </a:r>
            <a:endParaRPr lang="en-US" sz="3500" b="1" dirty="0">
              <a:solidFill>
                <a:schemeClr val="accent6">
                  <a:lumMod val="50000"/>
                </a:schemeClr>
              </a:solidFill>
              <a:latin typeface="Adobe Arabic" panose="02040503050201020203" pitchFamily="18" charset="-78"/>
              <a:ea typeface="+mj-ea"/>
              <a:cs typeface="Adobe Arabic" panose="02040503050201020203" pitchFamily="18" charset="-78"/>
            </a:endParaRPr>
          </a:p>
          <a:p>
            <a:pPr algn="r"/>
            <a:r>
              <a:rPr lang="ar-SA" sz="2900" b="1" dirty="0">
                <a:solidFill>
                  <a:srgbClr val="002060"/>
                </a:solidFill>
                <a:latin typeface="Adobe Arabic" panose="02040503050201020203" pitchFamily="18" charset="-78"/>
                <a:ea typeface="+mj-ea"/>
                <a:cs typeface="Adobe Arabic" panose="02040503050201020203" pitchFamily="18" charset="-78"/>
              </a:rPr>
              <a:t> نصت المادة 31\1 من نظام </a:t>
            </a:r>
            <a:r>
              <a:rPr lang="ar-SA" sz="2900" b="1" dirty="0" err="1">
                <a:solidFill>
                  <a:srgbClr val="002060"/>
                </a:solidFill>
                <a:latin typeface="Adobe Arabic" panose="02040503050201020203" pitchFamily="18" charset="-78"/>
                <a:ea typeface="+mj-ea"/>
                <a:cs typeface="Adobe Arabic" panose="02040503050201020203" pitchFamily="18" charset="-78"/>
              </a:rPr>
              <a:t>التامينات</a:t>
            </a:r>
            <a:r>
              <a:rPr lang="ar-SA" sz="2900" b="1" dirty="0">
                <a:solidFill>
                  <a:srgbClr val="002060"/>
                </a:solidFill>
                <a:latin typeface="Adobe Arabic" panose="02040503050201020203" pitchFamily="18" charset="-78"/>
                <a:ea typeface="+mj-ea"/>
                <a:cs typeface="Adobe Arabic" panose="02040503050201020203" pitchFamily="18" charset="-78"/>
              </a:rPr>
              <a:t> </a:t>
            </a:r>
            <a:r>
              <a:rPr lang="ar-SA" sz="2900" b="1" dirty="0" err="1">
                <a:solidFill>
                  <a:srgbClr val="002060"/>
                </a:solidFill>
                <a:latin typeface="Adobe Arabic" panose="02040503050201020203" pitchFamily="18" charset="-78"/>
                <a:ea typeface="+mj-ea"/>
                <a:cs typeface="Adobe Arabic" panose="02040503050201020203" pitchFamily="18" charset="-78"/>
              </a:rPr>
              <a:t>الإجتماعية</a:t>
            </a:r>
            <a:r>
              <a:rPr lang="ar-SA" sz="2900" b="1" dirty="0">
                <a:solidFill>
                  <a:srgbClr val="002060"/>
                </a:solidFill>
                <a:latin typeface="Adobe Arabic" panose="02040503050201020203" pitchFamily="18" charset="-78"/>
                <a:ea typeface="+mj-ea"/>
                <a:cs typeface="Adobe Arabic" panose="02040503050201020203" pitchFamily="18" charset="-78"/>
              </a:rPr>
              <a:t> السعودي " في حالة العجز الكلي المستديم الناجم عن </a:t>
            </a:r>
            <a:r>
              <a:rPr lang="ar-SA" sz="2900" b="1" dirty="0" err="1">
                <a:solidFill>
                  <a:srgbClr val="002060"/>
                </a:solidFill>
                <a:latin typeface="Adobe Arabic" panose="02040503050201020203" pitchFamily="18" charset="-78"/>
                <a:ea typeface="+mj-ea"/>
                <a:cs typeface="Adobe Arabic" panose="02040503050201020203" pitchFamily="18" charset="-78"/>
              </a:rPr>
              <a:t>غصابة</a:t>
            </a:r>
            <a:r>
              <a:rPr lang="ar-SA" sz="2900" b="1" dirty="0">
                <a:solidFill>
                  <a:srgbClr val="002060"/>
                </a:solidFill>
                <a:latin typeface="Adobe Arabic" panose="02040503050201020203" pitchFamily="18" charset="-78"/>
                <a:ea typeface="+mj-ea"/>
                <a:cs typeface="Adobe Arabic" panose="02040503050201020203" pitchFamily="18" charset="-78"/>
              </a:rPr>
              <a:t> عمل, يستحق المشترك المصاب عائدة شهرية تعادل 100% من متوسط الاجر الشهري الخاضع للاشتراك المحدد وفق احكام الفقرة </a:t>
            </a:r>
            <a:r>
              <a:rPr lang="ar-SA" sz="2900" b="1" dirty="0" err="1">
                <a:solidFill>
                  <a:srgbClr val="002060"/>
                </a:solidFill>
                <a:latin typeface="Adobe Arabic" panose="02040503050201020203" pitchFamily="18" charset="-78"/>
                <a:ea typeface="+mj-ea"/>
                <a:cs typeface="Adobe Arabic" panose="02040503050201020203" pitchFamily="18" charset="-78"/>
              </a:rPr>
              <a:t>الرابعه</a:t>
            </a:r>
            <a:r>
              <a:rPr lang="ar-SA" sz="2900" b="1" dirty="0">
                <a:solidFill>
                  <a:srgbClr val="002060"/>
                </a:solidFill>
                <a:latin typeface="Adobe Arabic" panose="02040503050201020203" pitchFamily="18" charset="-78"/>
                <a:ea typeface="+mj-ea"/>
                <a:cs typeface="Adobe Arabic" panose="02040503050201020203" pitchFamily="18" charset="-78"/>
              </a:rPr>
              <a:t> من هذه المادة"</a:t>
            </a:r>
            <a:endParaRPr lang="en-US" sz="2900" b="1" dirty="0">
              <a:solidFill>
                <a:srgbClr val="002060"/>
              </a:solidFill>
              <a:latin typeface="Adobe Arabic" panose="02040503050201020203" pitchFamily="18" charset="-78"/>
              <a:ea typeface="+mj-ea"/>
              <a:cs typeface="Adobe Arabic" panose="02040503050201020203" pitchFamily="18" charset="-78"/>
            </a:endParaRPr>
          </a:p>
          <a:p>
            <a:pPr algn="r"/>
            <a:r>
              <a:rPr lang="ar-SA" sz="2900" b="1" dirty="0">
                <a:solidFill>
                  <a:srgbClr val="002060"/>
                </a:solidFill>
                <a:latin typeface="Adobe Arabic" panose="02040503050201020203" pitchFamily="18" charset="-78"/>
                <a:ea typeface="+mj-ea"/>
                <a:cs typeface="Adobe Arabic" panose="02040503050201020203" pitchFamily="18" charset="-78"/>
              </a:rPr>
              <a:t>أما في حالة العجز الجزئي نصت المادة 31 فقرة2 من النظام على انه" </a:t>
            </a:r>
            <a:r>
              <a:rPr lang="ar-SA" sz="2900" b="1" dirty="0" err="1">
                <a:solidFill>
                  <a:srgbClr val="002060"/>
                </a:solidFill>
                <a:latin typeface="Adobe Arabic" panose="02040503050201020203" pitchFamily="18" charset="-78"/>
                <a:ea typeface="+mj-ea"/>
                <a:cs typeface="Adobe Arabic" panose="02040503050201020203" pitchFamily="18" charset="-78"/>
              </a:rPr>
              <a:t>قي</a:t>
            </a:r>
            <a:r>
              <a:rPr lang="ar-SA" sz="2900" b="1" dirty="0">
                <a:solidFill>
                  <a:srgbClr val="002060"/>
                </a:solidFill>
                <a:latin typeface="Adobe Arabic" panose="02040503050201020203" pitchFamily="18" charset="-78"/>
                <a:ea typeface="+mj-ea"/>
                <a:cs typeface="Adobe Arabic" panose="02040503050201020203" pitchFamily="18" charset="-78"/>
              </a:rPr>
              <a:t> حالة العجز الجزئي المستديم الناجم عن إصابة عمل والذي يعادل أو يتجاوز 50% يحق للمشترك المصاب تقاضي عائدة شهرية تعادل حاصل ضرب النسبة المئوية لهذا العجز بعائدة العجز الكلي المستديم"</a:t>
            </a:r>
            <a:endParaRPr lang="en-US" sz="2900" b="1" dirty="0">
              <a:solidFill>
                <a:srgbClr val="002060"/>
              </a:solidFill>
              <a:latin typeface="Adobe Arabic" panose="02040503050201020203" pitchFamily="18" charset="-78"/>
              <a:ea typeface="+mj-ea"/>
              <a:cs typeface="Adobe Arabic" panose="02040503050201020203" pitchFamily="18" charset="-78"/>
            </a:endParaRP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7688996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927100" y="876300"/>
            <a:ext cx="10858500" cy="5359400"/>
          </a:xfrm>
        </p:spPr>
        <p:txBody>
          <a:bodyPr>
            <a:normAutofit/>
          </a:bodyPr>
          <a:lstStyle/>
          <a:p>
            <a:pPr algn="r"/>
            <a:r>
              <a:rPr lang="ar-SA" sz="3500" b="1" dirty="0">
                <a:solidFill>
                  <a:schemeClr val="accent6">
                    <a:lumMod val="50000"/>
                  </a:schemeClr>
                </a:solidFill>
                <a:latin typeface="Adobe Arabic" panose="02040503050201020203" pitchFamily="18" charset="-78"/>
                <a:ea typeface="+mj-ea"/>
                <a:cs typeface="Adobe Arabic" panose="02040503050201020203" pitchFamily="18" charset="-78"/>
              </a:rPr>
              <a:t>خامسا: سقوط حقوق العامل بالتقادم:</a:t>
            </a:r>
            <a:endParaRPr lang="en-US" sz="3500" b="1" dirty="0">
              <a:solidFill>
                <a:schemeClr val="accent6">
                  <a:lumMod val="50000"/>
                </a:schemeClr>
              </a:solidFill>
              <a:latin typeface="Adobe Arabic" panose="02040503050201020203" pitchFamily="18" charset="-78"/>
              <a:ea typeface="+mj-ea"/>
              <a:cs typeface="Adobe Arabic" panose="02040503050201020203" pitchFamily="18" charset="-78"/>
            </a:endParaRPr>
          </a:p>
          <a:p>
            <a:pPr algn="r"/>
            <a:r>
              <a:rPr lang="ar-SA" sz="2900" b="1" dirty="0">
                <a:solidFill>
                  <a:srgbClr val="002060"/>
                </a:solidFill>
                <a:latin typeface="Adobe Arabic" panose="02040503050201020203" pitchFamily="18" charset="-78"/>
                <a:ea typeface="+mj-ea"/>
                <a:cs typeface="Adobe Arabic" panose="02040503050201020203" pitchFamily="18" charset="-78"/>
              </a:rPr>
              <a:t>تنص المادة 57 من نظام التأمينات </a:t>
            </a:r>
            <a:r>
              <a:rPr lang="ar-SA" sz="2900" b="1" dirty="0" err="1">
                <a:solidFill>
                  <a:srgbClr val="002060"/>
                </a:solidFill>
                <a:latin typeface="Adobe Arabic" panose="02040503050201020203" pitchFamily="18" charset="-78"/>
                <a:ea typeface="+mj-ea"/>
                <a:cs typeface="Adobe Arabic" panose="02040503050201020203" pitchFamily="18" charset="-78"/>
              </a:rPr>
              <a:t>الغجتماعية</a:t>
            </a:r>
            <a:r>
              <a:rPr lang="ar-SA" sz="2900" b="1" dirty="0">
                <a:solidFill>
                  <a:srgbClr val="002060"/>
                </a:solidFill>
                <a:latin typeface="Adobe Arabic" panose="02040503050201020203" pitchFamily="18" charset="-78"/>
                <a:ea typeface="+mj-ea"/>
                <a:cs typeface="Adobe Arabic" panose="02040503050201020203" pitchFamily="18" charset="-78"/>
              </a:rPr>
              <a:t> على أنه " </a:t>
            </a:r>
            <a:r>
              <a:rPr lang="ar-SA" sz="2900" b="1" dirty="0" err="1">
                <a:solidFill>
                  <a:srgbClr val="002060"/>
                </a:solidFill>
                <a:latin typeface="Adobe Arabic" panose="02040503050201020203" pitchFamily="18" charset="-78"/>
                <a:ea typeface="+mj-ea"/>
                <a:cs typeface="Adobe Arabic" panose="02040503050201020203" pitchFamily="18" charset="-78"/>
              </a:rPr>
              <a:t>لاتقبل</a:t>
            </a:r>
            <a:r>
              <a:rPr lang="ar-SA" sz="2900" b="1" dirty="0">
                <a:solidFill>
                  <a:srgbClr val="002060"/>
                </a:solidFill>
                <a:latin typeface="Adobe Arabic" panose="02040503050201020203" pitchFamily="18" charset="-78"/>
                <a:ea typeface="+mj-ea"/>
                <a:cs typeface="Adobe Arabic" panose="02040503050201020203" pitchFamily="18" charset="-78"/>
              </a:rPr>
              <a:t> المطالبة بالبدلات اليومية للإصابة, وبدلات الانتقال والاقامة, ومنحة عائلة المتوفي بعد مرور سنة واحدة </a:t>
            </a:r>
            <a:r>
              <a:rPr lang="ar-SA" sz="2900" b="1" dirty="0" err="1">
                <a:solidFill>
                  <a:srgbClr val="002060"/>
                </a:solidFill>
                <a:latin typeface="Adobe Arabic" panose="02040503050201020203" pitchFamily="18" charset="-78"/>
                <a:ea typeface="+mj-ea"/>
                <a:cs typeface="Adobe Arabic" panose="02040503050201020203" pitchFamily="18" charset="-78"/>
              </a:rPr>
              <a:t>ولاتقبل</a:t>
            </a:r>
            <a:r>
              <a:rPr lang="ar-SA" sz="2900" b="1" dirty="0">
                <a:solidFill>
                  <a:srgbClr val="002060"/>
                </a:solidFill>
                <a:latin typeface="Adobe Arabic" panose="02040503050201020203" pitchFamily="18" charset="-78"/>
                <a:ea typeface="+mj-ea"/>
                <a:cs typeface="Adobe Arabic" panose="02040503050201020203" pitchFamily="18" charset="-78"/>
              </a:rPr>
              <a:t> المطالبة ببقية التعويضات بعد مرور خمس سنوات من بدء الحق في التعويض مالم يكن هناك عذر تقبله المؤسسة"</a:t>
            </a:r>
            <a:endParaRPr lang="en-US" sz="2900" b="1" dirty="0">
              <a:solidFill>
                <a:srgbClr val="002060"/>
              </a:solidFill>
              <a:latin typeface="Adobe Arabic" panose="02040503050201020203" pitchFamily="18" charset="-78"/>
              <a:ea typeface="+mj-ea"/>
              <a:cs typeface="Adobe Arabic" panose="02040503050201020203" pitchFamily="18" charset="-78"/>
            </a:endParaRPr>
          </a:p>
          <a:p>
            <a:pPr algn="r"/>
            <a:r>
              <a:rPr lang="ar-SA" sz="2900" b="1" dirty="0">
                <a:solidFill>
                  <a:srgbClr val="002060"/>
                </a:solidFill>
                <a:latin typeface="Adobe Arabic" panose="02040503050201020203" pitchFamily="18" charset="-78"/>
                <a:ea typeface="+mj-ea"/>
                <a:cs typeface="Adobe Arabic" panose="02040503050201020203" pitchFamily="18" charset="-78"/>
              </a:rPr>
              <a:t>كما نصت المادة 38 من اللائحة التنفيذية للأخطار المهنية على انه " في تطبيق أحكام المادة 57 من النظام يراعى </a:t>
            </a:r>
            <a:r>
              <a:rPr lang="ar-SA" sz="2900" b="1" dirty="0" err="1">
                <a:solidFill>
                  <a:srgbClr val="002060"/>
                </a:solidFill>
                <a:latin typeface="Adobe Arabic" panose="02040503050201020203" pitchFamily="18" charset="-78"/>
                <a:ea typeface="+mj-ea"/>
                <a:cs typeface="Adobe Arabic" panose="02040503050201020203" pitchFamily="18" charset="-78"/>
              </a:rPr>
              <a:t>ماياتي</a:t>
            </a:r>
            <a:r>
              <a:rPr lang="ar-SA" sz="2900" b="1" dirty="0">
                <a:solidFill>
                  <a:srgbClr val="002060"/>
                </a:solidFill>
                <a:latin typeface="Adobe Arabic" panose="02040503050201020203" pitchFamily="18" charset="-78"/>
                <a:ea typeface="+mj-ea"/>
                <a:cs typeface="Adobe Arabic" panose="02040503050201020203" pitchFamily="18" charset="-78"/>
              </a:rPr>
              <a:t>:-</a:t>
            </a:r>
            <a:endParaRPr lang="en-US" sz="2900" b="1" dirty="0">
              <a:solidFill>
                <a:srgbClr val="002060"/>
              </a:solidFill>
              <a:latin typeface="Adobe Arabic" panose="02040503050201020203" pitchFamily="18" charset="-78"/>
              <a:ea typeface="+mj-ea"/>
              <a:cs typeface="Adobe Arabic" panose="02040503050201020203" pitchFamily="18" charset="-78"/>
            </a:endParaRPr>
          </a:p>
          <a:p>
            <a:pPr lvl="0" algn="r"/>
            <a:r>
              <a:rPr lang="ar-SA" sz="2900" b="1" dirty="0">
                <a:solidFill>
                  <a:srgbClr val="002060"/>
                </a:solidFill>
                <a:latin typeface="Adobe Arabic" panose="02040503050201020203" pitchFamily="18" charset="-78"/>
                <a:ea typeface="+mj-ea"/>
                <a:cs typeface="Adobe Arabic" panose="02040503050201020203" pitchFamily="18" charset="-78"/>
              </a:rPr>
              <a:t>- </a:t>
            </a:r>
            <a:r>
              <a:rPr lang="ar-SA" sz="2900" b="1" dirty="0" err="1">
                <a:solidFill>
                  <a:srgbClr val="002060"/>
                </a:solidFill>
                <a:latin typeface="Adobe Arabic" panose="02040503050201020203" pitchFamily="18" charset="-78"/>
                <a:ea typeface="+mj-ea"/>
                <a:cs typeface="Adobe Arabic" panose="02040503050201020203" pitchFamily="18" charset="-78"/>
              </a:rPr>
              <a:t>لاتقبل</a:t>
            </a:r>
            <a:r>
              <a:rPr lang="ar-SA" sz="2900" b="1" dirty="0">
                <a:solidFill>
                  <a:srgbClr val="002060"/>
                </a:solidFill>
                <a:latin typeface="Adobe Arabic" panose="02040503050201020203" pitchFamily="18" charset="-78"/>
                <a:ea typeface="+mj-ea"/>
                <a:cs typeface="Adobe Arabic" panose="02040503050201020203" pitchFamily="18" charset="-78"/>
              </a:rPr>
              <a:t> المطالبة بالبدلات اليومية </a:t>
            </a:r>
            <a:r>
              <a:rPr lang="ar-SA" sz="2900" b="1" dirty="0" err="1">
                <a:solidFill>
                  <a:srgbClr val="002060"/>
                </a:solidFill>
                <a:latin typeface="Adobe Arabic" panose="02040503050201020203" pitchFamily="18" charset="-78"/>
                <a:ea typeface="+mj-ea"/>
                <a:cs typeface="Adobe Arabic" panose="02040503050201020203" pitchFamily="18" charset="-78"/>
              </a:rPr>
              <a:t>للاصابة</a:t>
            </a:r>
            <a:r>
              <a:rPr lang="ar-SA" sz="2900" b="1" dirty="0">
                <a:solidFill>
                  <a:srgbClr val="002060"/>
                </a:solidFill>
                <a:latin typeface="Adobe Arabic" panose="02040503050201020203" pitchFamily="18" charset="-78"/>
                <a:ea typeface="+mj-ea"/>
                <a:cs typeface="Adobe Arabic" panose="02040503050201020203" pitchFamily="18" charset="-78"/>
              </a:rPr>
              <a:t> والانتقال وبدلات الاقامة ومنحة عائلة المتوفى الا بعد سنة من تاريخ الاستحقاق</a:t>
            </a:r>
            <a:endParaRPr lang="en-US" sz="2900" b="1" dirty="0">
              <a:solidFill>
                <a:srgbClr val="002060"/>
              </a:solidFill>
              <a:latin typeface="Adobe Arabic" panose="02040503050201020203" pitchFamily="18" charset="-78"/>
              <a:ea typeface="+mj-ea"/>
              <a:cs typeface="Adobe Arabic" panose="02040503050201020203" pitchFamily="18" charset="-78"/>
            </a:endParaRPr>
          </a:p>
          <a:p>
            <a:pPr lvl="0" algn="r"/>
            <a:r>
              <a:rPr lang="ar-SA" sz="2900" b="1" dirty="0">
                <a:solidFill>
                  <a:srgbClr val="002060"/>
                </a:solidFill>
                <a:latin typeface="Adobe Arabic" panose="02040503050201020203" pitchFamily="18" charset="-78"/>
                <a:ea typeface="+mj-ea"/>
                <a:cs typeface="Adobe Arabic" panose="02040503050201020203" pitchFamily="18" charset="-78"/>
              </a:rPr>
              <a:t>- إذا تم إبلاغ المكتب المختص </a:t>
            </a:r>
            <a:r>
              <a:rPr lang="ar-SA" sz="2900" b="1" dirty="0" err="1">
                <a:solidFill>
                  <a:srgbClr val="002060"/>
                </a:solidFill>
                <a:latin typeface="Adobe Arabic" panose="02040503050201020203" pitchFamily="18" charset="-78"/>
                <a:ea typeface="+mj-ea"/>
                <a:cs typeface="Adobe Arabic" panose="02040503050201020203" pitchFamily="18" charset="-78"/>
              </a:rPr>
              <a:t>بالاصابة</a:t>
            </a:r>
            <a:r>
              <a:rPr lang="ar-SA" sz="2900" b="1" dirty="0">
                <a:solidFill>
                  <a:srgbClr val="002060"/>
                </a:solidFill>
                <a:latin typeface="Adobe Arabic" panose="02040503050201020203" pitchFamily="18" charset="-78"/>
                <a:ea typeface="+mj-ea"/>
                <a:cs typeface="Adobe Arabic" panose="02040503050201020203" pitchFamily="18" charset="-78"/>
              </a:rPr>
              <a:t>, او قدم طلب الصرف او </a:t>
            </a:r>
            <a:r>
              <a:rPr lang="ar-SA" sz="2900" b="1" dirty="0" err="1">
                <a:solidFill>
                  <a:srgbClr val="002060"/>
                </a:solidFill>
                <a:latin typeface="Adobe Arabic" panose="02040503050201020203" pitchFamily="18" charset="-78"/>
                <a:ea typeface="+mj-ea"/>
                <a:cs typeface="Adobe Arabic" panose="02040503050201020203" pitchFamily="18" charset="-78"/>
              </a:rPr>
              <a:t>مافي</a:t>
            </a:r>
            <a:r>
              <a:rPr lang="ar-SA" sz="2900" b="1" dirty="0">
                <a:solidFill>
                  <a:srgbClr val="002060"/>
                </a:solidFill>
                <a:latin typeface="Adobe Arabic" panose="02040503050201020203" pitchFamily="18" charset="-78"/>
                <a:ea typeface="+mj-ea"/>
                <a:cs typeface="Adobe Arabic" panose="02040503050201020203" pitchFamily="18" charset="-78"/>
              </a:rPr>
              <a:t> حكمه خلال المهلة المنصوص عليها, أو كان علاج المصاب قد تم بمعرفة المؤسسة أو تحت اشرافها او بعلمها فإن الحق في أي من التعويضات المشار اليها يظل قائما.</a:t>
            </a:r>
            <a:endParaRPr lang="en-US" sz="2900" b="1" dirty="0">
              <a:solidFill>
                <a:srgbClr val="002060"/>
              </a:solidFill>
              <a:latin typeface="Adobe Arabic" panose="02040503050201020203" pitchFamily="18" charset="-78"/>
              <a:ea typeface="+mj-ea"/>
              <a:cs typeface="Adobe Arabic" panose="02040503050201020203" pitchFamily="18" charset="-78"/>
            </a:endParaRP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39594918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2"/>
            <a:ext cx="9144000" cy="3068637"/>
          </a:xfrm>
        </p:spPr>
        <p:txBody>
          <a:bodyPr>
            <a:noAutofit/>
          </a:bodyPr>
          <a:lstStyle/>
          <a:p>
            <a:r>
              <a:rPr lang="ar-SA" b="1" dirty="0">
                <a:solidFill>
                  <a:srgbClr val="C00000"/>
                </a:solidFill>
                <a:latin typeface="Adobe Arabic" panose="02040503050201020203" pitchFamily="18" charset="-78"/>
                <a:cs typeface="Adobe Arabic" panose="02040503050201020203" pitchFamily="18" charset="-78"/>
              </a:rPr>
              <a:t> </a:t>
            </a:r>
            <a:r>
              <a:rPr lang="en-US" b="1" dirty="0">
                <a:solidFill>
                  <a:srgbClr val="C00000"/>
                </a:solidFill>
                <a:latin typeface="Adobe Arabic" panose="02040503050201020203" pitchFamily="18" charset="-78"/>
                <a:cs typeface="Adobe Arabic" panose="02040503050201020203" pitchFamily="18" charset="-78"/>
              </a:rPr>
              <a:t/>
            </a:r>
            <a:br>
              <a:rPr lang="en-US" b="1" dirty="0">
                <a:solidFill>
                  <a:srgbClr val="C00000"/>
                </a:solidFill>
                <a:latin typeface="Adobe Arabic" panose="02040503050201020203" pitchFamily="18" charset="-78"/>
                <a:cs typeface="Adobe Arabic" panose="02040503050201020203" pitchFamily="18" charset="-78"/>
              </a:rPr>
            </a:br>
            <a:r>
              <a:rPr lang="ar-SA" b="1" dirty="0" smtClean="0">
                <a:solidFill>
                  <a:srgbClr val="C00000"/>
                </a:solidFill>
                <a:latin typeface="Adobe Arabic" panose="02040503050201020203" pitchFamily="18" charset="-78"/>
                <a:cs typeface="Adobe Arabic" panose="02040503050201020203" pitchFamily="18" charset="-78"/>
              </a:rPr>
              <a:t>(المبحث الثالث</a:t>
            </a:r>
            <a:r>
              <a:rPr lang="en-US" b="1" dirty="0" smtClean="0">
                <a:solidFill>
                  <a:srgbClr val="C00000"/>
                </a:solidFill>
                <a:latin typeface="Adobe Arabic" panose="02040503050201020203" pitchFamily="18" charset="-78"/>
                <a:cs typeface="Adobe Arabic" panose="02040503050201020203" pitchFamily="18" charset="-78"/>
              </a:rPr>
              <a:t>(</a:t>
            </a:r>
            <a:r>
              <a:rPr lang="en-US" b="1" dirty="0">
                <a:solidFill>
                  <a:srgbClr val="C00000"/>
                </a:solidFill>
                <a:latin typeface="Adobe Arabic" panose="02040503050201020203" pitchFamily="18" charset="-78"/>
                <a:cs typeface="Adobe Arabic" panose="02040503050201020203" pitchFamily="18" charset="-78"/>
              </a:rPr>
              <a:t/>
            </a:r>
            <a:br>
              <a:rPr lang="en-US" b="1" dirty="0">
                <a:solidFill>
                  <a:srgbClr val="C00000"/>
                </a:solidFill>
                <a:latin typeface="Adobe Arabic" panose="02040503050201020203" pitchFamily="18" charset="-78"/>
                <a:cs typeface="Adobe Arabic" panose="02040503050201020203" pitchFamily="18" charset="-78"/>
              </a:rPr>
            </a:br>
            <a:r>
              <a:rPr lang="ar-SA" b="1" dirty="0">
                <a:solidFill>
                  <a:schemeClr val="accent6">
                    <a:lumMod val="50000"/>
                  </a:schemeClr>
                </a:solidFill>
                <a:latin typeface="Adobe Arabic" panose="02040503050201020203" pitchFamily="18" charset="-78"/>
                <a:cs typeface="Adobe Arabic" panose="02040503050201020203" pitchFamily="18" charset="-78"/>
              </a:rPr>
              <a:t>الحقوق </a:t>
            </a:r>
            <a:r>
              <a:rPr lang="ar-SA" b="1" dirty="0" err="1">
                <a:solidFill>
                  <a:schemeClr val="accent6">
                    <a:lumMod val="50000"/>
                  </a:schemeClr>
                </a:solidFill>
                <a:latin typeface="Adobe Arabic" panose="02040503050201020203" pitchFamily="18" charset="-78"/>
                <a:cs typeface="Adobe Arabic" panose="02040503050201020203" pitchFamily="18" charset="-78"/>
              </a:rPr>
              <a:t>التامينية</a:t>
            </a:r>
            <a:r>
              <a:rPr lang="ar-SA" b="1" dirty="0">
                <a:solidFill>
                  <a:schemeClr val="accent6">
                    <a:lumMod val="50000"/>
                  </a:schemeClr>
                </a:solidFill>
                <a:latin typeface="Adobe Arabic" panose="02040503050201020203" pitchFamily="18" charset="-78"/>
                <a:cs typeface="Adobe Arabic" panose="02040503050201020203" pitchFamily="18" charset="-78"/>
              </a:rPr>
              <a:t> في حالة وفاة العامل</a:t>
            </a:r>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3846135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36755" y="372142"/>
            <a:ext cx="11518490" cy="5615704"/>
          </a:xfrm>
        </p:spPr>
        <p:txBody>
          <a:bodyPr>
            <a:normAutofit fontScale="25000" lnSpcReduction="20000"/>
          </a:bodyPr>
          <a:lstStyle/>
          <a:p>
            <a:pPr algn="r"/>
            <a:r>
              <a:rPr lang="ar-SA" sz="12800" b="1" dirty="0">
                <a:solidFill>
                  <a:schemeClr val="accent6">
                    <a:lumMod val="50000"/>
                  </a:schemeClr>
                </a:solidFill>
                <a:latin typeface="Adobe Arabic" panose="02040503050201020203" pitchFamily="18" charset="-78"/>
                <a:ea typeface="+mj-ea"/>
                <a:cs typeface="Adobe Arabic" panose="02040503050201020203" pitchFamily="18" charset="-78"/>
              </a:rPr>
              <a:t>ثانياً : نقل العامل المصاب إلى جهة العلاج </a:t>
            </a:r>
            <a:r>
              <a:rPr lang="ar-SA" sz="12800" b="1" dirty="0" smtClean="0">
                <a:solidFill>
                  <a:schemeClr val="accent6">
                    <a:lumMod val="50000"/>
                  </a:schemeClr>
                </a:solidFill>
                <a:latin typeface="Adobe Arabic" panose="02040503050201020203" pitchFamily="18" charset="-78"/>
                <a:ea typeface="+mj-ea"/>
                <a:cs typeface="Adobe Arabic" panose="02040503050201020203" pitchFamily="18" charset="-78"/>
              </a:rPr>
              <a:t>المختصة:</a:t>
            </a:r>
            <a:endParaRPr lang="en-US" sz="12800" b="1" dirty="0">
              <a:solidFill>
                <a:schemeClr val="accent6">
                  <a:lumMod val="50000"/>
                </a:schemeClr>
              </a:solidFill>
              <a:latin typeface="Adobe Arabic" panose="02040503050201020203" pitchFamily="18" charset="-78"/>
              <a:ea typeface="+mj-ea"/>
              <a:cs typeface="Adobe Arabic" panose="02040503050201020203" pitchFamily="18" charset="-78"/>
            </a:endParaRPr>
          </a:p>
          <a:p>
            <a:pPr algn="r"/>
            <a:r>
              <a:rPr lang="ar-SA" sz="11200" b="1" dirty="0">
                <a:solidFill>
                  <a:srgbClr val="002060"/>
                </a:solidFill>
                <a:latin typeface="Adobe Arabic" panose="02040503050201020203" pitchFamily="18" charset="-78"/>
                <a:ea typeface="+mj-ea"/>
                <a:cs typeface="Adobe Arabic" panose="02040503050201020203" pitchFamily="18" charset="-78"/>
              </a:rPr>
              <a:t>يلتزم صاحب العمل بنقل العامل المشترك المصاب إلى جهة العلاج التي تعتمدها المؤسسة وذلك إذا لم تكن الإسعافات الأولية كافية وقد </a:t>
            </a:r>
            <a:r>
              <a:rPr lang="ar-SA" sz="11200" b="1" dirty="0" err="1">
                <a:solidFill>
                  <a:srgbClr val="002060"/>
                </a:solidFill>
                <a:latin typeface="Adobe Arabic" panose="02040503050201020203" pitchFamily="18" charset="-78"/>
                <a:ea typeface="+mj-ea"/>
                <a:cs typeface="Adobe Arabic" panose="02040503050201020203" pitchFamily="18" charset="-78"/>
              </a:rPr>
              <a:t>لايكون</a:t>
            </a:r>
            <a:r>
              <a:rPr lang="ar-SA" sz="11200" b="1" dirty="0">
                <a:solidFill>
                  <a:srgbClr val="002060"/>
                </a:solidFill>
                <a:latin typeface="Adobe Arabic" panose="02040503050201020203" pitchFamily="18" charset="-78"/>
                <a:ea typeface="+mj-ea"/>
                <a:cs typeface="Adobe Arabic" panose="02040503050201020203" pitchFamily="18" charset="-78"/>
              </a:rPr>
              <a:t> نقل العامل </a:t>
            </a:r>
            <a:r>
              <a:rPr lang="ar-SA" sz="11200" b="1" dirty="0" err="1">
                <a:solidFill>
                  <a:srgbClr val="002060"/>
                </a:solidFill>
                <a:latin typeface="Adobe Arabic" panose="02040503050201020203" pitchFamily="18" charset="-78"/>
                <a:ea typeface="+mj-ea"/>
                <a:cs typeface="Adobe Arabic" panose="02040503050201020203" pitchFamily="18" charset="-78"/>
              </a:rPr>
              <a:t>إلة</a:t>
            </a:r>
            <a:r>
              <a:rPr lang="ar-SA" sz="11200" b="1" dirty="0">
                <a:solidFill>
                  <a:srgbClr val="002060"/>
                </a:solidFill>
                <a:latin typeface="Adobe Arabic" panose="02040503050201020203" pitchFamily="18" charset="-78"/>
                <a:ea typeface="+mj-ea"/>
                <a:cs typeface="Adobe Arabic" panose="02040503050201020203" pitchFamily="18" charset="-78"/>
              </a:rPr>
              <a:t> الجهة المعتمدة من جانب المؤسسة مجدياً أما لصعوبة الحالة أو لخطورتها وفي هذه الحالة يجب على صاحب العمل أن ينقل العامل إلى جهة أخرى غير معتمدة من جانب المؤسسة .</a:t>
            </a:r>
            <a:endParaRPr lang="en-US" sz="11200" b="1" dirty="0">
              <a:solidFill>
                <a:srgbClr val="002060"/>
              </a:solidFill>
              <a:latin typeface="Adobe Arabic" panose="02040503050201020203" pitchFamily="18" charset="-78"/>
              <a:ea typeface="+mj-ea"/>
              <a:cs typeface="Adobe Arabic" panose="02040503050201020203" pitchFamily="18" charset="-78"/>
            </a:endParaRPr>
          </a:p>
          <a:p>
            <a:pPr algn="r"/>
            <a:r>
              <a:rPr lang="ar-SA" sz="11200" b="1" dirty="0">
                <a:solidFill>
                  <a:srgbClr val="002060"/>
                </a:solidFill>
                <a:latin typeface="Adobe Arabic" panose="02040503050201020203" pitchFamily="18" charset="-78"/>
                <a:ea typeface="+mj-ea"/>
                <a:cs typeface="Adobe Arabic" panose="02040503050201020203" pitchFamily="18" charset="-78"/>
              </a:rPr>
              <a:t>وعلى ذلك يجب توافر شرطين حتى يلتزم صاحب العمل بنقل العامل المصاب إلى تلك الجهات وهي </a:t>
            </a:r>
            <a:endParaRPr lang="en-US" sz="11200" b="1" dirty="0">
              <a:solidFill>
                <a:srgbClr val="002060"/>
              </a:solidFill>
              <a:latin typeface="Adobe Arabic" panose="02040503050201020203" pitchFamily="18" charset="-78"/>
              <a:ea typeface="+mj-ea"/>
              <a:cs typeface="Adobe Arabic" panose="02040503050201020203" pitchFamily="18" charset="-78"/>
            </a:endParaRPr>
          </a:p>
          <a:p>
            <a:pPr lvl="0" algn="r"/>
            <a:r>
              <a:rPr lang="ar-SA" sz="12800" b="1" dirty="0">
                <a:solidFill>
                  <a:schemeClr val="accent6">
                    <a:lumMod val="50000"/>
                  </a:schemeClr>
                </a:solidFill>
                <a:latin typeface="Adobe Arabic" panose="02040503050201020203" pitchFamily="18" charset="-78"/>
                <a:ea typeface="+mj-ea"/>
                <a:cs typeface="Adobe Arabic" panose="02040503050201020203" pitchFamily="18" charset="-78"/>
              </a:rPr>
              <a:t>1) </a:t>
            </a:r>
            <a:r>
              <a:rPr lang="ar-SA" sz="12800" b="1" dirty="0" err="1">
                <a:solidFill>
                  <a:schemeClr val="accent6">
                    <a:lumMod val="50000"/>
                  </a:schemeClr>
                </a:solidFill>
                <a:latin typeface="Adobe Arabic" panose="02040503050201020203" pitchFamily="18" charset="-78"/>
                <a:ea typeface="+mj-ea"/>
                <a:cs typeface="Adobe Arabic" panose="02040503050201020203" pitchFamily="18" charset="-78"/>
              </a:rPr>
              <a:t>ألاتحتمل</a:t>
            </a:r>
            <a:r>
              <a:rPr lang="ar-SA" sz="12800" b="1" dirty="0">
                <a:solidFill>
                  <a:schemeClr val="accent6">
                    <a:lumMod val="50000"/>
                  </a:schemeClr>
                </a:solidFill>
                <a:latin typeface="Adobe Arabic" panose="02040503050201020203" pitchFamily="18" charset="-78"/>
                <a:ea typeface="+mj-ea"/>
                <a:cs typeface="Adobe Arabic" panose="02040503050201020203" pitchFamily="18" charset="-78"/>
              </a:rPr>
              <a:t> حالة العامل التأخير :                                                                                                     </a:t>
            </a:r>
            <a:r>
              <a:rPr lang="ar-SA" sz="11200" b="1" dirty="0">
                <a:solidFill>
                  <a:srgbClr val="002060"/>
                </a:solidFill>
                <a:latin typeface="Adobe Arabic" panose="02040503050201020203" pitchFamily="18" charset="-78"/>
                <a:ea typeface="+mj-ea"/>
                <a:cs typeface="Adobe Arabic" panose="02040503050201020203" pitchFamily="18" charset="-78"/>
              </a:rPr>
              <a:t>حالة العامل المشترك خطرة </a:t>
            </a:r>
            <a:r>
              <a:rPr lang="ar-SA" sz="11200" b="1" dirty="0" err="1">
                <a:solidFill>
                  <a:srgbClr val="002060"/>
                </a:solidFill>
                <a:latin typeface="Adobe Arabic" panose="02040503050201020203" pitchFamily="18" charset="-78"/>
                <a:ea typeface="+mj-ea"/>
                <a:cs typeface="Adobe Arabic" panose="02040503050201020203" pitchFamily="18" charset="-78"/>
              </a:rPr>
              <a:t>ولاتحتمل</a:t>
            </a:r>
            <a:r>
              <a:rPr lang="ar-SA" sz="11200" b="1" dirty="0">
                <a:solidFill>
                  <a:srgbClr val="002060"/>
                </a:solidFill>
                <a:latin typeface="Adobe Arabic" panose="02040503050201020203" pitchFamily="18" charset="-78"/>
                <a:ea typeface="+mj-ea"/>
                <a:cs typeface="Adobe Arabic" panose="02040503050201020203" pitchFamily="18" charset="-78"/>
              </a:rPr>
              <a:t> الـتأخير ومن ثم </a:t>
            </a:r>
            <a:r>
              <a:rPr lang="ar-SA" sz="11200" b="1" dirty="0" err="1">
                <a:solidFill>
                  <a:srgbClr val="002060"/>
                </a:solidFill>
                <a:latin typeface="Adobe Arabic" panose="02040503050201020203" pitchFamily="18" charset="-78"/>
                <a:ea typeface="+mj-ea"/>
                <a:cs typeface="Adobe Arabic" panose="02040503050201020203" pitchFamily="18" charset="-78"/>
              </a:rPr>
              <a:t>فلايكون</a:t>
            </a:r>
            <a:r>
              <a:rPr lang="ar-SA" sz="11200" b="1" dirty="0">
                <a:solidFill>
                  <a:srgbClr val="002060"/>
                </a:solidFill>
                <a:latin typeface="Adobe Arabic" panose="02040503050201020203" pitchFamily="18" charset="-78"/>
                <a:ea typeface="+mj-ea"/>
                <a:cs typeface="Adobe Arabic" panose="02040503050201020203" pitchFamily="18" charset="-78"/>
              </a:rPr>
              <a:t> هناك جدوى من نقله إلى الجهات المعتمدة سلفاً.</a:t>
            </a:r>
            <a:endParaRPr lang="en-US" sz="11200" b="1" dirty="0">
              <a:solidFill>
                <a:srgbClr val="002060"/>
              </a:solidFill>
              <a:latin typeface="Adobe Arabic" panose="02040503050201020203" pitchFamily="18" charset="-78"/>
              <a:ea typeface="+mj-ea"/>
              <a:cs typeface="Adobe Arabic" panose="02040503050201020203" pitchFamily="18" charset="-78"/>
            </a:endParaRPr>
          </a:p>
          <a:p>
            <a:pPr lvl="0" algn="r"/>
            <a:r>
              <a:rPr lang="ar-SA" sz="12800" b="1" dirty="0">
                <a:solidFill>
                  <a:schemeClr val="accent6">
                    <a:lumMod val="50000"/>
                  </a:schemeClr>
                </a:solidFill>
                <a:latin typeface="Adobe Arabic" panose="02040503050201020203" pitchFamily="18" charset="-78"/>
                <a:ea typeface="+mj-ea"/>
                <a:cs typeface="Adobe Arabic" panose="02040503050201020203" pitchFamily="18" charset="-78"/>
              </a:rPr>
              <a:t>2) إبلاغ المكتب المختص :                                                                                                                     </a:t>
            </a:r>
            <a:r>
              <a:rPr lang="ar-SA" sz="11200" b="1" dirty="0">
                <a:solidFill>
                  <a:srgbClr val="002060"/>
                </a:solidFill>
                <a:latin typeface="Adobe Arabic" panose="02040503050201020203" pitchFamily="18" charset="-78"/>
                <a:ea typeface="+mj-ea"/>
                <a:cs typeface="Adobe Arabic" panose="02040503050201020203" pitchFamily="18" charset="-78"/>
              </a:rPr>
              <a:t>يتعين المبادرة بإبلاغ المكتب المختص خلال ثلاثة أيام من تاريخ </a:t>
            </a:r>
            <a:r>
              <a:rPr lang="ar-SA" sz="11200" b="1" dirty="0" err="1">
                <a:solidFill>
                  <a:srgbClr val="002060"/>
                </a:solidFill>
                <a:latin typeface="Adobe Arabic" panose="02040503050201020203" pitchFamily="18" charset="-78"/>
                <a:ea typeface="+mj-ea"/>
                <a:cs typeface="Adobe Arabic" panose="02040503050201020203" pitchFamily="18" charset="-78"/>
              </a:rPr>
              <a:t>الإلتجاء</a:t>
            </a:r>
            <a:r>
              <a:rPr lang="ar-SA" sz="11200" b="1" dirty="0">
                <a:solidFill>
                  <a:srgbClr val="002060"/>
                </a:solidFill>
                <a:latin typeface="Adobe Arabic" panose="02040503050201020203" pitchFamily="18" charset="-78"/>
                <a:ea typeface="+mj-ea"/>
                <a:cs typeface="Adobe Arabic" panose="02040503050201020203" pitchFamily="18" charset="-78"/>
              </a:rPr>
              <a:t> إلى جهة العلاج الأخرى التي لم تحددها المؤسسة العامة للتأمينات الإجتماعية ويقرر طبيب المكتب المختص توافر حالة </a:t>
            </a:r>
            <a:r>
              <a:rPr lang="ar-SA" sz="11200" b="1" dirty="0" err="1">
                <a:solidFill>
                  <a:srgbClr val="002060"/>
                </a:solidFill>
                <a:latin typeface="Adobe Arabic" panose="02040503050201020203" pitchFamily="18" charset="-78"/>
                <a:ea typeface="+mj-ea"/>
                <a:cs typeface="Adobe Arabic" panose="02040503050201020203" pitchFamily="18" charset="-78"/>
              </a:rPr>
              <a:t>الإستعجال</a:t>
            </a:r>
            <a:r>
              <a:rPr lang="ar-SA" sz="11200" b="1" dirty="0">
                <a:solidFill>
                  <a:srgbClr val="002060"/>
                </a:solidFill>
                <a:latin typeface="Adobe Arabic" panose="02040503050201020203" pitchFamily="18" charset="-78"/>
                <a:ea typeface="+mj-ea"/>
                <a:cs typeface="Adobe Arabic" panose="02040503050201020203" pitchFamily="18" charset="-78"/>
              </a:rPr>
              <a:t> من </a:t>
            </a:r>
            <a:r>
              <a:rPr lang="ar-SA" sz="11200" b="1" dirty="0" err="1">
                <a:solidFill>
                  <a:srgbClr val="002060"/>
                </a:solidFill>
                <a:latin typeface="Adobe Arabic" panose="02040503050201020203" pitchFamily="18" charset="-78"/>
                <a:ea typeface="+mj-ea"/>
                <a:cs typeface="Adobe Arabic" panose="02040503050201020203" pitchFamily="18" charset="-78"/>
              </a:rPr>
              <a:t>عدمه.فإن</a:t>
            </a:r>
            <a:r>
              <a:rPr lang="ar-SA" sz="11200" b="1" dirty="0">
                <a:solidFill>
                  <a:srgbClr val="002060"/>
                </a:solidFill>
                <a:latin typeface="Adobe Arabic" panose="02040503050201020203" pitchFamily="18" charset="-78"/>
                <a:ea typeface="+mj-ea"/>
                <a:cs typeface="Adobe Arabic" panose="02040503050201020203" pitchFamily="18" charset="-78"/>
              </a:rPr>
              <a:t> كانت هناك أسباب مقبولة فيجوز لمدير المكتب في هذه الحالة التجاوز عن التأخير في الإبلاغ ومن ثم فيعد ورود بلاغ الإصابة من أية جهة حكومية في حكم الإبلاغ وفي حالة تأخر صاحب العمل عن إبلاغ المكتب المختص ولم يكن عنده مبررات </a:t>
            </a:r>
            <a:r>
              <a:rPr lang="ar-SA" sz="11200" b="1" dirty="0" err="1">
                <a:solidFill>
                  <a:srgbClr val="002060"/>
                </a:solidFill>
                <a:latin typeface="Adobe Arabic" panose="02040503050201020203" pitchFamily="18" charset="-78"/>
                <a:ea typeface="+mj-ea"/>
                <a:cs typeface="Adobe Arabic" panose="02040503050201020203" pitchFamily="18" charset="-78"/>
              </a:rPr>
              <a:t>مايستوجب</a:t>
            </a:r>
            <a:r>
              <a:rPr lang="ar-SA" sz="11200" b="1" dirty="0">
                <a:solidFill>
                  <a:srgbClr val="002060"/>
                </a:solidFill>
                <a:latin typeface="Adobe Arabic" panose="02040503050201020203" pitchFamily="18" charset="-78"/>
                <a:ea typeface="+mj-ea"/>
                <a:cs typeface="Adobe Arabic" panose="02040503050201020203" pitchFamily="18" charset="-78"/>
              </a:rPr>
              <a:t> التأخير فعندئذ ترجع عليه المؤسسة بقيمة البدل اليومي المستحق للمصاب عن المدة السابقة على الإبلاغ </a:t>
            </a:r>
            <a:endParaRPr lang="en-US" sz="11200" b="1" dirty="0">
              <a:solidFill>
                <a:srgbClr val="002060"/>
              </a:solidFill>
              <a:latin typeface="Adobe Arabic" panose="02040503050201020203" pitchFamily="18" charset="-78"/>
              <a:ea typeface="+mj-ea"/>
              <a:cs typeface="Adobe Arabic" panose="02040503050201020203" pitchFamily="18" charset="-78"/>
            </a:endParaRPr>
          </a:p>
          <a:p>
            <a:pPr algn="r"/>
            <a:r>
              <a:rPr lang="ar-SA" sz="12800" b="1" dirty="0">
                <a:solidFill>
                  <a:schemeClr val="accent6">
                    <a:lumMod val="50000"/>
                  </a:schemeClr>
                </a:solidFill>
                <a:latin typeface="Adobe Arabic" panose="02040503050201020203" pitchFamily="18" charset="-78"/>
                <a:ea typeface="+mj-ea"/>
                <a:cs typeface="Adobe Arabic" panose="02040503050201020203" pitchFamily="18" charset="-78"/>
              </a:rPr>
              <a:t>ثالثاً : إبلاغ المؤسسة بوقوع الإصابة وتزويدها بالوثائق المؤيدة لها </a:t>
            </a:r>
            <a:r>
              <a:rPr lang="ar-SA" sz="12800" b="1" dirty="0" smtClean="0">
                <a:solidFill>
                  <a:schemeClr val="accent6">
                    <a:lumMod val="50000"/>
                  </a:schemeClr>
                </a:solidFill>
                <a:latin typeface="Adobe Arabic" panose="02040503050201020203" pitchFamily="18" charset="-78"/>
                <a:ea typeface="+mj-ea"/>
                <a:cs typeface="Adobe Arabic" panose="02040503050201020203" pitchFamily="18" charset="-78"/>
              </a:rPr>
              <a:t>:</a:t>
            </a:r>
            <a:endParaRPr lang="en-US" sz="12800" b="1" dirty="0">
              <a:solidFill>
                <a:schemeClr val="accent6">
                  <a:lumMod val="50000"/>
                </a:schemeClr>
              </a:solidFill>
              <a:latin typeface="Adobe Arabic" panose="02040503050201020203" pitchFamily="18" charset="-78"/>
              <a:ea typeface="+mj-ea"/>
              <a:cs typeface="Adobe Arabic" panose="02040503050201020203" pitchFamily="18" charset="-78"/>
            </a:endParaRPr>
          </a:p>
          <a:p>
            <a:pPr algn="r"/>
            <a:r>
              <a:rPr lang="ar-SA" sz="11200" b="1" dirty="0">
                <a:solidFill>
                  <a:srgbClr val="002060"/>
                </a:solidFill>
                <a:latin typeface="Adobe Arabic" panose="02040503050201020203" pitchFamily="18" charset="-78"/>
                <a:ea typeface="+mj-ea"/>
                <a:cs typeface="Adobe Arabic" panose="02040503050201020203" pitchFamily="18" charset="-78"/>
              </a:rPr>
              <a:t>يلتزم صاحب العمل فور إبلاغ العامل لصاحب العمل بحدوث الإصابة أو اكتشاف المرض بإخطار المؤسسة العامة للتأمينات الإجتماعية والهدف من هذا الإخطار هو إحاطة المؤسسة علماً بالواقعة ومن ثم تلتزم </a:t>
            </a:r>
            <a:r>
              <a:rPr lang="ar-SA" sz="11200" b="1" dirty="0" err="1">
                <a:solidFill>
                  <a:srgbClr val="002060"/>
                </a:solidFill>
                <a:latin typeface="Adobe Arabic" panose="02040503050201020203" pitchFamily="18" charset="-78"/>
                <a:ea typeface="+mj-ea"/>
                <a:cs typeface="Adobe Arabic" panose="02040503050201020203" pitchFamily="18" charset="-78"/>
              </a:rPr>
              <a:t>بمافرضه</a:t>
            </a:r>
            <a:r>
              <a:rPr lang="ar-SA" sz="11200" b="1" dirty="0">
                <a:solidFill>
                  <a:srgbClr val="002060"/>
                </a:solidFill>
                <a:latin typeface="Adobe Arabic" panose="02040503050201020203" pitchFamily="18" charset="-78"/>
                <a:ea typeface="+mj-ea"/>
                <a:cs typeface="Adobe Arabic" panose="02040503050201020203" pitchFamily="18" charset="-78"/>
              </a:rPr>
              <a:t> عليها النظام وينبغي في هذه الحالة تزويد المؤسسة بكافة المستندات الداعمة لموقف العامل المصاب والتي تؤكد صدقه </a:t>
            </a:r>
            <a:endParaRPr lang="en-US" sz="11200" b="1" dirty="0">
              <a:solidFill>
                <a:srgbClr val="002060"/>
              </a:solidFill>
              <a:latin typeface="Adobe Arabic" panose="02040503050201020203" pitchFamily="18" charset="-78"/>
              <a:ea typeface="+mj-ea"/>
              <a:cs typeface="Adobe Arabic" panose="02040503050201020203" pitchFamily="18" charset="-78"/>
            </a:endParaRP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9451016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0900" y="463550"/>
            <a:ext cx="10782300" cy="5930900"/>
          </a:xfrm>
        </p:spPr>
        <p:txBody>
          <a:bodyPr>
            <a:normAutofit fontScale="25000" lnSpcReduction="20000"/>
          </a:bodyPr>
          <a:lstStyle/>
          <a:p>
            <a:r>
              <a:rPr lang="en-US" dirty="0"/>
              <a:t> </a:t>
            </a:r>
            <a:endParaRPr lang="en-US" sz="7700" b="1" dirty="0">
              <a:solidFill>
                <a:srgbClr val="C00000"/>
              </a:solidFill>
              <a:latin typeface="Adobe Arabic" panose="02040503050201020203" pitchFamily="18" charset="-78"/>
              <a:ea typeface="+mj-ea"/>
              <a:cs typeface="Adobe Arabic" panose="02040503050201020203" pitchFamily="18" charset="-78"/>
            </a:endParaRPr>
          </a:p>
          <a:p>
            <a:pPr algn="r"/>
            <a:r>
              <a:rPr lang="ar-SA" sz="11100" b="1" dirty="0">
                <a:solidFill>
                  <a:srgbClr val="C00000"/>
                </a:solidFill>
                <a:latin typeface="Adobe Arabic" panose="02040503050201020203" pitchFamily="18" charset="-78"/>
                <a:ea typeface="+mj-ea"/>
                <a:cs typeface="Adobe Arabic" panose="02040503050201020203" pitchFamily="18" charset="-78"/>
              </a:rPr>
              <a:t>أفراد العائلة المستحقين:</a:t>
            </a:r>
            <a:endParaRPr lang="en-US" sz="11100" b="1" dirty="0">
              <a:solidFill>
                <a:srgbClr val="C00000"/>
              </a:solidFill>
              <a:latin typeface="Adobe Arabic" panose="02040503050201020203" pitchFamily="18" charset="-78"/>
              <a:ea typeface="+mj-ea"/>
              <a:cs typeface="Adobe Arabic" panose="02040503050201020203" pitchFamily="18" charset="-78"/>
            </a:endParaRPr>
          </a:p>
          <a:p>
            <a:pPr algn="r">
              <a:lnSpc>
                <a:spcPct val="110000"/>
              </a:lnSpc>
            </a:pPr>
            <a:r>
              <a:rPr lang="ar-SA" sz="9600" b="1" dirty="0">
                <a:solidFill>
                  <a:srgbClr val="002060"/>
                </a:solidFill>
                <a:latin typeface="Adobe Arabic" panose="02040503050201020203" pitchFamily="18" charset="-78"/>
                <a:ea typeface="+mj-ea"/>
                <a:cs typeface="Adobe Arabic" panose="02040503050201020203" pitchFamily="18" charset="-78"/>
              </a:rPr>
              <a:t>نصت المادة 35\1 من النظام على انه" </a:t>
            </a:r>
            <a:r>
              <a:rPr lang="ar-SA" sz="9600" b="1" dirty="0" err="1">
                <a:solidFill>
                  <a:srgbClr val="002060"/>
                </a:solidFill>
                <a:latin typeface="Adobe Arabic" panose="02040503050201020203" pitchFamily="18" charset="-78"/>
                <a:ea typeface="+mj-ea"/>
                <a:cs typeface="Adobe Arabic" panose="02040503050201020203" pitchFamily="18" charset="-78"/>
              </a:rPr>
              <a:t>لافراد</a:t>
            </a:r>
            <a:r>
              <a:rPr lang="ar-SA" sz="9600" b="1" dirty="0">
                <a:solidFill>
                  <a:srgbClr val="002060"/>
                </a:solidFill>
                <a:latin typeface="Adobe Arabic" panose="02040503050201020203" pitchFamily="18" charset="-78"/>
                <a:ea typeface="+mj-ea"/>
                <a:cs typeface="Adobe Arabic" panose="02040503050201020203" pitchFamily="18" charset="-78"/>
              </a:rPr>
              <a:t> عائلة المشترك المتوفى الحق في تقاضي عائدات بالنسب المقررة بموجب الفقرة الثانية من هذه المادة إذا كان صاحب عائدة</a:t>
            </a:r>
            <a:endParaRPr lang="en-US" sz="9600" b="1" dirty="0">
              <a:solidFill>
                <a:srgbClr val="002060"/>
              </a:solidFill>
              <a:latin typeface="Adobe Arabic" panose="02040503050201020203" pitchFamily="18" charset="-78"/>
              <a:ea typeface="+mj-ea"/>
              <a:cs typeface="Adobe Arabic" panose="02040503050201020203" pitchFamily="18" charset="-78"/>
            </a:endParaRPr>
          </a:p>
          <a:p>
            <a:pPr algn="r">
              <a:lnSpc>
                <a:spcPct val="110000"/>
              </a:lnSpc>
            </a:pPr>
            <a:r>
              <a:rPr lang="ar-SA" sz="9600" b="1" dirty="0">
                <a:solidFill>
                  <a:srgbClr val="002060"/>
                </a:solidFill>
                <a:latin typeface="Adobe Arabic" panose="02040503050201020203" pitchFamily="18" charset="-78"/>
                <a:ea typeface="+mj-ea"/>
                <a:cs typeface="Adobe Arabic" panose="02040503050201020203" pitchFamily="18" charset="-78"/>
              </a:rPr>
              <a:t>عجز كلي أو جزئي مستديم أو توفي </a:t>
            </a:r>
            <a:r>
              <a:rPr lang="ar-SA" sz="9600" b="1" dirty="0" err="1">
                <a:solidFill>
                  <a:srgbClr val="002060"/>
                </a:solidFill>
                <a:latin typeface="Adobe Arabic" panose="02040503050201020203" pitchFamily="18" charset="-78"/>
                <a:ea typeface="+mj-ea"/>
                <a:cs typeface="Adobe Arabic" panose="02040503050201020203" pitchFamily="18" charset="-78"/>
              </a:rPr>
              <a:t>وهوممارس</a:t>
            </a:r>
            <a:r>
              <a:rPr lang="ar-SA" sz="9600" b="1" dirty="0">
                <a:solidFill>
                  <a:srgbClr val="002060"/>
                </a:solidFill>
                <a:latin typeface="Adobe Arabic" panose="02040503050201020203" pitchFamily="18" charset="-78"/>
                <a:ea typeface="+mj-ea"/>
                <a:cs typeface="Adobe Arabic" panose="02040503050201020203" pitchFamily="18" charset="-78"/>
              </a:rPr>
              <a:t> للعمل بسبب إصابة عمل, وفي الحالة الأخيرة تحسب عائدات أفراد العائلة على أساس افتراض استحقاق المشترك عائدة تساوي عائدة العجز الكلي المستديم المنصوص عليها في الفقرة الأولى من المادة الحادية والثلاثين"</a:t>
            </a:r>
            <a:endParaRPr lang="en-US" sz="9600" b="1" dirty="0">
              <a:solidFill>
                <a:srgbClr val="002060"/>
              </a:solidFill>
              <a:latin typeface="Adobe Arabic" panose="02040503050201020203" pitchFamily="18" charset="-78"/>
              <a:ea typeface="+mj-ea"/>
              <a:cs typeface="Adobe Arabic" panose="02040503050201020203" pitchFamily="18" charset="-78"/>
            </a:endParaRPr>
          </a:p>
          <a:p>
            <a:pPr algn="r">
              <a:lnSpc>
                <a:spcPct val="110000"/>
              </a:lnSpc>
            </a:pPr>
            <a:endParaRPr lang="en-US" sz="6200" b="1" dirty="0">
              <a:solidFill>
                <a:srgbClr val="002060"/>
              </a:solidFill>
              <a:latin typeface="Adobe Arabic" panose="02040503050201020203" pitchFamily="18" charset="-78"/>
              <a:ea typeface="+mj-ea"/>
              <a:cs typeface="Adobe Arabic" panose="02040503050201020203" pitchFamily="18" charset="-78"/>
            </a:endParaRPr>
          </a:p>
          <a:p>
            <a:pPr marL="1371600" lvl="0" indent="-1371600" algn="r">
              <a:lnSpc>
                <a:spcPct val="110000"/>
              </a:lnSpc>
              <a:buFont typeface="+mj-lt"/>
              <a:buAutoNum type="arabicParenR"/>
            </a:pPr>
            <a:r>
              <a:rPr lang="ar-SA" sz="9600" b="1" dirty="0">
                <a:solidFill>
                  <a:srgbClr val="002060"/>
                </a:solidFill>
                <a:latin typeface="Adobe Arabic" panose="02040503050201020203" pitchFamily="18" charset="-78"/>
                <a:ea typeface="+mj-ea"/>
                <a:cs typeface="Adobe Arabic" panose="02040503050201020203" pitchFamily="18" charset="-78"/>
              </a:rPr>
              <a:t>ارملة أو أرمل المتوفى</a:t>
            </a:r>
            <a:endParaRPr lang="en-US" sz="9600" b="1" dirty="0">
              <a:solidFill>
                <a:srgbClr val="002060"/>
              </a:solidFill>
              <a:latin typeface="Adobe Arabic" panose="02040503050201020203" pitchFamily="18" charset="-78"/>
              <a:ea typeface="+mj-ea"/>
              <a:cs typeface="Adobe Arabic" panose="02040503050201020203" pitchFamily="18" charset="-78"/>
            </a:endParaRPr>
          </a:p>
          <a:p>
            <a:pPr marL="1371600" lvl="0" indent="-1371600" algn="r">
              <a:lnSpc>
                <a:spcPct val="110000"/>
              </a:lnSpc>
              <a:buFont typeface="+mj-lt"/>
              <a:buAutoNum type="arabicParenR"/>
            </a:pPr>
            <a:r>
              <a:rPr lang="ar-SA" sz="9600" b="1" dirty="0">
                <a:solidFill>
                  <a:srgbClr val="002060"/>
                </a:solidFill>
                <a:latin typeface="Adobe Arabic" panose="02040503050201020203" pitchFamily="18" charset="-78"/>
                <a:ea typeface="+mj-ea"/>
                <a:cs typeface="Adobe Arabic" panose="02040503050201020203" pitchFamily="18" charset="-78"/>
              </a:rPr>
              <a:t>أبناء العامل المشترك المتوفى من الذكور</a:t>
            </a:r>
            <a:endParaRPr lang="en-US" sz="9600" b="1" dirty="0">
              <a:solidFill>
                <a:srgbClr val="002060"/>
              </a:solidFill>
              <a:latin typeface="Adobe Arabic" panose="02040503050201020203" pitchFamily="18" charset="-78"/>
              <a:ea typeface="+mj-ea"/>
              <a:cs typeface="Adobe Arabic" panose="02040503050201020203" pitchFamily="18" charset="-78"/>
            </a:endParaRPr>
          </a:p>
          <a:p>
            <a:pPr marL="1371600" lvl="0" indent="-1371600" algn="r">
              <a:lnSpc>
                <a:spcPct val="110000"/>
              </a:lnSpc>
              <a:buFont typeface="+mj-lt"/>
              <a:buAutoNum type="arabicParenR"/>
            </a:pPr>
            <a:r>
              <a:rPr lang="ar-SA" sz="9600" b="1" dirty="0">
                <a:solidFill>
                  <a:srgbClr val="002060"/>
                </a:solidFill>
                <a:latin typeface="Adobe Arabic" panose="02040503050201020203" pitchFamily="18" charset="-78"/>
                <a:ea typeface="+mj-ea"/>
                <a:cs typeface="Adobe Arabic" panose="02040503050201020203" pitchFamily="18" charset="-78"/>
              </a:rPr>
              <a:t>بنات العامل المشترك المتوفى</a:t>
            </a:r>
            <a:endParaRPr lang="en-US" sz="9600" b="1" dirty="0">
              <a:solidFill>
                <a:srgbClr val="002060"/>
              </a:solidFill>
              <a:latin typeface="Adobe Arabic" panose="02040503050201020203" pitchFamily="18" charset="-78"/>
              <a:ea typeface="+mj-ea"/>
              <a:cs typeface="Adobe Arabic" panose="02040503050201020203" pitchFamily="18" charset="-78"/>
            </a:endParaRPr>
          </a:p>
          <a:p>
            <a:pPr marL="1371600" lvl="0" indent="-1371600" algn="r">
              <a:lnSpc>
                <a:spcPct val="110000"/>
              </a:lnSpc>
              <a:buFont typeface="+mj-lt"/>
              <a:buAutoNum type="arabicParenR"/>
            </a:pPr>
            <a:r>
              <a:rPr lang="ar-SA" sz="9600" b="1" dirty="0">
                <a:solidFill>
                  <a:srgbClr val="002060"/>
                </a:solidFill>
                <a:latin typeface="Adobe Arabic" panose="02040503050201020203" pitchFamily="18" charset="-78"/>
                <a:ea typeface="+mj-ea"/>
                <a:cs typeface="Adobe Arabic" panose="02040503050201020203" pitchFamily="18" charset="-78"/>
              </a:rPr>
              <a:t>الوالدين</a:t>
            </a:r>
            <a:endParaRPr lang="en-US" sz="9600" b="1" dirty="0">
              <a:solidFill>
                <a:srgbClr val="002060"/>
              </a:solidFill>
              <a:latin typeface="Adobe Arabic" panose="02040503050201020203" pitchFamily="18" charset="-78"/>
              <a:ea typeface="+mj-ea"/>
              <a:cs typeface="Adobe Arabic" panose="02040503050201020203" pitchFamily="18" charset="-78"/>
            </a:endParaRPr>
          </a:p>
          <a:p>
            <a:pPr marL="1371600" lvl="0" indent="-1371600" algn="r">
              <a:lnSpc>
                <a:spcPct val="110000"/>
              </a:lnSpc>
              <a:buFont typeface="+mj-lt"/>
              <a:buAutoNum type="arabicParenR"/>
            </a:pPr>
            <a:r>
              <a:rPr lang="ar-SA" sz="9600" b="1" dirty="0">
                <a:solidFill>
                  <a:srgbClr val="002060"/>
                </a:solidFill>
                <a:latin typeface="Adobe Arabic" panose="02040503050201020203" pitchFamily="18" charset="-78"/>
                <a:ea typeface="+mj-ea"/>
                <a:cs typeface="Adobe Arabic" panose="02040503050201020203" pitchFamily="18" charset="-78"/>
              </a:rPr>
              <a:t>الأخوة والأخوات</a:t>
            </a:r>
            <a:endParaRPr lang="en-US" sz="9600" b="1" dirty="0">
              <a:solidFill>
                <a:srgbClr val="002060"/>
              </a:solidFill>
              <a:latin typeface="Adobe Arabic" panose="02040503050201020203" pitchFamily="18" charset="-78"/>
              <a:ea typeface="+mj-ea"/>
              <a:cs typeface="Adobe Arabic" panose="02040503050201020203" pitchFamily="18" charset="-78"/>
            </a:endParaRPr>
          </a:p>
          <a:p>
            <a:pPr marL="1371600" lvl="0" indent="-1371600" algn="r">
              <a:lnSpc>
                <a:spcPct val="110000"/>
              </a:lnSpc>
              <a:buFont typeface="+mj-lt"/>
              <a:buAutoNum type="arabicParenR"/>
            </a:pPr>
            <a:r>
              <a:rPr lang="ar-SA" sz="9600" b="1" dirty="0">
                <a:solidFill>
                  <a:srgbClr val="002060"/>
                </a:solidFill>
                <a:latin typeface="Adobe Arabic" panose="02040503050201020203" pitchFamily="18" charset="-78"/>
                <a:ea typeface="+mj-ea"/>
                <a:cs typeface="Adobe Arabic" panose="02040503050201020203" pitchFamily="18" charset="-78"/>
              </a:rPr>
              <a:t>الجد والجدة</a:t>
            </a:r>
            <a:endParaRPr lang="en-US" sz="9600" b="1" dirty="0">
              <a:solidFill>
                <a:srgbClr val="002060"/>
              </a:solidFill>
              <a:latin typeface="Adobe Arabic" panose="02040503050201020203" pitchFamily="18" charset="-78"/>
              <a:ea typeface="+mj-ea"/>
              <a:cs typeface="Adobe Arabic" panose="02040503050201020203" pitchFamily="18" charset="-78"/>
            </a:endParaRPr>
          </a:p>
          <a:p>
            <a:pPr marL="1371600" lvl="0" indent="-1371600" algn="r">
              <a:lnSpc>
                <a:spcPct val="110000"/>
              </a:lnSpc>
              <a:buFont typeface="+mj-lt"/>
              <a:buAutoNum type="arabicParenR"/>
            </a:pPr>
            <a:r>
              <a:rPr lang="ar-SA" sz="9600" b="1" dirty="0">
                <a:solidFill>
                  <a:srgbClr val="002060"/>
                </a:solidFill>
                <a:latin typeface="Adobe Arabic" panose="02040503050201020203" pitchFamily="18" charset="-78"/>
                <a:ea typeface="+mj-ea"/>
                <a:cs typeface="Adobe Arabic" panose="02040503050201020203" pitchFamily="18" charset="-78"/>
              </a:rPr>
              <a:t>أبناء وبنات الابن</a:t>
            </a:r>
            <a:endParaRPr lang="en-US" sz="9600" b="1" dirty="0">
              <a:solidFill>
                <a:srgbClr val="002060"/>
              </a:solidFill>
              <a:latin typeface="Adobe Arabic" panose="02040503050201020203" pitchFamily="18" charset="-78"/>
              <a:ea typeface="+mj-ea"/>
              <a:cs typeface="Adobe Arabic" panose="02040503050201020203" pitchFamily="18" charset="-78"/>
            </a:endParaRPr>
          </a:p>
          <a:p>
            <a:pPr marL="1371600" lvl="0" indent="-1371600" algn="r">
              <a:lnSpc>
                <a:spcPct val="110000"/>
              </a:lnSpc>
              <a:buFont typeface="+mj-lt"/>
              <a:buAutoNum type="arabicParenR"/>
            </a:pPr>
            <a:r>
              <a:rPr lang="ar-SA" sz="9600" b="1" dirty="0">
                <a:solidFill>
                  <a:srgbClr val="002060"/>
                </a:solidFill>
                <a:latin typeface="Adobe Arabic" panose="02040503050201020203" pitchFamily="18" charset="-78"/>
                <a:ea typeface="+mj-ea"/>
                <a:cs typeface="Adobe Arabic" panose="02040503050201020203" pitchFamily="18" charset="-78"/>
              </a:rPr>
              <a:t>حكم الجنين</a:t>
            </a:r>
            <a:endParaRPr lang="en-US" sz="9600" b="1" dirty="0">
              <a:solidFill>
                <a:srgbClr val="002060"/>
              </a:solidFill>
              <a:latin typeface="Adobe Arabic" panose="02040503050201020203" pitchFamily="18" charset="-78"/>
              <a:ea typeface="+mj-ea"/>
              <a:cs typeface="Adobe Arabic" panose="02040503050201020203" pitchFamily="18" charset="-78"/>
            </a:endParaRPr>
          </a:p>
          <a:p>
            <a:r>
              <a:rPr lang="ar-SA" dirty="0"/>
              <a:t> </a:t>
            </a:r>
            <a:endParaRPr lang="en-US" dirty="0"/>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36341909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2311400" y="804863"/>
            <a:ext cx="9144000" cy="1189037"/>
          </a:xfrm>
        </p:spPr>
        <p:txBody>
          <a:bodyPr>
            <a:normAutofit/>
          </a:bodyPr>
          <a:lstStyle/>
          <a:p>
            <a:pPr algn="r"/>
            <a:r>
              <a:rPr lang="ar-SA" b="1" dirty="0">
                <a:solidFill>
                  <a:schemeClr val="accent6">
                    <a:lumMod val="50000"/>
                  </a:schemeClr>
                </a:solidFill>
                <a:latin typeface="Adobe Arabic" panose="02040503050201020203" pitchFamily="18" charset="-78"/>
                <a:cs typeface="Adobe Arabic" panose="02040503050201020203" pitchFamily="18" charset="-78"/>
              </a:rPr>
              <a:t>منحة نفقات الجنازة</a:t>
            </a:r>
          </a:p>
        </p:txBody>
      </p:sp>
      <p:sp>
        <p:nvSpPr>
          <p:cNvPr id="3" name="عنوان فرعي 2"/>
          <p:cNvSpPr>
            <a:spLocks noGrp="1"/>
          </p:cNvSpPr>
          <p:nvPr>
            <p:ph type="subTitle" idx="1"/>
          </p:nvPr>
        </p:nvSpPr>
        <p:spPr>
          <a:xfrm>
            <a:off x="2311400" y="2309019"/>
            <a:ext cx="9144000" cy="2239962"/>
          </a:xfrm>
        </p:spPr>
        <p:txBody>
          <a:bodyPr/>
          <a:lstStyle/>
          <a:p>
            <a:pPr algn="r"/>
            <a:r>
              <a:rPr lang="ar-SA" sz="3600" b="1" dirty="0">
                <a:solidFill>
                  <a:srgbClr val="002060"/>
                </a:solidFill>
                <a:latin typeface="Adobe Arabic" panose="02040503050201020203" pitchFamily="18" charset="-78"/>
                <a:ea typeface="+mj-ea"/>
                <a:cs typeface="Adobe Arabic" panose="02040503050201020203" pitchFamily="18" charset="-78"/>
              </a:rPr>
              <a:t>تتمثل في مبلغ من النقود تقدمه المؤسسة العامة للتأمينات </a:t>
            </a:r>
            <a:r>
              <a:rPr lang="ar-SA" sz="3600" b="1" dirty="0" err="1">
                <a:solidFill>
                  <a:srgbClr val="002060"/>
                </a:solidFill>
                <a:latin typeface="Adobe Arabic" panose="02040503050201020203" pitchFamily="18" charset="-78"/>
                <a:ea typeface="+mj-ea"/>
                <a:cs typeface="Adobe Arabic" panose="02040503050201020203" pitchFamily="18" charset="-78"/>
              </a:rPr>
              <a:t>الإجتماعية</a:t>
            </a:r>
            <a:r>
              <a:rPr lang="ar-SA" sz="3600" b="1" dirty="0">
                <a:solidFill>
                  <a:srgbClr val="002060"/>
                </a:solidFill>
                <a:latin typeface="Adobe Arabic" panose="02040503050201020203" pitchFamily="18" charset="-78"/>
                <a:ea typeface="+mj-ea"/>
                <a:cs typeface="Adobe Arabic" panose="02040503050201020203" pitchFamily="18" charset="-78"/>
              </a:rPr>
              <a:t> للشخص الذي قام بدفع نفقات جنازة المؤمن عليه الذي توفي نتيجة اصابة عمل او في حالة وفاة صاحب عائدة العجز الكلي الدائم . </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0007688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2667000" y="399590"/>
            <a:ext cx="9144000" cy="1657810"/>
          </a:xfrm>
        </p:spPr>
        <p:txBody>
          <a:bodyPr>
            <a:normAutofit fontScale="90000"/>
          </a:bodyPr>
          <a:lstStyle/>
          <a:p>
            <a:pPr algn="r"/>
            <a:r>
              <a:rPr lang="ar-SA" b="1" dirty="0">
                <a:solidFill>
                  <a:schemeClr val="accent6">
                    <a:lumMod val="50000"/>
                  </a:schemeClr>
                </a:solidFill>
                <a:latin typeface="Adobe Arabic" panose="02040503050201020203" pitchFamily="18" charset="-78"/>
                <a:cs typeface="Adobe Arabic" panose="02040503050201020203" pitchFamily="18" charset="-78"/>
              </a:rPr>
              <a:t>حالات الجمع بين </a:t>
            </a:r>
            <a:r>
              <a:rPr lang="ar-SA" b="1" dirty="0" err="1">
                <a:solidFill>
                  <a:schemeClr val="accent6">
                    <a:lumMod val="50000"/>
                  </a:schemeClr>
                </a:solidFill>
                <a:latin typeface="Adobe Arabic" panose="02040503050201020203" pitchFamily="18" charset="-78"/>
                <a:cs typeface="Adobe Arabic" panose="02040503050201020203" pitchFamily="18" charset="-78"/>
              </a:rPr>
              <a:t>مايستحقه</a:t>
            </a:r>
            <a:r>
              <a:rPr lang="ar-SA" b="1" dirty="0">
                <a:solidFill>
                  <a:schemeClr val="accent6">
                    <a:lumMod val="50000"/>
                  </a:schemeClr>
                </a:solidFill>
                <a:latin typeface="Adobe Arabic" panose="02040503050201020203" pitchFamily="18" charset="-78"/>
                <a:cs typeface="Adobe Arabic" panose="02040503050201020203" pitchFamily="18" charset="-78"/>
              </a:rPr>
              <a:t> أفراد عائلة المتوفى والتعويضات الأخرى </a:t>
            </a:r>
            <a:r>
              <a:rPr lang="ar-SA" b="1" dirty="0" smtClean="0">
                <a:solidFill>
                  <a:schemeClr val="accent6">
                    <a:lumMod val="50000"/>
                  </a:schemeClr>
                </a:solidFill>
                <a:latin typeface="Adobe Arabic" panose="02040503050201020203" pitchFamily="18" charset="-78"/>
                <a:cs typeface="Adobe Arabic" panose="02040503050201020203" pitchFamily="18" charset="-78"/>
              </a:rPr>
              <a:t>:</a:t>
            </a:r>
            <a:endParaRPr lang="ar-SA" b="1" dirty="0">
              <a:solidFill>
                <a:schemeClr val="accent6">
                  <a:lumMod val="50000"/>
                </a:schemeClr>
              </a:solidFill>
              <a:latin typeface="Adobe Arabic" panose="02040503050201020203" pitchFamily="18" charset="-78"/>
              <a:cs typeface="Adobe Arabic" panose="02040503050201020203" pitchFamily="18" charset="-78"/>
            </a:endParaRPr>
          </a:p>
        </p:txBody>
      </p:sp>
      <p:sp>
        <p:nvSpPr>
          <p:cNvPr id="3" name="عنوان فرعي 2"/>
          <p:cNvSpPr>
            <a:spLocks noGrp="1"/>
          </p:cNvSpPr>
          <p:nvPr>
            <p:ph type="subTitle" idx="1"/>
          </p:nvPr>
        </p:nvSpPr>
        <p:spPr>
          <a:xfrm>
            <a:off x="1930400" y="2552700"/>
            <a:ext cx="9753600" cy="2794000"/>
          </a:xfrm>
        </p:spPr>
        <p:txBody>
          <a:bodyPr>
            <a:normAutofit fontScale="92500" lnSpcReduction="10000"/>
          </a:bodyPr>
          <a:lstStyle/>
          <a:p>
            <a:pPr algn="r"/>
            <a:r>
              <a:rPr lang="ar-SA" sz="3900" b="1" dirty="0">
                <a:solidFill>
                  <a:srgbClr val="002060"/>
                </a:solidFill>
                <a:latin typeface="Adobe Arabic" panose="02040503050201020203" pitchFamily="18" charset="-78"/>
                <a:ea typeface="+mj-ea"/>
                <a:cs typeface="Adobe Arabic" panose="02040503050201020203" pitchFamily="18" charset="-78"/>
              </a:rPr>
              <a:t>يكون الجمع بين تعويضات فرع الاخطار المهنية وتعويضات فرع المعاشات في حدود الأحكام </a:t>
            </a:r>
            <a:r>
              <a:rPr lang="ar-SA" sz="3900" b="1" dirty="0" err="1">
                <a:solidFill>
                  <a:srgbClr val="002060"/>
                </a:solidFill>
                <a:latin typeface="Adobe Arabic" panose="02040503050201020203" pitchFamily="18" charset="-78"/>
                <a:ea typeface="+mj-ea"/>
                <a:cs typeface="Adobe Arabic" panose="02040503050201020203" pitchFamily="18" charset="-78"/>
              </a:rPr>
              <a:t>الآتيه</a:t>
            </a:r>
            <a:r>
              <a:rPr lang="ar-SA" sz="3900" b="1" dirty="0">
                <a:solidFill>
                  <a:srgbClr val="002060"/>
                </a:solidFill>
                <a:latin typeface="Adobe Arabic" panose="02040503050201020203" pitchFamily="18" charset="-78"/>
                <a:ea typeface="+mj-ea"/>
                <a:cs typeface="Adobe Arabic" panose="02040503050201020203" pitchFamily="18" charset="-78"/>
              </a:rPr>
              <a:t> : </a:t>
            </a:r>
          </a:p>
          <a:p>
            <a:pPr algn="r"/>
            <a:r>
              <a:rPr lang="ar-SA" sz="3900" b="1" dirty="0">
                <a:solidFill>
                  <a:srgbClr val="002060"/>
                </a:solidFill>
                <a:latin typeface="Adobe Arabic" panose="02040503050201020203" pitchFamily="18" charset="-78"/>
                <a:ea typeface="+mj-ea"/>
                <a:cs typeface="Adobe Arabic" panose="02040503050201020203" pitchFamily="18" charset="-78"/>
              </a:rPr>
              <a:t>١- يحق للمشترك الجمع بين العائدة والمعاش بما </a:t>
            </a:r>
            <a:r>
              <a:rPr lang="ar-SA" sz="3900" b="1" dirty="0" err="1">
                <a:solidFill>
                  <a:srgbClr val="002060"/>
                </a:solidFill>
                <a:latin typeface="Adobe Arabic" panose="02040503050201020203" pitchFamily="18" charset="-78"/>
                <a:ea typeface="+mj-ea"/>
                <a:cs typeface="Adobe Arabic" panose="02040503050201020203" pitchFamily="18" charset="-78"/>
              </a:rPr>
              <a:t>لايتجاوز</a:t>
            </a:r>
            <a:r>
              <a:rPr lang="ar-SA" sz="3900" b="1" dirty="0">
                <a:solidFill>
                  <a:srgbClr val="002060"/>
                </a:solidFill>
                <a:latin typeface="Adobe Arabic" panose="02040503050201020203" pitchFamily="18" charset="-78"/>
                <a:ea typeface="+mj-ea"/>
                <a:cs typeface="Adobe Arabic" panose="02040503050201020203" pitchFamily="18" charset="-78"/>
              </a:rPr>
              <a:t> ١٠٠٪‏ </a:t>
            </a:r>
          </a:p>
          <a:p>
            <a:pPr algn="r"/>
            <a:r>
              <a:rPr lang="ar-SA" sz="3900" b="1" dirty="0">
                <a:solidFill>
                  <a:srgbClr val="002060"/>
                </a:solidFill>
                <a:latin typeface="Adobe Arabic" panose="02040503050201020203" pitchFamily="18" charset="-78"/>
                <a:ea typeface="+mj-ea"/>
                <a:cs typeface="Adobe Arabic" panose="02040503050201020203" pitchFamily="18" charset="-78"/>
              </a:rPr>
              <a:t>٢- يحق للمشترك أو للمستحقين عنه الجمع بين التعويض المقطوع والمستحق طبقاً لفرع الأخطار المهنية وتعويضات فرع المعاشات .</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6109981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82700" y="850900"/>
            <a:ext cx="10439400" cy="4826000"/>
          </a:xfrm>
        </p:spPr>
        <p:txBody>
          <a:bodyPr>
            <a:normAutofit fontScale="92500" lnSpcReduction="20000"/>
          </a:bodyPr>
          <a:lstStyle/>
          <a:p>
            <a:pPr algn="r"/>
            <a:r>
              <a:rPr lang="ar-SA" sz="4800" b="1" dirty="0">
                <a:solidFill>
                  <a:schemeClr val="accent6">
                    <a:lumMod val="50000"/>
                  </a:schemeClr>
                </a:solidFill>
                <a:latin typeface="Adobe Arabic" panose="02040503050201020203" pitchFamily="18" charset="-78"/>
                <a:ea typeface="+mj-ea"/>
                <a:cs typeface="Adobe Arabic" panose="02040503050201020203" pitchFamily="18" charset="-78"/>
              </a:rPr>
              <a:t>٣- يكون الجمع بين العائدات والمعاشات المستحقة لأفراد العائلات في الحالات الآتية :</a:t>
            </a:r>
          </a:p>
          <a:p>
            <a:pPr algn="r"/>
            <a:r>
              <a:rPr lang="ar-SA" sz="3600" b="1" dirty="0">
                <a:solidFill>
                  <a:srgbClr val="002060"/>
                </a:solidFill>
                <a:latin typeface="Adobe Arabic" panose="02040503050201020203" pitchFamily="18" charset="-78"/>
                <a:ea typeface="+mj-ea"/>
                <a:cs typeface="Adobe Arabic" panose="02040503050201020203" pitchFamily="18" charset="-78"/>
              </a:rPr>
              <a:t>أ/ يجمع الأبناء والبنات المستحقون في المعاش او العائدة بين </a:t>
            </a:r>
            <a:r>
              <a:rPr lang="ar-SA" sz="3600" b="1" dirty="0" err="1">
                <a:solidFill>
                  <a:srgbClr val="002060"/>
                </a:solidFill>
                <a:latin typeface="Adobe Arabic" panose="02040503050201020203" pitchFamily="18" charset="-78"/>
                <a:ea typeface="+mj-ea"/>
                <a:cs typeface="Adobe Arabic" panose="02040503050201020203" pitchFamily="18" charset="-78"/>
              </a:rPr>
              <a:t>مايستحق</a:t>
            </a:r>
            <a:r>
              <a:rPr lang="ar-SA" sz="3600" b="1" dirty="0">
                <a:solidFill>
                  <a:srgbClr val="002060"/>
                </a:solidFill>
                <a:latin typeface="Adobe Arabic" panose="02040503050201020203" pitchFamily="18" charset="-78"/>
                <a:ea typeface="+mj-ea"/>
                <a:cs typeface="Adobe Arabic" panose="02040503050201020203" pitchFamily="18" charset="-78"/>
              </a:rPr>
              <a:t> لهم عن الأب </a:t>
            </a:r>
            <a:r>
              <a:rPr lang="ar-SA" sz="3600" b="1" dirty="0" err="1">
                <a:solidFill>
                  <a:srgbClr val="002060"/>
                </a:solidFill>
                <a:latin typeface="Adobe Arabic" panose="02040503050201020203" pitchFamily="18" charset="-78"/>
                <a:ea typeface="+mj-ea"/>
                <a:cs typeface="Adobe Arabic" panose="02040503050201020203" pitchFamily="18" charset="-78"/>
              </a:rPr>
              <a:t>ومايستحق</a:t>
            </a:r>
            <a:r>
              <a:rPr lang="ar-SA" sz="3600" b="1" dirty="0">
                <a:solidFill>
                  <a:srgbClr val="002060"/>
                </a:solidFill>
                <a:latin typeface="Adobe Arabic" panose="02040503050201020203" pitchFamily="18" charset="-78"/>
                <a:ea typeface="+mj-ea"/>
                <a:cs typeface="Adobe Arabic" panose="02040503050201020203" pitchFamily="18" charset="-78"/>
              </a:rPr>
              <a:t> لهم عن الأم . </a:t>
            </a:r>
          </a:p>
          <a:p>
            <a:pPr algn="r"/>
            <a:r>
              <a:rPr lang="ar-SA" sz="3600" b="1" dirty="0">
                <a:solidFill>
                  <a:srgbClr val="002060"/>
                </a:solidFill>
                <a:latin typeface="Adobe Arabic" panose="02040503050201020203" pitchFamily="18" charset="-78"/>
                <a:ea typeface="+mj-ea"/>
                <a:cs typeface="Adobe Arabic" panose="02040503050201020203" pitchFamily="18" charset="-78"/>
              </a:rPr>
              <a:t>ب/ تجمع الأرملة بين معاشها عن نفسها ومعاشها عن زوجها .</a:t>
            </a:r>
          </a:p>
          <a:p>
            <a:pPr algn="r"/>
            <a:r>
              <a:rPr lang="ar-SA" sz="3600" b="1" dirty="0">
                <a:solidFill>
                  <a:srgbClr val="002060"/>
                </a:solidFill>
                <a:latin typeface="Adobe Arabic" panose="02040503050201020203" pitchFamily="18" charset="-78"/>
                <a:ea typeface="+mj-ea"/>
                <a:cs typeface="Adobe Arabic" panose="02040503050201020203" pitchFamily="18" charset="-78"/>
              </a:rPr>
              <a:t>ج/ يجمع المستحق العاجز عن العمل بين المعاشات والعائدات </a:t>
            </a:r>
            <a:r>
              <a:rPr lang="ar-SA" sz="3600" b="1" dirty="0" err="1">
                <a:solidFill>
                  <a:srgbClr val="002060"/>
                </a:solidFill>
                <a:latin typeface="Adobe Arabic" panose="02040503050201020203" pitchFamily="18" charset="-78"/>
                <a:ea typeface="+mj-ea"/>
                <a:cs typeface="Adobe Arabic" panose="02040503050201020203" pitchFamily="18" charset="-78"/>
              </a:rPr>
              <a:t>المستحقه</a:t>
            </a:r>
            <a:r>
              <a:rPr lang="ar-SA" sz="3600" b="1" dirty="0">
                <a:solidFill>
                  <a:srgbClr val="002060"/>
                </a:solidFill>
                <a:latin typeface="Adobe Arabic" panose="02040503050201020203" pitchFamily="18" charset="-78"/>
                <a:ea typeface="+mj-ea"/>
                <a:cs typeface="Adobe Arabic" panose="02040503050201020203" pitchFamily="18" charset="-78"/>
              </a:rPr>
              <a:t> له .</a:t>
            </a:r>
          </a:p>
          <a:p>
            <a:pPr algn="r"/>
            <a:r>
              <a:rPr lang="ar-SA" sz="3600" b="1" dirty="0">
                <a:solidFill>
                  <a:srgbClr val="002060"/>
                </a:solidFill>
                <a:latin typeface="Adobe Arabic" panose="02040503050201020203" pitchFamily="18" charset="-78"/>
                <a:ea typeface="+mj-ea"/>
                <a:cs typeface="Adobe Arabic" panose="02040503050201020203" pitchFamily="18" charset="-78"/>
              </a:rPr>
              <a:t>٤- </a:t>
            </a:r>
            <a:r>
              <a:rPr lang="ar-SA" sz="3600" b="1" dirty="0" err="1">
                <a:solidFill>
                  <a:srgbClr val="002060"/>
                </a:solidFill>
                <a:latin typeface="Adobe Arabic" panose="02040503050201020203" pitchFamily="18" charset="-78"/>
                <a:ea typeface="+mj-ea"/>
                <a:cs typeface="Adobe Arabic" panose="02040503050201020203" pitchFamily="18" charset="-78"/>
              </a:rPr>
              <a:t>لايجوز</a:t>
            </a:r>
            <a:r>
              <a:rPr lang="ar-SA" sz="3600" b="1" dirty="0">
                <a:solidFill>
                  <a:srgbClr val="002060"/>
                </a:solidFill>
                <a:latin typeface="Adobe Arabic" panose="02040503050201020203" pitchFamily="18" charset="-78"/>
                <a:ea typeface="+mj-ea"/>
                <a:cs typeface="Adobe Arabic" panose="02040503050201020203" pitchFamily="18" charset="-78"/>
              </a:rPr>
              <a:t> الجمع بين المنحة المقررة في الفقرات الاولى والثانية والثالثة من المادة الحادية والخمسين . </a:t>
            </a:r>
          </a:p>
          <a:p>
            <a:pPr algn="r"/>
            <a:r>
              <a:rPr lang="ar-SA" sz="3600" b="1" dirty="0">
                <a:solidFill>
                  <a:srgbClr val="002060"/>
                </a:solidFill>
                <a:latin typeface="Adobe Arabic" panose="02040503050201020203" pitchFamily="18" charset="-78"/>
                <a:ea typeface="+mj-ea"/>
                <a:cs typeface="Adobe Arabic" panose="02040503050201020203" pitchFamily="18" charset="-78"/>
              </a:rPr>
              <a:t>٥- في غير الحالات السابقة </a:t>
            </a:r>
            <a:r>
              <a:rPr lang="ar-SA" sz="3600" b="1" dirty="0" err="1">
                <a:solidFill>
                  <a:srgbClr val="002060"/>
                </a:solidFill>
                <a:latin typeface="Adobe Arabic" panose="02040503050201020203" pitchFamily="18" charset="-78"/>
                <a:ea typeface="+mj-ea"/>
                <a:cs typeface="Adobe Arabic" panose="02040503050201020203" pitchFamily="18" charset="-78"/>
              </a:rPr>
              <a:t>لايجوز</a:t>
            </a:r>
            <a:r>
              <a:rPr lang="ar-SA" sz="3600" b="1" dirty="0">
                <a:solidFill>
                  <a:srgbClr val="002060"/>
                </a:solidFill>
                <a:latin typeface="Adobe Arabic" panose="02040503050201020203" pitchFamily="18" charset="-78"/>
                <a:ea typeface="+mj-ea"/>
                <a:cs typeface="Adobe Arabic" panose="02040503050201020203" pitchFamily="18" charset="-78"/>
              </a:rPr>
              <a:t> الجمع بين اكثر من تعويض او بين التعويض والدخل من العمل لأفراد العائلة الا في الحالات والحدود التي تنص عليها اللائحة .</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4922148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504335" y="-179285"/>
            <a:ext cx="9144000" cy="2387600"/>
          </a:xfrm>
        </p:spPr>
        <p:txBody>
          <a:bodyPr>
            <a:normAutofit/>
          </a:bodyPr>
          <a:lstStyle/>
          <a:p>
            <a:r>
              <a:rPr lang="ar-SA" sz="5400" b="1" dirty="0" smtClean="0">
                <a:solidFill>
                  <a:srgbClr val="C00000"/>
                </a:solidFill>
                <a:latin typeface="Adobe Arabic" panose="02040503050201020203" pitchFamily="18" charset="-78"/>
                <a:cs typeface="Adobe Arabic" panose="02040503050201020203" pitchFamily="18" charset="-78"/>
              </a:rPr>
              <a:t>(فرع المعاشات)</a:t>
            </a:r>
            <a:endParaRPr lang="ar-SA" sz="5400" b="1" dirty="0">
              <a:solidFill>
                <a:srgbClr val="C00000"/>
              </a:solidFill>
              <a:latin typeface="Adobe Arabic" panose="02040503050201020203" pitchFamily="18" charset="-78"/>
              <a:cs typeface="Adobe Arabic" panose="02040503050201020203" pitchFamily="18" charset="-78"/>
            </a:endParaRPr>
          </a:p>
        </p:txBody>
      </p:sp>
      <p:sp>
        <p:nvSpPr>
          <p:cNvPr id="3" name="عنوان فرعي 2"/>
          <p:cNvSpPr>
            <a:spLocks noGrp="1"/>
          </p:cNvSpPr>
          <p:nvPr>
            <p:ph type="subTitle" idx="1"/>
          </p:nvPr>
        </p:nvSpPr>
        <p:spPr>
          <a:xfrm>
            <a:off x="1263650" y="2654300"/>
            <a:ext cx="9664700" cy="2514600"/>
          </a:xfrm>
        </p:spPr>
        <p:txBody>
          <a:bodyPr>
            <a:normAutofit/>
          </a:bodyPr>
          <a:lstStyle/>
          <a:p>
            <a:r>
              <a:rPr lang="ar-SA" sz="3300" b="1" dirty="0">
                <a:solidFill>
                  <a:srgbClr val="002060"/>
                </a:solidFill>
                <a:latin typeface="Adobe Arabic" panose="02040503050201020203" pitchFamily="18" charset="-78"/>
                <a:ea typeface="+mj-ea"/>
                <a:cs typeface="Adobe Arabic" panose="02040503050201020203" pitchFamily="18" charset="-78"/>
              </a:rPr>
              <a:t>يكفل فرع المعاشات حقوقاً للمؤمن عليه أو ذويه في حالات العجز غير المهني </a:t>
            </a:r>
            <a:r>
              <a:rPr lang="ar-SA" sz="3300" b="1" dirty="0" err="1">
                <a:solidFill>
                  <a:srgbClr val="002060"/>
                </a:solidFill>
                <a:latin typeface="Adobe Arabic" panose="02040503050201020203" pitchFamily="18" charset="-78"/>
                <a:ea typeface="+mj-ea"/>
                <a:cs typeface="Adobe Arabic" panose="02040503050201020203" pitchFamily="18" charset="-78"/>
              </a:rPr>
              <a:t>والشيخوخه</a:t>
            </a:r>
            <a:r>
              <a:rPr lang="ar-SA" sz="3300" b="1" dirty="0">
                <a:solidFill>
                  <a:srgbClr val="002060"/>
                </a:solidFill>
                <a:latin typeface="Adobe Arabic" panose="02040503050201020203" pitchFamily="18" charset="-78"/>
                <a:ea typeface="+mj-ea"/>
                <a:cs typeface="Adobe Arabic" panose="02040503050201020203" pitchFamily="18" charset="-78"/>
              </a:rPr>
              <a:t> والوفاة وتتمثل الحقوق المقررة في هذا الفرع في المعاش الذي يدفع بصفة دورية للمؤمن عليه او ذويه عند تحقق احد هذه المخاطر وكذلك في تعويض مقطوع يتم دفعه مره واحده عندما </a:t>
            </a:r>
            <a:r>
              <a:rPr lang="ar-SA" sz="3300" b="1" dirty="0" err="1">
                <a:solidFill>
                  <a:srgbClr val="002060"/>
                </a:solidFill>
                <a:latin typeface="Adobe Arabic" panose="02040503050201020203" pitchFamily="18" charset="-78"/>
                <a:ea typeface="+mj-ea"/>
                <a:cs typeface="Adobe Arabic" panose="02040503050201020203" pitchFamily="18" charset="-78"/>
              </a:rPr>
              <a:t>لاتتوافر</a:t>
            </a:r>
            <a:r>
              <a:rPr lang="ar-SA" sz="3300" b="1" dirty="0">
                <a:solidFill>
                  <a:srgbClr val="002060"/>
                </a:solidFill>
                <a:latin typeface="Adobe Arabic" panose="02040503050201020203" pitchFamily="18" charset="-78"/>
                <a:ea typeface="+mj-ea"/>
                <a:cs typeface="Adobe Arabic" panose="02040503050201020203" pitchFamily="18" charset="-78"/>
              </a:rPr>
              <a:t> شروط استحقاق المعاش .  </a:t>
            </a:r>
            <a:endParaRPr lang="en-US" sz="3300" b="1" dirty="0">
              <a:solidFill>
                <a:srgbClr val="002060"/>
              </a:solidFill>
              <a:latin typeface="Adobe Arabic" panose="02040503050201020203" pitchFamily="18" charset="-78"/>
              <a:ea typeface="+mj-ea"/>
              <a:cs typeface="Adobe Arabic" panose="02040503050201020203" pitchFamily="18" charset="-78"/>
            </a:endParaRP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2328766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2717800" y="-757237"/>
            <a:ext cx="9144000" cy="2387600"/>
          </a:xfrm>
        </p:spPr>
        <p:txBody>
          <a:bodyPr>
            <a:normAutofit/>
          </a:bodyPr>
          <a:lstStyle/>
          <a:p>
            <a:pPr algn="r"/>
            <a:r>
              <a:rPr lang="ar-SA" sz="5400" b="1" dirty="0">
                <a:solidFill>
                  <a:srgbClr val="C00000"/>
                </a:solidFill>
                <a:latin typeface="Adobe Arabic" panose="02040503050201020203" pitchFamily="18" charset="-78"/>
                <a:cs typeface="Adobe Arabic" panose="02040503050201020203" pitchFamily="18" charset="-78"/>
              </a:rPr>
              <a:t>أولاً : معاشات </a:t>
            </a:r>
            <a:r>
              <a:rPr lang="ar-SA" sz="5400" b="1" dirty="0" err="1">
                <a:solidFill>
                  <a:srgbClr val="C00000"/>
                </a:solidFill>
                <a:latin typeface="Adobe Arabic" panose="02040503050201020203" pitchFamily="18" charset="-78"/>
                <a:cs typeface="Adobe Arabic" panose="02040503050201020203" pitchFamily="18" charset="-78"/>
              </a:rPr>
              <a:t>الشيخوخه</a:t>
            </a:r>
            <a:r>
              <a:rPr lang="ar-SA" sz="5400" b="1" dirty="0">
                <a:solidFill>
                  <a:srgbClr val="C00000"/>
                </a:solidFill>
                <a:latin typeface="Adobe Arabic" panose="02040503050201020203" pitchFamily="18" charset="-78"/>
                <a:cs typeface="Adobe Arabic" panose="02040503050201020203" pitchFamily="18" charset="-78"/>
              </a:rPr>
              <a:t> .</a:t>
            </a:r>
          </a:p>
        </p:txBody>
      </p:sp>
      <p:sp>
        <p:nvSpPr>
          <p:cNvPr id="3" name="عنوان فرعي 2"/>
          <p:cNvSpPr>
            <a:spLocks noGrp="1"/>
          </p:cNvSpPr>
          <p:nvPr>
            <p:ph type="subTitle" idx="1"/>
          </p:nvPr>
        </p:nvSpPr>
        <p:spPr>
          <a:xfrm>
            <a:off x="1651000" y="2006600"/>
            <a:ext cx="10121900" cy="3162300"/>
          </a:xfrm>
        </p:spPr>
        <p:txBody>
          <a:bodyPr>
            <a:normAutofit fontScale="62500" lnSpcReduction="20000"/>
          </a:bodyPr>
          <a:lstStyle/>
          <a:p>
            <a:pPr algn="r"/>
            <a:r>
              <a:rPr lang="ar-SA" sz="5300" b="1" dirty="0">
                <a:solidFill>
                  <a:srgbClr val="002060"/>
                </a:solidFill>
                <a:latin typeface="Adobe Arabic" panose="02040503050201020203" pitchFamily="18" charset="-78"/>
                <a:ea typeface="+mj-ea"/>
                <a:cs typeface="Adobe Arabic" panose="02040503050201020203" pitchFamily="18" charset="-78"/>
              </a:rPr>
              <a:t>يعد تأمين </a:t>
            </a:r>
            <a:r>
              <a:rPr lang="ar-SA" sz="5300" b="1" dirty="0" err="1">
                <a:solidFill>
                  <a:srgbClr val="002060"/>
                </a:solidFill>
                <a:latin typeface="Adobe Arabic" panose="02040503050201020203" pitchFamily="18" charset="-78"/>
                <a:ea typeface="+mj-ea"/>
                <a:cs typeface="Adobe Arabic" panose="02040503050201020203" pitchFamily="18" charset="-78"/>
              </a:rPr>
              <a:t>الشيخوخه</a:t>
            </a:r>
            <a:r>
              <a:rPr lang="ar-SA" sz="5300" b="1" dirty="0">
                <a:solidFill>
                  <a:srgbClr val="002060"/>
                </a:solidFill>
                <a:latin typeface="Adobe Arabic" panose="02040503050201020203" pitchFamily="18" charset="-78"/>
                <a:ea typeface="+mj-ea"/>
                <a:cs typeface="Adobe Arabic" panose="02040503050201020203" pitchFamily="18" charset="-78"/>
              </a:rPr>
              <a:t> أهم أنواع التأمينات </a:t>
            </a:r>
            <a:r>
              <a:rPr lang="ar-SA" sz="5300" b="1" dirty="0" err="1">
                <a:solidFill>
                  <a:srgbClr val="002060"/>
                </a:solidFill>
                <a:latin typeface="Adobe Arabic" panose="02040503050201020203" pitchFamily="18" charset="-78"/>
                <a:ea typeface="+mj-ea"/>
                <a:cs typeface="Adobe Arabic" panose="02040503050201020203" pitchFamily="18" charset="-78"/>
              </a:rPr>
              <a:t>الإجتماعية</a:t>
            </a:r>
            <a:r>
              <a:rPr lang="ar-SA" sz="5300" b="1" dirty="0">
                <a:solidFill>
                  <a:srgbClr val="002060"/>
                </a:solidFill>
                <a:latin typeface="Adobe Arabic" panose="02040503050201020203" pitchFamily="18" charset="-78"/>
                <a:ea typeface="+mj-ea"/>
                <a:cs typeface="Adobe Arabic" panose="02040503050201020203" pitchFamily="18" charset="-78"/>
              </a:rPr>
              <a:t> وأعمها.</a:t>
            </a:r>
          </a:p>
          <a:p>
            <a:pPr algn="r"/>
            <a:r>
              <a:rPr lang="ar-SA" sz="5300" b="1" dirty="0">
                <a:solidFill>
                  <a:schemeClr val="accent6">
                    <a:lumMod val="50000"/>
                  </a:schemeClr>
                </a:solidFill>
                <a:latin typeface="Adobe Arabic" panose="02040503050201020203" pitchFamily="18" charset="-78"/>
                <a:ea typeface="+mj-ea"/>
                <a:cs typeface="Adobe Arabic" panose="02040503050201020203" pitchFamily="18" charset="-78"/>
              </a:rPr>
              <a:t>مفهوم </a:t>
            </a:r>
            <a:r>
              <a:rPr lang="ar-SA" sz="5300" b="1" dirty="0" err="1">
                <a:solidFill>
                  <a:schemeClr val="accent6">
                    <a:lumMod val="50000"/>
                  </a:schemeClr>
                </a:solidFill>
                <a:latin typeface="Adobe Arabic" panose="02040503050201020203" pitchFamily="18" charset="-78"/>
                <a:ea typeface="+mj-ea"/>
                <a:cs typeface="Adobe Arabic" panose="02040503050201020203" pitchFamily="18" charset="-78"/>
              </a:rPr>
              <a:t>الشيخوخه</a:t>
            </a:r>
            <a:r>
              <a:rPr lang="ar-SA" sz="5300" b="1" dirty="0">
                <a:solidFill>
                  <a:schemeClr val="accent6">
                    <a:lumMod val="50000"/>
                  </a:schemeClr>
                </a:solidFill>
                <a:latin typeface="Adobe Arabic" panose="02040503050201020203" pitchFamily="18" charset="-78"/>
                <a:ea typeface="+mj-ea"/>
                <a:cs typeface="Adobe Arabic" panose="02040503050201020203" pitchFamily="18" charset="-78"/>
              </a:rPr>
              <a:t> : </a:t>
            </a:r>
          </a:p>
          <a:p>
            <a:pPr algn="r"/>
            <a:r>
              <a:rPr lang="ar-SA" sz="5300" b="1" dirty="0">
                <a:solidFill>
                  <a:srgbClr val="002060"/>
                </a:solidFill>
                <a:latin typeface="Adobe Arabic" panose="02040503050201020203" pitchFamily="18" charset="-78"/>
                <a:ea typeface="+mj-ea"/>
                <a:cs typeface="Adobe Arabic" panose="02040503050201020203" pitchFamily="18" charset="-78"/>
              </a:rPr>
              <a:t>تعتبر </a:t>
            </a:r>
            <a:r>
              <a:rPr lang="ar-SA" sz="5300" b="1" dirty="0" err="1">
                <a:solidFill>
                  <a:srgbClr val="002060"/>
                </a:solidFill>
                <a:latin typeface="Adobe Arabic" panose="02040503050201020203" pitchFamily="18" charset="-78"/>
                <a:ea typeface="+mj-ea"/>
                <a:cs typeface="Adobe Arabic" panose="02040503050201020203" pitchFamily="18" charset="-78"/>
              </a:rPr>
              <a:t>الشيخوخه</a:t>
            </a:r>
            <a:r>
              <a:rPr lang="ar-SA" sz="5300" b="1" dirty="0">
                <a:solidFill>
                  <a:srgbClr val="002060"/>
                </a:solidFill>
                <a:latin typeface="Adobe Arabic" panose="02040503050201020203" pitchFamily="18" charset="-78"/>
                <a:ea typeface="+mj-ea"/>
                <a:cs typeface="Adobe Arabic" panose="02040503050201020203" pitchFamily="18" charset="-78"/>
              </a:rPr>
              <a:t> مرحلة من مراحل عمر الإنسان والتي يصبح عندها عاجز عن العمل نتيجة للنقص التدريجي في حيويته ومقدرته على العمل وانه </a:t>
            </a:r>
            <a:r>
              <a:rPr lang="ar-SA" sz="5300" b="1" dirty="0" err="1">
                <a:solidFill>
                  <a:srgbClr val="002060"/>
                </a:solidFill>
                <a:latin typeface="Adobe Arabic" panose="02040503050201020203" pitchFamily="18" charset="-78"/>
                <a:ea typeface="+mj-ea"/>
                <a:cs typeface="Adobe Arabic" panose="02040503050201020203" pitchFamily="18" charset="-78"/>
              </a:rPr>
              <a:t>لايوجد</a:t>
            </a:r>
            <a:r>
              <a:rPr lang="ar-SA" sz="5300" b="1" dirty="0">
                <a:solidFill>
                  <a:srgbClr val="002060"/>
                </a:solidFill>
                <a:latin typeface="Adobe Arabic" panose="02040503050201020203" pitchFamily="18" charset="-78"/>
                <a:ea typeface="+mj-ea"/>
                <a:cs typeface="Adobe Arabic" panose="02040503050201020203" pitchFamily="18" charset="-78"/>
              </a:rPr>
              <a:t> عمر معين يمكن اعتباره عمر </a:t>
            </a:r>
            <a:r>
              <a:rPr lang="ar-SA" sz="5300" b="1" dirty="0" err="1">
                <a:solidFill>
                  <a:srgbClr val="002060"/>
                </a:solidFill>
                <a:latin typeface="Adobe Arabic" panose="02040503050201020203" pitchFamily="18" charset="-78"/>
                <a:ea typeface="+mj-ea"/>
                <a:cs typeface="Adobe Arabic" panose="02040503050201020203" pitchFamily="18" charset="-78"/>
              </a:rPr>
              <a:t>الشيخوخه</a:t>
            </a:r>
            <a:r>
              <a:rPr lang="ar-SA" sz="5300" b="1" dirty="0">
                <a:solidFill>
                  <a:srgbClr val="002060"/>
                </a:solidFill>
                <a:latin typeface="Adobe Arabic" panose="02040503050201020203" pitchFamily="18" charset="-78"/>
                <a:ea typeface="+mj-ea"/>
                <a:cs typeface="Adobe Arabic" panose="02040503050201020203" pitchFamily="18" charset="-78"/>
              </a:rPr>
              <a:t> .</a:t>
            </a:r>
          </a:p>
          <a:p>
            <a:pPr algn="r"/>
            <a:r>
              <a:rPr lang="ar-SA" sz="5300" b="1" dirty="0">
                <a:solidFill>
                  <a:schemeClr val="accent6">
                    <a:lumMod val="50000"/>
                  </a:schemeClr>
                </a:solidFill>
                <a:latin typeface="Adobe Arabic" panose="02040503050201020203" pitchFamily="18" charset="-78"/>
                <a:ea typeface="+mj-ea"/>
                <a:cs typeface="Adobe Arabic" panose="02040503050201020203" pitchFamily="18" charset="-78"/>
              </a:rPr>
              <a:t>مفهوم معاش </a:t>
            </a:r>
            <a:r>
              <a:rPr lang="ar-SA" sz="5300" b="1" dirty="0" err="1">
                <a:solidFill>
                  <a:schemeClr val="accent6">
                    <a:lumMod val="50000"/>
                  </a:schemeClr>
                </a:solidFill>
                <a:latin typeface="Adobe Arabic" panose="02040503050201020203" pitchFamily="18" charset="-78"/>
                <a:ea typeface="+mj-ea"/>
                <a:cs typeface="Adobe Arabic" panose="02040503050201020203" pitchFamily="18" charset="-78"/>
              </a:rPr>
              <a:t>الشيخوخه</a:t>
            </a:r>
            <a:r>
              <a:rPr lang="ar-SA" sz="5300" b="1" dirty="0">
                <a:solidFill>
                  <a:schemeClr val="accent6">
                    <a:lumMod val="50000"/>
                  </a:schemeClr>
                </a:solidFill>
                <a:latin typeface="Adobe Arabic" panose="02040503050201020203" pitchFamily="18" charset="-78"/>
                <a:ea typeface="+mj-ea"/>
                <a:cs typeface="Adobe Arabic" panose="02040503050201020203" pitchFamily="18" charset="-78"/>
              </a:rPr>
              <a:t> :</a:t>
            </a:r>
          </a:p>
          <a:p>
            <a:pPr algn="r"/>
            <a:r>
              <a:rPr lang="ar-SA" sz="5300" b="1" dirty="0">
                <a:solidFill>
                  <a:srgbClr val="002060"/>
                </a:solidFill>
                <a:latin typeface="Adobe Arabic" panose="02040503050201020203" pitchFamily="18" charset="-78"/>
                <a:ea typeface="+mj-ea"/>
                <a:cs typeface="Adobe Arabic" panose="02040503050201020203" pitchFamily="18" charset="-78"/>
              </a:rPr>
              <a:t>هو مبلغ نقدي يدفع للمؤمن عليه او المستحقين عنه عند تحقق شروطه .</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6035400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68500" y="749300"/>
            <a:ext cx="9791700" cy="5130800"/>
          </a:xfrm>
        </p:spPr>
        <p:txBody>
          <a:bodyPr>
            <a:normAutofit/>
          </a:bodyPr>
          <a:lstStyle/>
          <a:p>
            <a:pPr algn="r"/>
            <a:r>
              <a:rPr lang="ar-SA" sz="3300" b="1" dirty="0">
                <a:solidFill>
                  <a:srgbClr val="C00000"/>
                </a:solidFill>
                <a:latin typeface="Adobe Arabic" panose="02040503050201020203" pitchFamily="18" charset="-78"/>
                <a:ea typeface="+mj-ea"/>
                <a:cs typeface="Adobe Arabic" panose="02040503050201020203" pitchFamily="18" charset="-78"/>
              </a:rPr>
              <a:t>شروط استحقاق معاش </a:t>
            </a:r>
            <a:r>
              <a:rPr lang="ar-SA" sz="3300" b="1" dirty="0" err="1">
                <a:solidFill>
                  <a:srgbClr val="C00000"/>
                </a:solidFill>
                <a:latin typeface="Adobe Arabic" panose="02040503050201020203" pitchFamily="18" charset="-78"/>
                <a:ea typeface="+mj-ea"/>
                <a:cs typeface="Adobe Arabic" panose="02040503050201020203" pitchFamily="18" charset="-78"/>
              </a:rPr>
              <a:t>الشيخوخه</a:t>
            </a:r>
            <a:r>
              <a:rPr lang="ar-SA" sz="3300" b="1" dirty="0">
                <a:solidFill>
                  <a:srgbClr val="C00000"/>
                </a:solidFill>
                <a:latin typeface="Adobe Arabic" panose="02040503050201020203" pitchFamily="18" charset="-78"/>
                <a:ea typeface="+mj-ea"/>
                <a:cs typeface="Adobe Arabic" panose="02040503050201020203" pitchFamily="18" charset="-78"/>
              </a:rPr>
              <a:t> : </a:t>
            </a:r>
          </a:p>
          <a:p>
            <a:pPr algn="r"/>
            <a:r>
              <a:rPr lang="ar-SA" sz="3300" b="1" dirty="0">
                <a:solidFill>
                  <a:schemeClr val="accent6">
                    <a:lumMod val="50000"/>
                  </a:schemeClr>
                </a:solidFill>
                <a:latin typeface="Adobe Arabic" panose="02040503050201020203" pitchFamily="18" charset="-78"/>
                <a:ea typeface="+mj-ea"/>
                <a:cs typeface="Adobe Arabic" panose="02040503050201020203" pitchFamily="18" charset="-78"/>
              </a:rPr>
              <a:t>١-</a:t>
            </a:r>
            <a:r>
              <a:rPr lang="ar-SA" dirty="0">
                <a:solidFill>
                  <a:schemeClr val="accent6">
                    <a:lumMod val="50000"/>
                  </a:schemeClr>
                </a:solidFill>
              </a:rPr>
              <a:t> </a:t>
            </a:r>
            <a:r>
              <a:rPr lang="ar-SA" sz="3300" b="1" dirty="0">
                <a:solidFill>
                  <a:schemeClr val="accent6">
                    <a:lumMod val="50000"/>
                  </a:schemeClr>
                </a:solidFill>
                <a:latin typeface="Adobe Arabic" panose="02040503050201020203" pitchFamily="18" charset="-78"/>
                <a:ea typeface="+mj-ea"/>
                <a:cs typeface="Adobe Arabic" panose="02040503050201020203" pitchFamily="18" charset="-78"/>
              </a:rPr>
              <a:t>بلوغ المؤمن عليه سن الستين وتدخل عدة عوامل لتحديد سن المعاش :</a:t>
            </a:r>
          </a:p>
          <a:p>
            <a:pPr algn="r"/>
            <a:r>
              <a:rPr lang="ar-SA" sz="3300" b="1" dirty="0">
                <a:solidFill>
                  <a:srgbClr val="002060"/>
                </a:solidFill>
                <a:latin typeface="Adobe Arabic" panose="02040503050201020203" pitchFamily="18" charset="-78"/>
                <a:ea typeface="+mj-ea"/>
                <a:cs typeface="Adobe Arabic" panose="02040503050201020203" pitchFamily="18" charset="-78"/>
              </a:rPr>
              <a:t>أ / المستوى العام للأعمار في الدولة .</a:t>
            </a:r>
          </a:p>
          <a:p>
            <a:pPr algn="r"/>
            <a:r>
              <a:rPr lang="ar-SA" sz="3300" b="1" dirty="0">
                <a:solidFill>
                  <a:srgbClr val="002060"/>
                </a:solidFill>
                <a:latin typeface="Adobe Arabic" panose="02040503050201020203" pitchFamily="18" charset="-78"/>
                <a:ea typeface="+mj-ea"/>
                <a:cs typeface="Adobe Arabic" panose="02040503050201020203" pitchFamily="18" charset="-78"/>
              </a:rPr>
              <a:t>ب / المستوى </a:t>
            </a:r>
            <a:r>
              <a:rPr lang="ar-SA" sz="3300" b="1" dirty="0" err="1">
                <a:solidFill>
                  <a:srgbClr val="002060"/>
                </a:solidFill>
                <a:latin typeface="Adobe Arabic" panose="02040503050201020203" pitchFamily="18" charset="-78"/>
                <a:ea typeface="+mj-ea"/>
                <a:cs typeface="Adobe Arabic" panose="02040503050201020203" pitchFamily="18" charset="-78"/>
              </a:rPr>
              <a:t>الإقتصادي</a:t>
            </a:r>
            <a:r>
              <a:rPr lang="ar-SA" sz="3300" b="1" dirty="0">
                <a:solidFill>
                  <a:srgbClr val="002060"/>
                </a:solidFill>
                <a:latin typeface="Adobe Arabic" panose="02040503050201020203" pitchFamily="18" charset="-78"/>
                <a:ea typeface="+mj-ea"/>
                <a:cs typeface="Adobe Arabic" panose="02040503050201020203" pitchFamily="18" charset="-78"/>
              </a:rPr>
              <a:t> للدولة . </a:t>
            </a:r>
          </a:p>
          <a:p>
            <a:pPr algn="r"/>
            <a:r>
              <a:rPr lang="ar-SA" sz="3300" b="1" dirty="0">
                <a:solidFill>
                  <a:srgbClr val="002060"/>
                </a:solidFill>
                <a:latin typeface="Adobe Arabic" panose="02040503050201020203" pitchFamily="18" charset="-78"/>
                <a:ea typeface="+mj-ea"/>
                <a:cs typeface="Adobe Arabic" panose="02040503050201020203" pitchFamily="18" charset="-78"/>
              </a:rPr>
              <a:t>ج / طبيعة الصناعة والنشاط .</a:t>
            </a:r>
          </a:p>
          <a:p>
            <a:pPr algn="r"/>
            <a:r>
              <a:rPr lang="ar-SA" sz="3300" b="1" dirty="0">
                <a:solidFill>
                  <a:srgbClr val="002060"/>
                </a:solidFill>
                <a:latin typeface="Adobe Arabic" panose="02040503050201020203" pitchFamily="18" charset="-78"/>
                <a:ea typeface="+mj-ea"/>
                <a:cs typeface="Adobe Arabic" panose="02040503050201020203" pitchFamily="18" charset="-78"/>
              </a:rPr>
              <a:t>د / الجنس (النوع) .</a:t>
            </a:r>
          </a:p>
          <a:p>
            <a:pPr algn="r"/>
            <a:r>
              <a:rPr lang="ar-SA" sz="3300" b="1" dirty="0">
                <a:solidFill>
                  <a:srgbClr val="002060"/>
                </a:solidFill>
                <a:latin typeface="Adobe Arabic" panose="02040503050201020203" pitchFamily="18" charset="-78"/>
                <a:ea typeface="+mj-ea"/>
                <a:cs typeface="Adobe Arabic" panose="02040503050201020203" pitchFamily="18" charset="-78"/>
              </a:rPr>
              <a:t>هـ / الحرص على اتاحة فرصه من الوقت لكي ينعم فيها المؤمن عليهم بالراحة </a:t>
            </a:r>
            <a:r>
              <a:rPr lang="ar-SA" sz="3300" b="1" dirty="0" err="1">
                <a:solidFill>
                  <a:srgbClr val="002060"/>
                </a:solidFill>
                <a:latin typeface="Adobe Arabic" panose="02040503050201020203" pitchFamily="18" charset="-78"/>
                <a:ea typeface="+mj-ea"/>
                <a:cs typeface="Adobe Arabic" panose="02040503050201020203" pitchFamily="18" charset="-78"/>
              </a:rPr>
              <a:t>المشموله</a:t>
            </a:r>
            <a:r>
              <a:rPr lang="ar-SA" sz="3300" b="1" dirty="0">
                <a:solidFill>
                  <a:srgbClr val="002060"/>
                </a:solidFill>
                <a:latin typeface="Adobe Arabic" panose="02040503050201020203" pitchFamily="18" charset="-78"/>
                <a:ea typeface="+mj-ea"/>
                <a:cs typeface="Adobe Arabic" panose="02040503050201020203" pitchFamily="18" charset="-78"/>
              </a:rPr>
              <a:t> بالضمان .</a:t>
            </a: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6715441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638300" y="850900"/>
            <a:ext cx="10121900" cy="5486400"/>
          </a:xfrm>
        </p:spPr>
        <p:txBody>
          <a:bodyPr>
            <a:normAutofit lnSpcReduction="10000"/>
          </a:bodyPr>
          <a:lstStyle/>
          <a:p>
            <a:pPr algn="r"/>
            <a:r>
              <a:rPr lang="ar-SA" sz="3300" b="1" dirty="0">
                <a:solidFill>
                  <a:schemeClr val="accent6">
                    <a:lumMod val="50000"/>
                  </a:schemeClr>
                </a:solidFill>
                <a:latin typeface="Adobe Arabic" panose="02040503050201020203" pitchFamily="18" charset="-78"/>
                <a:ea typeface="+mj-ea"/>
                <a:cs typeface="Adobe Arabic" panose="02040503050201020203" pitchFamily="18" charset="-78"/>
              </a:rPr>
              <a:t>٢- التوقف عن ممارسة عمل خاضع للتأمين : </a:t>
            </a:r>
          </a:p>
          <a:p>
            <a:pPr algn="r"/>
            <a:r>
              <a:rPr lang="ar-SA" sz="3400" b="1" dirty="0">
                <a:solidFill>
                  <a:srgbClr val="002060"/>
                </a:solidFill>
                <a:latin typeface="Adobe Arabic" panose="02040503050201020203" pitchFamily="18" charset="-78"/>
                <a:ea typeface="+mj-ea"/>
                <a:cs typeface="Adobe Arabic" panose="02040503050201020203" pitchFamily="18" charset="-78"/>
              </a:rPr>
              <a:t>اشترط المنظم توقف العامل عن ممارسة عمله حتى يستحق معاش </a:t>
            </a:r>
            <a:r>
              <a:rPr lang="ar-SA" sz="3400" b="1" dirty="0" err="1">
                <a:solidFill>
                  <a:srgbClr val="002060"/>
                </a:solidFill>
                <a:latin typeface="Adobe Arabic" panose="02040503050201020203" pitchFamily="18" charset="-78"/>
                <a:ea typeface="+mj-ea"/>
                <a:cs typeface="Adobe Arabic" panose="02040503050201020203" pitchFamily="18" charset="-78"/>
              </a:rPr>
              <a:t>الشيخوخه</a:t>
            </a:r>
            <a:r>
              <a:rPr lang="ar-SA" sz="3400" b="1" dirty="0">
                <a:solidFill>
                  <a:srgbClr val="002060"/>
                </a:solidFill>
                <a:latin typeface="Adobe Arabic" panose="02040503050201020203" pitchFamily="18" charset="-78"/>
                <a:ea typeface="+mj-ea"/>
                <a:cs typeface="Adobe Arabic" panose="02040503050201020203" pitchFamily="18" charset="-78"/>
              </a:rPr>
              <a:t> حيث ان الغرض من استحقاق المعاش هو تعويض العامل المؤمن عليه عن الأجر .</a:t>
            </a:r>
          </a:p>
          <a:p>
            <a:pPr algn="r"/>
            <a:r>
              <a:rPr lang="ar-SA" sz="3300" b="1" dirty="0">
                <a:solidFill>
                  <a:schemeClr val="accent6">
                    <a:lumMod val="50000"/>
                  </a:schemeClr>
                </a:solidFill>
                <a:latin typeface="Adobe Arabic" panose="02040503050201020203" pitchFamily="18" charset="-78"/>
                <a:ea typeface="+mj-ea"/>
                <a:cs typeface="Adobe Arabic" panose="02040503050201020203" pitchFamily="18" charset="-78"/>
              </a:rPr>
              <a:t>٣- بلوغ النصاب المطلوب في عدد </a:t>
            </a:r>
            <a:r>
              <a:rPr lang="ar-SA" sz="3300" b="1" dirty="0" err="1">
                <a:solidFill>
                  <a:schemeClr val="accent6">
                    <a:lumMod val="50000"/>
                  </a:schemeClr>
                </a:solidFill>
                <a:latin typeface="Adobe Arabic" panose="02040503050201020203" pitchFamily="18" charset="-78"/>
                <a:ea typeface="+mj-ea"/>
                <a:cs typeface="Adobe Arabic" panose="02040503050201020203" pitchFamily="18" charset="-78"/>
              </a:rPr>
              <a:t>الإشتراكات</a:t>
            </a:r>
            <a:r>
              <a:rPr lang="ar-SA" sz="3300" b="1" dirty="0">
                <a:solidFill>
                  <a:schemeClr val="accent6">
                    <a:lumMod val="50000"/>
                  </a:schemeClr>
                </a:solidFill>
                <a:latin typeface="Adobe Arabic" panose="02040503050201020203" pitchFamily="18" charset="-78"/>
                <a:ea typeface="+mj-ea"/>
                <a:cs typeface="Adobe Arabic" panose="02040503050201020203" pitchFamily="18" charset="-78"/>
              </a:rPr>
              <a:t> :</a:t>
            </a:r>
          </a:p>
          <a:p>
            <a:pPr algn="r"/>
            <a:r>
              <a:rPr lang="ar-SA" sz="3300" b="1" dirty="0">
                <a:solidFill>
                  <a:srgbClr val="002060"/>
                </a:solidFill>
                <a:latin typeface="Adobe Arabic" panose="02040503050201020203" pitchFamily="18" charset="-78"/>
                <a:ea typeface="+mj-ea"/>
                <a:cs typeface="Adobe Arabic" panose="02040503050201020203" pitchFamily="18" charset="-78"/>
              </a:rPr>
              <a:t>يعد العامل مستكمل لنصاب الاشتراكات </a:t>
            </a:r>
            <a:r>
              <a:rPr lang="ar-SA" sz="3300" b="1" dirty="0" err="1">
                <a:solidFill>
                  <a:srgbClr val="002060"/>
                </a:solidFill>
                <a:latin typeface="Adobe Arabic" panose="02040503050201020203" pitchFamily="18" charset="-78"/>
                <a:ea typeface="+mj-ea"/>
                <a:cs typeface="Adobe Arabic" panose="02040503050201020203" pitchFamily="18" charset="-78"/>
              </a:rPr>
              <a:t>المؤهله</a:t>
            </a:r>
            <a:r>
              <a:rPr lang="ar-SA" sz="3300" b="1" dirty="0">
                <a:solidFill>
                  <a:srgbClr val="002060"/>
                </a:solidFill>
                <a:latin typeface="Adobe Arabic" panose="02040503050201020203" pitchFamily="18" charset="-78"/>
                <a:ea typeface="+mj-ea"/>
                <a:cs typeface="Adobe Arabic" panose="02040503050201020203" pitchFamily="18" charset="-78"/>
              </a:rPr>
              <a:t> لمعاش </a:t>
            </a:r>
            <a:r>
              <a:rPr lang="ar-SA" sz="3300" b="1" dirty="0" err="1">
                <a:solidFill>
                  <a:srgbClr val="002060"/>
                </a:solidFill>
                <a:latin typeface="Adobe Arabic" panose="02040503050201020203" pitchFamily="18" charset="-78"/>
                <a:ea typeface="+mj-ea"/>
                <a:cs typeface="Adobe Arabic" panose="02040503050201020203" pitchFamily="18" charset="-78"/>
              </a:rPr>
              <a:t>الشبخوخه</a:t>
            </a:r>
            <a:r>
              <a:rPr lang="ar-SA" sz="3300" b="1" dirty="0">
                <a:solidFill>
                  <a:srgbClr val="002060"/>
                </a:solidFill>
                <a:latin typeface="Adobe Arabic" panose="02040503050201020203" pitchFamily="18" charset="-78"/>
                <a:ea typeface="+mj-ea"/>
                <a:cs typeface="Adobe Arabic" panose="02040503050201020203" pitchFamily="18" charset="-78"/>
              </a:rPr>
              <a:t> اذا قضى على الأقل احدى الحالتين : </a:t>
            </a:r>
          </a:p>
          <a:p>
            <a:pPr algn="r"/>
            <a:r>
              <a:rPr lang="ar-SA" sz="3300" b="1" dirty="0">
                <a:solidFill>
                  <a:srgbClr val="002060"/>
                </a:solidFill>
                <a:latin typeface="Adobe Arabic" panose="02040503050201020203" pitchFamily="18" charset="-78"/>
                <a:ea typeface="+mj-ea"/>
                <a:cs typeface="Adobe Arabic" panose="02040503050201020203" pitchFamily="18" charset="-78"/>
              </a:rPr>
              <a:t>الاولى / ١٢٠ شهر تأميناً منها (٣٦شهر) في خلال السنوات الخمس </a:t>
            </a:r>
            <a:r>
              <a:rPr lang="ar-SA" sz="3300" b="1" dirty="0" err="1">
                <a:solidFill>
                  <a:srgbClr val="002060"/>
                </a:solidFill>
                <a:latin typeface="Adobe Arabic" panose="02040503050201020203" pitchFamily="18" charset="-78"/>
                <a:ea typeface="+mj-ea"/>
                <a:cs typeface="Adobe Arabic" panose="02040503050201020203" pitchFamily="18" charset="-78"/>
              </a:rPr>
              <a:t>الاخيره</a:t>
            </a:r>
            <a:r>
              <a:rPr lang="ar-SA" sz="3300" b="1" dirty="0">
                <a:solidFill>
                  <a:srgbClr val="002060"/>
                </a:solidFill>
                <a:latin typeface="Adobe Arabic" panose="02040503050201020203" pitchFamily="18" charset="-78"/>
                <a:ea typeface="+mj-ea"/>
                <a:cs typeface="Adobe Arabic" panose="02040503050201020203" pitchFamily="18" charset="-78"/>
              </a:rPr>
              <a:t> التي تسبق طلب المعاش والتوقف عن العمل . </a:t>
            </a:r>
          </a:p>
          <a:p>
            <a:pPr algn="r"/>
            <a:r>
              <a:rPr lang="ar-SA" sz="3300" b="1" dirty="0" err="1">
                <a:solidFill>
                  <a:srgbClr val="002060"/>
                </a:solidFill>
                <a:latin typeface="Adobe Arabic" panose="02040503050201020203" pitchFamily="18" charset="-78"/>
                <a:ea typeface="+mj-ea"/>
                <a:cs typeface="Adobe Arabic" panose="02040503050201020203" pitchFamily="18" charset="-78"/>
              </a:rPr>
              <a:t>الثانيه</a:t>
            </a:r>
            <a:r>
              <a:rPr lang="ar-SA" sz="3300" b="1" dirty="0">
                <a:solidFill>
                  <a:srgbClr val="002060"/>
                </a:solidFill>
                <a:latin typeface="Adobe Arabic" panose="02040503050201020203" pitchFamily="18" charset="-78"/>
                <a:ea typeface="+mj-ea"/>
                <a:cs typeface="Adobe Arabic" panose="02040503050201020203" pitchFamily="18" charset="-78"/>
              </a:rPr>
              <a:t> / ١٨٠ شهر من المجموع وذلك دون النظر في كونها </a:t>
            </a:r>
            <a:r>
              <a:rPr lang="ar-SA" sz="3300" b="1" dirty="0" err="1">
                <a:solidFill>
                  <a:srgbClr val="002060"/>
                </a:solidFill>
                <a:latin typeface="Adobe Arabic" panose="02040503050201020203" pitchFamily="18" charset="-78"/>
                <a:ea typeface="+mj-ea"/>
                <a:cs typeface="Adobe Arabic" panose="02040503050201020203" pitchFamily="18" charset="-78"/>
              </a:rPr>
              <a:t>متصله</a:t>
            </a:r>
            <a:r>
              <a:rPr lang="ar-SA" sz="3300" b="1" dirty="0">
                <a:solidFill>
                  <a:srgbClr val="002060"/>
                </a:solidFill>
                <a:latin typeface="Adobe Arabic" panose="02040503050201020203" pitchFamily="18" charset="-78"/>
                <a:ea typeface="+mj-ea"/>
                <a:cs typeface="Adobe Arabic" panose="02040503050201020203" pitchFamily="18" charset="-78"/>
              </a:rPr>
              <a:t> او منفصله . </a:t>
            </a:r>
            <a:endParaRPr lang="en-US" sz="3300" b="1" dirty="0">
              <a:solidFill>
                <a:srgbClr val="002060"/>
              </a:solidFill>
              <a:latin typeface="Adobe Arabic" panose="02040503050201020203" pitchFamily="18" charset="-78"/>
              <a:ea typeface="+mj-ea"/>
              <a:cs typeface="Adobe Arabic" panose="02040503050201020203" pitchFamily="18" charset="-78"/>
            </a:endParaRP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8567426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4343400" y="-592137"/>
            <a:ext cx="9144000" cy="2387600"/>
          </a:xfrm>
        </p:spPr>
        <p:txBody>
          <a:bodyPr>
            <a:normAutofit/>
          </a:bodyPr>
          <a:lstStyle/>
          <a:p>
            <a:r>
              <a:rPr lang="ar-SA" sz="4400" b="1" dirty="0">
                <a:solidFill>
                  <a:srgbClr val="C00000"/>
                </a:solidFill>
                <a:latin typeface="Adobe Arabic" panose="02040503050201020203" pitchFamily="18" charset="-78"/>
                <a:cs typeface="Adobe Arabic" panose="02040503050201020203" pitchFamily="18" charset="-78"/>
              </a:rPr>
              <a:t>النصاب الخاص للمتقدمين في السن </a:t>
            </a:r>
            <a:r>
              <a:rPr lang="ar-SA" sz="4400" b="1" dirty="0" smtClean="0">
                <a:solidFill>
                  <a:srgbClr val="C00000"/>
                </a:solidFill>
                <a:latin typeface="Adobe Arabic" panose="02040503050201020203" pitchFamily="18" charset="-78"/>
                <a:cs typeface="Adobe Arabic" panose="02040503050201020203" pitchFamily="18" charset="-78"/>
              </a:rPr>
              <a:t>:</a:t>
            </a:r>
            <a:endParaRPr lang="ar-SA" sz="4400" b="1" dirty="0">
              <a:solidFill>
                <a:srgbClr val="C00000"/>
              </a:solidFill>
              <a:latin typeface="Adobe Arabic" panose="02040503050201020203" pitchFamily="18" charset="-78"/>
              <a:cs typeface="Adobe Arabic" panose="02040503050201020203" pitchFamily="18" charset="-78"/>
            </a:endParaRPr>
          </a:p>
        </p:txBody>
      </p:sp>
      <p:sp>
        <p:nvSpPr>
          <p:cNvPr id="3" name="عنوان فرعي 2"/>
          <p:cNvSpPr>
            <a:spLocks noGrp="1"/>
          </p:cNvSpPr>
          <p:nvPr>
            <p:ph type="subTitle" idx="1"/>
          </p:nvPr>
        </p:nvSpPr>
        <p:spPr>
          <a:xfrm>
            <a:off x="2578100" y="2137902"/>
            <a:ext cx="9144000" cy="2552700"/>
          </a:xfrm>
        </p:spPr>
        <p:txBody>
          <a:bodyPr>
            <a:normAutofit fontScale="85000" lnSpcReduction="10000"/>
          </a:bodyPr>
          <a:lstStyle/>
          <a:p>
            <a:pPr algn="r">
              <a:spcBef>
                <a:spcPct val="0"/>
              </a:spcBef>
            </a:pPr>
            <a:r>
              <a:rPr lang="ar-SA" sz="3800" b="1" dirty="0">
                <a:solidFill>
                  <a:srgbClr val="002060"/>
                </a:solidFill>
                <a:latin typeface="Adobe Arabic" panose="02040503050201020203" pitchFamily="18" charset="-78"/>
                <a:ea typeface="+mj-ea"/>
                <a:cs typeface="Adobe Arabic" panose="02040503050201020203" pitchFamily="18" charset="-78"/>
              </a:rPr>
              <a:t>الثابت عملاً أنه قد يوجد من العمال من تقدمت به السن عند تطبيق النظام على المنشأة التي يعمل بها واذا طبقت القاعدة السابقة في بلوغ النصاب فلا يستفيد من معاش </a:t>
            </a:r>
            <a:r>
              <a:rPr lang="ar-SA" sz="3800" b="1" dirty="0" err="1">
                <a:solidFill>
                  <a:srgbClr val="002060"/>
                </a:solidFill>
                <a:latin typeface="Adobe Arabic" panose="02040503050201020203" pitchFamily="18" charset="-78"/>
                <a:ea typeface="+mj-ea"/>
                <a:cs typeface="Adobe Arabic" panose="02040503050201020203" pitchFamily="18" charset="-78"/>
              </a:rPr>
              <a:t>الشيخوخه</a:t>
            </a:r>
            <a:r>
              <a:rPr lang="ar-SA" sz="3800" b="1" dirty="0">
                <a:solidFill>
                  <a:srgbClr val="002060"/>
                </a:solidFill>
                <a:latin typeface="Adobe Arabic" panose="02040503050201020203" pitchFamily="18" charset="-78"/>
                <a:ea typeface="+mj-ea"/>
                <a:cs typeface="Adobe Arabic" panose="02040503050201020203" pitchFamily="18" charset="-78"/>
              </a:rPr>
              <a:t> ومراعاة لظروف هؤلاء قرر المنظم أن العمال المتقدمين في السن ولم يسعفهم الوقت لقضاء ١٢٠ شهر تأمين فانه يمنح له في حسابه شهر تأمين عن كل شهر ينقصه لبلوغ (١٢٠) شهر تأمين . </a:t>
            </a:r>
            <a:endParaRPr lang="en-US" sz="3800" b="1" dirty="0">
              <a:solidFill>
                <a:srgbClr val="002060"/>
              </a:solidFill>
              <a:latin typeface="Adobe Arabic" panose="02040503050201020203" pitchFamily="18" charset="-78"/>
              <a:ea typeface="+mj-ea"/>
              <a:cs typeface="Adobe Arabic" panose="02040503050201020203" pitchFamily="18" charset="-78"/>
            </a:endParaRP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3898995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2119313" y="3243263"/>
            <a:ext cx="9144000" cy="2387600"/>
          </a:xfrm>
        </p:spPr>
        <p:txBody>
          <a:bodyPr>
            <a:normAutofit fontScale="90000"/>
          </a:bodyPr>
          <a:lstStyle/>
          <a:p>
            <a:pPr algn="r"/>
            <a:r>
              <a:rPr lang="ar-SA" sz="5300" b="1" dirty="0" smtClean="0">
                <a:solidFill>
                  <a:srgbClr val="002060"/>
                </a:solidFill>
                <a:latin typeface="Adobe Arabic" panose="02040503050201020203" pitchFamily="18" charset="-78"/>
                <a:cs typeface="Adobe Arabic" panose="02040503050201020203" pitchFamily="18" charset="-78"/>
              </a:rPr>
              <a:t>- في </a:t>
            </a:r>
            <a:r>
              <a:rPr lang="ar-SA" sz="5300" b="1" dirty="0">
                <a:solidFill>
                  <a:srgbClr val="002060"/>
                </a:solidFill>
                <a:latin typeface="Adobe Arabic" panose="02040503050201020203" pitchFamily="18" charset="-78"/>
                <a:cs typeface="Adobe Arabic" panose="02040503050201020203" pitchFamily="18" charset="-78"/>
              </a:rPr>
              <a:t>ّ </a:t>
            </a:r>
            <a:r>
              <a:rPr lang="ar-SA" sz="5300" b="1" dirty="0" smtClean="0">
                <a:solidFill>
                  <a:srgbClr val="002060"/>
                </a:solidFill>
                <a:latin typeface="Adobe Arabic" panose="02040503050201020203" pitchFamily="18" charset="-78"/>
                <a:cs typeface="Adobe Arabic" panose="02040503050201020203" pitchFamily="18" charset="-78"/>
              </a:rPr>
              <a:t>الفايز. </a:t>
            </a:r>
            <a:r>
              <a:rPr lang="ar-SA" sz="5300" b="1" dirty="0">
                <a:solidFill>
                  <a:srgbClr val="002060"/>
                </a:solidFill>
                <a:latin typeface="Adobe Arabic" panose="02040503050201020203" pitchFamily="18" charset="-78"/>
                <a:cs typeface="Adobe Arabic" panose="02040503050201020203" pitchFamily="18" charset="-78"/>
              </a:rPr>
              <a:t/>
            </a:r>
            <a:br>
              <a:rPr lang="ar-SA" sz="5300" b="1" dirty="0">
                <a:solidFill>
                  <a:srgbClr val="002060"/>
                </a:solidFill>
                <a:latin typeface="Adobe Arabic" panose="02040503050201020203" pitchFamily="18" charset="-78"/>
                <a:cs typeface="Adobe Arabic" panose="02040503050201020203" pitchFamily="18" charset="-78"/>
              </a:rPr>
            </a:br>
            <a:r>
              <a:rPr lang="ar-SA" sz="5300" b="1" dirty="0" smtClean="0">
                <a:solidFill>
                  <a:srgbClr val="002060"/>
                </a:solidFill>
                <a:latin typeface="Adobe Arabic" panose="02040503050201020203" pitchFamily="18" charset="-78"/>
                <a:cs typeface="Adobe Arabic" panose="02040503050201020203" pitchFamily="18" charset="-78"/>
              </a:rPr>
              <a:t>- ريم </a:t>
            </a:r>
            <a:r>
              <a:rPr lang="ar-SA" sz="5300" b="1" dirty="0" err="1">
                <a:solidFill>
                  <a:srgbClr val="002060"/>
                </a:solidFill>
                <a:latin typeface="Adobe Arabic" panose="02040503050201020203" pitchFamily="18" charset="-78"/>
                <a:cs typeface="Adobe Arabic" panose="02040503050201020203" pitchFamily="18" charset="-78"/>
              </a:rPr>
              <a:t>القضيبي</a:t>
            </a:r>
            <a:r>
              <a:rPr lang="ar-SA" sz="5300" b="1" dirty="0">
                <a:solidFill>
                  <a:srgbClr val="002060"/>
                </a:solidFill>
                <a:latin typeface="Adobe Arabic" panose="02040503050201020203" pitchFamily="18" charset="-78"/>
                <a:cs typeface="Adobe Arabic" panose="02040503050201020203" pitchFamily="18" charset="-78"/>
              </a:rPr>
              <a:t> </a:t>
            </a:r>
            <a:r>
              <a:rPr lang="ar-SA" sz="5300" b="1" dirty="0" smtClean="0">
                <a:solidFill>
                  <a:srgbClr val="002060"/>
                </a:solidFill>
                <a:latin typeface="Adobe Arabic" panose="02040503050201020203" pitchFamily="18" charset="-78"/>
                <a:cs typeface="Adobe Arabic" panose="02040503050201020203" pitchFamily="18" charset="-78"/>
              </a:rPr>
              <a:t>.</a:t>
            </a:r>
            <a:r>
              <a:rPr lang="ar-SA" sz="5300" b="1" dirty="0">
                <a:solidFill>
                  <a:srgbClr val="002060"/>
                </a:solidFill>
                <a:latin typeface="Adobe Arabic" panose="02040503050201020203" pitchFamily="18" charset="-78"/>
                <a:cs typeface="Adobe Arabic" panose="02040503050201020203" pitchFamily="18" charset="-78"/>
              </a:rPr>
              <a:t/>
            </a:r>
            <a:br>
              <a:rPr lang="ar-SA" sz="5300" b="1" dirty="0">
                <a:solidFill>
                  <a:srgbClr val="002060"/>
                </a:solidFill>
                <a:latin typeface="Adobe Arabic" panose="02040503050201020203" pitchFamily="18" charset="-78"/>
                <a:cs typeface="Adobe Arabic" panose="02040503050201020203" pitchFamily="18" charset="-78"/>
              </a:rPr>
            </a:br>
            <a:r>
              <a:rPr lang="ar-SA" sz="5300" b="1" dirty="0" smtClean="0">
                <a:solidFill>
                  <a:srgbClr val="002060"/>
                </a:solidFill>
                <a:latin typeface="Adobe Arabic" panose="02040503050201020203" pitchFamily="18" charset="-78"/>
                <a:cs typeface="Adobe Arabic" panose="02040503050201020203" pitchFamily="18" charset="-78"/>
              </a:rPr>
              <a:t>- رنيم </a:t>
            </a:r>
            <a:r>
              <a:rPr lang="ar-SA" sz="5300" b="1" dirty="0">
                <a:solidFill>
                  <a:srgbClr val="002060"/>
                </a:solidFill>
                <a:latin typeface="Adobe Arabic" panose="02040503050201020203" pitchFamily="18" charset="-78"/>
                <a:cs typeface="Adobe Arabic" panose="02040503050201020203" pitchFamily="18" charset="-78"/>
              </a:rPr>
              <a:t>الفالح </a:t>
            </a:r>
            <a:r>
              <a:rPr lang="ar-SA" sz="5300" b="1" dirty="0" smtClean="0">
                <a:solidFill>
                  <a:srgbClr val="002060"/>
                </a:solidFill>
                <a:latin typeface="Adobe Arabic" panose="02040503050201020203" pitchFamily="18" charset="-78"/>
                <a:cs typeface="Adobe Arabic" panose="02040503050201020203" pitchFamily="18" charset="-78"/>
              </a:rPr>
              <a:t>.</a:t>
            </a:r>
            <a:r>
              <a:rPr lang="ar-SA" sz="5300" b="1" dirty="0">
                <a:solidFill>
                  <a:srgbClr val="002060"/>
                </a:solidFill>
                <a:latin typeface="Adobe Arabic" panose="02040503050201020203" pitchFamily="18" charset="-78"/>
                <a:cs typeface="Adobe Arabic" panose="02040503050201020203" pitchFamily="18" charset="-78"/>
              </a:rPr>
              <a:t/>
            </a:r>
            <a:br>
              <a:rPr lang="ar-SA" sz="5300" b="1" dirty="0">
                <a:solidFill>
                  <a:srgbClr val="002060"/>
                </a:solidFill>
                <a:latin typeface="Adobe Arabic" panose="02040503050201020203" pitchFamily="18" charset="-78"/>
                <a:cs typeface="Adobe Arabic" panose="02040503050201020203" pitchFamily="18" charset="-78"/>
              </a:rPr>
            </a:br>
            <a:r>
              <a:rPr lang="ar-SA" sz="5300" b="1" dirty="0" smtClean="0">
                <a:solidFill>
                  <a:srgbClr val="002060"/>
                </a:solidFill>
                <a:latin typeface="Adobe Arabic" panose="02040503050201020203" pitchFamily="18" charset="-78"/>
                <a:cs typeface="Adobe Arabic" panose="02040503050201020203" pitchFamily="18" charset="-78"/>
              </a:rPr>
              <a:t>- وجد الحوشان. </a:t>
            </a:r>
            <a:r>
              <a:rPr lang="ar-SA" sz="5300" b="1" dirty="0">
                <a:solidFill>
                  <a:srgbClr val="002060"/>
                </a:solidFill>
                <a:latin typeface="Adobe Arabic" panose="02040503050201020203" pitchFamily="18" charset="-78"/>
                <a:cs typeface="Adobe Arabic" panose="02040503050201020203" pitchFamily="18" charset="-78"/>
              </a:rPr>
              <a:t/>
            </a:r>
            <a:br>
              <a:rPr lang="ar-SA" sz="5300" b="1" dirty="0">
                <a:solidFill>
                  <a:srgbClr val="002060"/>
                </a:solidFill>
                <a:latin typeface="Adobe Arabic" panose="02040503050201020203" pitchFamily="18" charset="-78"/>
                <a:cs typeface="Adobe Arabic" panose="02040503050201020203" pitchFamily="18" charset="-78"/>
              </a:rPr>
            </a:br>
            <a:r>
              <a:rPr lang="ar-SA" sz="5300" b="1" dirty="0" smtClean="0">
                <a:solidFill>
                  <a:srgbClr val="002060"/>
                </a:solidFill>
                <a:latin typeface="Adobe Arabic" panose="02040503050201020203" pitchFamily="18" charset="-78"/>
                <a:cs typeface="Adobe Arabic" panose="02040503050201020203" pitchFamily="18" charset="-78"/>
              </a:rPr>
              <a:t>- رزان القحطاني. </a:t>
            </a:r>
            <a:endParaRPr lang="ar-SA" sz="4400" b="1" dirty="0">
              <a:solidFill>
                <a:srgbClr val="002060"/>
              </a:solidFill>
              <a:latin typeface="Adobe Arabic" panose="02040503050201020203" pitchFamily="18" charset="-78"/>
              <a:cs typeface="Adobe Arabic" panose="02040503050201020203" pitchFamily="18" charset="-78"/>
            </a:endParaRPr>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917798" y="894243"/>
            <a:ext cx="2345515" cy="1015663"/>
          </a:xfrm>
          <a:prstGeom prst="rect">
            <a:avLst/>
          </a:prstGeom>
        </p:spPr>
        <p:txBody>
          <a:bodyPr wrap="none">
            <a:spAutoFit/>
          </a:bodyPr>
          <a:lstStyle/>
          <a:p>
            <a:r>
              <a:rPr lang="ar-SA" sz="6000" b="1" dirty="0">
                <a:solidFill>
                  <a:srgbClr val="C00000"/>
                </a:solidFill>
                <a:latin typeface="Adobe Arabic" panose="02040503050201020203" pitchFamily="18" charset="-78"/>
                <a:cs typeface="Adobe Arabic" panose="02040503050201020203" pitchFamily="18" charset="-78"/>
              </a:rPr>
              <a:t>الطالبات : </a:t>
            </a:r>
            <a:endParaRPr lang="ar-SA" sz="6000" dirty="0"/>
          </a:p>
        </p:txBody>
      </p:sp>
    </p:spTree>
    <p:extLst>
      <p:ext uri="{BB962C8B-B14F-4D97-AF65-F5344CB8AC3E}">
        <p14:creationId xmlns:p14="http://schemas.microsoft.com/office/powerpoint/2010/main" xmlns="" val="22646281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95400" y="527050"/>
            <a:ext cx="10375900" cy="5803900"/>
          </a:xfrm>
        </p:spPr>
        <p:txBody>
          <a:bodyPr>
            <a:normAutofit fontScale="92500"/>
          </a:bodyPr>
          <a:lstStyle/>
          <a:p>
            <a:pPr algn="r"/>
            <a:r>
              <a:rPr lang="ar-SA" sz="3500" b="1" dirty="0">
                <a:solidFill>
                  <a:schemeClr val="accent6">
                    <a:lumMod val="50000"/>
                  </a:schemeClr>
                </a:solidFill>
                <a:latin typeface="Adobe Arabic" panose="02040503050201020203" pitchFamily="18" charset="-78"/>
                <a:ea typeface="+mj-ea"/>
                <a:cs typeface="Adobe Arabic" panose="02040503050201020203" pitchFamily="18" charset="-78"/>
              </a:rPr>
              <a:t>الفرع الثاني:  حقوق العامل المصاب غير المالية تجاه التأمينات </a:t>
            </a:r>
            <a:r>
              <a:rPr lang="ar-SA" sz="3500" b="1" dirty="0" smtClean="0">
                <a:solidFill>
                  <a:schemeClr val="accent6">
                    <a:lumMod val="50000"/>
                  </a:schemeClr>
                </a:solidFill>
                <a:latin typeface="Adobe Arabic" panose="02040503050201020203" pitchFamily="18" charset="-78"/>
                <a:ea typeface="+mj-ea"/>
                <a:cs typeface="Adobe Arabic" panose="02040503050201020203" pitchFamily="18" charset="-78"/>
              </a:rPr>
              <a:t>الاجتماعية:</a:t>
            </a:r>
            <a:endParaRPr lang="en-US" sz="3500" b="1" dirty="0">
              <a:solidFill>
                <a:schemeClr val="accent6">
                  <a:lumMod val="50000"/>
                </a:schemeClr>
              </a:solidFill>
              <a:latin typeface="Adobe Arabic" panose="02040503050201020203" pitchFamily="18" charset="-78"/>
              <a:ea typeface="+mj-ea"/>
              <a:cs typeface="Adobe Arabic" panose="02040503050201020203" pitchFamily="18" charset="-78"/>
            </a:endParaRPr>
          </a:p>
          <a:p>
            <a:pPr algn="r"/>
            <a:r>
              <a:rPr lang="ar-SA" sz="3100" b="1" dirty="0">
                <a:solidFill>
                  <a:srgbClr val="002060"/>
                </a:solidFill>
                <a:latin typeface="Adobe Arabic" panose="02040503050201020203" pitchFamily="18" charset="-78"/>
                <a:ea typeface="+mj-ea"/>
                <a:cs typeface="Adobe Arabic" panose="02040503050201020203" pitchFamily="18" charset="-78"/>
              </a:rPr>
              <a:t>فور قيام صاحب العمل بإبلاغ المؤسسة العامة للتأمينات الإجتماعية عن إصابة العمل وتقديمه للإسعافات الأولية اللازمة للعامل المصاب فتنتقل المسؤولية في هذه الحالة إلى التأمينات الإجتماعية وتلتزم بعدة واجبات أو </a:t>
            </a:r>
            <a:r>
              <a:rPr lang="ar-SA" sz="3100" b="1" dirty="0" err="1">
                <a:solidFill>
                  <a:srgbClr val="002060"/>
                </a:solidFill>
                <a:latin typeface="Adobe Arabic" panose="02040503050201020203" pitchFamily="18" charset="-78"/>
                <a:ea typeface="+mj-ea"/>
                <a:cs typeface="Adobe Arabic" panose="02040503050201020203" pitchFamily="18" charset="-78"/>
              </a:rPr>
              <a:t>إلتزامات</a:t>
            </a:r>
            <a:r>
              <a:rPr lang="ar-SA" sz="3100" b="1" dirty="0">
                <a:solidFill>
                  <a:srgbClr val="002060"/>
                </a:solidFill>
                <a:latin typeface="Adobe Arabic" panose="02040503050201020203" pitchFamily="18" charset="-78"/>
                <a:ea typeface="+mj-ea"/>
                <a:cs typeface="Adobe Arabic" panose="02040503050201020203" pitchFamily="18" charset="-78"/>
              </a:rPr>
              <a:t> .</a:t>
            </a:r>
            <a:endParaRPr lang="en-US" sz="3100" b="1" dirty="0">
              <a:solidFill>
                <a:srgbClr val="002060"/>
              </a:solidFill>
              <a:latin typeface="Adobe Arabic" panose="02040503050201020203" pitchFamily="18" charset="-78"/>
              <a:ea typeface="+mj-ea"/>
              <a:cs typeface="Adobe Arabic" panose="02040503050201020203" pitchFamily="18" charset="-78"/>
            </a:endParaRPr>
          </a:p>
          <a:p>
            <a:pPr lvl="0" algn="r"/>
            <a:r>
              <a:rPr lang="ar-SA" b="1" dirty="0" smtClean="0">
                <a:solidFill>
                  <a:srgbClr val="C00000"/>
                </a:solidFill>
              </a:rPr>
              <a:t>- </a:t>
            </a:r>
            <a:r>
              <a:rPr lang="ar-SA" b="1" dirty="0" err="1" smtClean="0">
                <a:solidFill>
                  <a:srgbClr val="C00000"/>
                </a:solidFill>
              </a:rPr>
              <a:t>الإلتزام</a:t>
            </a:r>
            <a:r>
              <a:rPr lang="ar-SA" b="1" dirty="0" smtClean="0">
                <a:solidFill>
                  <a:srgbClr val="C00000"/>
                </a:solidFill>
              </a:rPr>
              <a:t> </a:t>
            </a:r>
            <a:r>
              <a:rPr lang="ar-SA" b="1" dirty="0">
                <a:solidFill>
                  <a:srgbClr val="C00000"/>
                </a:solidFill>
              </a:rPr>
              <a:t>بتقديم العلاج والعناية الطبية للعامل </a:t>
            </a:r>
            <a:r>
              <a:rPr lang="ar-SA" b="1" dirty="0" smtClean="0">
                <a:solidFill>
                  <a:srgbClr val="C00000"/>
                </a:solidFill>
              </a:rPr>
              <a:t>:</a:t>
            </a:r>
            <a:endParaRPr lang="en-US" dirty="0">
              <a:solidFill>
                <a:srgbClr val="C00000"/>
              </a:solidFill>
            </a:endParaRPr>
          </a:p>
          <a:p>
            <a:pPr algn="r"/>
            <a:r>
              <a:rPr lang="ar-SA" sz="3000" b="1" dirty="0" err="1">
                <a:solidFill>
                  <a:srgbClr val="002060"/>
                </a:solidFill>
                <a:latin typeface="Adobe Arabic" panose="02040503050201020203" pitchFamily="18" charset="-78"/>
                <a:ea typeface="+mj-ea"/>
                <a:cs typeface="Adobe Arabic" panose="02040503050201020203" pitchFamily="18" charset="-78"/>
              </a:rPr>
              <a:t>الإلتزام</a:t>
            </a:r>
            <a:r>
              <a:rPr lang="ar-SA" sz="3000" b="1" dirty="0">
                <a:solidFill>
                  <a:srgbClr val="002060"/>
                </a:solidFill>
                <a:latin typeface="Adobe Arabic" panose="02040503050201020203" pitchFamily="18" charset="-78"/>
                <a:ea typeface="+mj-ea"/>
                <a:cs typeface="Adobe Arabic" panose="02040503050201020203" pitchFamily="18" charset="-78"/>
              </a:rPr>
              <a:t> بتقديم العلاج للعامل المؤمن عليه المصاب حتى يكتب الله له الشفاء أو تستقر حالته ويراعى في تقديم العناية الطبية أن يتم تقديم العلاج للعامل المصاب أيا كان نوعه حسبما </a:t>
            </a:r>
            <a:r>
              <a:rPr lang="ar-SA" sz="3000" b="1" dirty="0" err="1">
                <a:solidFill>
                  <a:srgbClr val="002060"/>
                </a:solidFill>
                <a:latin typeface="Adobe Arabic" panose="02040503050201020203" pitchFamily="18" charset="-78"/>
                <a:ea typeface="+mj-ea"/>
                <a:cs typeface="Adobe Arabic" panose="02040503050201020203" pitchFamily="18" charset="-78"/>
              </a:rPr>
              <a:t>تقتضيه</a:t>
            </a:r>
            <a:r>
              <a:rPr lang="ar-SA" sz="3000" b="1" dirty="0">
                <a:solidFill>
                  <a:srgbClr val="002060"/>
                </a:solidFill>
                <a:latin typeface="Adobe Arabic" panose="02040503050201020203" pitchFamily="18" charset="-78"/>
                <a:ea typeface="+mj-ea"/>
                <a:cs typeface="Adobe Arabic" panose="02040503050201020203" pitchFamily="18" charset="-78"/>
              </a:rPr>
              <a:t> حالته الصحية وطوال المدة اللازمة </a:t>
            </a:r>
            <a:r>
              <a:rPr lang="ar-SA" sz="3000" b="1" dirty="0" err="1">
                <a:solidFill>
                  <a:srgbClr val="002060"/>
                </a:solidFill>
                <a:latin typeface="Adobe Arabic" panose="02040503050201020203" pitchFamily="18" charset="-78"/>
                <a:ea typeface="+mj-ea"/>
                <a:cs typeface="Adobe Arabic" panose="02040503050201020203" pitchFamily="18" charset="-78"/>
              </a:rPr>
              <a:t>لإستكمال</a:t>
            </a:r>
            <a:r>
              <a:rPr lang="ar-SA" sz="3000" b="1" dirty="0">
                <a:solidFill>
                  <a:srgbClr val="002060"/>
                </a:solidFill>
                <a:latin typeface="Adobe Arabic" panose="02040503050201020203" pitchFamily="18" charset="-78"/>
                <a:ea typeface="+mj-ea"/>
                <a:cs typeface="Adobe Arabic" panose="02040503050201020203" pitchFamily="18" charset="-78"/>
              </a:rPr>
              <a:t> العلاج وتقوم المؤسسة </a:t>
            </a:r>
            <a:r>
              <a:rPr lang="ar-SA" sz="3000" b="1" dirty="0" err="1">
                <a:solidFill>
                  <a:srgbClr val="002060"/>
                </a:solidFill>
                <a:latin typeface="Adobe Arabic" panose="02040503050201020203" pitchFamily="18" charset="-78"/>
                <a:ea typeface="+mj-ea"/>
                <a:cs typeface="Adobe Arabic" panose="02040503050201020203" pitchFamily="18" charset="-78"/>
              </a:rPr>
              <a:t>بإتخاذ</a:t>
            </a:r>
            <a:r>
              <a:rPr lang="ar-SA" sz="3000" b="1" dirty="0">
                <a:solidFill>
                  <a:srgbClr val="002060"/>
                </a:solidFill>
                <a:latin typeface="Adobe Arabic" panose="02040503050201020203" pitchFamily="18" charset="-78"/>
                <a:ea typeface="+mj-ea"/>
                <a:cs typeface="Adobe Arabic" panose="02040503050201020203" pitchFamily="18" charset="-78"/>
              </a:rPr>
              <a:t> التدابير اللازمة لعلاج العامل المؤمن عليه المصاب ويلاحظ أنه يجوز لها </a:t>
            </a:r>
            <a:r>
              <a:rPr lang="ar-SA" sz="3000" b="1" dirty="0" err="1">
                <a:solidFill>
                  <a:srgbClr val="002060"/>
                </a:solidFill>
                <a:latin typeface="Adobe Arabic" panose="02040503050201020203" pitchFamily="18" charset="-78"/>
                <a:ea typeface="+mj-ea"/>
                <a:cs typeface="Adobe Arabic" panose="02040503050201020203" pitchFamily="18" charset="-78"/>
              </a:rPr>
              <a:t>الإتفاق</a:t>
            </a:r>
            <a:r>
              <a:rPr lang="ar-SA" sz="3000" b="1" dirty="0">
                <a:solidFill>
                  <a:srgbClr val="002060"/>
                </a:solidFill>
                <a:latin typeface="Adobe Arabic" panose="02040503050201020203" pitchFamily="18" charset="-78"/>
                <a:ea typeface="+mj-ea"/>
                <a:cs typeface="Adobe Arabic" panose="02040503050201020203" pitchFamily="18" charset="-78"/>
              </a:rPr>
              <a:t> مع جهات طبية أخرى خاصة لعلاج عمالهم المصابين </a:t>
            </a:r>
            <a:endParaRPr lang="en-US" sz="3000" b="1" dirty="0">
              <a:solidFill>
                <a:srgbClr val="002060"/>
              </a:solidFill>
              <a:latin typeface="Adobe Arabic" panose="02040503050201020203" pitchFamily="18" charset="-78"/>
              <a:ea typeface="+mj-ea"/>
              <a:cs typeface="Adobe Arabic" panose="02040503050201020203" pitchFamily="18" charset="-78"/>
            </a:endParaRPr>
          </a:p>
          <a:p>
            <a:pPr algn="r"/>
            <a:r>
              <a:rPr lang="ar-SA" sz="3000" b="1" dirty="0">
                <a:solidFill>
                  <a:srgbClr val="002060"/>
                </a:solidFill>
                <a:latin typeface="Adobe Arabic" panose="02040503050201020203" pitchFamily="18" charset="-78"/>
                <a:ea typeface="+mj-ea"/>
                <a:cs typeface="Adobe Arabic" panose="02040503050201020203" pitchFamily="18" charset="-78"/>
              </a:rPr>
              <a:t>حدود العناية الطبية نصت المادة 29 من النظام على أنه "1- يجب أن تستهدف العناية الطبية بجميع الوسائل الممكنة – حفظ صحة المصاب وشفاءه وإن لم يكن ذلك ممكناً فيجب أن تستهدف تحسين حالته الصحية وقدرته على العمل وعلى مواجهة حاجته الشخصية "</a:t>
            </a:r>
            <a:endParaRPr lang="en-US" sz="3000" b="1" dirty="0">
              <a:solidFill>
                <a:srgbClr val="002060"/>
              </a:solidFill>
              <a:latin typeface="Adobe Arabic" panose="02040503050201020203" pitchFamily="18" charset="-78"/>
              <a:ea typeface="+mj-ea"/>
              <a:cs typeface="Adobe Arabic" panose="02040503050201020203" pitchFamily="18" charset="-78"/>
            </a:endParaRP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31394612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74700" y="176981"/>
            <a:ext cx="11099800" cy="6308623"/>
          </a:xfrm>
        </p:spPr>
        <p:txBody>
          <a:bodyPr>
            <a:normAutofit fontScale="62500" lnSpcReduction="20000"/>
          </a:bodyPr>
          <a:lstStyle/>
          <a:p>
            <a:r>
              <a:rPr lang="ar-SA" sz="2800" b="1" dirty="0">
                <a:solidFill>
                  <a:srgbClr val="C00000"/>
                </a:solidFill>
              </a:rPr>
              <a:t> </a:t>
            </a:r>
            <a:endParaRPr lang="en-US" sz="2800" b="1" dirty="0">
              <a:solidFill>
                <a:srgbClr val="C00000"/>
              </a:solidFill>
            </a:endParaRPr>
          </a:p>
          <a:p>
            <a:pPr algn="r"/>
            <a:r>
              <a:rPr lang="ar-SA" sz="3600" b="1" dirty="0">
                <a:solidFill>
                  <a:srgbClr val="C00000"/>
                </a:solidFill>
              </a:rPr>
              <a:t>ومن جانب آخر تناولت </a:t>
            </a:r>
            <a:r>
              <a:rPr lang="ar-SA" sz="3600" b="1" dirty="0" err="1">
                <a:solidFill>
                  <a:srgbClr val="C00000"/>
                </a:solidFill>
              </a:rPr>
              <a:t>الائحة</a:t>
            </a:r>
            <a:r>
              <a:rPr lang="ar-SA" sz="3600" b="1" dirty="0">
                <a:solidFill>
                  <a:srgbClr val="C00000"/>
                </a:solidFill>
              </a:rPr>
              <a:t> التنفيذية العناية الطبية التي تقدم للعامل المؤمن عليه المصاب كما يلي " يدخل في العلاج </a:t>
            </a:r>
            <a:r>
              <a:rPr lang="ar-SA" sz="3600" b="1" dirty="0" err="1">
                <a:solidFill>
                  <a:srgbClr val="C00000"/>
                </a:solidFill>
              </a:rPr>
              <a:t>مايأتي</a:t>
            </a:r>
            <a:r>
              <a:rPr lang="ar-SA" sz="3600" b="1" dirty="0">
                <a:solidFill>
                  <a:srgbClr val="C00000"/>
                </a:solidFill>
              </a:rPr>
              <a:t> </a:t>
            </a:r>
            <a:r>
              <a:rPr lang="ar-SA" sz="3600" b="1" dirty="0" smtClean="0">
                <a:solidFill>
                  <a:srgbClr val="C00000"/>
                </a:solidFill>
              </a:rPr>
              <a:t>:</a:t>
            </a:r>
          </a:p>
          <a:p>
            <a:pPr algn="r"/>
            <a:endParaRPr lang="en-US" sz="2800" b="1" dirty="0">
              <a:solidFill>
                <a:srgbClr val="C00000"/>
              </a:solidFill>
            </a:endParaRPr>
          </a:p>
          <a:p>
            <a:pPr marL="457200" lvl="0" indent="-457200" algn="r">
              <a:buFont typeface="+mj-cs"/>
              <a:buAutoNum type="arabic2Minus"/>
            </a:pPr>
            <a:r>
              <a:rPr lang="ar-SA" sz="4300" b="1" dirty="0">
                <a:solidFill>
                  <a:srgbClr val="002060"/>
                </a:solidFill>
                <a:latin typeface="Adobe Arabic" panose="02040503050201020203" pitchFamily="18" charset="-78"/>
                <a:ea typeface="+mj-ea"/>
                <a:cs typeface="Adobe Arabic" panose="02040503050201020203" pitchFamily="18" charset="-78"/>
              </a:rPr>
              <a:t>علاج التشويه الناتج عن الإصابة في الحالات التي تقرر اللجنة الطبية </a:t>
            </a:r>
            <a:r>
              <a:rPr lang="ar-SA" sz="4300" b="1" dirty="0" err="1">
                <a:solidFill>
                  <a:srgbClr val="002060"/>
                </a:solidFill>
                <a:latin typeface="Adobe Arabic" panose="02040503050201020203" pitchFamily="18" charset="-78"/>
                <a:ea typeface="+mj-ea"/>
                <a:cs typeface="Adobe Arabic" panose="02040503050201020203" pitchFamily="18" charset="-78"/>
              </a:rPr>
              <a:t>الإبتدائية</a:t>
            </a:r>
            <a:r>
              <a:rPr lang="ar-SA" sz="4300" b="1" dirty="0">
                <a:solidFill>
                  <a:srgbClr val="002060"/>
                </a:solidFill>
                <a:latin typeface="Adobe Arabic" panose="02040503050201020203" pitchFamily="18" charset="-78"/>
                <a:ea typeface="+mj-ea"/>
                <a:cs typeface="Adobe Arabic" panose="02040503050201020203" pitchFamily="18" charset="-78"/>
              </a:rPr>
              <a:t> بأنها ضرورية لتمكين المصاب من مواصلة عمله بصورة مرضية أو لكون التشويه مما له تأثير على حياته الإجتماعية العادية </a:t>
            </a:r>
            <a:endParaRPr lang="en-US" sz="4300" b="1" dirty="0">
              <a:solidFill>
                <a:srgbClr val="002060"/>
              </a:solidFill>
              <a:latin typeface="Adobe Arabic" panose="02040503050201020203" pitchFamily="18" charset="-78"/>
              <a:ea typeface="+mj-ea"/>
              <a:cs typeface="Adobe Arabic" panose="02040503050201020203" pitchFamily="18" charset="-78"/>
            </a:endParaRPr>
          </a:p>
          <a:p>
            <a:pPr marL="457200" lvl="0" indent="-457200" algn="r">
              <a:buFont typeface="+mj-cs"/>
              <a:buAutoNum type="arabic2Minus"/>
            </a:pPr>
            <a:r>
              <a:rPr lang="ar-SA" sz="4300" b="1" dirty="0">
                <a:solidFill>
                  <a:srgbClr val="002060"/>
                </a:solidFill>
                <a:latin typeface="Adobe Arabic" panose="02040503050201020203" pitchFamily="18" charset="-78"/>
                <a:ea typeface="+mj-ea"/>
                <a:cs typeface="Adobe Arabic" panose="02040503050201020203" pitchFamily="18" charset="-78"/>
              </a:rPr>
              <a:t>تأهيل المصابين وإعدادهم </a:t>
            </a:r>
            <a:r>
              <a:rPr lang="ar-SA" sz="4300" b="1" dirty="0" smtClean="0">
                <a:solidFill>
                  <a:srgbClr val="002060"/>
                </a:solidFill>
                <a:latin typeface="Adobe Arabic" panose="02040503050201020203" pitchFamily="18" charset="-78"/>
                <a:ea typeface="+mj-ea"/>
                <a:cs typeface="Adobe Arabic" panose="02040503050201020203" pitchFamily="18" charset="-78"/>
              </a:rPr>
              <a:t>جسدياً ومهنياً </a:t>
            </a:r>
            <a:r>
              <a:rPr lang="ar-SA" sz="4300" b="1" dirty="0">
                <a:solidFill>
                  <a:srgbClr val="002060"/>
                </a:solidFill>
                <a:latin typeface="Adobe Arabic" panose="02040503050201020203" pitchFamily="18" charset="-78"/>
                <a:ea typeface="+mj-ea"/>
                <a:cs typeface="Adobe Arabic" panose="02040503050201020203" pitchFamily="18" charset="-78"/>
              </a:rPr>
              <a:t>إذا اقتضت حالتهم ذلك </a:t>
            </a:r>
            <a:endParaRPr lang="en-US" sz="4300" b="1" dirty="0">
              <a:solidFill>
                <a:srgbClr val="002060"/>
              </a:solidFill>
              <a:latin typeface="Adobe Arabic" panose="02040503050201020203" pitchFamily="18" charset="-78"/>
              <a:ea typeface="+mj-ea"/>
              <a:cs typeface="Adobe Arabic" panose="02040503050201020203" pitchFamily="18" charset="-78"/>
            </a:endParaRPr>
          </a:p>
          <a:p>
            <a:pPr marL="457200" lvl="0" indent="-457200" algn="r">
              <a:buFont typeface="+mj-cs"/>
              <a:buAutoNum type="arabic2Minus"/>
            </a:pPr>
            <a:r>
              <a:rPr lang="ar-SA" sz="4300" b="1" dirty="0">
                <a:solidFill>
                  <a:srgbClr val="002060"/>
                </a:solidFill>
                <a:latin typeface="Adobe Arabic" panose="02040503050201020203" pitchFamily="18" charset="-78"/>
                <a:ea typeface="+mj-ea"/>
                <a:cs typeface="Adobe Arabic" panose="02040503050201020203" pitchFamily="18" charset="-78"/>
              </a:rPr>
              <a:t>تأمين </a:t>
            </a:r>
            <a:r>
              <a:rPr lang="ar-SA" sz="4300" b="1" dirty="0" err="1">
                <a:solidFill>
                  <a:srgbClr val="002060"/>
                </a:solidFill>
                <a:latin typeface="Adobe Arabic" panose="02040503050201020203" pitchFamily="18" charset="-78"/>
                <a:ea typeface="+mj-ea"/>
                <a:cs typeface="Adobe Arabic" panose="02040503050201020203" pitchFamily="18" charset="-78"/>
              </a:rPr>
              <a:t>الأطرف</a:t>
            </a:r>
            <a:r>
              <a:rPr lang="ar-SA" sz="4300" b="1" dirty="0">
                <a:solidFill>
                  <a:srgbClr val="002060"/>
                </a:solidFill>
                <a:latin typeface="Adobe Arabic" panose="02040503050201020203" pitchFamily="18" charset="-78"/>
                <a:ea typeface="+mj-ea"/>
                <a:cs typeface="Adobe Arabic" panose="02040503050201020203" pitchFamily="18" charset="-78"/>
              </a:rPr>
              <a:t> الصناعية والأجهزة التعويضية ونحوها وصيانتها وتجديدها عند الحاجة</a:t>
            </a:r>
            <a:endParaRPr lang="en-US" sz="4300" b="1" dirty="0">
              <a:solidFill>
                <a:srgbClr val="002060"/>
              </a:solidFill>
              <a:latin typeface="Adobe Arabic" panose="02040503050201020203" pitchFamily="18" charset="-78"/>
              <a:ea typeface="+mj-ea"/>
              <a:cs typeface="Adobe Arabic" panose="02040503050201020203" pitchFamily="18" charset="-78"/>
            </a:endParaRPr>
          </a:p>
          <a:p>
            <a:pPr marL="457200" lvl="0" indent="-457200" algn="r">
              <a:buFont typeface="+mj-cs"/>
              <a:buAutoNum type="arabic2Minus"/>
            </a:pPr>
            <a:r>
              <a:rPr lang="ar-SA" sz="4300" b="1" dirty="0">
                <a:solidFill>
                  <a:srgbClr val="002060"/>
                </a:solidFill>
                <a:latin typeface="Adobe Arabic" panose="02040503050201020203" pitchFamily="18" charset="-78"/>
                <a:ea typeface="+mj-ea"/>
                <a:cs typeface="Adobe Arabic" panose="02040503050201020203" pitchFamily="18" charset="-78"/>
              </a:rPr>
              <a:t>علاج الحالات المرضية التي يتحتم علاجها وصولاً إلى شفاء المصاب حسب </a:t>
            </a:r>
            <a:r>
              <a:rPr lang="ar-SA" sz="4300" b="1" dirty="0" err="1">
                <a:solidFill>
                  <a:srgbClr val="002060"/>
                </a:solidFill>
                <a:latin typeface="Adobe Arabic" panose="02040503050201020203" pitchFamily="18" charset="-78"/>
                <a:ea typeface="+mj-ea"/>
                <a:cs typeface="Adobe Arabic" panose="02040503050201020203" pitchFamily="18" charset="-78"/>
              </a:rPr>
              <a:t>ماتقدره</a:t>
            </a:r>
            <a:r>
              <a:rPr lang="ar-SA" sz="4300" b="1" dirty="0">
                <a:solidFill>
                  <a:srgbClr val="002060"/>
                </a:solidFill>
                <a:latin typeface="Adobe Arabic" panose="02040503050201020203" pitchFamily="18" charset="-78"/>
                <a:ea typeface="+mj-ea"/>
                <a:cs typeface="Adobe Arabic" panose="02040503050201020203" pitchFamily="18" charset="-78"/>
              </a:rPr>
              <a:t> جهة العلاج </a:t>
            </a:r>
            <a:endParaRPr lang="en-US" sz="4300" b="1" dirty="0">
              <a:solidFill>
                <a:srgbClr val="002060"/>
              </a:solidFill>
              <a:latin typeface="Adobe Arabic" panose="02040503050201020203" pitchFamily="18" charset="-78"/>
              <a:ea typeface="+mj-ea"/>
              <a:cs typeface="Adobe Arabic" panose="02040503050201020203" pitchFamily="18" charset="-78"/>
            </a:endParaRPr>
          </a:p>
          <a:p>
            <a:pPr marL="457200" lvl="0" indent="-457200" algn="r">
              <a:buFont typeface="+mj-cs"/>
              <a:buAutoNum type="arabic2Minus"/>
            </a:pPr>
            <a:r>
              <a:rPr lang="ar-SA" sz="4300" b="1" dirty="0">
                <a:solidFill>
                  <a:srgbClr val="002060"/>
                </a:solidFill>
                <a:latin typeface="Adobe Arabic" panose="02040503050201020203" pitchFamily="18" charset="-78"/>
                <a:ea typeface="+mj-ea"/>
                <a:cs typeface="Adobe Arabic" panose="02040503050201020203" pitchFamily="18" charset="-78"/>
              </a:rPr>
              <a:t>علاج الحالات المرضية التي قد تلحق بالمصاب أثناء إقامته بالمستشفى للعلاج من الإصابة </a:t>
            </a:r>
          </a:p>
          <a:p>
            <a:pPr marL="457200" lvl="0" indent="-457200" algn="r">
              <a:buFont typeface="+mj-cs"/>
              <a:buAutoNum type="arabic2Minus"/>
            </a:pPr>
            <a:endParaRPr lang="en-US" sz="4300" b="1" dirty="0">
              <a:solidFill>
                <a:srgbClr val="002060"/>
              </a:solidFill>
              <a:latin typeface="Adobe Arabic" panose="02040503050201020203" pitchFamily="18" charset="-78"/>
              <a:ea typeface="+mj-ea"/>
              <a:cs typeface="Adobe Arabic" panose="02040503050201020203" pitchFamily="18" charset="-78"/>
            </a:endParaRPr>
          </a:p>
          <a:p>
            <a:pPr algn="r"/>
            <a:r>
              <a:rPr lang="ar-SA" sz="4300" b="1" dirty="0">
                <a:solidFill>
                  <a:srgbClr val="002060"/>
                </a:solidFill>
                <a:latin typeface="Adobe Arabic" panose="02040503050201020203" pitchFamily="18" charset="-78"/>
                <a:ea typeface="+mj-ea"/>
                <a:cs typeface="Adobe Arabic" panose="02040503050201020203" pitchFamily="18" charset="-78"/>
              </a:rPr>
              <a:t>- </a:t>
            </a:r>
            <a:r>
              <a:rPr lang="ar-SA" sz="4300" b="1" dirty="0" smtClean="0">
                <a:solidFill>
                  <a:srgbClr val="002060"/>
                </a:solidFill>
                <a:latin typeface="Adobe Arabic" panose="02040503050201020203" pitchFamily="18" charset="-78"/>
                <a:ea typeface="+mj-ea"/>
                <a:cs typeface="Adobe Arabic" panose="02040503050201020203" pitchFamily="18" charset="-78"/>
              </a:rPr>
              <a:t> </a:t>
            </a:r>
            <a:r>
              <a:rPr lang="ar-SA" sz="4300" b="1" dirty="0" err="1" smtClean="0">
                <a:solidFill>
                  <a:srgbClr val="002060"/>
                </a:solidFill>
                <a:latin typeface="Adobe Arabic" panose="02040503050201020203" pitchFamily="18" charset="-78"/>
                <a:ea typeface="+mj-ea"/>
                <a:cs typeface="Adobe Arabic" panose="02040503050201020203" pitchFamily="18" charset="-78"/>
              </a:rPr>
              <a:t>ولايعتبر</a:t>
            </a:r>
            <a:r>
              <a:rPr lang="ar-SA" sz="4300" b="1" dirty="0" smtClean="0">
                <a:solidFill>
                  <a:srgbClr val="002060"/>
                </a:solidFill>
                <a:latin typeface="Adobe Arabic" panose="02040503050201020203" pitchFamily="18" charset="-78"/>
                <a:ea typeface="+mj-ea"/>
                <a:cs typeface="Adobe Arabic" panose="02040503050201020203" pitchFamily="18" charset="-78"/>
              </a:rPr>
              <a:t> </a:t>
            </a:r>
            <a:r>
              <a:rPr lang="ar-SA" sz="4300" b="1" dirty="0">
                <a:solidFill>
                  <a:srgbClr val="002060"/>
                </a:solidFill>
                <a:latin typeface="Adobe Arabic" panose="02040503050201020203" pitchFamily="18" charset="-78"/>
                <a:ea typeface="+mj-ea"/>
                <a:cs typeface="Adobe Arabic" panose="02040503050201020203" pitchFamily="18" charset="-78"/>
              </a:rPr>
              <a:t>العجز الناتج عن الحلات المرضية المشار إليها إصابة عمل إلا في الحالة التي يكون فيها المرض ناتجاً عن مضاعفات الإصابة وعلاج إنتكاسة </a:t>
            </a:r>
            <a:r>
              <a:rPr lang="ar-SA" sz="4300" b="1" dirty="0" smtClean="0">
                <a:solidFill>
                  <a:srgbClr val="002060"/>
                </a:solidFill>
                <a:latin typeface="Adobe Arabic" panose="02040503050201020203" pitchFamily="18" charset="-78"/>
                <a:ea typeface="+mj-ea"/>
                <a:cs typeface="Adobe Arabic" panose="02040503050201020203" pitchFamily="18" charset="-78"/>
              </a:rPr>
              <a:t>عصابة </a:t>
            </a:r>
            <a:r>
              <a:rPr lang="ar-SA" sz="4300" b="1" dirty="0">
                <a:solidFill>
                  <a:srgbClr val="002060"/>
                </a:solidFill>
                <a:latin typeface="Adobe Arabic" panose="02040503050201020203" pitchFamily="18" charset="-78"/>
                <a:ea typeface="+mj-ea"/>
                <a:cs typeface="Adobe Arabic" panose="02040503050201020203" pitchFamily="18" charset="-78"/>
              </a:rPr>
              <a:t>العمل </a:t>
            </a:r>
            <a:r>
              <a:rPr lang="ar-SA" sz="4300" b="1" dirty="0" smtClean="0">
                <a:solidFill>
                  <a:srgbClr val="002060"/>
                </a:solidFill>
                <a:latin typeface="Adobe Arabic" panose="02040503050201020203" pitchFamily="18" charset="-78"/>
                <a:ea typeface="+mj-ea"/>
                <a:cs typeface="Adobe Arabic" panose="02040503050201020203" pitchFamily="18" charset="-78"/>
              </a:rPr>
              <a:t>.</a:t>
            </a:r>
            <a:endParaRPr lang="en-US" sz="4300" b="1" dirty="0">
              <a:solidFill>
                <a:srgbClr val="002060"/>
              </a:solidFill>
              <a:latin typeface="Adobe Arabic" panose="02040503050201020203" pitchFamily="18" charset="-78"/>
              <a:ea typeface="+mj-ea"/>
              <a:cs typeface="Adobe Arabic" panose="02040503050201020203" pitchFamily="18" charset="-78"/>
            </a:endParaRPr>
          </a:p>
          <a:p>
            <a:pPr algn="r"/>
            <a:r>
              <a:rPr lang="ar-SA" sz="4300" b="1" dirty="0">
                <a:solidFill>
                  <a:srgbClr val="002060"/>
                </a:solidFill>
                <a:latin typeface="Adobe Arabic" panose="02040503050201020203" pitchFamily="18" charset="-78"/>
                <a:ea typeface="+mj-ea"/>
                <a:cs typeface="Adobe Arabic" panose="02040503050201020203" pitchFamily="18" charset="-78"/>
              </a:rPr>
              <a:t> </a:t>
            </a:r>
            <a:endParaRPr lang="en-US" sz="4300" b="1" dirty="0">
              <a:solidFill>
                <a:srgbClr val="002060"/>
              </a:solidFill>
              <a:latin typeface="Adobe Arabic" panose="02040503050201020203" pitchFamily="18" charset="-78"/>
              <a:ea typeface="+mj-ea"/>
              <a:cs typeface="Adobe Arabic" panose="02040503050201020203" pitchFamily="18" charset="-78"/>
            </a:endParaRPr>
          </a:p>
          <a:p>
            <a:pPr lvl="0" algn="r"/>
            <a:r>
              <a:rPr lang="ar-SA" sz="4300" b="1" dirty="0">
                <a:solidFill>
                  <a:srgbClr val="002060"/>
                </a:solidFill>
                <a:latin typeface="Adobe Arabic" panose="02040503050201020203" pitchFamily="18" charset="-78"/>
                <a:ea typeface="+mj-ea"/>
                <a:cs typeface="Adobe Arabic" panose="02040503050201020203" pitchFamily="18" charset="-78"/>
              </a:rPr>
              <a:t>* أنه في حالة عدم توافر الإمكانات أو العلاج للعامل المشترك المصاب في النظام دخل المملكة فتلتز المملكة بعلاجه خارج المملكة وتتحمل كذلك نفقات المرافق </a:t>
            </a:r>
            <a:r>
              <a:rPr lang="ar-SA" sz="4300" b="1" dirty="0" smtClean="0">
                <a:solidFill>
                  <a:srgbClr val="002060"/>
                </a:solidFill>
                <a:latin typeface="Adobe Arabic" panose="02040503050201020203" pitchFamily="18" charset="-78"/>
                <a:ea typeface="+mj-ea"/>
                <a:cs typeface="Adobe Arabic" panose="02040503050201020203" pitchFamily="18" charset="-78"/>
              </a:rPr>
              <a:t>.</a:t>
            </a:r>
            <a:endParaRPr lang="en-US" sz="4300" b="1" dirty="0">
              <a:solidFill>
                <a:srgbClr val="002060"/>
              </a:solidFill>
              <a:latin typeface="Adobe Arabic" panose="02040503050201020203" pitchFamily="18" charset="-78"/>
              <a:ea typeface="+mj-ea"/>
              <a:cs typeface="Adobe Arabic" panose="02040503050201020203" pitchFamily="18" charset="-78"/>
            </a:endParaRP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37560490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17500" y="321802"/>
            <a:ext cx="11531600" cy="6184900"/>
          </a:xfrm>
        </p:spPr>
        <p:txBody>
          <a:bodyPr>
            <a:normAutofit fontScale="25000" lnSpcReduction="20000"/>
          </a:bodyPr>
          <a:lstStyle/>
          <a:p>
            <a:pPr algn="r"/>
            <a:r>
              <a:rPr lang="ar-SA" b="1" dirty="0"/>
              <a:t> </a:t>
            </a:r>
            <a:endParaRPr lang="en-US" dirty="0"/>
          </a:p>
          <a:p>
            <a:pPr algn="r"/>
            <a:r>
              <a:rPr lang="ar-SA" sz="7400" b="1" dirty="0" err="1">
                <a:solidFill>
                  <a:srgbClr val="C00000"/>
                </a:solidFill>
              </a:rPr>
              <a:t>الإلتزام</a:t>
            </a:r>
            <a:r>
              <a:rPr lang="ar-SA" sz="7400" b="1" dirty="0">
                <a:solidFill>
                  <a:srgbClr val="C00000"/>
                </a:solidFill>
              </a:rPr>
              <a:t> بنفقات </a:t>
            </a:r>
            <a:r>
              <a:rPr lang="ar-SA" sz="7400" b="1" dirty="0" err="1">
                <a:solidFill>
                  <a:srgbClr val="C00000"/>
                </a:solidFill>
              </a:rPr>
              <a:t>إنتقال</a:t>
            </a:r>
            <a:r>
              <a:rPr lang="ar-SA" sz="7400" b="1" dirty="0">
                <a:solidFill>
                  <a:srgbClr val="C00000"/>
                </a:solidFill>
              </a:rPr>
              <a:t> المصاب </a:t>
            </a:r>
            <a:endParaRPr lang="en-US" sz="7400" b="1" dirty="0">
              <a:solidFill>
                <a:srgbClr val="C00000"/>
              </a:solidFill>
            </a:endParaRPr>
          </a:p>
          <a:p>
            <a:pPr algn="r"/>
            <a:r>
              <a:rPr lang="ar-SA" sz="6800" b="1" dirty="0">
                <a:solidFill>
                  <a:srgbClr val="002060"/>
                </a:solidFill>
                <a:latin typeface="Adobe Arabic" panose="02040503050201020203" pitchFamily="18" charset="-78"/>
                <a:ea typeface="+mj-ea"/>
                <a:cs typeface="Adobe Arabic" panose="02040503050201020203" pitchFamily="18" charset="-78"/>
              </a:rPr>
              <a:t>تنص المادة من </a:t>
            </a:r>
            <a:r>
              <a:rPr lang="ar-SA" sz="6800" b="1" dirty="0" err="1">
                <a:solidFill>
                  <a:srgbClr val="002060"/>
                </a:solidFill>
                <a:latin typeface="Adobe Arabic" panose="02040503050201020203" pitchFamily="18" charset="-78"/>
                <a:ea typeface="+mj-ea"/>
                <a:cs typeface="Adobe Arabic" panose="02040503050201020203" pitchFamily="18" charset="-78"/>
              </a:rPr>
              <a:t>الائحة</a:t>
            </a:r>
            <a:r>
              <a:rPr lang="ar-SA" sz="6800" b="1" dirty="0">
                <a:solidFill>
                  <a:srgbClr val="002060"/>
                </a:solidFill>
                <a:latin typeface="Adobe Arabic" panose="02040503050201020203" pitchFamily="18" charset="-78"/>
                <a:ea typeface="+mj-ea"/>
                <a:cs typeface="Adobe Arabic" panose="02040503050201020203" pitchFamily="18" charset="-78"/>
              </a:rPr>
              <a:t> التنفيذية على أنه : </a:t>
            </a:r>
            <a:endParaRPr lang="en-US" sz="6800" b="1" dirty="0">
              <a:solidFill>
                <a:srgbClr val="002060"/>
              </a:solidFill>
              <a:latin typeface="Adobe Arabic" panose="02040503050201020203" pitchFamily="18" charset="-78"/>
              <a:ea typeface="+mj-ea"/>
              <a:cs typeface="Adobe Arabic" panose="02040503050201020203" pitchFamily="18" charset="-78"/>
            </a:endParaRPr>
          </a:p>
          <a:p>
            <a:pPr lvl="0" algn="r"/>
            <a:r>
              <a:rPr lang="ar-SA" sz="6800" b="1" dirty="0">
                <a:solidFill>
                  <a:srgbClr val="002060"/>
                </a:solidFill>
                <a:latin typeface="Adobe Arabic" panose="02040503050201020203" pitchFamily="18" charset="-78"/>
                <a:ea typeface="+mj-ea"/>
                <a:cs typeface="Adobe Arabic" panose="02040503050201020203" pitchFamily="18" charset="-78"/>
              </a:rPr>
              <a:t>1) تلتزم المؤسسة بنفقات انتقال المصاب ذهابا وعودة من مكان العمل أو مكان مسكنه حسب الحال إلى الجهات وفي الحالات الآتية :-</a:t>
            </a:r>
            <a:endParaRPr lang="en-US" sz="6800" b="1" dirty="0">
              <a:solidFill>
                <a:srgbClr val="002060"/>
              </a:solidFill>
              <a:latin typeface="Adobe Arabic" panose="02040503050201020203" pitchFamily="18" charset="-78"/>
              <a:ea typeface="+mj-ea"/>
              <a:cs typeface="Adobe Arabic" panose="02040503050201020203" pitchFamily="18" charset="-78"/>
            </a:endParaRPr>
          </a:p>
          <a:p>
            <a:pPr lvl="0" algn="r"/>
            <a:r>
              <a:rPr lang="ar-SA" sz="6800" b="1" dirty="0">
                <a:solidFill>
                  <a:srgbClr val="002060"/>
                </a:solidFill>
                <a:latin typeface="Adobe Arabic" panose="02040503050201020203" pitchFamily="18" charset="-78"/>
                <a:ea typeface="+mj-ea"/>
                <a:cs typeface="Adobe Arabic" panose="02040503050201020203" pitchFamily="18" charset="-78"/>
              </a:rPr>
              <a:t>أ) إلى المكان الذي يتلقى فيه العلاج </a:t>
            </a:r>
            <a:endParaRPr lang="en-US" sz="6800" b="1" dirty="0">
              <a:solidFill>
                <a:srgbClr val="002060"/>
              </a:solidFill>
              <a:latin typeface="Adobe Arabic" panose="02040503050201020203" pitchFamily="18" charset="-78"/>
              <a:ea typeface="+mj-ea"/>
              <a:cs typeface="Adobe Arabic" panose="02040503050201020203" pitchFamily="18" charset="-78"/>
            </a:endParaRPr>
          </a:p>
          <a:p>
            <a:pPr lvl="0" algn="r"/>
            <a:r>
              <a:rPr lang="ar-SA" sz="6800" b="1" dirty="0">
                <a:solidFill>
                  <a:srgbClr val="002060"/>
                </a:solidFill>
                <a:latin typeface="Adobe Arabic" panose="02040503050201020203" pitchFamily="18" charset="-78"/>
                <a:ea typeface="+mj-ea"/>
                <a:cs typeface="Adobe Arabic" panose="02040503050201020203" pitchFamily="18" charset="-78"/>
              </a:rPr>
              <a:t>ب) إلى المكان الذي يجري فيه تركيب الجهاز التعويضي والتأهيل على </a:t>
            </a:r>
            <a:r>
              <a:rPr lang="ar-SA" sz="6800" b="1" dirty="0" err="1">
                <a:solidFill>
                  <a:srgbClr val="002060"/>
                </a:solidFill>
                <a:latin typeface="Adobe Arabic" panose="02040503050201020203" pitchFamily="18" charset="-78"/>
                <a:ea typeface="+mj-ea"/>
                <a:cs typeface="Adobe Arabic" panose="02040503050201020203" pitchFamily="18" charset="-78"/>
              </a:rPr>
              <a:t>إستعماله</a:t>
            </a:r>
            <a:r>
              <a:rPr lang="ar-SA" sz="6800" b="1" dirty="0">
                <a:solidFill>
                  <a:srgbClr val="002060"/>
                </a:solidFill>
                <a:latin typeface="Adobe Arabic" panose="02040503050201020203" pitchFamily="18" charset="-78"/>
                <a:ea typeface="+mj-ea"/>
                <a:cs typeface="Adobe Arabic" panose="02040503050201020203" pitchFamily="18" charset="-78"/>
              </a:rPr>
              <a:t> </a:t>
            </a:r>
            <a:endParaRPr lang="en-US" sz="6800" b="1" dirty="0">
              <a:solidFill>
                <a:srgbClr val="002060"/>
              </a:solidFill>
              <a:latin typeface="Adobe Arabic" panose="02040503050201020203" pitchFamily="18" charset="-78"/>
              <a:ea typeface="+mj-ea"/>
              <a:cs typeface="Adobe Arabic" panose="02040503050201020203" pitchFamily="18" charset="-78"/>
            </a:endParaRPr>
          </a:p>
          <a:p>
            <a:pPr lvl="0" algn="r"/>
            <a:r>
              <a:rPr lang="ar-SA" sz="6800" b="1" dirty="0">
                <a:solidFill>
                  <a:srgbClr val="002060"/>
                </a:solidFill>
                <a:latin typeface="Adobe Arabic" panose="02040503050201020203" pitchFamily="18" charset="-78"/>
                <a:ea typeface="+mj-ea"/>
                <a:cs typeface="Adobe Arabic" panose="02040503050201020203" pitchFamily="18" charset="-78"/>
              </a:rPr>
              <a:t>ج) إلى مكان إجراء الفحوصات الطبية من أي نوع</a:t>
            </a:r>
            <a:endParaRPr lang="en-US" sz="6800" b="1" dirty="0">
              <a:solidFill>
                <a:srgbClr val="002060"/>
              </a:solidFill>
              <a:latin typeface="Adobe Arabic" panose="02040503050201020203" pitchFamily="18" charset="-78"/>
              <a:ea typeface="+mj-ea"/>
              <a:cs typeface="Adobe Arabic" panose="02040503050201020203" pitchFamily="18" charset="-78"/>
            </a:endParaRPr>
          </a:p>
          <a:p>
            <a:pPr lvl="0" algn="r"/>
            <a:r>
              <a:rPr lang="ar-SA" sz="6800" b="1" dirty="0">
                <a:solidFill>
                  <a:srgbClr val="002060"/>
                </a:solidFill>
                <a:latin typeface="Adobe Arabic" panose="02040503050201020203" pitchFamily="18" charset="-78"/>
                <a:ea typeface="+mj-ea"/>
                <a:cs typeface="Adobe Arabic" panose="02040503050201020203" pitchFamily="18" charset="-78"/>
              </a:rPr>
              <a:t>2) إذا قررت اللجنة الطبية المختصة بناء على رأي جهة العلاج حاجة المصاب إلى مرافق أثناء العلاج تتحمل المؤسسة نفقات انتقال المرافق واقامته طوال الفترة التي تحددها اللجنة </a:t>
            </a:r>
            <a:endParaRPr lang="en-US" sz="6800" b="1" dirty="0">
              <a:solidFill>
                <a:srgbClr val="002060"/>
              </a:solidFill>
              <a:latin typeface="Adobe Arabic" panose="02040503050201020203" pitchFamily="18" charset="-78"/>
              <a:ea typeface="+mj-ea"/>
              <a:cs typeface="Adobe Arabic" panose="02040503050201020203" pitchFamily="18" charset="-78"/>
            </a:endParaRPr>
          </a:p>
          <a:p>
            <a:pPr lvl="0" algn="r"/>
            <a:r>
              <a:rPr lang="ar-SA" sz="6800" b="1" dirty="0">
                <a:solidFill>
                  <a:srgbClr val="002060"/>
                </a:solidFill>
                <a:latin typeface="Adobe Arabic" panose="02040503050201020203" pitchFamily="18" charset="-78"/>
                <a:ea typeface="+mj-ea"/>
                <a:cs typeface="Adobe Arabic" panose="02040503050201020203" pitchFamily="18" charset="-78"/>
              </a:rPr>
              <a:t>3) </a:t>
            </a:r>
            <a:r>
              <a:rPr lang="ar-SA" sz="6800" b="1" dirty="0" err="1">
                <a:solidFill>
                  <a:srgbClr val="002060"/>
                </a:solidFill>
                <a:latin typeface="Adobe Arabic" panose="02040503050201020203" pitchFamily="18" charset="-78"/>
                <a:ea typeface="+mj-ea"/>
                <a:cs typeface="Adobe Arabic" panose="02040503050201020203" pitchFamily="18" charset="-78"/>
              </a:rPr>
              <a:t>إستثناء</a:t>
            </a:r>
            <a:r>
              <a:rPr lang="ar-SA" sz="6800" b="1" dirty="0">
                <a:solidFill>
                  <a:srgbClr val="002060"/>
                </a:solidFill>
                <a:latin typeface="Adobe Arabic" panose="02040503050201020203" pitchFamily="18" charset="-78"/>
                <a:ea typeface="+mj-ea"/>
                <a:cs typeface="Adobe Arabic" panose="02040503050201020203" pitchFamily="18" charset="-78"/>
              </a:rPr>
              <a:t> من أحكام الفقرة (2) </a:t>
            </a:r>
            <a:r>
              <a:rPr lang="ar-SA" sz="6800" b="1" dirty="0" err="1">
                <a:solidFill>
                  <a:srgbClr val="002060"/>
                </a:solidFill>
                <a:latin typeface="Adobe Arabic" panose="02040503050201020203" pitchFamily="18" charset="-78"/>
                <a:ea typeface="+mj-ea"/>
                <a:cs typeface="Adobe Arabic" panose="02040503050201020203" pitchFamily="18" charset="-78"/>
              </a:rPr>
              <a:t>لاتستحق</a:t>
            </a:r>
            <a:r>
              <a:rPr lang="ar-SA" sz="6800" b="1" dirty="0">
                <a:solidFill>
                  <a:srgbClr val="002060"/>
                </a:solidFill>
                <a:latin typeface="Adobe Arabic" panose="02040503050201020203" pitchFamily="18" charset="-78"/>
                <a:ea typeface="+mj-ea"/>
                <a:cs typeface="Adobe Arabic" panose="02040503050201020203" pitchFamily="18" charset="-78"/>
              </a:rPr>
              <a:t> نفقات انتقال وإقامة للمرافق طوال الفترة التي يقضيها المصاب داخل جهة العلاج إلا إذا رأت اللجنة الطبية ضرورة ذلك </a:t>
            </a:r>
            <a:endParaRPr lang="en-US" sz="6800" b="1" dirty="0">
              <a:solidFill>
                <a:srgbClr val="002060"/>
              </a:solidFill>
              <a:latin typeface="Adobe Arabic" panose="02040503050201020203" pitchFamily="18" charset="-78"/>
              <a:ea typeface="+mj-ea"/>
              <a:cs typeface="Adobe Arabic" panose="02040503050201020203" pitchFamily="18" charset="-78"/>
            </a:endParaRPr>
          </a:p>
          <a:p>
            <a:pPr lvl="0" algn="r"/>
            <a:r>
              <a:rPr lang="ar-SA" sz="6800" b="1" dirty="0">
                <a:solidFill>
                  <a:srgbClr val="002060"/>
                </a:solidFill>
                <a:latin typeface="Adobe Arabic" panose="02040503050201020203" pitchFamily="18" charset="-78"/>
                <a:ea typeface="+mj-ea"/>
                <a:cs typeface="Adobe Arabic" panose="02040503050201020203" pitchFamily="18" charset="-78"/>
              </a:rPr>
              <a:t>4) إذا اقتضت حالة المصاب علاجه خارج البلد الذي يقيم فيه يحق له صرف نفقات إقامة له ولمرافقه إذا اضطر للإقامة خارج المستشفى أو مركز العلاج </a:t>
            </a:r>
            <a:endParaRPr lang="en-US" sz="6800" b="1" dirty="0">
              <a:solidFill>
                <a:srgbClr val="002060"/>
              </a:solidFill>
              <a:latin typeface="Adobe Arabic" panose="02040503050201020203" pitchFamily="18" charset="-78"/>
              <a:ea typeface="+mj-ea"/>
              <a:cs typeface="Adobe Arabic" panose="02040503050201020203" pitchFamily="18" charset="-78"/>
            </a:endParaRPr>
          </a:p>
          <a:p>
            <a:pPr lvl="0" algn="r"/>
            <a:r>
              <a:rPr lang="ar-SA" sz="6800" b="1" dirty="0">
                <a:solidFill>
                  <a:srgbClr val="002060"/>
                </a:solidFill>
                <a:latin typeface="Adobe Arabic" panose="02040503050201020203" pitchFamily="18" charset="-78"/>
                <a:ea typeface="+mj-ea"/>
                <a:cs typeface="Adobe Arabic" panose="02040503050201020203" pitchFamily="18" charset="-78"/>
              </a:rPr>
              <a:t>5) مع مراعاة أحكام الفقرتين (2)و(3) يشترط لصرف نفقات </a:t>
            </a:r>
            <a:r>
              <a:rPr lang="ar-SA" sz="6800" b="1" dirty="0" err="1">
                <a:solidFill>
                  <a:srgbClr val="002060"/>
                </a:solidFill>
                <a:latin typeface="Adobe Arabic" panose="02040503050201020203" pitchFamily="18" charset="-78"/>
                <a:ea typeface="+mj-ea"/>
                <a:cs typeface="Adobe Arabic" panose="02040503050201020203" pitchFamily="18" charset="-78"/>
              </a:rPr>
              <a:t>الإنتقال</a:t>
            </a:r>
            <a:r>
              <a:rPr lang="ar-SA" sz="6800" b="1" dirty="0">
                <a:solidFill>
                  <a:srgbClr val="002060"/>
                </a:solidFill>
                <a:latin typeface="Adobe Arabic" panose="02040503050201020203" pitchFamily="18" charset="-78"/>
                <a:ea typeface="+mj-ea"/>
                <a:cs typeface="Adobe Arabic" panose="02040503050201020203" pitchFamily="18" charset="-78"/>
              </a:rPr>
              <a:t> والإقامة في جميع الحالات أن يكون </a:t>
            </a:r>
            <a:r>
              <a:rPr lang="ar-SA" sz="6800" b="1" dirty="0" err="1">
                <a:solidFill>
                  <a:srgbClr val="002060"/>
                </a:solidFill>
                <a:latin typeface="Adobe Arabic" panose="02040503050201020203" pitchFamily="18" charset="-78"/>
                <a:ea typeface="+mj-ea"/>
                <a:cs typeface="Adobe Arabic" panose="02040503050201020203" pitchFamily="18" charset="-78"/>
              </a:rPr>
              <a:t>الإنتقال</a:t>
            </a:r>
            <a:r>
              <a:rPr lang="ar-SA" sz="6800" b="1" dirty="0">
                <a:solidFill>
                  <a:srgbClr val="002060"/>
                </a:solidFill>
                <a:latin typeface="Adobe Arabic" panose="02040503050201020203" pitchFamily="18" charset="-78"/>
                <a:ea typeface="+mj-ea"/>
                <a:cs typeface="Adobe Arabic" panose="02040503050201020203" pitchFamily="18" charset="-78"/>
              </a:rPr>
              <a:t> والإقامة مستنداً إلى موافقة الجهة المختصة التي تحددها المؤسسة </a:t>
            </a:r>
            <a:endParaRPr lang="en-US" sz="6800" b="1" dirty="0">
              <a:solidFill>
                <a:srgbClr val="002060"/>
              </a:solidFill>
              <a:latin typeface="Adobe Arabic" panose="02040503050201020203" pitchFamily="18" charset="-78"/>
              <a:ea typeface="+mj-ea"/>
              <a:cs typeface="Adobe Arabic" panose="02040503050201020203" pitchFamily="18" charset="-78"/>
            </a:endParaRPr>
          </a:p>
          <a:p>
            <a:pPr lvl="0" algn="r"/>
            <a:r>
              <a:rPr lang="ar-SA" sz="6800" b="1" dirty="0">
                <a:solidFill>
                  <a:srgbClr val="002060"/>
                </a:solidFill>
                <a:latin typeface="Adobe Arabic" panose="02040503050201020203" pitchFamily="18" charset="-78"/>
                <a:ea typeface="+mj-ea"/>
                <a:cs typeface="Adobe Arabic" panose="02040503050201020203" pitchFamily="18" charset="-78"/>
              </a:rPr>
              <a:t>6) يحدد المحافظ بقرار منه نفقات انتقال وإقامة المصاب والمرافق وقواعد واجراءات صرفها </a:t>
            </a:r>
            <a:endParaRPr lang="ar-SA" sz="6800" b="1" dirty="0" smtClean="0">
              <a:solidFill>
                <a:srgbClr val="002060"/>
              </a:solidFill>
              <a:latin typeface="Adobe Arabic" panose="02040503050201020203" pitchFamily="18" charset="-78"/>
              <a:ea typeface="+mj-ea"/>
              <a:cs typeface="Adobe Arabic" panose="02040503050201020203" pitchFamily="18" charset="-78"/>
            </a:endParaRPr>
          </a:p>
          <a:p>
            <a:pPr lvl="0" algn="r"/>
            <a:endParaRPr lang="en-US" sz="6800" b="1" dirty="0">
              <a:solidFill>
                <a:srgbClr val="002060"/>
              </a:solidFill>
              <a:latin typeface="Adobe Arabic" panose="02040503050201020203" pitchFamily="18" charset="-78"/>
              <a:ea typeface="+mj-ea"/>
              <a:cs typeface="Adobe Arabic" panose="02040503050201020203" pitchFamily="18" charset="-78"/>
            </a:endParaRPr>
          </a:p>
          <a:p>
            <a:pPr lvl="0" algn="r"/>
            <a:r>
              <a:rPr lang="ar-SA" sz="6800" b="1" dirty="0">
                <a:solidFill>
                  <a:srgbClr val="002060"/>
                </a:solidFill>
                <a:latin typeface="Adobe Arabic" panose="02040503050201020203" pitchFamily="18" charset="-78"/>
                <a:ea typeface="+mj-ea"/>
                <a:cs typeface="Adobe Arabic" panose="02040503050201020203" pitchFamily="18" charset="-78"/>
              </a:rPr>
              <a:t>* تلتزم المؤسسة في حالة وفاة المصاب بنفقات تجهيز ونقل جثمانه إلى موطنه الأصلي وإذا تولى أحد الأشخاص تقوم المؤسسة بدفع منحة نفقات الجنازة بمبلغ مقطوع و موحد لجميع الحالات طبقا لما يكون محددا من الجهات المختصة في المؤسسة .</a:t>
            </a:r>
            <a:endParaRPr lang="en-US" sz="6800" b="1" dirty="0">
              <a:solidFill>
                <a:srgbClr val="002060"/>
              </a:solidFill>
              <a:latin typeface="Adobe Arabic" panose="02040503050201020203" pitchFamily="18" charset="-78"/>
              <a:ea typeface="+mj-ea"/>
              <a:cs typeface="Adobe Arabic" panose="02040503050201020203" pitchFamily="18" charset="-78"/>
            </a:endParaRP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0413543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841500" y="785352"/>
            <a:ext cx="9804400" cy="5257800"/>
          </a:xfrm>
        </p:spPr>
        <p:txBody>
          <a:bodyPr>
            <a:normAutofit lnSpcReduction="10000"/>
          </a:bodyPr>
          <a:lstStyle/>
          <a:p>
            <a:pPr algn="r"/>
            <a:r>
              <a:rPr lang="ar-SA" b="1" dirty="0">
                <a:solidFill>
                  <a:srgbClr val="C00000"/>
                </a:solidFill>
              </a:rPr>
              <a:t>المطلب الثاني : الحقوق المالية للعامل المصاب </a:t>
            </a:r>
            <a:r>
              <a:rPr lang="ar-SA" b="1" dirty="0" smtClean="0">
                <a:solidFill>
                  <a:srgbClr val="C00000"/>
                </a:solidFill>
              </a:rPr>
              <a:t>:</a:t>
            </a:r>
            <a:endParaRPr lang="en-US" b="1" dirty="0">
              <a:solidFill>
                <a:srgbClr val="C00000"/>
              </a:solidFill>
            </a:endParaRPr>
          </a:p>
          <a:p>
            <a:pPr algn="r">
              <a:lnSpc>
                <a:spcPct val="100000"/>
              </a:lnSpc>
            </a:pPr>
            <a:r>
              <a:rPr lang="ar-SA" sz="3000" b="1" dirty="0">
                <a:solidFill>
                  <a:srgbClr val="002060"/>
                </a:solidFill>
                <a:latin typeface="Adobe Arabic" panose="02040503050201020203" pitchFamily="18" charset="-78"/>
                <a:ea typeface="+mj-ea"/>
                <a:cs typeface="Adobe Arabic" panose="02040503050201020203" pitchFamily="18" charset="-78"/>
              </a:rPr>
              <a:t>يقع على المؤسسة العامة للتأمينات الإجتماعية </a:t>
            </a:r>
            <a:r>
              <a:rPr lang="ar-SA" sz="3000" b="1" dirty="0" err="1">
                <a:solidFill>
                  <a:srgbClr val="002060"/>
                </a:solidFill>
                <a:latin typeface="Adobe Arabic" panose="02040503050201020203" pitchFamily="18" charset="-78"/>
                <a:ea typeface="+mj-ea"/>
                <a:cs typeface="Adobe Arabic" panose="02040503050201020203" pitchFamily="18" charset="-78"/>
              </a:rPr>
              <a:t>إلتزام</a:t>
            </a:r>
            <a:r>
              <a:rPr lang="ar-SA" sz="3000" b="1" dirty="0">
                <a:solidFill>
                  <a:srgbClr val="002060"/>
                </a:solidFill>
                <a:latin typeface="Adobe Arabic" panose="02040503050201020203" pitchFamily="18" charset="-78"/>
                <a:ea typeface="+mj-ea"/>
                <a:cs typeface="Adobe Arabic" panose="02040503050201020203" pitchFamily="18" charset="-78"/>
              </a:rPr>
              <a:t> بتعويض العامل عن أجره خلال فترة انقطاعه عن العمل بسبب إصابته بإصابة تحول بينه وبين ممارسته لعمله ويتم دفع هذا التعويض للعامل في صورة بدل يومي وقد تكون الإصابة غير قابلة للشفاء ومن ثم يتخلف عنها عجز للمشترك سواء كان هذا العجز كلياً أو جزئياً في هذه الحالة تلتزم المؤسسة بصرف عائد </a:t>
            </a:r>
            <a:r>
              <a:rPr lang="ar-SA" sz="3000" b="1" dirty="0" err="1">
                <a:solidFill>
                  <a:srgbClr val="002060"/>
                </a:solidFill>
                <a:latin typeface="Adobe Arabic" panose="02040503050201020203" pitchFamily="18" charset="-78"/>
                <a:ea typeface="+mj-ea"/>
                <a:cs typeface="Adobe Arabic" panose="02040503050201020203" pitchFamily="18" charset="-78"/>
              </a:rPr>
              <a:t>شهريأو</a:t>
            </a:r>
            <a:r>
              <a:rPr lang="ar-SA" sz="3000" b="1" dirty="0">
                <a:solidFill>
                  <a:srgbClr val="002060"/>
                </a:solidFill>
                <a:latin typeface="Adobe Arabic" panose="02040503050201020203" pitchFamily="18" charset="-78"/>
                <a:ea typeface="+mj-ea"/>
                <a:cs typeface="Adobe Arabic" panose="02040503050201020203" pitchFamily="18" charset="-78"/>
              </a:rPr>
              <a:t> تعويضاً مقطوعاً حسب الأحوال</a:t>
            </a:r>
            <a:endParaRPr lang="en-US" sz="3000" b="1" dirty="0">
              <a:solidFill>
                <a:srgbClr val="002060"/>
              </a:solidFill>
              <a:latin typeface="Adobe Arabic" panose="02040503050201020203" pitchFamily="18" charset="-78"/>
              <a:ea typeface="+mj-ea"/>
              <a:cs typeface="Adobe Arabic" panose="02040503050201020203" pitchFamily="18" charset="-78"/>
            </a:endParaRPr>
          </a:p>
          <a:p>
            <a:pPr algn="r"/>
            <a:r>
              <a:rPr lang="ar-SA" sz="3500" b="1" dirty="0">
                <a:solidFill>
                  <a:schemeClr val="accent6">
                    <a:lumMod val="50000"/>
                  </a:schemeClr>
                </a:solidFill>
                <a:latin typeface="Adobe Arabic" panose="02040503050201020203" pitchFamily="18" charset="-78"/>
                <a:ea typeface="+mj-ea"/>
                <a:cs typeface="Adobe Arabic" panose="02040503050201020203" pitchFamily="18" charset="-78"/>
              </a:rPr>
              <a:t>الفرع الأول : البدل اليومي في حالة العجز المؤقت للعامل المشترك </a:t>
            </a:r>
            <a:r>
              <a:rPr lang="ar-SA" sz="3500" b="1" dirty="0" smtClean="0">
                <a:solidFill>
                  <a:schemeClr val="accent6">
                    <a:lumMod val="50000"/>
                  </a:schemeClr>
                </a:solidFill>
                <a:latin typeface="Adobe Arabic" panose="02040503050201020203" pitchFamily="18" charset="-78"/>
                <a:ea typeface="+mj-ea"/>
                <a:cs typeface="Adobe Arabic" panose="02040503050201020203" pitchFamily="18" charset="-78"/>
              </a:rPr>
              <a:t>:</a:t>
            </a:r>
            <a:endParaRPr lang="en-US" sz="3500" b="1" dirty="0">
              <a:solidFill>
                <a:schemeClr val="accent6">
                  <a:lumMod val="50000"/>
                </a:schemeClr>
              </a:solidFill>
              <a:latin typeface="Adobe Arabic" panose="02040503050201020203" pitchFamily="18" charset="-78"/>
              <a:ea typeface="+mj-ea"/>
              <a:cs typeface="Adobe Arabic" panose="02040503050201020203" pitchFamily="18" charset="-78"/>
            </a:endParaRPr>
          </a:p>
          <a:p>
            <a:pPr algn="r"/>
            <a:r>
              <a:rPr lang="ar-SA" sz="3000" b="1" dirty="0">
                <a:solidFill>
                  <a:srgbClr val="002060"/>
                </a:solidFill>
                <a:latin typeface="Adobe Arabic" panose="02040503050201020203" pitchFamily="18" charset="-78"/>
                <a:ea typeface="+mj-ea"/>
                <a:cs typeface="Adobe Arabic" panose="02040503050201020203" pitchFamily="18" charset="-78"/>
              </a:rPr>
              <a:t>قد ينتج عن إصابة العمل التي تعرض لها العامل المشترك إصابته بعجز مؤقت يمنعه من ممارسة عمله لفترة معينة وفي هذه الحالة تلتزم المؤسسة بأن تدفع له بدلات نقدية تعويضاً عن كل يوم إقعاد عن العمل .</a:t>
            </a:r>
            <a:endParaRPr lang="en-US" sz="3000" b="1" dirty="0">
              <a:solidFill>
                <a:srgbClr val="002060"/>
              </a:solidFill>
              <a:latin typeface="Adobe Arabic" panose="02040503050201020203" pitchFamily="18" charset="-78"/>
              <a:ea typeface="+mj-ea"/>
              <a:cs typeface="Adobe Arabic" panose="02040503050201020203" pitchFamily="18" charset="-78"/>
            </a:endParaRPr>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4598038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600200" y="850900"/>
            <a:ext cx="9969500" cy="5156200"/>
          </a:xfrm>
        </p:spPr>
        <p:txBody>
          <a:bodyPr>
            <a:normAutofit lnSpcReduction="10000"/>
          </a:bodyPr>
          <a:lstStyle/>
          <a:p>
            <a:pPr algn="r"/>
            <a:r>
              <a:rPr lang="ar-SA" b="1" dirty="0">
                <a:solidFill>
                  <a:srgbClr val="C00000"/>
                </a:solidFill>
              </a:rPr>
              <a:t>أولاً : القواعد المنظمة للبدل اليومي </a:t>
            </a:r>
            <a:r>
              <a:rPr lang="ar-SA" b="1" dirty="0" smtClean="0">
                <a:solidFill>
                  <a:srgbClr val="C00000"/>
                </a:solidFill>
              </a:rPr>
              <a:t>:</a:t>
            </a:r>
            <a:endParaRPr lang="en-US" b="1" dirty="0">
              <a:solidFill>
                <a:srgbClr val="C00000"/>
              </a:solidFill>
            </a:endParaRPr>
          </a:p>
          <a:p>
            <a:pPr algn="r"/>
            <a:r>
              <a:rPr lang="ar-SA" sz="3000" b="1" dirty="0">
                <a:solidFill>
                  <a:srgbClr val="002060"/>
                </a:solidFill>
                <a:latin typeface="Adobe Arabic" panose="02040503050201020203" pitchFamily="18" charset="-78"/>
                <a:ea typeface="+mj-ea"/>
                <a:cs typeface="Adobe Arabic" panose="02040503050201020203" pitchFamily="18" charset="-78"/>
              </a:rPr>
              <a:t>تنص المادة (30)من نظام التأمينات الإجتماعية السعودي على أنه :</a:t>
            </a:r>
            <a:endParaRPr lang="en-US" sz="3000" b="1" dirty="0">
              <a:solidFill>
                <a:srgbClr val="002060"/>
              </a:solidFill>
              <a:latin typeface="Adobe Arabic" panose="02040503050201020203" pitchFamily="18" charset="-78"/>
              <a:ea typeface="+mj-ea"/>
              <a:cs typeface="Adobe Arabic" panose="02040503050201020203" pitchFamily="18" charset="-78"/>
            </a:endParaRPr>
          </a:p>
          <a:p>
            <a:pPr marL="457200" lvl="0" indent="-457200" algn="r">
              <a:buFont typeface="+mj-lt"/>
              <a:buAutoNum type="arabicPeriod"/>
            </a:pPr>
            <a:r>
              <a:rPr lang="ar-SA" sz="3000" b="1" dirty="0">
                <a:solidFill>
                  <a:srgbClr val="002060"/>
                </a:solidFill>
                <a:latin typeface="Adobe Arabic" panose="02040503050201020203" pitchFamily="18" charset="-78"/>
                <a:ea typeface="+mj-ea"/>
                <a:cs typeface="Adobe Arabic" panose="02040503050201020203" pitchFamily="18" charset="-78"/>
              </a:rPr>
              <a:t>للمصاب في حالة عجزه المؤقت عن العمل الناجم عن إصابة عمل سجل وفق الإجراءات المتبعة الحق في بدل إصابة يومي عن </a:t>
            </a:r>
            <a:r>
              <a:rPr lang="ar-SA" sz="3000" b="1" dirty="0" err="1">
                <a:solidFill>
                  <a:srgbClr val="002060"/>
                </a:solidFill>
                <a:latin typeface="Adobe Arabic" panose="02040503050201020203" pitchFamily="18" charset="-78"/>
                <a:ea typeface="+mj-ea"/>
                <a:cs typeface="Adobe Arabic" panose="02040503050201020203" pitchFamily="18" charset="-78"/>
              </a:rPr>
              <a:t>عن</a:t>
            </a:r>
            <a:r>
              <a:rPr lang="ar-SA" sz="3000" b="1" dirty="0">
                <a:solidFill>
                  <a:srgbClr val="002060"/>
                </a:solidFill>
                <a:latin typeface="Adobe Arabic" panose="02040503050201020203" pitchFamily="18" charset="-78"/>
                <a:ea typeface="+mj-ea"/>
                <a:cs typeface="Adobe Arabic" panose="02040503050201020203" pitchFamily="18" charset="-78"/>
              </a:rPr>
              <a:t> كل يوم إقعاد عن العمل بما في ذلك أيام العطل وتدفع البدلات اليومية بدءاً من اليوم التالي لوقوع الإصابة وينتهي الحق في البدل في يوم </a:t>
            </a:r>
            <a:r>
              <a:rPr lang="ar-SA" sz="3000" b="1" dirty="0" err="1">
                <a:solidFill>
                  <a:srgbClr val="002060"/>
                </a:solidFill>
                <a:latin typeface="Adobe Arabic" panose="02040503050201020203" pitchFamily="18" charset="-78"/>
                <a:ea typeface="+mj-ea"/>
                <a:cs typeface="Adobe Arabic" panose="02040503050201020203" pitchFamily="18" charset="-78"/>
              </a:rPr>
              <a:t>إستعادة</a:t>
            </a:r>
            <a:r>
              <a:rPr lang="ar-SA" sz="3000" b="1" dirty="0">
                <a:solidFill>
                  <a:srgbClr val="002060"/>
                </a:solidFill>
                <a:latin typeface="Adobe Arabic" panose="02040503050201020203" pitchFamily="18" charset="-78"/>
                <a:ea typeface="+mj-ea"/>
                <a:cs typeface="Adobe Arabic" panose="02040503050201020203" pitchFamily="18" charset="-78"/>
              </a:rPr>
              <a:t> المصاب قدرته على العمل أو ثبوت عجزه المستديم أو وفاته </a:t>
            </a:r>
            <a:endParaRPr lang="en-US" sz="3000" b="1" dirty="0">
              <a:solidFill>
                <a:srgbClr val="002060"/>
              </a:solidFill>
              <a:latin typeface="Adobe Arabic" panose="02040503050201020203" pitchFamily="18" charset="-78"/>
              <a:ea typeface="+mj-ea"/>
              <a:cs typeface="Adobe Arabic" panose="02040503050201020203" pitchFamily="18" charset="-78"/>
            </a:endParaRPr>
          </a:p>
          <a:p>
            <a:pPr marL="457200" lvl="0" indent="-457200" algn="r">
              <a:buFont typeface="+mj-lt"/>
              <a:buAutoNum type="arabicPeriod"/>
            </a:pPr>
            <a:r>
              <a:rPr lang="ar-SA" sz="3000" b="1" dirty="0">
                <a:solidFill>
                  <a:srgbClr val="002060"/>
                </a:solidFill>
                <a:latin typeface="Adobe Arabic" panose="02040503050201020203" pitchFamily="18" charset="-78"/>
                <a:ea typeface="+mj-ea"/>
                <a:cs typeface="Adobe Arabic" panose="02040503050201020203" pitchFamily="18" charset="-78"/>
              </a:rPr>
              <a:t>يقدر البدل اليومي للإصابة 100% من أجر </a:t>
            </a:r>
            <a:r>
              <a:rPr lang="ar-SA" sz="3000" b="1" dirty="0" err="1">
                <a:solidFill>
                  <a:srgbClr val="002060"/>
                </a:solidFill>
                <a:latin typeface="Adobe Arabic" panose="02040503050201020203" pitchFamily="18" charset="-78"/>
                <a:ea typeface="+mj-ea"/>
                <a:cs typeface="Adobe Arabic" panose="02040503050201020203" pitchFamily="18" charset="-78"/>
              </a:rPr>
              <a:t>الإشتراك</a:t>
            </a:r>
            <a:r>
              <a:rPr lang="ar-SA" sz="3000" b="1" dirty="0">
                <a:solidFill>
                  <a:srgbClr val="002060"/>
                </a:solidFill>
                <a:latin typeface="Adobe Arabic" panose="02040503050201020203" pitchFamily="18" charset="-78"/>
                <a:ea typeface="+mj-ea"/>
                <a:cs typeface="Adobe Arabic" panose="02040503050201020203" pitchFamily="18" charset="-78"/>
              </a:rPr>
              <a:t> اليومي للمصاب في الشهر السابق للشهر الذي وقعت فيه الإصابة ويخفض إلى 75% من هذا الأجر أثناء وجوده تحت العلاج على نفقة المؤسسة في أحد مراكز العلاج أو في غيلا ذلك من أمكنة العلاج </a:t>
            </a:r>
            <a:endParaRPr lang="en-US" sz="3000" b="1" dirty="0">
              <a:solidFill>
                <a:srgbClr val="002060"/>
              </a:solidFill>
              <a:latin typeface="Adobe Arabic" panose="02040503050201020203" pitchFamily="18" charset="-78"/>
              <a:ea typeface="+mj-ea"/>
              <a:cs typeface="Adobe Arabic" panose="02040503050201020203" pitchFamily="18" charset="-78"/>
            </a:endParaRPr>
          </a:p>
          <a:p>
            <a:pPr marL="457200" lvl="0" indent="-457200" algn="r">
              <a:buFont typeface="+mj-lt"/>
              <a:buAutoNum type="arabicPeriod"/>
            </a:pPr>
            <a:r>
              <a:rPr lang="ar-SA" sz="3000" b="1" dirty="0">
                <a:solidFill>
                  <a:srgbClr val="002060"/>
                </a:solidFill>
                <a:latin typeface="Adobe Arabic" panose="02040503050201020203" pitchFamily="18" charset="-78"/>
                <a:ea typeface="+mj-ea"/>
                <a:cs typeface="Adobe Arabic" panose="02040503050201020203" pitchFamily="18" charset="-78"/>
              </a:rPr>
              <a:t>تحدد </a:t>
            </a:r>
            <a:r>
              <a:rPr lang="ar-SA" sz="3000" b="1" dirty="0" err="1">
                <a:solidFill>
                  <a:srgbClr val="002060"/>
                </a:solidFill>
                <a:latin typeface="Adobe Arabic" panose="02040503050201020203" pitchFamily="18" charset="-78"/>
                <a:ea typeface="+mj-ea"/>
                <a:cs typeface="Adobe Arabic" panose="02040503050201020203" pitchFamily="18" charset="-78"/>
              </a:rPr>
              <a:t>الائحة</a:t>
            </a:r>
            <a:r>
              <a:rPr lang="ar-SA" sz="3000" b="1" dirty="0">
                <a:solidFill>
                  <a:srgbClr val="002060"/>
                </a:solidFill>
                <a:latin typeface="Adobe Arabic" panose="02040503050201020203" pitchFamily="18" charset="-78"/>
                <a:ea typeface="+mj-ea"/>
                <a:cs typeface="Adobe Arabic" panose="02040503050201020203" pitchFamily="18" charset="-78"/>
              </a:rPr>
              <a:t> كيفية دفع البدلات اليومية </a:t>
            </a:r>
            <a:endParaRPr lang="en-US" sz="3000" b="1" dirty="0">
              <a:solidFill>
                <a:srgbClr val="002060"/>
              </a:solidFill>
              <a:latin typeface="Adobe Arabic" panose="02040503050201020203" pitchFamily="18" charset="-78"/>
              <a:ea typeface="+mj-ea"/>
              <a:cs typeface="Adobe Arabic" panose="02040503050201020203" pitchFamily="18" charset="-78"/>
            </a:endParaRPr>
          </a:p>
          <a:p>
            <a:pPr marL="457200" indent="-457200">
              <a:buFont typeface="+mj-lt"/>
              <a:buAutoNum type="arabicPeriod"/>
            </a:pPr>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8633759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40">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7700" y="512302"/>
            <a:ext cx="11112500" cy="5803900"/>
          </a:xfrm>
        </p:spPr>
        <p:txBody>
          <a:bodyPr>
            <a:normAutofit fontScale="55000" lnSpcReduction="20000"/>
          </a:bodyPr>
          <a:lstStyle/>
          <a:p>
            <a:pPr algn="r"/>
            <a:r>
              <a:rPr lang="ar-SA" sz="3100" b="1" dirty="0" smtClean="0">
                <a:solidFill>
                  <a:srgbClr val="C00000"/>
                </a:solidFill>
              </a:rPr>
              <a:t>       </a:t>
            </a:r>
            <a:r>
              <a:rPr lang="ar-SA" sz="3600" b="1" dirty="0" smtClean="0">
                <a:solidFill>
                  <a:srgbClr val="C00000"/>
                </a:solidFill>
              </a:rPr>
              <a:t>اللائحة </a:t>
            </a:r>
            <a:r>
              <a:rPr lang="ar-SA" sz="3600" b="1" dirty="0">
                <a:solidFill>
                  <a:srgbClr val="C00000"/>
                </a:solidFill>
              </a:rPr>
              <a:t>التنفيذية للائحة الأخطار المهنية في المادة 11قواعد تحديد البدل على النحو الآتي :</a:t>
            </a:r>
            <a:endParaRPr lang="en-US" sz="3600" b="1" dirty="0">
              <a:solidFill>
                <a:srgbClr val="C00000"/>
              </a:solidFill>
            </a:endParaRPr>
          </a:p>
          <a:p>
            <a:pPr marL="571500" indent="-571500" algn="r">
              <a:lnSpc>
                <a:spcPct val="110000"/>
              </a:lnSpc>
              <a:buFont typeface="Arial" panose="020B0604020202020204" pitchFamily="34" charset="0"/>
              <a:buChar char="•"/>
            </a:pPr>
            <a:r>
              <a:rPr lang="ar-SA" sz="3600" b="1" dirty="0">
                <a:solidFill>
                  <a:srgbClr val="002060"/>
                </a:solidFill>
                <a:latin typeface="Adobe Arabic" panose="02040503050201020203" pitchFamily="18" charset="-78"/>
                <a:ea typeface="+mj-ea"/>
                <a:cs typeface="Adobe Arabic" panose="02040503050201020203" pitchFamily="18" charset="-78"/>
              </a:rPr>
              <a:t>يقدر البدل اليومي بواقع (100%) من أجر الاشتراك اليومي للمصاب في الشهر السابق للشهر الذي وقعت فيه الإصابة ، أو أجر الشهر الذي التحق فيه بالعمل إذا كانت الإصابة قد وقعت خلال هذا الشهر ، </a:t>
            </a:r>
            <a:r>
              <a:rPr lang="ar-SA" sz="3600" b="1" dirty="0" err="1">
                <a:solidFill>
                  <a:srgbClr val="002060"/>
                </a:solidFill>
                <a:latin typeface="Adobe Arabic" panose="02040503050201020203" pitchFamily="18" charset="-78"/>
                <a:ea typeface="+mj-ea"/>
                <a:cs typeface="Adobe Arabic" panose="02040503050201020203" pitchFamily="18" charset="-78"/>
              </a:rPr>
              <a:t>ولايعتد</a:t>
            </a:r>
            <a:r>
              <a:rPr lang="ar-SA" sz="3600" b="1" dirty="0">
                <a:solidFill>
                  <a:srgbClr val="002060"/>
                </a:solidFill>
                <a:latin typeface="Adobe Arabic" panose="02040503050201020203" pitchFamily="18" charset="-78"/>
                <a:ea typeface="+mj-ea"/>
                <a:cs typeface="Adobe Arabic" panose="02040503050201020203" pitchFamily="18" charset="-78"/>
              </a:rPr>
              <a:t> بأي زيادة تطرأ على الأجر بعد حدوث الإصابة لأي سبب كان</a:t>
            </a:r>
            <a:r>
              <a:rPr lang="en-US" sz="3600" b="1" dirty="0">
                <a:solidFill>
                  <a:srgbClr val="002060"/>
                </a:solidFill>
                <a:latin typeface="Adobe Arabic" panose="02040503050201020203" pitchFamily="18" charset="-78"/>
                <a:ea typeface="+mj-ea"/>
                <a:cs typeface="Adobe Arabic" panose="02040503050201020203" pitchFamily="18" charset="-78"/>
              </a:rPr>
              <a:t> .</a:t>
            </a:r>
          </a:p>
          <a:p>
            <a:pPr marL="571500" indent="-571500" algn="r">
              <a:lnSpc>
                <a:spcPct val="110000"/>
              </a:lnSpc>
              <a:buFont typeface="Arial" panose="020B0604020202020204" pitchFamily="34" charset="0"/>
              <a:buChar char="•"/>
            </a:pPr>
            <a:r>
              <a:rPr lang="ar-SA" sz="3600" b="1" dirty="0">
                <a:solidFill>
                  <a:srgbClr val="002060"/>
                </a:solidFill>
                <a:latin typeface="Adobe Arabic" panose="02040503050201020203" pitchFamily="18" charset="-78"/>
                <a:ea typeface="+mj-ea"/>
                <a:cs typeface="Adobe Arabic" panose="02040503050201020203" pitchFamily="18" charset="-78"/>
              </a:rPr>
              <a:t>  يخفض البــدل المشــار إليـه في الفقــرة السابقة إلى (75%) أثناء إقامة المصاب تحت العلاج على نفقة المؤسسة في إحدى جهات العلاج ، أو في غير ذلك من الأمكنـة</a:t>
            </a:r>
            <a:r>
              <a:rPr lang="en-US" sz="3600" b="1" dirty="0">
                <a:solidFill>
                  <a:srgbClr val="002060"/>
                </a:solidFill>
                <a:latin typeface="Adobe Arabic" panose="02040503050201020203" pitchFamily="18" charset="-78"/>
                <a:ea typeface="+mj-ea"/>
                <a:cs typeface="Adobe Arabic" panose="02040503050201020203" pitchFamily="18" charset="-78"/>
              </a:rPr>
              <a:t> .</a:t>
            </a:r>
          </a:p>
          <a:p>
            <a:pPr marL="571500" indent="-571500" algn="r">
              <a:lnSpc>
                <a:spcPct val="110000"/>
              </a:lnSpc>
              <a:buFont typeface="Arial" panose="020B0604020202020204" pitchFamily="34" charset="0"/>
              <a:buChar char="•"/>
            </a:pPr>
            <a:r>
              <a:rPr lang="ar-SA" sz="3600" b="1" dirty="0">
                <a:solidFill>
                  <a:srgbClr val="002060"/>
                </a:solidFill>
                <a:latin typeface="Adobe Arabic" panose="02040503050201020203" pitchFamily="18" charset="-78"/>
                <a:ea typeface="+mj-ea"/>
                <a:cs typeface="Adobe Arabic" panose="02040503050201020203" pitchFamily="18" charset="-78"/>
              </a:rPr>
              <a:t>يثبت العجز المؤقت عن العمل بموجب تقرير طبي من الجهة الطبية التي تحددها المؤسسة ، وعلى المصاب المقرر له البدل أن يمثل للكشف </a:t>
            </a:r>
            <a:r>
              <a:rPr lang="ar-SA" sz="3600" b="1" dirty="0" err="1">
                <a:solidFill>
                  <a:srgbClr val="002060"/>
                </a:solidFill>
                <a:latin typeface="Adobe Arabic" panose="02040503050201020203" pitchFamily="18" charset="-78"/>
                <a:ea typeface="+mj-ea"/>
                <a:cs typeface="Adobe Arabic" panose="02040503050201020203" pitchFamily="18" charset="-78"/>
              </a:rPr>
              <a:t>الطبى</a:t>
            </a:r>
            <a:r>
              <a:rPr lang="ar-SA" sz="3600" b="1" dirty="0">
                <a:solidFill>
                  <a:srgbClr val="002060"/>
                </a:solidFill>
                <a:latin typeface="Adobe Arabic" panose="02040503050201020203" pitchFamily="18" charset="-78"/>
                <a:ea typeface="+mj-ea"/>
                <a:cs typeface="Adobe Arabic" panose="02040503050201020203" pitchFamily="18" charset="-78"/>
              </a:rPr>
              <a:t> كلما طلبت منه الجهة المختصة بالمؤسسة ذلك</a:t>
            </a:r>
            <a:endParaRPr lang="en-US" sz="3600" b="1" dirty="0">
              <a:solidFill>
                <a:srgbClr val="002060"/>
              </a:solidFill>
              <a:latin typeface="Adobe Arabic" panose="02040503050201020203" pitchFamily="18" charset="-78"/>
              <a:ea typeface="+mj-ea"/>
              <a:cs typeface="Adobe Arabic" panose="02040503050201020203" pitchFamily="18" charset="-78"/>
            </a:endParaRPr>
          </a:p>
          <a:p>
            <a:pPr marL="571500" indent="-571500" algn="r">
              <a:lnSpc>
                <a:spcPct val="110000"/>
              </a:lnSpc>
              <a:buFont typeface="Arial" panose="020B0604020202020204" pitchFamily="34" charset="0"/>
              <a:buChar char="•"/>
            </a:pPr>
            <a:r>
              <a:rPr lang="en-US" sz="3600" b="1" dirty="0">
                <a:solidFill>
                  <a:srgbClr val="002060"/>
                </a:solidFill>
                <a:latin typeface="Adobe Arabic" panose="02040503050201020203" pitchFamily="18" charset="-78"/>
                <a:ea typeface="+mj-ea"/>
                <a:cs typeface="Adobe Arabic" panose="02040503050201020203" pitchFamily="18" charset="-78"/>
              </a:rPr>
              <a:t>- </a:t>
            </a:r>
            <a:r>
              <a:rPr lang="ar-SA" sz="3600" b="1" dirty="0">
                <a:solidFill>
                  <a:srgbClr val="002060"/>
                </a:solidFill>
                <a:latin typeface="Adobe Arabic" panose="02040503050201020203" pitchFamily="18" charset="-78"/>
                <a:ea typeface="+mj-ea"/>
                <a:cs typeface="Adobe Arabic" panose="02040503050201020203" pitchFamily="18" charset="-78"/>
              </a:rPr>
              <a:t>يستحق البدل اليومي اعتباراً من اليوم التالي لتاريخ وقوع الاصابة ، أو من تاريخ الإقعاد عن العمل إن كان لاحقاً ، دون إخلال بأحكام المادة (1) من هذه اللائحة</a:t>
            </a:r>
            <a:r>
              <a:rPr lang="en-US" sz="3600" b="1" dirty="0">
                <a:solidFill>
                  <a:srgbClr val="002060"/>
                </a:solidFill>
                <a:latin typeface="Adobe Arabic" panose="02040503050201020203" pitchFamily="18" charset="-78"/>
                <a:ea typeface="+mj-ea"/>
                <a:cs typeface="Adobe Arabic" panose="02040503050201020203" pitchFamily="18" charset="-78"/>
              </a:rPr>
              <a:t> .</a:t>
            </a:r>
          </a:p>
          <a:p>
            <a:pPr marL="571500" indent="-571500" algn="r">
              <a:lnSpc>
                <a:spcPct val="110000"/>
              </a:lnSpc>
              <a:buFont typeface="Arial" panose="020B0604020202020204" pitchFamily="34" charset="0"/>
              <a:buChar char="•"/>
            </a:pPr>
            <a:r>
              <a:rPr lang="ar-SA" sz="3600" b="1" dirty="0">
                <a:solidFill>
                  <a:srgbClr val="002060"/>
                </a:solidFill>
                <a:latin typeface="Adobe Arabic" panose="02040503050201020203" pitchFamily="18" charset="-78"/>
                <a:ea typeface="+mj-ea"/>
                <a:cs typeface="Adobe Arabic" panose="02040503050201020203" pitchFamily="18" charset="-78"/>
              </a:rPr>
              <a:t>يصرف البدل اليومي للمشترك المصاب ، غير أنه إذا ثبت أن صاحب العمل استمر في دفع الأجر رغم استحقاق البدل اليومي وأقر المصاب بذلك ، يدفع البدل المستحق لصاحب العمل عن المدة </a:t>
            </a:r>
            <a:r>
              <a:rPr lang="ar-SA" sz="3600" b="1" dirty="0" err="1">
                <a:solidFill>
                  <a:srgbClr val="002060"/>
                </a:solidFill>
                <a:latin typeface="Adobe Arabic" panose="02040503050201020203" pitchFamily="18" charset="-78"/>
                <a:ea typeface="+mj-ea"/>
                <a:cs typeface="Adobe Arabic" panose="02040503050201020203" pitchFamily="18" charset="-78"/>
              </a:rPr>
              <a:t>التى</a:t>
            </a:r>
            <a:r>
              <a:rPr lang="ar-SA" sz="3600" b="1" dirty="0">
                <a:solidFill>
                  <a:srgbClr val="002060"/>
                </a:solidFill>
                <a:latin typeface="Adobe Arabic" panose="02040503050201020203" pitchFamily="18" charset="-78"/>
                <a:ea typeface="+mj-ea"/>
                <a:cs typeface="Adobe Arabic" panose="02040503050201020203" pitchFamily="18" charset="-78"/>
              </a:rPr>
              <a:t> استمر خلالها بدفع أجر العامل</a:t>
            </a:r>
            <a:r>
              <a:rPr lang="en-US" sz="3600" b="1" dirty="0">
                <a:solidFill>
                  <a:srgbClr val="002060"/>
                </a:solidFill>
                <a:latin typeface="Adobe Arabic" panose="02040503050201020203" pitchFamily="18" charset="-78"/>
                <a:ea typeface="+mj-ea"/>
                <a:cs typeface="Adobe Arabic" panose="02040503050201020203" pitchFamily="18" charset="-78"/>
              </a:rPr>
              <a:t> . </a:t>
            </a:r>
          </a:p>
          <a:p>
            <a:pPr marL="571500" indent="-571500" algn="r">
              <a:lnSpc>
                <a:spcPct val="110000"/>
              </a:lnSpc>
              <a:buFont typeface="Arial" panose="020B0604020202020204" pitchFamily="34" charset="0"/>
              <a:buChar char="•"/>
            </a:pPr>
            <a:r>
              <a:rPr lang="ar-SA" sz="3600" b="1" dirty="0">
                <a:solidFill>
                  <a:srgbClr val="002060"/>
                </a:solidFill>
                <a:latin typeface="Adobe Arabic" panose="02040503050201020203" pitchFamily="18" charset="-78"/>
                <a:ea typeface="+mj-ea"/>
                <a:cs typeface="Adobe Arabic" panose="02040503050201020203" pitchFamily="18" charset="-78"/>
              </a:rPr>
              <a:t>يحسب البدل اليومي بقسمة أجر الاشتراك الشهري المنصوص عليه في الفقرة (1) مــن المادة (11) من هذه اللائحة على عدد أيام الشهر المستحق عنه أو خلاله البدل</a:t>
            </a:r>
            <a:r>
              <a:rPr lang="en-US" sz="3600" b="1" dirty="0">
                <a:solidFill>
                  <a:srgbClr val="002060"/>
                </a:solidFill>
                <a:latin typeface="Adobe Arabic" panose="02040503050201020203" pitchFamily="18" charset="-78"/>
                <a:ea typeface="+mj-ea"/>
                <a:cs typeface="Adobe Arabic" panose="02040503050201020203" pitchFamily="18" charset="-78"/>
              </a:rPr>
              <a:t>.</a:t>
            </a:r>
          </a:p>
          <a:p>
            <a:pPr marL="571500" indent="-571500" algn="r">
              <a:lnSpc>
                <a:spcPct val="110000"/>
              </a:lnSpc>
              <a:buFont typeface="Arial" panose="020B0604020202020204" pitchFamily="34" charset="0"/>
              <a:buChar char="•"/>
            </a:pPr>
            <a:r>
              <a:rPr lang="ar-SA" sz="3600" b="1" dirty="0">
                <a:solidFill>
                  <a:srgbClr val="002060"/>
                </a:solidFill>
                <a:latin typeface="Adobe Arabic" panose="02040503050201020203" pitchFamily="18" charset="-78"/>
                <a:ea typeface="+mj-ea"/>
                <a:cs typeface="Adobe Arabic" panose="02040503050201020203" pitchFamily="18" charset="-78"/>
              </a:rPr>
              <a:t>إذا كان المصاب يعمل لدى أكثر من صاحب عمل وقت الإصابة فإن البدل اليومي المستحق يحسب على أساس مجموع أجوره التي يدفع عنها اشتراكات فرع الأخطار المهنية</a:t>
            </a:r>
            <a:r>
              <a:rPr lang="en-US" sz="3600" b="1" dirty="0">
                <a:solidFill>
                  <a:srgbClr val="002060"/>
                </a:solidFill>
                <a:latin typeface="Adobe Arabic" panose="02040503050201020203" pitchFamily="18" charset="-78"/>
                <a:ea typeface="+mj-ea"/>
                <a:cs typeface="Adobe Arabic" panose="02040503050201020203" pitchFamily="18" charset="-78"/>
              </a:rPr>
              <a:t> </a:t>
            </a:r>
            <a:r>
              <a:rPr lang="en-US" sz="3600" b="1" dirty="0"/>
              <a:t>.</a:t>
            </a:r>
            <a:endParaRPr lang="en-US" sz="3600" dirty="0"/>
          </a:p>
          <a:p>
            <a:endParaRPr lang="ar-SA" dirty="0"/>
          </a:p>
        </p:txBody>
      </p:sp>
      <p:sp>
        <p:nvSpPr>
          <p:cNvPr id="4" name="مستطيل 3"/>
          <p:cNvSpPr/>
          <p:nvPr/>
        </p:nvSpPr>
        <p:spPr>
          <a:xfrm>
            <a:off x="132735" y="176981"/>
            <a:ext cx="11887200" cy="647454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2106291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2673</Words>
  <Application>Microsoft Office PowerPoint</Application>
  <PresentationFormat>Custom</PresentationFormat>
  <Paragraphs>170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نسق Office</vt:lpstr>
      <vt:lpstr> وفقاً لأحكام نظام التأمينات الإجتماعية واللوائح الصادرة تنفيذاً له يترتب للمؤمن عليه حقوق تجاه صاحب العمل وكذلك تجاه المؤسسة العامة للتأمينات الإجتماعية وذلك إذا أصيب إصابة عمل بالمعنى السابق بيانه أو بأحد الأمراض المهنية وفي حال وفاته تدفع لأفراد عائلته حقوق مالية ويتم صرف هذه المستحقات بصرف النظر عن مدة إشتراكه بالمؤسسة وتنقسم هذه الحقوق إلى قسمين : المطلب الأول : حقوق العامل المصاب غير المالية  المطلب الثاني  : الحقوق المالية للعامل المصاب </vt:lpstr>
      <vt:lpstr> المطلب الأول :  حقوق العامل المصاب غير المالية :</vt:lpstr>
      <vt:lpstr>Slide 3</vt:lpstr>
      <vt:lpstr>Slide 4</vt:lpstr>
      <vt:lpstr>Slide 5</vt:lpstr>
      <vt:lpstr>Slide 6</vt:lpstr>
      <vt:lpstr>Slide 7</vt:lpstr>
      <vt:lpstr>Slide 8</vt:lpstr>
      <vt:lpstr>Slide 9</vt:lpstr>
      <vt:lpstr>ثانياً: شروط استحقاق البدل اليومي:</vt:lpstr>
      <vt:lpstr>1- ضرورة الإبلاغ عن الإصابة:</vt:lpstr>
      <vt:lpstr>2- عدم استحقاق العامل للأجر:</vt:lpstr>
      <vt:lpstr>3- ألا يكون العامل صاحب معاش او عائدة:</vt:lpstr>
      <vt:lpstr>ثالثاً : سقوط الحق في البدل اليومي :</vt:lpstr>
      <vt:lpstr>1- تعمد الإصابة :</vt:lpstr>
      <vt:lpstr>2- مخالفة التعليمات المنظمة :</vt:lpstr>
      <vt:lpstr>3- التقادم :</vt:lpstr>
      <vt:lpstr>4- العودة للعمل :</vt:lpstr>
      <vt:lpstr>تعويضات العجز الدائم :</vt:lpstr>
      <vt:lpstr>العائدة الشهرية:</vt:lpstr>
      <vt:lpstr>شروط استحقاقها :</vt:lpstr>
      <vt:lpstr>وقف العائدة الشهرية :</vt:lpstr>
      <vt:lpstr>الجمع بين العائدة وبعض المستحقات الأخرى:</vt:lpstr>
      <vt:lpstr>التعويض المقطوع المستحق للمشترك غير السعودي :</vt:lpstr>
      <vt:lpstr>- إ ذا نتج عن الإصابة عجز كلي مستديم فيستحق المصاب صرف تعويض مقطوع مقداره (84) شهرا من قيمة العائدة التي كان من المفترض حصوله عليها بحد أقصى مقداره (330000) ريال. - إذا نتج عن الإصابة حدوث عجز جزئي فيحصل على تعويض مقطوع يعادل(60) شهرا من قيمة العائدة المفترضة بحد أقصى (165000)ريال - أما إذا ادت الإصابة إلى وفاة المشترك المصاب, فيحصل أفراد عائلته على تعويض مقطوع يعادل(84)شهرا يتم حسابه على أساس العائدة التي كان من المفترض أن يحصل عليها المشترك وذلك بحد أقصى (330000) ريال ويتم توزيعه على أفراد العائلة بالتساوي. </vt:lpstr>
      <vt:lpstr>Slide 26</vt:lpstr>
      <vt:lpstr>Slide 27</vt:lpstr>
      <vt:lpstr>Slide 28</vt:lpstr>
      <vt:lpstr>  (المبحث الثالث( الحقوق التامينية في حالة وفاة العامل</vt:lpstr>
      <vt:lpstr>Slide 30</vt:lpstr>
      <vt:lpstr>منحة نفقات الجنازة</vt:lpstr>
      <vt:lpstr>حالات الجمع بين مايستحقه أفراد عائلة المتوفى والتعويضات الأخرى :</vt:lpstr>
      <vt:lpstr>Slide 33</vt:lpstr>
      <vt:lpstr>(فرع المعاشات)</vt:lpstr>
      <vt:lpstr>أولاً : معاشات الشيخوخه .</vt:lpstr>
      <vt:lpstr>Slide 36</vt:lpstr>
      <vt:lpstr>Slide 37</vt:lpstr>
      <vt:lpstr>النصاب الخاص للمتقدمين في السن :</vt:lpstr>
      <vt:lpstr>- في ّ الفايز.  - ريم القضيبي . - رنيم الفالح . - وجد الحوشان.  - رزان القحطاني.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وفقاً لأحكام نظام التأمينات الإجتماعية واللوائح الصادرة تنفيذاً له يترتب للمؤمن عليه حقوق تجاه صاحب العمل وكذلك تجاه المؤسسة العامة للتأمينات الإجتماعية وذلك إذا أصيب إصابة عمل بالمعنى السابق بيانه أو بأحد الأمراض المهنية وفي حال وفاته تدفع لأفراد عائلته حقوق مالية ويتم صرف هذه المستحقات بصرف النظر عن مدة إشتراكه بالمؤسسة وتنقسم هذه الحقوق إلى قسمين : المطلب الأول : حقوق العامل المصاب غير المالية  المطلب الثاني  : الحقوق المالية للعامل المصاب</dc:title>
  <dc:creator>R.a.f 2010</dc:creator>
  <cp:lastModifiedBy>eman</cp:lastModifiedBy>
  <cp:revision>12</cp:revision>
  <dcterms:created xsi:type="dcterms:W3CDTF">2016-10-06T19:29:22Z</dcterms:created>
  <dcterms:modified xsi:type="dcterms:W3CDTF">2016-10-08T11:23:21Z</dcterms:modified>
</cp:coreProperties>
</file>