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138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57CE-4648-48C1-9FC4-8132480758CE}" type="datetimeFigureOut">
              <a:rPr lang="ar-SA" smtClean="0"/>
              <a:t>22/03/40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5E29E-495D-461D-81E9-83D22CB6E9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5805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57CE-4648-48C1-9FC4-8132480758CE}" type="datetimeFigureOut">
              <a:rPr lang="ar-SA" smtClean="0"/>
              <a:t>22/03/40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5E29E-495D-461D-81E9-83D22CB6E9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791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57CE-4648-48C1-9FC4-8132480758CE}" type="datetimeFigureOut">
              <a:rPr lang="ar-SA" smtClean="0"/>
              <a:t>22/03/40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5E29E-495D-461D-81E9-83D22CB6E9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1497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57CE-4648-48C1-9FC4-8132480758CE}" type="datetimeFigureOut">
              <a:rPr lang="ar-SA" smtClean="0"/>
              <a:t>22/03/40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5E29E-495D-461D-81E9-83D22CB6E9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0988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57CE-4648-48C1-9FC4-8132480758CE}" type="datetimeFigureOut">
              <a:rPr lang="ar-SA" smtClean="0"/>
              <a:t>22/03/40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5E29E-495D-461D-81E9-83D22CB6E9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733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57CE-4648-48C1-9FC4-8132480758CE}" type="datetimeFigureOut">
              <a:rPr lang="ar-SA" smtClean="0"/>
              <a:t>22/03/40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5E29E-495D-461D-81E9-83D22CB6E9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397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57CE-4648-48C1-9FC4-8132480758CE}" type="datetimeFigureOut">
              <a:rPr lang="ar-SA" smtClean="0"/>
              <a:t>22/03/40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5E29E-495D-461D-81E9-83D22CB6E9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98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57CE-4648-48C1-9FC4-8132480758CE}" type="datetimeFigureOut">
              <a:rPr lang="ar-SA" smtClean="0"/>
              <a:t>22/03/40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5E29E-495D-461D-81E9-83D22CB6E9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1780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57CE-4648-48C1-9FC4-8132480758CE}" type="datetimeFigureOut">
              <a:rPr lang="ar-SA" smtClean="0"/>
              <a:t>22/03/40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5E29E-495D-461D-81E9-83D22CB6E9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1985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57CE-4648-48C1-9FC4-8132480758CE}" type="datetimeFigureOut">
              <a:rPr lang="ar-SA" smtClean="0"/>
              <a:t>22/03/40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5E29E-495D-461D-81E9-83D22CB6E9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27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57CE-4648-48C1-9FC4-8132480758CE}" type="datetimeFigureOut">
              <a:rPr lang="ar-SA" smtClean="0"/>
              <a:t>22/03/40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5E29E-495D-461D-81E9-83D22CB6E9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50513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E57CE-4648-48C1-9FC4-8132480758CE}" type="datetimeFigureOut">
              <a:rPr lang="ar-SA" smtClean="0"/>
              <a:t>22/03/40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5E29E-495D-461D-81E9-83D22CB6E9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24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7Mh-UIpRS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1152127"/>
          </a:xfrm>
        </p:spPr>
        <p:txBody>
          <a:bodyPr>
            <a:normAutofit/>
          </a:bodyPr>
          <a:lstStyle/>
          <a:p>
            <a:r>
              <a:rPr lang="ar-SA" sz="6000" b="1" i="0" dirty="0" smtClean="0">
                <a:solidFill>
                  <a:srgbClr val="A52A2A"/>
                </a:solidFill>
                <a:effectLst/>
                <a:latin typeface="Traditional Arabic"/>
              </a:rPr>
              <a:t>ما يراعى لحفص</a:t>
            </a:r>
            <a:r>
              <a:rPr lang="ar-SA" sz="6000" b="1" i="0" dirty="0" smtClean="0">
                <a:solidFill>
                  <a:srgbClr val="222222"/>
                </a:solidFill>
                <a:effectLst/>
                <a:latin typeface="Traditional Arabic"/>
              </a:rPr>
              <a:t>:</a:t>
            </a:r>
            <a:endParaRPr lang="ar-SA" sz="6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496944" cy="5040560"/>
          </a:xfrm>
        </p:spPr>
        <p:txBody>
          <a:bodyPr/>
          <a:lstStyle/>
          <a:p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8712968" cy="530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48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3000" b="1" dirty="0" smtClean="0">
              <a:solidFill>
                <a:srgbClr val="FF0000"/>
              </a:solidFill>
              <a:latin typeface="Traditional Arabic"/>
            </a:endParaRPr>
          </a:p>
          <a:p>
            <a:pPr marL="0" indent="0">
              <a:buNone/>
            </a:pPr>
            <a:r>
              <a:rPr lang="ar-SA" sz="4000" b="1" dirty="0" smtClean="0">
                <a:solidFill>
                  <a:srgbClr val="FF0000"/>
                </a:solidFill>
                <a:latin typeface="Traditional Arabic"/>
              </a:rPr>
              <a:t>3-</a:t>
            </a:r>
            <a:r>
              <a:rPr lang="ar-SA" sz="4000" b="1" dirty="0">
                <a:solidFill>
                  <a:srgbClr val="FF0000"/>
                </a:solidFill>
                <a:latin typeface="Traditional Arabic"/>
              </a:rPr>
              <a:t> </a:t>
            </a:r>
            <a:r>
              <a:rPr lang="ar-SA" sz="4000" b="1" dirty="0">
                <a:solidFill>
                  <a:srgbClr val="222222"/>
                </a:solidFill>
                <a:latin typeface="Traditional Arabic"/>
              </a:rPr>
              <a:t>السكت على نون </a:t>
            </a:r>
            <a:r>
              <a:rPr lang="ar-SA" sz="4400" b="1" dirty="0">
                <a:solidFill>
                  <a:srgbClr val="00B0F0"/>
                </a:solidFill>
                <a:latin typeface="Traditional Arabic"/>
              </a:rPr>
              <a:t>{مَنْ رَاقٍ} </a:t>
            </a:r>
            <a:r>
              <a:rPr lang="ar-SA" sz="4000" dirty="0">
                <a:solidFill>
                  <a:srgbClr val="222222"/>
                </a:solidFill>
                <a:latin typeface="Traditional Arabic"/>
              </a:rPr>
              <a:t>بالقيامة</a:t>
            </a:r>
            <a:r>
              <a:rPr lang="ar-SA" sz="4000" b="1" dirty="0" smtClean="0">
                <a:solidFill>
                  <a:srgbClr val="222222"/>
                </a:solidFill>
                <a:latin typeface="Traditional Arabic"/>
              </a:rPr>
              <a:t>.</a:t>
            </a:r>
          </a:p>
          <a:p>
            <a:pPr marL="0" indent="0">
              <a:buNone/>
            </a:pPr>
            <a:endParaRPr lang="ar-SA" sz="3600" b="1" dirty="0" smtClean="0">
              <a:solidFill>
                <a:srgbClr val="FF0000"/>
              </a:solidFill>
              <a:latin typeface="Traditional Arabic"/>
            </a:endParaRPr>
          </a:p>
          <a:p>
            <a:pPr marL="0" indent="0">
              <a:buNone/>
            </a:pPr>
            <a:r>
              <a:rPr lang="ar-SA" sz="4000" b="1" dirty="0" smtClean="0">
                <a:solidFill>
                  <a:srgbClr val="FF0000"/>
                </a:solidFill>
                <a:latin typeface="Traditional Arabic"/>
              </a:rPr>
              <a:t>4-</a:t>
            </a:r>
            <a:r>
              <a:rPr lang="ar-SA" sz="4000" b="1" dirty="0">
                <a:solidFill>
                  <a:srgbClr val="FF0000"/>
                </a:solidFill>
                <a:latin typeface="Traditional Arabic"/>
              </a:rPr>
              <a:t> </a:t>
            </a:r>
            <a:r>
              <a:rPr lang="ar-SA" sz="4000" b="1" dirty="0">
                <a:solidFill>
                  <a:srgbClr val="222222"/>
                </a:solidFill>
                <a:latin typeface="Traditional Arabic"/>
              </a:rPr>
              <a:t>السكت على لام </a:t>
            </a:r>
            <a:r>
              <a:rPr lang="ar-SA" sz="4400" b="1" dirty="0">
                <a:solidFill>
                  <a:srgbClr val="00B0F0"/>
                </a:solidFill>
                <a:latin typeface="Traditional Arabic"/>
              </a:rPr>
              <a:t>{بَلْ رَانَ} </a:t>
            </a:r>
            <a:r>
              <a:rPr lang="ar-SA" sz="4000" dirty="0">
                <a:solidFill>
                  <a:srgbClr val="222222"/>
                </a:solidFill>
                <a:latin typeface="Traditional Arabic"/>
              </a:rPr>
              <a:t>بالمطففين</a:t>
            </a:r>
            <a:r>
              <a:rPr lang="ar-SA" sz="4000" b="1" dirty="0">
                <a:solidFill>
                  <a:srgbClr val="222222"/>
                </a:solidFill>
                <a:latin typeface="Traditional Arabic"/>
              </a:rPr>
              <a:t>، وحكمة السكت في هذين الموضعين أن الوصل فيهما من غير سكت يوهم أن كلاً منهما كلمة واحدة بل هما كلمتان</a:t>
            </a:r>
            <a:r>
              <a:rPr lang="ar-SA" sz="4000" b="1" dirty="0" smtClean="0">
                <a:solidFill>
                  <a:srgbClr val="222222"/>
                </a:solidFill>
                <a:latin typeface="Traditional Arabic"/>
              </a:rPr>
              <a:t>.</a:t>
            </a:r>
          </a:p>
          <a:p>
            <a:pPr marL="0" indent="0">
              <a:buNone/>
            </a:pPr>
            <a:endParaRPr lang="ar-SA" sz="4000" dirty="0"/>
          </a:p>
        </p:txBody>
      </p:sp>
    </p:spTree>
    <p:extLst>
      <p:ext uri="{BB962C8B-B14F-4D97-AF65-F5344CB8AC3E}">
        <p14:creationId xmlns:p14="http://schemas.microsoft.com/office/powerpoint/2010/main" val="353109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  <a:gradFill flip="none" rotWithShape="1">
            <a:gsLst>
              <a:gs pos="0">
                <a:schemeClr val="accent5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5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5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pPr marL="0" indent="0">
              <a:buNone/>
            </a:pP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وأما </a:t>
            </a:r>
            <a:r>
              <a:rPr lang="ar-SA" sz="3600" b="1" i="0" dirty="0" smtClean="0">
                <a:solidFill>
                  <a:srgbClr val="FFFF00"/>
                </a:solidFill>
                <a:effectLst/>
                <a:latin typeface="Traditional Arabic"/>
              </a:rPr>
              <a:t>السكتات الجائزة 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ففي موضعين:</a:t>
            </a:r>
          </a:p>
          <a:p>
            <a:pPr marL="0" indent="0">
              <a:buNone/>
            </a:pPr>
            <a:r>
              <a:rPr lang="ar-SA" dirty="0" smtClean="0"/>
              <a:t/>
            </a:r>
            <a:br>
              <a:rPr lang="ar-SA" dirty="0" smtClean="0"/>
            </a:br>
            <a:r>
              <a:rPr lang="ar-SA" sz="3600" b="1" i="0" dirty="0" smtClean="0">
                <a:solidFill>
                  <a:srgbClr val="FF0000"/>
                </a:solidFill>
                <a:effectLst/>
                <a:latin typeface="Traditional Arabic"/>
              </a:rPr>
              <a:t>1- </a:t>
            </a:r>
            <a:r>
              <a:rPr lang="ar-SA" sz="3600" b="1" i="0" dirty="0" smtClean="0">
                <a:solidFill>
                  <a:srgbClr val="222222"/>
                </a:solidFill>
                <a:effectLst/>
                <a:latin typeface="Traditional Arabic"/>
              </a:rPr>
              <a:t>بين الأنفال والتوبة،</a:t>
            </a:r>
          </a:p>
          <a:p>
            <a:pPr marL="0" indent="0">
              <a:buNone/>
            </a:pPr>
            <a:endParaRPr lang="ar-SA" sz="3600" b="1" dirty="0" smtClean="0"/>
          </a:p>
          <a:p>
            <a:pPr marL="0" indent="0">
              <a:buNone/>
            </a:pPr>
            <a:r>
              <a:rPr lang="ar-SA" sz="3600" b="1" dirty="0" smtClean="0"/>
              <a:t/>
            </a:r>
            <a:br>
              <a:rPr lang="ar-SA" sz="3600" b="1" dirty="0" smtClean="0"/>
            </a:br>
            <a:r>
              <a:rPr lang="ar-SA" sz="3600" b="1" i="0" dirty="0" smtClean="0">
                <a:solidFill>
                  <a:srgbClr val="FF0000"/>
                </a:solidFill>
                <a:effectLst/>
                <a:latin typeface="Traditional Arabic"/>
              </a:rPr>
              <a:t>2- </a:t>
            </a:r>
            <a:r>
              <a:rPr lang="ar-SA" sz="3600" b="1" i="0" dirty="0" smtClean="0">
                <a:solidFill>
                  <a:srgbClr val="222222"/>
                </a:solidFill>
                <a:effectLst/>
                <a:latin typeface="Traditional Arabic"/>
              </a:rPr>
              <a:t>في </a:t>
            </a:r>
            <a:r>
              <a:rPr lang="ar-SA" sz="3600" b="1" i="0" dirty="0" smtClean="0">
                <a:solidFill>
                  <a:srgbClr val="00B0F0"/>
                </a:solidFill>
                <a:effectLst/>
                <a:latin typeface="Traditional Arabic"/>
              </a:rPr>
              <a:t>{مَالِيَهْ، هَلَكَ} </a:t>
            </a:r>
            <a:r>
              <a:rPr lang="ar-SA" sz="3600" i="0" dirty="0" smtClean="0">
                <a:solidFill>
                  <a:srgbClr val="222222"/>
                </a:solidFill>
                <a:effectLst/>
                <a:latin typeface="Traditional Arabic"/>
              </a:rPr>
              <a:t>بالحاقة</a:t>
            </a:r>
            <a:r>
              <a:rPr lang="ar-SA" sz="3600" b="1" i="0" dirty="0" smtClean="0">
                <a:solidFill>
                  <a:srgbClr val="222222"/>
                </a:solidFill>
                <a:effectLst/>
                <a:latin typeface="Traditional Arabic"/>
              </a:rPr>
              <a:t> والسَّكت فيها هو المقدَّم في الأداء.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303470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sz="3600" b="1" i="0" u="sng" dirty="0" smtClean="0">
                <a:solidFill>
                  <a:srgbClr val="222222"/>
                </a:solidFill>
                <a:effectLst/>
                <a:latin typeface="Traditional Arabic"/>
              </a:rPr>
              <a:t>السابع عشر: </a:t>
            </a:r>
            <a:r>
              <a:rPr lang="ar-SA" sz="3600" b="1" i="0" dirty="0" smtClean="0">
                <a:solidFill>
                  <a:srgbClr val="222222"/>
                </a:solidFill>
                <a:effectLst/>
                <a:latin typeface="Traditional Arabic"/>
              </a:rPr>
              <a:t>إسكان هاء الكناية في </a:t>
            </a:r>
            <a:r>
              <a:rPr lang="ar-SA" sz="3600" b="1" i="0" dirty="0" smtClean="0">
                <a:solidFill>
                  <a:srgbClr val="00B0F0"/>
                </a:solidFill>
                <a:effectLst/>
                <a:latin typeface="Traditional Arabic"/>
              </a:rPr>
              <a:t>{أَرْجِهْ} </a:t>
            </a:r>
            <a:r>
              <a:rPr lang="ar-SA" sz="3600" i="0" dirty="0" smtClean="0">
                <a:solidFill>
                  <a:srgbClr val="222222"/>
                </a:solidFill>
                <a:effectLst/>
                <a:latin typeface="Traditional Arabic"/>
              </a:rPr>
              <a:t>بالأعراف</a:t>
            </a:r>
            <a:r>
              <a:rPr lang="ar-SA" sz="3600" b="1" i="0" dirty="0" smtClean="0">
                <a:solidFill>
                  <a:srgbClr val="222222"/>
                </a:solidFill>
                <a:effectLst/>
                <a:latin typeface="Traditional Arabic"/>
              </a:rPr>
              <a:t> والشعراء، وكذا </a:t>
            </a:r>
            <a:r>
              <a:rPr lang="ar-SA" sz="3600" b="1" i="0" dirty="0" smtClean="0">
                <a:solidFill>
                  <a:srgbClr val="00B0F0"/>
                </a:solidFill>
                <a:effectLst/>
                <a:latin typeface="Traditional Arabic"/>
              </a:rPr>
              <a:t>{فَأَلْقِهْ} </a:t>
            </a:r>
            <a:r>
              <a:rPr lang="ar-SA" sz="3600" i="0" dirty="0" smtClean="0">
                <a:solidFill>
                  <a:srgbClr val="222222"/>
                </a:solidFill>
                <a:effectLst/>
                <a:latin typeface="Traditional Arabic"/>
              </a:rPr>
              <a:t>بالنمل</a:t>
            </a:r>
            <a:r>
              <a:rPr lang="ar-SA" sz="3600" b="1" i="0" dirty="0" smtClean="0">
                <a:solidFill>
                  <a:srgbClr val="222222"/>
                </a:solidFill>
                <a:effectLst/>
                <a:latin typeface="Traditional Arabic"/>
              </a:rPr>
              <a:t>، وضم الهاء من غير صلة في {يَرْضَهُ لَكُمْ} </a:t>
            </a:r>
            <a:r>
              <a:rPr lang="ar-SA" sz="3600" i="0" dirty="0" smtClean="0">
                <a:solidFill>
                  <a:srgbClr val="222222"/>
                </a:solidFill>
                <a:effectLst/>
                <a:latin typeface="Traditional Arabic"/>
              </a:rPr>
              <a:t>بالزمر</a:t>
            </a:r>
            <a:r>
              <a:rPr lang="ar-SA" sz="3600" b="1" i="0" dirty="0" smtClean="0">
                <a:solidFill>
                  <a:srgbClr val="222222"/>
                </a:solidFill>
                <a:effectLst/>
                <a:latin typeface="Traditional Arabic"/>
              </a:rPr>
              <a:t>، وأما {وَيَتَّقْهِ} </a:t>
            </a:r>
            <a:r>
              <a:rPr lang="ar-SA" sz="3600" i="0" dirty="0" smtClean="0">
                <a:solidFill>
                  <a:srgbClr val="222222"/>
                </a:solidFill>
                <a:effectLst/>
                <a:latin typeface="Traditional Arabic"/>
              </a:rPr>
              <a:t>في النور </a:t>
            </a:r>
            <a:r>
              <a:rPr lang="ar-SA" sz="3600" b="1" i="0" dirty="0" smtClean="0">
                <a:solidFill>
                  <a:srgbClr val="222222"/>
                </a:solidFill>
                <a:effectLst/>
                <a:latin typeface="Traditional Arabic"/>
              </a:rPr>
              <a:t>فقد قرأها حفص بإسكان القاف وكسر الهاء من غير صلة،</a:t>
            </a:r>
          </a:p>
          <a:p>
            <a:pPr marL="0" indent="0">
              <a:buNone/>
            </a:pPr>
            <a:r>
              <a:rPr lang="ar-SA" sz="3600" b="1" i="0" dirty="0" smtClean="0">
                <a:solidFill>
                  <a:srgbClr val="222222"/>
                </a:solidFill>
                <a:effectLst/>
                <a:latin typeface="Traditional Arabic"/>
              </a:rPr>
              <a:t>وأما </a:t>
            </a:r>
            <a:r>
              <a:rPr lang="ar-SA" sz="3600" b="1" i="0" dirty="0" smtClean="0">
                <a:solidFill>
                  <a:srgbClr val="00B0F0"/>
                </a:solidFill>
                <a:effectLst/>
                <a:latin typeface="Traditional Arabic"/>
              </a:rPr>
              <a:t>{وَيَخْلُدْ فِيهِ مُهَانًا} </a:t>
            </a:r>
            <a:r>
              <a:rPr lang="ar-SA" sz="3600" i="0" dirty="0" smtClean="0">
                <a:solidFill>
                  <a:srgbClr val="222222"/>
                </a:solidFill>
                <a:effectLst/>
                <a:latin typeface="Traditional Arabic"/>
              </a:rPr>
              <a:t>بالفرقان</a:t>
            </a:r>
            <a:r>
              <a:rPr lang="ar-SA" sz="3600" b="1" i="0" dirty="0" smtClean="0">
                <a:solidFill>
                  <a:srgbClr val="222222"/>
                </a:solidFill>
                <a:effectLst/>
                <a:latin typeface="Traditional Arabic"/>
              </a:rPr>
              <a:t> فقرأها بالصلة بمقدار حركتين.</a:t>
            </a:r>
          </a:p>
          <a:p>
            <a:pPr marL="0" indent="0">
              <a:buNone/>
            </a:pPr>
            <a:r>
              <a:rPr lang="ar-SA" sz="3600" b="1" dirty="0" smtClean="0"/>
              <a:t/>
            </a:r>
            <a:br>
              <a:rPr lang="ar-SA" sz="3600" b="1" dirty="0" smtClean="0"/>
            </a:br>
            <a:r>
              <a:rPr lang="ar-SA" sz="3600" b="1" i="0" u="sng" dirty="0" smtClean="0">
                <a:solidFill>
                  <a:srgbClr val="222222"/>
                </a:solidFill>
                <a:effectLst/>
                <a:latin typeface="Traditional Arabic"/>
              </a:rPr>
              <a:t>الثامن عشر: </a:t>
            </a:r>
            <a:r>
              <a:rPr lang="ar-SA" sz="3600" b="1" i="0" dirty="0" smtClean="0">
                <a:solidFill>
                  <a:srgbClr val="222222"/>
                </a:solidFill>
                <a:effectLst/>
                <a:latin typeface="Traditional Arabic"/>
              </a:rPr>
              <a:t>إظهار النون عند الواو في كل من: </a:t>
            </a:r>
            <a:r>
              <a:rPr lang="ar-SA" sz="3600" b="1" i="0" dirty="0" smtClean="0">
                <a:solidFill>
                  <a:srgbClr val="00B0F0"/>
                </a:solidFill>
                <a:effectLst/>
                <a:latin typeface="Traditional Arabic"/>
              </a:rPr>
              <a:t>{</a:t>
            </a:r>
            <a:r>
              <a:rPr lang="ar-SA" sz="3600" b="1" i="0" dirty="0" err="1" smtClean="0">
                <a:solidFill>
                  <a:srgbClr val="00B0F0"/>
                </a:solidFill>
                <a:effectLst/>
                <a:latin typeface="Traditional Arabic"/>
              </a:rPr>
              <a:t>يس</a:t>
            </a:r>
            <a:r>
              <a:rPr lang="ar-SA" sz="3600" b="1" i="0" dirty="0" smtClean="0">
                <a:solidFill>
                  <a:srgbClr val="00B0F0"/>
                </a:solidFill>
                <a:effectLst/>
                <a:latin typeface="Traditional Arabic"/>
              </a:rPr>
              <a:t>، وَالْقُرْآنِ الْحَكِيمِ}</a:t>
            </a:r>
            <a:r>
              <a:rPr lang="ar-SA" sz="3600" b="1" i="0" dirty="0" smtClean="0">
                <a:solidFill>
                  <a:srgbClr val="222222"/>
                </a:solidFill>
                <a:effectLst/>
                <a:latin typeface="Traditional Arabic"/>
              </a:rPr>
              <a:t> ، </a:t>
            </a:r>
            <a:r>
              <a:rPr lang="ar-SA" sz="3600" b="1" i="0" dirty="0" smtClean="0">
                <a:solidFill>
                  <a:srgbClr val="00B0F0"/>
                </a:solidFill>
                <a:effectLst/>
                <a:latin typeface="Traditional Arabic"/>
              </a:rPr>
              <a:t>{نْ وَالْقَلَمِ}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850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ar-SA" sz="4000" b="1" u="sng" dirty="0">
                <a:solidFill>
                  <a:srgbClr val="222222"/>
                </a:solidFill>
                <a:latin typeface="Traditional Arabic"/>
              </a:rPr>
              <a:t>التاسع عشر: </a:t>
            </a:r>
            <a:r>
              <a:rPr lang="ar-SA" sz="4000" b="1" dirty="0">
                <a:solidFill>
                  <a:srgbClr val="222222"/>
                </a:solidFill>
                <a:latin typeface="Traditional Arabic"/>
              </a:rPr>
              <a:t>إدغام الثاء في الذال في قوله تعالى: </a:t>
            </a:r>
            <a:r>
              <a:rPr lang="ar-SA" sz="4000" b="1" dirty="0">
                <a:solidFill>
                  <a:srgbClr val="00B0F0"/>
                </a:solidFill>
                <a:latin typeface="Traditional Arabic"/>
              </a:rPr>
              <a:t>{يَلْهَثْ ذَلِكَ} </a:t>
            </a:r>
            <a:r>
              <a:rPr lang="ar-SA" sz="4000" dirty="0">
                <a:solidFill>
                  <a:srgbClr val="222222"/>
                </a:solidFill>
                <a:latin typeface="Traditional Arabic"/>
              </a:rPr>
              <a:t>بالأعراف</a:t>
            </a:r>
            <a:r>
              <a:rPr lang="ar-SA" sz="4000" b="1" dirty="0">
                <a:solidFill>
                  <a:srgbClr val="222222"/>
                </a:solidFill>
                <a:latin typeface="Traditional Arabic"/>
              </a:rPr>
              <a:t>، وإدغام الباء في الميم في قوله تعالى: </a:t>
            </a:r>
            <a:r>
              <a:rPr lang="ar-SA" sz="4000" b="1" dirty="0">
                <a:solidFill>
                  <a:srgbClr val="00B0F0"/>
                </a:solidFill>
                <a:latin typeface="Traditional Arabic"/>
              </a:rPr>
              <a:t>{ارْكَبْ مَعَنَا} </a:t>
            </a:r>
            <a:r>
              <a:rPr lang="ar-SA" sz="4000" dirty="0">
                <a:solidFill>
                  <a:srgbClr val="222222"/>
                </a:solidFill>
                <a:latin typeface="Traditional Arabic"/>
              </a:rPr>
              <a:t>بهود</a:t>
            </a:r>
            <a:r>
              <a:rPr lang="ar-SA" sz="4000" b="1" dirty="0">
                <a:solidFill>
                  <a:srgbClr val="222222"/>
                </a:solidFill>
                <a:latin typeface="Traditional Arabic"/>
              </a:rPr>
              <a:t> إدغامًا كاملاً للتجانس الذي بينهما</a:t>
            </a:r>
            <a:r>
              <a:rPr lang="ar-SA" sz="4000" b="1" dirty="0" smtClean="0">
                <a:solidFill>
                  <a:srgbClr val="222222"/>
                </a:solidFill>
                <a:latin typeface="Traditional Arabic"/>
              </a:rPr>
              <a:t>.</a:t>
            </a:r>
          </a:p>
          <a:p>
            <a:pPr marL="0" lvl="0" indent="0">
              <a:buNone/>
            </a:pPr>
            <a:endParaRPr lang="ar-SA" sz="4000" b="1" dirty="0" smtClean="0">
              <a:solidFill>
                <a:srgbClr val="222222"/>
              </a:solidFill>
              <a:latin typeface="Traditional Arabic"/>
            </a:endParaRPr>
          </a:p>
          <a:p>
            <a:pPr marL="0" lvl="0" indent="0">
              <a:buNone/>
            </a:pPr>
            <a:r>
              <a:rPr lang="ar-SA" sz="4000" b="1" i="0" u="sng" dirty="0" smtClean="0">
                <a:solidFill>
                  <a:srgbClr val="222222"/>
                </a:solidFill>
                <a:effectLst/>
                <a:latin typeface="Traditional Arabic"/>
              </a:rPr>
              <a:t>العشرون: </a:t>
            </a:r>
            <a:r>
              <a:rPr lang="ar-SA" sz="4000" b="1" i="0" dirty="0" smtClean="0">
                <a:solidFill>
                  <a:srgbClr val="222222"/>
                </a:solidFill>
                <a:effectLst/>
                <a:latin typeface="Traditional Arabic"/>
              </a:rPr>
              <a:t>إدغام الطاء في التاء في كل من </a:t>
            </a:r>
            <a:r>
              <a:rPr lang="ar-SA" sz="4000" b="1" i="0" dirty="0" smtClean="0">
                <a:solidFill>
                  <a:srgbClr val="00B0F0"/>
                </a:solidFill>
                <a:effectLst/>
                <a:latin typeface="Traditional Arabic"/>
              </a:rPr>
              <a:t>{بَسَطتَ} </a:t>
            </a:r>
            <a:r>
              <a:rPr lang="ar-SA" sz="4000" i="0" dirty="0" smtClean="0">
                <a:solidFill>
                  <a:srgbClr val="222222"/>
                </a:solidFill>
                <a:effectLst/>
                <a:latin typeface="Traditional Arabic"/>
              </a:rPr>
              <a:t>بالمائدة</a:t>
            </a:r>
            <a:r>
              <a:rPr lang="ar-SA" sz="4000" b="1" i="0" dirty="0" smtClean="0">
                <a:solidFill>
                  <a:srgbClr val="222222"/>
                </a:solidFill>
                <a:effectLst/>
                <a:latin typeface="Traditional Arabic"/>
              </a:rPr>
              <a:t>، </a:t>
            </a:r>
            <a:r>
              <a:rPr lang="ar-SA" sz="4000" b="1" i="0" dirty="0" smtClean="0">
                <a:solidFill>
                  <a:srgbClr val="00B0F0"/>
                </a:solidFill>
                <a:effectLst/>
                <a:latin typeface="Traditional Arabic"/>
              </a:rPr>
              <a:t>{أَحَطْتُ} </a:t>
            </a:r>
            <a:r>
              <a:rPr lang="ar-SA" sz="4000" i="0" dirty="0" smtClean="0">
                <a:solidFill>
                  <a:srgbClr val="222222"/>
                </a:solidFill>
                <a:effectLst/>
                <a:latin typeface="Traditional Arabic"/>
              </a:rPr>
              <a:t>بالنمل</a:t>
            </a:r>
            <a:r>
              <a:rPr lang="ar-SA" sz="4000" b="1" i="0" dirty="0" smtClean="0">
                <a:solidFill>
                  <a:srgbClr val="222222"/>
                </a:solidFill>
                <a:effectLst/>
                <a:latin typeface="Traditional Arabic"/>
              </a:rPr>
              <a:t> إدغامًا ناقصًا مع بقاء صفة الإطباق للتقارب الذي بينهما.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0530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txBody>
          <a:bodyPr/>
          <a:lstStyle/>
          <a:p>
            <a:pPr marL="0" lvl="0" indent="0">
              <a:buNone/>
            </a:pPr>
            <a:r>
              <a:rPr lang="ar-SA" sz="3600" b="1" u="sng" dirty="0">
                <a:solidFill>
                  <a:srgbClr val="222222"/>
                </a:solidFill>
                <a:latin typeface="Traditional Arabic"/>
              </a:rPr>
              <a:t>الحادي والعشرون: </a:t>
            </a:r>
            <a:r>
              <a:rPr lang="ar-SA" sz="3600" b="1" dirty="0">
                <a:solidFill>
                  <a:srgbClr val="222222"/>
                </a:solidFill>
                <a:latin typeface="Traditional Arabic"/>
              </a:rPr>
              <a:t>"نخلقكم" من قوله تعالى: </a:t>
            </a:r>
            <a:r>
              <a:rPr lang="ar-SA" sz="3600" b="1" dirty="0">
                <a:solidFill>
                  <a:srgbClr val="00B0F0"/>
                </a:solidFill>
                <a:latin typeface="Traditional Arabic"/>
              </a:rPr>
              <a:t>{أَلَمْ نَخْلُقْكُمْ مِنْ مَاءٍ مَهِينٍ} </a:t>
            </a:r>
            <a:r>
              <a:rPr lang="ar-SA" dirty="0" smtClean="0">
                <a:solidFill>
                  <a:srgbClr val="222222"/>
                </a:solidFill>
                <a:latin typeface="Traditional Arabic"/>
              </a:rPr>
              <a:t>بالمرسلات</a:t>
            </a:r>
            <a:r>
              <a:rPr lang="ar-SA" sz="3600" b="1" dirty="0" smtClean="0">
                <a:solidFill>
                  <a:srgbClr val="222222"/>
                </a:solidFill>
                <a:latin typeface="Traditional Arabic"/>
              </a:rPr>
              <a:t> </a:t>
            </a:r>
            <a:r>
              <a:rPr lang="ar-SA" sz="3600" b="1" dirty="0">
                <a:solidFill>
                  <a:srgbClr val="FFFF00"/>
                </a:solidFill>
                <a:latin typeface="Traditional Arabic"/>
              </a:rPr>
              <a:t>اختُلِف في إدغام القاف في الكاف إدغامًا كاملا أو ناقصًا </a:t>
            </a:r>
            <a:r>
              <a:rPr lang="ar-SA" sz="3600" b="1" dirty="0">
                <a:solidFill>
                  <a:srgbClr val="222222"/>
                </a:solidFill>
                <a:latin typeface="Traditional Arabic"/>
              </a:rPr>
              <a:t>وإلى هذا الخلاف يشير الإمام ابن الجزري بقوله: </a:t>
            </a:r>
            <a:r>
              <a:rPr lang="ar-SA" sz="3600" dirty="0">
                <a:solidFill>
                  <a:srgbClr val="C00000"/>
                </a:solidFill>
                <a:latin typeface="Traditional Arabic"/>
              </a:rPr>
              <a:t>"والخلف </a:t>
            </a:r>
            <a:r>
              <a:rPr lang="ar-SA" sz="3600" dirty="0" err="1">
                <a:solidFill>
                  <a:srgbClr val="C00000"/>
                </a:solidFill>
                <a:latin typeface="Traditional Arabic"/>
              </a:rPr>
              <a:t>بنخلقكم</a:t>
            </a:r>
            <a:r>
              <a:rPr lang="ar-SA" sz="3600" dirty="0">
                <a:solidFill>
                  <a:srgbClr val="C00000"/>
                </a:solidFill>
                <a:latin typeface="Traditional Arabic"/>
              </a:rPr>
              <a:t> وقع"</a:t>
            </a:r>
            <a:r>
              <a:rPr lang="ar-SA" sz="3600" b="1" dirty="0">
                <a:solidFill>
                  <a:srgbClr val="C00000"/>
                </a:solidFill>
                <a:latin typeface="Traditional Arabic"/>
              </a:rPr>
              <a:t>، </a:t>
            </a:r>
            <a:r>
              <a:rPr lang="ar-SA" sz="3600" b="1" dirty="0">
                <a:solidFill>
                  <a:schemeClr val="bg1"/>
                </a:solidFill>
                <a:latin typeface="Traditional Arabic"/>
              </a:rPr>
              <a:t>والوجهان صحيحان</a:t>
            </a:r>
            <a:r>
              <a:rPr lang="ar-SA" sz="3600" b="1" dirty="0">
                <a:solidFill>
                  <a:srgbClr val="222222"/>
                </a:solidFill>
                <a:latin typeface="Traditional Arabic"/>
              </a:rPr>
              <a:t> ومعنى كمال الإدغام: أي إدخال القاف في الكاف إدخالا كاملا بحيث لا يظهر منها شيء، ومعنى نقص الإدغام: أي إبقاء صفة الاستعلاء وزوال صفة القلقلة</a:t>
            </a:r>
            <a:r>
              <a:rPr lang="ar-SA" sz="3600" b="1" dirty="0" smtClean="0">
                <a:solidFill>
                  <a:srgbClr val="222222"/>
                </a:solidFill>
                <a:latin typeface="Traditional Arabic"/>
              </a:rPr>
              <a:t>.</a:t>
            </a:r>
          </a:p>
          <a:p>
            <a:pPr marL="0" lvl="0" indent="0">
              <a:buNone/>
            </a:pPr>
            <a:r>
              <a:rPr lang="ar-SA" sz="3600" b="1" dirty="0">
                <a:solidFill>
                  <a:prstClr val="black"/>
                </a:solidFill>
              </a:rPr>
              <a:t>ولقد ذكر الإمام ابن الجزري في كتاب التمهيد أن الإدغام الكامل أولى وذلك تبعًا لأبي عمرو الدَّاني.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527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ar-SA" dirty="0" smtClean="0"/>
              <a:t> بعض الكلمات التي ينبغي على القارئ </a:t>
            </a:r>
            <a:r>
              <a:rPr lang="ar-SA" dirty="0" smtClean="0">
                <a:solidFill>
                  <a:srgbClr val="FF0000"/>
                </a:solidFill>
              </a:rPr>
              <a:t>الذي يقرأ لحفص </a:t>
            </a:r>
            <a:r>
              <a:rPr lang="ar-SA" dirty="0" smtClean="0"/>
              <a:t>أن يراعيها: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ar-SA" b="1" i="0" u="sng" dirty="0" smtClean="0">
                <a:solidFill>
                  <a:srgbClr val="222222"/>
                </a:solidFill>
                <a:effectLst/>
                <a:latin typeface="Traditional Arabic"/>
              </a:rPr>
              <a:t>أولا: 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"</a:t>
            </a:r>
            <a:r>
              <a:rPr lang="ar-SA" b="1" i="0" dirty="0" err="1" smtClean="0">
                <a:solidFill>
                  <a:srgbClr val="222222"/>
                </a:solidFill>
                <a:effectLst/>
                <a:latin typeface="Traditional Arabic"/>
              </a:rPr>
              <a:t>ءأعجمي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" من قوله تعالى: </a:t>
            </a:r>
            <a:r>
              <a:rPr lang="ar-SA" b="1" i="0" dirty="0" smtClean="0">
                <a:solidFill>
                  <a:srgbClr val="00B0F0"/>
                </a:solidFill>
                <a:effectLst/>
                <a:latin typeface="Traditional Arabic"/>
              </a:rPr>
              <a:t>{أَأَعْجَمِيٌّ وَعَرَبِيٌّ} </a:t>
            </a:r>
          </a:p>
          <a:p>
            <a:pPr marL="0" indent="0">
              <a:buNone/>
            </a:pPr>
            <a:r>
              <a:rPr lang="ar-SA" i="0" dirty="0" err="1" smtClean="0">
                <a:solidFill>
                  <a:srgbClr val="222222"/>
                </a:solidFill>
                <a:effectLst/>
                <a:latin typeface="Traditional Arabic"/>
              </a:rPr>
              <a:t>بفصلت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 تقرأ بالتسهيل أي بتسهيل الهمزة الثانية بينها وبين الألف وجهًا واحدًا فقط لا يجوز له غيره.</a:t>
            </a:r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https://www.youtube.com/watch?v=T7Mh-UIpRSY</a:t>
            </a:r>
            <a:endParaRPr lang="ar-SA" sz="2400" dirty="0" smtClean="0"/>
          </a:p>
          <a:p>
            <a:pPr marL="0" indent="0">
              <a:buNone/>
            </a:pPr>
            <a:r>
              <a:rPr lang="ar-SA" dirty="0" smtClean="0"/>
              <a:t/>
            </a:r>
            <a:br>
              <a:rPr lang="ar-SA" dirty="0" smtClean="0"/>
            </a:br>
            <a:r>
              <a:rPr lang="ar-SA" b="1" i="0" u="sng" dirty="0" smtClean="0">
                <a:solidFill>
                  <a:srgbClr val="222222"/>
                </a:solidFill>
                <a:effectLst/>
                <a:latin typeface="Traditional Arabic"/>
              </a:rPr>
              <a:t>ثانيًا: 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"مجراها" من قوله تعالى: </a:t>
            </a:r>
            <a:r>
              <a:rPr lang="ar-SA" b="1" i="0" dirty="0" smtClean="0">
                <a:solidFill>
                  <a:srgbClr val="00B0F0"/>
                </a:solidFill>
                <a:effectLst/>
                <a:latin typeface="Traditional Arabic"/>
              </a:rPr>
              <a:t>{بِسْمِ اللَّهِ مَجْرَاهَا وَمُرْسَاهَا} </a:t>
            </a: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بهود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 تقرأ بالإمالة أي بتقريب الفتحة نحو الكسرة والألف نحو الياء.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1971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ar-SA" b="1" i="0" u="sng" dirty="0" smtClean="0">
                <a:solidFill>
                  <a:srgbClr val="222222"/>
                </a:solidFill>
                <a:effectLst/>
                <a:latin typeface="Traditional Arabic"/>
              </a:rPr>
              <a:t>ثالثًا: 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"ضعف" من قوله تعالى: </a:t>
            </a:r>
            <a:r>
              <a:rPr lang="ar-SA" b="1" i="0" dirty="0" smtClean="0">
                <a:solidFill>
                  <a:srgbClr val="00B0F0"/>
                </a:solidFill>
                <a:effectLst/>
                <a:latin typeface="Traditional Arabic"/>
              </a:rPr>
              <a:t>{اللَّهُ الَّذِي خَلَقَكُمْ مِنْ ضَعْفٍ ثُمَّ جَعَلَ مِنْ بَعْدِ ضَعْفٍ قُوَّةً ثُمَّ جَعَلَ مِنْ بَعْدِ قُوَّةٍ ضَعْفًا وَشَيْبَةً} </a:t>
            </a: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بالروم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 فتقرأ في المواضع الثلاثة بفتح الضاد وضمها، والفتح هو المقدم في الأداء.</a:t>
            </a:r>
          </a:p>
          <a:p>
            <a:pPr marL="0" indent="0">
              <a:buNone/>
            </a:pPr>
            <a:r>
              <a:rPr lang="ar-SA" dirty="0" smtClean="0"/>
              <a:t/>
            </a:r>
            <a:br>
              <a:rPr lang="ar-SA" dirty="0" smtClean="0"/>
            </a:br>
            <a:r>
              <a:rPr lang="ar-SA" b="1" i="0" u="sng" dirty="0" smtClean="0">
                <a:solidFill>
                  <a:srgbClr val="222222"/>
                </a:solidFill>
                <a:effectLst/>
                <a:latin typeface="Traditional Arabic"/>
              </a:rPr>
              <a:t>رابعًا: 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"</a:t>
            </a:r>
            <a:r>
              <a:rPr lang="ar-SA" b="1" i="0" dirty="0" err="1" smtClean="0">
                <a:solidFill>
                  <a:srgbClr val="222222"/>
                </a:solidFill>
                <a:effectLst/>
                <a:latin typeface="Traditional Arabic"/>
              </a:rPr>
              <a:t>ويبصط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" من قوله تعالى: </a:t>
            </a:r>
            <a:r>
              <a:rPr lang="ar-SA" b="1" i="0" dirty="0" smtClean="0">
                <a:solidFill>
                  <a:srgbClr val="00B0F0"/>
                </a:solidFill>
                <a:effectLst/>
                <a:latin typeface="Traditional Arabic"/>
              </a:rPr>
              <a:t>{وَاللَّهُ يَقْبِضُ </a:t>
            </a:r>
            <a:r>
              <a:rPr lang="ar-SA" b="1" i="0" dirty="0" err="1" smtClean="0">
                <a:solidFill>
                  <a:srgbClr val="00B0F0"/>
                </a:solidFill>
                <a:effectLst/>
                <a:latin typeface="Traditional Arabic"/>
              </a:rPr>
              <a:t>وَيَبْصُطُ</a:t>
            </a:r>
            <a:r>
              <a:rPr lang="ar-SA" b="1" i="0" dirty="0" smtClean="0">
                <a:solidFill>
                  <a:srgbClr val="00B0F0"/>
                </a:solidFill>
                <a:effectLst/>
                <a:latin typeface="Traditional Arabic"/>
              </a:rPr>
              <a:t>} </a:t>
            </a: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بالبقرة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 تقرأ بالسين الخالصة.</a:t>
            </a:r>
          </a:p>
          <a:p>
            <a:pPr marL="0" indent="0">
              <a:buNone/>
            </a:pPr>
            <a:r>
              <a:rPr lang="ar-SA" dirty="0" smtClean="0"/>
              <a:t/>
            </a:r>
            <a:br>
              <a:rPr lang="ar-SA" dirty="0" smtClean="0"/>
            </a:br>
            <a:r>
              <a:rPr lang="ar-SA" b="1" i="0" u="sng" dirty="0" smtClean="0">
                <a:solidFill>
                  <a:srgbClr val="222222"/>
                </a:solidFill>
                <a:effectLst/>
                <a:latin typeface="Traditional Arabic"/>
              </a:rPr>
              <a:t>خامسًا: 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"بصطة" من قوله تعالى: </a:t>
            </a:r>
            <a:r>
              <a:rPr lang="ar-SA" b="1" i="0" dirty="0" smtClean="0">
                <a:solidFill>
                  <a:srgbClr val="00B0F0"/>
                </a:solidFill>
                <a:effectLst/>
                <a:latin typeface="Traditional Arabic"/>
              </a:rPr>
              <a:t>{وَزَادَكُمْ فِي الْخَلْقِ بصْطَةً} </a:t>
            </a: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بالأعراف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 تقرأ بالسين الخالصة.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6393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lvl="0" indent="0">
              <a:buNone/>
            </a:pPr>
            <a:endParaRPr lang="ar-SA" b="1" dirty="0" smtClean="0">
              <a:solidFill>
                <a:srgbClr val="222222"/>
              </a:solidFill>
              <a:latin typeface="Traditional Arabic"/>
            </a:endParaRPr>
          </a:p>
          <a:p>
            <a:pPr marL="0" lvl="0" indent="0">
              <a:buNone/>
            </a:pPr>
            <a:r>
              <a:rPr lang="ar-SA" b="1" u="sng" dirty="0" smtClean="0">
                <a:solidFill>
                  <a:srgbClr val="222222"/>
                </a:solidFill>
                <a:latin typeface="Traditional Arabic"/>
              </a:rPr>
              <a:t>سادسًا</a:t>
            </a:r>
            <a:r>
              <a:rPr lang="ar-SA" b="1" u="sng" dirty="0">
                <a:solidFill>
                  <a:srgbClr val="222222"/>
                </a:solidFill>
                <a:latin typeface="Traditional Arabic"/>
              </a:rPr>
              <a:t>: </a:t>
            </a:r>
            <a:r>
              <a:rPr lang="ar-SA" b="1" dirty="0">
                <a:solidFill>
                  <a:srgbClr val="222222"/>
                </a:solidFill>
                <a:latin typeface="Traditional Arabic"/>
              </a:rPr>
              <a:t>"المصيطرون" من قوله تعالى: </a:t>
            </a:r>
            <a:r>
              <a:rPr lang="ar-SA" b="1" dirty="0">
                <a:solidFill>
                  <a:srgbClr val="00B0F0"/>
                </a:solidFill>
                <a:latin typeface="Traditional Arabic"/>
              </a:rPr>
              <a:t>{أَمْ هُمُ الْمُصيْطِرُونَ} </a:t>
            </a:r>
            <a:r>
              <a:rPr lang="ar-SA" dirty="0" smtClean="0">
                <a:solidFill>
                  <a:srgbClr val="222222"/>
                </a:solidFill>
                <a:latin typeface="Traditional Arabic"/>
              </a:rPr>
              <a:t>بالطور</a:t>
            </a:r>
            <a:r>
              <a:rPr lang="ar-SA" b="1" dirty="0">
                <a:solidFill>
                  <a:srgbClr val="222222"/>
                </a:solidFill>
                <a:latin typeface="Traditional Arabic"/>
              </a:rPr>
              <a:t>، تقرأ بالصاد أو السين. والنطق بالصاد أشهر</a:t>
            </a:r>
            <a:r>
              <a:rPr lang="ar-SA" b="1" dirty="0" smtClean="0">
                <a:solidFill>
                  <a:srgbClr val="222222"/>
                </a:solidFill>
                <a:latin typeface="Traditional Arabic"/>
              </a:rPr>
              <a:t>.</a:t>
            </a:r>
          </a:p>
          <a:p>
            <a:pPr marL="0" lvl="0" indent="0">
              <a:buNone/>
            </a:pPr>
            <a:endParaRPr lang="ar-SA" b="1" dirty="0">
              <a:solidFill>
                <a:srgbClr val="222222"/>
              </a:solidFill>
              <a:latin typeface="Traditional Arabic"/>
            </a:endParaRPr>
          </a:p>
          <a:p>
            <a:pPr marL="0" lvl="0" indent="0">
              <a:buNone/>
            </a:pPr>
            <a:endParaRPr lang="ar-SA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ar-SA" b="1" i="0" u="sng" dirty="0" smtClean="0">
                <a:solidFill>
                  <a:srgbClr val="222222"/>
                </a:solidFill>
                <a:effectLst/>
                <a:latin typeface="Traditional Arabic"/>
              </a:rPr>
              <a:t>سابعًا: 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"بمصيطر" من قوله تعالى: </a:t>
            </a:r>
            <a:r>
              <a:rPr lang="ar-SA" b="1" i="0" dirty="0" smtClean="0">
                <a:solidFill>
                  <a:srgbClr val="00B0F0"/>
                </a:solidFill>
                <a:effectLst/>
                <a:latin typeface="Traditional Arabic"/>
              </a:rPr>
              <a:t>{لَسْتَ عَلَيْهِمْ بِمُصَيْطِرٍ} </a:t>
            </a: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بالغاشية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 تقرأ بالصاد الخالصة.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1687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5976664"/>
          </a:xfr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ar-SA" b="1" i="0" u="sng" dirty="0" smtClean="0">
                <a:solidFill>
                  <a:srgbClr val="222222"/>
                </a:solidFill>
                <a:effectLst/>
                <a:latin typeface="Traditional Arabic"/>
              </a:rPr>
              <a:t>ثامنًا: 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حذف الألف حالة الوصل وإثباتها حالة الوقف في كل الألفاظ الآتية: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"أنا" حيث وقع في القرآن نحو قوله تعالى: </a:t>
            </a:r>
            <a:r>
              <a:rPr lang="ar-SA" b="1" i="0" dirty="0" smtClean="0">
                <a:solidFill>
                  <a:srgbClr val="00B0F0"/>
                </a:solidFill>
                <a:effectLst/>
                <a:latin typeface="Traditional Arabic"/>
              </a:rPr>
              <a:t>{أَنَا أُنَبِّئُكُمْ بِتَأْوِيلِهِ} </a:t>
            </a: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بيوسف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، "لكنا" من قوله تعالى: </a:t>
            </a:r>
            <a:r>
              <a:rPr lang="ar-SA" b="1" i="0" dirty="0" smtClean="0">
                <a:solidFill>
                  <a:srgbClr val="00B0F0"/>
                </a:solidFill>
                <a:effectLst/>
                <a:latin typeface="Traditional Arabic"/>
              </a:rPr>
              <a:t>{لَكِنَّا هُوَ اللَّهُ رَبِّي} </a:t>
            </a: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بالكهف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، "الظنونا" من قوله تعالى: </a:t>
            </a:r>
            <a:r>
              <a:rPr lang="ar-SA" b="1" i="0" dirty="0" smtClean="0">
                <a:solidFill>
                  <a:srgbClr val="00B0F0"/>
                </a:solidFill>
                <a:effectLst/>
                <a:latin typeface="Traditional Arabic"/>
              </a:rPr>
              <a:t>{وَتَظُنُّونَ بِاللَّهِ الظُّنُونَا}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، "الرسولا" من قوله تعالى: </a:t>
            </a:r>
            <a:r>
              <a:rPr lang="ar-SA" b="1" i="0" dirty="0" smtClean="0">
                <a:solidFill>
                  <a:srgbClr val="00B0F0"/>
                </a:solidFill>
                <a:effectLst/>
                <a:latin typeface="Traditional Arabic"/>
              </a:rPr>
              <a:t>{وَأَطَعْنَا الرَّسُولَا}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، "السبيلا" من قوله تعالى</a:t>
            </a:r>
            <a:r>
              <a:rPr lang="ar-SA" b="1" dirty="0" smtClean="0">
                <a:solidFill>
                  <a:srgbClr val="222222"/>
                </a:solidFill>
                <a:latin typeface="Traditional Arabic"/>
              </a:rPr>
              <a:t>: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 </a:t>
            </a:r>
            <a:r>
              <a:rPr lang="ar-SA" b="1" i="0" dirty="0" smtClean="0">
                <a:solidFill>
                  <a:srgbClr val="00B0F0"/>
                </a:solidFill>
                <a:effectLst/>
                <a:latin typeface="Traditional Arabic"/>
              </a:rPr>
              <a:t>{فَأَضَلُّونَا السَّبِيلَا} </a:t>
            </a: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ثلاثتها بالأحزاب، 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{قَوَارِيرَا} بالموضع الأول من قوله تعالى: </a:t>
            </a:r>
            <a:r>
              <a:rPr lang="ar-SA" b="1" i="0" dirty="0" smtClean="0">
                <a:solidFill>
                  <a:srgbClr val="00B0F0"/>
                </a:solidFill>
                <a:effectLst/>
                <a:latin typeface="Traditional Arabic"/>
              </a:rPr>
              <a:t>{وَأَكْوَابٍ كَانَتْ قَوَارِيرَ}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 </a:t>
            </a: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بالدهر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، هذه الألفاظ كلها تقرأ بإثبات الألف وقفًا وحذفها وصلاً تبعًا للرسم </a:t>
            </a:r>
            <a:r>
              <a:rPr lang="ar-SA" b="1" i="0" dirty="0" smtClean="0">
                <a:solidFill>
                  <a:srgbClr val="C00000"/>
                </a:solidFill>
                <a:effectLst/>
                <a:latin typeface="Traditional Arabic"/>
              </a:rPr>
              <a:t>وأما {قَوَارِيرَا} في الموضع الثاني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 من قوله تعالى: </a:t>
            </a:r>
            <a:r>
              <a:rPr lang="ar-SA" b="1" i="0" dirty="0" smtClean="0">
                <a:solidFill>
                  <a:srgbClr val="00B0F0"/>
                </a:solidFill>
                <a:effectLst/>
                <a:latin typeface="Traditional Arabic"/>
              </a:rPr>
              <a:t>{قَوَارِيرَ مِنْ فِضَّةٍ} </a:t>
            </a:r>
          </a:p>
          <a:p>
            <a:pPr marL="0" indent="0">
              <a:buNone/>
            </a:pP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فمحذوف الألف وصلاً ووقفًا.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782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ar-SA" b="1" i="0" u="sng" dirty="0" smtClean="0">
                <a:solidFill>
                  <a:srgbClr val="222222"/>
                </a:solidFill>
                <a:effectLst/>
                <a:latin typeface="Traditional Arabic"/>
              </a:rPr>
              <a:t>تاسعًا: 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{سَلاسِلًا} </a:t>
            </a:r>
            <a:r>
              <a:rPr lang="ar-SA" sz="2800" i="0" dirty="0" smtClean="0">
                <a:solidFill>
                  <a:srgbClr val="222222"/>
                </a:solidFill>
                <a:effectLst/>
                <a:latin typeface="Traditional Arabic"/>
              </a:rPr>
              <a:t>بسورة الإنسان 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في قوله تعالى: </a:t>
            </a:r>
            <a:r>
              <a:rPr lang="ar-SA" b="1" i="0" dirty="0" smtClean="0">
                <a:solidFill>
                  <a:srgbClr val="00B0F0"/>
                </a:solidFill>
                <a:effectLst/>
                <a:latin typeface="Traditional Arabic"/>
              </a:rPr>
              <a:t>{إِنَّا أَعْتَدْنَا لِلْكَافِرِينَ سَلاسِلا}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، تقرأ وصلا بفتح اللام من غير تنوين، وفي الوقف تقرأ إما بالألف أو بإسكان اللام، والوجهان صحيحان مقروءٌ بهما.</a:t>
            </a:r>
          </a:p>
          <a:p>
            <a:pPr marL="0" indent="0">
              <a:buNone/>
            </a:pPr>
            <a:r>
              <a:rPr lang="ar-SA" dirty="0" smtClean="0"/>
              <a:t/>
            </a:r>
            <a:br>
              <a:rPr lang="ar-SA" dirty="0" smtClean="0"/>
            </a:br>
            <a:r>
              <a:rPr lang="ar-SA" b="1" i="0" u="sng" dirty="0" smtClean="0">
                <a:solidFill>
                  <a:srgbClr val="222222"/>
                </a:solidFill>
                <a:effectLst/>
                <a:latin typeface="Traditional Arabic"/>
              </a:rPr>
              <a:t>عاشرًا: 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قراءة الكلمات الآتية بالنون وصلا وبالألف وقفًا وهي: {وَلَيَكُونًا} ، {</a:t>
            </a:r>
            <a:r>
              <a:rPr lang="ar-SA" b="1" i="0" dirty="0" err="1" smtClean="0">
                <a:solidFill>
                  <a:srgbClr val="222222"/>
                </a:solidFill>
                <a:effectLst/>
                <a:latin typeface="Traditional Arabic"/>
              </a:rPr>
              <a:t>لَنَسْفَعًا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} ، {وَإِذًا} ، أما {وَلَيَكُونًا} فمن قوله: </a:t>
            </a:r>
            <a:r>
              <a:rPr lang="ar-SA" b="1" i="0" dirty="0" smtClean="0">
                <a:solidFill>
                  <a:srgbClr val="00B0F0"/>
                </a:solidFill>
                <a:effectLst/>
                <a:latin typeface="Traditional Arabic"/>
              </a:rPr>
              <a:t>{وَلَيَكُونًا مِنَ الصَّاغِرِينَ}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 </a:t>
            </a: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بيوسف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، وأما {</a:t>
            </a:r>
            <a:r>
              <a:rPr lang="ar-SA" b="1" i="0" dirty="0" err="1" smtClean="0">
                <a:solidFill>
                  <a:srgbClr val="222222"/>
                </a:solidFill>
                <a:effectLst/>
                <a:latin typeface="Traditional Arabic"/>
              </a:rPr>
              <a:t>لَنَسْفَعًا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} فمن قوله تعالى: </a:t>
            </a:r>
            <a:r>
              <a:rPr lang="ar-SA" b="1" i="0" dirty="0" smtClean="0">
                <a:solidFill>
                  <a:srgbClr val="00B0F0"/>
                </a:solidFill>
                <a:effectLst/>
                <a:latin typeface="Traditional Arabic"/>
              </a:rPr>
              <a:t>{كَلَّا لَئِنْ لَمْ يَنْتَهِ </a:t>
            </a:r>
            <a:r>
              <a:rPr lang="ar-SA" b="1" i="0" dirty="0" err="1" smtClean="0">
                <a:solidFill>
                  <a:srgbClr val="00B0F0"/>
                </a:solidFill>
                <a:effectLst/>
                <a:latin typeface="Traditional Arabic"/>
              </a:rPr>
              <a:t>لَنَسْفَعًا</a:t>
            </a:r>
            <a:r>
              <a:rPr lang="ar-SA" b="1" i="0" dirty="0" smtClean="0">
                <a:solidFill>
                  <a:srgbClr val="00B0F0"/>
                </a:solidFill>
                <a:effectLst/>
                <a:latin typeface="Traditional Arabic"/>
              </a:rPr>
              <a:t> بِالنَّاصِيَةِ}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 </a:t>
            </a: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بالعلق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، وأما {وَإِذًا} فمثل قوله تعالى: </a:t>
            </a:r>
            <a:r>
              <a:rPr lang="ar-SA" b="1" i="0" dirty="0" smtClean="0">
                <a:solidFill>
                  <a:srgbClr val="00B0F0"/>
                </a:solidFill>
                <a:effectLst/>
                <a:latin typeface="Traditional Arabic"/>
              </a:rPr>
              <a:t>{وَإِذًاً لا يَلْبَثُونَ خِلافَكَ إِلَّا قَلِيلاً}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 </a:t>
            </a: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بالإسراء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7480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ar-SA" b="1" i="0" u="sng" dirty="0" smtClean="0">
                <a:solidFill>
                  <a:srgbClr val="222222"/>
                </a:solidFill>
                <a:effectLst/>
                <a:latin typeface="Traditional Arabic"/>
              </a:rPr>
              <a:t>الحادي عشر: 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{آتَانِيَ} من قوله تعالى: </a:t>
            </a:r>
            <a:r>
              <a:rPr lang="ar-SA" b="1" i="0" dirty="0" smtClean="0">
                <a:solidFill>
                  <a:srgbClr val="00B0F0"/>
                </a:solidFill>
                <a:effectLst/>
                <a:latin typeface="Traditional Arabic"/>
              </a:rPr>
              <a:t>{فَمَا آتَانِيَ اللَّهُ خَيْرٌ مِمَّا آتَاكُمْ}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 </a:t>
            </a: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بالنمل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 تقرأ بفتح الياء وصلاً، وأما في الوقف ففيها وجهان: إثبات الياء وحذفها.</a:t>
            </a:r>
          </a:p>
          <a:p>
            <a:pPr marL="0" indent="0">
              <a:buNone/>
            </a:pPr>
            <a:endParaRPr lang="ar-SA" b="1" dirty="0">
              <a:solidFill>
                <a:srgbClr val="222222"/>
              </a:solidFill>
              <a:latin typeface="Traditional Arabic"/>
            </a:endParaRPr>
          </a:p>
          <a:p>
            <a:pPr marL="0" indent="0">
              <a:buNone/>
            </a:pPr>
            <a:r>
              <a:rPr lang="ar-SA" dirty="0" smtClean="0"/>
              <a:t/>
            </a:r>
            <a:br>
              <a:rPr lang="ar-SA" dirty="0" smtClean="0"/>
            </a:br>
            <a:r>
              <a:rPr lang="ar-SA" b="1" i="0" u="sng" dirty="0" smtClean="0">
                <a:solidFill>
                  <a:srgbClr val="222222"/>
                </a:solidFill>
                <a:effectLst/>
                <a:latin typeface="Traditional Arabic"/>
              </a:rPr>
              <a:t>الثاني عشر: 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"الاسم" من قوله تعالى: </a:t>
            </a:r>
            <a:r>
              <a:rPr lang="ar-SA" b="1" i="0" dirty="0" smtClean="0">
                <a:solidFill>
                  <a:srgbClr val="00B0F0"/>
                </a:solidFill>
                <a:effectLst/>
                <a:latin typeface="Traditional Arabic"/>
              </a:rPr>
              <a:t>{بِئْسَ الِاسْمُ الْفُسُوقُ بَعْدَ الْإِيمَانِ}  </a:t>
            </a: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بالحجرات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.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إذا ابتدأنا بها لنا فيها وجهان أحدهما: البدء بهمزة مفتوحة فلام مكسورة فسين ساكنة، والآخر حذف همزة الوصل والبدء بلام مكسورة فسين ساكنة.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5411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612068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b="1" i="0" u="sng" dirty="0" smtClean="0">
                <a:solidFill>
                  <a:srgbClr val="222222"/>
                </a:solidFill>
                <a:effectLst/>
                <a:latin typeface="Traditional Arabic"/>
              </a:rPr>
              <a:t>الثالث عشر: 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قراءة الكلمات الآتية بالمد الطويل ست حركات أو التسهيل بَيْنَ بَيْن وهي: </a:t>
            </a:r>
            <a:r>
              <a:rPr lang="ar-SA" b="1" i="0" dirty="0" smtClean="0">
                <a:solidFill>
                  <a:srgbClr val="00B0F0"/>
                </a:solidFill>
                <a:effectLst/>
                <a:latin typeface="Traditional Arabic"/>
              </a:rPr>
              <a:t>{</a:t>
            </a:r>
            <a:r>
              <a:rPr lang="ar-SA" b="1" i="0" dirty="0" err="1" smtClean="0">
                <a:solidFill>
                  <a:srgbClr val="00B0F0"/>
                </a:solidFill>
                <a:effectLst/>
                <a:latin typeface="Traditional Arabic"/>
              </a:rPr>
              <a:t>آلذَّكَرَيْنِ</a:t>
            </a:r>
            <a:r>
              <a:rPr lang="ar-SA" b="1" i="0" dirty="0" smtClean="0">
                <a:solidFill>
                  <a:srgbClr val="00B0F0"/>
                </a:solidFill>
                <a:effectLst/>
                <a:latin typeface="Traditional Arabic"/>
              </a:rPr>
              <a:t>} </a:t>
            </a: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موضعي الأنعام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، </a:t>
            </a:r>
            <a:r>
              <a:rPr lang="ar-SA" b="1" i="0" dirty="0" smtClean="0">
                <a:solidFill>
                  <a:srgbClr val="00B0F0"/>
                </a:solidFill>
                <a:effectLst/>
                <a:latin typeface="Traditional Arabic"/>
              </a:rPr>
              <a:t>{</a:t>
            </a:r>
            <a:r>
              <a:rPr lang="ar-SA" b="1" i="0" dirty="0" err="1" smtClean="0">
                <a:solidFill>
                  <a:srgbClr val="00B0F0"/>
                </a:solidFill>
                <a:effectLst/>
                <a:latin typeface="Traditional Arabic"/>
              </a:rPr>
              <a:t>آلآنَ</a:t>
            </a:r>
            <a:r>
              <a:rPr lang="ar-SA" b="1" i="0" dirty="0" smtClean="0">
                <a:solidFill>
                  <a:srgbClr val="00B0F0"/>
                </a:solidFill>
                <a:effectLst/>
                <a:latin typeface="Traditional Arabic"/>
              </a:rPr>
              <a:t>} </a:t>
            </a: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موضعي يونُس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،</a:t>
            </a:r>
          </a:p>
          <a:p>
            <a:pPr marL="0" indent="0">
              <a:buNone/>
            </a:pPr>
            <a:r>
              <a:rPr lang="ar-SA" b="1" i="0" dirty="0" smtClean="0">
                <a:solidFill>
                  <a:srgbClr val="00B0F0"/>
                </a:solidFill>
                <a:effectLst/>
                <a:latin typeface="Traditional Arabic"/>
              </a:rPr>
              <a:t>{آللَّهُ} </a:t>
            </a: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بيونس والنمل 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ووجه الإبدال مع المد الطويل أولى وأرجح.</a:t>
            </a:r>
          </a:p>
          <a:p>
            <a:pPr marL="0" indent="0">
              <a:buNone/>
            </a:pPr>
            <a:r>
              <a:rPr lang="ar-SA" dirty="0" smtClean="0"/>
              <a:t/>
            </a:r>
            <a:br>
              <a:rPr lang="ar-SA" dirty="0" smtClean="0"/>
            </a:br>
            <a:r>
              <a:rPr lang="ar-SA" b="1" i="0" u="sng" dirty="0" smtClean="0">
                <a:solidFill>
                  <a:srgbClr val="222222"/>
                </a:solidFill>
                <a:effectLst/>
                <a:latin typeface="Traditional Arabic"/>
              </a:rPr>
              <a:t>الرابع عشر: 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حرف عين في كل من </a:t>
            </a:r>
            <a:r>
              <a:rPr lang="ar-SA" b="1" i="0" dirty="0" smtClean="0">
                <a:solidFill>
                  <a:srgbClr val="00B0F0"/>
                </a:solidFill>
                <a:effectLst/>
                <a:latin typeface="Traditional Arabic"/>
              </a:rPr>
              <a:t>{كهيعص} 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أول مريم، </a:t>
            </a:r>
            <a:r>
              <a:rPr lang="ar-SA" b="1" i="0" dirty="0" smtClean="0">
                <a:solidFill>
                  <a:srgbClr val="00B0F0"/>
                </a:solidFill>
                <a:effectLst/>
                <a:latin typeface="Traditional Arabic"/>
              </a:rPr>
              <a:t>{حم، عسق} </a:t>
            </a: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أول الشورى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، يجوز فيها التوسط أربع حركات والمد الطويل ست حركات وهو الأفضل.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i="0" u="sng" dirty="0" smtClean="0">
                <a:solidFill>
                  <a:srgbClr val="222222"/>
                </a:solidFill>
                <a:effectLst/>
                <a:latin typeface="Traditional Arabic"/>
              </a:rPr>
              <a:t>الخامس عشر: 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"لا تَأْمَنَّا" من قوله تعالى: </a:t>
            </a:r>
            <a:r>
              <a:rPr lang="ar-SA" b="1" i="0" dirty="0" smtClean="0">
                <a:solidFill>
                  <a:srgbClr val="00B0F0"/>
                </a:solidFill>
                <a:effectLst/>
                <a:latin typeface="Traditional Arabic"/>
              </a:rPr>
              <a:t>{مَا لَكَ لا تَأْمَنَّا} </a:t>
            </a:r>
            <a:r>
              <a:rPr lang="ar-SA" i="0" dirty="0" smtClean="0">
                <a:solidFill>
                  <a:srgbClr val="222222"/>
                </a:solidFill>
                <a:effectLst/>
                <a:latin typeface="Traditional Arabic"/>
              </a:rPr>
              <a:t>بيوسف</a:t>
            </a:r>
            <a:r>
              <a:rPr lang="ar-SA" b="1" i="0" dirty="0" smtClean="0">
                <a:solidFill>
                  <a:srgbClr val="222222"/>
                </a:solidFill>
                <a:effectLst/>
                <a:latin typeface="Traditional Arabic"/>
              </a:rPr>
              <a:t> تقرأ بالإشمام أو الرَّوم ويعبر عنه بعضهم بالاختلاس.</a:t>
            </a:r>
          </a:p>
          <a:p>
            <a:pPr marL="0" indent="0">
              <a:buNone/>
            </a:pPr>
            <a:r>
              <a:rPr lang="en-US" b="1" i="0" dirty="0" smtClean="0">
                <a:solidFill>
                  <a:srgbClr val="222222"/>
                </a:solidFill>
                <a:effectLst/>
                <a:latin typeface="Traditional Arabic"/>
              </a:rPr>
              <a:t> </a:t>
            </a:r>
            <a:r>
              <a:rPr lang="en-US" sz="2400" b="1" i="0" dirty="0" smtClean="0">
                <a:solidFill>
                  <a:srgbClr val="222222"/>
                </a:solidFill>
                <a:effectLst/>
                <a:latin typeface="Traditional Arabic"/>
              </a:rPr>
              <a:t>https://www.youtube.com/watch?v=1vX2yEjr4jE</a:t>
            </a:r>
            <a:endParaRPr lang="ar-SA" sz="2400" b="1" i="0" dirty="0" smtClean="0">
              <a:solidFill>
                <a:srgbClr val="222222"/>
              </a:solidFill>
              <a:effectLst/>
              <a:latin typeface="Traditional Arabic"/>
            </a:endParaRP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6618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ar-SA" sz="4200" b="1" i="0" dirty="0" smtClean="0">
              <a:solidFill>
                <a:srgbClr val="222222"/>
              </a:solidFill>
              <a:effectLst/>
              <a:latin typeface="Traditional Arabic"/>
            </a:endParaRPr>
          </a:p>
          <a:p>
            <a:pPr marL="0" indent="0">
              <a:buNone/>
            </a:pPr>
            <a:r>
              <a:rPr lang="ar-SA" sz="6500" b="1" i="0" u="sng" dirty="0" smtClean="0">
                <a:solidFill>
                  <a:srgbClr val="222222"/>
                </a:solidFill>
                <a:effectLst/>
                <a:latin typeface="Traditional Arabic"/>
              </a:rPr>
              <a:t>السادس عشر: </a:t>
            </a:r>
            <a:r>
              <a:rPr lang="ar-SA" sz="6500" b="1" i="0" dirty="0" smtClean="0">
                <a:solidFill>
                  <a:srgbClr val="FF0000"/>
                </a:solidFill>
                <a:effectLst/>
                <a:latin typeface="Traditional Arabic"/>
              </a:rPr>
              <a:t>السكتات الواجبة </a:t>
            </a:r>
            <a:r>
              <a:rPr lang="ar-SA" sz="6500" b="1" i="0" dirty="0" smtClean="0">
                <a:solidFill>
                  <a:srgbClr val="222222"/>
                </a:solidFill>
                <a:effectLst/>
                <a:latin typeface="Traditional Arabic"/>
              </a:rPr>
              <a:t>التي انفرد بها حفص عن جميع القراء أربعة مواضع وهي:</a:t>
            </a:r>
          </a:p>
          <a:p>
            <a:pPr marL="0" indent="0">
              <a:buNone/>
            </a:pPr>
            <a:r>
              <a:rPr lang="ar-SA" sz="5100" b="1" dirty="0" smtClean="0"/>
              <a:t/>
            </a:r>
            <a:br>
              <a:rPr lang="ar-SA" sz="5100" b="1" dirty="0" smtClean="0"/>
            </a:br>
            <a:r>
              <a:rPr lang="ar-SA" sz="6500" b="1" i="0" dirty="0" smtClean="0">
                <a:solidFill>
                  <a:srgbClr val="FF0000"/>
                </a:solidFill>
                <a:effectLst/>
                <a:latin typeface="Traditional Arabic"/>
              </a:rPr>
              <a:t>1- </a:t>
            </a:r>
            <a:r>
              <a:rPr lang="ar-SA" sz="6500" b="1" i="0" dirty="0" smtClean="0">
                <a:solidFill>
                  <a:srgbClr val="222222"/>
                </a:solidFill>
                <a:effectLst/>
                <a:latin typeface="Traditional Arabic"/>
              </a:rPr>
              <a:t>السكت على ألف </a:t>
            </a:r>
            <a:r>
              <a:rPr lang="ar-SA" sz="6500" b="1" i="0" dirty="0" smtClean="0">
                <a:solidFill>
                  <a:srgbClr val="00B0F0"/>
                </a:solidFill>
                <a:effectLst/>
                <a:latin typeface="Traditional Arabic"/>
              </a:rPr>
              <a:t>{عِوَجًا} </a:t>
            </a:r>
            <a:r>
              <a:rPr lang="ar-SA" sz="6500" i="0" dirty="0" smtClean="0">
                <a:solidFill>
                  <a:srgbClr val="222222"/>
                </a:solidFill>
                <a:effectLst/>
                <a:latin typeface="Traditional Arabic"/>
              </a:rPr>
              <a:t>بالكهف</a:t>
            </a:r>
            <a:r>
              <a:rPr lang="ar-SA" sz="6500" b="1" i="0" dirty="0" smtClean="0">
                <a:solidFill>
                  <a:srgbClr val="222222"/>
                </a:solidFill>
                <a:effectLst/>
                <a:latin typeface="Traditional Arabic"/>
              </a:rPr>
              <a:t>، وحكمته: أن الوصل من غير سكت يوهم أن "قَيْمًا" صفة لـ "عوجًا" ولا يستقيم أن يكون القيم صفة للمعوج.</a:t>
            </a:r>
          </a:p>
          <a:p>
            <a:pPr marL="0" indent="0">
              <a:buNone/>
            </a:pPr>
            <a:r>
              <a:rPr lang="ar-SA" sz="5100" b="1" dirty="0" smtClean="0"/>
              <a:t/>
            </a:r>
            <a:br>
              <a:rPr lang="ar-SA" sz="5100" b="1" dirty="0" smtClean="0"/>
            </a:br>
            <a:r>
              <a:rPr lang="ar-SA" sz="6500" b="1" i="0" dirty="0" smtClean="0">
                <a:solidFill>
                  <a:srgbClr val="FF0000"/>
                </a:solidFill>
                <a:effectLst/>
                <a:latin typeface="Traditional Arabic"/>
              </a:rPr>
              <a:t>2- </a:t>
            </a:r>
            <a:r>
              <a:rPr lang="ar-SA" sz="6500" b="1" i="0" dirty="0" smtClean="0">
                <a:solidFill>
                  <a:srgbClr val="222222"/>
                </a:solidFill>
                <a:effectLst/>
                <a:latin typeface="Traditional Arabic"/>
              </a:rPr>
              <a:t>السكت على ألف </a:t>
            </a:r>
            <a:r>
              <a:rPr lang="ar-SA" sz="6500" b="1" i="0" dirty="0" smtClean="0">
                <a:solidFill>
                  <a:srgbClr val="00B0F0"/>
                </a:solidFill>
                <a:effectLst/>
                <a:latin typeface="Traditional Arabic"/>
              </a:rPr>
              <a:t>{مَرْقَدِنَا} </a:t>
            </a:r>
            <a:r>
              <a:rPr lang="ar-SA" sz="6500" i="0" dirty="0" smtClean="0">
                <a:solidFill>
                  <a:srgbClr val="222222"/>
                </a:solidFill>
                <a:effectLst/>
                <a:latin typeface="Traditional Arabic"/>
              </a:rPr>
              <a:t>بيس</a:t>
            </a:r>
            <a:r>
              <a:rPr lang="ar-SA" sz="6500" b="1" i="0" dirty="0" smtClean="0">
                <a:solidFill>
                  <a:srgbClr val="222222"/>
                </a:solidFill>
                <a:effectLst/>
                <a:latin typeface="Traditional Arabic"/>
              </a:rPr>
              <a:t>، وحكمته أن الوصل من غير سكت يوهم أن قوله تعالى </a:t>
            </a:r>
            <a:r>
              <a:rPr lang="ar-SA" sz="6500" b="1" i="0" dirty="0" smtClean="0">
                <a:solidFill>
                  <a:srgbClr val="00B0F0"/>
                </a:solidFill>
                <a:effectLst/>
                <a:latin typeface="Traditional Arabic"/>
              </a:rPr>
              <a:t>{هَذَا}</a:t>
            </a:r>
            <a:r>
              <a:rPr lang="ar-SA" sz="6500" b="1" i="0" dirty="0" smtClean="0">
                <a:solidFill>
                  <a:srgbClr val="222222"/>
                </a:solidFill>
                <a:effectLst/>
                <a:latin typeface="Traditional Arabic"/>
              </a:rPr>
              <a:t> من مقول المشركين المنكرين للبعث.</a:t>
            </a:r>
          </a:p>
          <a:p>
            <a:pPr marL="0" indent="0">
              <a:buNone/>
            </a:pPr>
            <a:r>
              <a:rPr lang="ar-SA" sz="4200" b="1" dirty="0" smtClean="0"/>
              <a:t/>
            </a:r>
            <a:br>
              <a:rPr lang="ar-SA" sz="4200" b="1" dirty="0" smtClean="0"/>
            </a:b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4744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1425</TotalTime>
  <Words>505</Words>
  <Application>Microsoft Office PowerPoint</Application>
  <PresentationFormat>عرض على الشاشة (3:4)‏</PresentationFormat>
  <Paragraphs>46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نسق Office</vt:lpstr>
      <vt:lpstr>ما يراعى لحفص:</vt:lpstr>
      <vt:lpstr> بعض الكلمات التي ينبغي على القارئ الذي يقرأ لحفص أن يراعيها: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 يراعى لحفص:</dc:title>
  <dc:creator>USER</dc:creator>
  <cp:lastModifiedBy>USER</cp:lastModifiedBy>
  <cp:revision>19</cp:revision>
  <dcterms:created xsi:type="dcterms:W3CDTF">2018-11-30T19:35:19Z</dcterms:created>
  <dcterms:modified xsi:type="dcterms:W3CDTF">2018-12-01T19:21:13Z</dcterms:modified>
</cp:coreProperties>
</file>