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258" r:id="rId4"/>
    <p:sldId id="259" r:id="rId5"/>
    <p:sldId id="287" r:id="rId6"/>
    <p:sldId id="288" r:id="rId7"/>
    <p:sldId id="260" r:id="rId8"/>
    <p:sldId id="289" r:id="rId9"/>
    <p:sldId id="261" r:id="rId10"/>
    <p:sldId id="263" r:id="rId11"/>
    <p:sldId id="264" r:id="rId12"/>
    <p:sldId id="265" r:id="rId13"/>
    <p:sldId id="266" r:id="rId14"/>
    <p:sldId id="267" r:id="rId15"/>
    <p:sldId id="290" r:id="rId16"/>
    <p:sldId id="268" r:id="rId17"/>
    <p:sldId id="269" r:id="rId18"/>
    <p:sldId id="275" r:id="rId19"/>
    <p:sldId id="276" r:id="rId20"/>
    <p:sldId id="292" r:id="rId21"/>
    <p:sldId id="271" r:id="rId22"/>
    <p:sldId id="294" r:id="rId23"/>
    <p:sldId id="272" r:id="rId24"/>
    <p:sldId id="273" r:id="rId25"/>
    <p:sldId id="293" r:id="rId26"/>
    <p:sldId id="274" r:id="rId27"/>
    <p:sldId id="280" r:id="rId28"/>
    <p:sldId id="295" r:id="rId29"/>
    <p:sldId id="281" r:id="rId30"/>
    <p:sldId id="296" r:id="rId31"/>
    <p:sldId id="282" r:id="rId32"/>
    <p:sldId id="283" r:id="rId33"/>
    <p:sldId id="285"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33" autoAdjust="0"/>
    <p:restoredTop sz="94660"/>
  </p:normalViewPr>
  <p:slideViewPr>
    <p:cSldViewPr snapToGrid="0">
      <p:cViewPr varScale="1">
        <p:scale>
          <a:sx n="86" d="100"/>
          <a:sy n="86" d="100"/>
        </p:scale>
        <p:origin x="1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53FFE-9998-4A42-854C-32C6DDFC7855}" type="datetimeFigureOut">
              <a:rPr lang="en-US" smtClean="0"/>
              <a:t>12/24/2020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CE825-74C1-44B9-B19D-61E467804D3D}" type="slidenum">
              <a:rPr lang="en-US" smtClean="0"/>
              <a:t>‹#›</a:t>
            </a:fld>
            <a:endParaRPr lang="en-US"/>
          </a:p>
        </p:txBody>
      </p:sp>
    </p:spTree>
    <p:extLst>
      <p:ext uri="{BB962C8B-B14F-4D97-AF65-F5344CB8AC3E}">
        <p14:creationId xmlns:p14="http://schemas.microsoft.com/office/powerpoint/2010/main" val="38646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E33E5-0622-8149-B519-2717B3A20644}" type="slidenum">
              <a:rPr lang="en-US" smtClean="0"/>
              <a:pPr/>
              <a:t>21</a:t>
            </a:fld>
            <a:endParaRPr lang="en-US"/>
          </a:p>
        </p:txBody>
      </p:sp>
    </p:spTree>
    <p:extLst>
      <p:ext uri="{BB962C8B-B14F-4D97-AF65-F5344CB8AC3E}">
        <p14:creationId xmlns:p14="http://schemas.microsoft.com/office/powerpoint/2010/main" val="142756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84194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226857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366920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357403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56444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187712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149956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98795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170344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333263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EE8FFC-5E21-4F57-A0B1-F50C1373E531}"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626AA-A2F7-48EF-B6CD-0BDADF0D0F99}" type="slidenum">
              <a:rPr lang="en-US" smtClean="0"/>
              <a:t>‹#›</a:t>
            </a:fld>
            <a:endParaRPr lang="en-US" dirty="0"/>
          </a:p>
        </p:txBody>
      </p:sp>
    </p:spTree>
    <p:extLst>
      <p:ext uri="{BB962C8B-B14F-4D97-AF65-F5344CB8AC3E}">
        <p14:creationId xmlns:p14="http://schemas.microsoft.com/office/powerpoint/2010/main" val="330072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E8FFC-5E21-4F57-A0B1-F50C1373E531}" type="datetimeFigureOut">
              <a:rPr lang="en-US" smtClean="0"/>
              <a:t>12/24/2020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626AA-A2F7-48EF-B6CD-0BDADF0D0F99}" type="slidenum">
              <a:rPr lang="en-US" smtClean="0"/>
              <a:t>‹#›</a:t>
            </a:fld>
            <a:endParaRPr lang="en-US" dirty="0"/>
          </a:p>
        </p:txBody>
      </p:sp>
    </p:spTree>
    <p:extLst>
      <p:ext uri="{BB962C8B-B14F-4D97-AF65-F5344CB8AC3E}">
        <p14:creationId xmlns:p14="http://schemas.microsoft.com/office/powerpoint/2010/main" val="340162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wtamu.edu/~cbaird/sq/2013/11/15/why-does-a-magnetic-compass-point-to-the-geographic-north-pole/"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Magnetic Method</a:t>
            </a:r>
          </a:p>
        </p:txBody>
      </p:sp>
      <p:sp>
        <p:nvSpPr>
          <p:cNvPr id="3" name="Subtitle 2"/>
          <p:cNvSpPr>
            <a:spLocks noGrp="1"/>
          </p:cNvSpPr>
          <p:nvPr>
            <p:ph type="subTitle" idx="1"/>
          </p:nvPr>
        </p:nvSpPr>
        <p:spPr/>
        <p:txBody>
          <a:bodyPr/>
          <a:lstStyle/>
          <a:p>
            <a:r>
              <a:rPr lang="en-US" dirty="0"/>
              <a:t>211</a:t>
            </a:r>
          </a:p>
        </p:txBody>
      </p:sp>
    </p:spTree>
    <p:extLst>
      <p:ext uri="{BB962C8B-B14F-4D97-AF65-F5344CB8AC3E}">
        <p14:creationId xmlns:p14="http://schemas.microsoft.com/office/powerpoint/2010/main" val="317278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9518"/>
          </a:xfrm>
        </p:spPr>
        <p:txBody>
          <a:bodyPr>
            <a:normAutofit/>
          </a:bodyPr>
          <a:lstStyle/>
          <a:p>
            <a:pPr algn="ctr"/>
            <a:r>
              <a:rPr lang="en-US" sz="2800" b="1" dirty="0"/>
              <a:t>Fundamental magnetic theories</a:t>
            </a:r>
            <a:endParaRPr lang="en-US" sz="2800" dirty="0"/>
          </a:p>
        </p:txBody>
      </p:sp>
      <p:sp>
        <p:nvSpPr>
          <p:cNvPr id="3" name="Content Placeholder 2"/>
          <p:cNvSpPr>
            <a:spLocks noGrp="1"/>
          </p:cNvSpPr>
          <p:nvPr>
            <p:ph idx="1"/>
          </p:nvPr>
        </p:nvSpPr>
        <p:spPr>
          <a:xfrm>
            <a:off x="838200" y="1039586"/>
            <a:ext cx="10515600" cy="5137377"/>
          </a:xfrm>
        </p:spPr>
        <p:txBody>
          <a:bodyPr>
            <a:normAutofit fontScale="92500" lnSpcReduction="10000"/>
          </a:bodyPr>
          <a:lstStyle/>
          <a:p>
            <a:pPr marL="0" indent="0">
              <a:buNone/>
            </a:pPr>
            <a:r>
              <a:rPr lang="en-US" dirty="0"/>
              <a:t>Any magnetic grain is a dipole. That is, it has two poles, P1 and P2 of opposite signs diametrically linked. Charles Augustin de Coulomb in 1785 showed that the force of attraction or repulsion between electrically charged bodies and between magnetic poles obeys an inverse square law similar to that derived for gravity by Newton. The mathematical expression for the magnetic force, </a:t>
            </a:r>
            <a:r>
              <a:rPr lang="en-US" dirty="0" err="1"/>
              <a:t>F</a:t>
            </a:r>
            <a:r>
              <a:rPr lang="en-US" baseline="-25000" dirty="0" err="1"/>
              <a:t>m</a:t>
            </a:r>
            <a:r>
              <a:rPr lang="en-US" dirty="0"/>
              <a:t> experienced between two magnetic monopoles is given by:</a:t>
            </a:r>
          </a:p>
          <a:p>
            <a:pPr marL="0" indent="0">
              <a:buNone/>
            </a:pPr>
            <a:endParaRPr lang="en-US" dirty="0"/>
          </a:p>
          <a:p>
            <a:pPr marL="0" indent="0">
              <a:buNone/>
            </a:pPr>
            <a:r>
              <a:rPr lang="en-US" dirty="0"/>
              <a:t>(1)</a:t>
            </a:r>
          </a:p>
          <a:p>
            <a:pPr marL="0" indent="0">
              <a:buNone/>
            </a:pPr>
            <a:endParaRPr lang="en-US" dirty="0"/>
          </a:p>
          <a:p>
            <a:pPr marL="0" indent="0">
              <a:buNone/>
            </a:pPr>
            <a:r>
              <a:rPr lang="en-US" dirty="0"/>
              <a:t>Where μ is a constant of proportionality known as the magnetic permeability, P1 and P2 are the ‘strengths’ of the magnetic monopoles and r is the distance between the poles. We note that the expression in equation (1) is identical to the gravitational force,</a:t>
            </a:r>
          </a:p>
          <a:p>
            <a:endParaRPr lang="en-US" dirty="0"/>
          </a:p>
        </p:txBody>
      </p:sp>
      <p:pic>
        <p:nvPicPr>
          <p:cNvPr id="4" name="Picture 3"/>
          <p:cNvPicPr>
            <a:picLocks noChangeAspect="1"/>
          </p:cNvPicPr>
          <p:nvPr/>
        </p:nvPicPr>
        <p:blipFill rotWithShape="1">
          <a:blip r:embed="rId2"/>
          <a:srcRect l="9795" t="15298" r="11843" b="23892"/>
          <a:stretch/>
        </p:blipFill>
        <p:spPr>
          <a:xfrm>
            <a:off x="1594757" y="3412672"/>
            <a:ext cx="2291444" cy="1083130"/>
          </a:xfrm>
          <a:prstGeom prst="rect">
            <a:avLst/>
          </a:prstGeom>
        </p:spPr>
      </p:pic>
    </p:spTree>
    <p:extLst>
      <p:ext uri="{BB962C8B-B14F-4D97-AF65-F5344CB8AC3E}">
        <p14:creationId xmlns:p14="http://schemas.microsoft.com/office/powerpoint/2010/main" val="204170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4389" y="214426"/>
            <a:ext cx="2000250" cy="952500"/>
          </a:xfrm>
          <a:prstGeom prst="rect">
            <a:avLst/>
          </a:prstGeom>
        </p:spPr>
      </p:pic>
      <p:sp>
        <p:nvSpPr>
          <p:cNvPr id="5" name="Rectangle 4"/>
          <p:cNvSpPr/>
          <p:nvPr/>
        </p:nvSpPr>
        <p:spPr>
          <a:xfrm>
            <a:off x="284389" y="1166926"/>
            <a:ext cx="11330668" cy="4832092"/>
          </a:xfrm>
          <a:prstGeom prst="rect">
            <a:avLst/>
          </a:prstGeom>
        </p:spPr>
        <p:txBody>
          <a:bodyPr wrap="square">
            <a:spAutoFit/>
          </a:bodyPr>
          <a:lstStyle/>
          <a:p>
            <a:r>
              <a:rPr lang="en-US" dirty="0">
                <a:latin typeface="PalatinoLinotype-Roman"/>
              </a:rPr>
              <a:t>and electrical force, </a:t>
            </a:r>
            <a:r>
              <a:rPr lang="en-US" i="1" dirty="0">
                <a:latin typeface="PalatinoLinotype-Italic"/>
              </a:rPr>
              <a:t> </a:t>
            </a:r>
          </a:p>
          <a:p>
            <a:endParaRPr lang="en-US" sz="800" i="1" dirty="0">
              <a:latin typeface="PalatinoLinotype-Italic"/>
            </a:endParaRPr>
          </a:p>
          <a:p>
            <a:endParaRPr lang="en-US" sz="800" i="1" dirty="0">
              <a:latin typeface="PalatinoLinotype-Italic"/>
            </a:endParaRPr>
          </a:p>
          <a:p>
            <a:r>
              <a:rPr lang="en-US" sz="800" dirty="0">
                <a:latin typeface="PalatinoLinotype-Roman"/>
              </a:rPr>
              <a:t>  </a:t>
            </a:r>
          </a:p>
          <a:p>
            <a:endParaRPr lang="en-US" sz="800" dirty="0">
              <a:latin typeface="PalatinoLinotype-Roman"/>
            </a:endParaRPr>
          </a:p>
          <a:p>
            <a:endParaRPr lang="en-US" sz="800" dirty="0">
              <a:latin typeface="PalatinoLinotype-Roman"/>
            </a:endParaRPr>
          </a:p>
          <a:p>
            <a:endParaRPr lang="en-US" sz="800" dirty="0">
              <a:latin typeface="PalatinoLinotype-Roman"/>
            </a:endParaRPr>
          </a:p>
          <a:p>
            <a:r>
              <a:rPr lang="en-US" sz="800" dirty="0">
                <a:latin typeface="PalatinoLinotype-Roman"/>
              </a:rPr>
              <a:t>            </a:t>
            </a:r>
          </a:p>
          <a:p>
            <a:r>
              <a:rPr lang="en-US" dirty="0">
                <a:latin typeface="PalatinoLinotype-Roman"/>
              </a:rPr>
              <a:t>expressions. Here m</a:t>
            </a:r>
            <a:r>
              <a:rPr lang="en-US" sz="800" dirty="0">
                <a:latin typeface="PalatinoLinotype-Roman"/>
              </a:rPr>
              <a:t>1</a:t>
            </a:r>
            <a:r>
              <a:rPr lang="en-US" dirty="0">
                <a:latin typeface="PalatinoLinotype-Roman"/>
              </a:rPr>
              <a:t>, m</a:t>
            </a:r>
            <a:r>
              <a:rPr lang="en-US" sz="800" dirty="0">
                <a:latin typeface="PalatinoLinotype-Roman"/>
              </a:rPr>
              <a:t>2 </a:t>
            </a:r>
            <a:r>
              <a:rPr lang="en-US" dirty="0">
                <a:latin typeface="PalatinoLinotype-Roman"/>
              </a:rPr>
              <a:t>and q</a:t>
            </a:r>
            <a:r>
              <a:rPr lang="en-US" sz="800" dirty="0">
                <a:latin typeface="PalatinoLinotype-Roman"/>
              </a:rPr>
              <a:t>1</a:t>
            </a:r>
            <a:r>
              <a:rPr lang="en-US" dirty="0">
                <a:latin typeface="PalatinoLinotype-Roman"/>
              </a:rPr>
              <a:t>, q</a:t>
            </a:r>
            <a:r>
              <a:rPr lang="en-US" sz="800" dirty="0">
                <a:latin typeface="PalatinoLinotype-Roman"/>
              </a:rPr>
              <a:t>2 </a:t>
            </a:r>
            <a:r>
              <a:rPr lang="en-US" dirty="0">
                <a:latin typeface="PalatinoLinotype-Roman"/>
              </a:rPr>
              <a:t>are respectively masses and electrical charges separated by distance r, G is the universal gravitational constant while k is the Coulomb’s law constant for the medium.</a:t>
            </a:r>
          </a:p>
          <a:p>
            <a:endParaRPr lang="en-US" dirty="0">
              <a:latin typeface="PalatinoLinotype-Roman"/>
            </a:endParaRPr>
          </a:p>
          <a:p>
            <a:r>
              <a:rPr lang="en-US" dirty="0"/>
              <a:t>However, unlike the gravitational constant, G, the magnetic permeability, μ is a property of the material medium in which the two monopoles P1 and P2 are situated. If they are placed in a vacuum, then μ is for the free space. Also, unlike m1 and m2, P1 and P2 can be either positive or negative in sign. If P1 and P2 have the same sign, the force, </a:t>
            </a:r>
            <a:r>
              <a:rPr lang="en-US" dirty="0" err="1"/>
              <a:t>Fm</a:t>
            </a:r>
            <a:r>
              <a:rPr lang="en-US" dirty="0"/>
              <a:t> between the two monopoles is repulsive. If P1 and P2 have opposite signs, Fm is attractive.</a:t>
            </a:r>
          </a:p>
          <a:p>
            <a:endParaRPr lang="en-US" dirty="0"/>
          </a:p>
          <a:p>
            <a:endParaRPr lang="en-US" dirty="0"/>
          </a:p>
          <a:p>
            <a:endParaRPr lang="en-US" dirty="0"/>
          </a:p>
          <a:p>
            <a:endParaRPr lang="en-US" dirty="0"/>
          </a:p>
          <a:p>
            <a:r>
              <a:rPr lang="en-US" dirty="0"/>
              <a:t>We may seem to easily compare the gravitational force between masses m1 and m2 separated by r to that of either the attractive or repulsive magnetic force between two monopoles</a:t>
            </a:r>
          </a:p>
        </p:txBody>
      </p:sp>
      <p:pic>
        <p:nvPicPr>
          <p:cNvPr id="6" name="Picture 5"/>
          <p:cNvPicPr>
            <a:picLocks noChangeAspect="1"/>
          </p:cNvPicPr>
          <p:nvPr/>
        </p:nvPicPr>
        <p:blipFill>
          <a:blip r:embed="rId3"/>
          <a:stretch>
            <a:fillRect/>
          </a:stretch>
        </p:blipFill>
        <p:spPr>
          <a:xfrm>
            <a:off x="452438" y="1509918"/>
            <a:ext cx="1762125" cy="904875"/>
          </a:xfrm>
          <a:prstGeom prst="rect">
            <a:avLst/>
          </a:prstGeom>
        </p:spPr>
      </p:pic>
      <p:pic>
        <p:nvPicPr>
          <p:cNvPr id="7" name="Picture 6">
            <a:extLst>
              <a:ext uri="{FF2B5EF4-FFF2-40B4-BE49-F238E27FC236}">
                <a16:creationId xmlns:a16="http://schemas.microsoft.com/office/drawing/2014/main" id="{FD4FE676-494A-4CF5-A937-0C1BB82BEDA2}"/>
              </a:ext>
            </a:extLst>
          </p:cNvPr>
          <p:cNvPicPr>
            <a:picLocks noChangeAspect="1"/>
          </p:cNvPicPr>
          <p:nvPr/>
        </p:nvPicPr>
        <p:blipFill rotWithShape="1">
          <a:blip r:embed="rId4"/>
          <a:srcRect l="9795" t="15298" r="11843" b="23892"/>
          <a:stretch/>
        </p:blipFill>
        <p:spPr>
          <a:xfrm>
            <a:off x="1438640" y="4264952"/>
            <a:ext cx="2291444" cy="1083130"/>
          </a:xfrm>
          <a:prstGeom prst="rect">
            <a:avLst/>
          </a:prstGeom>
        </p:spPr>
      </p:pic>
    </p:spTree>
    <p:extLst>
      <p:ext uri="{BB962C8B-B14F-4D97-AF65-F5344CB8AC3E}">
        <p14:creationId xmlns:p14="http://schemas.microsoft.com/office/powerpoint/2010/main" val="338606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4043"/>
            <a:ext cx="10515600" cy="5942920"/>
          </a:xfrm>
        </p:spPr>
        <p:txBody>
          <a:bodyPr/>
          <a:lstStyle/>
          <a:p>
            <a:pPr marL="0" indent="0">
              <a:buNone/>
            </a:pPr>
            <a:r>
              <a:rPr lang="en-US" dirty="0">
                <a:latin typeface="PalatinoLinotype-Roman"/>
              </a:rPr>
              <a:t>-However, the magnetic monopoles have never existed! Rather the fundamental magnetic element appears to consist of two magnetic monopoles: one positive and the other negative, separated by a distance. </a:t>
            </a:r>
          </a:p>
          <a:p>
            <a:pPr marL="0" indent="0">
              <a:buNone/>
            </a:pPr>
            <a:r>
              <a:rPr lang="en-US" dirty="0">
                <a:latin typeface="PalatinoLinotype-Roman"/>
              </a:rPr>
              <a:t>-Thus the fundamental magnetic element consisting of two monopoles is called a magnetic dipole. </a:t>
            </a:r>
          </a:p>
          <a:p>
            <a:pPr marL="0" indent="0">
              <a:buNone/>
            </a:pPr>
            <a:r>
              <a:rPr lang="en-US" dirty="0">
                <a:latin typeface="PalatinoLinotype-Roman"/>
              </a:rPr>
              <a:t>-Every magnetic grain is therefore a dipole.</a:t>
            </a:r>
          </a:p>
          <a:p>
            <a:pPr marL="0" indent="0">
              <a:buNone/>
            </a:pPr>
            <a:r>
              <a:rPr lang="en-US" dirty="0"/>
              <a:t>-We can therefore determine the force produced by a dipole by considering a force produced by two monopoles. Since the dipole is simply two monopoles each of strength P1 and P2, we expect that the force generated by a dipole is simply the force generated by one monopole added vectorially to the force generated by the second monopole.</a:t>
            </a:r>
          </a:p>
        </p:txBody>
      </p:sp>
    </p:spTree>
    <p:extLst>
      <p:ext uri="{BB962C8B-B14F-4D97-AF65-F5344CB8AC3E}">
        <p14:creationId xmlns:p14="http://schemas.microsoft.com/office/powerpoint/2010/main" val="225396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6833"/>
            <a:ext cx="10515600" cy="765585"/>
          </a:xfrm>
        </p:spPr>
        <p:txBody>
          <a:bodyPr>
            <a:normAutofit fontScale="90000"/>
          </a:bodyPr>
          <a:lstStyle/>
          <a:p>
            <a:r>
              <a:rPr lang="en-US" sz="3600" dirty="0"/>
              <a:t>The Earth’s magnetic field</a:t>
            </a:r>
            <a:br>
              <a:rPr lang="en-US" sz="2800" b="1" dirty="0"/>
            </a:br>
            <a:br>
              <a:rPr lang="en-US" sz="2800" b="1" dirty="0"/>
            </a:br>
            <a:r>
              <a:rPr lang="en-US" sz="2800" b="1" dirty="0"/>
              <a:t>https://www.youtube.com/watch?v=FYriCZOVbFQ</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1-Nearly 90% of the Earth’s magnetic field (geomagnetic field) looks like a magnetic field that</a:t>
            </a:r>
          </a:p>
          <a:p>
            <a:pPr marL="0" indent="0">
              <a:buNone/>
            </a:pPr>
            <a:r>
              <a:rPr lang="en-US" dirty="0"/>
              <a:t>would be generated from a dipolar magnetic source located at the </a:t>
            </a:r>
            <a:r>
              <a:rPr lang="en-US" dirty="0" err="1"/>
              <a:t>centre</a:t>
            </a:r>
            <a:r>
              <a:rPr lang="en-US" dirty="0"/>
              <a:t> of the Earth and nearly</a:t>
            </a:r>
          </a:p>
          <a:p>
            <a:pPr marL="0" indent="0">
              <a:buNone/>
            </a:pPr>
            <a:r>
              <a:rPr lang="en-US" dirty="0"/>
              <a:t>aligned with the Earth’s rotational axis. </a:t>
            </a:r>
          </a:p>
          <a:p>
            <a:pPr marL="0" indent="0">
              <a:buNone/>
            </a:pPr>
            <a:r>
              <a:rPr lang="en-US" dirty="0"/>
              <a:t>The strength of the Earth’s field at the poles is about 60, 000 </a:t>
            </a:r>
            <a:r>
              <a:rPr lang="en-US" dirty="0" err="1"/>
              <a:t>nT.</a:t>
            </a:r>
            <a:r>
              <a:rPr lang="en-US" dirty="0"/>
              <a:t>  (This is called the Main Field of the Earth) .  </a:t>
            </a:r>
          </a:p>
          <a:p>
            <a:pPr marL="0" indent="0">
              <a:buNone/>
            </a:pPr>
            <a:r>
              <a:rPr lang="en-US" dirty="0"/>
              <a:t>2-The remaining 10% of the Earth’s magnetic field cannot be explained in terms of simple dipolar sources. </a:t>
            </a:r>
          </a:p>
          <a:p>
            <a:pPr marL="0" indent="0">
              <a:buNone/>
            </a:pPr>
            <a:r>
              <a:rPr lang="en-US" dirty="0"/>
              <a:t>a)-The larger component of this 10% of the Earth’s field originates in iron-bearing rocks</a:t>
            </a:r>
          </a:p>
          <a:p>
            <a:pPr marL="0" indent="0">
              <a:buNone/>
            </a:pPr>
            <a:r>
              <a:rPr lang="en-US" dirty="0"/>
              <a:t>near the Earth’s surface where temperatures are sufficiently low (i.e. less than the Curie</a:t>
            </a:r>
          </a:p>
          <a:p>
            <a:pPr marL="0" indent="0">
              <a:buNone/>
            </a:pPr>
            <a:r>
              <a:rPr lang="en-US" dirty="0"/>
              <a:t>temperature of the rocks). This region is confined to the upper 30 – 40 km of the crust and is</a:t>
            </a:r>
          </a:p>
          <a:p>
            <a:pPr marL="0" indent="0">
              <a:buNone/>
            </a:pPr>
            <a:r>
              <a:rPr lang="en-US" dirty="0"/>
              <a:t>the source of the crustal field which is made up of induced field on magnetically susceptible</a:t>
            </a:r>
          </a:p>
          <a:p>
            <a:pPr marL="0" indent="0">
              <a:buNone/>
            </a:pPr>
            <a:r>
              <a:rPr lang="en-US" dirty="0"/>
              <a:t>rocks and remanent magnetism of the rocks. </a:t>
            </a:r>
          </a:p>
          <a:p>
            <a:pPr marL="0" indent="0">
              <a:buNone/>
            </a:pPr>
            <a:r>
              <a:rPr lang="en-US" dirty="0"/>
              <a:t>b)-The smaller portion of the 10% comes from the upper atmosphere (external source).</a:t>
            </a:r>
          </a:p>
        </p:txBody>
      </p:sp>
    </p:spTree>
    <p:extLst>
      <p:ext uri="{BB962C8B-B14F-4D97-AF65-F5344CB8AC3E}">
        <p14:creationId xmlns:p14="http://schemas.microsoft.com/office/powerpoint/2010/main" val="253810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3124"/>
            <a:ext cx="10515600" cy="5773840"/>
          </a:xfrm>
        </p:spPr>
        <p:txBody>
          <a:bodyPr>
            <a:normAutofit/>
          </a:bodyPr>
          <a:lstStyle/>
          <a:p>
            <a:pPr marL="0" indent="0">
              <a:buNone/>
            </a:pPr>
            <a:r>
              <a:rPr lang="en-US" dirty="0"/>
              <a:t>The external source field is believed to be produced by interactions of the Earth’s ionosphere with the solar wind. Hence some temporal variations (usually variable over hours at tens of </a:t>
            </a:r>
            <a:r>
              <a:rPr lang="en-US" dirty="0" err="1"/>
              <a:t>nT</a:t>
            </a:r>
            <a:r>
              <a:rPr lang="en-US" dirty="0"/>
              <a:t> or occasionally variable over a few hours at hundreds of </a:t>
            </a:r>
            <a:r>
              <a:rPr lang="en-US" dirty="0" err="1"/>
              <a:t>nT</a:t>
            </a:r>
            <a:r>
              <a:rPr lang="en-US" dirty="0"/>
              <a:t>: the magnetic storm) are correlated to solar activity. The external component (except for magnetic storm phenomenon) is usually regular and are corrected/removed appropriately from field measurements in a process similar to drift correction in gravity surveys. Where magnetic storm is detected, survey is most often discontinued until the phenomenon has passed.</a:t>
            </a:r>
          </a:p>
        </p:txBody>
      </p:sp>
    </p:spTree>
    <p:extLst>
      <p:ext uri="{BB962C8B-B14F-4D97-AF65-F5344CB8AC3E}">
        <p14:creationId xmlns:p14="http://schemas.microsoft.com/office/powerpoint/2010/main" val="219604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C1ECA10-8624-4D01-AFD5-6893D002A9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4117" y="97252"/>
            <a:ext cx="4503489" cy="607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2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5135"/>
            <a:ext cx="10515600" cy="5891828"/>
          </a:xfrm>
        </p:spPr>
        <p:txBody>
          <a:bodyPr>
            <a:normAutofit/>
          </a:bodyPr>
          <a:lstStyle/>
          <a:p>
            <a:r>
              <a:rPr lang="en-US" dirty="0"/>
              <a:t>The crustal field, its relation to the distribution of magnetic minerals within the crust are the primary subjects of the magnetic method in exploration.</a:t>
            </a:r>
          </a:p>
          <a:p>
            <a:pPr marL="0" indent="0">
              <a:buNone/>
            </a:pPr>
            <a:r>
              <a:rPr lang="en-US" dirty="0"/>
              <a:t> In a magnetic survey, the magnetic induction, B whose magnitude is measured at a point is the vector sum of four field components:</a:t>
            </a:r>
          </a:p>
          <a:p>
            <a:r>
              <a:rPr lang="en-US" b="1" dirty="0"/>
              <a:t>1. </a:t>
            </a:r>
            <a:r>
              <a:rPr lang="en-US" dirty="0"/>
              <a:t>The Earth’s </a:t>
            </a:r>
            <a:r>
              <a:rPr lang="en-US" b="1" dirty="0"/>
              <a:t>main field </a:t>
            </a:r>
            <a:r>
              <a:rPr lang="en-US" dirty="0"/>
              <a:t>which originates from dynamo action of conductive fluids in the Earth’s deep interior ;</a:t>
            </a:r>
          </a:p>
          <a:p>
            <a:r>
              <a:rPr lang="en-US" b="1" dirty="0"/>
              <a:t>2. </a:t>
            </a:r>
            <a:r>
              <a:rPr lang="en-US" dirty="0"/>
              <a:t>An </a:t>
            </a:r>
            <a:r>
              <a:rPr lang="en-US" b="1" dirty="0"/>
              <a:t>induced field </a:t>
            </a:r>
            <a:r>
              <a:rPr lang="en-US" dirty="0"/>
              <a:t>caused by magnetic induction in magnetically susceptible earth materials polarized by the main field;</a:t>
            </a:r>
          </a:p>
          <a:p>
            <a:r>
              <a:rPr lang="en-US" b="1" dirty="0"/>
              <a:t>3. </a:t>
            </a:r>
            <a:r>
              <a:rPr lang="en-US" dirty="0"/>
              <a:t>A field caused by </a:t>
            </a:r>
            <a:r>
              <a:rPr lang="en-US" b="1" dirty="0"/>
              <a:t>remanent magnetism </a:t>
            </a:r>
            <a:r>
              <a:rPr lang="en-US" dirty="0"/>
              <a:t>of earth materials; </a:t>
            </a:r>
          </a:p>
          <a:p>
            <a:r>
              <a:rPr lang="en-US" b="1" dirty="0"/>
              <a:t>4. </a:t>
            </a:r>
            <a:r>
              <a:rPr lang="en-US" dirty="0"/>
              <a:t>Other (usually) less significant fields caused by solar, atmospheric and cultural influences</a:t>
            </a:r>
          </a:p>
        </p:txBody>
      </p:sp>
    </p:spTree>
    <p:extLst>
      <p:ext uri="{BB962C8B-B14F-4D97-AF65-F5344CB8AC3E}">
        <p14:creationId xmlns:p14="http://schemas.microsoft.com/office/powerpoint/2010/main" val="359822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9213"/>
            <a:ext cx="10515600" cy="5837750"/>
          </a:xfrm>
        </p:spPr>
        <p:txBody>
          <a:bodyPr>
            <a:normAutofit/>
          </a:bodyPr>
          <a:lstStyle/>
          <a:p>
            <a:pPr marL="0" indent="0">
              <a:buNone/>
            </a:pPr>
            <a:r>
              <a:rPr lang="en-US" dirty="0"/>
              <a:t>While we can handle the external features (source 4) component (like drift correction in gravity survey: for the solar/atmospheric sources) and divesting from such features or recognizing their transient effects and removing them (for cultural features)</a:t>
            </a:r>
          </a:p>
          <a:p>
            <a:pPr marL="0" indent="0">
              <a:buNone/>
            </a:pPr>
            <a:r>
              <a:rPr lang="en-US" dirty="0"/>
              <a:t>the main field is examined from complex models that have been developed and are available. Our intent here is to characterize the global magnetic field (main field) in order to isolate the magnetic field caused by crustal sources (sources 2 and 3).</a:t>
            </a:r>
          </a:p>
        </p:txBody>
      </p:sp>
    </p:spTree>
    <p:extLst>
      <p:ext uri="{BB962C8B-B14F-4D97-AF65-F5344CB8AC3E}">
        <p14:creationId xmlns:p14="http://schemas.microsoft.com/office/powerpoint/2010/main" val="155830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598"/>
          </a:xfrm>
        </p:spPr>
        <p:txBody>
          <a:bodyPr>
            <a:normAutofit/>
          </a:bodyPr>
          <a:lstStyle/>
          <a:p>
            <a:r>
              <a:rPr lang="en-US" sz="2800" b="1" dirty="0">
                <a:latin typeface="PalatinoLinotype-Bold"/>
              </a:rPr>
              <a:t>The magnetic properties of rocks</a:t>
            </a:r>
            <a:endParaRPr lang="en-US" sz="2800" dirty="0"/>
          </a:p>
        </p:txBody>
      </p:sp>
      <p:sp>
        <p:nvSpPr>
          <p:cNvPr id="3" name="Content Placeholder 2"/>
          <p:cNvSpPr>
            <a:spLocks noGrp="1"/>
          </p:cNvSpPr>
          <p:nvPr>
            <p:ph idx="1"/>
          </p:nvPr>
        </p:nvSpPr>
        <p:spPr>
          <a:xfrm>
            <a:off x="838200" y="1012724"/>
            <a:ext cx="10515600" cy="4351338"/>
          </a:xfrm>
        </p:spPr>
        <p:txBody>
          <a:bodyPr>
            <a:normAutofit/>
          </a:bodyPr>
          <a:lstStyle/>
          <a:p>
            <a:pPr marL="0" indent="0">
              <a:buNone/>
            </a:pPr>
            <a:r>
              <a:rPr lang="en-US" dirty="0"/>
              <a:t>Geologic interpretation of magnetic data requires the knowledge of the magnetic properties of rocks in terms of magnetic susceptibility and </a:t>
            </a:r>
            <a:r>
              <a:rPr lang="en-US" dirty="0" err="1"/>
              <a:t>remanent</a:t>
            </a:r>
            <a:r>
              <a:rPr lang="en-US" dirty="0"/>
              <a:t> magnetization.  </a:t>
            </a:r>
          </a:p>
          <a:p>
            <a:pPr marL="0" indent="0">
              <a:buNone/>
            </a:pPr>
            <a:r>
              <a:rPr lang="en-US" dirty="0"/>
              <a:t>Magnetic properties of rocks can only exist at temperatures below the Curie point. The Curie temperature is found to vary within rocks but is often in the range 550 C to 600 C .  </a:t>
            </a:r>
          </a:p>
        </p:txBody>
      </p:sp>
    </p:spTree>
    <p:extLst>
      <p:ext uri="{BB962C8B-B14F-4D97-AF65-F5344CB8AC3E}">
        <p14:creationId xmlns:p14="http://schemas.microsoft.com/office/powerpoint/2010/main" val="353618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465" y="-206477"/>
            <a:ext cx="10515600" cy="5862331"/>
          </a:xfrm>
        </p:spPr>
        <p:txBody>
          <a:bodyPr>
            <a:normAutofit fontScale="70000" lnSpcReduction="20000"/>
          </a:bodyPr>
          <a:lstStyle/>
          <a:p>
            <a:pPr marL="0" indent="0">
              <a:buNone/>
            </a:pPr>
            <a:endParaRPr lang="en-US" dirty="0"/>
          </a:p>
          <a:p>
            <a:pPr marL="0" indent="0">
              <a:buNone/>
            </a:pPr>
            <a:endParaRPr lang="en-US" dirty="0"/>
          </a:p>
          <a:p>
            <a:pPr marL="0" indent="0">
              <a:buNone/>
            </a:pPr>
            <a:r>
              <a:rPr lang="en-US" dirty="0"/>
              <a:t>Indeed rock magnetism is a subject of considerable complexity. Clearly, all crustal rocks find</a:t>
            </a:r>
          </a:p>
          <a:p>
            <a:pPr marL="0" indent="0">
              <a:buNone/>
            </a:pPr>
            <a:r>
              <a:rPr lang="en-US" dirty="0"/>
              <a:t>themselves situated within the geomagnetic field . These crustal rocks are therefore likely to display induced magnetization given by equation </a:t>
            </a:r>
          </a:p>
          <a:p>
            <a:endParaRPr lang="en-US" dirty="0"/>
          </a:p>
          <a:p>
            <a:endParaRPr lang="en-US" dirty="0"/>
          </a:p>
          <a:p>
            <a:pPr marL="0" indent="0">
              <a:buNone/>
            </a:pPr>
            <a:r>
              <a:rPr lang="en-US" dirty="0"/>
              <a:t>,</a:t>
            </a:r>
          </a:p>
          <a:p>
            <a:pPr marL="0" indent="0">
              <a:buNone/>
            </a:pPr>
            <a:endParaRPr lang="en-US" dirty="0"/>
          </a:p>
          <a:p>
            <a:pPr marL="0" indent="0">
              <a:buNone/>
            </a:pPr>
            <a:r>
              <a:rPr lang="en-US" dirty="0"/>
              <a:t> where the magnitude of magnetization(Ji), is proportional to the strength of the Earth’s field (T) ,</a:t>
            </a:r>
          </a:p>
          <a:p>
            <a:pPr marL="0" indent="0">
              <a:buNone/>
            </a:pPr>
            <a:r>
              <a:rPr lang="en-US" dirty="0"/>
              <a:t>The magnetic susceptibility(k), is actually the magnetic volume susceptibility that is encountered</a:t>
            </a:r>
          </a:p>
          <a:p>
            <a:pPr marL="0" indent="0">
              <a:buNone/>
            </a:pPr>
            <a:r>
              <a:rPr lang="en-US" dirty="0"/>
              <a:t>in exploration.</a:t>
            </a:r>
          </a:p>
          <a:p>
            <a:pPr marL="0" indent="0">
              <a:buNone/>
            </a:pPr>
            <a:r>
              <a:rPr lang="en-US" dirty="0"/>
              <a:t>Apart from the induced magnetization, many rocks also show a natural </a:t>
            </a:r>
            <a:r>
              <a:rPr lang="en-US" b="1" dirty="0" err="1"/>
              <a:t>remanent</a:t>
            </a:r>
            <a:r>
              <a:rPr lang="en-US" b="1" dirty="0"/>
              <a:t> magnetization </a:t>
            </a:r>
            <a:r>
              <a:rPr lang="en-US" dirty="0"/>
              <a:t>(NRM) that would remain even if the present-day geomagnetic field ceases to exist. The simplest way in which NRM can be acquired is through the process of cooling of rocks in molten state. As the rocks cool past the Curie point (or blocking temperature) a </a:t>
            </a:r>
            <a:r>
              <a:rPr lang="en-US" dirty="0" err="1"/>
              <a:t>remanent</a:t>
            </a:r>
            <a:r>
              <a:rPr lang="en-US" dirty="0"/>
              <a:t> magnetization in the direction of the prevailing geomagnetic field will be acquired. The magnitude and direction of the </a:t>
            </a:r>
            <a:r>
              <a:rPr lang="en-US" dirty="0" err="1"/>
              <a:t>remanent</a:t>
            </a:r>
            <a:r>
              <a:rPr lang="en-US" dirty="0"/>
              <a:t> magnetization can remain unchanged regardless of any subsequent changes in the ambient field.</a:t>
            </a:r>
          </a:p>
        </p:txBody>
      </p:sp>
      <p:pic>
        <p:nvPicPr>
          <p:cNvPr id="4" name="Picture 3"/>
          <p:cNvPicPr>
            <a:picLocks noChangeAspect="1"/>
          </p:cNvPicPr>
          <p:nvPr/>
        </p:nvPicPr>
        <p:blipFill>
          <a:blip r:embed="rId2"/>
          <a:stretch>
            <a:fillRect/>
          </a:stretch>
        </p:blipFill>
        <p:spPr>
          <a:xfrm>
            <a:off x="3457728" y="1588984"/>
            <a:ext cx="1323975" cy="828675"/>
          </a:xfrm>
          <a:prstGeom prst="rect">
            <a:avLst/>
          </a:prstGeom>
        </p:spPr>
      </p:pic>
    </p:spTree>
    <p:extLst>
      <p:ext uri="{BB962C8B-B14F-4D97-AF65-F5344CB8AC3E}">
        <p14:creationId xmlns:p14="http://schemas.microsoft.com/office/powerpoint/2010/main" val="323500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 these  lectures we explore the magnetic methods of geophysical exploration. </a:t>
            </a:r>
          </a:p>
          <a:p>
            <a:r>
              <a:rPr lang="en-US" dirty="0"/>
              <a:t>The first part covers the fundamental concepts of magnetic force field, the Earth’s magnetic field and its relationship with gravity field. </a:t>
            </a:r>
          </a:p>
          <a:p>
            <a:r>
              <a:rPr lang="en-US" dirty="0"/>
              <a:t>The second part deals with the measurement procedures and treatment of the magnetic field data, </a:t>
            </a:r>
          </a:p>
          <a:p>
            <a:r>
              <a:rPr lang="en-US" dirty="0"/>
              <a:t>while the third part covers the magnetic effects of simple geometric bodies, processing and interpretation of magnetic data and ending it with treatment, analysis and interpretation of real field data.</a:t>
            </a:r>
          </a:p>
        </p:txBody>
      </p:sp>
      <p:sp>
        <p:nvSpPr>
          <p:cNvPr id="2" name="Title 1"/>
          <p:cNvSpPr>
            <a:spLocks noGrp="1"/>
          </p:cNvSpPr>
          <p:nvPr>
            <p:ph type="title"/>
          </p:nvPr>
        </p:nvSpPr>
        <p:spPr/>
        <p:txBody>
          <a:bodyPr/>
          <a:lstStyle/>
          <a:p>
            <a:r>
              <a:rPr lang="en-US" dirty="0"/>
              <a:t>Lectures Structure  </a:t>
            </a:r>
          </a:p>
        </p:txBody>
      </p:sp>
    </p:spTree>
    <p:extLst>
      <p:ext uri="{BB962C8B-B14F-4D97-AF65-F5344CB8AC3E}">
        <p14:creationId xmlns:p14="http://schemas.microsoft.com/office/powerpoint/2010/main" val="24181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41E867-FD18-49AA-92BF-5B1435694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506" y="1536198"/>
            <a:ext cx="6867525" cy="50196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18CA0E9-C28B-4485-966D-6971499F0C6B}"/>
              </a:ext>
            </a:extLst>
          </p:cNvPr>
          <p:cNvSpPr>
            <a:spLocks noGrp="1"/>
          </p:cNvSpPr>
          <p:nvPr>
            <p:ph type="title"/>
          </p:nvPr>
        </p:nvSpPr>
        <p:spPr>
          <a:xfrm>
            <a:off x="1836234" y="302127"/>
            <a:ext cx="9144000" cy="788894"/>
          </a:xfrm>
        </p:spPr>
        <p:txBody>
          <a:bodyPr>
            <a:noAutofit/>
          </a:bodyPr>
          <a:lstStyle/>
          <a:p>
            <a:r>
              <a:rPr lang="en-US" sz="3200" dirty="0"/>
              <a:t>Classifications of Magnetic Susceptibility</a:t>
            </a:r>
            <a:br>
              <a:rPr lang="en-US" sz="3200" dirty="0"/>
            </a:br>
            <a:r>
              <a:rPr lang="en-US" sz="2800" dirty="0"/>
              <a:t>(how do materials behave in a magnetic field?)</a:t>
            </a:r>
          </a:p>
        </p:txBody>
      </p:sp>
    </p:spTree>
    <p:extLst>
      <p:ext uri="{BB962C8B-B14F-4D97-AF65-F5344CB8AC3E}">
        <p14:creationId xmlns:p14="http://schemas.microsoft.com/office/powerpoint/2010/main" val="236488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3521" y="1671577"/>
            <a:ext cx="5142301" cy="2339102"/>
          </a:xfrm>
          <a:prstGeom prst="rect">
            <a:avLst/>
          </a:prstGeom>
          <a:noFill/>
        </p:spPr>
        <p:txBody>
          <a:bodyPr wrap="square" rtlCol="0">
            <a:spAutoFit/>
          </a:bodyPr>
          <a:lstStyle/>
          <a:p>
            <a:r>
              <a:rPr lang="en-US" sz="2000" u="sng" dirty="0"/>
              <a:t>Diamagnetic:</a:t>
            </a:r>
          </a:p>
          <a:p>
            <a:r>
              <a:rPr lang="en-US" dirty="0"/>
              <a:t>	</a:t>
            </a:r>
          </a:p>
          <a:p>
            <a:r>
              <a:rPr lang="en-US" dirty="0"/>
              <a:t>	Electrons are paired, but orbits induce  a small net magnetic moment</a:t>
            </a:r>
          </a:p>
          <a:p>
            <a:r>
              <a:rPr lang="en-US" dirty="0"/>
              <a:t>	Very small negative </a:t>
            </a:r>
            <a:r>
              <a:rPr lang="en-US" dirty="0">
                <a:sym typeface="Symbol" charset="2"/>
              </a:rPr>
              <a:t>  (k)</a:t>
            </a:r>
          </a:p>
          <a:p>
            <a:r>
              <a:rPr lang="en-US" dirty="0">
                <a:sym typeface="Symbol" charset="2"/>
              </a:rPr>
              <a:t>	Moment is near zero.</a:t>
            </a:r>
          </a:p>
          <a:p>
            <a:r>
              <a:rPr lang="en-US" dirty="0">
                <a:sym typeface="Symbol" charset="2"/>
              </a:rPr>
              <a:t>	Examples:  quartz &amp; feldspar</a:t>
            </a:r>
            <a:endParaRPr lang="en-US" dirty="0"/>
          </a:p>
          <a:p>
            <a:r>
              <a:rPr lang="en-US" dirty="0"/>
              <a:t>	</a:t>
            </a:r>
          </a:p>
        </p:txBody>
      </p:sp>
      <p:sp>
        <p:nvSpPr>
          <p:cNvPr id="10" name="TextBox 9"/>
          <p:cNvSpPr txBox="1"/>
          <p:nvPr/>
        </p:nvSpPr>
        <p:spPr>
          <a:xfrm>
            <a:off x="1725880" y="4174814"/>
            <a:ext cx="4973046" cy="2062103"/>
          </a:xfrm>
          <a:prstGeom prst="rect">
            <a:avLst/>
          </a:prstGeom>
          <a:noFill/>
        </p:spPr>
        <p:txBody>
          <a:bodyPr wrap="square" rtlCol="0">
            <a:spAutoFit/>
          </a:bodyPr>
          <a:lstStyle/>
          <a:p>
            <a:r>
              <a:rPr lang="en-US" sz="2000" u="sng" dirty="0"/>
              <a:t>Paramagnetic:</a:t>
            </a:r>
          </a:p>
          <a:p>
            <a:r>
              <a:rPr lang="en-US" dirty="0"/>
              <a:t>	</a:t>
            </a:r>
          </a:p>
          <a:p>
            <a:r>
              <a:rPr lang="en-US" dirty="0"/>
              <a:t>	Unpaired electrons partially align</a:t>
            </a:r>
          </a:p>
          <a:p>
            <a:r>
              <a:rPr lang="en-US" dirty="0"/>
              <a:t>	Positive </a:t>
            </a:r>
            <a:r>
              <a:rPr lang="en-US" dirty="0">
                <a:sym typeface="Symbol" charset="2"/>
              </a:rPr>
              <a:t> typically very low</a:t>
            </a:r>
          </a:p>
          <a:p>
            <a:r>
              <a:rPr lang="en-US" dirty="0">
                <a:sym typeface="Symbol" charset="2"/>
              </a:rPr>
              <a:t>	Moment is typically small.</a:t>
            </a:r>
          </a:p>
          <a:p>
            <a:r>
              <a:rPr lang="en-US" dirty="0">
                <a:sym typeface="Symbol" charset="2"/>
              </a:rPr>
              <a:t>	Examples:  pyroxene &amp; olivine</a:t>
            </a:r>
            <a:endParaRPr lang="en-US" dirty="0"/>
          </a:p>
          <a:p>
            <a:r>
              <a:rPr lang="en-US" dirty="0"/>
              <a:t>	</a:t>
            </a:r>
          </a:p>
        </p:txBody>
      </p:sp>
      <p:grpSp>
        <p:nvGrpSpPr>
          <p:cNvPr id="68" name="Group 67"/>
          <p:cNvGrpSpPr/>
          <p:nvPr/>
        </p:nvGrpSpPr>
        <p:grpSpPr>
          <a:xfrm>
            <a:off x="7053245" y="1851000"/>
            <a:ext cx="1446031" cy="4679810"/>
            <a:chOff x="5619204" y="1671577"/>
            <a:chExt cx="1658719" cy="4859235"/>
          </a:xfrm>
        </p:grpSpPr>
        <p:sp>
          <p:nvSpPr>
            <p:cNvPr id="11" name="Rectangle 10"/>
            <p:cNvSpPr/>
            <p:nvPr/>
          </p:nvSpPr>
          <p:spPr>
            <a:xfrm>
              <a:off x="5619204" y="1671577"/>
              <a:ext cx="1658717" cy="4859235"/>
            </a:xfrm>
            <a:prstGeom prst="rect">
              <a:avLst/>
            </a:prstGeom>
            <a:solidFill>
              <a:schemeClr val="tx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5773102" y="2053837"/>
              <a:ext cx="414654" cy="1295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H="1">
              <a:off x="6239616" y="3113287"/>
              <a:ext cx="414654" cy="27213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463277" y="2047361"/>
              <a:ext cx="272136" cy="22028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5698438" y="2656384"/>
              <a:ext cx="288470" cy="18450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446943" y="4285991"/>
              <a:ext cx="288472"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6200000" flipV="1">
              <a:off x="5635347" y="3519777"/>
              <a:ext cx="414655" cy="28846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6654957" y="5098305"/>
              <a:ext cx="426304"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V="1">
              <a:off x="6719084" y="2886530"/>
              <a:ext cx="288470"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6572651" y="5529150"/>
              <a:ext cx="309200" cy="28847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5630557" y="5899247"/>
              <a:ext cx="414654" cy="27213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a:off x="6583012" y="6242644"/>
              <a:ext cx="558842" cy="8084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5850842" y="4509373"/>
              <a:ext cx="272136" cy="16845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6869721" y="3693021"/>
              <a:ext cx="408202" cy="17831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flipV="1">
              <a:off x="5973952" y="5092482"/>
              <a:ext cx="336924" cy="2189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8819259" y="1508760"/>
            <a:ext cx="1631928" cy="5349240"/>
            <a:chOff x="7344489" y="1317073"/>
            <a:chExt cx="1658717" cy="5540929"/>
          </a:xfrm>
        </p:grpSpPr>
        <p:grpSp>
          <p:nvGrpSpPr>
            <p:cNvPr id="76" name="Group 75"/>
            <p:cNvGrpSpPr/>
            <p:nvPr/>
          </p:nvGrpSpPr>
          <p:grpSpPr>
            <a:xfrm>
              <a:off x="7582596" y="1317073"/>
              <a:ext cx="1292795" cy="5540929"/>
              <a:chOff x="7582596" y="1317073"/>
              <a:chExt cx="1292795" cy="5540929"/>
            </a:xfrm>
          </p:grpSpPr>
          <p:cxnSp>
            <p:nvCxnSpPr>
              <p:cNvPr id="72" name="Straight Arrow Connector 71"/>
              <p:cNvCxnSpPr/>
              <p:nvPr/>
            </p:nvCxnSpPr>
            <p:spPr>
              <a:xfrm rot="5400000">
                <a:off x="5186384" y="4085988"/>
                <a:ext cx="5537833" cy="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5821375" y="4085988"/>
                <a:ext cx="5537833" cy="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813681" y="4089084"/>
                <a:ext cx="5537833" cy="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5497400" y="4085988"/>
                <a:ext cx="5537833" cy="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6106473" y="4085988"/>
                <a:ext cx="5537833" cy="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7344489" y="1671577"/>
              <a:ext cx="1658717" cy="4859235"/>
              <a:chOff x="7344489" y="1671577"/>
              <a:chExt cx="1658717" cy="4859235"/>
            </a:xfrm>
          </p:grpSpPr>
          <p:sp>
            <p:nvSpPr>
              <p:cNvPr id="40" name="Rectangle 39"/>
              <p:cNvSpPr/>
              <p:nvPr/>
            </p:nvSpPr>
            <p:spPr>
              <a:xfrm>
                <a:off x="7344489" y="1671577"/>
                <a:ext cx="1658717" cy="4859235"/>
              </a:xfrm>
              <a:prstGeom prst="rect">
                <a:avLst/>
              </a:prstGeom>
              <a:solidFill>
                <a:schemeClr val="tx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rot="5400000">
                <a:off x="7498387" y="2053837"/>
                <a:ext cx="414654" cy="1295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flipH="1" flipV="1">
                <a:off x="8380242" y="5098305"/>
                <a:ext cx="426304"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a:off x="8525112" y="6242644"/>
                <a:ext cx="413864" cy="15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7491910" y="6035313"/>
                <a:ext cx="414653" cy="2"/>
              </a:xfrm>
              <a:prstGeom prst="straightConnector1">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7828835" y="5092480"/>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7491907" y="4677827"/>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8525513" y="3871337"/>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5400000">
                <a:off x="8100971" y="5726110"/>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a:off x="8100973" y="4302046"/>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a:off x="7375273" y="3693020"/>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a:off x="7981234" y="3249352"/>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a:off x="8386069" y="2834699"/>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rot="5400000">
                <a:off x="8100968" y="2254685"/>
                <a:ext cx="414653" cy="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7375275" y="2679203"/>
                <a:ext cx="414653" cy="2"/>
              </a:xfrm>
              <a:prstGeom prst="straightConnector1">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grpSp>
      </p:grpSp>
      <p:sp>
        <p:nvSpPr>
          <p:cNvPr id="4" name="Title 3">
            <a:extLst>
              <a:ext uri="{FF2B5EF4-FFF2-40B4-BE49-F238E27FC236}">
                <a16:creationId xmlns:a16="http://schemas.microsoft.com/office/drawing/2014/main" id="{56C00A65-7AE2-4558-BC8A-0CFDEDEA078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638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8190-DD29-45EB-9C1B-C383DCF501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ED2F67-6974-4076-82F4-18FD6E5462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24A83C9-566C-4DE0-B7C8-50D2FDF76414}"/>
              </a:ext>
            </a:extLst>
          </p:cNvPr>
          <p:cNvPicPr>
            <a:picLocks noChangeAspect="1"/>
          </p:cNvPicPr>
          <p:nvPr/>
        </p:nvPicPr>
        <p:blipFill>
          <a:blip r:embed="rId2"/>
          <a:stretch>
            <a:fillRect/>
          </a:stretch>
        </p:blipFill>
        <p:spPr>
          <a:xfrm>
            <a:off x="223837" y="147637"/>
            <a:ext cx="11744325" cy="6562725"/>
          </a:xfrm>
          <a:prstGeom prst="rect">
            <a:avLst/>
          </a:prstGeom>
        </p:spPr>
      </p:pic>
    </p:spTree>
    <p:extLst>
      <p:ext uri="{BB962C8B-B14F-4D97-AF65-F5344CB8AC3E}">
        <p14:creationId xmlns:p14="http://schemas.microsoft.com/office/powerpoint/2010/main" val="151882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03" y="0"/>
            <a:ext cx="10515600" cy="1325563"/>
          </a:xfrm>
        </p:spPr>
        <p:txBody>
          <a:bodyPr/>
          <a:lstStyle/>
          <a:p>
            <a:r>
              <a:rPr lang="en-US" dirty="0"/>
              <a:t>Magnetic Domains</a:t>
            </a:r>
          </a:p>
        </p:txBody>
      </p:sp>
      <p:sp>
        <p:nvSpPr>
          <p:cNvPr id="4" name="TextBox 3"/>
          <p:cNvSpPr txBox="1"/>
          <p:nvPr/>
        </p:nvSpPr>
        <p:spPr>
          <a:xfrm>
            <a:off x="1002890" y="1725930"/>
            <a:ext cx="10127226" cy="5416868"/>
          </a:xfrm>
          <a:prstGeom prst="rect">
            <a:avLst/>
          </a:prstGeom>
          <a:noFill/>
        </p:spPr>
        <p:txBody>
          <a:bodyPr wrap="square" rtlCol="0">
            <a:spAutoFit/>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1-Ferromagnetic and </a:t>
            </a:r>
            <a:r>
              <a:rPr lang="en-US" sz="2000" b="1" dirty="0" err="1"/>
              <a:t>Ferrimagnetic</a:t>
            </a:r>
            <a:r>
              <a:rPr lang="en-US" sz="2000" b="1" dirty="0"/>
              <a:t> materials generally made  up of domains with uniform magnetic direction within domains the magnetic moments of atoms are aligned.</a:t>
            </a:r>
          </a:p>
          <a:p>
            <a:r>
              <a:rPr lang="en-US" sz="2000" b="1" dirty="0"/>
              <a:t>2- The domains form when cooled below the Curie Temperature.</a:t>
            </a:r>
          </a:p>
          <a:p>
            <a:r>
              <a:rPr lang="en-US" sz="2800" b="1" u="sng" dirty="0"/>
              <a:t>Magnetism can be either permanent or induced</a:t>
            </a:r>
          </a:p>
          <a:p>
            <a:r>
              <a:rPr lang="en-US" sz="2000" b="1" dirty="0"/>
              <a:t>Permanent magnetism remains when the field is removed.</a:t>
            </a:r>
          </a:p>
          <a:p>
            <a:endParaRPr lang="en-US" sz="2000" b="1" dirty="0"/>
          </a:p>
          <a:p>
            <a:r>
              <a:rPr lang="en-US" sz="2000" b="1" dirty="0"/>
              <a:t>For surveys, magnetism induced by the Earth’s field is generally the most important during the surveys </a:t>
            </a:r>
          </a:p>
          <a:p>
            <a:endParaRPr lang="en-US" dirty="0"/>
          </a:p>
        </p:txBody>
      </p:sp>
      <p:pic>
        <p:nvPicPr>
          <p:cNvPr id="3" name="Picture 2"/>
          <p:cNvPicPr>
            <a:picLocks noChangeAspect="1"/>
          </p:cNvPicPr>
          <p:nvPr/>
        </p:nvPicPr>
        <p:blipFill>
          <a:blip r:embed="rId2"/>
          <a:stretch>
            <a:fillRect/>
          </a:stretch>
        </p:blipFill>
        <p:spPr>
          <a:xfrm>
            <a:off x="5893681" y="120650"/>
            <a:ext cx="5090407" cy="3940140"/>
          </a:xfrm>
          <a:prstGeom prst="rect">
            <a:avLst/>
          </a:prstGeom>
        </p:spPr>
      </p:pic>
    </p:spTree>
    <p:extLst>
      <p:ext uri="{BB962C8B-B14F-4D97-AF65-F5344CB8AC3E}">
        <p14:creationId xmlns:p14="http://schemas.microsoft.com/office/powerpoint/2010/main" val="147320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Figure0705gbot.jpg"/>
          <p:cNvPicPr>
            <a:picLocks noGrp="1" noChangeAspect="1"/>
          </p:cNvPicPr>
          <p:nvPr>
            <p:ph idx="1"/>
          </p:nvPr>
        </p:nvPicPr>
        <p:blipFill>
          <a:blip r:embed="rId2"/>
          <a:srcRect l="20754" t="17527" r="23959" b="24056"/>
          <a:stretch>
            <a:fillRect/>
          </a:stretch>
        </p:blipFill>
        <p:spPr>
          <a:xfrm>
            <a:off x="1524001" y="4458246"/>
            <a:ext cx="3028142" cy="2399755"/>
          </a:xfrm>
        </p:spPr>
      </p:pic>
      <p:sp>
        <p:nvSpPr>
          <p:cNvPr id="2" name="Title 1"/>
          <p:cNvSpPr>
            <a:spLocks noGrp="1"/>
          </p:cNvSpPr>
          <p:nvPr>
            <p:ph type="title"/>
          </p:nvPr>
        </p:nvSpPr>
        <p:spPr>
          <a:xfrm>
            <a:off x="1524000" y="389739"/>
            <a:ext cx="9144000" cy="788894"/>
          </a:xfrm>
        </p:spPr>
        <p:txBody>
          <a:bodyPr>
            <a:noAutofit/>
          </a:bodyPr>
          <a:lstStyle/>
          <a:p>
            <a:r>
              <a:rPr lang="en-US" sz="3200" dirty="0"/>
              <a:t>Classifications of Magnetic Susceptibility</a:t>
            </a:r>
          </a:p>
        </p:txBody>
      </p:sp>
      <p:pic>
        <p:nvPicPr>
          <p:cNvPr id="6" name="Picture 5" descr="Figure0705gtop.jpg"/>
          <p:cNvPicPr>
            <a:picLocks noChangeAspect="1"/>
          </p:cNvPicPr>
          <p:nvPr/>
        </p:nvPicPr>
        <p:blipFill>
          <a:blip r:embed="rId3"/>
          <a:srcRect l="20125" r="24033" b="4107"/>
          <a:stretch>
            <a:fillRect/>
          </a:stretch>
        </p:blipFill>
        <p:spPr>
          <a:xfrm>
            <a:off x="1524001" y="1178633"/>
            <a:ext cx="3028142" cy="3900888"/>
          </a:xfrm>
          <a:prstGeom prst="rect">
            <a:avLst/>
          </a:prstGeom>
        </p:spPr>
      </p:pic>
      <p:sp>
        <p:nvSpPr>
          <p:cNvPr id="9" name="TextBox 8"/>
          <p:cNvSpPr txBox="1"/>
          <p:nvPr/>
        </p:nvSpPr>
        <p:spPr>
          <a:xfrm>
            <a:off x="5139484" y="1178633"/>
            <a:ext cx="5277056" cy="1415772"/>
          </a:xfrm>
          <a:prstGeom prst="rect">
            <a:avLst/>
          </a:prstGeom>
          <a:noFill/>
        </p:spPr>
        <p:txBody>
          <a:bodyPr wrap="square" rtlCol="0">
            <a:spAutoFit/>
          </a:bodyPr>
          <a:lstStyle/>
          <a:p>
            <a:r>
              <a:rPr lang="en-US" sz="2000" u="sng" dirty="0"/>
              <a:t>Ferromagnetic:</a:t>
            </a:r>
          </a:p>
          <a:p>
            <a:r>
              <a:rPr lang="en-US" dirty="0"/>
              <a:t>	</a:t>
            </a:r>
            <a:r>
              <a:rPr lang="en-US" sz="1600" dirty="0"/>
              <a:t>Domains within the material are aligned.</a:t>
            </a:r>
          </a:p>
          <a:p>
            <a:r>
              <a:rPr lang="en-US" sz="1600" dirty="0"/>
              <a:t>	Very high </a:t>
            </a:r>
            <a:r>
              <a:rPr lang="en-US" sz="1600" dirty="0">
                <a:sym typeface="Symbol" charset="2"/>
              </a:rPr>
              <a:t>  (k)</a:t>
            </a:r>
          </a:p>
          <a:p>
            <a:r>
              <a:rPr lang="en-US" sz="1600" dirty="0">
                <a:sym typeface="Symbol" charset="2"/>
              </a:rPr>
              <a:t>	Common examples are pure iron, nickel</a:t>
            </a:r>
          </a:p>
          <a:p>
            <a:r>
              <a:rPr lang="en-US" sz="1600" dirty="0">
                <a:sym typeface="Symbol" charset="2"/>
              </a:rPr>
              <a:t>	Do not occur naturally on Earth.</a:t>
            </a:r>
            <a:r>
              <a:rPr lang="en-US" sz="1600" dirty="0"/>
              <a:t> </a:t>
            </a:r>
          </a:p>
        </p:txBody>
      </p:sp>
      <p:sp>
        <p:nvSpPr>
          <p:cNvPr id="10" name="TextBox 9"/>
          <p:cNvSpPr txBox="1"/>
          <p:nvPr/>
        </p:nvSpPr>
        <p:spPr>
          <a:xfrm>
            <a:off x="4987084" y="2686739"/>
            <a:ext cx="5680916" cy="1908215"/>
          </a:xfrm>
          <a:prstGeom prst="rect">
            <a:avLst/>
          </a:prstGeom>
          <a:noFill/>
        </p:spPr>
        <p:txBody>
          <a:bodyPr wrap="square" rtlCol="0">
            <a:spAutoFit/>
          </a:bodyPr>
          <a:lstStyle/>
          <a:p>
            <a:r>
              <a:rPr lang="en-US" sz="2000" u="sng" dirty="0"/>
              <a:t>Anti-Ferromagnetic:</a:t>
            </a:r>
          </a:p>
          <a:p>
            <a:r>
              <a:rPr lang="en-US" dirty="0"/>
              <a:t>	</a:t>
            </a:r>
            <a:r>
              <a:rPr lang="en-US" sz="1600" dirty="0"/>
              <a:t>Domains within the material are both anti</a:t>
            </a:r>
          </a:p>
          <a:p>
            <a:r>
              <a:rPr lang="en-US" sz="1600" dirty="0"/>
              <a:t>   	   -parallel and parallel , with both orientations</a:t>
            </a:r>
          </a:p>
          <a:p>
            <a:r>
              <a:rPr lang="en-US" sz="1600" dirty="0"/>
              <a:t> 	   having the same strength.</a:t>
            </a:r>
          </a:p>
          <a:p>
            <a:r>
              <a:rPr lang="en-US" sz="1600" dirty="0"/>
              <a:t>	 </a:t>
            </a:r>
            <a:r>
              <a:rPr lang="en-US" sz="1600" dirty="0" err="1">
                <a:sym typeface="Symbol" charset="2"/>
              </a:rPr>
              <a:t></a:t>
            </a:r>
            <a:r>
              <a:rPr lang="en-US" sz="1600" dirty="0">
                <a:sym typeface="Symbol" charset="2"/>
              </a:rPr>
              <a:t> is very low </a:t>
            </a:r>
          </a:p>
          <a:p>
            <a:r>
              <a:rPr lang="en-US" sz="1600" dirty="0">
                <a:sym typeface="Symbol" charset="2"/>
              </a:rPr>
              <a:t>	Moment = 0</a:t>
            </a:r>
          </a:p>
          <a:p>
            <a:r>
              <a:rPr lang="en-US" sz="1600" dirty="0">
                <a:sym typeface="Symbol" charset="2"/>
              </a:rPr>
              <a:t>	Common example is hematite.</a:t>
            </a:r>
            <a:r>
              <a:rPr lang="en-US" sz="1600" dirty="0"/>
              <a:t>	</a:t>
            </a:r>
          </a:p>
        </p:txBody>
      </p:sp>
      <p:sp>
        <p:nvSpPr>
          <p:cNvPr id="12" name="TextBox 11"/>
          <p:cNvSpPr txBox="1"/>
          <p:nvPr/>
        </p:nvSpPr>
        <p:spPr>
          <a:xfrm>
            <a:off x="4987084" y="4687353"/>
            <a:ext cx="5680917" cy="1908215"/>
          </a:xfrm>
          <a:prstGeom prst="rect">
            <a:avLst/>
          </a:prstGeom>
          <a:noFill/>
        </p:spPr>
        <p:txBody>
          <a:bodyPr wrap="square" rtlCol="0">
            <a:spAutoFit/>
          </a:bodyPr>
          <a:lstStyle/>
          <a:p>
            <a:r>
              <a:rPr lang="en-US" sz="2000" u="sng" dirty="0" err="1"/>
              <a:t>Ferrimagnetic</a:t>
            </a:r>
            <a:r>
              <a:rPr lang="en-US" sz="2000" u="sng" dirty="0"/>
              <a:t>:</a:t>
            </a:r>
          </a:p>
          <a:p>
            <a:r>
              <a:rPr lang="en-US" dirty="0"/>
              <a:t>	</a:t>
            </a:r>
            <a:r>
              <a:rPr lang="en-US" sz="1600" dirty="0"/>
              <a:t>Domains within the material are both anti-</a:t>
            </a:r>
          </a:p>
          <a:p>
            <a:r>
              <a:rPr lang="en-US" sz="1600" dirty="0"/>
              <a:t>	   parallel and parallel, with one direction</a:t>
            </a:r>
          </a:p>
          <a:p>
            <a:r>
              <a:rPr lang="en-US" sz="1600" dirty="0"/>
              <a:t> 	   being stronger than the other.</a:t>
            </a:r>
          </a:p>
          <a:p>
            <a:r>
              <a:rPr lang="en-US" sz="1600" dirty="0"/>
              <a:t>	High </a:t>
            </a:r>
            <a:r>
              <a:rPr lang="en-US" sz="1600" dirty="0" err="1">
                <a:sym typeface="Symbol" charset="2"/>
              </a:rPr>
              <a:t></a:t>
            </a:r>
            <a:endParaRPr lang="en-US" sz="1600" dirty="0">
              <a:sym typeface="Symbol" charset="2"/>
            </a:endParaRPr>
          </a:p>
          <a:p>
            <a:r>
              <a:rPr lang="en-US" sz="1600" dirty="0">
                <a:sym typeface="Symbol" charset="2"/>
              </a:rPr>
              <a:t>	Common examples are magnetite*</a:t>
            </a:r>
          </a:p>
          <a:p>
            <a:r>
              <a:rPr lang="en-US" sz="1600" dirty="0">
                <a:sym typeface="Symbol" charset="2"/>
              </a:rPr>
              <a:t>	   and </a:t>
            </a:r>
            <a:r>
              <a:rPr lang="en-US" sz="1600" dirty="0" err="1">
                <a:sym typeface="Symbol" charset="2"/>
              </a:rPr>
              <a:t>ilmenite</a:t>
            </a:r>
            <a:r>
              <a:rPr lang="en-US" sz="1600" dirty="0">
                <a:sym typeface="Symbol" charset="2"/>
              </a:rPr>
              <a:t>.</a:t>
            </a:r>
            <a:r>
              <a:rPr lang="en-US" sz="1600" dirty="0"/>
              <a:t>	</a:t>
            </a:r>
          </a:p>
        </p:txBody>
      </p:sp>
      <p:pic>
        <p:nvPicPr>
          <p:cNvPr id="13" name="Content Placeholder 4" descr="Figure0705gbot.jpg"/>
          <p:cNvPicPr>
            <a:picLocks noChangeAspect="1"/>
          </p:cNvPicPr>
          <p:nvPr/>
        </p:nvPicPr>
        <p:blipFill>
          <a:blip r:embed="rId2"/>
          <a:srcRect l="20754" t="17527" r="51744" b="24056"/>
          <a:stretch>
            <a:fillRect/>
          </a:stretch>
        </p:blipFill>
        <p:spPr>
          <a:xfrm>
            <a:off x="1524000" y="4458246"/>
            <a:ext cx="1506316" cy="2399755"/>
          </a:xfrm>
          <a:prstGeom prst="rect">
            <a:avLst/>
          </a:prstGeom>
        </p:spPr>
      </p:pic>
      <p:pic>
        <p:nvPicPr>
          <p:cNvPr id="3" name="Picture 2"/>
          <p:cNvPicPr>
            <a:picLocks noChangeAspect="1"/>
          </p:cNvPicPr>
          <p:nvPr/>
        </p:nvPicPr>
        <p:blipFill>
          <a:blip r:embed="rId4"/>
          <a:stretch>
            <a:fillRect/>
          </a:stretch>
        </p:blipFill>
        <p:spPr>
          <a:xfrm>
            <a:off x="1" y="20293"/>
            <a:ext cx="1402118" cy="731875"/>
          </a:xfrm>
          <a:prstGeom prst="rect">
            <a:avLst/>
          </a:prstGeom>
        </p:spPr>
      </p:pic>
    </p:spTree>
    <p:extLst>
      <p:ext uri="{BB962C8B-B14F-4D97-AF65-F5344CB8AC3E}">
        <p14:creationId xmlns:p14="http://schemas.microsoft.com/office/powerpoint/2010/main" val="350431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1DCB93D-A52D-4B84-B510-6702DC261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254" y="944138"/>
            <a:ext cx="8849817" cy="476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32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97006"/>
            <a:ext cx="4526280" cy="1623284"/>
          </a:xfrm>
        </p:spPr>
        <p:txBody>
          <a:bodyPr>
            <a:normAutofit fontScale="90000"/>
          </a:bodyPr>
          <a:lstStyle/>
          <a:p>
            <a:r>
              <a:rPr lang="en-US" dirty="0"/>
              <a:t>Magnetic Susceptibility of Naturally Occurring 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991" y="782843"/>
            <a:ext cx="4619279" cy="5977890"/>
          </a:xfrm>
          <a:prstGeom prst="rect">
            <a:avLst/>
          </a:prstGeom>
        </p:spPr>
      </p:pic>
      <p:grpSp>
        <p:nvGrpSpPr>
          <p:cNvPr id="5" name="Group 4"/>
          <p:cNvGrpSpPr/>
          <p:nvPr/>
        </p:nvGrpSpPr>
        <p:grpSpPr>
          <a:xfrm>
            <a:off x="1073631" y="3018999"/>
            <a:ext cx="4452009" cy="2904936"/>
            <a:chOff x="2108701" y="3953064"/>
            <a:chExt cx="4452009" cy="2904936"/>
          </a:xfrm>
        </p:grpSpPr>
        <p:pic>
          <p:nvPicPr>
            <p:cNvPr id="6" name="Picture 5" descr="magsuscept.jpg"/>
            <p:cNvPicPr>
              <a:picLocks noChangeAspect="1"/>
            </p:cNvPicPr>
            <p:nvPr/>
          </p:nvPicPr>
          <p:blipFill>
            <a:blip r:embed="rId3"/>
            <a:stretch>
              <a:fillRect/>
            </a:stretch>
          </p:blipFill>
          <p:spPr>
            <a:xfrm>
              <a:off x="2108701" y="3953064"/>
              <a:ext cx="4452009" cy="2904936"/>
            </a:xfrm>
            <a:prstGeom prst="rect">
              <a:avLst/>
            </a:prstGeom>
          </p:spPr>
        </p:pic>
        <p:sp>
          <p:nvSpPr>
            <p:cNvPr id="7" name="Rectangle 6"/>
            <p:cNvSpPr/>
            <p:nvPr/>
          </p:nvSpPr>
          <p:spPr>
            <a:xfrm>
              <a:off x="2108701" y="6611779"/>
              <a:ext cx="1531376" cy="246221"/>
            </a:xfrm>
            <a:prstGeom prst="rect">
              <a:avLst/>
            </a:prstGeom>
          </p:spPr>
          <p:txBody>
            <a:bodyPr wrap="none">
              <a:spAutoFit/>
            </a:bodyPr>
            <a:lstStyle/>
            <a:p>
              <a:r>
                <a:rPr lang="en-US" sz="1000" dirty="0">
                  <a:solidFill>
                    <a:schemeClr val="bg1"/>
                  </a:solidFill>
                </a:rPr>
                <a:t>http://</a:t>
              </a:r>
              <a:r>
                <a:rPr lang="en-US" sz="1000" dirty="0" err="1">
                  <a:solidFill>
                    <a:schemeClr val="bg1"/>
                  </a:solidFill>
                </a:rPr>
                <a:t>www.epa.gov</a:t>
              </a:r>
              <a:r>
                <a:rPr lang="en-US" sz="1000" dirty="0">
                  <a:solidFill>
                    <a:schemeClr val="bg1"/>
                  </a:solidFill>
                </a:rPr>
                <a:t>/</a:t>
              </a:r>
            </a:p>
          </p:txBody>
        </p:sp>
      </p:grpSp>
    </p:spTree>
    <p:extLst>
      <p:ext uri="{BB962C8B-B14F-4D97-AF65-F5344CB8AC3E}">
        <p14:creationId xmlns:p14="http://schemas.microsoft.com/office/powerpoint/2010/main" val="33613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2284"/>
            <a:ext cx="10515600" cy="5724679"/>
          </a:xfrm>
        </p:spPr>
        <p:txBody>
          <a:bodyPr>
            <a:normAutofit fontScale="85000" lnSpcReduction="20000"/>
          </a:bodyPr>
          <a:lstStyle/>
          <a:p>
            <a:endParaRPr lang="en-US" dirty="0"/>
          </a:p>
          <a:p>
            <a:pPr marL="0" indent="0" algn="ctr">
              <a:buNone/>
            </a:pPr>
            <a:r>
              <a:rPr lang="en-US" sz="4400" b="1" dirty="0"/>
              <a:t>Magnetic Field Nomenclature </a:t>
            </a:r>
          </a:p>
          <a:p>
            <a:r>
              <a:rPr lang="en-US" dirty="0"/>
              <a:t>As you can see, although we started by comparing the magnetic field to the gravitational field, the specifics of magnetism are far more complex than gravitation. Despite this, it is still useful to start from the intuition you have gained through your study of gravitation when trying to understand magnetism. </a:t>
            </a:r>
          </a:p>
          <a:p>
            <a:r>
              <a:rPr lang="en-US" dirty="0"/>
              <a:t>Before continuing, however, we need to define some of the relevant terms we will use to describe the Earth's magnetic field. </a:t>
            </a:r>
          </a:p>
          <a:p>
            <a:r>
              <a:rPr lang="en-US" dirty="0"/>
              <a:t>When discussing gravity, we really didn't talk much about how we describe gravitational acceleration. To some extent, this is because such a description is almost obvious; gravitational acceleration has some size (measured in geophysics with a gravimeter in </a:t>
            </a:r>
            <a:r>
              <a:rPr lang="en-US" dirty="0" err="1"/>
              <a:t>mGals</a:t>
            </a:r>
            <a:r>
              <a:rPr lang="en-US" dirty="0"/>
              <a:t>), and it is always acting downward (in fact, it is how we define down). </a:t>
            </a:r>
          </a:p>
          <a:p>
            <a:r>
              <a:rPr lang="en-US" dirty="0"/>
              <a:t>Because the magnetic field does not act along any such easily definable direction, earth scientists have developed a nomenclature to describe the magnetic field at any point on the Earth's surface.</a:t>
            </a:r>
          </a:p>
          <a:p>
            <a:r>
              <a:rPr lang="en-US" dirty="0"/>
              <a:t>https://www.youtube.com/watch?v=FYKWSErqFD8</a:t>
            </a:r>
          </a:p>
          <a:p>
            <a:endParaRPr lang="en-US" dirty="0"/>
          </a:p>
        </p:txBody>
      </p:sp>
    </p:spTree>
    <p:extLst>
      <p:ext uri="{BB962C8B-B14F-4D97-AF65-F5344CB8AC3E}">
        <p14:creationId xmlns:p14="http://schemas.microsoft.com/office/powerpoint/2010/main" val="345093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34EA-30E8-4BB2-8BE6-AF8A0F12B0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A8911-161B-42F9-8385-AE5492A41A05}"/>
              </a:ext>
            </a:extLst>
          </p:cNvPr>
          <p:cNvSpPr>
            <a:spLocks noGrp="1"/>
          </p:cNvSpPr>
          <p:nvPr>
            <p:ph idx="1"/>
          </p:nvPr>
        </p:nvSpPr>
        <p:spPr/>
        <p:txBody>
          <a:bodyPr/>
          <a:lstStyle/>
          <a:p>
            <a:endParaRPr lang="en-US"/>
          </a:p>
        </p:txBody>
      </p:sp>
      <p:pic>
        <p:nvPicPr>
          <p:cNvPr id="1026" name="Picture 2" descr="Calculate magnetic declination or variation values">
            <a:extLst>
              <a:ext uri="{FF2B5EF4-FFF2-40B4-BE49-F238E27FC236}">
                <a16:creationId xmlns:a16="http://schemas.microsoft.com/office/drawing/2014/main" id="{DF81F3BB-76EC-499E-B8EE-58ECABFE4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90" y="758282"/>
            <a:ext cx="10261629" cy="521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3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81053" y="224195"/>
            <a:ext cx="3717907" cy="2366529"/>
          </a:xfrm>
          <a:prstGeom prst="rect">
            <a:avLst/>
          </a:prstGeom>
        </p:spPr>
      </p:pic>
      <p:sp>
        <p:nvSpPr>
          <p:cNvPr id="5" name="Rectangle 4"/>
          <p:cNvSpPr/>
          <p:nvPr/>
        </p:nvSpPr>
        <p:spPr>
          <a:xfrm>
            <a:off x="490211" y="343141"/>
            <a:ext cx="7309788" cy="5262979"/>
          </a:xfrm>
          <a:prstGeom prst="rect">
            <a:avLst/>
          </a:prstGeom>
        </p:spPr>
        <p:txBody>
          <a:bodyPr wrap="square">
            <a:spAutoFit/>
          </a:bodyPr>
          <a:lstStyle/>
          <a:p>
            <a:r>
              <a:rPr lang="en-US" sz="2400" dirty="0"/>
              <a:t>the magnetic field, F*, has some strength and points in some direction. </a:t>
            </a:r>
          </a:p>
          <a:p>
            <a:r>
              <a:rPr lang="en-US" sz="2400" dirty="0"/>
              <a:t>The following terms are used to describe the direction of the magnetic field. </a:t>
            </a:r>
          </a:p>
          <a:p>
            <a:r>
              <a:rPr lang="en-US" sz="2400" dirty="0"/>
              <a:t>• Declination</a:t>
            </a:r>
            <a:r>
              <a:rPr lang="en-US" sz="2400" dirty="0">
                <a:solidFill>
                  <a:srgbClr val="FF0000"/>
                </a:solidFill>
              </a:rPr>
              <a:t> : </a:t>
            </a:r>
          </a:p>
          <a:p>
            <a:r>
              <a:rPr lang="en-US" sz="2400" dirty="0"/>
              <a:t>Magnetic declination, or magnetic variation, is the angle on the horizontal plane between magnetic field lines (the direction the end of a magnetized compass needle points, corresponding to the direction of the Earth's magnetic field lines) and true north (the direction along a meridian towards the geographic North Pole). This angle varies depending on position on the Earth's surface and changes over time.</a:t>
            </a:r>
          </a:p>
          <a:p>
            <a:endParaRPr lang="en-US" sz="2400" dirty="0"/>
          </a:p>
        </p:txBody>
      </p:sp>
      <p:pic>
        <p:nvPicPr>
          <p:cNvPr id="3" name="Picture 2"/>
          <p:cNvPicPr>
            <a:picLocks noChangeAspect="1"/>
          </p:cNvPicPr>
          <p:nvPr/>
        </p:nvPicPr>
        <p:blipFill>
          <a:blip r:embed="rId3"/>
          <a:stretch>
            <a:fillRect/>
          </a:stretch>
        </p:blipFill>
        <p:spPr>
          <a:xfrm>
            <a:off x="7873962" y="2468973"/>
            <a:ext cx="2136162" cy="4389027"/>
          </a:xfrm>
          <a:prstGeom prst="rect">
            <a:avLst/>
          </a:prstGeom>
        </p:spPr>
      </p:pic>
    </p:spTree>
    <p:extLst>
      <p:ext uri="{BB962C8B-B14F-4D97-AF65-F5344CB8AC3E}">
        <p14:creationId xmlns:p14="http://schemas.microsoft.com/office/powerpoint/2010/main" val="351007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lstStyle/>
          <a:p>
            <a:r>
              <a:rPr lang="en-US" sz="2000" dirty="0"/>
              <a:t>The Earth is principally made up of three parts: core, mantle and crust (Fig. 1). As understood today, right at the heart of the Earth is a solid inner core composed primarily of iron. At 5, 700°C, this iron is as hot as the Sun’s surface, but the crushing pressure caused by gravity prevents it from becoming liquid. Surrounding this is the outer core, a nearly 2, 000 km thick layer of iron, nickel, and small quantities of other metals. Lower pressure than the inner core means the metal here is fluid. Differences in temperature, pressure and composition within the outer core cause convection currents in the molten metal as cool, dense matter sinks while warm, less dense matter rises</a:t>
            </a:r>
            <a:r>
              <a:rPr lang="en-US" dirty="0"/>
              <a:t>. </a:t>
            </a:r>
          </a:p>
          <a:p>
            <a:endParaRPr lang="en-US" dirty="0"/>
          </a:p>
        </p:txBody>
      </p:sp>
      <p:pic>
        <p:nvPicPr>
          <p:cNvPr id="6" name="Picture 5"/>
          <p:cNvPicPr>
            <a:picLocks noChangeAspect="1"/>
          </p:cNvPicPr>
          <p:nvPr/>
        </p:nvPicPr>
        <p:blipFill>
          <a:blip r:embed="rId2"/>
          <a:stretch>
            <a:fillRect/>
          </a:stretch>
        </p:blipFill>
        <p:spPr>
          <a:xfrm>
            <a:off x="2885674" y="3735453"/>
            <a:ext cx="3794259" cy="3293246"/>
          </a:xfrm>
          <a:prstGeom prst="rect">
            <a:avLst/>
          </a:prstGeom>
        </p:spPr>
      </p:pic>
    </p:spTree>
    <p:extLst>
      <p:ext uri="{BB962C8B-B14F-4D97-AF65-F5344CB8AC3E}">
        <p14:creationId xmlns:p14="http://schemas.microsoft.com/office/powerpoint/2010/main" val="3112648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4659-6E6A-484A-AC5E-E70FE6B206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9F03E0-11F1-49FC-8443-43C3E7C93C6C}"/>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021335EC-37E3-45EF-8966-6A0A99490E9E}"/>
              </a:ext>
            </a:extLst>
          </p:cNvPr>
          <p:cNvPicPr>
            <a:picLocks noChangeAspect="1"/>
          </p:cNvPicPr>
          <p:nvPr/>
        </p:nvPicPr>
        <p:blipFill>
          <a:blip r:embed="rId2"/>
          <a:stretch>
            <a:fillRect/>
          </a:stretch>
        </p:blipFill>
        <p:spPr>
          <a:xfrm>
            <a:off x="1085385" y="343141"/>
            <a:ext cx="10432521" cy="6640527"/>
          </a:xfrm>
          <a:prstGeom prst="rect">
            <a:avLst/>
          </a:prstGeom>
        </p:spPr>
      </p:pic>
    </p:spTree>
    <p:extLst>
      <p:ext uri="{BB962C8B-B14F-4D97-AF65-F5344CB8AC3E}">
        <p14:creationId xmlns:p14="http://schemas.microsoft.com/office/powerpoint/2010/main" val="1338971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29" y="209096"/>
            <a:ext cx="10515600" cy="4351338"/>
          </a:xfrm>
        </p:spPr>
        <p:txBody>
          <a:bodyPr/>
          <a:lstStyle/>
          <a:p>
            <a:r>
              <a:rPr lang="en-US" dirty="0"/>
              <a:t>Inclination Is the angle made with the horizontal by the Earth's magnetic field lines. This angle varies at different points on the Earth's surface. Positive values of inclination indicate that the magnetic field of the Earth is pointing downward, into the Earth, at the point of measurement, and negative values indicate that it is pointing upward.</a:t>
            </a:r>
          </a:p>
        </p:txBody>
      </p:sp>
      <p:pic>
        <p:nvPicPr>
          <p:cNvPr id="4" name="Picture 3"/>
          <p:cNvPicPr>
            <a:picLocks noChangeAspect="1"/>
          </p:cNvPicPr>
          <p:nvPr/>
        </p:nvPicPr>
        <p:blipFill>
          <a:blip r:embed="rId2"/>
          <a:stretch>
            <a:fillRect/>
          </a:stretch>
        </p:blipFill>
        <p:spPr>
          <a:xfrm>
            <a:off x="4468555" y="2304012"/>
            <a:ext cx="3053474" cy="4335435"/>
          </a:xfrm>
          <a:prstGeom prst="rect">
            <a:avLst/>
          </a:prstGeom>
        </p:spPr>
      </p:pic>
    </p:spTree>
    <p:extLst>
      <p:ext uri="{BB962C8B-B14F-4D97-AF65-F5344CB8AC3E}">
        <p14:creationId xmlns:p14="http://schemas.microsoft.com/office/powerpoint/2010/main" val="10944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100"/>
            <a:ext cx="10515600" cy="5757863"/>
          </a:xfrm>
        </p:spPr>
        <p:txBody>
          <a:bodyPr/>
          <a:lstStyle/>
          <a:p>
            <a:r>
              <a:rPr lang="en-US" dirty="0"/>
              <a:t>Magnetic Equator - The location around the surface of the Earth where the Earth's magnetic field has an inclination of zero (the magnetic field vector F is horizontal). This location does not correspond to the Earth's rotational equator. </a:t>
            </a:r>
          </a:p>
          <a:p>
            <a:endParaRPr lang="en-US" dirty="0"/>
          </a:p>
        </p:txBody>
      </p:sp>
      <p:pic>
        <p:nvPicPr>
          <p:cNvPr id="5" name="Picture 2" descr="https://www.gfz-potsdam.de/fileadmin/_processed_/9/7/csm_Map_2017_en_92c1d301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069" y="2157639"/>
            <a:ext cx="75423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15254"/>
          </a:xfrm>
        </p:spPr>
        <p:txBody>
          <a:bodyPr>
            <a:normAutofit/>
          </a:bodyPr>
          <a:lstStyle/>
          <a:p>
            <a:r>
              <a:rPr lang="en-US" sz="2800" dirty="0"/>
              <a:t>Magnetic Poles - The locations on the surface of the Earth where the Earth's magnetic field has an inclination of either plus or minus 90 degrees (the magnetic field vector F is vertical). These locations do not correspond to the Earth's north and south poles.</a:t>
            </a:r>
            <a:br>
              <a:rPr lang="en-US" sz="2800" dirty="0"/>
            </a:br>
            <a:endParaRPr lang="en-US" sz="2800" dirty="0"/>
          </a:p>
        </p:txBody>
      </p:sp>
      <p:pic>
        <p:nvPicPr>
          <p:cNvPr id="4" name="Picture 3"/>
          <p:cNvPicPr>
            <a:picLocks noChangeAspect="1"/>
          </p:cNvPicPr>
          <p:nvPr/>
        </p:nvPicPr>
        <p:blipFill>
          <a:blip r:embed="rId2"/>
          <a:stretch>
            <a:fillRect/>
          </a:stretch>
        </p:blipFill>
        <p:spPr>
          <a:xfrm>
            <a:off x="7294296" y="2026717"/>
            <a:ext cx="3587763" cy="4447143"/>
          </a:xfrm>
          <a:prstGeom prst="rect">
            <a:avLst/>
          </a:prstGeom>
        </p:spPr>
      </p:pic>
    </p:spTree>
    <p:extLst>
      <p:ext uri="{BB962C8B-B14F-4D97-AF65-F5344CB8AC3E}">
        <p14:creationId xmlns:p14="http://schemas.microsoft.com/office/powerpoint/2010/main" val="1114600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750"/>
            <a:ext cx="10515600" cy="1277369"/>
          </a:xfrm>
        </p:spPr>
        <p:txBody>
          <a:bodyPr>
            <a:normAutofit fontScale="90000"/>
          </a:bodyPr>
          <a:lstStyle/>
          <a:p>
            <a:r>
              <a:rPr lang="en-US" b="1" dirty="0"/>
              <a:t>Why does a magnetic compass point to the Geographic North Pole?</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A magnetic compass does not point to the geographic north pole. A magnetic compass points to the earth's </a:t>
            </a:r>
            <a:r>
              <a:rPr lang="en-US" i="1" dirty="0"/>
              <a:t>magnetic</a:t>
            </a:r>
            <a:r>
              <a:rPr lang="en-US" dirty="0"/>
              <a:t> poles, which are not the same as earth's geographic poles. Furthermore, the magnetic pole near earth's geographic north pole is actually the </a:t>
            </a:r>
            <a:r>
              <a:rPr lang="en-US" i="1" dirty="0">
                <a:solidFill>
                  <a:srgbClr val="FF0000"/>
                </a:solidFill>
              </a:rPr>
              <a:t>south</a:t>
            </a:r>
            <a:r>
              <a:rPr lang="en-US" dirty="0">
                <a:solidFill>
                  <a:srgbClr val="FF0000"/>
                </a:solidFill>
              </a:rPr>
              <a:t> magnetic pole</a:t>
            </a:r>
            <a:r>
              <a:rPr lang="en-US" dirty="0"/>
              <a:t>. When it comes to magnets, opposites attract. This fact means that the north end of a magnet in a compass is attracted to the </a:t>
            </a:r>
            <a:r>
              <a:rPr lang="en-US" i="1" dirty="0"/>
              <a:t>south</a:t>
            </a:r>
            <a:r>
              <a:rPr lang="en-US" dirty="0"/>
              <a:t> magnetic pole, which lies close to the geographic north pole. Magnetic field lines outside of a permanent magnet always run from the north magnetic pole to the south magnetic pole. Therefore, the magnetic field lines of the earth run from the southern geographic hemisphere towards the northern geographic hemisphere</a:t>
            </a:r>
          </a:p>
          <a:p>
            <a:r>
              <a:rPr lang="en-US" dirty="0">
                <a:hlinkClick r:id="rId2"/>
              </a:rPr>
              <a:t>https://www.wtamu.edu/~cbaird/sq/2013/11/15/why-does-a-magnetic-compass-point-to-the-geographic-north-pole/</a:t>
            </a:r>
            <a:endParaRPr lang="en-US" dirty="0"/>
          </a:p>
        </p:txBody>
      </p:sp>
      <p:pic>
        <p:nvPicPr>
          <p:cNvPr id="4" name="Picture 3"/>
          <p:cNvPicPr>
            <a:picLocks noChangeAspect="1"/>
          </p:cNvPicPr>
          <p:nvPr/>
        </p:nvPicPr>
        <p:blipFill>
          <a:blip r:embed="rId3"/>
          <a:stretch>
            <a:fillRect/>
          </a:stretch>
        </p:blipFill>
        <p:spPr>
          <a:xfrm>
            <a:off x="10519317" y="1515"/>
            <a:ext cx="1471614" cy="1824110"/>
          </a:xfrm>
          <a:prstGeom prst="rect">
            <a:avLst/>
          </a:prstGeom>
        </p:spPr>
      </p:pic>
      <p:pic>
        <p:nvPicPr>
          <p:cNvPr id="5" name="Picture 4" descr="Earth a Bar Magnet? - ACA Grade 8 Science">
            <a:extLst>
              <a:ext uri="{FF2B5EF4-FFF2-40B4-BE49-F238E27FC236}">
                <a16:creationId xmlns:a16="http://schemas.microsoft.com/office/drawing/2014/main" id="{938C1B32-AF80-4DB8-9CDD-D09032445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430" y="0"/>
            <a:ext cx="1620644" cy="1664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1304BA-A77C-4680-9ACD-E94078911208}"/>
              </a:ext>
            </a:extLst>
          </p:cNvPr>
          <p:cNvPicPr>
            <a:picLocks noChangeAspect="1"/>
          </p:cNvPicPr>
          <p:nvPr/>
        </p:nvPicPr>
        <p:blipFill>
          <a:blip r:embed="rId5"/>
          <a:stretch>
            <a:fillRect/>
          </a:stretch>
        </p:blipFill>
        <p:spPr>
          <a:xfrm flipH="1">
            <a:off x="10889178" y="4876800"/>
            <a:ext cx="1101753" cy="2263698"/>
          </a:xfrm>
          <a:prstGeom prst="rect">
            <a:avLst/>
          </a:prstGeom>
        </p:spPr>
      </p:pic>
    </p:spTree>
    <p:extLst>
      <p:ext uri="{BB962C8B-B14F-4D97-AF65-F5344CB8AC3E}">
        <p14:creationId xmlns:p14="http://schemas.microsoft.com/office/powerpoint/2010/main" val="248976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1916" y="5156"/>
            <a:ext cx="8027469" cy="6967482"/>
          </a:xfrm>
          <a:prstGeom prst="rect">
            <a:avLst/>
          </a:prstGeom>
        </p:spPr>
      </p:pic>
    </p:spTree>
    <p:extLst>
      <p:ext uri="{BB962C8B-B14F-4D97-AF65-F5344CB8AC3E}">
        <p14:creationId xmlns:p14="http://schemas.microsoft.com/office/powerpoint/2010/main" val="202133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Causes the Earth's Magnetic Field?">
            <a:extLst>
              <a:ext uri="{FF2B5EF4-FFF2-40B4-BE49-F238E27FC236}">
                <a16:creationId xmlns:a16="http://schemas.microsoft.com/office/drawing/2014/main" id="{CDADE96C-7BD1-4909-B076-7F68B79CA8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933" y="631902"/>
            <a:ext cx="7988248" cy="551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4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ext, Chapter 1, Section 4">
            <a:extLst>
              <a:ext uri="{FF2B5EF4-FFF2-40B4-BE49-F238E27FC236}">
                <a16:creationId xmlns:a16="http://schemas.microsoft.com/office/drawing/2014/main" id="{6075DF44-F7DE-4700-B38B-99C5D2CFEE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670" y="1885857"/>
            <a:ext cx="3916408" cy="19582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ysical Geology lecture outline - Intro to Plate Tectonics">
            <a:extLst>
              <a:ext uri="{FF2B5EF4-FFF2-40B4-BE49-F238E27FC236}">
                <a16:creationId xmlns:a16="http://schemas.microsoft.com/office/drawing/2014/main" id="{421060CA-CC6C-4C10-BECD-FF952746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078" y="1470102"/>
            <a:ext cx="5072063" cy="427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2271"/>
            <a:ext cx="10515600" cy="6545368"/>
          </a:xfrm>
        </p:spPr>
        <p:txBody>
          <a:bodyPr>
            <a:normAutofit fontScale="92500" lnSpcReduction="10000"/>
          </a:bodyPr>
          <a:lstStyle/>
          <a:p>
            <a:r>
              <a:rPr lang="en-US" dirty="0">
                <a:latin typeface="PalatinoLinotype-Roman"/>
              </a:rPr>
              <a:t>This flow of liquid iron generates electric currents, </a:t>
            </a:r>
          </a:p>
          <a:p>
            <a:r>
              <a:rPr lang="en-US" dirty="0">
                <a:latin typeface="PalatinoLinotype-Roman"/>
              </a:rPr>
              <a:t>which in turn produce magnetic fields (Earth’s field). </a:t>
            </a:r>
          </a:p>
          <a:p>
            <a:r>
              <a:rPr lang="en-US" dirty="0">
                <a:latin typeface="PalatinoLinotype-Roman"/>
              </a:rPr>
              <a:t>These convection processes in the liquid part of core (outer core) give rise to a dipolar geomagnetic field that resembles that of a large bar magnet aligned approximately along the Earth’s rotational axis</a:t>
            </a:r>
          </a:p>
          <a:p>
            <a:endParaRPr lang="en-US" dirty="0">
              <a:latin typeface="PalatinoLinotype-Roman"/>
            </a:endParaRPr>
          </a:p>
          <a:p>
            <a:endParaRPr lang="en-US" dirty="0">
              <a:latin typeface="PalatinoLinotype-Roman"/>
            </a:endParaRPr>
          </a:p>
          <a:p>
            <a:endParaRPr lang="en-US" dirty="0">
              <a:latin typeface="PalatinoLinotype-Roman"/>
            </a:endParaRPr>
          </a:p>
          <a:p>
            <a:r>
              <a:rPr lang="en-US" dirty="0"/>
              <a:t>The mantle plays little part in the Earth’s magnetism, </a:t>
            </a:r>
          </a:p>
          <a:p>
            <a:r>
              <a:rPr lang="en-US" dirty="0"/>
              <a:t>while interaction of the past and present geomagnetic field with the rocks of the crust produces magnetic anomalies recorded in detailed when surveys are carried out on or above the Earth’s surface.</a:t>
            </a:r>
          </a:p>
          <a:p>
            <a:r>
              <a:rPr lang="en-US" dirty="0"/>
              <a:t>The magnitude of the Earth’s magnetic field averages to about 5x10-5 T (50, 000 nT). </a:t>
            </a:r>
          </a:p>
          <a:p>
            <a:r>
              <a:rPr lang="en-US" dirty="0"/>
              <a:t>Magnetic anomalies as small as 0.1 nT can be measured in continental magnetic surveys and may be of geological significance.</a:t>
            </a:r>
          </a:p>
        </p:txBody>
      </p:sp>
      <p:pic>
        <p:nvPicPr>
          <p:cNvPr id="5" name="Picture 4" descr="Earth a Bar Magnet? - ACA Grade 8 Science">
            <a:extLst>
              <a:ext uri="{FF2B5EF4-FFF2-40B4-BE49-F238E27FC236}">
                <a16:creationId xmlns:a16="http://schemas.microsoft.com/office/drawing/2014/main" id="{FE63D625-43FD-4EF9-B4D2-DD5BE433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967" y="2218722"/>
            <a:ext cx="1605776" cy="164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arth a Bar Magnet? - ACA Grade 8 Science">
            <a:extLst>
              <a:ext uri="{FF2B5EF4-FFF2-40B4-BE49-F238E27FC236}">
                <a16:creationId xmlns:a16="http://schemas.microsoft.com/office/drawing/2014/main" id="{02DC4720-258D-4693-9999-D932C70F0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473" y="1653726"/>
            <a:ext cx="3813253" cy="391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4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0418"/>
          </a:xfrm>
        </p:spPr>
        <p:txBody>
          <a:bodyPr>
            <a:noAutofit/>
          </a:bodyPr>
          <a:lstStyle/>
          <a:p>
            <a:r>
              <a:rPr lang="en-US" sz="4000" b="1" dirty="0"/>
              <a:t>Applications of magnetic method </a:t>
            </a:r>
          </a:p>
        </p:txBody>
      </p:sp>
      <p:sp>
        <p:nvSpPr>
          <p:cNvPr id="3" name="Content Placeholder 2"/>
          <p:cNvSpPr>
            <a:spLocks noGrp="1"/>
          </p:cNvSpPr>
          <p:nvPr>
            <p:ph idx="1"/>
          </p:nvPr>
        </p:nvSpPr>
        <p:spPr>
          <a:xfrm>
            <a:off x="838200" y="805544"/>
            <a:ext cx="10515600" cy="5371419"/>
          </a:xfrm>
        </p:spPr>
        <p:txBody>
          <a:bodyPr>
            <a:normAutofit fontScale="92500"/>
          </a:bodyPr>
          <a:lstStyle/>
          <a:p>
            <a:r>
              <a:rPr lang="en-US" dirty="0">
                <a:latin typeface="PalatinoLinotype-Roman"/>
              </a:rPr>
              <a:t>As is well known today, magnetic methods are used to solve various problems such as:</a:t>
            </a:r>
          </a:p>
          <a:p>
            <a:r>
              <a:rPr lang="en-US" b="1" dirty="0">
                <a:latin typeface="PalatinoLinotype-Bold"/>
              </a:rPr>
              <a:t>1. </a:t>
            </a:r>
            <a:r>
              <a:rPr lang="en-US" dirty="0">
                <a:latin typeface="PalatinoLinotype-Roman"/>
              </a:rPr>
              <a:t>Mapping the basement surface and sediments in oil/gas exploration</a:t>
            </a:r>
          </a:p>
          <a:p>
            <a:r>
              <a:rPr lang="en-US" b="1" dirty="0">
                <a:latin typeface="PalatinoLinotype-Bold"/>
              </a:rPr>
              <a:t>2. </a:t>
            </a:r>
            <a:r>
              <a:rPr lang="en-US" dirty="0">
                <a:latin typeface="PalatinoLinotype-Roman"/>
              </a:rPr>
              <a:t>Detecting different types of ore bodies in mining prospecting</a:t>
            </a:r>
          </a:p>
          <a:p>
            <a:r>
              <a:rPr lang="en-US" b="1" dirty="0">
                <a:latin typeface="PalatinoLinotype-Bold"/>
              </a:rPr>
              <a:t>3. </a:t>
            </a:r>
            <a:r>
              <a:rPr lang="en-US" dirty="0">
                <a:latin typeface="PalatinoLinotype-Roman"/>
              </a:rPr>
              <a:t>Detecting metal objects in engineering geophysics</a:t>
            </a:r>
          </a:p>
          <a:p>
            <a:r>
              <a:rPr lang="en-US" b="1" dirty="0">
                <a:latin typeface="PalatinoLinotype-Bold"/>
              </a:rPr>
              <a:t>4. </a:t>
            </a:r>
            <a:r>
              <a:rPr lang="en-US" dirty="0">
                <a:latin typeface="PalatinoLinotype-Roman"/>
              </a:rPr>
              <a:t>Mapping basement faults and fractures</a:t>
            </a:r>
          </a:p>
          <a:p>
            <a:r>
              <a:rPr lang="en-US" b="1" dirty="0">
                <a:latin typeface="PalatinoLinotype-Bold"/>
              </a:rPr>
              <a:t>5. </a:t>
            </a:r>
            <a:r>
              <a:rPr lang="en-US" dirty="0">
                <a:latin typeface="PalatinoLinotype-Roman"/>
              </a:rPr>
              <a:t>Determining zones with different mineralization in logging as well as inspecting casing parameters</a:t>
            </a:r>
          </a:p>
          <a:p>
            <a:r>
              <a:rPr lang="en-US" b="1" dirty="0">
                <a:latin typeface="PalatinoLinotype-Bold"/>
              </a:rPr>
              <a:t>6. </a:t>
            </a:r>
            <a:r>
              <a:rPr lang="en-US" dirty="0">
                <a:latin typeface="PalatinoLinotype-Roman"/>
              </a:rPr>
              <a:t>Studying the magnetic field of the Earth and its generators </a:t>
            </a:r>
          </a:p>
          <a:p>
            <a:r>
              <a:rPr lang="en-US" dirty="0">
                <a:latin typeface="PalatinoLinotype-Roman"/>
              </a:rPr>
              <a:t>7-And A variety of other purposes such as natural hazards assessment, mapping impact structures and environmental studies</a:t>
            </a:r>
            <a:endParaRPr lang="en-US" dirty="0"/>
          </a:p>
        </p:txBody>
      </p:sp>
    </p:spTree>
    <p:extLst>
      <p:ext uri="{BB962C8B-B14F-4D97-AF65-F5344CB8AC3E}">
        <p14:creationId xmlns:p14="http://schemas.microsoft.com/office/powerpoint/2010/main" val="3915925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2636</TotalTime>
  <Words>2561</Words>
  <Application>Microsoft Office PowerPoint</Application>
  <PresentationFormat>Widescreen</PresentationFormat>
  <Paragraphs>160</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PalatinoLinotype-Bold</vt:lpstr>
      <vt:lpstr>PalatinoLinotype-Italic</vt:lpstr>
      <vt:lpstr>PalatinoLinotype-Roman</vt:lpstr>
      <vt:lpstr>Office Theme</vt:lpstr>
      <vt:lpstr>Magnetic Method</vt:lpstr>
      <vt:lpstr>Lectures Structure  </vt:lpstr>
      <vt:lpstr>Introduction</vt:lpstr>
      <vt:lpstr>PowerPoint Presentation</vt:lpstr>
      <vt:lpstr>PowerPoint Presentation</vt:lpstr>
      <vt:lpstr>PowerPoint Presentation</vt:lpstr>
      <vt:lpstr>PowerPoint Presentation</vt:lpstr>
      <vt:lpstr>PowerPoint Presentation</vt:lpstr>
      <vt:lpstr>Applications of magnetic method </vt:lpstr>
      <vt:lpstr>Fundamental magnetic theories</vt:lpstr>
      <vt:lpstr>PowerPoint Presentation</vt:lpstr>
      <vt:lpstr>PowerPoint Presentation</vt:lpstr>
      <vt:lpstr>The Earth’s magnetic field  https://www.youtube.com/watch?v=FYriCZOVbFQ</vt:lpstr>
      <vt:lpstr>PowerPoint Presentation</vt:lpstr>
      <vt:lpstr>PowerPoint Presentation</vt:lpstr>
      <vt:lpstr>PowerPoint Presentation</vt:lpstr>
      <vt:lpstr>PowerPoint Presentation</vt:lpstr>
      <vt:lpstr>The magnetic properties of rocks</vt:lpstr>
      <vt:lpstr>PowerPoint Presentation</vt:lpstr>
      <vt:lpstr>Classifications of Magnetic Susceptibility (how do materials behave in a magnetic field?)</vt:lpstr>
      <vt:lpstr>PowerPoint Presentation</vt:lpstr>
      <vt:lpstr>PowerPoint Presentation</vt:lpstr>
      <vt:lpstr>Magnetic Domains</vt:lpstr>
      <vt:lpstr>Classifications of Magnetic Susceptibility</vt:lpstr>
      <vt:lpstr>PowerPoint Presentation</vt:lpstr>
      <vt:lpstr>Magnetic Susceptibility of Naturally Occurring Materials</vt:lpstr>
      <vt:lpstr>PowerPoint Presentation</vt:lpstr>
      <vt:lpstr>PowerPoint Presentation</vt:lpstr>
      <vt:lpstr>PowerPoint Presentation</vt:lpstr>
      <vt:lpstr>PowerPoint Presentation</vt:lpstr>
      <vt:lpstr>PowerPoint Presentation</vt:lpstr>
      <vt:lpstr>PowerPoint Presentation</vt:lpstr>
      <vt:lpstr>Magnetic Poles - The locations on the surface of the Earth where the Earth's magnetic field has an inclination of either plus or minus 90 degrees (the magnetic field vector F is vertical). These locations do not correspond to the Earth's north and south poles. </vt:lpstr>
      <vt:lpstr>Why does a magnetic compass point to the Geographic North Pole?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Mangetic Method</dc:title>
  <dc:creator>Saad Mogren</dc:creator>
  <cp:lastModifiedBy>Saad Mogren</cp:lastModifiedBy>
  <cp:revision>78</cp:revision>
  <dcterms:created xsi:type="dcterms:W3CDTF">2020-03-24T06:48:08Z</dcterms:created>
  <dcterms:modified xsi:type="dcterms:W3CDTF">2020-12-24T12:20:46Z</dcterms:modified>
</cp:coreProperties>
</file>