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8956A9-8BB9-4FDB-8A30-12F4CB349960}" type="datetimeFigureOut">
              <a:rPr lang="fr-FR" smtClean="0"/>
              <a:pPr/>
              <a:t>26/09/2016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376B1A8-0CA4-43B9-84E6-56655B18D3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algn="ctr"/>
            <a:r>
              <a:rPr lang="fr-FR" b="1" smtClean="0">
                <a:solidFill>
                  <a:srgbClr val="000000"/>
                </a:solidFill>
                <a:latin typeface="Times New Roman"/>
              </a:rPr>
              <a:t>Engineering Materials Science AME 2510 - Level 4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F052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6776" y="6480020"/>
            <a:ext cx="85722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r>
              <a:rPr lang="fr-BE" dirty="0" smtClean="0"/>
              <a:t>/ 9</a:t>
            </a:r>
            <a:endParaRPr lang="fr-BE" dirty="0"/>
          </a:p>
        </p:txBody>
      </p:sp>
      <p:pic>
        <p:nvPicPr>
          <p:cNvPr id="7" name="Picture 2" descr="F:\KSU 2016\divers\KSU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62678"/>
            <a:ext cx="554041" cy="695322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 userDrawn="1"/>
        </p:nvCxnSpPr>
        <p:spPr>
          <a:xfrm>
            <a:off x="571472" y="6427808"/>
            <a:ext cx="853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2910" y="646714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algn="ctr"/>
            <a:r>
              <a:rPr lang="fr-FR" b="1" smtClean="0">
                <a:solidFill>
                  <a:srgbClr val="000000"/>
                </a:solidFill>
                <a:latin typeface="Times New Roman"/>
              </a:rPr>
              <a:t>Engineering Materials Science AME 2510 - Level 4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29058" y="64928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F052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86776" y="6480020"/>
            <a:ext cx="85722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r>
              <a:rPr lang="fr-BE" dirty="0" smtClean="0"/>
              <a:t>/ 9</a:t>
            </a:r>
            <a:endParaRPr lang="fr-BE" dirty="0"/>
          </a:p>
        </p:txBody>
      </p:sp>
      <p:pic>
        <p:nvPicPr>
          <p:cNvPr id="10" name="Picture 2" descr="F:\KSU 2016\divers\KSU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62678"/>
            <a:ext cx="554041" cy="695322"/>
          </a:xfrm>
          <a:prstGeom prst="rect">
            <a:avLst/>
          </a:prstGeom>
          <a:noFill/>
        </p:spPr>
      </p:pic>
      <p:cxnSp>
        <p:nvCxnSpPr>
          <p:cNvPr id="11" name="Connecteur droit 10"/>
          <p:cNvCxnSpPr/>
          <p:nvPr userDrawn="1"/>
        </p:nvCxnSpPr>
        <p:spPr>
          <a:xfrm>
            <a:off x="571472" y="6427808"/>
            <a:ext cx="853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r>
              <a:rPr lang="fr-BE" dirty="0" smtClean="0"/>
              <a:t>/ 9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Chapter 1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Sequences, Series and the test of their convergence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Lectures 1 and 2 : Sequences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72008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List the terms of a sequence.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Determine whether a sequence converges or diverges.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Write a formula for the nth term of a sequence.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 properties of monotonic sequences and bounded sequences.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r>
              <a:rPr lang="fr-BE" dirty="0" smtClean="0"/>
              <a:t>/ 9</a:t>
            </a:r>
            <a:endParaRPr lang="fr-BE" dirty="0"/>
          </a:p>
        </p:txBody>
      </p:sp>
      <p:sp>
        <p:nvSpPr>
          <p:cNvPr id="1026" name="AutoShape 2" descr="Image result for calculus Swok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661306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Sequences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2571736" y="2000240"/>
          <a:ext cx="4056063" cy="1722438"/>
        </p:xfrm>
        <a:graphic>
          <a:graphicData uri="http://schemas.openxmlformats.org/presentationml/2006/ole">
            <p:oleObj spid="_x0000_s1026" name="Equation" r:id="rId3" imgW="2031840" imgH="86328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78579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sequence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defined as a function whose domain is the set of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positive integers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Although a sequence is a function, it is common to represent sequences by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subscript notation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rather than by the standard function notation.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00699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…a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sequence. The number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term of the sequence, and the entire sequence is denoted by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{a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Occasionally, it is convenient to begin a sequence with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so that the terms of the sequence become 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 . . , 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. . 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sequences are defined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recursively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To define a sequence recursively, you need to be given one or more of the first few terms. All other terms of the sequence are then defined using previous terms (a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+2)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r>
              <a:rPr lang="fr-BE" dirty="0" smtClean="0"/>
              <a:t>/ 9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 1</a:t>
            </a:r>
            <a:endParaRPr lang="fr-FR" sz="1200" dirty="0">
              <a:solidFill>
                <a:srgbClr val="008000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2071670" y="1000108"/>
          <a:ext cx="4985130" cy="3698645"/>
        </p:xfrm>
        <a:graphic>
          <a:graphicData uri="http://schemas.openxmlformats.org/presentationml/2006/ole">
            <p:oleObj spid="_x0000_s6146" name="Equation" r:id="rId3" imgW="2361960" imgH="1752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 l="14861" t="24609" r="53294" b="28516"/>
          <a:stretch>
            <a:fillRect/>
          </a:stretch>
        </p:blipFill>
        <p:spPr bwMode="auto">
          <a:xfrm>
            <a:off x="3857620" y="4572008"/>
            <a:ext cx="276221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r>
              <a:rPr lang="fr-BE" dirty="0" smtClean="0"/>
              <a:t>/ 9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870244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 of a sequence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8579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Sequences whose terms approach limiting values are said to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converge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-1" y="1214422"/>
          <a:ext cx="4916616" cy="642942"/>
        </p:xfrm>
        <a:graphic>
          <a:graphicData uri="http://schemas.openxmlformats.org/presentationml/2006/ole">
            <p:oleObj spid="_x0000_s7170" name="Equation" r:id="rId4" imgW="3301920" imgH="431640" progId="Equation.DSMT4">
              <p:embed/>
            </p:oleObj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 l="13726" t="41016" r="7760" b="14062"/>
          <a:stretch>
            <a:fillRect/>
          </a:stretch>
        </p:blipFill>
        <p:spPr bwMode="auto">
          <a:xfrm>
            <a:off x="214282" y="1928802"/>
            <a:ext cx="8640000" cy="277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r>
              <a:rPr lang="fr-BE" dirty="0" smtClean="0"/>
              <a:t>/ 9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grpSp>
        <p:nvGrpSpPr>
          <p:cNvPr id="10" name="Groupe 9"/>
          <p:cNvGrpSpPr/>
          <p:nvPr/>
        </p:nvGrpSpPr>
        <p:grpSpPr>
          <a:xfrm>
            <a:off x="357158" y="130061"/>
            <a:ext cx="8640000" cy="2798873"/>
            <a:chOff x="357158" y="0"/>
            <a:chExt cx="8640000" cy="279887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/>
            <a:srcRect l="11530" t="39062" r="10505" b="16015"/>
            <a:stretch>
              <a:fillRect/>
            </a:stretch>
          </p:blipFill>
          <p:spPr bwMode="auto">
            <a:xfrm>
              <a:off x="357158" y="0"/>
              <a:ext cx="8640000" cy="279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 l="60395" t="41992" r="34663" b="52148"/>
            <a:stretch>
              <a:fillRect/>
            </a:stretch>
          </p:blipFill>
          <p:spPr bwMode="auto">
            <a:xfrm>
              <a:off x="2071670" y="179365"/>
              <a:ext cx="612000" cy="4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e 14"/>
          <p:cNvGrpSpPr/>
          <p:nvPr/>
        </p:nvGrpSpPr>
        <p:grpSpPr>
          <a:xfrm>
            <a:off x="357158" y="2894957"/>
            <a:ext cx="8640000" cy="2677183"/>
            <a:chOff x="357158" y="3252147"/>
            <a:chExt cx="8640000" cy="2677183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/>
            <a:srcRect l="8236" t="29297" r="13799" b="27734"/>
            <a:stretch>
              <a:fillRect/>
            </a:stretch>
          </p:blipFill>
          <p:spPr bwMode="auto">
            <a:xfrm>
              <a:off x="357158" y="3252147"/>
              <a:ext cx="8640000" cy="2677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 l="70828" t="33203" r="24231" b="61914"/>
            <a:stretch>
              <a:fillRect/>
            </a:stretch>
          </p:blipFill>
          <p:spPr bwMode="auto">
            <a:xfrm>
              <a:off x="2071670" y="3500438"/>
              <a:ext cx="64294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Rectangle 15"/>
          <p:cNvSpPr/>
          <p:nvPr/>
        </p:nvSpPr>
        <p:spPr>
          <a:xfrm>
            <a:off x="0" y="55786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different ways in which a sequence can fail to have a limit. One way is that the terms of the sequence increase without bound or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bound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r>
              <a:rPr lang="fr-BE" dirty="0" smtClean="0"/>
              <a:t>/ 9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 2</a:t>
            </a:r>
            <a:endParaRPr lang="fr-FR" sz="1200" dirty="0">
              <a:solidFill>
                <a:srgbClr val="008000"/>
              </a:solidFill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31055" y="714356"/>
          <a:ext cx="7484283" cy="2214578"/>
        </p:xfrm>
        <a:graphic>
          <a:graphicData uri="http://schemas.openxmlformats.org/presentationml/2006/ole">
            <p:oleObj spid="_x0000_s9218" name="Equation" r:id="rId3" imgW="4038480" imgH="1193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r>
              <a:rPr lang="fr-BE" dirty="0" smtClean="0"/>
              <a:t>/ 9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grpSp>
        <p:nvGrpSpPr>
          <p:cNvPr id="10" name="Groupe 9"/>
          <p:cNvGrpSpPr/>
          <p:nvPr/>
        </p:nvGrpSpPr>
        <p:grpSpPr>
          <a:xfrm>
            <a:off x="285720" y="0"/>
            <a:ext cx="8640000" cy="2757447"/>
            <a:chOff x="285720" y="0"/>
            <a:chExt cx="8640000" cy="275744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 l="15373" t="23437" r="7210" b="32617"/>
            <a:stretch>
              <a:fillRect/>
            </a:stretch>
          </p:blipFill>
          <p:spPr bwMode="auto">
            <a:xfrm>
              <a:off x="285720" y="0"/>
              <a:ext cx="8640000" cy="2757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/>
            <a:srcRect l="70828" t="33203" r="18740" b="60937"/>
            <a:stretch>
              <a:fillRect/>
            </a:stretch>
          </p:blipFill>
          <p:spPr bwMode="auto">
            <a:xfrm>
              <a:off x="2000232" y="242865"/>
              <a:ext cx="642942" cy="29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0" y="2772787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 3</a:t>
            </a:r>
            <a:endParaRPr lang="fr-FR" sz="1200" dirty="0">
              <a:solidFill>
                <a:srgbClr val="008000"/>
              </a:solidFill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0" y="3429000"/>
          <a:ext cx="4895850" cy="1243013"/>
        </p:xfrm>
        <a:graphic>
          <a:graphicData uri="http://schemas.openxmlformats.org/presentationml/2006/ole">
            <p:oleObj spid="_x0000_s11267" name="Equation" r:id="rId5" imgW="2603160" imgH="660240" progId="Equation.DSMT4">
              <p:embed/>
            </p:oleObj>
          </a:graphicData>
        </a:graphic>
      </p:graphicFrame>
      <p:grpSp>
        <p:nvGrpSpPr>
          <p:cNvPr id="14" name="Groupe 13"/>
          <p:cNvGrpSpPr/>
          <p:nvPr/>
        </p:nvGrpSpPr>
        <p:grpSpPr>
          <a:xfrm>
            <a:off x="0" y="5032648"/>
            <a:ext cx="8640000" cy="1825352"/>
            <a:chOff x="218280" y="4572008"/>
            <a:chExt cx="8640000" cy="182535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/>
            <a:srcRect l="11530" t="51758" r="10505" b="18945"/>
            <a:stretch>
              <a:fillRect/>
            </a:stretch>
          </p:blipFill>
          <p:spPr bwMode="auto">
            <a:xfrm>
              <a:off x="218280" y="4572008"/>
              <a:ext cx="8640000" cy="1825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/>
            <a:srcRect l="70828" t="33203" r="24560" b="62109"/>
            <a:stretch>
              <a:fillRect/>
            </a:stretch>
          </p:blipFill>
          <p:spPr bwMode="auto">
            <a:xfrm>
              <a:off x="2000232" y="4857760"/>
              <a:ext cx="500066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 l="18668" t="20508" r="39604" b="12109"/>
          <a:stretch>
            <a:fillRect/>
          </a:stretch>
        </p:blipFill>
        <p:spPr bwMode="auto">
          <a:xfrm>
            <a:off x="5575337" y="2738760"/>
            <a:ext cx="356869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r>
              <a:rPr lang="fr-BE" dirty="0" smtClean="0"/>
              <a:t>/ 9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40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Monotonic sequences and bounded sequences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785794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sequence {a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 is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monotonic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its terms are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nondecreasing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≤ a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≤ a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≤ .. ≤ a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≤ ...)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its terms are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nonincreasing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≥ a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≥ a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≥ . . . ≥ a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≥ . . . .)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sequence {a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 is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bounded above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there is a real number M such that 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≤M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all n.  The number M is called an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upper bound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sequence.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sequence {a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 is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bounded below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there is a real number N such that 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all n.  The number N is called an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lower bound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sequence.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sequence {a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 is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bounded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it is bounded above and bounded below.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285720" y="4429132"/>
            <a:ext cx="8640000" cy="1277746"/>
            <a:chOff x="0" y="4429132"/>
            <a:chExt cx="8640000" cy="127774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/>
            <a:srcRect l="14824" t="49805" r="7210" b="29687"/>
            <a:stretch>
              <a:fillRect/>
            </a:stretch>
          </p:blipFill>
          <p:spPr bwMode="auto">
            <a:xfrm>
              <a:off x="0" y="4429132"/>
              <a:ext cx="8640000" cy="127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/>
            <a:srcRect l="70828" t="33203" r="24779" b="61914"/>
            <a:stretch>
              <a:fillRect/>
            </a:stretch>
          </p:blipFill>
          <p:spPr bwMode="auto">
            <a:xfrm>
              <a:off x="1765446" y="4694412"/>
              <a:ext cx="57150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r>
              <a:rPr lang="fr-BE" dirty="0" smtClean="0"/>
              <a:t>/ 9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910" y="6467141"/>
            <a:ext cx="2133600" cy="365125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Calculus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for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engineers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MATH 1110 -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Level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3</a:t>
            </a:r>
            <a:endParaRPr lang="fr-FR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9058" y="6492875"/>
            <a:ext cx="2895600" cy="365125"/>
          </a:xfrm>
        </p:spPr>
        <p:txBody>
          <a:bodyPr/>
          <a:lstStyle/>
          <a:p>
            <a:r>
              <a:rPr lang="fr-FR" dirty="0" err="1" smtClean="0"/>
              <a:t>Haykel</a:t>
            </a:r>
            <a:r>
              <a:rPr lang="fr-FR" dirty="0" smtClean="0"/>
              <a:t> MAROUANI (hmarouani@ksu.edu.sa)</a:t>
            </a:r>
          </a:p>
          <a:p>
            <a:r>
              <a:rPr lang="fr-FR" dirty="0" smtClean="0"/>
              <a:t>Office F093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 4</a:t>
            </a:r>
            <a:endParaRPr lang="fr-FR" sz="1200" dirty="0">
              <a:solidFill>
                <a:srgbClr val="008000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42844" y="785794"/>
          <a:ext cx="8817686" cy="1214446"/>
        </p:xfrm>
        <a:graphic>
          <a:graphicData uri="http://schemas.openxmlformats.org/presentationml/2006/ole">
            <p:oleObj spid="_x0000_s13314" name="Equation" r:id="rId3" imgW="4609800" imgH="634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563</Words>
  <PresentationFormat>Affichage à l'écran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Haykel Marouani</dc:creator>
  <cp:lastModifiedBy>Haykel Marouani</cp:lastModifiedBy>
  <cp:revision>28</cp:revision>
  <dcterms:created xsi:type="dcterms:W3CDTF">2015-12-29T12:39:12Z</dcterms:created>
  <dcterms:modified xsi:type="dcterms:W3CDTF">2016-09-26T11:13:28Z</dcterms:modified>
</cp:coreProperties>
</file>