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3190" autoAdjust="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956A9-8BB9-4FDB-8A30-12F4CB349960}" type="datetimeFigureOut">
              <a:rPr lang="fr-FR" smtClean="0"/>
              <a:pPr/>
              <a:t>03/11/2016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6B1A8-0CA4-43B9-84E6-56655B18D3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2910" y="646714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 algn="ctr"/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Engineering </a:t>
            </a:r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Materials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Science AME 257 - </a:t>
            </a:r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Level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4</a:t>
            </a:r>
            <a:endParaRPr lang="fr-FR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9058" y="649287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fr-FR" dirty="0" err="1" smtClean="0"/>
              <a:t>Haykel</a:t>
            </a:r>
            <a:r>
              <a:rPr lang="fr-FR" dirty="0" smtClean="0"/>
              <a:t> MAROUANI (hmarouani@ksu.edu.sa)</a:t>
            </a:r>
          </a:p>
          <a:p>
            <a:r>
              <a:rPr lang="fr-FR" dirty="0" smtClean="0"/>
              <a:t>Office F052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86776" y="6480020"/>
            <a:ext cx="857224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r>
              <a:rPr lang="fr-BE" dirty="0" smtClean="0"/>
              <a:t>/ 7</a:t>
            </a:r>
            <a:endParaRPr lang="fr-BE" dirty="0"/>
          </a:p>
        </p:txBody>
      </p:sp>
      <p:pic>
        <p:nvPicPr>
          <p:cNvPr id="7" name="Picture 2" descr="F:\KSU 2016\divers\KSU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162678"/>
            <a:ext cx="554041" cy="695322"/>
          </a:xfrm>
          <a:prstGeom prst="rect">
            <a:avLst/>
          </a:prstGeom>
          <a:noFill/>
        </p:spPr>
      </p:pic>
      <p:cxnSp>
        <p:nvCxnSpPr>
          <p:cNvPr id="9" name="Connecteur droit 8"/>
          <p:cNvCxnSpPr/>
          <p:nvPr userDrawn="1"/>
        </p:nvCxnSpPr>
        <p:spPr>
          <a:xfrm>
            <a:off x="571472" y="6427808"/>
            <a:ext cx="8532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42910" y="646714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 algn="ctr"/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Engineering </a:t>
            </a:r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Materials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Science AME 257 - </a:t>
            </a:r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Level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4</a:t>
            </a:r>
            <a:endParaRPr lang="fr-FR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929058" y="649287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fr-FR" dirty="0" err="1" smtClean="0"/>
              <a:t>Haykel</a:t>
            </a:r>
            <a:r>
              <a:rPr lang="fr-FR" dirty="0" smtClean="0"/>
              <a:t> MAROUANI (hmarouani@ksu.edu.sa)</a:t>
            </a:r>
          </a:p>
          <a:p>
            <a:r>
              <a:rPr lang="fr-FR" dirty="0" smtClean="0"/>
              <a:t>Office F052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86776" y="6480020"/>
            <a:ext cx="857224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r>
              <a:rPr lang="fr-BE" dirty="0" smtClean="0"/>
              <a:t>/ 7</a:t>
            </a:r>
            <a:endParaRPr lang="fr-BE" dirty="0"/>
          </a:p>
        </p:txBody>
      </p:sp>
      <p:pic>
        <p:nvPicPr>
          <p:cNvPr id="10" name="Picture 2" descr="F:\KSU 2016\divers\KSU3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162678"/>
            <a:ext cx="554041" cy="695322"/>
          </a:xfrm>
          <a:prstGeom prst="rect">
            <a:avLst/>
          </a:prstGeom>
          <a:noFill/>
        </p:spPr>
      </p:pic>
      <p:cxnSp>
        <p:nvCxnSpPr>
          <p:cNvPr id="11" name="Connecteur droit 10"/>
          <p:cNvCxnSpPr/>
          <p:nvPr userDrawn="1"/>
        </p:nvCxnSpPr>
        <p:spPr>
          <a:xfrm>
            <a:off x="571472" y="6427808"/>
            <a:ext cx="8532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Calculus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for 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</a:rPr>
              <a:t>engineers</a:t>
            </a:r>
          </a:p>
          <a:p>
            <a:pPr algn="ctr"/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MATH 1110 - </a:t>
            </a:r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Level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3</a:t>
            </a:r>
            <a:endParaRPr lang="fr-FR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r>
              <a:rPr lang="fr-BE" dirty="0" smtClean="0"/>
              <a:t>/ 7</a:t>
            </a:r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Haykel</a:t>
            </a:r>
            <a:r>
              <a:rPr lang="fr-FR" dirty="0" smtClean="0"/>
              <a:t> MAROUANI (hmarouani@ksu.edu.sa)</a:t>
            </a:r>
          </a:p>
          <a:p>
            <a:r>
              <a:rPr lang="fr-FR" dirty="0" smtClean="0"/>
              <a:t>Office F093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Chapter 2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Power, Taylor and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Maclaurin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Series</a:t>
            </a:r>
          </a:p>
          <a:p>
            <a:pPr lvl="0" algn="ctr">
              <a:spcBef>
                <a:spcPct val="0"/>
              </a:spcBef>
              <a:defRPr/>
            </a:pPr>
            <a:endParaRPr kumimoji="0" lang="en-US" sz="3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Lectures 8 &amp; 9 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Taylor polynomials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and approximations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57200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Find polynomial approximations of elementary functions and compare them with the elementary functions.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Find Taylor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Maclaurin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polynomial approximations of elementary functions.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Use the remainder of a Taylor polynomial.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r>
              <a:rPr lang="fr-BE" dirty="0" smtClean="0"/>
              <a:t>/ 7</a:t>
            </a:r>
            <a:endParaRPr lang="fr-BE" dirty="0"/>
          </a:p>
        </p:txBody>
      </p:sp>
      <p:sp>
        <p:nvSpPr>
          <p:cNvPr id="1026" name="AutoShape 2" descr="Image result for calculus Swokows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929058" y="6492875"/>
            <a:ext cx="2895600" cy="365125"/>
          </a:xfrm>
        </p:spPr>
        <p:txBody>
          <a:bodyPr/>
          <a:lstStyle/>
          <a:p>
            <a:r>
              <a:rPr lang="fr-FR" dirty="0" err="1" smtClean="0"/>
              <a:t>Haykel</a:t>
            </a:r>
            <a:r>
              <a:rPr lang="fr-FR" dirty="0" smtClean="0"/>
              <a:t> MAROUANI (hmarouani@ksu.edu.sa)</a:t>
            </a:r>
          </a:p>
          <a:p>
            <a:r>
              <a:rPr lang="fr-FR" dirty="0" smtClean="0"/>
              <a:t>Office F093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8360943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Polynomial Approximations of Elementary Functions</a:t>
            </a:r>
            <a:endParaRPr lang="fr-FR" sz="1100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2910" y="6467141"/>
            <a:ext cx="2133600" cy="365125"/>
          </a:xfrm>
        </p:spPr>
        <p:txBody>
          <a:bodyPr/>
          <a:lstStyle/>
          <a:p>
            <a:pPr algn="ctr"/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Calculus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for 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</a:rPr>
              <a:t>engineers</a:t>
            </a:r>
          </a:p>
          <a:p>
            <a:pPr algn="ctr"/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MATH 1110 - </a:t>
            </a:r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Level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3</a:t>
            </a:r>
            <a:endParaRPr lang="fr-FR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7148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goal is to show how polynomial functions can be used as approximations for other elementary functions. To find a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polynomial function P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approximates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another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function 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begin by choosing a number in the domain of at which and have the same value. That is,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P(c) = f(c)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approximating polynomial is said to be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expanded about c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centered at 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l="10981" t="34180" r="65959" b="31640"/>
          <a:stretch>
            <a:fillRect/>
          </a:stretch>
        </p:blipFill>
        <p:spPr bwMode="auto">
          <a:xfrm>
            <a:off x="2786050" y="2928934"/>
            <a:ext cx="3843364" cy="320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r>
              <a:rPr lang="fr-BE" dirty="0" smtClean="0"/>
              <a:t>/ 7</a:t>
            </a:r>
            <a:endParaRPr lang="fr-BE" dirty="0"/>
          </a:p>
        </p:txBody>
      </p:sp>
      <p:sp>
        <p:nvSpPr>
          <p:cNvPr id="1026" name="AutoShape 2" descr="Image result for calculus Swokows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929058" y="6492875"/>
            <a:ext cx="2895600" cy="365125"/>
          </a:xfrm>
        </p:spPr>
        <p:txBody>
          <a:bodyPr/>
          <a:lstStyle/>
          <a:p>
            <a:r>
              <a:rPr lang="fr-FR" dirty="0" err="1" smtClean="0"/>
              <a:t>Haykel</a:t>
            </a:r>
            <a:r>
              <a:rPr lang="fr-FR" dirty="0" smtClean="0"/>
              <a:t> MAROUANI (hmarouani@ksu.edu.sa)</a:t>
            </a:r>
          </a:p>
          <a:p>
            <a:r>
              <a:rPr lang="fr-FR" dirty="0" smtClean="0"/>
              <a:t>Office F093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2910" y="6467141"/>
            <a:ext cx="2133600" cy="365125"/>
          </a:xfrm>
        </p:spPr>
        <p:txBody>
          <a:bodyPr/>
          <a:lstStyle/>
          <a:p>
            <a:pPr algn="ctr"/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Calculus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for 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</a:rPr>
              <a:t>engineers</a:t>
            </a:r>
          </a:p>
          <a:p>
            <a:pPr algn="ctr"/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MATH 1110 - </a:t>
            </a:r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Level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3</a:t>
            </a:r>
            <a:endParaRPr lang="fr-FR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510"/>
            <a:ext cx="2042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Example 1</a:t>
            </a:r>
            <a:endParaRPr lang="fr-FR" sz="1200" dirty="0">
              <a:solidFill>
                <a:srgbClr val="008000"/>
              </a:solidFill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237301" y="660836"/>
          <a:ext cx="8699500" cy="849313"/>
        </p:xfrm>
        <a:graphic>
          <a:graphicData uri="http://schemas.openxmlformats.org/presentationml/2006/ole">
            <p:oleObj spid="_x0000_s26626" name="Equation" r:id="rId3" imgW="4673520" imgH="457200" progId="Equation.DSMT4">
              <p:embed/>
            </p:oleObj>
          </a:graphicData>
        </a:graphic>
      </p:graphicFrame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 l="11566" t="27539" r="65923" b="40234"/>
          <a:stretch>
            <a:fillRect/>
          </a:stretch>
        </p:blipFill>
        <p:spPr bwMode="auto">
          <a:xfrm>
            <a:off x="5118545" y="1857364"/>
            <a:ext cx="4025455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 l="9883" t="39062" r="68704" b="29688"/>
          <a:stretch>
            <a:fillRect/>
          </a:stretch>
        </p:blipFill>
        <p:spPr bwMode="auto">
          <a:xfrm>
            <a:off x="-32" y="1857364"/>
            <a:ext cx="394875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r>
              <a:rPr lang="fr-BE" dirty="0" smtClean="0"/>
              <a:t>/ 7</a:t>
            </a:r>
            <a:endParaRPr lang="fr-BE" dirty="0"/>
          </a:p>
        </p:txBody>
      </p:sp>
      <p:sp>
        <p:nvSpPr>
          <p:cNvPr id="1026" name="AutoShape 2" descr="Image result for calculus Swokows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929058" y="6492875"/>
            <a:ext cx="2895600" cy="365125"/>
          </a:xfrm>
        </p:spPr>
        <p:txBody>
          <a:bodyPr/>
          <a:lstStyle/>
          <a:p>
            <a:r>
              <a:rPr lang="fr-FR" dirty="0" err="1" smtClean="0"/>
              <a:t>Haykel</a:t>
            </a:r>
            <a:r>
              <a:rPr lang="fr-FR" dirty="0" smtClean="0"/>
              <a:t> MAROUANI (hmarouani@ksu.edu.sa)</a:t>
            </a:r>
          </a:p>
          <a:p>
            <a:r>
              <a:rPr lang="fr-FR" dirty="0" smtClean="0"/>
              <a:t>Office F093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2910" y="6467141"/>
            <a:ext cx="2133600" cy="365125"/>
          </a:xfrm>
        </p:spPr>
        <p:txBody>
          <a:bodyPr/>
          <a:lstStyle/>
          <a:p>
            <a:pPr algn="ctr"/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Calculus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for 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</a:rPr>
              <a:t>engineers</a:t>
            </a:r>
          </a:p>
          <a:p>
            <a:pPr algn="ctr"/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MATH 1110 - </a:t>
            </a:r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Level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3</a:t>
            </a:r>
            <a:endParaRPr lang="fr-FR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20101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Taylor and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Maclaurin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Polynomials</a:t>
            </a:r>
            <a:endParaRPr lang="fr-FR" sz="11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35688" t="39062" r="11054" b="20898"/>
          <a:stretch>
            <a:fillRect/>
          </a:stretch>
        </p:blipFill>
        <p:spPr bwMode="auto">
          <a:xfrm>
            <a:off x="214282" y="571480"/>
            <a:ext cx="8640000" cy="365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0" y="4543428"/>
            <a:ext cx="2042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Example 2</a:t>
            </a:r>
            <a:endParaRPr lang="fr-FR" sz="1200" dirty="0">
              <a:solidFill>
                <a:srgbClr val="008000"/>
              </a:solidFill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253999" y="5357826"/>
          <a:ext cx="8702583" cy="428628"/>
        </p:xfrm>
        <a:graphic>
          <a:graphicData uri="http://schemas.openxmlformats.org/presentationml/2006/ole">
            <p:oleObj spid="_x0000_s32769" name="Equation" r:id="rId4" imgW="462276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r>
              <a:rPr lang="fr-BE" dirty="0" smtClean="0"/>
              <a:t>/ 7</a:t>
            </a:r>
            <a:endParaRPr lang="fr-BE" dirty="0"/>
          </a:p>
        </p:txBody>
      </p:sp>
      <p:sp>
        <p:nvSpPr>
          <p:cNvPr id="1026" name="AutoShape 2" descr="Image result for calculus Swokows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929058" y="6492875"/>
            <a:ext cx="2895600" cy="365125"/>
          </a:xfrm>
        </p:spPr>
        <p:txBody>
          <a:bodyPr/>
          <a:lstStyle/>
          <a:p>
            <a:r>
              <a:rPr lang="fr-FR" dirty="0" err="1" smtClean="0"/>
              <a:t>Haykel</a:t>
            </a:r>
            <a:r>
              <a:rPr lang="fr-FR" dirty="0" smtClean="0"/>
              <a:t> MAROUANI (hmarouani@ksu.edu.sa)</a:t>
            </a:r>
          </a:p>
          <a:p>
            <a:r>
              <a:rPr lang="fr-FR" dirty="0" smtClean="0"/>
              <a:t>Office F093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2910" y="6467141"/>
            <a:ext cx="2133600" cy="365125"/>
          </a:xfrm>
        </p:spPr>
        <p:txBody>
          <a:bodyPr/>
          <a:lstStyle/>
          <a:p>
            <a:pPr algn="ctr"/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Calculus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for 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</a:rPr>
              <a:t>engineers</a:t>
            </a:r>
          </a:p>
          <a:p>
            <a:pPr algn="ctr"/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MATH 1110 - </a:t>
            </a:r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Level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3</a:t>
            </a:r>
            <a:endParaRPr lang="fr-FR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 l="11530" t="41992" r="48480" b="27032"/>
          <a:stretch>
            <a:fillRect/>
          </a:stretch>
        </p:blipFill>
        <p:spPr bwMode="auto">
          <a:xfrm>
            <a:off x="703953" y="46124"/>
            <a:ext cx="7439947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rcRect l="52800" t="41992" r="7210" b="27032"/>
          <a:stretch>
            <a:fillRect/>
          </a:stretch>
        </p:blipFill>
        <p:spPr bwMode="auto">
          <a:xfrm>
            <a:off x="857224" y="3618000"/>
            <a:ext cx="7439947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r>
              <a:rPr lang="fr-BE" dirty="0" smtClean="0"/>
              <a:t>/ 7</a:t>
            </a:r>
            <a:endParaRPr lang="fr-BE" dirty="0"/>
          </a:p>
        </p:txBody>
      </p:sp>
      <p:sp>
        <p:nvSpPr>
          <p:cNvPr id="1026" name="AutoShape 2" descr="Image result for calculus Swokows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929058" y="6492875"/>
            <a:ext cx="2895600" cy="365125"/>
          </a:xfrm>
        </p:spPr>
        <p:txBody>
          <a:bodyPr/>
          <a:lstStyle/>
          <a:p>
            <a:r>
              <a:rPr lang="fr-FR" dirty="0" err="1" smtClean="0"/>
              <a:t>Haykel</a:t>
            </a:r>
            <a:r>
              <a:rPr lang="fr-FR" dirty="0" smtClean="0"/>
              <a:t> MAROUANI (hmarouani@ksu.edu.sa)</a:t>
            </a:r>
          </a:p>
          <a:p>
            <a:r>
              <a:rPr lang="fr-FR" dirty="0" smtClean="0"/>
              <a:t>Office F093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2910" y="6467141"/>
            <a:ext cx="2133600" cy="365125"/>
          </a:xfrm>
        </p:spPr>
        <p:txBody>
          <a:bodyPr/>
          <a:lstStyle/>
          <a:p>
            <a:pPr algn="ctr"/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Calculus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for 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</a:rPr>
              <a:t>engineers</a:t>
            </a:r>
          </a:p>
          <a:p>
            <a:pPr algn="ctr"/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MATH 1110 - </a:t>
            </a:r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Level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3</a:t>
            </a:r>
            <a:endParaRPr lang="fr-FR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20101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Remainder of a Taylor Polynomial</a:t>
            </a:r>
            <a:endParaRPr lang="fr-FR" sz="1100" dirty="0"/>
          </a:p>
        </p:txBody>
      </p:sp>
      <p:sp>
        <p:nvSpPr>
          <p:cNvPr id="7" name="Rectangle 6"/>
          <p:cNvSpPr/>
          <p:nvPr/>
        </p:nvSpPr>
        <p:spPr>
          <a:xfrm>
            <a:off x="0" y="57148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approximation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technique is of little value without some idea of its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accuracy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To measure the accuracy of approximating a function value f(x) by the Taylor polynomial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(x)  we use the concept of a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remainder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(x)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8785" t="41016" r="41251" b="17968"/>
          <a:stretch>
            <a:fillRect/>
          </a:stretch>
        </p:blipFill>
        <p:spPr bwMode="auto">
          <a:xfrm>
            <a:off x="214282" y="1857364"/>
            <a:ext cx="433390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 l="13213" t="55859" r="40117" b="32422"/>
          <a:stretch>
            <a:fillRect/>
          </a:stretch>
        </p:blipFill>
        <p:spPr bwMode="auto">
          <a:xfrm>
            <a:off x="4143372" y="1928802"/>
            <a:ext cx="4860000" cy="68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e 15"/>
          <p:cNvGrpSpPr/>
          <p:nvPr/>
        </p:nvGrpSpPr>
        <p:grpSpPr>
          <a:xfrm>
            <a:off x="870776" y="3786752"/>
            <a:ext cx="7416000" cy="3071272"/>
            <a:chOff x="870776" y="3786728"/>
            <a:chExt cx="7416000" cy="3071272"/>
          </a:xfrm>
        </p:grpSpPr>
        <p:pic>
          <p:nvPicPr>
            <p:cNvPr id="29700" name="Picture 4"/>
            <p:cNvPicPr>
              <a:picLocks noChangeAspect="1" noChangeArrowheads="1"/>
            </p:cNvPicPr>
            <p:nvPr/>
          </p:nvPicPr>
          <p:blipFill>
            <a:blip r:embed="rId4"/>
            <a:srcRect l="35725" t="42187" r="9919" b="17773"/>
            <a:stretch>
              <a:fillRect/>
            </a:stretch>
          </p:blipFill>
          <p:spPr bwMode="auto">
            <a:xfrm>
              <a:off x="870776" y="3786728"/>
              <a:ext cx="7416000" cy="3071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/>
            <a:srcRect l="81279" t="45912" r="14532" b="50363"/>
            <a:stretch>
              <a:fillRect/>
            </a:stretch>
          </p:blipFill>
          <p:spPr bwMode="auto">
            <a:xfrm>
              <a:off x="2299536" y="4064526"/>
              <a:ext cx="57150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r>
              <a:rPr lang="fr-BE" dirty="0" smtClean="0"/>
              <a:t>/ 7</a:t>
            </a:r>
            <a:endParaRPr lang="fr-BE" dirty="0"/>
          </a:p>
        </p:txBody>
      </p:sp>
      <p:sp>
        <p:nvSpPr>
          <p:cNvPr id="1026" name="AutoShape 2" descr="Image result for calculus Swokows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929058" y="6492875"/>
            <a:ext cx="2895600" cy="365125"/>
          </a:xfrm>
        </p:spPr>
        <p:txBody>
          <a:bodyPr/>
          <a:lstStyle/>
          <a:p>
            <a:r>
              <a:rPr lang="fr-FR" dirty="0" err="1" smtClean="0"/>
              <a:t>Haykel</a:t>
            </a:r>
            <a:r>
              <a:rPr lang="fr-FR" dirty="0" smtClean="0"/>
              <a:t> MAROUANI (hmarouani@ksu.edu.sa)</a:t>
            </a:r>
          </a:p>
          <a:p>
            <a:r>
              <a:rPr lang="fr-FR" dirty="0" smtClean="0"/>
              <a:t>Office F093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2910" y="6467141"/>
            <a:ext cx="2133600" cy="365125"/>
          </a:xfrm>
        </p:spPr>
        <p:txBody>
          <a:bodyPr/>
          <a:lstStyle/>
          <a:p>
            <a:pPr algn="ctr"/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Calculus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for 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</a:rPr>
              <a:t>engineers</a:t>
            </a:r>
          </a:p>
          <a:p>
            <a:pPr algn="ctr"/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MATH 1110- </a:t>
            </a:r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Level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3</a:t>
            </a:r>
            <a:endParaRPr lang="fr-FR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510"/>
            <a:ext cx="2042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Example 3</a:t>
            </a:r>
            <a:endParaRPr lang="fr-FR" sz="1200" dirty="0">
              <a:solidFill>
                <a:srgbClr val="008000"/>
              </a:solidFill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142844" y="714356"/>
          <a:ext cx="8823086" cy="1928826"/>
        </p:xfrm>
        <a:graphic>
          <a:graphicData uri="http://schemas.openxmlformats.org/presentationml/2006/ole">
            <p:oleObj spid="_x0000_s30722" name="Equation" r:id="rId3" imgW="4000320" imgH="8762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307</Words>
  <PresentationFormat>Affichage à l'écran (4:3)</PresentationFormat>
  <Paragraphs>52</Paragraphs>
  <Slides>7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Thème Office</vt:lpstr>
      <vt:lpstr>Equation</vt:lpstr>
      <vt:lpstr>MathType 5.0 Equation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Haykel Marouani</dc:creator>
  <cp:lastModifiedBy>Haykel Marouani</cp:lastModifiedBy>
  <cp:revision>60</cp:revision>
  <dcterms:created xsi:type="dcterms:W3CDTF">2015-12-29T12:39:12Z</dcterms:created>
  <dcterms:modified xsi:type="dcterms:W3CDTF">2016-11-03T18:13:07Z</dcterms:modified>
</cp:coreProperties>
</file>