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4" r:id="rId8"/>
    <p:sldId id="268" r:id="rId9"/>
    <p:sldId id="262" r:id="rId10"/>
    <p:sldId id="263" r:id="rId11"/>
    <p:sldId id="266"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F6D9BF-02C8-4D0A-A0DC-0CB7FF15E015}"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AE51-4DC3-48B0-991C-916046F2E0E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6D9BF-02C8-4D0A-A0DC-0CB7FF15E015}"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F6D9BF-02C8-4D0A-A0DC-0CB7FF15E015}"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6D9BF-02C8-4D0A-A0DC-0CB7FF15E015}"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6D9BF-02C8-4D0A-A0DC-0CB7FF15E015}"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AE51-4DC3-48B0-991C-916046F2E0E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F6D9BF-02C8-4D0A-A0DC-0CB7FF15E015}"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F6D9BF-02C8-4D0A-A0DC-0CB7FF15E015}" type="datetimeFigureOut">
              <a:rPr lang="en-US" smtClean="0"/>
              <a:t>9/6/2015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AAE51-4DC3-48B0-991C-916046F2E0E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6D9BF-02C8-4D0A-A0DC-0CB7FF15E015}" type="datetimeFigureOut">
              <a:rPr lang="en-US" smtClean="0"/>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6D9BF-02C8-4D0A-A0DC-0CB7FF15E015}" type="datetimeFigureOut">
              <a:rPr lang="en-US" smtClean="0"/>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6D9BF-02C8-4D0A-A0DC-0CB7FF15E015}"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AAE51-4DC3-48B0-991C-916046F2E0E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6D9BF-02C8-4D0A-A0DC-0CB7FF15E015}"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AAE51-4DC3-48B0-991C-916046F2E0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DF6D9BF-02C8-4D0A-A0DC-0CB7FF15E015}" type="datetimeFigureOut">
              <a:rPr lang="en-US" smtClean="0"/>
              <a:t>9/6/2015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B4AAE51-4DC3-48B0-991C-916046F2E0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r.wikipedia.org/wiki/%D9%88%D9%83%D8%A7%D9%84%D8%A9_%D8%A3%D9%86%D8%A8%D8%A7%D8%A1" TargetMode="External"/><Relationship Id="rId2" Type="http://schemas.openxmlformats.org/officeDocument/2006/relationships/hyperlink" Target="https://ar.wikipedia.org/wiki/%D8%A3%D9%84%D9%85%D8%A7%D9%86%D9%8A%D8%A9_%28%D9%84%D8%BA%D8%A9%29" TargetMode="External"/><Relationship Id="rId1" Type="http://schemas.openxmlformats.org/officeDocument/2006/relationships/slideLayout" Target="../slideLayouts/slideLayout2.xml"/><Relationship Id="rId4" Type="http://schemas.openxmlformats.org/officeDocument/2006/relationships/hyperlink" Target="https://ar.wikipedia.org/wiki/%D8%A3%D9%84%D9%85%D8%A7%D9%86%D9%8A%D8%A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Media Translation </a:t>
            </a:r>
            <a:br>
              <a:rPr lang="en-US" dirty="0" smtClean="0"/>
            </a:br>
            <a:r>
              <a:rPr lang="en-US" dirty="0"/>
              <a:t>W</a:t>
            </a:r>
            <a:r>
              <a:rPr lang="en-US" dirty="0" smtClean="0"/>
              <a:t>eek 2</a:t>
            </a:r>
            <a:endParaRPr lang="en-US" dirty="0"/>
          </a:p>
        </p:txBody>
      </p:sp>
    </p:spTree>
    <p:extLst>
      <p:ext uri="{BB962C8B-B14F-4D97-AF65-F5344CB8AC3E}">
        <p14:creationId xmlns:p14="http://schemas.microsoft.com/office/powerpoint/2010/main" val="3849690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endParaRPr lang="en-US" dirty="0"/>
          </a:p>
          <a:p>
            <a:r>
              <a:rPr lang="en-US" b="1" dirty="0"/>
              <a:t>3.	A man killed </a:t>
            </a:r>
            <a:r>
              <a:rPr lang="en-US" b="1" dirty="0" smtClean="0"/>
              <a:t>seven people </a:t>
            </a:r>
            <a:r>
              <a:rPr lang="en-US" b="1" dirty="0"/>
              <a:t>and himself in Seoul.</a:t>
            </a:r>
          </a:p>
          <a:p>
            <a:r>
              <a:rPr lang="en-US" dirty="0"/>
              <a:t>Headline: ……………………………………………………………………………………</a:t>
            </a:r>
          </a:p>
          <a:p>
            <a:r>
              <a:rPr lang="en-US" dirty="0"/>
              <a:t>Translation: ………………………………………………………………………………….</a:t>
            </a:r>
          </a:p>
          <a:p>
            <a:endParaRPr lang="en-US" dirty="0"/>
          </a:p>
          <a:p>
            <a:r>
              <a:rPr lang="en-US" b="1" dirty="0"/>
              <a:t>4.	A kid is suspended from school for a haircut.</a:t>
            </a:r>
          </a:p>
          <a:p>
            <a:r>
              <a:rPr lang="en-US" dirty="0"/>
              <a:t>Headline: ……………………………………………………………………………………</a:t>
            </a:r>
          </a:p>
          <a:p>
            <a:r>
              <a:rPr lang="en-US" dirty="0"/>
              <a:t>Translation: ………………………………………………………………………………….</a:t>
            </a:r>
          </a:p>
          <a:p>
            <a:endParaRPr lang="en-US" dirty="0"/>
          </a:p>
        </p:txBody>
      </p:sp>
    </p:spTree>
    <p:extLst>
      <p:ext uri="{BB962C8B-B14F-4D97-AF65-F5344CB8AC3E}">
        <p14:creationId xmlns:p14="http://schemas.microsoft.com/office/powerpoint/2010/main" val="1464015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fontScale="92500" lnSpcReduction="20000"/>
          </a:bodyPr>
          <a:lstStyle/>
          <a:p>
            <a:endParaRPr lang="en-US" dirty="0"/>
          </a:p>
          <a:p>
            <a:r>
              <a:rPr lang="en-US" b="1" dirty="0"/>
              <a:t>5.	Lebanese protesters stormed the ministry over the garbage crisis</a:t>
            </a:r>
          </a:p>
          <a:p>
            <a:r>
              <a:rPr lang="en-US" dirty="0"/>
              <a:t>Headline: ……………………………………………………………………………………</a:t>
            </a:r>
          </a:p>
          <a:p>
            <a:r>
              <a:rPr lang="en-US" dirty="0"/>
              <a:t>Translation: ………………………………………………………………………………….</a:t>
            </a:r>
          </a:p>
          <a:p>
            <a:endParaRPr lang="en-US" dirty="0"/>
          </a:p>
          <a:p>
            <a:r>
              <a:rPr lang="en-US" b="1" dirty="0"/>
              <a:t>6.	A total of 232 Aramco injured have been discharged from hospital</a:t>
            </a:r>
          </a:p>
          <a:p>
            <a:r>
              <a:rPr lang="en-US" dirty="0"/>
              <a:t>Headline: ……………………………………………………………………………………</a:t>
            </a:r>
          </a:p>
          <a:p>
            <a:r>
              <a:rPr lang="en-US" dirty="0"/>
              <a:t>Translation: ………………………………………………………………………………….</a:t>
            </a:r>
          </a:p>
          <a:p>
            <a:endParaRPr lang="en-US" dirty="0"/>
          </a:p>
        </p:txBody>
      </p:sp>
    </p:spTree>
    <p:extLst>
      <p:ext uri="{BB962C8B-B14F-4D97-AF65-F5344CB8AC3E}">
        <p14:creationId xmlns:p14="http://schemas.microsoft.com/office/powerpoint/2010/main" val="320047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92500" lnSpcReduction="20000"/>
          </a:bodyPr>
          <a:lstStyle/>
          <a:p>
            <a:endParaRPr lang="en-US" dirty="0"/>
          </a:p>
          <a:p>
            <a:r>
              <a:rPr lang="en-US" b="1" dirty="0"/>
              <a:t>7.	Fire at </a:t>
            </a:r>
            <a:r>
              <a:rPr lang="en-US" b="1" dirty="0" err="1"/>
              <a:t>Alkhobar</a:t>
            </a:r>
            <a:r>
              <a:rPr lang="en-US" b="1" dirty="0"/>
              <a:t> complex killed eleven people and injured over 200</a:t>
            </a:r>
          </a:p>
          <a:p>
            <a:r>
              <a:rPr lang="en-US" dirty="0"/>
              <a:t>Headline: ……………………………………………………………………………………</a:t>
            </a:r>
          </a:p>
          <a:p>
            <a:r>
              <a:rPr lang="en-US" dirty="0"/>
              <a:t>Translation: ………………………………………………………………………………….</a:t>
            </a:r>
          </a:p>
          <a:p>
            <a:endParaRPr lang="en-US" dirty="0"/>
          </a:p>
          <a:p>
            <a:r>
              <a:rPr lang="en-US" b="1" dirty="0"/>
              <a:t>8.	The Guatemalan President rejected calls to resign</a:t>
            </a:r>
          </a:p>
          <a:p>
            <a:r>
              <a:rPr lang="en-US" dirty="0"/>
              <a:t>Headline: ……………………………………………………………………………………</a:t>
            </a:r>
          </a:p>
          <a:p>
            <a:r>
              <a:rPr lang="en-US" dirty="0"/>
              <a:t>Translation: ………………………………………………………………………………….</a:t>
            </a:r>
          </a:p>
          <a:p>
            <a:endParaRPr lang="en-US" dirty="0"/>
          </a:p>
        </p:txBody>
      </p:sp>
    </p:spTree>
    <p:extLst>
      <p:ext uri="{BB962C8B-B14F-4D97-AF65-F5344CB8AC3E}">
        <p14:creationId xmlns:p14="http://schemas.microsoft.com/office/powerpoint/2010/main" val="3519427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10000"/>
          </a:bodyPr>
          <a:lstStyle/>
          <a:p>
            <a:r>
              <a:rPr lang="en-US" b="1" dirty="0"/>
              <a:t>9.	The drowned Syrian boys were buried in hometown they fled</a:t>
            </a:r>
          </a:p>
          <a:p>
            <a:r>
              <a:rPr lang="en-US" dirty="0"/>
              <a:t>Headline: ……………………………………………………………………………………</a:t>
            </a:r>
          </a:p>
          <a:p>
            <a:r>
              <a:rPr lang="en-US" dirty="0"/>
              <a:t>Translation: ………………………………………………………………………………….</a:t>
            </a:r>
          </a:p>
          <a:p>
            <a:endParaRPr lang="en-US" dirty="0"/>
          </a:p>
          <a:p>
            <a:r>
              <a:rPr lang="en-US" b="1" dirty="0"/>
              <a:t>10.	Greek vacationers rescued a Syrian man after 13 hours lost at the sea</a:t>
            </a:r>
          </a:p>
          <a:p>
            <a:r>
              <a:rPr lang="en-US" dirty="0"/>
              <a:t>Headline: ……………………………………………………………………………………</a:t>
            </a:r>
          </a:p>
          <a:p>
            <a:r>
              <a:rPr lang="en-US" dirty="0"/>
              <a:t>Translation: ………………………………………………………………………………….</a:t>
            </a:r>
          </a:p>
          <a:p>
            <a:endParaRPr lang="en-US" dirty="0"/>
          </a:p>
        </p:txBody>
      </p:sp>
    </p:spTree>
    <p:extLst>
      <p:ext uri="{BB962C8B-B14F-4D97-AF65-F5344CB8AC3E}">
        <p14:creationId xmlns:p14="http://schemas.microsoft.com/office/powerpoint/2010/main" val="1356710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a:bodyPr>
          <a:lstStyle/>
          <a:p>
            <a:r>
              <a:rPr lang="en-US" dirty="0"/>
              <a:t>- Don't use abbreviations that are not immediately recognized by readers and are not popular.</a:t>
            </a:r>
          </a:p>
          <a:p>
            <a:r>
              <a:rPr lang="en-US" dirty="0"/>
              <a:t>- Avoid using general and vague words . So words should be direct and concise .</a:t>
            </a:r>
          </a:p>
          <a:p>
            <a:r>
              <a:rPr lang="en-US" dirty="0"/>
              <a:t>- Important numbers are found in headlines .</a:t>
            </a:r>
          </a:p>
          <a:p>
            <a:r>
              <a:rPr lang="en-US" dirty="0"/>
              <a:t>- Sometimes , a headline can be followed by a smaller secondary headline which gives a bit more information or subhead .</a:t>
            </a:r>
          </a:p>
          <a:p>
            <a:r>
              <a:rPr lang="en-US" dirty="0"/>
              <a:t>- A period should never end a headline.</a:t>
            </a:r>
          </a:p>
          <a:p>
            <a:r>
              <a:rPr lang="en-US" dirty="0"/>
              <a:t>- Question marks , if relevant , can end a headline </a:t>
            </a:r>
          </a:p>
        </p:txBody>
      </p:sp>
    </p:spTree>
    <p:extLst>
      <p:ext uri="{BB962C8B-B14F-4D97-AF65-F5344CB8AC3E}">
        <p14:creationId xmlns:p14="http://schemas.microsoft.com/office/powerpoint/2010/main" val="193979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55000" lnSpcReduction="20000"/>
          </a:bodyPr>
          <a:lstStyle/>
          <a:p>
            <a:r>
              <a:rPr lang="en-GB" sz="5100" dirty="0"/>
              <a:t>The colon is used instead of said .</a:t>
            </a:r>
            <a:endParaRPr lang="en-US" sz="5100" dirty="0"/>
          </a:p>
          <a:p>
            <a:r>
              <a:rPr lang="en-US" sz="5100" dirty="0" smtClean="0"/>
              <a:t>The </a:t>
            </a:r>
            <a:r>
              <a:rPr lang="en-US" sz="5100" dirty="0"/>
              <a:t>semicolon is used for separating two thoughts of equal weight .</a:t>
            </a:r>
          </a:p>
          <a:p>
            <a:r>
              <a:rPr lang="en-US" sz="5100" dirty="0"/>
              <a:t>- Quotation marks are used for direct quotes .</a:t>
            </a:r>
          </a:p>
          <a:p>
            <a:r>
              <a:rPr lang="en-US" sz="5100" dirty="0"/>
              <a:t>- Do not use proper names in headlines unless the names are well-known .</a:t>
            </a:r>
          </a:p>
          <a:p>
            <a:r>
              <a:rPr lang="en-US" sz="5100" dirty="0"/>
              <a:t>- Sometimes , headlines are written in an indirect way so you have to be careful while translation to give the accurate meanings .</a:t>
            </a:r>
          </a:p>
          <a:p>
            <a:r>
              <a:rPr lang="en-US" sz="5100" dirty="0"/>
              <a:t>- The verb + </a:t>
            </a:r>
            <a:r>
              <a:rPr lang="en-US" sz="5100" dirty="0" err="1"/>
              <a:t>ing</a:t>
            </a:r>
            <a:r>
              <a:rPr lang="en-US" sz="5100" dirty="0"/>
              <a:t> means a current event .</a:t>
            </a:r>
            <a:br>
              <a:rPr lang="en-US" sz="5100" dirty="0"/>
            </a:br>
            <a:r>
              <a:rPr lang="en-US" sz="5100" dirty="0"/>
              <a:t>Ex : </a:t>
            </a:r>
            <a:br>
              <a:rPr lang="en-US" sz="5100" dirty="0"/>
            </a:br>
            <a:r>
              <a:rPr lang="en-US" sz="5100" dirty="0"/>
              <a:t>Facebook having new look .</a:t>
            </a:r>
          </a:p>
          <a:p>
            <a:r>
              <a:rPr lang="en-US" sz="5100" dirty="0"/>
              <a:t>- While writing in Arabic , start the headlines with nouns not verbs . This is to emphasize the meanings .</a:t>
            </a:r>
          </a:p>
          <a:p>
            <a:endParaRPr lang="en-US" dirty="0"/>
          </a:p>
        </p:txBody>
      </p:sp>
    </p:spTree>
    <p:extLst>
      <p:ext uri="{BB962C8B-B14F-4D97-AF65-F5344CB8AC3E}">
        <p14:creationId xmlns:p14="http://schemas.microsoft.com/office/powerpoint/2010/main" val="26246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Abbreviations</a:t>
            </a:r>
            <a:endParaRPr lang="en-US" dirty="0"/>
          </a:p>
        </p:txBody>
      </p:sp>
      <p:sp>
        <p:nvSpPr>
          <p:cNvPr id="3" name="Content Placeholder 2"/>
          <p:cNvSpPr>
            <a:spLocks noGrp="1"/>
          </p:cNvSpPr>
          <p:nvPr>
            <p:ph idx="1"/>
          </p:nvPr>
        </p:nvSpPr>
        <p:spPr/>
        <p:txBody>
          <a:bodyPr>
            <a:normAutofit/>
          </a:bodyPr>
          <a:lstStyle/>
          <a:p>
            <a:r>
              <a:rPr lang="en-US" dirty="0"/>
              <a:t>EU: European Union </a:t>
            </a:r>
            <a:r>
              <a:rPr lang="ar-SA" dirty="0"/>
              <a:t>الاتحاد الأوروبي</a:t>
            </a:r>
            <a:endParaRPr lang="en-US" dirty="0"/>
          </a:p>
          <a:p>
            <a:r>
              <a:rPr lang="en-US" dirty="0"/>
              <a:t>NATO: North Atlantic Treaty Organization </a:t>
            </a:r>
            <a:r>
              <a:rPr lang="ar-SA" dirty="0" smtClean="0"/>
              <a:t>منظمة حلف الشمال الأطلسي (الناتو)</a:t>
            </a:r>
            <a:endParaRPr lang="en-US" dirty="0"/>
          </a:p>
          <a:p>
            <a:r>
              <a:rPr lang="en-US" dirty="0"/>
              <a:t>FBI: Federal Bureau of Investigation </a:t>
            </a:r>
            <a:r>
              <a:rPr lang="ar-SA" dirty="0"/>
              <a:t>مكتب التحقيقات الفيدرالي</a:t>
            </a:r>
            <a:endParaRPr lang="en-US" dirty="0"/>
          </a:p>
          <a:p>
            <a:r>
              <a:rPr lang="en-US" smtClean="0"/>
              <a:t>FAO: Food and Agriculture Organization </a:t>
            </a:r>
            <a:r>
              <a:rPr lang="ar-SA" smtClean="0"/>
              <a:t>منظمة الأغذية والزراعة</a:t>
            </a:r>
            <a:endParaRPr lang="en-US" smtClean="0"/>
          </a:p>
          <a:p>
            <a:r>
              <a:rPr lang="en-US" smtClean="0"/>
              <a:t>GCC</a:t>
            </a:r>
            <a:r>
              <a:rPr lang="en-US" dirty="0"/>
              <a:t>: Gulf Co-operation Council </a:t>
            </a:r>
            <a:r>
              <a:rPr lang="ar-SA" dirty="0"/>
              <a:t>مجلس التعاون الخليجي</a:t>
            </a:r>
            <a:endParaRPr lang="en-US" dirty="0"/>
          </a:p>
          <a:p>
            <a:r>
              <a:rPr lang="en-US" dirty="0"/>
              <a:t>ME: Middle </a:t>
            </a:r>
            <a:r>
              <a:rPr lang="en-US" dirty="0" smtClean="0"/>
              <a:t>East</a:t>
            </a:r>
            <a:r>
              <a:rPr lang="ar-SA" dirty="0" smtClean="0"/>
              <a:t> </a:t>
            </a:r>
            <a:r>
              <a:rPr lang="en-US" dirty="0" smtClean="0"/>
              <a:t> </a:t>
            </a:r>
            <a:r>
              <a:rPr lang="ar-SA" dirty="0" smtClean="0"/>
              <a:t> الشرق </a:t>
            </a:r>
            <a:r>
              <a:rPr lang="ar-SA" dirty="0"/>
              <a:t>الأوسط</a:t>
            </a:r>
            <a:endParaRPr lang="en-US" dirty="0"/>
          </a:p>
          <a:p>
            <a:r>
              <a:rPr lang="en-US" dirty="0"/>
              <a:t>AL: Arab League </a:t>
            </a:r>
            <a:r>
              <a:rPr lang="ar-SA" dirty="0" smtClean="0"/>
              <a:t>جامعة </a:t>
            </a:r>
            <a:r>
              <a:rPr lang="ar-SA" dirty="0"/>
              <a:t>الدول العربية</a:t>
            </a:r>
            <a:endParaRPr lang="en-US" dirty="0"/>
          </a:p>
          <a:p>
            <a:endParaRPr lang="en-US" dirty="0"/>
          </a:p>
        </p:txBody>
      </p:sp>
    </p:spTree>
    <p:extLst>
      <p:ext uri="{BB962C8B-B14F-4D97-AF65-F5344CB8AC3E}">
        <p14:creationId xmlns:p14="http://schemas.microsoft.com/office/powerpoint/2010/main" val="249574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20000"/>
          </a:bodyPr>
          <a:lstStyle/>
          <a:p>
            <a:r>
              <a:rPr lang="en-US" b="1" dirty="0">
                <a:cs typeface="+mj-cs"/>
              </a:rPr>
              <a:t>UN</a:t>
            </a:r>
            <a:r>
              <a:rPr lang="en-US" dirty="0">
                <a:cs typeface="+mj-cs"/>
              </a:rPr>
              <a:t>: United Nations </a:t>
            </a:r>
            <a:r>
              <a:rPr lang="ar-SA" dirty="0" smtClean="0">
                <a:cs typeface="+mj-cs"/>
              </a:rPr>
              <a:t> الأمم المتحدة</a:t>
            </a:r>
            <a:endParaRPr lang="en-US" dirty="0" smtClean="0">
              <a:cs typeface="+mj-cs"/>
            </a:endParaRPr>
          </a:p>
          <a:p>
            <a:endParaRPr lang="en-US" dirty="0">
              <a:cs typeface="+mj-cs"/>
            </a:endParaRPr>
          </a:p>
          <a:p>
            <a:r>
              <a:rPr lang="en-US" b="1" dirty="0">
                <a:cs typeface="+mj-cs"/>
              </a:rPr>
              <a:t>PC</a:t>
            </a:r>
            <a:r>
              <a:rPr lang="en-US" dirty="0">
                <a:cs typeface="+mj-cs"/>
              </a:rPr>
              <a:t>: Personal </a:t>
            </a:r>
            <a:r>
              <a:rPr lang="en-US" dirty="0" smtClean="0">
                <a:cs typeface="+mj-cs"/>
              </a:rPr>
              <a:t>Computer  </a:t>
            </a:r>
            <a:r>
              <a:rPr lang="ar-SA" dirty="0" smtClean="0">
                <a:cs typeface="+mj-cs"/>
              </a:rPr>
              <a:t>الحاسب الشخصي</a:t>
            </a:r>
            <a:endParaRPr lang="en-US" dirty="0" smtClean="0">
              <a:cs typeface="+mj-cs"/>
            </a:endParaRPr>
          </a:p>
          <a:p>
            <a:endParaRPr lang="en-US" dirty="0">
              <a:cs typeface="+mj-cs"/>
            </a:endParaRPr>
          </a:p>
          <a:p>
            <a:r>
              <a:rPr lang="en-US" b="1" dirty="0">
                <a:cs typeface="+mj-cs"/>
              </a:rPr>
              <a:t>IT</a:t>
            </a:r>
            <a:r>
              <a:rPr lang="en-US" dirty="0">
                <a:cs typeface="+mj-cs"/>
              </a:rPr>
              <a:t>: Information </a:t>
            </a:r>
            <a:r>
              <a:rPr lang="en-US" dirty="0" smtClean="0">
                <a:cs typeface="+mj-cs"/>
              </a:rPr>
              <a:t>Technology  </a:t>
            </a:r>
            <a:r>
              <a:rPr lang="ar-SA" dirty="0" smtClean="0">
                <a:cs typeface="+mj-cs"/>
              </a:rPr>
              <a:t>تقنية معلومات</a:t>
            </a:r>
            <a:endParaRPr lang="en-US" dirty="0" smtClean="0">
              <a:cs typeface="+mj-cs"/>
            </a:endParaRPr>
          </a:p>
          <a:p>
            <a:endParaRPr lang="en-US" dirty="0">
              <a:cs typeface="+mj-cs"/>
            </a:endParaRPr>
          </a:p>
          <a:p>
            <a:r>
              <a:rPr lang="en-US" b="1" dirty="0">
                <a:cs typeface="+mj-cs"/>
              </a:rPr>
              <a:t>AEC</a:t>
            </a:r>
            <a:r>
              <a:rPr lang="en-US" dirty="0">
                <a:cs typeface="+mj-cs"/>
              </a:rPr>
              <a:t>: Atomic Energy </a:t>
            </a:r>
            <a:r>
              <a:rPr lang="en-US" dirty="0" smtClean="0">
                <a:cs typeface="+mj-cs"/>
              </a:rPr>
              <a:t>Commission  </a:t>
            </a:r>
            <a:r>
              <a:rPr lang="ar-SA" dirty="0" smtClean="0">
                <a:cs typeface="+mj-cs"/>
              </a:rPr>
              <a:t>لجنة </a:t>
            </a:r>
            <a:r>
              <a:rPr lang="ar-SA" dirty="0">
                <a:cs typeface="+mj-cs"/>
              </a:rPr>
              <a:t>الطاقة </a:t>
            </a:r>
            <a:r>
              <a:rPr lang="ar-SA" dirty="0" smtClean="0">
                <a:cs typeface="+mj-cs"/>
              </a:rPr>
              <a:t>الذرية</a:t>
            </a:r>
            <a:endParaRPr lang="en-US" dirty="0" smtClean="0">
              <a:cs typeface="+mj-cs"/>
            </a:endParaRPr>
          </a:p>
          <a:p>
            <a:endParaRPr lang="en-US" dirty="0">
              <a:cs typeface="+mj-cs"/>
            </a:endParaRPr>
          </a:p>
          <a:p>
            <a:r>
              <a:rPr lang="en-US" b="1" dirty="0">
                <a:cs typeface="+mj-cs"/>
              </a:rPr>
              <a:t>CIA</a:t>
            </a:r>
            <a:r>
              <a:rPr lang="en-US" dirty="0">
                <a:cs typeface="+mj-cs"/>
              </a:rPr>
              <a:t>: Central Intelligence Agency </a:t>
            </a:r>
            <a:r>
              <a:rPr lang="en-US" dirty="0" smtClean="0">
                <a:cs typeface="+mj-cs"/>
              </a:rPr>
              <a:t> </a:t>
            </a:r>
            <a:r>
              <a:rPr lang="ar-SA" dirty="0" smtClean="0">
                <a:cs typeface="+mj-cs"/>
              </a:rPr>
              <a:t>وكالة </a:t>
            </a:r>
            <a:r>
              <a:rPr lang="ar-SA" dirty="0">
                <a:cs typeface="+mj-cs"/>
              </a:rPr>
              <a:t>المخابرات المركزية </a:t>
            </a:r>
            <a:r>
              <a:rPr lang="ar-SA" dirty="0" smtClean="0">
                <a:cs typeface="+mj-cs"/>
              </a:rPr>
              <a:t>الأمريكية</a:t>
            </a:r>
            <a:r>
              <a:rPr lang="en-US" dirty="0" smtClean="0">
                <a:cs typeface="+mj-cs"/>
              </a:rPr>
              <a:t>)</a:t>
            </a:r>
          </a:p>
          <a:p>
            <a:endParaRPr lang="en-US" dirty="0">
              <a:cs typeface="+mj-cs"/>
            </a:endParaRPr>
          </a:p>
          <a:p>
            <a:r>
              <a:rPr lang="en-US" b="1" dirty="0">
                <a:cs typeface="+mj-cs"/>
              </a:rPr>
              <a:t>IMF</a:t>
            </a:r>
            <a:r>
              <a:rPr lang="en-US" dirty="0">
                <a:cs typeface="+mj-cs"/>
              </a:rPr>
              <a:t>: International Monetary Fund </a:t>
            </a:r>
            <a:r>
              <a:rPr lang="ar-SA" dirty="0" smtClean="0">
                <a:cs typeface="+mj-cs"/>
              </a:rPr>
              <a:t>صندوق </a:t>
            </a:r>
            <a:r>
              <a:rPr lang="ar-SA" dirty="0">
                <a:cs typeface="+mj-cs"/>
              </a:rPr>
              <a:t>النقد الدولي </a:t>
            </a:r>
            <a:endParaRPr lang="en-US" dirty="0" smtClean="0">
              <a:cs typeface="+mj-cs"/>
            </a:endParaRPr>
          </a:p>
          <a:p>
            <a:endParaRPr lang="en-US" dirty="0">
              <a:cs typeface="+mj-cs"/>
            </a:endParaRPr>
          </a:p>
          <a:p>
            <a:r>
              <a:rPr lang="en-US" b="1" dirty="0">
                <a:cs typeface="+mj-cs"/>
              </a:rPr>
              <a:t>UNESCO</a:t>
            </a:r>
            <a:r>
              <a:rPr lang="en-US" dirty="0">
                <a:cs typeface="+mj-cs"/>
              </a:rPr>
              <a:t>: The United Nations Educational, Scientific and Cultural </a:t>
            </a:r>
            <a:r>
              <a:rPr lang="en-US" dirty="0" smtClean="0">
                <a:cs typeface="+mj-cs"/>
              </a:rPr>
              <a:t>Organization</a:t>
            </a:r>
          </a:p>
          <a:p>
            <a:pPr marL="0" indent="0">
              <a:buNone/>
            </a:pPr>
            <a:r>
              <a:rPr lang="en-US" dirty="0">
                <a:cs typeface="+mj-cs"/>
              </a:rPr>
              <a:t/>
            </a:r>
            <a:br>
              <a:rPr lang="en-US" dirty="0">
                <a:cs typeface="+mj-cs"/>
              </a:rPr>
            </a:br>
            <a:r>
              <a:rPr lang="ar-SA" dirty="0">
                <a:cs typeface="+mj-cs"/>
              </a:rPr>
              <a:t>اليونسكو: منظمة الأمم المتحدة للتربية والعلوم والثقافة </a:t>
            </a:r>
            <a:r>
              <a:rPr lang="en-US" dirty="0">
                <a:cs typeface="+mj-cs"/>
              </a:rPr>
              <a:t/>
            </a:r>
            <a:br>
              <a:rPr lang="en-US" dirty="0">
                <a:cs typeface="+mj-cs"/>
              </a:rPr>
            </a:br>
            <a:r>
              <a:rPr lang="ar-SA" dirty="0">
                <a:cs typeface="+mj-cs"/>
              </a:rPr>
              <a:t>أو </a:t>
            </a:r>
            <a:r>
              <a:rPr lang="en-US" dirty="0">
                <a:cs typeface="+mj-cs"/>
              </a:rPr>
              <a:t/>
            </a:r>
            <a:br>
              <a:rPr lang="en-US" dirty="0">
                <a:cs typeface="+mj-cs"/>
              </a:rPr>
            </a:br>
            <a:r>
              <a:rPr lang="ar-SA" dirty="0">
                <a:cs typeface="+mj-cs"/>
              </a:rPr>
              <a:t>منظمة التربية والعلوم والثقافة التابعة للأمم المتحدة</a:t>
            </a:r>
            <a:endParaRPr lang="en-US" dirty="0">
              <a:cs typeface="+mj-cs"/>
            </a:endParaRPr>
          </a:p>
          <a:p>
            <a:endParaRPr lang="en-US" dirty="0">
              <a:cs typeface="+mj-cs"/>
            </a:endParaRPr>
          </a:p>
        </p:txBody>
      </p:sp>
    </p:spTree>
    <p:extLst>
      <p:ext uri="{BB962C8B-B14F-4D97-AF65-F5344CB8AC3E}">
        <p14:creationId xmlns:p14="http://schemas.microsoft.com/office/powerpoint/2010/main" val="256267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UNICEF: United Nations Children's </a:t>
            </a:r>
            <a:r>
              <a:rPr lang="en-US" dirty="0" smtClean="0"/>
              <a:t>Fund</a:t>
            </a:r>
            <a:r>
              <a:rPr lang="en-US" dirty="0"/>
              <a:t/>
            </a:r>
            <a:br>
              <a:rPr lang="en-US" dirty="0"/>
            </a:br>
            <a:r>
              <a:rPr lang="ar-SA" dirty="0"/>
              <a:t>اليونيسيف: صندوق الأمم المتحدة لرعاية الطفولة</a:t>
            </a:r>
            <a:r>
              <a:rPr lang="en-US" dirty="0"/>
              <a:t/>
            </a:r>
            <a:br>
              <a:rPr lang="en-US" dirty="0"/>
            </a:br>
            <a:r>
              <a:rPr lang="ar-SA" dirty="0"/>
              <a:t>أو</a:t>
            </a:r>
            <a:r>
              <a:rPr lang="en-US" dirty="0"/>
              <a:t/>
            </a:r>
            <a:br>
              <a:rPr lang="en-US" dirty="0"/>
            </a:br>
            <a:r>
              <a:rPr lang="ar-SA" dirty="0"/>
              <a:t>صندوق رعاية الطفولة التابع لهيئة الأمم المتحدة</a:t>
            </a:r>
            <a:endParaRPr lang="en-US" dirty="0"/>
          </a:p>
          <a:p>
            <a:r>
              <a:rPr lang="en-US" dirty="0" smtClean="0"/>
              <a:t>WHO</a:t>
            </a:r>
            <a:r>
              <a:rPr lang="en-US" dirty="0"/>
              <a:t>: World Health Organization </a:t>
            </a:r>
            <a:r>
              <a:rPr lang="ar-SA" dirty="0" smtClean="0"/>
              <a:t>منظمة </a:t>
            </a:r>
            <a:r>
              <a:rPr lang="ar-SA" dirty="0"/>
              <a:t>الصحة العالمية</a:t>
            </a:r>
            <a:endParaRPr lang="en-US" dirty="0"/>
          </a:p>
          <a:p>
            <a:endParaRPr lang="ar-SA" dirty="0" smtClean="0"/>
          </a:p>
          <a:p>
            <a:r>
              <a:rPr lang="en-US" dirty="0" smtClean="0"/>
              <a:t>FAO</a:t>
            </a:r>
            <a:r>
              <a:rPr lang="ar-SA" dirty="0" smtClean="0"/>
              <a:t>:</a:t>
            </a:r>
            <a:r>
              <a:rPr lang="en-US" dirty="0" smtClean="0"/>
              <a:t>Food </a:t>
            </a:r>
            <a:r>
              <a:rPr lang="en-US" dirty="0"/>
              <a:t>and Agriculture Organization of the United </a:t>
            </a:r>
            <a:r>
              <a:rPr lang="en-US" dirty="0" smtClean="0"/>
              <a:t>Nation</a:t>
            </a:r>
            <a:r>
              <a:rPr lang="ar-SA" dirty="0" smtClean="0"/>
              <a:t> منظمة الأمم المتحدة للأغذية والزراعة </a:t>
            </a:r>
            <a:endParaRPr lang="en-US" dirty="0" smtClean="0"/>
          </a:p>
          <a:p>
            <a:endParaRPr lang="en-US" dirty="0"/>
          </a:p>
          <a:p>
            <a:r>
              <a:rPr lang="en-US" dirty="0" smtClean="0"/>
              <a:t>UNRWA  the United Nations Relief and Works Agency </a:t>
            </a:r>
            <a:r>
              <a:rPr lang="ar-SA" dirty="0" smtClean="0"/>
              <a:t>وكالة </a:t>
            </a:r>
            <a:r>
              <a:rPr lang="ar-SA" dirty="0"/>
              <a:t>الأمم المتحدة لغوث وتشغيل </a:t>
            </a:r>
            <a:r>
              <a:rPr lang="ar-SA" dirty="0" smtClean="0"/>
              <a:t>اللاجئين </a:t>
            </a:r>
            <a:r>
              <a:rPr lang="ar-SA" dirty="0"/>
              <a:t>(</a:t>
            </a:r>
            <a:r>
              <a:rPr lang="ar-SA" dirty="0" smtClean="0"/>
              <a:t>الأنروا</a:t>
            </a:r>
            <a:endParaRPr lang="en-US" dirty="0"/>
          </a:p>
          <a:p>
            <a:endParaRPr lang="en-US" dirty="0"/>
          </a:p>
        </p:txBody>
      </p:sp>
    </p:spTree>
    <p:extLst>
      <p:ext uri="{BB962C8B-B14F-4D97-AF65-F5344CB8AC3E}">
        <p14:creationId xmlns:p14="http://schemas.microsoft.com/office/powerpoint/2010/main" val="182628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OAPEC: Organization of Arab Petroleum Exporting Countries </a:t>
            </a:r>
            <a:r>
              <a:rPr lang="ar-SA" dirty="0" smtClean="0"/>
              <a:t>منظمة الدول العربية المصدرة للنفط</a:t>
            </a:r>
          </a:p>
          <a:p>
            <a:endParaRPr lang="ar-SA" dirty="0" smtClean="0"/>
          </a:p>
          <a:p>
            <a:r>
              <a:rPr lang="en-US" dirty="0" smtClean="0"/>
              <a:t>OPEC:</a:t>
            </a:r>
            <a:r>
              <a:rPr lang="en-US" dirty="0"/>
              <a:t> </a:t>
            </a:r>
            <a:r>
              <a:rPr lang="en-US" dirty="0" smtClean="0"/>
              <a:t>Organization of Petroleum Exporting Countries	</a:t>
            </a:r>
            <a:r>
              <a:rPr lang="ar-SA" dirty="0" smtClean="0"/>
              <a:t> منظمة الدول المصدرة للنفط</a:t>
            </a:r>
            <a:endParaRPr lang="en-US" dirty="0" smtClean="0"/>
          </a:p>
          <a:p>
            <a:endParaRPr lang="en-US" dirty="0" smtClean="0"/>
          </a:p>
          <a:p>
            <a:r>
              <a:rPr lang="en-US" dirty="0" smtClean="0"/>
              <a:t>PLO	:</a:t>
            </a:r>
            <a:r>
              <a:rPr lang="en-US" dirty="0"/>
              <a:t> </a:t>
            </a:r>
            <a:r>
              <a:rPr lang="en-US" dirty="0" smtClean="0"/>
              <a:t>Palestinian Liberation Organization </a:t>
            </a:r>
            <a:r>
              <a:rPr lang="ar-SA" dirty="0" smtClean="0"/>
              <a:t>منظمة التحرير الفلسطينية</a:t>
            </a:r>
            <a:endParaRPr lang="en-US" dirty="0" smtClean="0"/>
          </a:p>
          <a:p>
            <a:endParaRPr lang="en-US" dirty="0" smtClean="0"/>
          </a:p>
          <a:p>
            <a:endParaRPr lang="en-US" dirty="0" smtClean="0"/>
          </a:p>
          <a:p>
            <a:r>
              <a:rPr lang="en-US" dirty="0" smtClean="0"/>
              <a:t>WTO: World Trade Organization </a:t>
            </a:r>
            <a:r>
              <a:rPr lang="ar-SA" dirty="0" smtClean="0"/>
              <a:t>منظمة التجارة العالمية</a:t>
            </a:r>
            <a:endParaRPr lang="en-US" dirty="0" smtClean="0"/>
          </a:p>
          <a:p>
            <a:endParaRPr lang="en-US" dirty="0"/>
          </a:p>
        </p:txBody>
      </p:sp>
    </p:spTree>
    <p:extLst>
      <p:ext uri="{BB962C8B-B14F-4D97-AF65-F5344CB8AC3E}">
        <p14:creationId xmlns:p14="http://schemas.microsoft.com/office/powerpoint/2010/main" val="1798293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Agencies</a:t>
            </a:r>
            <a:endParaRPr lang="en-US" dirty="0"/>
          </a:p>
        </p:txBody>
      </p:sp>
      <p:sp>
        <p:nvSpPr>
          <p:cNvPr id="3" name="Content Placeholder 2"/>
          <p:cNvSpPr>
            <a:spLocks noGrp="1"/>
          </p:cNvSpPr>
          <p:nvPr>
            <p:ph idx="1"/>
          </p:nvPr>
        </p:nvSpPr>
        <p:spPr/>
        <p:txBody>
          <a:bodyPr>
            <a:normAutofit fontScale="85000" lnSpcReduction="20000"/>
          </a:bodyPr>
          <a:lstStyle/>
          <a:p>
            <a:pPr marL="0" marR="0" algn="r" rtl="1">
              <a:lnSpc>
                <a:spcPct val="115000"/>
              </a:lnSpc>
              <a:spcBef>
                <a:spcPts val="0"/>
              </a:spcBef>
              <a:spcAft>
                <a:spcPts val="1000"/>
              </a:spcAft>
            </a:pPr>
            <a:r>
              <a:rPr lang="ar-SA" b="1" dirty="0">
                <a:latin typeface="Calibri"/>
                <a:ea typeface="Calibri"/>
              </a:rPr>
              <a:t>واس:</a:t>
            </a:r>
            <a:r>
              <a:rPr lang="ar-SA" dirty="0">
                <a:latin typeface="Calibri"/>
                <a:ea typeface="Calibri"/>
              </a:rPr>
              <a:t> وكالة الأنباء السعودية (</a:t>
            </a:r>
            <a:r>
              <a:rPr lang="en-US" b="1" dirty="0">
                <a:latin typeface="Calibri"/>
                <a:ea typeface="Calibri"/>
                <a:cs typeface="Arial"/>
              </a:rPr>
              <a:t>SPA:</a:t>
            </a:r>
            <a:r>
              <a:rPr lang="en-US" dirty="0">
                <a:latin typeface="Calibri"/>
                <a:ea typeface="Calibri"/>
                <a:cs typeface="Arial"/>
              </a:rPr>
              <a:t> Saudi Press Agency</a:t>
            </a:r>
            <a:r>
              <a:rPr lang="ar-SA" dirty="0" smtClean="0">
                <a:latin typeface="Calibri"/>
                <a:ea typeface="Calibri"/>
              </a:rPr>
              <a:t>)</a:t>
            </a:r>
            <a:endParaRPr lang="en-US" dirty="0" smtClean="0">
              <a:latin typeface="Calibri"/>
              <a:ea typeface="Calibri"/>
            </a:endParaRPr>
          </a:p>
          <a:p>
            <a:pPr marL="0" marR="0" algn="r" rtl="1">
              <a:lnSpc>
                <a:spcPct val="115000"/>
              </a:lnSpc>
              <a:spcBef>
                <a:spcPts val="0"/>
              </a:spcBef>
              <a:spcAft>
                <a:spcPts val="1000"/>
              </a:spcAft>
            </a:pPr>
            <a:endParaRPr lang="en-US" sz="1800" dirty="0">
              <a:latin typeface="Calibri"/>
              <a:ea typeface="Calibri"/>
              <a:cs typeface="Arial"/>
            </a:endParaRPr>
          </a:p>
          <a:p>
            <a:pPr marL="0" marR="0" algn="r" rtl="1">
              <a:lnSpc>
                <a:spcPct val="115000"/>
              </a:lnSpc>
              <a:spcBef>
                <a:spcPts val="0"/>
              </a:spcBef>
              <a:spcAft>
                <a:spcPts val="1000"/>
              </a:spcAft>
            </a:pPr>
            <a:r>
              <a:rPr lang="ar-SA" b="1" dirty="0">
                <a:latin typeface="Calibri"/>
                <a:ea typeface="Calibri"/>
              </a:rPr>
              <a:t>أسوشيتد برس (بالإنجليزية: </a:t>
            </a:r>
            <a:r>
              <a:rPr lang="en-GB" b="1" dirty="0">
                <a:latin typeface="Calibri"/>
                <a:ea typeface="Calibri"/>
                <a:cs typeface="Arial"/>
              </a:rPr>
              <a:t>Associated Press</a:t>
            </a:r>
            <a:r>
              <a:rPr lang="ar-SA" b="1" dirty="0">
                <a:latin typeface="Calibri"/>
                <a:ea typeface="Calibri"/>
              </a:rPr>
              <a:t>)، وكالة أنباء </a:t>
            </a:r>
            <a:r>
              <a:rPr lang="ar-SA" b="1" dirty="0" smtClean="0">
                <a:latin typeface="Calibri"/>
                <a:ea typeface="Calibri"/>
              </a:rPr>
              <a:t>أمريكية</a:t>
            </a:r>
            <a:endParaRPr lang="en-US" b="1" dirty="0" smtClean="0">
              <a:latin typeface="Calibri"/>
              <a:ea typeface="Calibri"/>
            </a:endParaRPr>
          </a:p>
          <a:p>
            <a:pPr marL="0" marR="0" algn="r" rtl="1">
              <a:lnSpc>
                <a:spcPct val="115000"/>
              </a:lnSpc>
              <a:spcBef>
                <a:spcPts val="0"/>
              </a:spcBef>
              <a:spcAft>
                <a:spcPts val="1000"/>
              </a:spcAft>
            </a:pPr>
            <a:endParaRPr lang="en-US" sz="1800" dirty="0">
              <a:latin typeface="Calibri"/>
              <a:ea typeface="Calibri"/>
              <a:cs typeface="Arial"/>
            </a:endParaRPr>
          </a:p>
          <a:p>
            <a:pPr marL="0" marR="0" algn="r" rtl="1">
              <a:lnSpc>
                <a:spcPct val="115000"/>
              </a:lnSpc>
              <a:spcBef>
                <a:spcPts val="0"/>
              </a:spcBef>
              <a:spcAft>
                <a:spcPts val="1000"/>
              </a:spcAft>
            </a:pPr>
            <a:r>
              <a:rPr lang="ar-SA" b="1" dirty="0">
                <a:latin typeface="Calibri"/>
                <a:ea typeface="Calibri"/>
              </a:rPr>
              <a:t>وكالة الأنباء الألمانية</a:t>
            </a:r>
            <a:r>
              <a:rPr lang="ar-SA" dirty="0">
                <a:latin typeface="Calibri"/>
                <a:ea typeface="Calibri"/>
              </a:rPr>
              <a:t> </a:t>
            </a:r>
            <a:r>
              <a:rPr lang="en-GB" dirty="0">
                <a:latin typeface="Calibri"/>
                <a:ea typeface="Calibri"/>
                <a:cs typeface="Arial"/>
              </a:rPr>
              <a:t>(</a:t>
            </a:r>
            <a:r>
              <a:rPr lang="ar-SA" u="sng" dirty="0">
                <a:solidFill>
                  <a:srgbClr val="0000FF"/>
                </a:solidFill>
                <a:latin typeface="Calibri"/>
                <a:ea typeface="Calibri"/>
                <a:hlinkClick r:id="rId2" tooltip="ألمانية (لغة)"/>
              </a:rPr>
              <a:t>بالألمانية</a:t>
            </a:r>
            <a:r>
              <a:rPr lang="en-GB" dirty="0">
                <a:latin typeface="Calibri"/>
                <a:ea typeface="Calibri"/>
                <a:cs typeface="Arial"/>
              </a:rPr>
              <a:t>: Deutsche </a:t>
            </a:r>
            <a:r>
              <a:rPr lang="en-GB" dirty="0" err="1">
                <a:latin typeface="Calibri"/>
                <a:ea typeface="Calibri"/>
                <a:cs typeface="Arial"/>
              </a:rPr>
              <a:t>Presse</a:t>
            </a:r>
            <a:r>
              <a:rPr lang="en-GB" dirty="0">
                <a:latin typeface="Calibri"/>
                <a:ea typeface="Calibri"/>
                <a:cs typeface="Arial"/>
              </a:rPr>
              <a:t> </a:t>
            </a:r>
            <a:r>
              <a:rPr lang="en-GB" dirty="0" err="1">
                <a:latin typeface="Calibri"/>
                <a:ea typeface="Calibri"/>
                <a:cs typeface="Arial"/>
              </a:rPr>
              <a:t>Agentur</a:t>
            </a:r>
            <a:r>
              <a:rPr lang="en-GB" dirty="0">
                <a:latin typeface="Calibri"/>
                <a:ea typeface="Calibri"/>
                <a:cs typeface="Arial"/>
              </a:rPr>
              <a:t>) </a:t>
            </a:r>
            <a:r>
              <a:rPr lang="ar-SA" dirty="0">
                <a:latin typeface="Calibri"/>
                <a:ea typeface="Calibri"/>
              </a:rPr>
              <a:t>هي أهم </a:t>
            </a:r>
            <a:r>
              <a:rPr lang="ar-SA" u="sng" dirty="0">
                <a:solidFill>
                  <a:srgbClr val="0000FF"/>
                </a:solidFill>
                <a:latin typeface="Calibri"/>
                <a:ea typeface="Calibri"/>
                <a:hlinkClick r:id="rId3" tooltip="وكالة أنباء"/>
              </a:rPr>
              <a:t>وكالة أنباء</a:t>
            </a:r>
            <a:r>
              <a:rPr lang="en-GB" dirty="0">
                <a:latin typeface="Calibri"/>
                <a:ea typeface="Calibri"/>
                <a:cs typeface="Arial"/>
              </a:rPr>
              <a:t> </a:t>
            </a:r>
            <a:r>
              <a:rPr lang="ar-SA" dirty="0">
                <a:latin typeface="Calibri"/>
                <a:ea typeface="Calibri"/>
              </a:rPr>
              <a:t>في </a:t>
            </a:r>
            <a:r>
              <a:rPr lang="ar-SA" u="sng" dirty="0">
                <a:solidFill>
                  <a:srgbClr val="0000FF"/>
                </a:solidFill>
                <a:latin typeface="Calibri"/>
                <a:ea typeface="Calibri"/>
                <a:hlinkClick r:id="rId4" tooltip="ألمانيا"/>
              </a:rPr>
              <a:t>ألمانيا</a:t>
            </a:r>
            <a:r>
              <a:rPr lang="en-GB" dirty="0">
                <a:latin typeface="Calibri"/>
                <a:ea typeface="Calibri"/>
                <a:cs typeface="Arial"/>
              </a:rPr>
              <a:t> </a:t>
            </a:r>
            <a:r>
              <a:rPr lang="ar-SA" dirty="0">
                <a:latin typeface="Calibri"/>
                <a:ea typeface="Calibri"/>
              </a:rPr>
              <a:t>وأحد أكبر وكالات الأنباء في العالم. يختصر اسمها من خلال وضع الأحرف الأولى من تسميتها بالألمانية لتصبح د.ب.أ</a:t>
            </a:r>
            <a:r>
              <a:rPr lang="en-GB" dirty="0">
                <a:latin typeface="Calibri"/>
                <a:ea typeface="Calibri"/>
                <a:cs typeface="Arial"/>
              </a:rPr>
              <a:t> (DPA)</a:t>
            </a:r>
            <a:endParaRPr lang="en-US" sz="1800" dirty="0">
              <a:latin typeface="Calibri"/>
              <a:ea typeface="Calibri"/>
              <a:cs typeface="Arial"/>
            </a:endParaRPr>
          </a:p>
          <a:p>
            <a:pPr marL="0" marR="0" algn="r" rtl="1">
              <a:lnSpc>
                <a:spcPct val="115000"/>
              </a:lnSpc>
              <a:spcBef>
                <a:spcPts val="0"/>
              </a:spcBef>
              <a:spcAft>
                <a:spcPts val="1000"/>
              </a:spcAft>
            </a:pPr>
            <a:r>
              <a:rPr lang="ar-SA" b="1" dirty="0">
                <a:latin typeface="Calibri"/>
                <a:ea typeface="Calibri"/>
              </a:rPr>
              <a:t>وكالة فرانس برس (بالفرنسية:</a:t>
            </a:r>
            <a:r>
              <a:rPr lang="en-GB" dirty="0" err="1">
                <a:latin typeface="Calibri"/>
                <a:ea typeface="Calibri"/>
                <a:cs typeface="Arial"/>
              </a:rPr>
              <a:t>Agence</a:t>
            </a:r>
            <a:r>
              <a:rPr lang="en-GB" dirty="0">
                <a:latin typeface="Calibri"/>
                <a:ea typeface="Calibri"/>
                <a:cs typeface="Arial"/>
              </a:rPr>
              <a:t> France-</a:t>
            </a:r>
            <a:r>
              <a:rPr lang="en-GB" dirty="0" err="1">
                <a:latin typeface="Calibri"/>
                <a:ea typeface="Calibri"/>
                <a:cs typeface="Arial"/>
              </a:rPr>
              <a:t>Presse</a:t>
            </a:r>
            <a:r>
              <a:rPr lang="en-GB" dirty="0">
                <a:ea typeface="Calibri"/>
                <a:cs typeface="Arial"/>
              </a:rPr>
              <a:t> </a:t>
            </a:r>
            <a:r>
              <a:rPr lang="ar-SA" b="1" dirty="0">
                <a:latin typeface="Calibri"/>
                <a:ea typeface="Calibri"/>
              </a:rPr>
              <a:t>أو فرانس بريس؛ وباختصار أ ف ب، </a:t>
            </a:r>
            <a:r>
              <a:rPr lang="en-GB" b="1" dirty="0">
                <a:latin typeface="Calibri"/>
                <a:ea typeface="Calibri"/>
                <a:cs typeface="Arial"/>
              </a:rPr>
              <a:t>AFP</a:t>
            </a:r>
            <a:r>
              <a:rPr lang="ar-SA" b="1" dirty="0">
                <a:latin typeface="Calibri"/>
                <a:ea typeface="Calibri"/>
              </a:rPr>
              <a:t>)</a:t>
            </a:r>
            <a:endParaRPr lang="en-US" sz="1800" dirty="0">
              <a:latin typeface="Calibri"/>
              <a:ea typeface="Calibri"/>
              <a:cs typeface="Arial"/>
            </a:endParaRPr>
          </a:p>
          <a:p>
            <a:pPr marL="0" marR="0" algn="r" rtl="1">
              <a:lnSpc>
                <a:spcPct val="115000"/>
              </a:lnSpc>
              <a:spcBef>
                <a:spcPts val="0"/>
              </a:spcBef>
              <a:spcAft>
                <a:spcPts val="1000"/>
              </a:spcAft>
            </a:pPr>
            <a:r>
              <a:rPr lang="ar-SA" b="1" dirty="0">
                <a:latin typeface="Calibri"/>
                <a:ea typeface="Calibri"/>
              </a:rPr>
              <a:t>رويترز (</a:t>
            </a:r>
            <a:r>
              <a:rPr lang="en-US" b="1" dirty="0">
                <a:latin typeface="Calibri"/>
                <a:ea typeface="Calibri"/>
                <a:cs typeface="Arial"/>
              </a:rPr>
              <a:t>Reuters</a:t>
            </a:r>
            <a:r>
              <a:rPr lang="ar-SA" b="1" dirty="0">
                <a:latin typeface="Calibri"/>
                <a:ea typeface="Calibri"/>
              </a:rPr>
              <a:t>)  رويترز</a:t>
            </a:r>
            <a:r>
              <a:rPr lang="ar-SA" dirty="0">
                <a:latin typeface="Calibri"/>
                <a:ea typeface="Calibri"/>
              </a:rPr>
              <a:t> هي </a:t>
            </a:r>
            <a:r>
              <a:rPr lang="ar-SA" u="sng" dirty="0">
                <a:solidFill>
                  <a:srgbClr val="0000FF"/>
                </a:solidFill>
                <a:latin typeface="Calibri"/>
                <a:ea typeface="Calibri"/>
                <a:hlinkClick r:id="rId3" tooltip="وكالة أنباء"/>
              </a:rPr>
              <a:t>وكالة أنباء</a:t>
            </a:r>
            <a:r>
              <a:rPr lang="en-GB" dirty="0">
                <a:latin typeface="Calibri"/>
                <a:ea typeface="Calibri"/>
                <a:cs typeface="Arial"/>
              </a:rPr>
              <a:t> </a:t>
            </a:r>
            <a:r>
              <a:rPr lang="ar-SA" dirty="0">
                <a:latin typeface="Calibri"/>
                <a:ea typeface="Calibri"/>
              </a:rPr>
              <a:t>عالمية لجمع المعلومات المتخصصة للمحترفين في قطاع خدمات المال والإعلام والأسواق العالمية المختلفة. يعتبر البعض أن المعلومات التي تقدمها رويترز عالية الموثوقية ويبني عليها العديد من متخذي القرارات في العالم قراراتهم.</a:t>
            </a:r>
            <a:endParaRPr lang="en-US" sz="1800" dirty="0">
              <a:latin typeface="Calibri"/>
              <a:ea typeface="Calibri"/>
              <a:cs typeface="Arial"/>
            </a:endParaRPr>
          </a:p>
          <a:p>
            <a:pPr marL="0" marR="0" algn="r" rtl="1">
              <a:lnSpc>
                <a:spcPct val="115000"/>
              </a:lnSpc>
              <a:spcBef>
                <a:spcPts val="0"/>
              </a:spcBef>
              <a:spcAft>
                <a:spcPts val="1000"/>
              </a:spcAft>
            </a:pPr>
            <a:r>
              <a:rPr lang="ar-SA" b="1" dirty="0">
                <a:latin typeface="Calibri"/>
                <a:ea typeface="Calibri"/>
              </a:rPr>
              <a:t> </a:t>
            </a:r>
            <a:endParaRPr lang="en-US" sz="1800" dirty="0">
              <a:latin typeface="Calibri"/>
              <a:ea typeface="Calibri"/>
              <a:cs typeface="Arial"/>
            </a:endParaRPr>
          </a:p>
          <a:p>
            <a:endParaRPr lang="en-US" dirty="0"/>
          </a:p>
        </p:txBody>
      </p:sp>
    </p:spTree>
    <p:extLst>
      <p:ext uri="{BB962C8B-B14F-4D97-AF65-F5344CB8AC3E}">
        <p14:creationId xmlns:p14="http://schemas.microsoft.com/office/powerpoint/2010/main" val="3964095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marL="342900" marR="0" algn="l" fontAlgn="base">
              <a:lnSpc>
                <a:spcPct val="115000"/>
              </a:lnSpc>
              <a:spcBef>
                <a:spcPts val="0"/>
              </a:spcBef>
              <a:spcAft>
                <a:spcPts val="1000"/>
              </a:spcAft>
            </a:pPr>
            <a:r>
              <a:rPr lang="en-GB" sz="2400" b="1" dirty="0">
                <a:solidFill>
                  <a:srgbClr val="000000"/>
                </a:solidFill>
                <a:ea typeface="Times New Roman"/>
                <a:cs typeface="Times New Roman"/>
              </a:rPr>
              <a:t>Rewrite each of the following sentences as proper headlines; then translate your sentences.</a:t>
            </a:r>
            <a:r>
              <a:rPr lang="en-US" sz="2400" dirty="0">
                <a:ea typeface="Calibri"/>
                <a:cs typeface="Arial"/>
              </a:rPr>
              <a:t/>
            </a:r>
            <a:br>
              <a:rPr lang="en-US" sz="2400" dirty="0">
                <a:ea typeface="Calibri"/>
                <a:cs typeface="Arial"/>
              </a:rPr>
            </a:br>
            <a:endParaRPr lang="en-US" sz="2400"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dirty="0"/>
              <a:t>1.	Six people were injured in a road accident.</a:t>
            </a:r>
          </a:p>
          <a:p>
            <a:r>
              <a:rPr lang="en-US" dirty="0"/>
              <a:t>Headline: ……………………………………………………………………………………</a:t>
            </a:r>
          </a:p>
          <a:p>
            <a:r>
              <a:rPr lang="en-US" dirty="0"/>
              <a:t>Translation: ………………………………………………………………………………….</a:t>
            </a:r>
          </a:p>
          <a:p>
            <a:endParaRPr lang="en-US" dirty="0"/>
          </a:p>
          <a:p>
            <a:r>
              <a:rPr lang="en-US" b="1" dirty="0"/>
              <a:t>2.	A police officer shoots and kills a black teen in Wisconsin.</a:t>
            </a:r>
          </a:p>
          <a:p>
            <a:r>
              <a:rPr lang="en-US" dirty="0"/>
              <a:t>Headline: …………………………………………………………………………………….</a:t>
            </a:r>
          </a:p>
          <a:p>
            <a:r>
              <a:rPr lang="en-US" dirty="0"/>
              <a:t>Translation: ………………………………………………………………………………….</a:t>
            </a:r>
          </a:p>
          <a:p>
            <a:endParaRPr lang="en-US" dirty="0"/>
          </a:p>
        </p:txBody>
      </p:sp>
    </p:spTree>
    <p:extLst>
      <p:ext uri="{BB962C8B-B14F-4D97-AF65-F5344CB8AC3E}">
        <p14:creationId xmlns:p14="http://schemas.microsoft.com/office/powerpoint/2010/main" val="1380801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323</TotalTime>
  <Words>448</Words>
  <Application>Microsoft Office PowerPoint</Application>
  <PresentationFormat>On-screen Show (4:3)</PresentationFormat>
  <Paragraphs>98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Media Translation  Week 2</vt:lpstr>
      <vt:lpstr>PowerPoint Presentation</vt:lpstr>
      <vt:lpstr>PowerPoint Presentation</vt:lpstr>
      <vt:lpstr>Abbreviations</vt:lpstr>
      <vt:lpstr>PowerPoint Presentation</vt:lpstr>
      <vt:lpstr>PowerPoint Presentation</vt:lpstr>
      <vt:lpstr>PowerPoint Presentation</vt:lpstr>
      <vt:lpstr>News Agencies</vt:lpstr>
      <vt:lpstr>Rewrite each of the following sentences as proper headlines; then translate your sentences. </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Toshiba</cp:lastModifiedBy>
  <cp:revision>10</cp:revision>
  <dcterms:created xsi:type="dcterms:W3CDTF">2015-09-02T14:47:12Z</dcterms:created>
  <dcterms:modified xsi:type="dcterms:W3CDTF">2015-09-06T06:30:18Z</dcterms:modified>
</cp:coreProperties>
</file>