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58" r:id="rId3"/>
    <p:sldId id="262" r:id="rId4"/>
    <p:sldId id="264" r:id="rId5"/>
    <p:sldId id="265" r:id="rId6"/>
    <p:sldId id="275" r:id="rId7"/>
    <p:sldId id="269" r:id="rId8"/>
    <p:sldId id="270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23/12/1435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1428728" y="1000108"/>
            <a:ext cx="6500858" cy="4572032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FFFF00"/>
                </a:solidFill>
                <a:cs typeface="Al-Mothnna" pitchFamily="2" charset="-78"/>
              </a:rPr>
              <a:t>مفهوم المهنة والعمل ومكانتهما</a:t>
            </a:r>
            <a:endParaRPr lang="ar-SA" sz="6000" dirty="0" smtClean="0">
              <a:solidFill>
                <a:srgbClr val="FFFF00"/>
              </a:solidFill>
              <a:cs typeface="Al-Mothnn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043890" cy="3786214"/>
          </a:xfrm>
        </p:spPr>
        <p:txBody>
          <a:bodyPr/>
          <a:lstStyle/>
          <a:p>
            <a:pPr algn="r"/>
            <a: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  <a:t/>
            </a:r>
            <a:b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</a:br>
            <a: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  <a:t>قال تعالى: </a:t>
            </a:r>
            <a: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  <a:t/>
            </a:r>
            <a:b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</a:br>
            <a:r>
              <a:rPr lang="ar-SA" sz="4400" b="1" dirty="0" smtClean="0">
                <a:solidFill>
                  <a:srgbClr val="FF0000"/>
                </a:solidFill>
                <a:cs typeface="Simplified Arabic" pitchFamily="2" charset="-78"/>
              </a:rPr>
              <a:t>{وَآخَرُونَ </a:t>
            </a:r>
            <a:r>
              <a:rPr lang="ar-SA" sz="4400" b="1" dirty="0" smtClean="0">
                <a:solidFill>
                  <a:srgbClr val="FF0000"/>
                </a:solidFill>
                <a:cs typeface="Simplified Arabic" pitchFamily="2" charset="-78"/>
              </a:rPr>
              <a:t>يَضْرِبُونَ فِي الْأَرْضِ يَبْتَغُونَ مِن فَضْلِ اللَّهِ وَآخَرُونَ يُقَاتِلُونَ فِي سَبِيلِ </a:t>
            </a:r>
            <a:r>
              <a:rPr lang="ar-SA" sz="4400" b="1" dirty="0" smtClean="0">
                <a:solidFill>
                  <a:srgbClr val="FF0000"/>
                </a:solidFill>
                <a:cs typeface="Simplified Arabic" pitchFamily="2" charset="-78"/>
              </a:rPr>
              <a:t>اللَّهِ} المزمل: 20</a:t>
            </a:r>
            <a:endParaRPr lang="ar-SA" sz="6000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043890" cy="4786346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r"/>
            <a: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  <a:t/>
            </a:r>
            <a:b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</a:br>
            <a: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  <a:t>قتل صلى الله عليه وسلم: (من أعمر أرضاً ليست لأحد فهو أحق)</a:t>
            </a:r>
            <a:b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</a:br>
            <a:r>
              <a:rPr lang="ar-SA" sz="4400" b="1" dirty="0" smtClean="0">
                <a:solidFill>
                  <a:srgbClr val="FFFF00"/>
                </a:solidFill>
                <a:cs typeface="Simplified Arabic" pitchFamily="2" charset="-78"/>
              </a:rPr>
              <a:t>قال صلى الله عليه وسلم: (إن قامت الساعة وفي يد أحدكم فسيلة فإن استطاع أن لا تقوم حتى يغرسها فليغرسها).</a:t>
            </a:r>
            <a:endParaRPr lang="ar-SA" sz="6000" b="1" dirty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043890" cy="528641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r"/>
            <a:r>
              <a:rPr lang="ar-SA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Simplified Arabic" pitchFamily="2" charset="-78"/>
              </a:rPr>
              <a:t>روي عن عمر بن الخطاب رضي الله عنه رأى قوماً في المسجد قابعين يدعون أنهم متوكلون على الله، فعلاهم بدرته، وقال: (لا تعقدون أحدكم عن طلب الرزق، ويقول: اللهم ارزقني، وقد علم أن السماء لا تمطر ذهبا ولا فضة، وإنما يرزق الله الناس بعضهم ببعض.</a:t>
            </a:r>
            <a:br>
              <a:rPr lang="ar-SA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Simplified Arabic" pitchFamily="2" charset="-78"/>
              </a:rPr>
            </a:br>
            <a:endParaRPr lang="ar-SA" sz="6000" b="1" dirty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ستديرة 3"/>
          <p:cNvSpPr/>
          <p:nvPr/>
        </p:nvSpPr>
        <p:spPr>
          <a:xfrm>
            <a:off x="1500166" y="1357298"/>
            <a:ext cx="6357982" cy="4143404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C00000"/>
                </a:solidFill>
                <a:cs typeface="PT Bold Dusky" pitchFamily="2" charset="-78"/>
              </a:rPr>
              <a:t>تعريف المهنة</a:t>
            </a:r>
            <a:endParaRPr lang="ar-SA" sz="4400" b="1" dirty="0">
              <a:solidFill>
                <a:srgbClr val="C00000"/>
              </a:solidFill>
              <a:cs typeface="PT Bold Dusky" pitchFamily="2" charset="-78"/>
            </a:endParaRPr>
          </a:p>
          <a:p>
            <a:pPr algn="just"/>
            <a:r>
              <a:rPr lang="ar-SA" sz="3000" b="1" dirty="0" smtClean="0">
                <a:solidFill>
                  <a:srgbClr val="C00000"/>
                </a:solidFill>
                <a:cs typeface="Simplified Arabic" pitchFamily="2" charset="-78"/>
              </a:rPr>
              <a:t>لغة: </a:t>
            </a:r>
            <a:r>
              <a:rPr lang="ar-SA" sz="3000" dirty="0" smtClean="0">
                <a:solidFill>
                  <a:srgbClr val="C00000"/>
                </a:solidFill>
                <a:cs typeface="Simplified Arabic" pitchFamily="2" charset="-78"/>
              </a:rPr>
              <a:t>الحِذْق بالخدمة والعمل.</a:t>
            </a:r>
          </a:p>
          <a:p>
            <a:pPr algn="just"/>
            <a:r>
              <a:rPr lang="ar-SA" sz="3000" b="1" dirty="0" smtClean="0">
                <a:solidFill>
                  <a:srgbClr val="C00000"/>
                </a:solidFill>
                <a:cs typeface="Simplified Arabic" pitchFamily="2" charset="-78"/>
              </a:rPr>
              <a:t>اصطلاحاً: </a:t>
            </a:r>
            <a:r>
              <a:rPr lang="ar-SA" sz="3000" dirty="0" smtClean="0">
                <a:solidFill>
                  <a:srgbClr val="C00000"/>
                </a:solidFill>
                <a:cs typeface="Simplified Arabic" pitchFamily="2" charset="-78"/>
              </a:rPr>
              <a:t>بذل النفس في صنعه، ولو بدون مقابل، أو هي: التكسب.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تخزين داخلي 3"/>
          <p:cNvSpPr/>
          <p:nvPr/>
        </p:nvSpPr>
        <p:spPr>
          <a:xfrm>
            <a:off x="1785918" y="571480"/>
            <a:ext cx="5929354" cy="5857916"/>
          </a:xfrm>
          <a:prstGeom prst="flowChartInternalStorage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/>
            <a:r>
              <a:rPr lang="ar-SA" sz="3200" dirty="0" smtClean="0">
                <a:solidFill>
                  <a:srgbClr val="00B0F0"/>
                </a:solidFill>
                <a:cs typeface="Simplified Arabic" pitchFamily="2" charset="-78"/>
              </a:rPr>
              <a:t>تقول عائشة – رضي الله عنها – لما سئلت: </a:t>
            </a:r>
          </a:p>
          <a:p>
            <a:pPr algn="justLow"/>
            <a:r>
              <a:rPr lang="ar-SA" sz="3200" dirty="0" smtClean="0">
                <a:solidFill>
                  <a:srgbClr val="00B0F0"/>
                </a:solidFill>
                <a:cs typeface="Simplified Arabic" pitchFamily="2" charset="-78"/>
              </a:rPr>
              <a:t>ما كان النبي صلى الله عليه وسلم يضع في بيته ؟ </a:t>
            </a:r>
          </a:p>
          <a:p>
            <a:pPr algn="justLow"/>
            <a:r>
              <a:rPr lang="ar-SA" sz="3200" dirty="0" smtClean="0">
                <a:solidFill>
                  <a:srgbClr val="00B0F0"/>
                </a:solidFill>
                <a:cs typeface="Simplified Arabic" pitchFamily="2" charset="-78"/>
              </a:rPr>
              <a:t>قالت: يكون في مهنة أهله.</a:t>
            </a:r>
          </a:p>
          <a:p>
            <a:pPr algn="justLow"/>
            <a:r>
              <a:rPr lang="ar-SA" sz="3200" dirty="0" smtClean="0">
                <a:solidFill>
                  <a:srgbClr val="00B0F0"/>
                </a:solidFill>
                <a:cs typeface="Simplified Arabic" pitchFamily="2" charset="-78"/>
              </a:rPr>
              <a:t>قال صلى الله عليه وسلم: (ما على أحدكم إن وجد سعة أن يتخذ ثوبين لجمعته سوى ثوبي مهنته.</a:t>
            </a:r>
            <a:endParaRPr lang="ar-SA" sz="3200" dirty="0" smtClean="0">
              <a:solidFill>
                <a:srgbClr val="00B0F0"/>
              </a:solidFill>
              <a:cs typeface="Simplified Arabic" pitchFamily="2" charset="-78"/>
            </a:endParaRPr>
          </a:p>
          <a:p>
            <a:pPr algn="ctr"/>
            <a:endParaRPr lang="ar-SA" sz="3200" dirty="0" smtClean="0">
              <a:solidFill>
                <a:srgbClr val="FF0000"/>
              </a:solidFill>
            </a:endParaRPr>
          </a:p>
          <a:p>
            <a:pPr algn="ctr"/>
            <a:endParaRPr lang="ar-SA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عرّفة مسبقاً 3"/>
          <p:cNvSpPr/>
          <p:nvPr/>
        </p:nvSpPr>
        <p:spPr>
          <a:xfrm>
            <a:off x="1071538" y="714356"/>
            <a:ext cx="7500990" cy="5857916"/>
          </a:xfrm>
          <a:prstGeom prst="flowChartPredefinedProcess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3200" b="1" dirty="0" smtClean="0">
                <a:solidFill>
                  <a:srgbClr val="FF0000"/>
                </a:solidFill>
                <a:cs typeface="AL-Mateen" pitchFamily="2" charset="-78"/>
              </a:rPr>
              <a:t>تعريف العمل:</a:t>
            </a: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cs typeface="Simplified Arabic" pitchFamily="2" charset="-78"/>
              </a:rPr>
              <a:t>لغة: المهنة والفعل</a:t>
            </a: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cs typeface="Simplified Arabic" pitchFamily="2" charset="-78"/>
              </a:rPr>
              <a:t>اصطلاحاً:</a:t>
            </a:r>
          </a:p>
          <a:p>
            <a:pPr algn="just">
              <a:lnSpc>
                <a:spcPct val="150000"/>
              </a:lnSpc>
            </a:pPr>
            <a:endParaRPr lang="ar-SA" sz="1600" b="1" dirty="0" smtClean="0">
              <a:cs typeface="Simplified Arabic" pitchFamily="2" charset="-78"/>
            </a:endParaRPr>
          </a:p>
          <a:p>
            <a:pPr algn="just">
              <a:lnSpc>
                <a:spcPct val="150000"/>
              </a:lnSpc>
            </a:pPr>
            <a:endParaRPr lang="ar-SA" sz="2800" b="1" dirty="0" smtClean="0">
              <a:cs typeface="Simplified Arabic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cs typeface="Simplified Arabic" pitchFamily="2" charset="-78"/>
              </a:rPr>
              <a:t> </a:t>
            </a:r>
            <a:endParaRPr lang="ar-SA" sz="2800" b="1" dirty="0" smtClean="0"/>
          </a:p>
          <a:p>
            <a:pPr>
              <a:lnSpc>
                <a:spcPct val="150000"/>
              </a:lnSpc>
            </a:pPr>
            <a:endParaRPr lang="ar-SA" sz="2400" b="1" dirty="0"/>
          </a:p>
        </p:txBody>
      </p:sp>
      <p:sp>
        <p:nvSpPr>
          <p:cNvPr id="3" name="شكل بيضاوي 2"/>
          <p:cNvSpPr/>
          <p:nvPr/>
        </p:nvSpPr>
        <p:spPr>
          <a:xfrm>
            <a:off x="5286380" y="4071942"/>
            <a:ext cx="1857388" cy="128588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كل فعل عن قصد</a:t>
            </a:r>
            <a:endParaRPr lang="ar-SA" sz="2200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2786050" y="4071942"/>
            <a:ext cx="1857388" cy="128588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كل نشاط إنتاجي</a:t>
            </a:r>
            <a:endParaRPr lang="ar-SA" sz="2200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عمودي 3"/>
          <p:cNvSpPr/>
          <p:nvPr/>
        </p:nvSpPr>
        <p:spPr>
          <a:xfrm>
            <a:off x="2000232" y="857232"/>
            <a:ext cx="6072230" cy="4929222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800" b="1" dirty="0" smtClean="0">
                <a:solidFill>
                  <a:srgbClr val="C00000"/>
                </a:solidFill>
                <a:cs typeface="AL-Mateen" pitchFamily="2" charset="-78"/>
              </a:rPr>
              <a:t>مكانة العمل</a:t>
            </a:r>
            <a:endParaRPr lang="ar-SA" sz="8800" b="1" dirty="0">
              <a:solidFill>
                <a:srgbClr val="C000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تخزين داخلي 3"/>
          <p:cNvSpPr/>
          <p:nvPr/>
        </p:nvSpPr>
        <p:spPr>
          <a:xfrm>
            <a:off x="1785918" y="571480"/>
            <a:ext cx="5929354" cy="5857916"/>
          </a:xfrm>
          <a:prstGeom prst="flowChartInternalStorag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SA" sz="2800" dirty="0" smtClean="0">
                <a:solidFill>
                  <a:srgbClr val="FFFF00"/>
                </a:solidFill>
                <a:cs typeface="AL-Mateen" pitchFamily="2" charset="-78"/>
              </a:rPr>
              <a:t>قال تعالى</a:t>
            </a:r>
            <a:r>
              <a:rPr lang="ar-SA" sz="2800" dirty="0" smtClean="0">
                <a:solidFill>
                  <a:srgbClr val="FFFF00"/>
                </a:solidFill>
                <a:cs typeface="AL-Mateen" pitchFamily="2" charset="-78"/>
              </a:rPr>
              <a:t>:  </a:t>
            </a:r>
            <a:r>
              <a:rPr lang="ar-SA" sz="2800" dirty="0" smtClean="0">
                <a:solidFill>
                  <a:srgbClr val="FFFF00"/>
                </a:solidFill>
                <a:cs typeface="AL-Mateen" pitchFamily="2" charset="-78"/>
              </a:rPr>
              <a:t>{هُوَ </a:t>
            </a:r>
            <a:r>
              <a:rPr lang="ar-SA" sz="2800" dirty="0" smtClean="0">
                <a:solidFill>
                  <a:srgbClr val="FFFF00"/>
                </a:solidFill>
                <a:cs typeface="AL-Mateen" pitchFamily="2" charset="-78"/>
              </a:rPr>
              <a:t>أَنشَأَكُم مِّنَ الأَرْضِ وَاسْتَعْمَرَكُمْ </a:t>
            </a:r>
            <a:r>
              <a:rPr lang="ar-SA" sz="2800" dirty="0" smtClean="0">
                <a:solidFill>
                  <a:srgbClr val="FFFF00"/>
                </a:solidFill>
                <a:cs typeface="AL-Mateen" pitchFamily="2" charset="-78"/>
              </a:rPr>
              <a:t>فِيهَا}هود: 61</a:t>
            </a:r>
          </a:p>
          <a:p>
            <a:pPr algn="just">
              <a:lnSpc>
                <a:spcPct val="150000"/>
              </a:lnSpc>
            </a:pPr>
            <a:r>
              <a:rPr lang="ar-SA" sz="2800" dirty="0" smtClean="0">
                <a:solidFill>
                  <a:srgbClr val="FFFF00"/>
                </a:solidFill>
                <a:cs typeface="AL-Mateen" pitchFamily="2" charset="-78"/>
              </a:rPr>
              <a:t>قال صلى الله عليه وسلم: (اللهم </a:t>
            </a:r>
            <a:r>
              <a:rPr lang="ar-SA" sz="2800" dirty="0" err="1" smtClean="0">
                <a:solidFill>
                  <a:srgbClr val="FFFF00"/>
                </a:solidFill>
                <a:cs typeface="AL-Mateen" pitchFamily="2" charset="-78"/>
              </a:rPr>
              <a:t>اصلح</a:t>
            </a:r>
            <a:r>
              <a:rPr lang="ar-SA" sz="2800" dirty="0" smtClean="0">
                <a:solidFill>
                  <a:srgbClr val="FFFF00"/>
                </a:solidFill>
                <a:cs typeface="AL-Mateen" pitchFamily="2" charset="-78"/>
              </a:rPr>
              <a:t> لي دنياي التي فيها معاشي)</a:t>
            </a:r>
            <a:endParaRPr lang="ar-SA" sz="2800" dirty="0" smtClean="0">
              <a:solidFill>
                <a:srgbClr val="FF0000"/>
              </a:solidFill>
              <a:cs typeface="AL-Mateen" pitchFamily="2" charset="-78"/>
            </a:endParaRPr>
          </a:p>
          <a:p>
            <a:pPr algn="ctr">
              <a:lnSpc>
                <a:spcPct val="150000"/>
              </a:lnSpc>
            </a:pPr>
            <a:endParaRPr lang="ar-SA" sz="2200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ar-SA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اويتين مستديرتين في نفس الجانب 3"/>
          <p:cNvSpPr/>
          <p:nvPr/>
        </p:nvSpPr>
        <p:spPr>
          <a:xfrm>
            <a:off x="1142976" y="785794"/>
            <a:ext cx="7143800" cy="5000660"/>
          </a:xfrm>
          <a:prstGeom prst="round2Same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  <a:cs typeface="AL-Mateen" pitchFamily="2" charset="-78"/>
              </a:rPr>
              <a:t>يقول عمر بن الخطاب رضي الله عنه: (إني لأكره أن أرى أحدكم </a:t>
            </a:r>
            <a:r>
              <a:rPr lang="ar-SA" sz="4000" dirty="0" err="1" smtClean="0">
                <a:solidFill>
                  <a:srgbClr val="FFFF00"/>
                </a:solidFill>
                <a:cs typeface="AL-Mateen" pitchFamily="2" charset="-78"/>
              </a:rPr>
              <a:t>سبهللا</a:t>
            </a:r>
            <a:r>
              <a:rPr lang="ar-SA" sz="4000" dirty="0" smtClean="0">
                <a:solidFill>
                  <a:srgbClr val="FFFF00"/>
                </a:solidFill>
                <a:cs typeface="AL-Mateen" pitchFamily="2" charset="-78"/>
              </a:rPr>
              <a:t> لا في عمل دنيا ولا في عمل الآخرة)</a:t>
            </a:r>
            <a:endParaRPr lang="ar-SA" sz="4000" dirty="0">
              <a:solidFill>
                <a:srgbClr val="FFFF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043890" cy="3786214"/>
          </a:xfrm>
        </p:spPr>
        <p:txBody>
          <a:bodyPr/>
          <a:lstStyle/>
          <a:p>
            <a:pPr algn="ctr"/>
            <a: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  <a:t/>
            </a:r>
            <a:b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</a:br>
            <a: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  <a:t>قال </a:t>
            </a:r>
            <a: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  <a:t>تعالى: {هُوَ الَّذِي جَعَلَ لَكُمُ الْأَرْضَ </a:t>
            </a:r>
            <a:r>
              <a:rPr lang="ar-SA" sz="4800" b="1" dirty="0" err="1" smtClean="0">
                <a:solidFill>
                  <a:srgbClr val="FFFF00"/>
                </a:solidFill>
                <a:cs typeface="Simplified Arabic" pitchFamily="2" charset="-78"/>
              </a:rPr>
              <a:t>ذَلُولاً</a:t>
            </a:r>
            <a: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  <a:t> فَامْشُوا فِي مَنَاكِبِهَا وَكُلُوا مِن رِّزْقِهِ وَإِلَيْهِ النُّشُورُ </a:t>
            </a:r>
            <a: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  <a:t>} الملك: 15</a:t>
            </a:r>
            <a:endParaRPr lang="ar-SA" sz="6600" b="1" dirty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043890" cy="3786214"/>
          </a:xfrm>
        </p:spPr>
        <p:txBody>
          <a:bodyPr/>
          <a:lstStyle/>
          <a:p>
            <a:pPr algn="ctr"/>
            <a: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  <a:t/>
            </a:r>
            <a:b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</a:br>
            <a: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  <a:t>قال تعالى: {وَلَقَدْ آتَيْنَا دَاوُودَ مِنَّا فَضْلاً يَا جِبَالُ أَوِّبِي مَعَهُ وَالطَّيْرَ وَأَلَنَّا لَهُ الْحَدِيدَ، {أَنِ اعْمَلْ سَابِغَاتٍ وَقَدِّرْ فِي </a:t>
            </a:r>
            <a:r>
              <a:rPr lang="ar-SA" sz="4800" b="1" dirty="0" smtClean="0">
                <a:solidFill>
                  <a:srgbClr val="FFFF00"/>
                </a:solidFill>
                <a:cs typeface="Simplified Arabic" pitchFamily="2" charset="-78"/>
              </a:rPr>
              <a:t>السَّرْدِ} سبأ: 10 - 11</a:t>
            </a:r>
            <a:endParaRPr lang="ar-SA" sz="6600" b="1" dirty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112</TotalTime>
  <Words>201</Words>
  <PresentationFormat>عرض على الشاشة (3:4)‏</PresentationFormat>
  <Paragraphs>25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حركة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 قال تعالى: {هُوَ الَّذِي جَعَلَ لَكُمُ الْأَرْضَ ذَلُولاً فَامْشُوا فِي مَنَاكِبِهَا وَكُلُوا مِن رِّزْقِهِ وَإِلَيْهِ النُّشُورُ } الملك: 15</vt:lpstr>
      <vt:lpstr> قال تعالى: {وَلَقَدْ آتَيْنَا دَاوُودَ مِنَّا فَضْلاً يَا جِبَالُ أَوِّبِي مَعَهُ وَالطَّيْرَ وَأَلَنَّا لَهُ الْحَدِيدَ، {أَنِ اعْمَلْ سَابِغَاتٍ وَقَدِّرْ فِي السَّرْدِ} سبأ: 10 - 11</vt:lpstr>
      <vt:lpstr> قال تعالى:  {وَآخَرُونَ يَضْرِبُونَ فِي الْأَرْضِ يَبْتَغُونَ مِن فَضْلِ اللَّهِ وَآخَرُونَ يُقَاتِلُونَ فِي سَبِيلِ اللَّهِ} المزمل: 20</vt:lpstr>
      <vt:lpstr> قتل صلى الله عليه وسلم: (من أعمر أرضاً ليست لأحد فهو أحق) قال صلى الله عليه وسلم: (إن قامت الساعة وفي يد أحدكم فسيلة فإن استطاع أن لا تقوم حتى يغرسها فليغرسها).</vt:lpstr>
      <vt:lpstr>روي عن عمر بن الخطاب رضي الله عنه رأى قوماً في المسجد قابعين يدعون أنهم متوكلون على الله، فعلاهم بدرته، وقال: (لا تعقدون أحدكم عن طلب الرزق، ويقول: اللهم ارزقني، وقد علم أن السماء لا تمطر ذهبا ولا فضة، وإنما يرزق الله الناس بعضهم ببعض.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cp:lastModifiedBy>xp</cp:lastModifiedBy>
  <cp:revision>69</cp:revision>
  <dcterms:modified xsi:type="dcterms:W3CDTF">2014-10-17T18:18:56Z</dcterms:modified>
</cp:coreProperties>
</file>