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50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8" r:id="rId9"/>
    <p:sldId id="262" r:id="rId10"/>
    <p:sldId id="263" r:id="rId11"/>
    <p:sldId id="269" r:id="rId12"/>
    <p:sldId id="270" r:id="rId13"/>
    <p:sldId id="271" r:id="rId14"/>
    <p:sldId id="272" r:id="rId15"/>
    <p:sldId id="305" r:id="rId16"/>
    <p:sldId id="306" r:id="rId17"/>
    <p:sldId id="307" r:id="rId18"/>
    <p:sldId id="273" r:id="rId19"/>
    <p:sldId id="293" r:id="rId20"/>
    <p:sldId id="295" r:id="rId21"/>
    <p:sldId id="277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5" r:id="rId32"/>
    <p:sldId id="287" r:id="rId33"/>
    <p:sldId id="288" r:id="rId34"/>
    <p:sldId id="289" r:id="rId35"/>
    <p:sldId id="290" r:id="rId36"/>
    <p:sldId id="296" r:id="rId37"/>
    <p:sldId id="304" r:id="rId38"/>
    <p:sldId id="301" r:id="rId39"/>
    <p:sldId id="297" r:id="rId40"/>
    <p:sldId id="309" r:id="rId41"/>
    <p:sldId id="302" r:id="rId42"/>
    <p:sldId id="298" r:id="rId43"/>
    <p:sldId id="310" r:id="rId44"/>
    <p:sldId id="299" r:id="rId45"/>
    <p:sldId id="308" r:id="rId46"/>
    <p:sldId id="303" r:id="rId47"/>
    <p:sldId id="300" r:id="rId48"/>
    <p:sldId id="311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94660"/>
  </p:normalViewPr>
  <p:slideViewPr>
    <p:cSldViewPr snapToGrid="0">
      <p:cViewPr>
        <p:scale>
          <a:sx n="81" d="100"/>
          <a:sy n="81" d="100"/>
        </p:scale>
        <p:origin x="-1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846394-D506-4C47-B52C-361DCC198024}" type="datetimeFigureOut">
              <a:rPr lang="ar-SA" smtClean="0"/>
              <a:t>25/01/38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180509-F9E6-4711-9102-4162292912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779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2D72-A916-4E04-9C48-367F60059E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07E3-8B35-45E3-A73D-3EFA505F624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1"/>
            <a:ext cx="12192000" cy="3662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6605588"/>
            <a:ext cx="12185651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4" y="3617913"/>
            <a:ext cx="12196233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3" name="صورة 12" descr="media_page-audio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8181"/>
          <a:stretch>
            <a:fillRect/>
          </a:stretch>
        </p:blipFill>
        <p:spPr>
          <a:xfrm>
            <a:off x="0" y="3143248"/>
            <a:ext cx="8043333" cy="34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6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96A4-1470-41FA-A4E7-6DEC0E11C5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AC06-9A0F-4016-9DDB-A5BFE5151D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8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4DD-9BD4-4B5A-A4B0-57C3072D8F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58F6-287E-4B5C-A70A-08B6FB4B23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صورة 7" descr="ClippedWaveform100V.pn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937" t="5936" r="2343" b="5936"/>
          <a:stretch>
            <a:fillRect/>
          </a:stretch>
        </p:blipFill>
        <p:spPr>
          <a:xfrm>
            <a:off x="0" y="6143644"/>
            <a:ext cx="12192000" cy="71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5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3F58-8704-4EA7-B965-11DC736709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2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6268-6800-412C-A682-9AFB3F859E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BBAB-802D-456F-B88F-51D0C263FC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82B5-40EB-48BE-B28A-B98D0F8F98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5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B44-D6E1-4A59-96B7-ED05000863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6FED-57E0-4766-AD1F-AA20FEB83F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6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9B84-9A62-4C1A-9B7F-16BB8BCC54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18B-56DE-48DB-9EBA-A98CCAA269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8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48BB-8A6D-4251-B8B4-B4905231C6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F385-CD4D-49FE-911A-D364234424C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9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532E-4151-4115-BD7B-D5A7135A4E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3E98-AF9A-4220-B3E8-A0DA955EEF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0E39B72-5F43-4F59-95C9-74636438932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10/26/2016</a:t>
            </a:fld>
            <a:endParaRPr lang="en-GB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ar-SA">
                <a:solidFill>
                  <a:prstClr val="black">
                    <a:tint val="75000"/>
                  </a:prstClr>
                </a:solidFill>
                <a:latin typeface="Arial" charset="0"/>
              </a:rPr>
              <a:t>أ.أريج الخنين</a:t>
            </a:r>
            <a:endParaRPr lang="en-GB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F6FC6">
                  <a:shade val="7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-4233" y="5"/>
            <a:ext cx="12192000" cy="1196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" y="6308730"/>
            <a:ext cx="12185651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-4233" y="1089025"/>
            <a:ext cx="12196233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6605588"/>
            <a:ext cx="12185651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5217" y="861188"/>
            <a:ext cx="10363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b="1" dirty="0">
                <a:solidFill>
                  <a:schemeClr val="bg1"/>
                </a:solidFill>
              </a:rPr>
              <a:t>الوسائل السمعية المستخدمة في التربية الخاصة</a:t>
            </a:r>
          </a:p>
        </p:txBody>
      </p:sp>
    </p:spTree>
    <p:extLst>
      <p:ext uri="{BB962C8B-B14F-4D97-AF65-F5344CB8AC3E}">
        <p14:creationId xmlns:p14="http://schemas.microsoft.com/office/powerpoint/2010/main" val="2552893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38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أنواع الوسائل السمعية المستخدمة مع ذوي الاحتياجات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600205"/>
            <a:ext cx="9612573" cy="4525963"/>
          </a:xfrm>
        </p:spPr>
        <p:txBody>
          <a:bodyPr>
            <a:normAutofit fontScale="77500" lnSpcReduction="20000"/>
          </a:bodyPr>
          <a:lstStyle/>
          <a:p>
            <a:r>
              <a:rPr lang="ar-SA" dirty="0">
                <a:solidFill>
                  <a:srgbClr val="002060"/>
                </a:solidFill>
              </a:rPr>
              <a:t>الأصوات المباشرة .</a:t>
            </a:r>
          </a:p>
          <a:p>
            <a:r>
              <a:rPr lang="ar-SA" dirty="0">
                <a:solidFill>
                  <a:srgbClr val="002060"/>
                </a:solidFill>
              </a:rPr>
              <a:t>التسجيلات الصوتية</a:t>
            </a:r>
          </a:p>
          <a:p>
            <a:r>
              <a:rPr lang="ar-SA" dirty="0">
                <a:solidFill>
                  <a:srgbClr val="002060"/>
                </a:solidFill>
              </a:rPr>
              <a:t>الهاتف </a:t>
            </a:r>
            <a:r>
              <a:rPr lang="ar-SA" dirty="0" smtClean="0">
                <a:solidFill>
                  <a:srgbClr val="002060"/>
                </a:solidFill>
              </a:rPr>
              <a:t>التعليمي.</a:t>
            </a:r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البطاقة </a:t>
            </a:r>
            <a:r>
              <a:rPr lang="ar-SA" dirty="0" smtClean="0">
                <a:solidFill>
                  <a:srgbClr val="002060"/>
                </a:solidFill>
              </a:rPr>
              <a:t>السمعية.</a:t>
            </a:r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مختبرات </a:t>
            </a:r>
            <a:r>
              <a:rPr lang="ar-SA" dirty="0" smtClean="0">
                <a:solidFill>
                  <a:srgbClr val="002060"/>
                </a:solidFill>
              </a:rPr>
              <a:t>اللغة.</a:t>
            </a:r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البرامج الاذاعية </a:t>
            </a:r>
            <a:r>
              <a:rPr lang="ar-SA" dirty="0" smtClean="0">
                <a:solidFill>
                  <a:srgbClr val="002060"/>
                </a:solidFill>
              </a:rPr>
              <a:t>التعليمية.</a:t>
            </a:r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الكتب </a:t>
            </a:r>
            <a:r>
              <a:rPr lang="ar-SA" dirty="0" smtClean="0">
                <a:solidFill>
                  <a:srgbClr val="002060"/>
                </a:solidFill>
              </a:rPr>
              <a:t>الناطقة.</a:t>
            </a:r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المسلسلات </a:t>
            </a:r>
            <a:r>
              <a:rPr lang="ar-SA" dirty="0" smtClean="0">
                <a:solidFill>
                  <a:srgbClr val="002060"/>
                </a:solidFill>
              </a:rPr>
              <a:t>الاذاعية.</a:t>
            </a:r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برامج الوسائط المتعددة </a:t>
            </a:r>
            <a:r>
              <a:rPr lang="ar-SA" dirty="0" smtClean="0">
                <a:solidFill>
                  <a:srgbClr val="002060"/>
                </a:solidFill>
              </a:rPr>
              <a:t>الناطقة.</a:t>
            </a:r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الخط </a:t>
            </a:r>
            <a:r>
              <a:rPr lang="ar-SA" dirty="0" smtClean="0">
                <a:solidFill>
                  <a:srgbClr val="002060"/>
                </a:solidFill>
              </a:rPr>
              <a:t>الساخن.</a:t>
            </a:r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المؤتمر السمعي على الخط </a:t>
            </a:r>
            <a:r>
              <a:rPr lang="ar-SA" dirty="0" smtClean="0">
                <a:solidFill>
                  <a:srgbClr val="002060"/>
                </a:solidFill>
              </a:rPr>
              <a:t>المباشر.</a:t>
            </a:r>
            <a:endParaRPr lang="ar-S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09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61392" y="591827"/>
            <a:ext cx="8825658" cy="2677648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التسجيلات الصوتية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39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خطوات التدريس باستخدام التسجيلات الصوتية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24" y="2273460"/>
            <a:ext cx="3282870" cy="3810000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45300" y="1675453"/>
            <a:ext cx="8420582" cy="34163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اختيار مادة التسجيلات الصوتية بحيث تكون ملائمة لخصائص ذوي الاحتياجات الخاصة  وللأهداف التعليمية.</a:t>
            </a:r>
          </a:p>
          <a:p>
            <a:pPr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ان يكون المعلم على دراية تامة بكيفية استخدام وتشغيل التسجيلات الصوتية لتجنب أي انقطاع او تشويش في العملية التعليمية.</a:t>
            </a:r>
          </a:p>
          <a:p>
            <a:pPr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ان يستمع المعلم مسبقا الى المادة المسجلة قبل عرضها على طلابه.</a:t>
            </a:r>
          </a:p>
          <a:p>
            <a:pPr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ان يخبر المعلم طلابه من ذوي الاحتياجات الخاصة عن عنوان المادة المسجلة وطبيعة محتواها واهم المشاركين في اعدادها قبل الاستماع لها لتهيئتهم وجذب انتباههم.</a:t>
            </a:r>
          </a:p>
          <a:p>
            <a:pPr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بعد الانتهاء من عرض المادة المسجلة يشارك المعلم طلابه في مناقشة المادة المسجلة و كتابة ملخص بالنقاط الرئيسية .</a:t>
            </a:r>
          </a:p>
        </p:txBody>
      </p:sp>
    </p:spTree>
    <p:extLst>
      <p:ext uri="{BB962C8B-B14F-4D97-AF65-F5344CB8AC3E}">
        <p14:creationId xmlns:p14="http://schemas.microsoft.com/office/powerpoint/2010/main" val="14253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95953" y="110865"/>
            <a:ext cx="10972800" cy="114300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مميزات التسجيلات الصوتية في التعليم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5256" y="2603500"/>
            <a:ext cx="1916766" cy="2386916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21323" y="1410343"/>
            <a:ext cx="10271299" cy="3416300"/>
          </a:xfrm>
        </p:spPr>
        <p:txBody>
          <a:bodyPr>
            <a:noAutofit/>
          </a:bodyPr>
          <a:lstStyle/>
          <a:p>
            <a:pPr indent="-247650">
              <a:lnSpc>
                <a:spcPct val="150000"/>
              </a:lnSpc>
              <a:buFont typeface="+mj-lt"/>
              <a:buAutoNum type="arabicPeriod"/>
              <a:tabLst>
                <a:tab pos="627063" algn="l"/>
              </a:tabLst>
            </a:pPr>
            <a:r>
              <a:rPr lang="ar-SA" sz="2400" b="1" dirty="0" smtClean="0">
                <a:solidFill>
                  <a:srgbClr val="002060"/>
                </a:solidFill>
              </a:rPr>
              <a:t> التقويم الذاتي حيث يمكن للمعلم تسجيل الدرس قبل الحصة والاستماع اليه وتقويم نشاطه بنفسه.</a:t>
            </a:r>
            <a:endParaRPr lang="ar-SA" sz="2400" b="1" dirty="0">
              <a:solidFill>
                <a:srgbClr val="002060"/>
              </a:solidFill>
            </a:endParaRPr>
          </a:p>
          <a:p>
            <a:pPr indent="-247650">
              <a:lnSpc>
                <a:spcPct val="150000"/>
              </a:lnSpc>
              <a:buFont typeface="+mj-lt"/>
              <a:buAutoNum type="arabicPeriod"/>
              <a:tabLst>
                <a:tab pos="627063" algn="l"/>
              </a:tabLst>
            </a:pPr>
            <a:r>
              <a:rPr lang="ar-SA" sz="2400" b="1" dirty="0" smtClean="0">
                <a:solidFill>
                  <a:srgbClr val="002060"/>
                </a:solidFill>
              </a:rPr>
              <a:t> توفر </a:t>
            </a:r>
            <a:r>
              <a:rPr lang="ar-SA" sz="2400" b="1" dirty="0">
                <a:solidFill>
                  <a:srgbClr val="002060"/>
                </a:solidFill>
              </a:rPr>
              <a:t>خبرات تعليمية تعتمد أساسا على عنصر الصوت .</a:t>
            </a:r>
          </a:p>
          <a:p>
            <a:pPr indent="-247650">
              <a:lnSpc>
                <a:spcPct val="150000"/>
              </a:lnSpc>
              <a:buFont typeface="+mj-lt"/>
              <a:buAutoNum type="arabicPeriod"/>
              <a:tabLst>
                <a:tab pos="627063" algn="l"/>
              </a:tabLst>
            </a:pPr>
            <a:r>
              <a:rPr lang="ar-SA" sz="2400" b="1" dirty="0" smtClean="0">
                <a:solidFill>
                  <a:srgbClr val="002060"/>
                </a:solidFill>
              </a:rPr>
              <a:t> تتيح </a:t>
            </a:r>
            <a:r>
              <a:rPr lang="ar-SA" sz="2400" b="1" dirty="0">
                <a:solidFill>
                  <a:srgbClr val="002060"/>
                </a:solidFill>
              </a:rPr>
              <a:t>للمعلم تنويع الخبرات التعليمة لطلابه من ذوي الاحتياجات الخاصة بحيث يسير </a:t>
            </a:r>
          </a:p>
          <a:p>
            <a:pPr indent="-247650">
              <a:lnSpc>
                <a:spcPct val="150000"/>
              </a:lnSpc>
              <a:buNone/>
              <a:tabLst>
                <a:tab pos="627063" algn="l"/>
              </a:tabLst>
            </a:pPr>
            <a:r>
              <a:rPr lang="ar-SA" sz="2400" b="1" dirty="0">
                <a:solidFill>
                  <a:srgbClr val="002060"/>
                </a:solidFill>
              </a:rPr>
              <a:t>    المتعلم وفق قدراته </a:t>
            </a:r>
            <a:r>
              <a:rPr lang="ar-SA" sz="2400" b="1" dirty="0" err="1" smtClean="0">
                <a:solidFill>
                  <a:srgbClr val="002060"/>
                </a:solidFill>
              </a:rPr>
              <a:t>وامكانياته,وتعالج</a:t>
            </a:r>
            <a:r>
              <a:rPr lang="ar-SA" sz="2400" b="1" dirty="0" smtClean="0">
                <a:solidFill>
                  <a:srgbClr val="002060"/>
                </a:solidFill>
              </a:rPr>
              <a:t> الفروق </a:t>
            </a:r>
            <a:r>
              <a:rPr lang="ar-SA" sz="2400" b="1" dirty="0">
                <a:solidFill>
                  <a:srgbClr val="002060"/>
                </a:solidFill>
              </a:rPr>
              <a:t>الفردية بين المتعلمين .</a:t>
            </a:r>
          </a:p>
          <a:p>
            <a:pPr indent="-247650">
              <a:lnSpc>
                <a:spcPct val="150000"/>
              </a:lnSpc>
              <a:buNone/>
              <a:tabLst>
                <a:tab pos="627063" algn="l"/>
              </a:tabLst>
            </a:pPr>
            <a:r>
              <a:rPr lang="ar-SA" sz="2400" b="1" dirty="0" smtClean="0">
                <a:solidFill>
                  <a:srgbClr val="002060"/>
                </a:solidFill>
              </a:rPr>
              <a:t>4. يؤدي </a:t>
            </a:r>
            <a:r>
              <a:rPr lang="ar-SA" sz="2400" b="1" dirty="0">
                <a:solidFill>
                  <a:srgbClr val="002060"/>
                </a:solidFill>
              </a:rPr>
              <a:t>تسجيل الدروس مسبقا الى دقة المعلومات التي يحصل عليها الطالب من </a:t>
            </a:r>
            <a:r>
              <a:rPr lang="ar-SA" sz="2400" b="1" dirty="0" smtClean="0">
                <a:solidFill>
                  <a:srgbClr val="002060"/>
                </a:solidFill>
              </a:rPr>
              <a:t>ذوي الاحتياجات </a:t>
            </a:r>
            <a:r>
              <a:rPr lang="ar-SA" sz="2400" b="1" dirty="0">
                <a:solidFill>
                  <a:srgbClr val="002060"/>
                </a:solidFill>
              </a:rPr>
              <a:t>الخاصة وشمولها لجميع أجزاء الدرس الواحد .</a:t>
            </a:r>
          </a:p>
          <a:p>
            <a:pPr indent="-247650">
              <a:lnSpc>
                <a:spcPct val="150000"/>
              </a:lnSpc>
              <a:buNone/>
              <a:tabLst>
                <a:tab pos="627063" algn="l"/>
              </a:tabLst>
            </a:pPr>
            <a:r>
              <a:rPr lang="ar-SA" sz="2400" b="1" dirty="0" smtClean="0">
                <a:solidFill>
                  <a:srgbClr val="002060"/>
                </a:solidFill>
              </a:rPr>
              <a:t>5. تقدم </a:t>
            </a:r>
            <a:r>
              <a:rPr lang="ar-SA" sz="2400" b="1" dirty="0">
                <a:solidFill>
                  <a:srgbClr val="002060"/>
                </a:solidFill>
              </a:rPr>
              <a:t>للمعلم طريقة ناجحة لتقييم سلوكه في المواقف التعليمية وتحسين أدائه من خلال التعرف على مواطن الضعف وتلافيها .</a:t>
            </a:r>
          </a:p>
          <a:p>
            <a:pPr indent="-247650">
              <a:lnSpc>
                <a:spcPct val="150000"/>
              </a:lnSpc>
              <a:buFont typeface="+mj-lt"/>
              <a:buAutoNum type="arabicPeriod"/>
              <a:tabLst>
                <a:tab pos="627063" algn="l"/>
              </a:tabLst>
            </a:pPr>
            <a:endParaRPr lang="ar-SA" sz="24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ar-SA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7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6896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chemeClr val="bg1"/>
                </a:solidFill>
              </a:rPr>
              <a:t>مميزات التسجيلات الصوتية في التعليم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6841" y="1730043"/>
            <a:ext cx="9412732" cy="3416300"/>
          </a:xfrm>
        </p:spPr>
        <p:txBody>
          <a:bodyPr>
            <a:normAutofit fontScale="85000" lnSpcReduction="10000"/>
          </a:bodyPr>
          <a:lstStyle/>
          <a:p>
            <a:pPr marL="355600" indent="-355600">
              <a:lnSpc>
                <a:spcPct val="170000"/>
              </a:lnSpc>
              <a:buFont typeface="+mj-lt"/>
              <a:buAutoNum type="arabicPeriod" startAt="6"/>
            </a:pPr>
            <a:r>
              <a:rPr lang="ar-SA" sz="2400" b="1" dirty="0">
                <a:solidFill>
                  <a:srgbClr val="002060"/>
                </a:solidFill>
              </a:rPr>
              <a:t>تعطي المعلم فرصة للتعامل مع تقنية اتصال سهلة وفعالة.</a:t>
            </a:r>
          </a:p>
          <a:p>
            <a:pPr marL="355600" indent="-355600">
              <a:lnSpc>
                <a:spcPct val="170000"/>
              </a:lnSpc>
              <a:buFont typeface="+mj-lt"/>
              <a:buAutoNum type="arabicPeriod" startAt="6"/>
            </a:pPr>
            <a:r>
              <a:rPr lang="ar-SA" sz="2400" b="1" dirty="0">
                <a:solidFill>
                  <a:srgbClr val="002060"/>
                </a:solidFill>
              </a:rPr>
              <a:t>تساعد التسجيلات السمعية على </a:t>
            </a:r>
            <a:r>
              <a:rPr lang="ar-SA" sz="2400" b="1" dirty="0" smtClean="0">
                <a:solidFill>
                  <a:srgbClr val="002060"/>
                </a:solidFill>
              </a:rPr>
              <a:t>حل </a:t>
            </a:r>
            <a:r>
              <a:rPr lang="ar-SA" sz="2400" b="1" dirty="0">
                <a:solidFill>
                  <a:srgbClr val="002060"/>
                </a:solidFill>
              </a:rPr>
              <a:t>مشكلة تعدد طرق التدريس في </a:t>
            </a:r>
            <a:r>
              <a:rPr lang="ar-SA" sz="2400" b="1" dirty="0" smtClean="0">
                <a:solidFill>
                  <a:srgbClr val="002060"/>
                </a:solidFill>
              </a:rPr>
              <a:t>الدرس.</a:t>
            </a:r>
            <a:endParaRPr lang="ar-SA" sz="2400" b="1" dirty="0">
              <a:solidFill>
                <a:srgbClr val="002060"/>
              </a:solidFill>
            </a:endParaRPr>
          </a:p>
          <a:p>
            <a:pPr marL="355600" indent="-355600">
              <a:lnSpc>
                <a:spcPct val="170000"/>
              </a:lnSpc>
              <a:buFont typeface="+mj-lt"/>
              <a:buAutoNum type="arabicPeriod" startAt="6"/>
            </a:pPr>
            <a:r>
              <a:rPr lang="ar-SA" sz="2400" b="1" dirty="0">
                <a:solidFill>
                  <a:srgbClr val="002060"/>
                </a:solidFill>
              </a:rPr>
              <a:t>تنمي القدرات الفردية في التصميم و الاعداد والكتابة و الالقاء </a:t>
            </a:r>
            <a:r>
              <a:rPr lang="ar-SA" sz="2400" b="1" dirty="0" smtClean="0">
                <a:solidFill>
                  <a:srgbClr val="002060"/>
                </a:solidFill>
              </a:rPr>
              <a:t>والإخراج.</a:t>
            </a:r>
            <a:endParaRPr lang="ar-SA" sz="2400" b="1" dirty="0">
              <a:solidFill>
                <a:srgbClr val="002060"/>
              </a:solidFill>
            </a:endParaRPr>
          </a:p>
          <a:p>
            <a:pPr marL="355600" indent="-355600">
              <a:lnSpc>
                <a:spcPct val="170000"/>
              </a:lnSpc>
              <a:buFont typeface="+mj-lt"/>
              <a:buAutoNum type="arabicPeriod" startAt="6"/>
            </a:pPr>
            <a:r>
              <a:rPr lang="ar-SA" sz="2400" b="1" dirty="0">
                <a:solidFill>
                  <a:srgbClr val="002060"/>
                </a:solidFill>
              </a:rPr>
              <a:t>التسجيلات الصوتية خالية من التعقيد مما يتيح للمعلم او المتعلم انتاج المادة التي يردها بعد تجريب </a:t>
            </a:r>
            <a:r>
              <a:rPr lang="ar-SA" sz="2400" b="1" dirty="0" smtClean="0">
                <a:solidFill>
                  <a:srgbClr val="002060"/>
                </a:solidFill>
              </a:rPr>
              <a:t>بسيط.</a:t>
            </a:r>
          </a:p>
          <a:p>
            <a:pPr marL="355600" indent="-355600">
              <a:lnSpc>
                <a:spcPct val="170000"/>
              </a:lnSpc>
              <a:buNone/>
            </a:pPr>
            <a:r>
              <a:rPr lang="ar-SA" sz="2400" b="1" dirty="0" smtClean="0">
                <a:solidFill>
                  <a:srgbClr val="002060"/>
                </a:solidFill>
              </a:rPr>
              <a:t>10. أثبتت </a:t>
            </a:r>
            <a:r>
              <a:rPr lang="ar-SA" sz="2400" b="1" dirty="0">
                <a:solidFill>
                  <a:srgbClr val="002060"/>
                </a:solidFill>
              </a:rPr>
              <a:t>التسجيلات الصوتية التي تتضمن شرحا وافيا للحقائق العلمية انها تساعد على تنمية القدرات الابتكارية.</a:t>
            </a:r>
          </a:p>
          <a:p>
            <a:pPr marL="0" indent="0">
              <a:lnSpc>
                <a:spcPct val="170000"/>
              </a:lnSpc>
              <a:buNone/>
            </a:pPr>
            <a:endParaRPr lang="ar-S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01421" y="0"/>
            <a:ext cx="9871880" cy="1143000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</a:rPr>
              <a:t>خطوات تسجيل البرامج الصوتية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3600" dirty="0">
                <a:solidFill>
                  <a:srgbClr val="002060"/>
                </a:solidFill>
                <a:cs typeface="+mj-cs"/>
              </a:rPr>
              <a:t>تحديد الرسالة والأفكار التي يتضمنها البرنامج الصوتي و الجوانب التي تعالجها</a:t>
            </a:r>
          </a:p>
          <a:p>
            <a:r>
              <a:rPr lang="ar-SA" sz="3600" dirty="0">
                <a:solidFill>
                  <a:srgbClr val="002060"/>
                </a:solidFill>
                <a:cs typeface="+mj-cs"/>
              </a:rPr>
              <a:t>تحديد الأهداف التي سيستخدمها هذا البرنامج , أي السلوك المتوقع من المتعلمين</a:t>
            </a:r>
          </a:p>
          <a:p>
            <a:r>
              <a:rPr lang="ar-SA" sz="3600" dirty="0">
                <a:solidFill>
                  <a:srgbClr val="002060"/>
                </a:solidFill>
                <a:cs typeface="+mj-cs"/>
              </a:rPr>
              <a:t>تحديد الفئة المستهدفة من المتعلمين وخصائصهم</a:t>
            </a:r>
          </a:p>
          <a:p>
            <a:r>
              <a:rPr lang="ar-SA" sz="3600" dirty="0">
                <a:solidFill>
                  <a:srgbClr val="002060"/>
                </a:solidFill>
                <a:cs typeface="+mj-cs"/>
              </a:rPr>
              <a:t>جمع المادة العلمية ذات العلاقة بموضوع الرسالة </a:t>
            </a:r>
          </a:p>
          <a:p>
            <a:r>
              <a:rPr lang="ar-SA" sz="3600" dirty="0">
                <a:solidFill>
                  <a:srgbClr val="002060"/>
                </a:solidFill>
                <a:cs typeface="+mj-cs"/>
              </a:rPr>
              <a:t>برمجة النص و اعداد السناريو و الحوار بشكل يتناسب مع طريقة العرض المقترحة</a:t>
            </a:r>
          </a:p>
          <a:p>
            <a:r>
              <a:rPr lang="ar-SA" sz="3600" dirty="0">
                <a:solidFill>
                  <a:srgbClr val="002060"/>
                </a:solidFill>
                <a:cs typeface="+mj-cs"/>
              </a:rPr>
              <a:t>تحويل النص للتحرير وتزويده بإشارات للفظ والتوقيت</a:t>
            </a:r>
          </a:p>
          <a:p>
            <a:r>
              <a:rPr lang="ar-SA" sz="3600" dirty="0">
                <a:solidFill>
                  <a:srgbClr val="002060"/>
                </a:solidFill>
                <a:cs typeface="+mj-cs"/>
              </a:rPr>
              <a:t>اختيار المكان المناسب للتسجيل.</a:t>
            </a:r>
          </a:p>
          <a:p>
            <a:endParaRPr lang="ar-SA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68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10129" y="0"/>
            <a:ext cx="7483522" cy="1143000"/>
          </a:xfrm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schemeClr val="bg1"/>
                </a:solidFill>
              </a:rPr>
              <a:t>معايير النص المكتوب للتسجيل السمعي 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409136"/>
            <a:ext cx="109728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dirty="0">
                <a:solidFill>
                  <a:srgbClr val="002060"/>
                </a:solidFill>
                <a:cs typeface="+mj-cs"/>
              </a:rPr>
              <a:t>ان يتفق النص السمعي مع المرحلة العمرية للطلاب وخلفياتهم المعرفية.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>
                <a:solidFill>
                  <a:srgbClr val="002060"/>
                </a:solidFill>
                <a:cs typeface="+mj-cs"/>
              </a:rPr>
              <a:t>ان تتفق لغة النص بما يمتلك الطلاب من حصيلة وقدرات لغوية 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>
                <a:solidFill>
                  <a:srgbClr val="002060"/>
                </a:solidFill>
                <a:cs typeface="+mj-cs"/>
              </a:rPr>
              <a:t>ان يجسد محتوى النص المادة </a:t>
            </a:r>
            <a:r>
              <a:rPr lang="ar-SA" dirty="0" smtClean="0">
                <a:solidFill>
                  <a:srgbClr val="002060"/>
                </a:solidFill>
                <a:cs typeface="+mj-cs"/>
              </a:rPr>
              <a:t>الاكاديمية </a:t>
            </a:r>
            <a:r>
              <a:rPr lang="ar-SA" dirty="0">
                <a:solidFill>
                  <a:srgbClr val="002060"/>
                </a:solidFill>
                <a:cs typeface="+mj-cs"/>
              </a:rPr>
              <a:t>المنهجية التي سيتم تعلمها 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>
                <a:solidFill>
                  <a:srgbClr val="002060"/>
                </a:solidFill>
                <a:cs typeface="+mj-cs"/>
              </a:rPr>
              <a:t>يتناسب طول مدة تسجيل النص الوقت المتوفر للتعلم والتدريس ويفضل ان </a:t>
            </a:r>
            <a:r>
              <a:rPr lang="ar-SA" dirty="0" smtClean="0">
                <a:solidFill>
                  <a:srgbClr val="002060"/>
                </a:solidFill>
                <a:cs typeface="+mj-cs"/>
              </a:rPr>
              <a:t>لا تزيد </a:t>
            </a:r>
            <a:r>
              <a:rPr lang="ar-SA" dirty="0">
                <a:solidFill>
                  <a:srgbClr val="002060"/>
                </a:solidFill>
                <a:cs typeface="+mj-cs"/>
              </a:rPr>
              <a:t>عن نصف ساعة مراعاة لقدرات تركيز المتعلم 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>
                <a:solidFill>
                  <a:srgbClr val="002060"/>
                </a:solidFill>
                <a:cs typeface="+mj-cs"/>
              </a:rPr>
              <a:t>تكون طباعة النص السمعي واضحة حتى تسهل قراءته وتسجيله من المختص مع مراعاة تحديد سرعة قراءة  النص وتعليمات التسجيل.</a:t>
            </a:r>
          </a:p>
          <a:p>
            <a:pPr marL="457200" indent="-457200">
              <a:buFont typeface="+mj-lt"/>
              <a:buAutoNum type="arabicPeriod"/>
            </a:pPr>
            <a:endParaRPr lang="ar-SA" dirty="0">
              <a:solidFill>
                <a:srgbClr val="002060"/>
              </a:solidFill>
              <a:cs typeface="+mj-cs"/>
            </a:endParaRPr>
          </a:p>
          <a:p>
            <a:endParaRPr lang="ar-SA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31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يختار فرد غير المعلم للقيام بعملية التسجيل لغرض التشويق والاثارة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يكتب النص بلغة عادية غير مباشرة بعيدا عن النبرة المباشرة الصارمة.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ان يخلوا النص من المفردات الصعبة والمعاني المركبة او الرمزية التي تحتاج لوقفات تأملية من المتعلم </a:t>
            </a:r>
            <a:r>
              <a:rPr lang="ar-SA" sz="2800" dirty="0" smtClean="0">
                <a:solidFill>
                  <a:srgbClr val="002060"/>
                </a:solidFill>
                <a:cs typeface="+mj-cs"/>
              </a:rPr>
              <a:t>لإدراك </a:t>
            </a:r>
            <a:r>
              <a:rPr lang="ar-SA" sz="2800" dirty="0">
                <a:solidFill>
                  <a:srgbClr val="002060"/>
                </a:solidFill>
                <a:cs typeface="+mj-cs"/>
              </a:rPr>
              <a:t>المطلوب.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ان يختار مؤثرات صوتية مناسبة للمادة التسجيلية لتشجيع الاستماع اليها.</a:t>
            </a:r>
          </a:p>
          <a:p>
            <a:pPr marL="457200" indent="-457200">
              <a:buFont typeface="+mj-lt"/>
              <a:buAutoNum type="arabicPeriod" startAt="6"/>
            </a:pPr>
            <a:endParaRPr lang="ar-SA" sz="2800" dirty="0">
              <a:solidFill>
                <a:srgbClr val="002060"/>
              </a:solidFill>
              <a:cs typeface="+mj-cs"/>
            </a:endParaRPr>
          </a:p>
          <a:p>
            <a:endParaRPr lang="ar-SA" sz="2800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2183292" y="0"/>
            <a:ext cx="748352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 smtClean="0">
                <a:solidFill>
                  <a:schemeClr val="bg1"/>
                </a:solidFill>
              </a:rPr>
              <a:t>معايير </a:t>
            </a:r>
            <a:r>
              <a:rPr lang="ar-SA" sz="4000" b="1" dirty="0" smtClean="0">
                <a:solidFill>
                  <a:schemeClr val="bg1"/>
                </a:solidFill>
              </a:rPr>
              <a:t>النص المكتوب للتسجيل </a:t>
            </a:r>
            <a:r>
              <a:rPr lang="ar-SA" sz="4000" b="1" dirty="0" smtClean="0">
                <a:solidFill>
                  <a:schemeClr val="bg1"/>
                </a:solidFill>
              </a:rPr>
              <a:t>السمعي </a:t>
            </a:r>
            <a:endParaRPr lang="ar-S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8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5180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>
                <a:solidFill>
                  <a:schemeClr val="bg1"/>
                </a:solidFill>
              </a:rPr>
              <a:t>خصائص التسجيلات الصوتية المستخدمة مع الفئات الخاصة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30" y="2140432"/>
            <a:ext cx="3894362" cy="3060284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750187" y="1759411"/>
            <a:ext cx="8825659" cy="378157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</a:rPr>
              <a:t>سهولة استعمال المسجل بحيث يمكن لأي طالب استخدامه.</a:t>
            </a:r>
          </a:p>
          <a:p>
            <a:pPr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</a:rPr>
              <a:t>سهولة إعادة سماع المعلومات</a:t>
            </a:r>
          </a:p>
          <a:p>
            <a:pPr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</a:rPr>
              <a:t>يمكن تسجيل أصوات الطلاب اثناء الدرس وبيان </a:t>
            </a:r>
            <a:r>
              <a:rPr lang="ar-SA" sz="2800" b="1" dirty="0" smtClean="0">
                <a:solidFill>
                  <a:srgbClr val="002060"/>
                </a:solidFill>
              </a:rPr>
              <a:t>الأخطاء.</a:t>
            </a:r>
            <a:endParaRPr lang="ar-SA" sz="2800" b="1" dirty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</a:rPr>
              <a:t>يساعد المسجل على التعلم الذاتي خاصة في التلاوة .</a:t>
            </a:r>
          </a:p>
          <a:p>
            <a:pPr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</a:rPr>
              <a:t>معالجة عيوب الكلام عند بعض الطلبة</a:t>
            </a:r>
          </a:p>
          <a:p>
            <a:pPr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</a:rPr>
              <a:t>حفظ الآيات القرآنية والاناشيد الإسلامية </a:t>
            </a:r>
            <a:r>
              <a:rPr lang="ar-SA" sz="2800" b="1" dirty="0" smtClean="0">
                <a:solidFill>
                  <a:srgbClr val="002060"/>
                </a:solidFill>
              </a:rPr>
              <a:t>والقصص.</a:t>
            </a:r>
            <a:endParaRPr lang="ar-SA" sz="2800" b="1" dirty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r>
              <a:rPr lang="ar-SA" sz="2800" b="1" dirty="0" smtClean="0">
                <a:solidFill>
                  <a:srgbClr val="002060"/>
                </a:solidFill>
              </a:rPr>
              <a:t>استخدامها </a:t>
            </a:r>
            <a:r>
              <a:rPr lang="ar-SA" sz="2800" b="1" dirty="0">
                <a:solidFill>
                  <a:srgbClr val="002060"/>
                </a:solidFill>
              </a:rPr>
              <a:t>في تعلم </a:t>
            </a:r>
            <a:r>
              <a:rPr lang="ar-SA" sz="2800" b="1" dirty="0" smtClean="0">
                <a:solidFill>
                  <a:srgbClr val="002060"/>
                </a:solidFill>
              </a:rPr>
              <a:t>اللغات.</a:t>
            </a:r>
            <a:endParaRPr lang="ar-SA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79102"/>
            <a:ext cx="10972800" cy="1143000"/>
          </a:xfrm>
        </p:spPr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</a:rPr>
              <a:t>ثالثاً : الهاتف التعليمي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  يستخدم في المواقف التالية :</a:t>
            </a:r>
          </a:p>
          <a:p>
            <a:pPr marL="1884363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المحاضرة الهاتفية:</a:t>
            </a:r>
          </a:p>
          <a:p>
            <a:pPr marL="1541463" indent="0">
              <a:buNone/>
            </a:pPr>
            <a:r>
              <a:rPr lang="ar-SA" dirty="0" smtClean="0"/>
              <a:t>لحل مشكلة بعد المسافة بين المعلم والمتعلمين.</a:t>
            </a:r>
          </a:p>
          <a:p>
            <a:pPr marL="1884363"/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التعليم عن طريق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الهاتف</a:t>
            </a:r>
            <a:r>
              <a:rPr lang="ar-SA" dirty="0" smtClean="0"/>
              <a:t>:</a:t>
            </a:r>
          </a:p>
          <a:p>
            <a:pPr marL="1884363"/>
            <a:r>
              <a:rPr lang="ar-SA" dirty="0" smtClean="0"/>
              <a:t>لتحقيق التواصل بين المعلم والطلاب ,وبين المتعلمين انفسهم.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مفهوم الوسائل السمعية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1609" y="1564569"/>
            <a:ext cx="10058400" cy="351581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ar-SA" sz="4000" dirty="0">
                <a:solidFill>
                  <a:srgbClr val="002060"/>
                </a:solidFill>
                <a:cs typeface="+mj-cs"/>
              </a:rPr>
              <a:t>هي المواد التي يستقبلها الطلاب عن طريق حاسة </a:t>
            </a:r>
            <a:r>
              <a:rPr lang="ar-SA" sz="4000" dirty="0" smtClean="0">
                <a:solidFill>
                  <a:srgbClr val="002060"/>
                </a:solidFill>
                <a:cs typeface="+mj-cs"/>
              </a:rPr>
              <a:t>السمع, </a:t>
            </a:r>
            <a:r>
              <a:rPr lang="ar-SA" sz="4000" dirty="0">
                <a:solidFill>
                  <a:srgbClr val="002060"/>
                </a:solidFill>
                <a:cs typeface="+mj-cs"/>
              </a:rPr>
              <a:t>مثل اشرطة الكاسيت و </a:t>
            </a:r>
            <a:r>
              <a:rPr lang="ar-SA" sz="4000" dirty="0" smtClean="0">
                <a:solidFill>
                  <a:srgbClr val="002060"/>
                </a:solidFill>
                <a:cs typeface="+mj-cs"/>
              </a:rPr>
              <a:t>الأسطوانات, </a:t>
            </a:r>
            <a:r>
              <a:rPr lang="ar-SA" sz="4000" dirty="0">
                <a:solidFill>
                  <a:srgbClr val="002060"/>
                </a:solidFill>
                <a:cs typeface="+mj-cs"/>
              </a:rPr>
              <a:t>أسطوانات </a:t>
            </a:r>
            <a:r>
              <a:rPr lang="ar-SA" sz="4000" dirty="0" smtClean="0">
                <a:solidFill>
                  <a:srgbClr val="002060"/>
                </a:solidFill>
                <a:cs typeface="+mj-cs"/>
              </a:rPr>
              <a:t>الليزر, </a:t>
            </a:r>
            <a:r>
              <a:rPr lang="ar-SA" sz="4000" dirty="0">
                <a:solidFill>
                  <a:srgbClr val="002060"/>
                </a:solidFill>
                <a:cs typeface="+mj-cs"/>
              </a:rPr>
              <a:t>تسجيلات الصوت المجسم (الاستريو), البرامج والمواد التعليمية </a:t>
            </a:r>
            <a:r>
              <a:rPr lang="ar-SA" sz="4000" dirty="0" smtClean="0">
                <a:solidFill>
                  <a:srgbClr val="002060"/>
                </a:solidFill>
                <a:cs typeface="+mj-cs"/>
              </a:rPr>
              <a:t>الإذاعية, و </a:t>
            </a:r>
            <a:r>
              <a:rPr lang="ar-SA" sz="4000" dirty="0">
                <a:solidFill>
                  <a:srgbClr val="002060"/>
                </a:solidFill>
                <a:cs typeface="+mj-cs"/>
              </a:rPr>
              <a:t>التسجيلات الرقمية .</a:t>
            </a:r>
          </a:p>
        </p:txBody>
      </p:sp>
    </p:spTree>
    <p:extLst>
      <p:ext uri="{BB962C8B-B14F-4D97-AF65-F5344CB8AC3E}">
        <p14:creationId xmlns:p14="http://schemas.microsoft.com/office/powerpoint/2010/main" val="3988037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65456"/>
            <a:ext cx="10972800" cy="1143000"/>
          </a:xfrm>
        </p:spPr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</a:rPr>
              <a:t>خامساً: مختبرات اللغة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SA" b="1" dirty="0" smtClean="0"/>
              <a:t>وهي ثلاث أنواع :</a:t>
            </a:r>
          </a:p>
          <a:p>
            <a:pPr>
              <a:buFontTx/>
              <a:buChar char="-"/>
            </a:pP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مختبر اللغة الثابت</a:t>
            </a:r>
            <a:r>
              <a:rPr lang="ar-S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ar-SA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sz="2400" dirty="0"/>
              <a:t>وهو من أشهر المختبرات وأكثرها انتشارا بنوعيه السمعي , والسمعي البصري.</a:t>
            </a:r>
            <a:endParaRPr lang="ar-SA" sz="2400" dirty="0"/>
          </a:p>
          <a:p>
            <a:pPr>
              <a:buFontTx/>
              <a:buChar char="-"/>
            </a:pP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المختبر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السمعي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البصري:</a:t>
            </a:r>
          </a:p>
          <a:p>
            <a:pPr marL="0" indent="0">
              <a:buNone/>
            </a:pPr>
            <a:r>
              <a:rPr lang="ar-SA" sz="2400" dirty="0" smtClean="0"/>
              <a:t>عبارة عن دائرة تلفزيونية مغلقة (أجهزة سمعية, اجهزة مشاهدة, كاميرات تلفزيونية ,جهاز فيديو)</a:t>
            </a:r>
          </a:p>
          <a:p>
            <a:pPr marL="0" indent="0">
              <a:buNone/>
            </a:pP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مختبرات اللغة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المتنقلة:</a:t>
            </a:r>
          </a:p>
          <a:p>
            <a:pPr marL="0" indent="0">
              <a:buNone/>
            </a:pPr>
            <a:r>
              <a:rPr lang="ar-SA" sz="2400" dirty="0"/>
              <a:t>عبارة عن حقيبة بها جهاز تسجيل وسماعات </a:t>
            </a:r>
            <a:r>
              <a:rPr lang="ar-SA" sz="2400" dirty="0" smtClean="0"/>
              <a:t>رأس , بالإضافة </a:t>
            </a:r>
            <a:r>
              <a:rPr lang="ar-SA" sz="2400" dirty="0"/>
              <a:t>الى البرنامج.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56769" y="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/>
              <a:t>سادساً: البرامج </a:t>
            </a:r>
            <a:r>
              <a:rPr lang="ar-SA" sz="5400" dirty="0"/>
              <a:t>الاذاعية </a:t>
            </a:r>
            <a:r>
              <a:rPr lang="ar-SA" sz="5400" dirty="0" smtClean="0"/>
              <a:t>التعليمية</a:t>
            </a:r>
            <a:endParaRPr lang="ar-SA" sz="8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t="18956"/>
          <a:stretch/>
        </p:blipFill>
        <p:spPr>
          <a:xfrm>
            <a:off x="4210957" y="3987477"/>
            <a:ext cx="3162300" cy="208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95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964" y="0"/>
            <a:ext cx="10972800" cy="114300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البرامج الاذاعية  التعليمية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800" b="1" dirty="0">
                <a:solidFill>
                  <a:srgbClr val="002060"/>
                </a:solidFill>
                <a:cs typeface="+mj-cs"/>
              </a:rPr>
              <a:t>تعد البرامج الاذاعية وسيلة سمعية من اهم وسائل الاتصال الجماهيري , وتنقسم الى نوعين:</a:t>
            </a:r>
          </a:p>
          <a:p>
            <a:pPr marL="1350963" indent="-709613">
              <a:buFont typeface="+mj-lt"/>
              <a:buAutoNum type="arabicPeriod"/>
            </a:pPr>
            <a:r>
              <a:rPr lang="ar-SA" sz="2800" b="1" dirty="0" smtClean="0">
                <a:solidFill>
                  <a:srgbClr val="002060"/>
                </a:solidFill>
                <a:cs typeface="+mj-cs"/>
              </a:rPr>
              <a:t>البرامج </a:t>
            </a:r>
            <a:r>
              <a:rPr lang="ar-SA" sz="2800" b="1" dirty="0">
                <a:solidFill>
                  <a:srgbClr val="002060"/>
                </a:solidFill>
                <a:cs typeface="+mj-cs"/>
              </a:rPr>
              <a:t>الاذاعية التعليمية اللاسلكية </a:t>
            </a:r>
          </a:p>
          <a:p>
            <a:pPr marL="1350963" indent="-709613"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  <a:cs typeface="+mj-cs"/>
              </a:rPr>
              <a:t>البرامج الاذاعية التعليمية السلكية </a:t>
            </a:r>
          </a:p>
          <a:p>
            <a:pPr>
              <a:buFont typeface="+mj-lt"/>
              <a:buAutoNum type="arabicPeriod"/>
            </a:pPr>
            <a:endParaRPr lang="ar-SA" dirty="0">
              <a:solidFill>
                <a:srgbClr val="002060"/>
              </a:solidFill>
              <a:cs typeface="+mj-cs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668" y="2151164"/>
            <a:ext cx="2143125" cy="191128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809" y="3957144"/>
            <a:ext cx="1816984" cy="13627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186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247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أ. البرامج </a:t>
            </a:r>
            <a:r>
              <a:rPr lang="ar-SA" sz="4000" b="1" dirty="0">
                <a:solidFill>
                  <a:schemeClr val="bg1"/>
                </a:solidFill>
              </a:rPr>
              <a:t>الاذاعية التعليمية اللاسلكية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46021" y="1539616"/>
            <a:ext cx="9493755" cy="34163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ar-SA" sz="2400" b="1" dirty="0">
                <a:solidFill>
                  <a:srgbClr val="002060"/>
                </a:solidFill>
                <a:cs typeface="+mj-cs"/>
              </a:rPr>
              <a:t>هي البرامج الموجهة عن طريق الإذاعة ويتم الاستماع اليها بواسطة ج</a:t>
            </a:r>
            <a:r>
              <a:rPr lang="ar-SA" sz="2400" b="1" dirty="0" smtClean="0">
                <a:solidFill>
                  <a:srgbClr val="002060"/>
                </a:solidFill>
                <a:cs typeface="+mj-cs"/>
              </a:rPr>
              <a:t>هاز </a:t>
            </a:r>
            <a:r>
              <a:rPr lang="ar-SA" sz="2400" b="1" dirty="0">
                <a:solidFill>
                  <a:srgbClr val="002060"/>
                </a:solidFill>
                <a:cs typeface="+mj-cs"/>
              </a:rPr>
              <a:t>المذياع (الراديو</a:t>
            </a:r>
            <a:r>
              <a:rPr lang="ar-SA" sz="2400" b="1" dirty="0" smtClean="0">
                <a:solidFill>
                  <a:srgbClr val="002060"/>
                </a:solidFill>
                <a:cs typeface="+mj-cs"/>
              </a:rPr>
              <a:t>), </a:t>
            </a:r>
            <a:r>
              <a:rPr lang="ar-SA" sz="2400" b="1" dirty="0">
                <a:solidFill>
                  <a:srgbClr val="002060"/>
                </a:solidFill>
                <a:cs typeface="+mj-cs"/>
              </a:rPr>
              <a:t>وتعد من اهم وسائل الاتصال الجماهرية </a:t>
            </a:r>
            <a:r>
              <a:rPr lang="ar-SA" sz="2400" b="1" dirty="0" smtClean="0">
                <a:solidFill>
                  <a:srgbClr val="002060"/>
                </a:solidFill>
                <a:cs typeface="+mj-cs"/>
              </a:rPr>
              <a:t>السمعية, </a:t>
            </a:r>
            <a:r>
              <a:rPr lang="ar-SA" sz="2400" b="1" dirty="0">
                <a:solidFill>
                  <a:srgbClr val="002060"/>
                </a:solidFill>
                <a:cs typeface="+mj-cs"/>
              </a:rPr>
              <a:t>وأكثرها انتشارا وارخصها ثمناً وتستخدم على نطاق واسع كإحدى وسائل الاتصال الجماهرية للأسباب التالية: </a:t>
            </a:r>
          </a:p>
          <a:p>
            <a:pPr marL="1079500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  <a:cs typeface="+mj-cs"/>
              </a:rPr>
              <a:t>انخفاض ثمن جهاز المذياع وانتشاره</a:t>
            </a:r>
          </a:p>
          <a:p>
            <a:pPr marL="1079500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  <a:cs typeface="+mj-cs"/>
              </a:rPr>
              <a:t>اتساع نطاق الارسال الصوتي</a:t>
            </a:r>
          </a:p>
          <a:p>
            <a:pPr marL="1079500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  <a:cs typeface="+mj-cs"/>
              </a:rPr>
              <a:t>يتيح فرصة لتنمية خيال المستمع.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478" y="2430195"/>
            <a:ext cx="2529070" cy="2012893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231" y="4214330"/>
            <a:ext cx="17145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68852" y="209393"/>
            <a:ext cx="9291198" cy="706964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سلبيات ونواحي القصور في البرامج الاذاعية التعليمية </a:t>
            </a:r>
            <a:r>
              <a:rPr lang="ar-SA" sz="3600" b="1" dirty="0" smtClean="0">
                <a:solidFill>
                  <a:schemeClr val="bg1"/>
                </a:solidFill>
              </a:rPr>
              <a:t> 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8328" y="1552622"/>
            <a:ext cx="10662962" cy="34163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  <a:cs typeface="+mj-cs"/>
              </a:rPr>
              <a:t>البرامج الاذاعية وسيلة اتصال من جانب واحد , فلا تتيح فرص التفاعل والتبادل بين المقدم والطالب.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  <a:cs typeface="+mj-cs"/>
              </a:rPr>
              <a:t>تشتيت الانتباه , فمن المعروف ان فترة الانتباه عند غالبية الطلاب المستمعين من ذوي الاحتياجات الخاصة قصيرة , ويجب مراعاته بان يكون زمن البرنامج قصيرا كلما امكن.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  <a:cs typeface="+mj-cs"/>
              </a:rPr>
              <a:t>التوقيت :يصعب توقيت البرامج بحيث ان </a:t>
            </a:r>
            <a:r>
              <a:rPr lang="ar-SA" sz="2400" b="1" dirty="0" smtClean="0">
                <a:solidFill>
                  <a:srgbClr val="002060"/>
                </a:solidFill>
                <a:cs typeface="+mj-cs"/>
              </a:rPr>
              <a:t>تتلاءم </a:t>
            </a:r>
            <a:r>
              <a:rPr lang="ar-SA" sz="2400" b="1" dirty="0">
                <a:solidFill>
                  <a:srgbClr val="002060"/>
                </a:solidFill>
                <a:cs typeface="+mj-cs"/>
              </a:rPr>
              <a:t>مع الحصص المناسبة لكل متعلم وللمدرسة . وللتغلب على ذلك تسجل البرامج ثم يعاد الاستماع لها في الوقت الذي يناسب ظروف كل متعلم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  <a:cs typeface="+mj-cs"/>
              </a:rPr>
              <a:t>اثارة بعض المشكلات الإدارية مثل : تهيئة أجهزة الاستماع واعداد غرف التعلم والاستماع , وتدريب المعلمين على استخدام البرامج الاذاعية وربطها بموضوعات المقرر.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ar-SA" sz="24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66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73373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4800" b="1" dirty="0" smtClean="0">
                <a:solidFill>
                  <a:schemeClr val="bg1"/>
                </a:solidFill>
              </a:rPr>
              <a:t>2-البرامج الاذاعية السلكية(الإذاعة المدرسية)</a:t>
            </a:r>
            <a:endParaRPr lang="ar-SA" sz="4800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74701" y="1591692"/>
            <a:ext cx="10058400" cy="3745140"/>
          </a:xfrm>
        </p:spPr>
        <p:txBody>
          <a:bodyPr>
            <a:normAutofit/>
          </a:bodyPr>
          <a:lstStyle/>
          <a:p>
            <a:r>
              <a:rPr lang="ar-SA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تقوم الإذاعة المدرسية بتناول المنهج الدراسي عن طريق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>
                <a:solidFill>
                  <a:srgbClr val="002060"/>
                </a:solidFill>
              </a:rPr>
              <a:t>اعداد المادة اعدادا جيدا بما يحقق استفادة المتعلم الاملة منها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>
                <a:solidFill>
                  <a:srgbClr val="002060"/>
                </a:solidFill>
              </a:rPr>
              <a:t>تقديم المادة العلمية بأسلوب مشوق يجذب المتعلم الى الاستماع بلغة سهلة سليمة .</a:t>
            </a:r>
          </a:p>
          <a:p>
            <a:endParaRPr lang="ar-SA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964" y="0"/>
            <a:ext cx="10972800" cy="114300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مزايا الإذاعة المدرسية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491023"/>
            <a:ext cx="10972800" cy="4525963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تنمي المواهب و المهارات الفردية للطلاب ذوي الاحتياجات الخاصة.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تدريب الطلاب ذوي الاحتياجات الخاصة على الخطابة وتعلم الحديث المباشر بأسلوب جيد 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تثري معارف الطلاب ذوي الاحتياجات الخاصة بالمواد التعليمية من خلال معالجتها اليومية لموضوعات معينة 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يمكن استخدامها في مناسبات ومجالات عديدة كنشاط المدرسة و في الحفلات و المناسبات والطابور الصباحي.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تستخدم في القاء التوجيهات العامة على الطلاب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02060"/>
                </a:solidFill>
              </a:rPr>
              <a:t>تنمي مهارة الاستماع الجيد لدى الطلاب ذوي الاحتياجات الخاصة</a:t>
            </a:r>
          </a:p>
          <a:p>
            <a:pPr marL="342900" indent="-342900" algn="just">
              <a:buFont typeface="+mj-lt"/>
              <a:buAutoNum type="arabicPeriod"/>
            </a:pPr>
            <a:endParaRPr lang="ar-S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9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38161"/>
            <a:ext cx="10972800" cy="1143000"/>
          </a:xfrm>
        </p:spPr>
        <p:txBody>
          <a:bodyPr/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مزايا الإذاعة المدرسية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83632" y="1741990"/>
            <a:ext cx="10058400" cy="32127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ar-SA" sz="2400" b="1" dirty="0">
                <a:solidFill>
                  <a:srgbClr val="002060"/>
                </a:solidFill>
              </a:rPr>
              <a:t>تقدم البرامج التي تهدف لتمية ادراك الطلاب ذوي الاحتياجات الخاصة ووعيهم بالأحداث الداخلية والخارجية بصدق وموضوعية 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ar-SA" sz="2400" b="1" dirty="0">
                <a:solidFill>
                  <a:srgbClr val="002060"/>
                </a:solidFill>
              </a:rPr>
              <a:t>تنمي مهارة الطلاقة والنطق الصحيح والقوة في التعبير الشفهي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ar-SA" sz="2400" b="1" dirty="0">
                <a:solidFill>
                  <a:srgbClr val="002060"/>
                </a:solidFill>
              </a:rPr>
              <a:t>توجد اتصالا ناجحا بين إدارة المدرسة والطلاب والمدرسين والأنشطة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ar-SA" sz="2400" b="1" dirty="0">
                <a:solidFill>
                  <a:srgbClr val="002060"/>
                </a:solidFill>
              </a:rPr>
              <a:t>تقدم فرصة جيدة للطلاب للتعلم على مقابلة الجمهور وارتجال القول في المناسبات.</a:t>
            </a:r>
          </a:p>
        </p:txBody>
      </p:sp>
    </p:spTree>
    <p:extLst>
      <p:ext uri="{BB962C8B-B14F-4D97-AF65-F5344CB8AC3E}">
        <p14:creationId xmlns:p14="http://schemas.microsoft.com/office/powerpoint/2010/main" val="41999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92814" y="-95535"/>
            <a:ext cx="10058400" cy="1328065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مواد برامج الإذاعة المدرسية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وتنقسم الى :</a:t>
            </a:r>
          </a:p>
          <a:p>
            <a:r>
              <a:rPr lang="ar-SA" sz="2800" b="1" dirty="0"/>
              <a:t>1- برامج سابقة الإعداد وجاهزة للبث.</a:t>
            </a:r>
          </a:p>
          <a:p>
            <a:r>
              <a:rPr lang="ar-SA" sz="2800" b="1" dirty="0"/>
              <a:t>2- برامج يتم اعدادها في المدرسة .</a:t>
            </a:r>
          </a:p>
          <a:p>
            <a:r>
              <a:rPr lang="ar-SA" sz="2800" b="1" dirty="0"/>
              <a:t> وتشمل الخبر الإذاعي ، الاحاديث الاذاعية ، المقابلة الاذاعية ، برامج المناسبات الاذاعية , المسابقات الاذاعية .</a:t>
            </a:r>
          </a:p>
        </p:txBody>
      </p:sp>
    </p:spTree>
    <p:extLst>
      <p:ext uri="{BB962C8B-B14F-4D97-AF65-F5344CB8AC3E}">
        <p14:creationId xmlns:p14="http://schemas.microsoft.com/office/powerpoint/2010/main" val="1578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برامج يتم اعدادها في المدرسة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1985058"/>
            <a:ext cx="10058400" cy="3901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b="1" u="sng" dirty="0" smtClean="0">
                <a:solidFill>
                  <a:srgbClr val="FF0000"/>
                </a:solidFill>
              </a:rPr>
              <a:t>1- </a:t>
            </a:r>
            <a:r>
              <a:rPr lang="ar-SA" sz="3200" b="1" u="sng" dirty="0">
                <a:solidFill>
                  <a:srgbClr val="FF0000"/>
                </a:solidFill>
              </a:rPr>
              <a:t>الخبر الإذاعي :</a:t>
            </a:r>
          </a:p>
          <a:p>
            <a:r>
              <a:rPr lang="ar-SA" sz="2400" b="1" dirty="0"/>
              <a:t>يحقق الخبر الإذاعي الربط بين الاحداث الجارية البعيدة والقريبة من المدرسة والتي يشعر من خلالها الطلاب بمسايرة المدرسة للأحداث.</a:t>
            </a:r>
          </a:p>
          <a:p>
            <a:r>
              <a:rPr lang="ar-SA" sz="2400" b="1" dirty="0"/>
              <a:t>وتعتمد كتابة الاخبار في الإذاعة المدرسية على استخدام أسلوب التخاطب وهو يعني اختيار الكلمات التي يستخدمها الناس.</a:t>
            </a:r>
          </a:p>
          <a:p>
            <a:r>
              <a:rPr lang="ar-SA" sz="2400" b="1" dirty="0"/>
              <a:t>وهناك العديد من مصادر الخبر الإذاعي في الإذاعة المدرسية و التي منها الأنشطة المدرسية واخبار الامتحانات.</a:t>
            </a:r>
          </a:p>
          <a:p>
            <a:endParaRPr lang="ar-SA" sz="2800" b="1" dirty="0"/>
          </a:p>
          <a:p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34304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009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خطوات تنمية مهارات الاستماع لدى المتعلم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534555"/>
            <a:ext cx="10442448" cy="405079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SA" sz="3200" dirty="0">
                <a:solidFill>
                  <a:srgbClr val="002060"/>
                </a:solidFill>
                <a:cs typeface="+mj-cs"/>
              </a:rPr>
              <a:t>1- توجيه </a:t>
            </a:r>
            <a:r>
              <a:rPr lang="ar-SA" sz="3200" dirty="0" smtClean="0">
                <a:solidFill>
                  <a:srgbClr val="002060"/>
                </a:solidFill>
                <a:cs typeface="+mj-cs"/>
              </a:rPr>
              <a:t>الاستماع: </a:t>
            </a:r>
          </a:p>
          <a:p>
            <a:pPr marL="531813" indent="0">
              <a:lnSpc>
                <a:spcPct val="150000"/>
              </a:lnSpc>
              <a:buNone/>
            </a:pPr>
            <a:r>
              <a:rPr lang="ar-SA" sz="2800" dirty="0" smtClean="0">
                <a:solidFill>
                  <a:srgbClr val="002060"/>
                </a:solidFill>
                <a:cs typeface="+mj-cs"/>
              </a:rPr>
              <a:t>حيث </a:t>
            </a:r>
            <a:r>
              <a:rPr lang="ar-SA" sz="2800" dirty="0">
                <a:solidFill>
                  <a:srgbClr val="002060"/>
                </a:solidFill>
                <a:cs typeface="+mj-cs"/>
              </a:rPr>
              <a:t>يتم توجيه انتباه المستمعين نحو الرسالة </a:t>
            </a:r>
            <a:r>
              <a:rPr lang="ar-SA" sz="2800" dirty="0" smtClean="0">
                <a:solidFill>
                  <a:srgbClr val="002060"/>
                </a:solidFill>
                <a:cs typeface="+mj-cs"/>
              </a:rPr>
              <a:t>الصوتية، من </a:t>
            </a:r>
            <a:r>
              <a:rPr lang="ar-SA" sz="2800" dirty="0">
                <a:solidFill>
                  <a:srgbClr val="002060"/>
                </a:solidFill>
                <a:cs typeface="+mj-cs"/>
              </a:rPr>
              <a:t>خلال تحديد اهداف الرسالة او توجيه </a:t>
            </a:r>
            <a:r>
              <a:rPr lang="ar-SA" sz="2800" dirty="0" smtClean="0">
                <a:solidFill>
                  <a:srgbClr val="002060"/>
                </a:solidFill>
                <a:cs typeface="+mj-cs"/>
              </a:rPr>
              <a:t>أسئلة بعد الاستماع.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3200" dirty="0" smtClean="0">
                <a:solidFill>
                  <a:srgbClr val="002060"/>
                </a:solidFill>
                <a:cs typeface="+mj-cs"/>
              </a:rPr>
              <a:t>2- </a:t>
            </a:r>
            <a:r>
              <a:rPr lang="ar-SA" sz="3200" dirty="0">
                <a:solidFill>
                  <a:srgbClr val="002060"/>
                </a:solidFill>
                <a:cs typeface="+mj-cs"/>
              </a:rPr>
              <a:t>اتباع التعليمات و </a:t>
            </a:r>
            <a:r>
              <a:rPr lang="ar-SA" sz="3200" dirty="0" smtClean="0">
                <a:solidFill>
                  <a:srgbClr val="002060"/>
                </a:solidFill>
                <a:cs typeface="+mj-cs"/>
              </a:rPr>
              <a:t>التوجيهات: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dirty="0">
                <a:solidFill>
                  <a:srgbClr val="002060"/>
                </a:solidFill>
                <a:cs typeface="+mj-cs"/>
              </a:rPr>
              <a:t> </a:t>
            </a:r>
            <a:r>
              <a:rPr lang="ar-SA" dirty="0" smtClean="0">
                <a:solidFill>
                  <a:srgbClr val="002060"/>
                </a:solidFill>
                <a:cs typeface="+mj-cs"/>
              </a:rPr>
              <a:t>    </a:t>
            </a:r>
            <a:r>
              <a:rPr lang="ar-SA" sz="2800" dirty="0" smtClean="0">
                <a:solidFill>
                  <a:srgbClr val="002060"/>
                </a:solidFill>
                <a:cs typeface="+mj-cs"/>
              </a:rPr>
              <a:t>حيث </a:t>
            </a:r>
            <a:r>
              <a:rPr lang="ar-SA" sz="2800" dirty="0">
                <a:solidFill>
                  <a:srgbClr val="002060"/>
                </a:solidFill>
                <a:cs typeface="+mj-cs"/>
              </a:rPr>
              <a:t>يعطى المتعلمون الارشادات الواجب تنفيذها اثناء عرض الرسالة الصوتية .</a:t>
            </a:r>
          </a:p>
          <a:p>
            <a:pPr marL="0" indent="0">
              <a:lnSpc>
                <a:spcPct val="150000"/>
              </a:lnSpc>
              <a:buNone/>
            </a:pPr>
            <a:endParaRPr lang="ar-SA" sz="3600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6373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6896" y="138161"/>
            <a:ext cx="10972800" cy="114300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برامج يتم اعدادها في المدرسة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0928" y="1547034"/>
            <a:ext cx="10058400" cy="37625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3200" b="1" u="sng" dirty="0">
                <a:solidFill>
                  <a:srgbClr val="FF0000"/>
                </a:solidFill>
              </a:rPr>
              <a:t>2- الاحاديث الاذاعية</a:t>
            </a:r>
          </a:p>
          <a:p>
            <a:r>
              <a:rPr lang="ar-SA" sz="2400" b="1" dirty="0"/>
              <a:t>يتضمن شخصا واحدا يتحدث في موضوع يهم الناس عبر ميكرفون الإذاعة ، ويمكن ان يدور الحديث حول موضوع اعلامي او تعليمي او ترفيهي .</a:t>
            </a:r>
          </a:p>
          <a:p>
            <a:r>
              <a:rPr lang="ar-SA" sz="2400" b="1" dirty="0"/>
              <a:t>ويجب فيه مراعاة الانتقال بسلاسة من المقدمة الى الوسط ثم الخاتمة</a:t>
            </a:r>
            <a:r>
              <a:rPr lang="ar-SA" sz="2400" b="1" dirty="0" smtClean="0"/>
              <a:t>.</a:t>
            </a:r>
          </a:p>
          <a:p>
            <a:pPr marL="0" indent="0">
              <a:buNone/>
            </a:pPr>
            <a:r>
              <a:rPr lang="ar-SA" b="1" u="sng" dirty="0">
                <a:solidFill>
                  <a:srgbClr val="FF0000"/>
                </a:solidFill>
              </a:rPr>
              <a:t>3</a:t>
            </a:r>
            <a:r>
              <a:rPr lang="ar-SA" b="1" u="sng" dirty="0" smtClean="0">
                <a:solidFill>
                  <a:srgbClr val="FF0000"/>
                </a:solidFill>
              </a:rPr>
              <a:t>- </a:t>
            </a:r>
            <a:r>
              <a:rPr lang="ar-SA" b="1" u="sng" dirty="0">
                <a:solidFill>
                  <a:srgbClr val="FF0000"/>
                </a:solidFill>
              </a:rPr>
              <a:t>المقابلة </a:t>
            </a:r>
            <a:r>
              <a:rPr lang="ar-SA" b="1" u="sng" dirty="0" smtClean="0">
                <a:solidFill>
                  <a:srgbClr val="FF0000"/>
                </a:solidFill>
              </a:rPr>
              <a:t>الاذاعية</a:t>
            </a:r>
            <a:endParaRPr lang="ar-SA" b="1" u="sng" dirty="0">
              <a:solidFill>
                <a:srgbClr val="FF0000"/>
              </a:solidFill>
            </a:endParaRPr>
          </a:p>
          <a:p>
            <a:r>
              <a:rPr lang="ar-SA" sz="2400" b="1" dirty="0"/>
              <a:t>من خلالها يتم تدريب الطلاب على البحث والاطلاع وطرح الراي والحوار والمناقشة و الاستماع للراي الاخر  وأنواع البرامج هي</a:t>
            </a:r>
          </a:p>
          <a:p>
            <a:r>
              <a:rPr lang="ar-SA" sz="2400" b="1" dirty="0"/>
              <a:t>حوار الرأي – حوار الشخصية – حوار المعلومات </a:t>
            </a:r>
          </a:p>
          <a:p>
            <a:r>
              <a:rPr lang="ar-SA" sz="2400" b="1" dirty="0"/>
              <a:t>ومن خلالها تطرح القضايا وتتم مناقشتها .</a:t>
            </a:r>
          </a:p>
          <a:p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8650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248" y="110865"/>
            <a:ext cx="10972800" cy="114300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برامج يتم اعدادها في المدرسة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b="1" u="sng" dirty="0">
                <a:solidFill>
                  <a:srgbClr val="FF0000"/>
                </a:solidFill>
              </a:rPr>
              <a:t>4</a:t>
            </a:r>
            <a:r>
              <a:rPr lang="ar-SA" sz="2800" b="1" u="sng" dirty="0" smtClean="0">
                <a:solidFill>
                  <a:srgbClr val="FF0000"/>
                </a:solidFill>
              </a:rPr>
              <a:t>- </a:t>
            </a:r>
            <a:r>
              <a:rPr lang="ar-SA" sz="2800" b="1" u="sng" dirty="0">
                <a:solidFill>
                  <a:srgbClr val="FF0000"/>
                </a:solidFill>
              </a:rPr>
              <a:t>برامج المناسبات الاذاعية</a:t>
            </a:r>
          </a:p>
          <a:p>
            <a:r>
              <a:rPr lang="ar-SA" sz="2400" b="1" dirty="0"/>
              <a:t>وهي برامج الأعياد الوطنية والدينية وهي برامج هادفة تعالج الواقع ، وتساهم في تكوين القيم الدينية و الاجتماعية لدى الطلاب </a:t>
            </a:r>
            <a:r>
              <a:rPr lang="ar-SA" sz="2400" b="1" dirty="0" smtClean="0"/>
              <a:t>.</a:t>
            </a:r>
          </a:p>
          <a:p>
            <a:endParaRPr lang="ar-SA" sz="2400" b="1" dirty="0"/>
          </a:p>
          <a:p>
            <a:pPr marL="0" indent="0">
              <a:buNone/>
            </a:pPr>
            <a:r>
              <a:rPr lang="ar-SA" sz="2800" b="1" u="sng" dirty="0">
                <a:solidFill>
                  <a:srgbClr val="FF0000"/>
                </a:solidFill>
              </a:rPr>
              <a:t>5- المسابقات الاذاعية </a:t>
            </a:r>
          </a:p>
          <a:p>
            <a:r>
              <a:rPr lang="ar-SA" sz="2400" b="1" dirty="0"/>
              <a:t>وهي تجذب اهتمام الطلاب وتقدم مجموعة من المعارف والمعلومات وتتيح </a:t>
            </a:r>
            <a:r>
              <a:rPr lang="ar-SA" sz="2400" b="1" dirty="0" err="1"/>
              <a:t>للطلايب</a:t>
            </a:r>
            <a:r>
              <a:rPr lang="ar-SA" sz="2400" b="1" dirty="0"/>
              <a:t> المتلقين  فرصة المشاركة.</a:t>
            </a:r>
          </a:p>
          <a:p>
            <a:endParaRPr lang="ar-SA" sz="2400" b="1" dirty="0"/>
          </a:p>
          <a:p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439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247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chemeClr val="bg1"/>
                </a:solidFill>
              </a:rPr>
              <a:t>الجانب التنظيمي والفني للإذاعة المدرسية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63256" y="1845734"/>
            <a:ext cx="9992424" cy="4023360"/>
          </a:xfrm>
        </p:spPr>
        <p:txBody>
          <a:bodyPr>
            <a:no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أولا : الجانب التنظيمي :-</a:t>
            </a:r>
          </a:p>
          <a:p>
            <a:r>
              <a:rPr lang="ar-SA" sz="2400" b="1" dirty="0"/>
              <a:t>وهو أسلوب تكوين جهاز مسؤول عن تنفيذ النشاط بالمدرسة </a:t>
            </a:r>
          </a:p>
          <a:p>
            <a:r>
              <a:rPr lang="ar-SA" sz="2400" b="1" dirty="0">
                <a:solidFill>
                  <a:srgbClr val="7030A0"/>
                </a:solidFill>
              </a:rPr>
              <a:t>اهم سمات التنظيم الناجح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2400" b="1" dirty="0"/>
              <a:t>اختيار جماعة الإذاعة المدرسية من الطلاب ذوي الميول الاذاعية و القدرات اللازمة من ناحية الصوت والقدرة على الحوار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2400" b="1" dirty="0"/>
              <a:t>اعداد المكتبة الاذاعية وتزويدها بالأشرطة اللازمة للاستعانة بها في التسجيل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2400" b="1" dirty="0"/>
              <a:t>اختيار مشرف على الإذاعة المدرسية من المعلمين ذوي الاهتمام الخاص بالنشاط الإعلامي.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2400" b="1" dirty="0"/>
              <a:t>اختيار لجنة لمتابعة الاعمال الاذاعية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2400" b="1" dirty="0"/>
              <a:t>لجنة لتشغيل واعداد المواد.</a:t>
            </a:r>
          </a:p>
        </p:txBody>
      </p:sp>
    </p:spTree>
    <p:extLst>
      <p:ext uri="{BB962C8B-B14F-4D97-AF65-F5344CB8AC3E}">
        <p14:creationId xmlns:p14="http://schemas.microsoft.com/office/powerpoint/2010/main" val="32083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chemeClr val="bg1"/>
                </a:solidFill>
              </a:rPr>
              <a:t>الجانب التنظيمي والفني للإذاعة المدرسية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5018" y="1594974"/>
            <a:ext cx="10293366" cy="3687266"/>
          </a:xfrm>
        </p:spPr>
        <p:txBody>
          <a:bodyPr>
            <a:norm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ثانياً : الجانب الفني :-</a:t>
            </a:r>
          </a:p>
          <a:p>
            <a:pPr marL="457200" indent="-457200">
              <a:buFont typeface="+mj-lt"/>
              <a:buAutoNum type="arabicParenR"/>
            </a:pPr>
            <a:r>
              <a:rPr lang="ar-SA" sz="2400" b="1" dirty="0"/>
              <a:t>حسن الأداء وسلامة الحواس</a:t>
            </a:r>
          </a:p>
          <a:p>
            <a:pPr marL="457200" indent="-457200">
              <a:buFont typeface="+mj-lt"/>
              <a:buAutoNum type="arabicParenR"/>
            </a:pPr>
            <a:r>
              <a:rPr lang="ar-SA" sz="2400" b="1" dirty="0"/>
              <a:t>مراعاة ان البرامج الاذاعية تكون في الصباح وقت يستعد فيه الجميع لاستقبال يوم دراسي</a:t>
            </a:r>
          </a:p>
          <a:p>
            <a:pPr marL="457200" indent="-457200">
              <a:buFont typeface="+mj-lt"/>
              <a:buAutoNum type="arabicParenR"/>
            </a:pPr>
            <a:r>
              <a:rPr lang="ar-SA" sz="2400" b="1" dirty="0"/>
              <a:t>الوعي بسمات وخصائص الإذاعة المدرسية مثل الفورية و الشمول و الانتشار.</a:t>
            </a:r>
          </a:p>
          <a:p>
            <a:pPr marL="457200" indent="-457200">
              <a:buFont typeface="+mj-lt"/>
              <a:buAutoNum type="arabicParenR"/>
            </a:pPr>
            <a:r>
              <a:rPr lang="ar-SA" sz="2400" b="1" dirty="0"/>
              <a:t>تنويع الفنون الاذاعية بين الاخبار و الكلمات والاحاديث واللقاءات وغيرها</a:t>
            </a:r>
          </a:p>
          <a:p>
            <a:pPr marL="457200" indent="-457200">
              <a:buFont typeface="+mj-lt"/>
              <a:buAutoNum type="arabicParenR"/>
            </a:pPr>
            <a:r>
              <a:rPr lang="ar-SA" sz="2400" b="1" dirty="0"/>
              <a:t>عدم تقليد الإذاعة العامة في كل ما تقلده والحفاظ على الهدف التربوي في فقرات الإذاعة المدرسية .</a:t>
            </a:r>
          </a:p>
        </p:txBody>
      </p:sp>
    </p:spTree>
    <p:extLst>
      <p:ext uri="{BB962C8B-B14F-4D97-AF65-F5344CB8AC3E}">
        <p14:creationId xmlns:p14="http://schemas.microsoft.com/office/powerpoint/2010/main" val="21462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شروط نجاح الإذاعة المدرسية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sz="2400" b="1" dirty="0"/>
              <a:t>ان تعرض الاحداث التي تهم الطلاب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dirty="0"/>
              <a:t>استغلال فترة الاستراحة في إذاعة المواد الترفيهية التي تؤدي الى تسلية الطالب 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dirty="0"/>
              <a:t>الاهتمام بالأخبار المدرسية والاخبار العامة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dirty="0"/>
              <a:t>ان تكون الاحداث الاذاعية قائمة على احداث واقعية من الحياة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dirty="0"/>
              <a:t>مراعاة التوازن في نشر الاخبار المدرسية و التعليق عليها وتوجيه الطلاب .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dirty="0"/>
              <a:t>ان تكون وسيلة لتقوية الصلة بين البيئة والمدرسة لخدمة المجتمع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dirty="0"/>
              <a:t>الالتزام بالوقت المحدد لكل فقره وعرضها حسب الأولية 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dirty="0"/>
              <a:t>تحديد اهداف الإذاعة وربطها بأهداف المدرسة</a:t>
            </a:r>
          </a:p>
          <a:p>
            <a:pPr marL="342900" indent="-342900">
              <a:buFont typeface="+mj-lt"/>
              <a:buAutoNum type="arabicPeriod"/>
            </a:pP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3828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شروط نجاح الإذاعة المدرسية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ar-SA" sz="2400" b="1" dirty="0"/>
              <a:t>ان ينبثق البرنامج الإذاعي من المجتمع و ان تساير مراحل النمو المختلفة 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ar-SA" sz="2400" b="1" dirty="0"/>
              <a:t>ان تهيء فرصة لأكبر عدد من الطلاب للاشتراك في برامجها 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ar-SA" sz="2400" b="1" dirty="0"/>
              <a:t>اعداد سجل للإذاعة المدرسية يبين فيه أسماء الجماعة وخطة العمل  والبرامج و الاجتماعات الدورية وما يتم تنفيذه في خطة العمل .</a:t>
            </a:r>
          </a:p>
          <a:p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6242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56769" y="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/>
              <a:t>سابعاً: الكتب الناطقة</a:t>
            </a:r>
            <a:endParaRPr lang="ar-SA" sz="8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t="18956"/>
          <a:stretch/>
        </p:blipFill>
        <p:spPr>
          <a:xfrm>
            <a:off x="4210957" y="3987477"/>
            <a:ext cx="3162300" cy="208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81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>
                <a:solidFill>
                  <a:schemeClr val="bg1"/>
                </a:solidFill>
              </a:rPr>
              <a:t>الكتب الناطقة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عبارة عن تسجيل نص الكتاب على الاشرطة الصوتية والاسطوانات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pPr algn="r"/>
            <a:r>
              <a:rPr lang="ar-SA" sz="4000" b="1" dirty="0" smtClean="0">
                <a:solidFill>
                  <a:schemeClr val="bg1"/>
                </a:solidFill>
              </a:rPr>
              <a:t>خصائص الكتب الناطقة مع الفئات الخاصة 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14818" y="1409137"/>
            <a:ext cx="958527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 smtClean="0">
                <a:cs typeface="+mj-cs"/>
              </a:rPr>
              <a:t> تخاطب حاسة السمع.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cs typeface="+mj-cs"/>
              </a:rPr>
              <a:t>سرعة نقل المادة العلمية.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cs typeface="+mj-cs"/>
              </a:rPr>
              <a:t>تسمح للمعلم تكرار التسجيل أو توقيفه بهدف المناقشة أو التعليق 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cs typeface="+mj-cs"/>
              </a:rPr>
              <a:t>يسمح للمتعلم تكرار سماع الكتاب في أي وقت يشاء وفق ظروفه.</a:t>
            </a:r>
          </a:p>
          <a:p>
            <a:pPr>
              <a:lnSpc>
                <a:spcPct val="150000"/>
              </a:lnSpc>
            </a:pPr>
            <a:endParaRPr lang="ar-SA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37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56769" y="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/>
              <a:t>ثامناً: المسلسلات الإذاعية التعليمية</a:t>
            </a:r>
            <a:endParaRPr lang="ar-SA" sz="8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t="18956"/>
          <a:stretch/>
        </p:blipFill>
        <p:spPr>
          <a:xfrm>
            <a:off x="4210957" y="3987477"/>
            <a:ext cx="3162300" cy="208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009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خطوات تنمية مهارات الاستماع لدى المتعلم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534555"/>
            <a:ext cx="10442448" cy="405079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SA" sz="3200" dirty="0" smtClean="0">
                <a:solidFill>
                  <a:srgbClr val="002060"/>
                </a:solidFill>
                <a:cs typeface="+mj-cs"/>
              </a:rPr>
              <a:t>3- </a:t>
            </a:r>
            <a:r>
              <a:rPr lang="ar-SA" sz="3200" dirty="0">
                <a:solidFill>
                  <a:srgbClr val="002060"/>
                </a:solidFill>
                <a:cs typeface="+mj-cs"/>
              </a:rPr>
              <a:t>استخلاص الأفكار الرئيسية للرسالة الصوتية </a:t>
            </a:r>
            <a:r>
              <a:rPr lang="ar-SA" sz="3200" dirty="0" smtClean="0">
                <a:solidFill>
                  <a:srgbClr val="002060"/>
                </a:solidFill>
                <a:cs typeface="+mj-cs"/>
              </a:rPr>
              <a:t>وتدوينها: </a:t>
            </a:r>
          </a:p>
          <a:p>
            <a:pPr marL="804863" indent="0">
              <a:lnSpc>
                <a:spcPct val="150000"/>
              </a:lnSpc>
              <a:buNone/>
              <a:tabLst>
                <a:tab pos="95250" algn="l"/>
              </a:tabLst>
            </a:pPr>
            <a:r>
              <a:rPr lang="ar-SA" sz="2800" dirty="0" smtClean="0">
                <a:solidFill>
                  <a:srgbClr val="002060"/>
                </a:solidFill>
                <a:cs typeface="+mj-cs"/>
              </a:rPr>
              <a:t>حيث </a:t>
            </a:r>
            <a:r>
              <a:rPr lang="ar-SA" sz="2800" dirty="0">
                <a:solidFill>
                  <a:srgbClr val="002060"/>
                </a:solidFill>
                <a:cs typeface="+mj-cs"/>
              </a:rPr>
              <a:t>يطلب من المستمعين تحديد الأفكار الرئيسة للنص المسموع وتدوينها .</a:t>
            </a:r>
            <a:endParaRPr lang="ar-SA" sz="3200" dirty="0">
              <a:solidFill>
                <a:srgbClr val="002060"/>
              </a:solidFill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SA" sz="3200" dirty="0">
                <a:solidFill>
                  <a:srgbClr val="002060"/>
                </a:solidFill>
                <a:cs typeface="+mj-cs"/>
              </a:rPr>
              <a:t>4- تمييز المعنى </a:t>
            </a:r>
            <a:r>
              <a:rPr lang="ar-SA" sz="3200" dirty="0" err="1">
                <a:solidFill>
                  <a:srgbClr val="002060"/>
                </a:solidFill>
                <a:cs typeface="+mj-cs"/>
              </a:rPr>
              <a:t>السياقي</a:t>
            </a:r>
            <a:r>
              <a:rPr lang="ar-SA" sz="3200" dirty="0">
                <a:solidFill>
                  <a:srgbClr val="002060"/>
                </a:solidFill>
                <a:cs typeface="+mj-cs"/>
              </a:rPr>
              <a:t> </a:t>
            </a:r>
            <a:r>
              <a:rPr lang="ar-SA" sz="3200" dirty="0" smtClean="0">
                <a:solidFill>
                  <a:srgbClr val="002060"/>
                </a:solidFill>
                <a:cs typeface="+mj-cs"/>
              </a:rPr>
              <a:t>المسموع: </a:t>
            </a:r>
          </a:p>
          <a:p>
            <a:pPr marL="804863" indent="0">
              <a:lnSpc>
                <a:spcPct val="150000"/>
              </a:lnSpc>
              <a:buNone/>
            </a:pPr>
            <a:r>
              <a:rPr lang="ar-SA" sz="2800" dirty="0" smtClean="0">
                <a:solidFill>
                  <a:srgbClr val="002060"/>
                </a:solidFill>
                <a:cs typeface="+mj-cs"/>
              </a:rPr>
              <a:t>مثل </a:t>
            </a:r>
            <a:r>
              <a:rPr lang="ar-SA" sz="2800" dirty="0">
                <a:solidFill>
                  <a:srgbClr val="002060"/>
                </a:solidFill>
                <a:cs typeface="+mj-cs"/>
              </a:rPr>
              <a:t>استكمال بعض العبارات اثناء عرض الرسالة </a:t>
            </a:r>
            <a:r>
              <a:rPr lang="ar-SA" sz="2800" dirty="0" smtClean="0">
                <a:solidFill>
                  <a:srgbClr val="002060"/>
                </a:solidFill>
                <a:cs typeface="+mj-cs"/>
              </a:rPr>
              <a:t>الصوتية .</a:t>
            </a:r>
            <a:endParaRPr lang="ar-SA" sz="2800" dirty="0">
              <a:solidFill>
                <a:srgbClr val="002060"/>
              </a:solidFill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SA" sz="3200" dirty="0">
                <a:solidFill>
                  <a:srgbClr val="002060"/>
                </a:solidFill>
                <a:cs typeface="+mj-cs"/>
              </a:rPr>
              <a:t> 5- تذكير بالأفكار الرئيسية و التفاصيل.</a:t>
            </a:r>
            <a:endParaRPr lang="ar-SA" sz="3600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0942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56492" y="133961"/>
            <a:ext cx="10972800" cy="1143000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</a:rPr>
              <a:t>المسلسلات الإذاعية التعليمية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وتعرف بأنها اعادة تنظيم محتوى المنهج الدراسي وطريقة التدريس في شكل مواقف حوارية طبيعية ويقوم المتعلم بتمثيل الادوار التي يتألف منها الموقف التعليمي الجديد 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112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r"/>
            <a:r>
              <a:rPr lang="ar-SA" b="1" dirty="0" smtClean="0">
                <a:solidFill>
                  <a:schemeClr val="bg1"/>
                </a:solidFill>
              </a:rPr>
              <a:t>أهداف المسلسلات </a:t>
            </a:r>
            <a:r>
              <a:rPr lang="ar-SA" b="1" dirty="0">
                <a:solidFill>
                  <a:schemeClr val="bg1"/>
                </a:solidFill>
              </a:rPr>
              <a:t>الإذاعية التعليمية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3123" y="1259011"/>
            <a:ext cx="1026766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400" b="1" dirty="0" smtClean="0"/>
              <a:t> تساعد في تحقيق الأهداف المعرفية بجميع جوانبها.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/>
              <a:t>ترسخ القيم التربوية لدى الطالب.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/>
              <a:t>إضفاء جو المتعة في نفوس الطلاب .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/>
              <a:t>تقديم المعلومات بأسلوب مشوق وجذاب.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/>
              <a:t>تنقل الخبرات والمفاهيم المختلفة.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/>
              <a:t>مساعدة الطلاب على التفكير واستخدام خياله العلمي.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/>
              <a:t>تنمية اتجاهات الطلاب الإيجابية والكشف عن مواهبهم.</a:t>
            </a:r>
          </a:p>
          <a:p>
            <a:pPr>
              <a:lnSpc>
                <a:spcPct val="150000"/>
              </a:lnSpc>
            </a:pP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1137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56769" y="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/>
              <a:t>ثامناً: برامج الوسائط المتعددة الناطقة</a:t>
            </a:r>
            <a:endParaRPr lang="ar-SA" sz="8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t="18956"/>
          <a:stretch/>
        </p:blipFill>
        <p:spPr>
          <a:xfrm>
            <a:off x="4210957" y="3987477"/>
            <a:ext cx="3162300" cy="208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82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87070"/>
            <a:ext cx="10972800" cy="1143000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</a:rPr>
              <a:t>برامج الوسائط المتعددة الناطقة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تعرف بأنها برامج الكمبيوتر التي تتكامل فيها عدة وسائط الاتصال مثل النص </a:t>
            </a:r>
            <a:br>
              <a:rPr lang="ar-SA" dirty="0" smtClean="0"/>
            </a:br>
            <a:r>
              <a:rPr lang="ar-SA" dirty="0" smtClean="0"/>
              <a:t>,الصوت , الصورة الثابتة والمتحركة , الرسوم الثابتة والمتحركة , والتي يعمل معها المتعلم بشكل تفاعلي.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9568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56769" y="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/>
              <a:t>تاسعاً: شبكة المعلومات الناطقة</a:t>
            </a:r>
            <a:endParaRPr lang="ar-SA" sz="8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t="18956"/>
          <a:stretch/>
        </p:blipFill>
        <p:spPr>
          <a:xfrm>
            <a:off x="4210957" y="3987477"/>
            <a:ext cx="3162300" cy="208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73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51192"/>
            <a:ext cx="10972800" cy="1143000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</a:rPr>
              <a:t>شبكة المعلومات الناطقة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وهي تسهل وصول المتعلم المعاق بصريا الى المعلومات على صفحات الانترنت بطريقة ذاتية , وتقليل الوقت والجهد من خلال برامج التلفظ الالي التي تقوم بنطق المعلومات المعروضة على صفحات الانترنت.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4787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33962"/>
            <a:ext cx="10972800" cy="1143000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</a:rPr>
              <a:t>شبكة المعلومات الناطقة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خصائصها :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257300">
              <a:lnSpc>
                <a:spcPct val="150000"/>
              </a:lnSpc>
            </a:pPr>
            <a:r>
              <a:rPr lang="ar-SA" dirty="0" smtClean="0"/>
              <a:t>تخاطب حاسة السمع والبصر واللمس .</a:t>
            </a:r>
          </a:p>
          <a:p>
            <a:pPr marL="1257300">
              <a:lnSpc>
                <a:spcPct val="150000"/>
              </a:lnSpc>
            </a:pPr>
            <a:r>
              <a:rPr lang="ar-SA" dirty="0" smtClean="0"/>
              <a:t>يتم الوصول إلى المعلومات </a:t>
            </a:r>
            <a:r>
              <a:rPr lang="ar-SA" dirty="0" err="1" smtClean="0"/>
              <a:t>بطؤيقة</a:t>
            </a:r>
            <a:r>
              <a:rPr lang="ar-SA" dirty="0" smtClean="0"/>
              <a:t> ذاتية</a:t>
            </a:r>
          </a:p>
          <a:p>
            <a:pPr marL="1257300">
              <a:lnSpc>
                <a:spcPct val="150000"/>
              </a:lnSpc>
            </a:pPr>
            <a:r>
              <a:rPr lang="ar-SA" dirty="0" smtClean="0"/>
              <a:t>تقلل الوقت وتوفر الجهد للوصول إلى المعلومة.</a:t>
            </a:r>
          </a:p>
          <a:p>
            <a:pPr marL="1257300">
              <a:lnSpc>
                <a:spcPct val="150000"/>
              </a:lnSpc>
            </a:pPr>
            <a:r>
              <a:rPr lang="ar-SA" dirty="0" smtClean="0"/>
              <a:t>تساعد على التعلم التعاوني الجماعي.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56769" y="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/>
              <a:t>تاسعاً: المؤتمر السمعي على الخط المباشر</a:t>
            </a:r>
            <a:endParaRPr lang="ar-SA" sz="8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t="18956"/>
          <a:stretch/>
        </p:blipFill>
        <p:spPr>
          <a:xfrm>
            <a:off x="4210957" y="3987477"/>
            <a:ext cx="3162300" cy="208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49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98793"/>
            <a:ext cx="10972800" cy="1143000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</a:rPr>
              <a:t>المؤتمر السمعي على الخط المباشر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هو لقاء يتم عبر احدى شبكات الكمبيوتر بين مجموعة من الاشخاص مثل المعلم وطلابه ويتم فيه مناقشة موضوعات معينة </a:t>
            </a:r>
            <a:r>
              <a:rPr lang="ar-SA" smtClean="0"/>
              <a:t>وتبادل الآراء </a:t>
            </a:r>
            <a:r>
              <a:rPr lang="ar-SA" dirty="0" smtClean="0"/>
              <a:t>حولها وذلك عن طريق الحديث المباشر.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3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معايير تقييم واختيار المواد السمعية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6203" y="1586557"/>
            <a:ext cx="9571630" cy="4525963"/>
          </a:xfrm>
        </p:spPr>
        <p:txBody>
          <a:bodyPr>
            <a:normAutofit/>
          </a:bodyPr>
          <a:lstStyle/>
          <a:p>
            <a:r>
              <a:rPr lang="ar-SA" sz="2800" dirty="0">
                <a:solidFill>
                  <a:srgbClr val="002060"/>
                </a:solidFill>
              </a:rPr>
              <a:t>الدقة في المعلومات التي تعرضها الوسيلة .</a:t>
            </a:r>
          </a:p>
          <a:p>
            <a:r>
              <a:rPr lang="ar-SA" sz="2800" dirty="0">
                <a:solidFill>
                  <a:srgbClr val="002060"/>
                </a:solidFill>
              </a:rPr>
              <a:t>وضوح الصوت ووضوح التعبير والمحتوى.</a:t>
            </a:r>
          </a:p>
          <a:p>
            <a:r>
              <a:rPr lang="ar-SA" sz="2800" dirty="0">
                <a:solidFill>
                  <a:srgbClr val="002060"/>
                </a:solidFill>
              </a:rPr>
              <a:t>ان تسمح بالمشاركة الفعلية للطلاب.</a:t>
            </a:r>
          </a:p>
          <a:p>
            <a:r>
              <a:rPr lang="ar-SA" sz="2800" dirty="0">
                <a:solidFill>
                  <a:srgbClr val="002060"/>
                </a:solidFill>
              </a:rPr>
              <a:t>ان تثير اهتمام الطلاب وتشوقهم لموضوع الدرس.</a:t>
            </a:r>
          </a:p>
          <a:p>
            <a:r>
              <a:rPr lang="ar-SA" sz="2800" dirty="0">
                <a:solidFill>
                  <a:srgbClr val="002060"/>
                </a:solidFill>
              </a:rPr>
              <a:t>مناسبة لغة التسجيل لمستوى الطلاب.</a:t>
            </a:r>
          </a:p>
          <a:p>
            <a:r>
              <a:rPr lang="ar-SA" sz="2800" dirty="0">
                <a:solidFill>
                  <a:srgbClr val="002060"/>
                </a:solidFill>
              </a:rPr>
              <a:t>ان توضح ما وضع لها من اهداف متعلقة بالمقررات.</a:t>
            </a:r>
          </a:p>
          <a:p>
            <a:r>
              <a:rPr lang="ar-SA" sz="2800" dirty="0">
                <a:solidFill>
                  <a:srgbClr val="002060"/>
                </a:solidFill>
              </a:rPr>
              <a:t>ان تتناسب المدة الزمنية للشريط مع قدرة الطالب على الانتباه.</a:t>
            </a:r>
          </a:p>
        </p:txBody>
      </p:sp>
    </p:spTree>
    <p:extLst>
      <p:ext uri="{BB962C8B-B14F-4D97-AF65-F5344CB8AC3E}">
        <p14:creationId xmlns:p14="http://schemas.microsoft.com/office/powerpoint/2010/main" val="3879175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8782" y="124513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مجالات توظيف الوسائل السمعية مع ذوي الاحتياجات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42941" y="1575498"/>
            <a:ext cx="10353548" cy="4050792"/>
          </a:xfrm>
        </p:spPr>
        <p:txBody>
          <a:bodyPr>
            <a:normAutofit fontScale="92500" lnSpcReduction="20000"/>
          </a:bodyPr>
          <a:lstStyle/>
          <a:p>
            <a:r>
              <a:rPr lang="ar-S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مجال تعلم ذوي الإعاقة البصرية :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تعتبر الوسائل السمعية مصدرا رئيسا في تعلم المعاقين بصريا ، حيث يتم تحويل المواد المطبوعة الى مواد منطوقة مسموعة وعلى المعلم ان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:</a:t>
            </a:r>
            <a:endParaRPr lang="ar-SA" sz="3600" dirty="0">
              <a:solidFill>
                <a:srgbClr val="002060"/>
              </a:solidFill>
              <a:cs typeface="Akhbar MT" pitchFamily="2" charset="-78"/>
            </a:endParaRPr>
          </a:p>
          <a:p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1- يوفر الهدوء المناسب للاستماع 2- توفير الأدوات المكملة للموقف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التعليمي (مطبوعات </a:t>
            </a:r>
            <a:r>
              <a:rPr lang="ar-SA" sz="3600" dirty="0" err="1" smtClean="0">
                <a:solidFill>
                  <a:srgbClr val="002060"/>
                </a:solidFill>
                <a:cs typeface="Akhbar MT" pitchFamily="2" charset="-78"/>
              </a:rPr>
              <a:t>برايل,الخرائط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 البارزة)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.</a:t>
            </a:r>
          </a:p>
          <a:p>
            <a:r>
              <a:rPr lang="ar-S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مجال تنمية المهارات اللغوية لذوي المشكلات اللغوية.</a:t>
            </a:r>
          </a:p>
          <a:p>
            <a:r>
              <a:rPr lang="ar-S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مجال التدريب السمعي لذوي الإعاقة 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السمعية: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لتطوير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ما تبقى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لديهم من حاسة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السمع.</a:t>
            </a:r>
            <a:endParaRPr lang="ar-SA" sz="3600" dirty="0">
              <a:solidFill>
                <a:srgbClr val="002060"/>
              </a:solidFill>
              <a:cs typeface="Akhbar MT" pitchFamily="2" charset="-78"/>
            </a:endParaRPr>
          </a:p>
          <a:p>
            <a:r>
              <a:rPr lang="ar-S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مجال تعلم اللغات</a:t>
            </a:r>
          </a:p>
          <a:p>
            <a:r>
              <a:rPr lang="ar-S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مجال التعلم من بعد.</a:t>
            </a:r>
          </a:p>
          <a:p>
            <a:endParaRPr lang="ar-SA" sz="36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1035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50794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مراحل التدريس بواسطة الوسائل السمعية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4805" y="1330691"/>
            <a:ext cx="112268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3600" b="1" dirty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أولا : مرحلة الاعداد:-  </a:t>
            </a:r>
          </a:p>
          <a:p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وتشمل : تحديد الهدف من استخدام هذه الوسائل تحديدا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سلوكيا.</a:t>
            </a:r>
            <a:endParaRPr lang="ar-SA" sz="3600" dirty="0">
              <a:solidFill>
                <a:srgbClr val="002060"/>
              </a:solidFill>
              <a:cs typeface="Akhbar MT" pitchFamily="2" charset="-78"/>
            </a:endParaRPr>
          </a:p>
          <a:p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اختيار انسب التسجيلات لهذا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الغرض.</a:t>
            </a:r>
            <a:endParaRPr lang="ar-SA" sz="3600" dirty="0">
              <a:solidFill>
                <a:srgbClr val="002060"/>
              </a:solidFill>
              <a:cs typeface="Akhbar MT" pitchFamily="2" charset="-78"/>
            </a:endParaRPr>
          </a:p>
          <a:p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اشراك الطلاب ذوي الاحتياجات الخاصة في اختيار البرنامج المسجل والاعداد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له.</a:t>
            </a:r>
          </a:p>
          <a:p>
            <a:endParaRPr lang="ar-SA" sz="3600" dirty="0">
              <a:solidFill>
                <a:srgbClr val="002060"/>
              </a:solidFill>
              <a:cs typeface="Akhbar MT" pitchFamily="2" charset="-78"/>
            </a:endParaRPr>
          </a:p>
          <a:p>
            <a:pPr marL="0" indent="0">
              <a:buNone/>
            </a:pPr>
            <a:r>
              <a:rPr lang="ar-SA" sz="3600" b="1" dirty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ثانيا : مرحلة الاستماع 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المبدئي:-</a:t>
            </a:r>
          </a:p>
          <a:p>
            <a:pPr marL="0" indent="0">
              <a:buNone/>
            </a:pPr>
            <a:r>
              <a:rPr lang="ar-SA" sz="36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وذلك لمعرفة محتويات التسجيل وزمن البرنامج وعلاقته بموضوع الدرس وأهدافه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.</a:t>
            </a:r>
            <a:endParaRPr lang="ar-SA" sz="3600" dirty="0">
              <a:solidFill>
                <a:srgbClr val="00206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645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50794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مراحل التدريس بواسطة الوسائل السمعية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4805" y="1330691"/>
            <a:ext cx="112268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ثالثا </a:t>
            </a:r>
            <a:r>
              <a:rPr lang="ar-SA" sz="3600" b="1" dirty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: تهيئة مكان 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الاستماع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:- </a:t>
            </a:r>
          </a:p>
          <a:p>
            <a:pPr marL="355600" indent="0">
              <a:buNone/>
            </a:pP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من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خلال تحديد انسب مكان لوضع جهاز التسجيل وتنظيم الإضاءة والتهوية ومكان جلوس الطلاب.</a:t>
            </a:r>
          </a:p>
          <a:p>
            <a:pPr marL="0" indent="0">
              <a:buNone/>
            </a:pPr>
            <a:r>
              <a:rPr lang="ar-SA" sz="3600" b="1" dirty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رابعا : اعداد طلاب ذوي الاحتياجات الخاصة:-  </a:t>
            </a:r>
          </a:p>
          <a:p>
            <a:pPr marL="355600" indent="0">
              <a:buNone/>
            </a:pP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من خلال مناقشتهم مثل صياغة بعض الأسئلة حول موضوع المادة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واعطاء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فكرة حول موضوع المادة وعلاقته بموضوعات الدراسة.</a:t>
            </a:r>
          </a:p>
          <a:p>
            <a:pPr marL="0" indent="0">
              <a:buNone/>
            </a:pPr>
            <a:endParaRPr lang="ar-SA" sz="3600" dirty="0">
              <a:solidFill>
                <a:srgbClr val="00206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3947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77922" y="1446662"/>
            <a:ext cx="10728278" cy="4903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خامسا </a:t>
            </a:r>
            <a:r>
              <a:rPr lang="ar-SA" sz="3600" b="1" dirty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: الاستماع الى المادة السمعية : </a:t>
            </a:r>
            <a:endParaRPr lang="ar-SA" sz="3600" b="1" dirty="0" smtClean="0">
              <a:solidFill>
                <a:schemeClr val="accent1">
                  <a:lumMod val="75000"/>
                </a:schemeClr>
              </a:solidFill>
              <a:cs typeface="Akhbar MT" pitchFamily="2" charset="-78"/>
            </a:endParaRPr>
          </a:p>
          <a:p>
            <a:pPr marL="723900" indent="0">
              <a:buNone/>
            </a:pP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أن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يهتم المعلم بتوفير جو يساعد الطالب على التركيز والانتباه وتشجيعهم على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الاستماع, وتوجيههم للعناصر الرئيسية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.</a:t>
            </a:r>
          </a:p>
          <a:p>
            <a:pPr marL="0" indent="0">
              <a:buNone/>
            </a:pPr>
            <a:r>
              <a:rPr lang="ar-SA" sz="3600" b="1" dirty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سادسا : التقييم والمتابعة</a:t>
            </a:r>
            <a:r>
              <a:rPr lang="ar-SA" sz="3600" dirty="0"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: </a:t>
            </a:r>
            <a:endParaRPr lang="ar-SA" sz="3600" dirty="0" smtClean="0">
              <a:solidFill>
                <a:schemeClr val="accent1">
                  <a:lumMod val="75000"/>
                </a:schemeClr>
              </a:solidFill>
              <a:cs typeface="Akhbar MT" pitchFamily="2" charset="-78"/>
            </a:endParaRPr>
          </a:p>
          <a:p>
            <a:pPr marL="627063" indent="0">
              <a:buNone/>
            </a:pP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من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خلال التعقيب على المادة السمعية مناقشة </a:t>
            </a:r>
            <a:r>
              <a:rPr lang="ar-SA" sz="3600" dirty="0" smtClean="0">
                <a:solidFill>
                  <a:srgbClr val="002060"/>
                </a:solidFill>
                <a:cs typeface="Akhbar MT" pitchFamily="2" charset="-78"/>
              </a:rPr>
              <a:t>ونقدا </a:t>
            </a:r>
            <a:r>
              <a:rPr lang="ar-SA" sz="3600" dirty="0">
                <a:solidFill>
                  <a:srgbClr val="002060"/>
                </a:solidFill>
                <a:cs typeface="Akhbar MT" pitchFamily="2" charset="-78"/>
              </a:rPr>
              <a:t>مع القيام بالأنشطة التي تناسب قدرات طلاب ذوي الاحتياجات الخاصة .</a:t>
            </a:r>
          </a:p>
        </p:txBody>
      </p:sp>
      <p:sp>
        <p:nvSpPr>
          <p:cNvPr id="3" name="عنوان 1"/>
          <p:cNvSpPr>
            <a:spLocks noGrp="1"/>
          </p:cNvSpPr>
          <p:nvPr>
            <p:ph type="title"/>
          </p:nvPr>
        </p:nvSpPr>
        <p:spPr>
          <a:xfrm>
            <a:off x="950794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مراحل التدريس بواسطة الوسائل السمعية</a:t>
            </a:r>
          </a:p>
        </p:txBody>
      </p:sp>
    </p:spTree>
    <p:extLst>
      <p:ext uri="{BB962C8B-B14F-4D97-AF65-F5344CB8AC3E}">
        <p14:creationId xmlns:p14="http://schemas.microsoft.com/office/powerpoint/2010/main" val="1304023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مخصص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2259</Words>
  <Application>Microsoft Office PowerPoint</Application>
  <PresentationFormat>مخصص</PresentationFormat>
  <Paragraphs>247</Paragraphs>
  <Slides>48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48</vt:i4>
      </vt:variant>
    </vt:vector>
  </HeadingPairs>
  <TitlesOfParts>
    <vt:vector size="49" baseType="lpstr">
      <vt:lpstr>سمة Office</vt:lpstr>
      <vt:lpstr>الوسائل السمعية المستخدمة في التربية الخاصة</vt:lpstr>
      <vt:lpstr>مفهوم الوسائل السمعية</vt:lpstr>
      <vt:lpstr>خطوات تنمية مهارات الاستماع لدى المتعلم </vt:lpstr>
      <vt:lpstr>خطوات تنمية مهارات الاستماع لدى المتعلم </vt:lpstr>
      <vt:lpstr>معايير تقييم واختيار المواد السمعية</vt:lpstr>
      <vt:lpstr>مجالات توظيف الوسائل السمعية مع ذوي الاحتياجات الخاصة</vt:lpstr>
      <vt:lpstr>مراحل التدريس بواسطة الوسائل السمعية</vt:lpstr>
      <vt:lpstr>مراحل التدريس بواسطة الوسائل السمعية</vt:lpstr>
      <vt:lpstr>مراحل التدريس بواسطة الوسائل السمعية</vt:lpstr>
      <vt:lpstr>أنواع الوسائل السمعية المستخدمة مع ذوي الاحتياجات الخاصة</vt:lpstr>
      <vt:lpstr>التسجيلات الصوتية</vt:lpstr>
      <vt:lpstr>خطوات التدريس باستخدام التسجيلات الصوتية</vt:lpstr>
      <vt:lpstr>مميزات التسجيلات الصوتية في التعليم</vt:lpstr>
      <vt:lpstr>مميزات التسجيلات الصوتية في التعليم</vt:lpstr>
      <vt:lpstr>خطوات تسجيل البرامج الصوتية</vt:lpstr>
      <vt:lpstr>معايير النص المكتوب للتسجيل السمعي </vt:lpstr>
      <vt:lpstr>عرض تقديمي في PowerPoint</vt:lpstr>
      <vt:lpstr>خصائص التسجيلات الصوتية المستخدمة مع الفئات الخاصة</vt:lpstr>
      <vt:lpstr>ثالثاً : الهاتف التعليمي</vt:lpstr>
      <vt:lpstr>خامساً: مختبرات اللغة</vt:lpstr>
      <vt:lpstr>سادساً: البرامج الاذاعية التعليمية</vt:lpstr>
      <vt:lpstr>البرامج الاذاعية  التعليمية</vt:lpstr>
      <vt:lpstr>أ. البرامج الاذاعية التعليمية اللاسلكية </vt:lpstr>
      <vt:lpstr>سلبيات ونواحي القصور في البرامج الاذاعية التعليمية  </vt:lpstr>
      <vt:lpstr>2-البرامج الاذاعية السلكية(الإذاعة المدرسية)</vt:lpstr>
      <vt:lpstr>مزايا الإذاعة المدرسية </vt:lpstr>
      <vt:lpstr>مزايا الإذاعة المدرسية </vt:lpstr>
      <vt:lpstr>مواد برامج الإذاعة المدرسية</vt:lpstr>
      <vt:lpstr>برامج يتم اعدادها في المدرسة </vt:lpstr>
      <vt:lpstr>برامج يتم اعدادها في المدرسة </vt:lpstr>
      <vt:lpstr>برامج يتم اعدادها في المدرسة </vt:lpstr>
      <vt:lpstr>الجانب التنظيمي والفني للإذاعة المدرسية </vt:lpstr>
      <vt:lpstr>الجانب التنظيمي والفني للإذاعة المدرسية </vt:lpstr>
      <vt:lpstr>شروط نجاح الإذاعة المدرسية </vt:lpstr>
      <vt:lpstr>شروط نجاح الإذاعة المدرسية </vt:lpstr>
      <vt:lpstr>سابعاً: الكتب الناطقة</vt:lpstr>
      <vt:lpstr> الكتب الناطقة</vt:lpstr>
      <vt:lpstr>خصائص الكتب الناطقة مع الفئات الخاصة </vt:lpstr>
      <vt:lpstr>ثامناً: المسلسلات الإذاعية التعليمية</vt:lpstr>
      <vt:lpstr>المسلسلات الإذاعية التعليمية</vt:lpstr>
      <vt:lpstr>أهداف المسلسلات الإذاعية التعليمية</vt:lpstr>
      <vt:lpstr>ثامناً: برامج الوسائط المتعددة الناطقة</vt:lpstr>
      <vt:lpstr>برامج الوسائط المتعددة الناطقة</vt:lpstr>
      <vt:lpstr>تاسعاً: شبكة المعلومات الناطقة</vt:lpstr>
      <vt:lpstr>شبكة المعلومات الناطقة</vt:lpstr>
      <vt:lpstr>شبكة المعلومات الناطقة</vt:lpstr>
      <vt:lpstr>تاسعاً: المؤتمر السمعي على الخط المباشر</vt:lpstr>
      <vt:lpstr>المؤتمر السمعي على الخط المباشر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الوسائل السمعية المستخدمة في التربية الخاصة</dc:title>
  <dc:creator>لميــاء .</dc:creator>
  <cp:lastModifiedBy>areej moh</cp:lastModifiedBy>
  <cp:revision>50</cp:revision>
  <dcterms:created xsi:type="dcterms:W3CDTF">2016-03-05T12:19:29Z</dcterms:created>
  <dcterms:modified xsi:type="dcterms:W3CDTF">2016-10-26T06:41:26Z</dcterms:modified>
</cp:coreProperties>
</file>