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64" r:id="rId5"/>
    <p:sldId id="277" r:id="rId6"/>
    <p:sldId id="278" r:id="rId7"/>
    <p:sldId id="280" r:id="rId8"/>
    <p:sldId id="28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2" y="3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8/31/2019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8/31/2019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8/31/2019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8/31/2019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8/31/2019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8/31/2019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8/31/2019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8/31/2019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8/31/2019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8/31/2019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8/31/2019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8/31/2019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8/31/2019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8/31/2019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8/31/2019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8/31/2019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8/31/2019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8/31/2019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751158" y="341380"/>
            <a:ext cx="9755187" cy="2766528"/>
          </a:xfrm>
        </p:spPr>
        <p:txBody>
          <a:bodyPr>
            <a:normAutofit/>
          </a:bodyPr>
          <a:lstStyle/>
          <a:p>
            <a:pPr algn="ctr"/>
            <a:r>
              <a:rPr lang="ar-SA" sz="6000" dirty="0" smtClean="0"/>
              <a:t>البحث العلمي ومهارات الباحث</a:t>
            </a:r>
            <a:endParaRPr lang="en-GB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ar-SA" dirty="0" smtClean="0"/>
              <a:t>المحاضرة الأولى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198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758" y="133864"/>
            <a:ext cx="10396882" cy="1151965"/>
          </a:xfrm>
        </p:spPr>
        <p:txBody>
          <a:bodyPr/>
          <a:lstStyle/>
          <a:p>
            <a:pPr algn="ctr"/>
            <a:r>
              <a:rPr lang="ar-SA" dirty="0" smtClean="0"/>
              <a:t>سنتناول اليوم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75387" y="1500906"/>
            <a:ext cx="10394707" cy="3311189"/>
          </a:xfrm>
        </p:spPr>
        <p:txBody>
          <a:bodyPr>
            <a:noAutofit/>
          </a:bodyPr>
          <a:lstStyle/>
          <a:p>
            <a:pPr algn="r" rtl="1"/>
            <a:r>
              <a:rPr lang="ar-SA" sz="2400" dirty="0" smtClean="0"/>
              <a:t> مفهوم البحث العلمي.</a:t>
            </a:r>
          </a:p>
          <a:p>
            <a:pPr algn="r" rtl="1"/>
            <a:r>
              <a:rPr lang="ar-SA" sz="2400" dirty="0"/>
              <a:t> </a:t>
            </a:r>
            <a:r>
              <a:rPr lang="ar-SA" sz="2400" dirty="0" smtClean="0"/>
              <a:t>خطوات إجراء البحث العلمي.</a:t>
            </a:r>
          </a:p>
          <a:p>
            <a:pPr algn="r" rtl="1"/>
            <a:r>
              <a:rPr lang="ar-SA" sz="2400" dirty="0"/>
              <a:t> </a:t>
            </a:r>
            <a:r>
              <a:rPr lang="ar-SA" sz="2400" dirty="0" smtClean="0"/>
              <a:t>مكونات خطة البحث.</a:t>
            </a:r>
          </a:p>
          <a:p>
            <a:pPr algn="r" rtl="1"/>
            <a:r>
              <a:rPr lang="ar-SA" sz="2400" dirty="0"/>
              <a:t> </a:t>
            </a:r>
            <a:r>
              <a:rPr lang="ar-SA" sz="2400" dirty="0" smtClean="0"/>
              <a:t>المهارات الأساسية للباحث. </a:t>
            </a:r>
            <a:endParaRPr lang="ar-SA" sz="2400" dirty="0"/>
          </a:p>
        </p:txBody>
      </p:sp>
    </p:spTree>
    <p:extLst>
      <p:ext uri="{BB962C8B-B14F-4D97-AF65-F5344CB8AC3E}">
        <p14:creationId xmlns:p14="http://schemas.microsoft.com/office/powerpoint/2010/main" val="345574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472" y="323335"/>
            <a:ext cx="10396882" cy="1151965"/>
          </a:xfrm>
        </p:spPr>
        <p:txBody>
          <a:bodyPr/>
          <a:lstStyle/>
          <a:p>
            <a:pPr algn="ctr"/>
            <a:r>
              <a:rPr lang="ar-SA" dirty="0" smtClean="0"/>
              <a:t>البحث العلمي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50557" y="1919416"/>
            <a:ext cx="10394707" cy="1450165"/>
          </a:xfrm>
        </p:spPr>
        <p:txBody>
          <a:bodyPr>
            <a:normAutofit/>
          </a:bodyPr>
          <a:lstStyle/>
          <a:p>
            <a:pPr algn="r" rtl="1">
              <a:buFont typeface="Wingdings" panose="05000000000000000000" pitchFamily="2" charset="2"/>
              <a:buChar char="ü"/>
            </a:pPr>
            <a:r>
              <a:rPr lang="ar-SA" sz="3200" dirty="0" smtClean="0"/>
              <a:t>هو نشاط علمي منظم ومحدد, نقدي وتطبيقي, يسعى إلى كشف الحقائق ومعرفة الارتباط بينها ثم استخلاص المبادئ العامة أو القوانين التفسيرية. </a:t>
            </a:r>
            <a:endParaRPr lang="en-GB" sz="32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37054" y="3546389"/>
            <a:ext cx="10394707" cy="14501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r" rtl="1">
              <a:buFont typeface="Wingdings" panose="05000000000000000000" pitchFamily="2" charset="2"/>
              <a:buChar char="ü"/>
            </a:pPr>
            <a:r>
              <a:rPr lang="ar-SA" sz="3200" dirty="0" smtClean="0"/>
              <a:t>هو التحقق المنظم في موضوع ما أو قضايا فرضية للكشف عن الحقائق أو النظريات وتطويرها.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407460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126" y="0"/>
            <a:ext cx="10396882" cy="1151965"/>
          </a:xfrm>
        </p:spPr>
        <p:txBody>
          <a:bodyPr/>
          <a:lstStyle/>
          <a:p>
            <a:pPr algn="ctr"/>
            <a:r>
              <a:rPr lang="ar-SA" dirty="0" smtClean="0"/>
              <a:t>خطوات إجراء البحث العلمي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04851" y="1794379"/>
            <a:ext cx="10394707" cy="3311189"/>
          </a:xfrm>
        </p:spPr>
        <p:txBody>
          <a:bodyPr>
            <a:noAutofit/>
          </a:bodyPr>
          <a:lstStyle/>
          <a:p>
            <a:pPr marL="514350" indent="-514350" algn="r" rtl="1">
              <a:buFont typeface="+mj-lt"/>
              <a:buAutoNum type="arabicPeriod"/>
            </a:pPr>
            <a:r>
              <a:rPr lang="ar-SA" sz="2400" dirty="0" smtClean="0"/>
              <a:t>اختيار مشكلة البحث وتحديدها.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sz="2400" dirty="0"/>
              <a:t> </a:t>
            </a:r>
            <a:r>
              <a:rPr lang="ar-SA" sz="2400" dirty="0" smtClean="0"/>
              <a:t>صياغة الفروض وطرح التساؤلات.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sz="2400" dirty="0"/>
              <a:t> </a:t>
            </a:r>
            <a:r>
              <a:rPr lang="ar-SA" sz="2400" dirty="0" smtClean="0"/>
              <a:t>تحديد نوع الدراسة.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sz="2400" dirty="0"/>
              <a:t> </a:t>
            </a:r>
            <a:r>
              <a:rPr lang="ar-SA" sz="2400" dirty="0" smtClean="0"/>
              <a:t>تحديد منهجية الدراسة.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sz="2400" dirty="0"/>
              <a:t> </a:t>
            </a:r>
            <a:r>
              <a:rPr lang="ar-SA" sz="2400" dirty="0" smtClean="0"/>
              <a:t>بناء المقاييس والأدوات.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sz="2400" dirty="0" smtClean="0"/>
              <a:t>جمع البيانات وتسجيلها.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sz="2400" dirty="0"/>
              <a:t> </a:t>
            </a:r>
            <a:r>
              <a:rPr lang="ar-SA" sz="2400" dirty="0" smtClean="0"/>
              <a:t>تصنيف البيانات وتحليلها.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sz="2400" dirty="0"/>
              <a:t> </a:t>
            </a:r>
            <a:r>
              <a:rPr lang="ar-SA" sz="2400" dirty="0" smtClean="0"/>
              <a:t>استخلاص النتائج وتفسيرها.</a:t>
            </a:r>
          </a:p>
        </p:txBody>
      </p:sp>
    </p:spTree>
    <p:extLst>
      <p:ext uri="{BB962C8B-B14F-4D97-AF65-F5344CB8AC3E}">
        <p14:creationId xmlns:p14="http://schemas.microsoft.com/office/powerpoint/2010/main" val="457541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126" y="0"/>
            <a:ext cx="10396882" cy="1151965"/>
          </a:xfrm>
        </p:spPr>
        <p:txBody>
          <a:bodyPr/>
          <a:lstStyle/>
          <a:p>
            <a:pPr algn="ctr"/>
            <a:r>
              <a:rPr lang="ar-SA" dirty="0" smtClean="0"/>
              <a:t>مكونات خطة البحث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8202" y="1670812"/>
            <a:ext cx="10394707" cy="3311189"/>
          </a:xfrm>
        </p:spPr>
        <p:txBody>
          <a:bodyPr>
            <a:noAutofit/>
          </a:bodyPr>
          <a:lstStyle/>
          <a:p>
            <a:pPr marL="514350" indent="-514350" algn="r" rtl="1">
              <a:lnSpc>
                <a:spcPct val="100000"/>
              </a:lnSpc>
              <a:buFont typeface="+mj-lt"/>
              <a:buAutoNum type="arabicPeriod"/>
            </a:pPr>
            <a:r>
              <a:rPr lang="ar-SA" sz="1800" b="1" dirty="0" smtClean="0"/>
              <a:t>المقدمة.</a:t>
            </a:r>
          </a:p>
          <a:p>
            <a:pPr marL="514350" indent="-514350" algn="r" rtl="1">
              <a:lnSpc>
                <a:spcPct val="100000"/>
              </a:lnSpc>
              <a:buFont typeface="+mj-lt"/>
              <a:buAutoNum type="arabicPeriod"/>
            </a:pPr>
            <a:r>
              <a:rPr lang="ar-SA" sz="1800" b="1" dirty="0" smtClean="0"/>
              <a:t>مشكلة البحث.</a:t>
            </a:r>
          </a:p>
          <a:p>
            <a:pPr marL="514350" indent="-514350" algn="r" rtl="1">
              <a:lnSpc>
                <a:spcPct val="100000"/>
              </a:lnSpc>
              <a:buFont typeface="+mj-lt"/>
              <a:buAutoNum type="arabicPeriod"/>
            </a:pPr>
            <a:r>
              <a:rPr lang="ar-SA" sz="1800" b="1" dirty="0" smtClean="0"/>
              <a:t>أهداف البحث وأسئلته.</a:t>
            </a:r>
          </a:p>
          <a:p>
            <a:pPr marL="514350" indent="-514350" algn="r" rtl="1">
              <a:lnSpc>
                <a:spcPct val="100000"/>
              </a:lnSpc>
              <a:buFont typeface="+mj-lt"/>
              <a:buAutoNum type="arabicPeriod"/>
            </a:pPr>
            <a:r>
              <a:rPr lang="ar-SA" sz="1800" b="1" dirty="0" smtClean="0"/>
              <a:t>أهمية البحث.</a:t>
            </a:r>
          </a:p>
          <a:p>
            <a:pPr marL="514350" indent="-514350" algn="r" rtl="1">
              <a:lnSpc>
                <a:spcPct val="100000"/>
              </a:lnSpc>
              <a:buFont typeface="+mj-lt"/>
              <a:buAutoNum type="arabicPeriod"/>
            </a:pPr>
            <a:r>
              <a:rPr lang="ar-SA" sz="1800" b="1" dirty="0" smtClean="0"/>
              <a:t>حدود البحث.</a:t>
            </a:r>
          </a:p>
          <a:p>
            <a:pPr marL="514350" indent="-514350" algn="r" rtl="1">
              <a:lnSpc>
                <a:spcPct val="100000"/>
              </a:lnSpc>
              <a:buFont typeface="+mj-lt"/>
              <a:buAutoNum type="arabicPeriod"/>
            </a:pPr>
            <a:r>
              <a:rPr lang="ar-SA" sz="1800" b="1" dirty="0" smtClean="0"/>
              <a:t>مصطلحات البحث.</a:t>
            </a:r>
          </a:p>
          <a:p>
            <a:pPr marL="514350" indent="-514350" algn="r" rtl="1">
              <a:lnSpc>
                <a:spcPct val="100000"/>
              </a:lnSpc>
              <a:buFont typeface="+mj-lt"/>
              <a:buAutoNum type="arabicPeriod"/>
            </a:pPr>
            <a:r>
              <a:rPr lang="ar-SA" sz="1800" b="1" dirty="0" smtClean="0"/>
              <a:t>الإطار النظري.</a:t>
            </a:r>
          </a:p>
          <a:p>
            <a:pPr marL="514350" indent="-514350" algn="r" rtl="1">
              <a:lnSpc>
                <a:spcPct val="100000"/>
              </a:lnSpc>
              <a:buFont typeface="+mj-lt"/>
              <a:buAutoNum type="arabicPeriod"/>
            </a:pPr>
            <a:r>
              <a:rPr lang="ar-SA" sz="1800" b="1" dirty="0" smtClean="0"/>
              <a:t>فروض البحث إن وجدت.</a:t>
            </a:r>
          </a:p>
          <a:p>
            <a:pPr marL="514350" indent="-514350" algn="r" rtl="1">
              <a:lnSpc>
                <a:spcPct val="100000"/>
              </a:lnSpc>
              <a:buFont typeface="+mj-lt"/>
              <a:buAutoNum type="arabicPeriod"/>
            </a:pPr>
            <a:r>
              <a:rPr lang="ar-SA" sz="1800" b="1" dirty="0" smtClean="0"/>
              <a:t>منهج البحث وإجراءاته.</a:t>
            </a:r>
          </a:p>
          <a:p>
            <a:pPr marL="514350" indent="-514350" algn="r" rtl="1">
              <a:lnSpc>
                <a:spcPct val="100000"/>
              </a:lnSpc>
              <a:buFont typeface="+mj-lt"/>
              <a:buAutoNum type="arabicPeriod"/>
            </a:pPr>
            <a:r>
              <a:rPr lang="ar-SA" sz="1800" b="1" dirty="0" smtClean="0"/>
              <a:t>التصور المقترح لفصول الدراسة.</a:t>
            </a:r>
          </a:p>
          <a:p>
            <a:pPr marL="514350" indent="-514350" algn="r" rtl="1">
              <a:lnSpc>
                <a:spcPct val="100000"/>
              </a:lnSpc>
              <a:buFont typeface="+mj-lt"/>
              <a:buAutoNum type="arabicPeriod"/>
            </a:pPr>
            <a:r>
              <a:rPr lang="ar-SA" sz="1800" b="1" dirty="0" smtClean="0"/>
              <a:t>المراجع.</a:t>
            </a:r>
          </a:p>
        </p:txBody>
      </p:sp>
    </p:spTree>
    <p:extLst>
      <p:ext uri="{BB962C8B-B14F-4D97-AF65-F5344CB8AC3E}">
        <p14:creationId xmlns:p14="http://schemas.microsoft.com/office/powerpoint/2010/main" val="60751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001" y="0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ar-SA" sz="4800" dirty="0" smtClean="0"/>
              <a:t>المهارات الأساسية للباحث</a:t>
            </a:r>
            <a:endParaRPr lang="en-GB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991084" y="1913368"/>
            <a:ext cx="7834799" cy="3311189"/>
          </a:xfrm>
        </p:spPr>
        <p:txBody>
          <a:bodyPr>
            <a:noAutofit/>
          </a:bodyPr>
          <a:lstStyle/>
          <a:p>
            <a:pPr algn="r" rtl="1">
              <a:lnSpc>
                <a:spcPct val="100000"/>
              </a:lnSpc>
            </a:pPr>
            <a:r>
              <a:rPr lang="ar-SA" sz="2400" dirty="0" smtClean="0"/>
              <a:t>مهارات التنظيم وإدارة الوقت.</a:t>
            </a:r>
          </a:p>
          <a:p>
            <a:pPr algn="r" rtl="1">
              <a:lnSpc>
                <a:spcPct val="100000"/>
              </a:lnSpc>
            </a:pPr>
            <a:r>
              <a:rPr lang="ar-SA" sz="2400" dirty="0" smtClean="0"/>
              <a:t>مهارات تنظيم الأفكار.</a:t>
            </a:r>
          </a:p>
          <a:p>
            <a:pPr algn="r" rtl="1">
              <a:lnSpc>
                <a:spcPct val="100000"/>
              </a:lnSpc>
            </a:pPr>
            <a:r>
              <a:rPr lang="ar-SA" sz="2400" dirty="0" smtClean="0"/>
              <a:t>مصفوفة الدراسات السابقة.</a:t>
            </a:r>
          </a:p>
          <a:p>
            <a:pPr algn="r" rtl="1">
              <a:lnSpc>
                <a:spcPct val="100000"/>
              </a:lnSpc>
            </a:pPr>
            <a:r>
              <a:rPr lang="ar-SA" sz="2400" dirty="0" smtClean="0"/>
              <a:t>استخدام مايكروسوفت وورد في </a:t>
            </a:r>
            <a:r>
              <a:rPr lang="ar-SA" sz="2400" dirty="0" smtClean="0"/>
              <a:t>الكتابة.</a:t>
            </a:r>
            <a:endParaRPr lang="ar-SA" sz="2400" dirty="0" smtClean="0"/>
          </a:p>
          <a:p>
            <a:pPr algn="r" rtl="1">
              <a:lnSpc>
                <a:spcPct val="100000"/>
              </a:lnSpc>
            </a:pPr>
            <a:r>
              <a:rPr lang="ar-SA" sz="2400" dirty="0" smtClean="0"/>
              <a:t>مهارات الكتابة الأكاديمية.</a:t>
            </a:r>
          </a:p>
          <a:p>
            <a:pPr algn="r" rtl="1">
              <a:lnSpc>
                <a:spcPct val="100000"/>
              </a:lnSpc>
            </a:pPr>
            <a:r>
              <a:rPr lang="ar-SA" sz="2400" dirty="0" smtClean="0"/>
              <a:t>مهارات استخدام قواعد البيانات ومحركات البحث.</a:t>
            </a:r>
          </a:p>
          <a:p>
            <a:pPr algn="r" rtl="1">
              <a:lnSpc>
                <a:spcPct val="100000"/>
              </a:lnSpc>
            </a:pPr>
            <a:r>
              <a:rPr lang="ar-SA" sz="2400" dirty="0" smtClean="0"/>
              <a:t>استخدام </a:t>
            </a:r>
            <a:r>
              <a:rPr lang="en-GB" sz="2400" dirty="0" smtClean="0"/>
              <a:t>Endnote</a:t>
            </a:r>
            <a:r>
              <a:rPr lang="ar-SA" sz="2400" dirty="0" smtClean="0"/>
              <a:t> </a:t>
            </a:r>
            <a:r>
              <a:rPr lang="ar-SA" sz="2400" dirty="0" smtClean="0"/>
              <a:t>أو أحد برامج التوثيق الالكترونية.</a:t>
            </a:r>
            <a:endParaRPr lang="ar-SA" sz="2400" dirty="0" smtClean="0"/>
          </a:p>
          <a:p>
            <a:pPr algn="r" rtl="1">
              <a:lnSpc>
                <a:spcPct val="100000"/>
              </a:lnSpc>
            </a:pPr>
            <a:r>
              <a:rPr lang="ar-SA" sz="2400" dirty="0" smtClean="0"/>
              <a:t>أخلاقيات البحث العلمي.</a:t>
            </a:r>
          </a:p>
          <a:p>
            <a:pPr algn="r" rtl="1">
              <a:lnSpc>
                <a:spcPct val="100000"/>
              </a:lnSpc>
            </a:pPr>
            <a:r>
              <a:rPr lang="ar-SA" sz="2400" dirty="0" smtClean="0"/>
              <a:t>مهارات التعامل مع المشرف الدراسي.</a:t>
            </a:r>
          </a:p>
          <a:p>
            <a:pPr algn="r" rtl="1">
              <a:lnSpc>
                <a:spcPct val="100000"/>
              </a:lnSpc>
            </a:pPr>
            <a:endParaRPr lang="ar-SA" sz="2400" dirty="0" smtClean="0"/>
          </a:p>
        </p:txBody>
      </p:sp>
    </p:spTree>
    <p:extLst>
      <p:ext uri="{BB962C8B-B14F-4D97-AF65-F5344CB8AC3E}">
        <p14:creationId xmlns:p14="http://schemas.microsoft.com/office/powerpoint/2010/main" val="4156843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758" y="57577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ar-SA" sz="4400" dirty="0" smtClean="0"/>
              <a:t>حكمتنا في هذا الفصل</a:t>
            </a:r>
            <a:endParaRPr lang="en-GB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1"/>
          <a:stretch/>
        </p:blipFill>
        <p:spPr>
          <a:xfrm>
            <a:off x="3470556" y="1209542"/>
            <a:ext cx="4547286" cy="4310659"/>
          </a:xfrm>
          <a:prstGeom prst="rect">
            <a:avLst/>
          </a:prstGeom>
          <a:ln w="3492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646545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04" y="528631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ar-SA" sz="4400" dirty="0" smtClean="0"/>
              <a:t>حكمتنا في هذا الفصل</a:t>
            </a:r>
            <a:endParaRPr lang="en-GB" sz="4400" dirty="0"/>
          </a:p>
        </p:txBody>
      </p:sp>
      <p:sp>
        <p:nvSpPr>
          <p:cNvPr id="3" name="Rectangle 2"/>
          <p:cNvSpPr/>
          <p:nvPr/>
        </p:nvSpPr>
        <p:spPr>
          <a:xfrm>
            <a:off x="941382" y="2413046"/>
            <a:ext cx="95333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tabLst>
                <a:tab pos="2971800" algn="ctr"/>
                <a:tab pos="5943600" algn="r"/>
              </a:tabLst>
            </a:pPr>
            <a:r>
              <a:rPr lang="ar-SA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النجاح والتميز لا يأتي بسهولة وإنما هو ثمرة جهد وعمل وصبر وعطاء وتضحية مستمرة</a:t>
            </a:r>
            <a:endParaRPr lang="en-GB" sz="32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57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550</TotalTime>
  <Words>228</Words>
  <Application>Microsoft Office PowerPoint</Application>
  <PresentationFormat>Widescreen</PresentationFormat>
  <Paragraphs>44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Impact</vt:lpstr>
      <vt:lpstr>Times New Roman</vt:lpstr>
      <vt:lpstr>Traditional Arabic</vt:lpstr>
      <vt:lpstr>Wingdings</vt:lpstr>
      <vt:lpstr>Main Event</vt:lpstr>
      <vt:lpstr>البحث العلمي ومهارات الباحث</vt:lpstr>
      <vt:lpstr>سنتناول اليوم</vt:lpstr>
      <vt:lpstr>البحث العلمي</vt:lpstr>
      <vt:lpstr>خطوات إجراء البحث العلمي</vt:lpstr>
      <vt:lpstr>مكونات خطة البحث</vt:lpstr>
      <vt:lpstr>المهارات الأساسية للباحث</vt:lpstr>
      <vt:lpstr>حكمتنا في هذا الفصل</vt:lpstr>
      <vt:lpstr>حكمتنا في هذا الفصل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مقدمة لمقرر «دراسة مستقلة»  505 وسل</dc:title>
  <dc:creator>nada alsaleh</dc:creator>
  <cp:lastModifiedBy>nada alsaleh</cp:lastModifiedBy>
  <cp:revision>37</cp:revision>
  <dcterms:created xsi:type="dcterms:W3CDTF">2018-09-01T02:24:52Z</dcterms:created>
  <dcterms:modified xsi:type="dcterms:W3CDTF">2019-08-31T09:20:42Z</dcterms:modified>
</cp:coreProperties>
</file>