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7"/>
  </p:notesMasterIdLst>
  <p:sldIdLst>
    <p:sldId id="256" r:id="rId2"/>
    <p:sldId id="584" r:id="rId3"/>
    <p:sldId id="477" r:id="rId4"/>
    <p:sldId id="509" r:id="rId5"/>
    <p:sldId id="510" r:id="rId6"/>
    <p:sldId id="508" r:id="rId7"/>
    <p:sldId id="514" r:id="rId8"/>
    <p:sldId id="515" r:id="rId9"/>
    <p:sldId id="516" r:id="rId10"/>
    <p:sldId id="580" r:id="rId11"/>
    <p:sldId id="581" r:id="rId12"/>
    <p:sldId id="582" r:id="rId13"/>
    <p:sldId id="518" r:id="rId14"/>
    <p:sldId id="266" r:id="rId15"/>
    <p:sldId id="517" r:id="rId16"/>
    <p:sldId id="519" r:id="rId17"/>
    <p:sldId id="520" r:id="rId18"/>
    <p:sldId id="521" r:id="rId19"/>
    <p:sldId id="522" r:id="rId20"/>
    <p:sldId id="523" r:id="rId21"/>
    <p:sldId id="524" r:id="rId22"/>
    <p:sldId id="525" r:id="rId23"/>
    <p:sldId id="526" r:id="rId24"/>
    <p:sldId id="527" r:id="rId25"/>
    <p:sldId id="528" r:id="rId26"/>
    <p:sldId id="530" r:id="rId27"/>
    <p:sldId id="531" r:id="rId28"/>
    <p:sldId id="529" r:id="rId29"/>
    <p:sldId id="532" r:id="rId30"/>
    <p:sldId id="533" r:id="rId31"/>
    <p:sldId id="534" r:id="rId32"/>
    <p:sldId id="535" r:id="rId33"/>
    <p:sldId id="536" r:id="rId34"/>
    <p:sldId id="537" r:id="rId35"/>
    <p:sldId id="540" r:id="rId36"/>
    <p:sldId id="538" r:id="rId37"/>
    <p:sldId id="539" r:id="rId38"/>
    <p:sldId id="541" r:id="rId39"/>
    <p:sldId id="542" r:id="rId40"/>
    <p:sldId id="546" r:id="rId41"/>
    <p:sldId id="547" r:id="rId42"/>
    <p:sldId id="543" r:id="rId43"/>
    <p:sldId id="544" r:id="rId44"/>
    <p:sldId id="545" r:id="rId45"/>
    <p:sldId id="550" r:id="rId46"/>
    <p:sldId id="548" r:id="rId47"/>
    <p:sldId id="549" r:id="rId48"/>
    <p:sldId id="555" r:id="rId49"/>
    <p:sldId id="556" r:id="rId50"/>
    <p:sldId id="551" r:id="rId51"/>
    <p:sldId id="552" r:id="rId52"/>
    <p:sldId id="553" r:id="rId53"/>
    <p:sldId id="557" r:id="rId54"/>
    <p:sldId id="554" r:id="rId55"/>
    <p:sldId id="558" r:id="rId56"/>
    <p:sldId id="559" r:id="rId57"/>
    <p:sldId id="560" r:id="rId58"/>
    <p:sldId id="564" r:id="rId59"/>
    <p:sldId id="565" r:id="rId60"/>
    <p:sldId id="561" r:id="rId61"/>
    <p:sldId id="562" r:id="rId62"/>
    <p:sldId id="566" r:id="rId63"/>
    <p:sldId id="567" r:id="rId64"/>
    <p:sldId id="568" r:id="rId65"/>
    <p:sldId id="569" r:id="rId66"/>
    <p:sldId id="570" r:id="rId67"/>
    <p:sldId id="563" r:id="rId68"/>
    <p:sldId id="574" r:id="rId69"/>
    <p:sldId id="575" r:id="rId70"/>
    <p:sldId id="571" r:id="rId71"/>
    <p:sldId id="572" r:id="rId72"/>
    <p:sldId id="573" r:id="rId73"/>
    <p:sldId id="579" r:id="rId74"/>
    <p:sldId id="576" r:id="rId75"/>
    <p:sldId id="577" r:id="rId76"/>
    <p:sldId id="578" r:id="rId77"/>
    <p:sldId id="583" r:id="rId78"/>
    <p:sldId id="585" r:id="rId79"/>
    <p:sldId id="592" r:id="rId80"/>
    <p:sldId id="593" r:id="rId81"/>
    <p:sldId id="594" r:id="rId82"/>
    <p:sldId id="591" r:id="rId83"/>
    <p:sldId id="590" r:id="rId84"/>
    <p:sldId id="586" r:id="rId85"/>
    <p:sldId id="587" r:id="rId86"/>
    <p:sldId id="588" r:id="rId87"/>
    <p:sldId id="589" r:id="rId88"/>
    <p:sldId id="595" r:id="rId89"/>
    <p:sldId id="596" r:id="rId90"/>
    <p:sldId id="597" r:id="rId91"/>
    <p:sldId id="603" r:id="rId92"/>
    <p:sldId id="604" r:id="rId93"/>
    <p:sldId id="598" r:id="rId94"/>
    <p:sldId id="599" r:id="rId95"/>
    <p:sldId id="602" r:id="rId96"/>
    <p:sldId id="600" r:id="rId97"/>
    <p:sldId id="601" r:id="rId98"/>
    <p:sldId id="605" r:id="rId99"/>
    <p:sldId id="606" r:id="rId100"/>
    <p:sldId id="607" r:id="rId101"/>
    <p:sldId id="613" r:id="rId102"/>
    <p:sldId id="608" r:id="rId103"/>
    <p:sldId id="614" r:id="rId104"/>
    <p:sldId id="609" r:id="rId105"/>
    <p:sldId id="610" r:id="rId106"/>
    <p:sldId id="611" r:id="rId107"/>
    <p:sldId id="615" r:id="rId108"/>
    <p:sldId id="612" r:id="rId109"/>
    <p:sldId id="616" r:id="rId110"/>
    <p:sldId id="617" r:id="rId111"/>
    <p:sldId id="618" r:id="rId112"/>
    <p:sldId id="619" r:id="rId113"/>
    <p:sldId id="620" r:id="rId114"/>
    <p:sldId id="621" r:id="rId115"/>
    <p:sldId id="622" r:id="rId116"/>
    <p:sldId id="623" r:id="rId117"/>
    <p:sldId id="624" r:id="rId118"/>
    <p:sldId id="625" r:id="rId119"/>
    <p:sldId id="626" r:id="rId120"/>
    <p:sldId id="627" r:id="rId121"/>
    <p:sldId id="630" r:id="rId122"/>
    <p:sldId id="631" r:id="rId123"/>
    <p:sldId id="632" r:id="rId124"/>
    <p:sldId id="634" r:id="rId125"/>
    <p:sldId id="635" r:id="rId126"/>
    <p:sldId id="636" r:id="rId127"/>
    <p:sldId id="639" r:id="rId128"/>
    <p:sldId id="640" r:id="rId129"/>
    <p:sldId id="641" r:id="rId130"/>
    <p:sldId id="642" r:id="rId131"/>
    <p:sldId id="643" r:id="rId132"/>
    <p:sldId id="652" r:id="rId133"/>
    <p:sldId id="645" r:id="rId134"/>
    <p:sldId id="646" r:id="rId135"/>
    <p:sldId id="662" r:id="rId136"/>
    <p:sldId id="655" r:id="rId137"/>
    <p:sldId id="648" r:id="rId138"/>
    <p:sldId id="649" r:id="rId139"/>
    <p:sldId id="663" r:id="rId140"/>
    <p:sldId id="650" r:id="rId141"/>
    <p:sldId id="651" r:id="rId142"/>
    <p:sldId id="672" r:id="rId143"/>
    <p:sldId id="673" r:id="rId144"/>
    <p:sldId id="664" r:id="rId145"/>
    <p:sldId id="665" r:id="rId146"/>
    <p:sldId id="666" r:id="rId147"/>
    <p:sldId id="667" r:id="rId148"/>
    <p:sldId id="668" r:id="rId149"/>
    <p:sldId id="669" r:id="rId150"/>
    <p:sldId id="670" r:id="rId151"/>
    <p:sldId id="671" r:id="rId152"/>
    <p:sldId id="675" r:id="rId153"/>
    <p:sldId id="676" r:id="rId154"/>
    <p:sldId id="677" r:id="rId155"/>
    <p:sldId id="679" r:id="rId156"/>
    <p:sldId id="680" r:id="rId157"/>
    <p:sldId id="681" r:id="rId158"/>
    <p:sldId id="682" r:id="rId159"/>
    <p:sldId id="683" r:id="rId160"/>
    <p:sldId id="684" r:id="rId161"/>
    <p:sldId id="685" r:id="rId162"/>
    <p:sldId id="674" r:id="rId163"/>
    <p:sldId id="686" r:id="rId164"/>
    <p:sldId id="687" r:id="rId165"/>
    <p:sldId id="688" r:id="rId166"/>
    <p:sldId id="689" r:id="rId167"/>
    <p:sldId id="690" r:id="rId168"/>
    <p:sldId id="691" r:id="rId169"/>
    <p:sldId id="692" r:id="rId170"/>
    <p:sldId id="696" r:id="rId171"/>
    <p:sldId id="693" r:id="rId172"/>
    <p:sldId id="694" r:id="rId173"/>
    <p:sldId id="695" r:id="rId174"/>
    <p:sldId id="699" r:id="rId175"/>
    <p:sldId id="701" r:id="rId176"/>
    <p:sldId id="700" r:id="rId177"/>
    <p:sldId id="698" r:id="rId178"/>
    <p:sldId id="702" r:id="rId179"/>
    <p:sldId id="707" r:id="rId180"/>
    <p:sldId id="703" r:id="rId181"/>
    <p:sldId id="704" r:id="rId182"/>
    <p:sldId id="705" r:id="rId183"/>
    <p:sldId id="706" r:id="rId184"/>
    <p:sldId id="708" r:id="rId185"/>
    <p:sldId id="709" r:id="rId186"/>
    <p:sldId id="710" r:id="rId187"/>
    <p:sldId id="711" r:id="rId188"/>
    <p:sldId id="712" r:id="rId189"/>
    <p:sldId id="713" r:id="rId190"/>
    <p:sldId id="714" r:id="rId191"/>
    <p:sldId id="715" r:id="rId192"/>
    <p:sldId id="716" r:id="rId193"/>
    <p:sldId id="717" r:id="rId194"/>
    <p:sldId id="718" r:id="rId195"/>
    <p:sldId id="719" r:id="rId196"/>
    <p:sldId id="720" r:id="rId197"/>
    <p:sldId id="721" r:id="rId198"/>
    <p:sldId id="724" r:id="rId199"/>
    <p:sldId id="722" r:id="rId200"/>
    <p:sldId id="730" r:id="rId201"/>
    <p:sldId id="731" r:id="rId202"/>
    <p:sldId id="723" r:id="rId203"/>
    <p:sldId id="726" r:id="rId204"/>
    <p:sldId id="727" r:id="rId205"/>
    <p:sldId id="725" r:id="rId206"/>
    <p:sldId id="728" r:id="rId207"/>
    <p:sldId id="729" r:id="rId208"/>
    <p:sldId id="732" r:id="rId209"/>
    <p:sldId id="733" r:id="rId210"/>
    <p:sldId id="734" r:id="rId211"/>
    <p:sldId id="736" r:id="rId212"/>
    <p:sldId id="772" r:id="rId213"/>
    <p:sldId id="737" r:id="rId214"/>
    <p:sldId id="739" r:id="rId215"/>
    <p:sldId id="740" r:id="rId216"/>
    <p:sldId id="735" r:id="rId217"/>
    <p:sldId id="738" r:id="rId218"/>
    <p:sldId id="743" r:id="rId219"/>
    <p:sldId id="744" r:id="rId220"/>
    <p:sldId id="745" r:id="rId221"/>
    <p:sldId id="746" r:id="rId222"/>
    <p:sldId id="747" r:id="rId223"/>
    <p:sldId id="748" r:id="rId224"/>
    <p:sldId id="750" r:id="rId225"/>
    <p:sldId id="751" r:id="rId226"/>
    <p:sldId id="749" r:id="rId227"/>
    <p:sldId id="752" r:id="rId228"/>
    <p:sldId id="329" r:id="rId229"/>
    <p:sldId id="756" r:id="rId230"/>
    <p:sldId id="760" r:id="rId231"/>
    <p:sldId id="761" r:id="rId232"/>
    <p:sldId id="762" r:id="rId233"/>
    <p:sldId id="763" r:id="rId234"/>
    <p:sldId id="764" r:id="rId235"/>
    <p:sldId id="765" r:id="rId236"/>
    <p:sldId id="767" r:id="rId237"/>
    <p:sldId id="766" r:id="rId238"/>
    <p:sldId id="773" r:id="rId239"/>
    <p:sldId id="774" r:id="rId240"/>
    <p:sldId id="775" r:id="rId241"/>
    <p:sldId id="776" r:id="rId242"/>
    <p:sldId id="777" r:id="rId243"/>
    <p:sldId id="778" r:id="rId244"/>
    <p:sldId id="779" r:id="rId245"/>
    <p:sldId id="780" r:id="rId246"/>
    <p:sldId id="781" r:id="rId247"/>
    <p:sldId id="483" r:id="rId248"/>
    <p:sldId id="782" r:id="rId249"/>
    <p:sldId id="783" r:id="rId250"/>
    <p:sldId id="784" r:id="rId251"/>
    <p:sldId id="785" r:id="rId252"/>
    <p:sldId id="479" r:id="rId253"/>
    <p:sldId id="480" r:id="rId254"/>
    <p:sldId id="481" r:id="rId255"/>
    <p:sldId id="482" r:id="rId256"/>
    <p:sldId id="484" r:id="rId257"/>
    <p:sldId id="485" r:id="rId258"/>
    <p:sldId id="486" r:id="rId259"/>
    <p:sldId id="487" r:id="rId260"/>
    <p:sldId id="488" r:id="rId261"/>
    <p:sldId id="490" r:id="rId262"/>
    <p:sldId id="491" r:id="rId263"/>
    <p:sldId id="492" r:id="rId264"/>
    <p:sldId id="493" r:id="rId265"/>
    <p:sldId id="494" r:id="rId266"/>
    <p:sldId id="495" r:id="rId267"/>
    <p:sldId id="496" r:id="rId268"/>
    <p:sldId id="502" r:id="rId269"/>
    <p:sldId id="503" r:id="rId270"/>
    <p:sldId id="811" r:id="rId271"/>
    <p:sldId id="812" r:id="rId272"/>
    <p:sldId id="813" r:id="rId273"/>
    <p:sldId id="814" r:id="rId274"/>
    <p:sldId id="499" r:id="rId275"/>
    <p:sldId id="505" r:id="rId276"/>
    <p:sldId id="500" r:id="rId277"/>
    <p:sldId id="501" r:id="rId278"/>
    <p:sldId id="815" r:id="rId279"/>
    <p:sldId id="506" r:id="rId280"/>
    <p:sldId id="507" r:id="rId281"/>
    <p:sldId id="786" r:id="rId282"/>
    <p:sldId id="787" r:id="rId283"/>
    <p:sldId id="788" r:id="rId284"/>
    <p:sldId id="511" r:id="rId285"/>
    <p:sldId id="789" r:id="rId286"/>
    <p:sldId id="790" r:id="rId287"/>
    <p:sldId id="791" r:id="rId288"/>
    <p:sldId id="792" r:id="rId289"/>
    <p:sldId id="793" r:id="rId290"/>
    <p:sldId id="794" r:id="rId291"/>
    <p:sldId id="795" r:id="rId292"/>
    <p:sldId id="796" r:id="rId293"/>
    <p:sldId id="797" r:id="rId294"/>
    <p:sldId id="798" r:id="rId295"/>
    <p:sldId id="799" r:id="rId296"/>
    <p:sldId id="800" r:id="rId297"/>
    <p:sldId id="801" r:id="rId298"/>
    <p:sldId id="802" r:id="rId299"/>
    <p:sldId id="803" r:id="rId300"/>
    <p:sldId id="804" r:id="rId301"/>
    <p:sldId id="805" r:id="rId302"/>
    <p:sldId id="816" r:id="rId303"/>
    <p:sldId id="817" r:id="rId304"/>
    <p:sldId id="818" r:id="rId305"/>
    <p:sldId id="819" r:id="rId306"/>
    <p:sldId id="820" r:id="rId307"/>
    <p:sldId id="821" r:id="rId308"/>
    <p:sldId id="822" r:id="rId309"/>
    <p:sldId id="823" r:id="rId310"/>
    <p:sldId id="824" r:id="rId311"/>
    <p:sldId id="825" r:id="rId312"/>
    <p:sldId id="826" r:id="rId313"/>
    <p:sldId id="827" r:id="rId314"/>
    <p:sldId id="828" r:id="rId315"/>
    <p:sldId id="829" r:id="rId316"/>
    <p:sldId id="830" r:id="rId317"/>
    <p:sldId id="831" r:id="rId318"/>
    <p:sldId id="832" r:id="rId319"/>
    <p:sldId id="833" r:id="rId320"/>
    <p:sldId id="834" r:id="rId321"/>
    <p:sldId id="835" r:id="rId322"/>
    <p:sldId id="836" r:id="rId323"/>
    <p:sldId id="837" r:id="rId324"/>
    <p:sldId id="838" r:id="rId325"/>
    <p:sldId id="839" r:id="rId326"/>
    <p:sldId id="840" r:id="rId327"/>
    <p:sldId id="841" r:id="rId328"/>
    <p:sldId id="842" r:id="rId329"/>
    <p:sldId id="843" r:id="rId330"/>
    <p:sldId id="844" r:id="rId331"/>
    <p:sldId id="845" r:id="rId332"/>
    <p:sldId id="846" r:id="rId333"/>
    <p:sldId id="847" r:id="rId334"/>
    <p:sldId id="848" r:id="rId335"/>
    <p:sldId id="849" r:id="rId3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myhlTovieLZXrepluDRfA==" hashData="+vc7u05yK07DwGiRHbTQuHvPtY5fHmYEuSof4X7qI69zqxVzunOP/zJ+rZjUp/eOx6JEI/gDJt+sm+Z5red3Y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p:restoredTop sz="94643"/>
  </p:normalViewPr>
  <p:slideViewPr>
    <p:cSldViewPr snapToGrid="0" snapToObjects="1">
      <p:cViewPr varScale="1">
        <p:scale>
          <a:sx n="90" d="100"/>
          <a:sy n="90" d="100"/>
        </p:scale>
        <p:origin x="640"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notesMaster" Target="notesMasters/notesMaster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presProps" Target="pres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viewProps" Target="view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theme" Target="theme/theme1.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tableStyles" Target="tableStyle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EA4D9-41CB-DE4A-A806-CECA5E119AF5}" type="datetimeFigureOut">
              <a:rPr lang="en-US" smtClean="0"/>
              <a:t>12/8/19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BAB5F-5CA0-7241-ACD4-AB4C89B6FCEC}" type="slidenum">
              <a:rPr lang="en-US" smtClean="0"/>
              <a:t>‹#›</a:t>
            </a:fld>
            <a:endParaRPr lang="en-US"/>
          </a:p>
        </p:txBody>
      </p:sp>
    </p:spTree>
    <p:extLst>
      <p:ext uri="{BB962C8B-B14F-4D97-AF65-F5344CB8AC3E}">
        <p14:creationId xmlns:p14="http://schemas.microsoft.com/office/powerpoint/2010/main" val="46591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fld id="{463BAB5F-5CA0-7241-ACD4-AB4C89B6FCEC}" type="slidenum">
              <a:rPr lang="en-US" smtClean="0"/>
              <a:t>51</a:t>
            </a:fld>
            <a:endParaRPr lang="en-US"/>
          </a:p>
        </p:txBody>
      </p:sp>
    </p:spTree>
    <p:extLst>
      <p:ext uri="{BB962C8B-B14F-4D97-AF65-F5344CB8AC3E}">
        <p14:creationId xmlns:p14="http://schemas.microsoft.com/office/powerpoint/2010/main" val="80306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AD01C5-3841-164E-84A8-3144BEC2B190}"/>
              </a:ext>
            </a:extLst>
          </p:cNvPr>
          <p:cNvSpPr>
            <a:spLocks noGrp="1"/>
          </p:cNvSpPr>
          <p:nvPr>
            <p:ph type="dt" sz="half" idx="10"/>
          </p:nvPr>
        </p:nvSpPr>
        <p:spPr>
          <a:xfrm>
            <a:off x="132521" y="6356350"/>
            <a:ext cx="2027583" cy="365125"/>
          </a:xfrm>
          <a:prstGeom prst="rect">
            <a:avLst/>
          </a:prstGeom>
          <a:ln>
            <a:solidFill>
              <a:srgbClr val="FF0000"/>
            </a:solidFill>
          </a:ln>
        </p:spPr>
        <p:txBody>
          <a:bodyPr/>
          <a:lstStyle>
            <a:lvl1pPr algn="ctr">
              <a:defRPr sz="1400" b="1">
                <a:solidFill>
                  <a:srgbClr val="FF0000"/>
                </a:solidFill>
              </a:defRPr>
            </a:lvl1pPr>
          </a:lstStyle>
          <a:p>
            <a:pPr rtl="1"/>
            <a:r>
              <a:rPr lang="ar-SA" dirty="0"/>
              <a:t>محاضرات/ د. يحي الشريف</a:t>
            </a:r>
            <a:endParaRPr lang="en-US" dirty="0"/>
          </a:p>
        </p:txBody>
      </p:sp>
    </p:spTree>
    <p:extLst>
      <p:ext uri="{BB962C8B-B14F-4D97-AF65-F5344CB8AC3E}">
        <p14:creationId xmlns:p14="http://schemas.microsoft.com/office/powerpoint/2010/main" val="70277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155F-F7DC-1D4A-A613-D3B8E567E9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55F7FF-D616-8F4A-BC73-8CCB81D93AD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B3153-B130-8B4F-96BD-934E4F6DC405}"/>
              </a:ext>
            </a:extLst>
          </p:cNvPr>
          <p:cNvSpPr>
            <a:spLocks noGrp="1"/>
          </p:cNvSpPr>
          <p:nvPr>
            <p:ph type="dt" sz="half" idx="10"/>
          </p:nvPr>
        </p:nvSpPr>
        <p:spPr>
          <a:xfrm>
            <a:off x="838200" y="6356350"/>
            <a:ext cx="2743200" cy="365125"/>
          </a:xfrm>
          <a:prstGeom prst="rect">
            <a:avLst/>
          </a:prstGeom>
        </p:spPr>
        <p:txBody>
          <a:bodyPr/>
          <a:lstStyle/>
          <a:p>
            <a:fld id="{93AF552F-9987-D64A-8921-951E53FF2C22}" type="datetimeFigureOut">
              <a:rPr lang="en-US" smtClean="0"/>
              <a:t>12/8/19</a:t>
            </a:fld>
            <a:endParaRPr lang="en-US"/>
          </a:p>
        </p:txBody>
      </p:sp>
      <p:sp>
        <p:nvSpPr>
          <p:cNvPr id="5" name="Footer Placeholder 4">
            <a:extLst>
              <a:ext uri="{FF2B5EF4-FFF2-40B4-BE49-F238E27FC236}">
                <a16:creationId xmlns:a16="http://schemas.microsoft.com/office/drawing/2014/main" id="{0F4D5866-F9C3-3F41-AAA6-0A3995E0B5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AF0A9A-CCC6-A24D-90BD-7A573A76B5A1}"/>
              </a:ext>
            </a:extLst>
          </p:cNvPr>
          <p:cNvSpPr>
            <a:spLocks noGrp="1"/>
          </p:cNvSpPr>
          <p:nvPr>
            <p:ph type="sldNum" sz="quarter" idx="12"/>
          </p:nvPr>
        </p:nvSpPr>
        <p:spPr>
          <a:xfrm>
            <a:off x="8610600" y="6356350"/>
            <a:ext cx="2743200" cy="365125"/>
          </a:xfrm>
          <a:prstGeom prst="rect">
            <a:avLst/>
          </a:prstGeom>
        </p:spPr>
        <p:txBody>
          <a:bodyPr/>
          <a:lstStyle/>
          <a:p>
            <a:fld id="{F2618EB7-BAE8-C949-B73C-0B0DB32572F3}" type="slidenum">
              <a:rPr lang="en-US" smtClean="0"/>
              <a:t>‹#›</a:t>
            </a:fld>
            <a:endParaRPr lang="en-US"/>
          </a:p>
        </p:txBody>
      </p:sp>
    </p:spTree>
    <p:extLst>
      <p:ext uri="{BB962C8B-B14F-4D97-AF65-F5344CB8AC3E}">
        <p14:creationId xmlns:p14="http://schemas.microsoft.com/office/powerpoint/2010/main" val="353687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0D6205-0626-D840-A431-8428E602993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04E8CB-B9EA-D446-A86F-30D759D0B3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8812E-43C2-8F46-89A5-C9EAE0241D9E}"/>
              </a:ext>
            </a:extLst>
          </p:cNvPr>
          <p:cNvSpPr>
            <a:spLocks noGrp="1"/>
          </p:cNvSpPr>
          <p:nvPr>
            <p:ph type="dt" sz="half" idx="10"/>
          </p:nvPr>
        </p:nvSpPr>
        <p:spPr>
          <a:xfrm>
            <a:off x="838200" y="6356350"/>
            <a:ext cx="2743200" cy="365125"/>
          </a:xfrm>
          <a:prstGeom prst="rect">
            <a:avLst/>
          </a:prstGeom>
        </p:spPr>
        <p:txBody>
          <a:bodyPr/>
          <a:lstStyle/>
          <a:p>
            <a:fld id="{93AF552F-9987-D64A-8921-951E53FF2C22}" type="datetimeFigureOut">
              <a:rPr lang="en-US" smtClean="0"/>
              <a:t>12/8/19</a:t>
            </a:fld>
            <a:endParaRPr lang="en-US"/>
          </a:p>
        </p:txBody>
      </p:sp>
      <p:sp>
        <p:nvSpPr>
          <p:cNvPr id="5" name="Footer Placeholder 4">
            <a:extLst>
              <a:ext uri="{FF2B5EF4-FFF2-40B4-BE49-F238E27FC236}">
                <a16:creationId xmlns:a16="http://schemas.microsoft.com/office/drawing/2014/main" id="{78EBBEDF-607D-444B-9C9E-DF1FD86CB4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BFB9B6-F9B2-A344-A9B1-179B6D8F7BF9}"/>
              </a:ext>
            </a:extLst>
          </p:cNvPr>
          <p:cNvSpPr>
            <a:spLocks noGrp="1"/>
          </p:cNvSpPr>
          <p:nvPr>
            <p:ph type="sldNum" sz="quarter" idx="12"/>
          </p:nvPr>
        </p:nvSpPr>
        <p:spPr>
          <a:xfrm>
            <a:off x="8610600" y="6356350"/>
            <a:ext cx="2743200" cy="365125"/>
          </a:xfrm>
          <a:prstGeom prst="rect">
            <a:avLst/>
          </a:prstGeom>
        </p:spPr>
        <p:txBody>
          <a:bodyPr/>
          <a:lstStyle/>
          <a:p>
            <a:fld id="{F2618EB7-BAE8-C949-B73C-0B0DB32572F3}" type="slidenum">
              <a:rPr lang="en-US" smtClean="0"/>
              <a:t>‹#›</a:t>
            </a:fld>
            <a:endParaRPr lang="en-US"/>
          </a:p>
        </p:txBody>
      </p:sp>
    </p:spTree>
    <p:extLst>
      <p:ext uri="{BB962C8B-B14F-4D97-AF65-F5344CB8AC3E}">
        <p14:creationId xmlns:p14="http://schemas.microsoft.com/office/powerpoint/2010/main" val="259766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737600" y="6245225"/>
            <a:ext cx="2844800" cy="476250"/>
          </a:xfrm>
          <a:prstGeom prst="rect">
            <a:avLst/>
          </a:prstGeom>
        </p:spPr>
        <p:txBody>
          <a:bodyPr/>
          <a:lstStyle>
            <a:lvl1pPr>
              <a:defRPr/>
            </a:lvl1pPr>
          </a:lstStyle>
          <a:p>
            <a:endParaRPr lang="ar-SA" altLang="en-US"/>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ar-SA" altLang="en-US"/>
          </a:p>
        </p:txBody>
      </p:sp>
      <p:sp>
        <p:nvSpPr>
          <p:cNvPr id="5" name="Slide Number Placeholder 4"/>
          <p:cNvSpPr>
            <a:spLocks noGrp="1"/>
          </p:cNvSpPr>
          <p:nvPr>
            <p:ph type="sldNum" sz="quarter" idx="12"/>
          </p:nvPr>
        </p:nvSpPr>
        <p:spPr>
          <a:xfrm>
            <a:off x="609600" y="6245225"/>
            <a:ext cx="2844800" cy="476250"/>
          </a:xfrm>
          <a:prstGeom prst="rect">
            <a:avLst/>
          </a:prstGeom>
        </p:spPr>
        <p:txBody>
          <a:bodyPr/>
          <a:lstStyle>
            <a:lvl1pPr>
              <a:defRPr/>
            </a:lvl1pPr>
          </a:lstStyle>
          <a:p>
            <a:fld id="{90F7FE9E-415F-364A-B808-513285EF1DE4}" type="slidenum">
              <a:rPr lang="ar-SA" altLang="en-US"/>
              <a:pPr/>
              <a:t>‹#›</a:t>
            </a:fld>
            <a:endParaRPr lang="ar-SA" altLang="en-US"/>
          </a:p>
        </p:txBody>
      </p:sp>
    </p:spTree>
    <p:extLst>
      <p:ext uri="{BB962C8B-B14F-4D97-AF65-F5344CB8AC3E}">
        <p14:creationId xmlns:p14="http://schemas.microsoft.com/office/powerpoint/2010/main" val="2951769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EB56D68-E787-E44F-B543-C700912510D7}"/>
              </a:ext>
            </a:extLst>
          </p:cNvPr>
          <p:cNvSpPr>
            <a:spLocks noGrp="1"/>
          </p:cNvSpPr>
          <p:nvPr>
            <p:ph type="dt" sz="half" idx="10"/>
          </p:nvPr>
        </p:nvSpPr>
        <p:spPr>
          <a:xfrm>
            <a:off x="122583" y="6396107"/>
            <a:ext cx="1825487" cy="365125"/>
          </a:xfrm>
          <a:ln>
            <a:solidFill>
              <a:srgbClr val="FF0000"/>
            </a:solidFill>
          </a:ln>
        </p:spPr>
        <p:txBody>
          <a:bodyPr/>
          <a:lstStyle>
            <a:lvl1pPr>
              <a:defRPr sz="1400" b="0">
                <a:solidFill>
                  <a:srgbClr val="FF0000"/>
                </a:solidFill>
              </a:defRPr>
            </a:lvl1pPr>
          </a:lstStyle>
          <a:p>
            <a:r>
              <a:rPr lang="ar-SA" dirty="0"/>
              <a:t>محاضرات/ د. يحي الشريف</a:t>
            </a:r>
            <a:endParaRPr lang="en-US" dirty="0"/>
          </a:p>
        </p:txBody>
      </p:sp>
    </p:spTree>
    <p:extLst>
      <p:ext uri="{BB962C8B-B14F-4D97-AF65-F5344CB8AC3E}">
        <p14:creationId xmlns:p14="http://schemas.microsoft.com/office/powerpoint/2010/main" val="349738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4A00-D26E-B74F-A710-9C5A3509207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1BEA58-5B3E-CB48-B22D-5B6BE24E382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508A6B-FD16-A044-984C-7A569E383CD9}"/>
              </a:ext>
            </a:extLst>
          </p:cNvPr>
          <p:cNvSpPr>
            <a:spLocks noGrp="1"/>
          </p:cNvSpPr>
          <p:nvPr>
            <p:ph type="dt" sz="half" idx="10"/>
          </p:nvPr>
        </p:nvSpPr>
        <p:spPr>
          <a:xfrm>
            <a:off x="838200" y="6356350"/>
            <a:ext cx="2743200" cy="365125"/>
          </a:xfrm>
          <a:prstGeom prst="rect">
            <a:avLst/>
          </a:prstGeom>
        </p:spPr>
        <p:txBody>
          <a:bodyPr/>
          <a:lstStyle/>
          <a:p>
            <a:fld id="{93AF552F-9987-D64A-8921-951E53FF2C22}" type="datetimeFigureOut">
              <a:rPr lang="en-US" smtClean="0"/>
              <a:t>12/8/19</a:t>
            </a:fld>
            <a:endParaRPr lang="en-US"/>
          </a:p>
        </p:txBody>
      </p:sp>
      <p:sp>
        <p:nvSpPr>
          <p:cNvPr id="5" name="Footer Placeholder 4">
            <a:extLst>
              <a:ext uri="{FF2B5EF4-FFF2-40B4-BE49-F238E27FC236}">
                <a16:creationId xmlns:a16="http://schemas.microsoft.com/office/drawing/2014/main" id="{AA674B36-3E0B-D14B-AB39-A53E60533A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40F511-57A0-5148-B034-E5D64EDFEC6D}"/>
              </a:ext>
            </a:extLst>
          </p:cNvPr>
          <p:cNvSpPr>
            <a:spLocks noGrp="1"/>
          </p:cNvSpPr>
          <p:nvPr>
            <p:ph type="sldNum" sz="quarter" idx="12"/>
          </p:nvPr>
        </p:nvSpPr>
        <p:spPr>
          <a:xfrm>
            <a:off x="8610600" y="6356350"/>
            <a:ext cx="2743200" cy="365125"/>
          </a:xfrm>
          <a:prstGeom prst="rect">
            <a:avLst/>
          </a:prstGeom>
        </p:spPr>
        <p:txBody>
          <a:bodyPr/>
          <a:lstStyle/>
          <a:p>
            <a:fld id="{F2618EB7-BAE8-C949-B73C-0B0DB32572F3}" type="slidenum">
              <a:rPr lang="en-US" smtClean="0"/>
              <a:t>‹#›</a:t>
            </a:fld>
            <a:endParaRPr lang="en-US"/>
          </a:p>
        </p:txBody>
      </p:sp>
    </p:spTree>
    <p:extLst>
      <p:ext uri="{BB962C8B-B14F-4D97-AF65-F5344CB8AC3E}">
        <p14:creationId xmlns:p14="http://schemas.microsoft.com/office/powerpoint/2010/main" val="117646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9B8E3-1578-4948-93D1-1DC8294AC3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347CC50-7A18-E148-AE1F-AE9ED9B0BF6D}"/>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1BFBC-C994-A240-B94F-645F6180ACF5}"/>
              </a:ext>
            </a:extLst>
          </p:cNvPr>
          <p:cNvSpPr>
            <a:spLocks noGrp="1"/>
          </p:cNvSpPr>
          <p:nvPr>
            <p:ph type="dt" sz="half" idx="10"/>
          </p:nvPr>
        </p:nvSpPr>
        <p:spPr>
          <a:xfrm>
            <a:off x="838200" y="6356350"/>
            <a:ext cx="2743200" cy="365125"/>
          </a:xfrm>
          <a:prstGeom prst="rect">
            <a:avLst/>
          </a:prstGeom>
        </p:spPr>
        <p:txBody>
          <a:bodyPr/>
          <a:lstStyle/>
          <a:p>
            <a:fld id="{93AF552F-9987-D64A-8921-951E53FF2C22}" type="datetimeFigureOut">
              <a:rPr lang="en-US" smtClean="0"/>
              <a:t>12/8/19</a:t>
            </a:fld>
            <a:endParaRPr lang="en-US"/>
          </a:p>
        </p:txBody>
      </p:sp>
      <p:sp>
        <p:nvSpPr>
          <p:cNvPr id="5" name="Footer Placeholder 4">
            <a:extLst>
              <a:ext uri="{FF2B5EF4-FFF2-40B4-BE49-F238E27FC236}">
                <a16:creationId xmlns:a16="http://schemas.microsoft.com/office/drawing/2014/main" id="{8C5B2C0B-1057-CD46-8177-C599E3E1CA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C4BEC9-7B18-3B45-BE70-41BC7B805214}"/>
              </a:ext>
            </a:extLst>
          </p:cNvPr>
          <p:cNvSpPr>
            <a:spLocks noGrp="1"/>
          </p:cNvSpPr>
          <p:nvPr>
            <p:ph type="sldNum" sz="quarter" idx="12"/>
          </p:nvPr>
        </p:nvSpPr>
        <p:spPr>
          <a:xfrm>
            <a:off x="8610600" y="6356350"/>
            <a:ext cx="2743200" cy="365125"/>
          </a:xfrm>
          <a:prstGeom prst="rect">
            <a:avLst/>
          </a:prstGeom>
        </p:spPr>
        <p:txBody>
          <a:bodyPr/>
          <a:lstStyle/>
          <a:p>
            <a:fld id="{F2618EB7-BAE8-C949-B73C-0B0DB32572F3}" type="slidenum">
              <a:rPr lang="en-US" smtClean="0"/>
              <a:t>‹#›</a:t>
            </a:fld>
            <a:endParaRPr lang="en-US"/>
          </a:p>
        </p:txBody>
      </p:sp>
    </p:spTree>
    <p:extLst>
      <p:ext uri="{BB962C8B-B14F-4D97-AF65-F5344CB8AC3E}">
        <p14:creationId xmlns:p14="http://schemas.microsoft.com/office/powerpoint/2010/main" val="377561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EFCE9-0A33-054C-AF48-F1C887C21E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A00EBB-77D6-C844-AD4F-93D9D257838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50339C-8572-644D-BBBB-B15C791FD646}"/>
              </a:ext>
            </a:extLst>
          </p:cNvPr>
          <p:cNvSpPr>
            <a:spLocks noGrp="1"/>
          </p:cNvSpPr>
          <p:nvPr>
            <p:ph type="dt" sz="half" idx="10"/>
          </p:nvPr>
        </p:nvSpPr>
        <p:spPr>
          <a:xfrm>
            <a:off x="838200" y="6356350"/>
            <a:ext cx="2743200" cy="365125"/>
          </a:xfrm>
          <a:prstGeom prst="rect">
            <a:avLst/>
          </a:prstGeom>
        </p:spPr>
        <p:txBody>
          <a:bodyPr/>
          <a:lstStyle/>
          <a:p>
            <a:fld id="{93AF552F-9987-D64A-8921-951E53FF2C22}" type="datetimeFigureOut">
              <a:rPr lang="en-US" smtClean="0"/>
              <a:t>12/8/19</a:t>
            </a:fld>
            <a:endParaRPr lang="en-US"/>
          </a:p>
        </p:txBody>
      </p:sp>
      <p:sp>
        <p:nvSpPr>
          <p:cNvPr id="5" name="Footer Placeholder 4">
            <a:extLst>
              <a:ext uri="{FF2B5EF4-FFF2-40B4-BE49-F238E27FC236}">
                <a16:creationId xmlns:a16="http://schemas.microsoft.com/office/drawing/2014/main" id="{BF6FC2AD-24AE-B448-B9AF-C271F7A554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A8D761-6D03-7A4D-8DEB-14C7ECCB19B6}"/>
              </a:ext>
            </a:extLst>
          </p:cNvPr>
          <p:cNvSpPr>
            <a:spLocks noGrp="1"/>
          </p:cNvSpPr>
          <p:nvPr>
            <p:ph type="sldNum" sz="quarter" idx="12"/>
          </p:nvPr>
        </p:nvSpPr>
        <p:spPr>
          <a:xfrm>
            <a:off x="8610600" y="6356350"/>
            <a:ext cx="2743200" cy="365125"/>
          </a:xfrm>
          <a:prstGeom prst="rect">
            <a:avLst/>
          </a:prstGeom>
        </p:spPr>
        <p:txBody>
          <a:bodyPr/>
          <a:lstStyle/>
          <a:p>
            <a:fld id="{F2618EB7-BAE8-C949-B73C-0B0DB32572F3}" type="slidenum">
              <a:rPr lang="en-US" smtClean="0"/>
              <a:t>‹#›</a:t>
            </a:fld>
            <a:endParaRPr lang="en-US"/>
          </a:p>
        </p:txBody>
      </p:sp>
    </p:spTree>
    <p:extLst>
      <p:ext uri="{BB962C8B-B14F-4D97-AF65-F5344CB8AC3E}">
        <p14:creationId xmlns:p14="http://schemas.microsoft.com/office/powerpoint/2010/main" val="251115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4D5F-E334-184B-AF5C-105571ADFF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CBACF86-224F-424D-BF9C-616F6BE69580}"/>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33FE6-0239-FC44-AC91-7687D32A7ED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C4B717-6095-EA47-94AB-C2385A9186F3}"/>
              </a:ext>
            </a:extLst>
          </p:cNvPr>
          <p:cNvSpPr>
            <a:spLocks noGrp="1"/>
          </p:cNvSpPr>
          <p:nvPr>
            <p:ph type="dt" sz="half" idx="10"/>
          </p:nvPr>
        </p:nvSpPr>
        <p:spPr>
          <a:xfrm>
            <a:off x="838200" y="6356350"/>
            <a:ext cx="2743200" cy="365125"/>
          </a:xfrm>
          <a:prstGeom prst="rect">
            <a:avLst/>
          </a:prstGeom>
        </p:spPr>
        <p:txBody>
          <a:bodyPr/>
          <a:lstStyle/>
          <a:p>
            <a:fld id="{93AF552F-9987-D64A-8921-951E53FF2C22}" type="datetimeFigureOut">
              <a:rPr lang="en-US" smtClean="0"/>
              <a:t>12/8/19</a:t>
            </a:fld>
            <a:endParaRPr lang="en-US"/>
          </a:p>
        </p:txBody>
      </p:sp>
      <p:sp>
        <p:nvSpPr>
          <p:cNvPr id="6" name="Footer Placeholder 5">
            <a:extLst>
              <a:ext uri="{FF2B5EF4-FFF2-40B4-BE49-F238E27FC236}">
                <a16:creationId xmlns:a16="http://schemas.microsoft.com/office/drawing/2014/main" id="{AD75DA47-A8B1-0943-80C6-0B9C3390AB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53E8119-C2F9-D047-85ED-09AE55C20C81}"/>
              </a:ext>
            </a:extLst>
          </p:cNvPr>
          <p:cNvSpPr>
            <a:spLocks noGrp="1"/>
          </p:cNvSpPr>
          <p:nvPr>
            <p:ph type="sldNum" sz="quarter" idx="12"/>
          </p:nvPr>
        </p:nvSpPr>
        <p:spPr>
          <a:xfrm>
            <a:off x="8610600" y="6356350"/>
            <a:ext cx="2743200" cy="365125"/>
          </a:xfrm>
          <a:prstGeom prst="rect">
            <a:avLst/>
          </a:prstGeom>
        </p:spPr>
        <p:txBody>
          <a:bodyPr/>
          <a:lstStyle/>
          <a:p>
            <a:fld id="{F2618EB7-BAE8-C949-B73C-0B0DB32572F3}" type="slidenum">
              <a:rPr lang="en-US" smtClean="0"/>
              <a:t>‹#›</a:t>
            </a:fld>
            <a:endParaRPr lang="en-US"/>
          </a:p>
        </p:txBody>
      </p:sp>
    </p:spTree>
    <p:extLst>
      <p:ext uri="{BB962C8B-B14F-4D97-AF65-F5344CB8AC3E}">
        <p14:creationId xmlns:p14="http://schemas.microsoft.com/office/powerpoint/2010/main" val="147711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BFD2-10A9-1042-A64C-3D1E582C5FA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6E4DCEC-F1C0-6D40-9825-617C35C2064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0DE5A2-6A2A-E241-AD48-25C33B9B502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9B0880-4B84-A448-A4A0-F99506A08F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C66303-2657-CF4D-BBDF-79CBCBF4263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C62507-9D32-9A4E-AE5D-45E0F9923E86}"/>
              </a:ext>
            </a:extLst>
          </p:cNvPr>
          <p:cNvSpPr>
            <a:spLocks noGrp="1"/>
          </p:cNvSpPr>
          <p:nvPr>
            <p:ph type="dt" sz="half" idx="10"/>
          </p:nvPr>
        </p:nvSpPr>
        <p:spPr>
          <a:xfrm>
            <a:off x="838200" y="6356350"/>
            <a:ext cx="2743200" cy="365125"/>
          </a:xfrm>
          <a:prstGeom prst="rect">
            <a:avLst/>
          </a:prstGeom>
        </p:spPr>
        <p:txBody>
          <a:bodyPr/>
          <a:lstStyle/>
          <a:p>
            <a:fld id="{93AF552F-9987-D64A-8921-951E53FF2C22}" type="datetimeFigureOut">
              <a:rPr lang="en-US" smtClean="0"/>
              <a:t>12/8/19</a:t>
            </a:fld>
            <a:endParaRPr lang="en-US"/>
          </a:p>
        </p:txBody>
      </p:sp>
      <p:sp>
        <p:nvSpPr>
          <p:cNvPr id="8" name="Footer Placeholder 7">
            <a:extLst>
              <a:ext uri="{FF2B5EF4-FFF2-40B4-BE49-F238E27FC236}">
                <a16:creationId xmlns:a16="http://schemas.microsoft.com/office/drawing/2014/main" id="{0724E0EC-4282-F948-A1BE-73995B0092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6131D79-1251-794F-A820-95BA9CB8570D}"/>
              </a:ext>
            </a:extLst>
          </p:cNvPr>
          <p:cNvSpPr>
            <a:spLocks noGrp="1"/>
          </p:cNvSpPr>
          <p:nvPr>
            <p:ph type="sldNum" sz="quarter" idx="12"/>
          </p:nvPr>
        </p:nvSpPr>
        <p:spPr>
          <a:xfrm>
            <a:off x="8610600" y="6356350"/>
            <a:ext cx="2743200" cy="365125"/>
          </a:xfrm>
          <a:prstGeom prst="rect">
            <a:avLst/>
          </a:prstGeom>
        </p:spPr>
        <p:txBody>
          <a:bodyPr/>
          <a:lstStyle/>
          <a:p>
            <a:fld id="{F2618EB7-BAE8-C949-B73C-0B0DB32572F3}" type="slidenum">
              <a:rPr lang="en-US" smtClean="0"/>
              <a:t>‹#›</a:t>
            </a:fld>
            <a:endParaRPr lang="en-US"/>
          </a:p>
        </p:txBody>
      </p:sp>
    </p:spTree>
    <p:extLst>
      <p:ext uri="{BB962C8B-B14F-4D97-AF65-F5344CB8AC3E}">
        <p14:creationId xmlns:p14="http://schemas.microsoft.com/office/powerpoint/2010/main" val="289223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3C43-E80E-1744-9DED-325340FE12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BF50E0D-FEF1-5147-8535-956FFC026CA4}"/>
              </a:ext>
            </a:extLst>
          </p:cNvPr>
          <p:cNvSpPr>
            <a:spLocks noGrp="1"/>
          </p:cNvSpPr>
          <p:nvPr>
            <p:ph type="dt" sz="half" idx="10"/>
          </p:nvPr>
        </p:nvSpPr>
        <p:spPr>
          <a:xfrm>
            <a:off x="838200" y="6356350"/>
            <a:ext cx="2743200" cy="365125"/>
          </a:xfrm>
          <a:prstGeom prst="rect">
            <a:avLst/>
          </a:prstGeom>
        </p:spPr>
        <p:txBody>
          <a:bodyPr/>
          <a:lstStyle/>
          <a:p>
            <a:fld id="{93AF552F-9987-D64A-8921-951E53FF2C22}" type="datetimeFigureOut">
              <a:rPr lang="en-US" smtClean="0"/>
              <a:t>12/8/19</a:t>
            </a:fld>
            <a:endParaRPr lang="en-US"/>
          </a:p>
        </p:txBody>
      </p:sp>
      <p:sp>
        <p:nvSpPr>
          <p:cNvPr id="4" name="Footer Placeholder 3">
            <a:extLst>
              <a:ext uri="{FF2B5EF4-FFF2-40B4-BE49-F238E27FC236}">
                <a16:creationId xmlns:a16="http://schemas.microsoft.com/office/drawing/2014/main" id="{576B9ABC-4955-7B45-9BC4-828A011031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A08E016-7C18-8B47-A804-46A7A1C9D5EB}"/>
              </a:ext>
            </a:extLst>
          </p:cNvPr>
          <p:cNvSpPr>
            <a:spLocks noGrp="1"/>
          </p:cNvSpPr>
          <p:nvPr>
            <p:ph type="sldNum" sz="quarter" idx="12"/>
          </p:nvPr>
        </p:nvSpPr>
        <p:spPr>
          <a:xfrm>
            <a:off x="8610600" y="6356350"/>
            <a:ext cx="2743200" cy="365125"/>
          </a:xfrm>
          <a:prstGeom prst="rect">
            <a:avLst/>
          </a:prstGeom>
        </p:spPr>
        <p:txBody>
          <a:bodyPr/>
          <a:lstStyle/>
          <a:p>
            <a:fld id="{F2618EB7-BAE8-C949-B73C-0B0DB32572F3}" type="slidenum">
              <a:rPr lang="en-US" smtClean="0"/>
              <a:t>‹#›</a:t>
            </a:fld>
            <a:endParaRPr lang="en-US"/>
          </a:p>
        </p:txBody>
      </p:sp>
    </p:spTree>
    <p:extLst>
      <p:ext uri="{BB962C8B-B14F-4D97-AF65-F5344CB8AC3E}">
        <p14:creationId xmlns:p14="http://schemas.microsoft.com/office/powerpoint/2010/main" val="124079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D007-FA13-1F4B-B8E4-1532648482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D35FBA-C8C4-6B4B-82AF-2CD50408769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3D6146-3C46-9245-857D-F77F61C1BF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E52132-C447-0041-9BDF-481BD15EE0B9}"/>
              </a:ext>
            </a:extLst>
          </p:cNvPr>
          <p:cNvSpPr>
            <a:spLocks noGrp="1"/>
          </p:cNvSpPr>
          <p:nvPr>
            <p:ph type="dt" sz="half" idx="10"/>
          </p:nvPr>
        </p:nvSpPr>
        <p:spPr>
          <a:xfrm>
            <a:off x="838200" y="6356350"/>
            <a:ext cx="2743200" cy="365125"/>
          </a:xfrm>
          <a:prstGeom prst="rect">
            <a:avLst/>
          </a:prstGeom>
        </p:spPr>
        <p:txBody>
          <a:bodyPr/>
          <a:lstStyle/>
          <a:p>
            <a:fld id="{93AF552F-9987-D64A-8921-951E53FF2C22}" type="datetimeFigureOut">
              <a:rPr lang="en-US" smtClean="0"/>
              <a:t>12/8/19</a:t>
            </a:fld>
            <a:endParaRPr lang="en-US"/>
          </a:p>
        </p:txBody>
      </p:sp>
      <p:sp>
        <p:nvSpPr>
          <p:cNvPr id="6" name="Footer Placeholder 5">
            <a:extLst>
              <a:ext uri="{FF2B5EF4-FFF2-40B4-BE49-F238E27FC236}">
                <a16:creationId xmlns:a16="http://schemas.microsoft.com/office/drawing/2014/main" id="{9FE1B54D-E2DA-E849-B031-1784C8C8A7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F5CD1F-BF74-DF4A-8D08-C3BC5D82C0EB}"/>
              </a:ext>
            </a:extLst>
          </p:cNvPr>
          <p:cNvSpPr>
            <a:spLocks noGrp="1"/>
          </p:cNvSpPr>
          <p:nvPr>
            <p:ph type="sldNum" sz="quarter" idx="12"/>
          </p:nvPr>
        </p:nvSpPr>
        <p:spPr>
          <a:xfrm>
            <a:off x="8610600" y="6356350"/>
            <a:ext cx="2743200" cy="365125"/>
          </a:xfrm>
          <a:prstGeom prst="rect">
            <a:avLst/>
          </a:prstGeom>
        </p:spPr>
        <p:txBody>
          <a:bodyPr/>
          <a:lstStyle/>
          <a:p>
            <a:fld id="{F2618EB7-BAE8-C949-B73C-0B0DB32572F3}" type="slidenum">
              <a:rPr lang="en-US" smtClean="0"/>
              <a:t>‹#›</a:t>
            </a:fld>
            <a:endParaRPr lang="en-US"/>
          </a:p>
        </p:txBody>
      </p:sp>
    </p:spTree>
    <p:extLst>
      <p:ext uri="{BB962C8B-B14F-4D97-AF65-F5344CB8AC3E}">
        <p14:creationId xmlns:p14="http://schemas.microsoft.com/office/powerpoint/2010/main" val="1276592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E774-2AE2-7044-9673-6650F3E500A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E871D-F9C5-7F4B-ADCC-D580AE50AE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38BE23-EDB5-6641-84D8-4F667CFA4B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825726-1A1A-504A-9E91-F55BC694C099}"/>
              </a:ext>
            </a:extLst>
          </p:cNvPr>
          <p:cNvSpPr>
            <a:spLocks noGrp="1"/>
          </p:cNvSpPr>
          <p:nvPr>
            <p:ph type="dt" sz="half" idx="10"/>
          </p:nvPr>
        </p:nvSpPr>
        <p:spPr>
          <a:xfrm>
            <a:off x="838200" y="6356350"/>
            <a:ext cx="2743200" cy="365125"/>
          </a:xfrm>
          <a:prstGeom prst="rect">
            <a:avLst/>
          </a:prstGeom>
        </p:spPr>
        <p:txBody>
          <a:bodyPr/>
          <a:lstStyle/>
          <a:p>
            <a:fld id="{93AF552F-9987-D64A-8921-951E53FF2C22}" type="datetimeFigureOut">
              <a:rPr lang="en-US" smtClean="0"/>
              <a:t>12/8/19</a:t>
            </a:fld>
            <a:endParaRPr lang="en-US"/>
          </a:p>
        </p:txBody>
      </p:sp>
      <p:sp>
        <p:nvSpPr>
          <p:cNvPr id="6" name="Footer Placeholder 5">
            <a:extLst>
              <a:ext uri="{FF2B5EF4-FFF2-40B4-BE49-F238E27FC236}">
                <a16:creationId xmlns:a16="http://schemas.microsoft.com/office/drawing/2014/main" id="{CA89FB03-9D8F-CE43-AEDE-A94DFA3A32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AE2DE-D441-874B-99A5-DF83B4635930}"/>
              </a:ext>
            </a:extLst>
          </p:cNvPr>
          <p:cNvSpPr>
            <a:spLocks noGrp="1"/>
          </p:cNvSpPr>
          <p:nvPr>
            <p:ph type="sldNum" sz="quarter" idx="12"/>
          </p:nvPr>
        </p:nvSpPr>
        <p:spPr>
          <a:xfrm>
            <a:off x="8610600" y="6356350"/>
            <a:ext cx="2743200" cy="365125"/>
          </a:xfrm>
          <a:prstGeom prst="rect">
            <a:avLst/>
          </a:prstGeom>
        </p:spPr>
        <p:txBody>
          <a:bodyPr/>
          <a:lstStyle/>
          <a:p>
            <a:fld id="{F2618EB7-BAE8-C949-B73C-0B0DB32572F3}" type="slidenum">
              <a:rPr lang="en-US" smtClean="0"/>
              <a:t>‹#›</a:t>
            </a:fld>
            <a:endParaRPr lang="en-US"/>
          </a:p>
        </p:txBody>
      </p:sp>
    </p:spTree>
    <p:extLst>
      <p:ext uri="{BB962C8B-B14F-4D97-AF65-F5344CB8AC3E}">
        <p14:creationId xmlns:p14="http://schemas.microsoft.com/office/powerpoint/2010/main" val="195197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A762D891-3496-EA4E-97F9-C724B450ED1E}"/>
              </a:ext>
            </a:extLst>
          </p:cNvPr>
          <p:cNvSpPr txBox="1">
            <a:spLocks/>
          </p:cNvSpPr>
          <p:nvPr userDrawn="1"/>
        </p:nvSpPr>
        <p:spPr>
          <a:xfrm>
            <a:off x="132521" y="6356350"/>
            <a:ext cx="2027583" cy="365125"/>
          </a:xfrm>
          <a:prstGeom prst="rect">
            <a:avLst/>
          </a:prstGeom>
          <a:ln>
            <a:solidFill>
              <a:srgbClr val="FF0000"/>
            </a:solidFill>
          </a:ln>
        </p:spPr>
        <p:txBody>
          <a:bodyPr/>
          <a:lstStyle>
            <a:defPPr>
              <a:defRPr lang="en-US"/>
            </a:defPPr>
            <a:lvl1pPr marL="0" algn="ctr" defTabSz="914400" rtl="0" eaLnBrk="1" latinLnBrk="0" hangingPunct="1">
              <a:defRPr sz="14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SA"/>
              <a:t>محاضرات/ د. يحي الشريف</a:t>
            </a:r>
            <a:endParaRPr lang="en-US" dirty="0"/>
          </a:p>
        </p:txBody>
      </p:sp>
    </p:spTree>
    <p:extLst>
      <p:ext uri="{BB962C8B-B14F-4D97-AF65-F5344CB8AC3E}">
        <p14:creationId xmlns:p14="http://schemas.microsoft.com/office/powerpoint/2010/main" val="3067151865"/>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10.tiff"/><Relationship Id="rId7" Type="http://schemas.openxmlformats.org/officeDocument/2006/relationships/image" Target="../media/image14.tiff"/><Relationship Id="rId2" Type="http://schemas.openxmlformats.org/officeDocument/2006/relationships/image" Target="../media/image9.tiff"/><Relationship Id="rId1" Type="http://schemas.openxmlformats.org/officeDocument/2006/relationships/slideLayout" Target="../slideLayouts/slideLayout12.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tif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12.xml"/><Relationship Id="rId5" Type="http://schemas.openxmlformats.org/officeDocument/2006/relationships/image" Target="../media/image12.tiff"/><Relationship Id="rId4" Type="http://schemas.openxmlformats.org/officeDocument/2006/relationships/image" Target="../media/image1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mailto:yalshareef@ksu.edu.sa"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a:extLst>
              <a:ext uri="{FF2B5EF4-FFF2-40B4-BE49-F238E27FC236}">
                <a16:creationId xmlns:a16="http://schemas.microsoft.com/office/drawing/2014/main" id="{48A291F8-4064-5947-BF31-FA397A309B55}"/>
              </a:ext>
            </a:extLst>
          </p:cNvPr>
          <p:cNvSpPr/>
          <p:nvPr/>
        </p:nvSpPr>
        <p:spPr>
          <a:xfrm>
            <a:off x="344557" y="1603513"/>
            <a:ext cx="11463130" cy="4025762"/>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marL="0" algn="ctr" defTabSz="914400" rtl="1" eaLnBrk="1" latinLnBrk="0" hangingPunct="1"/>
            <a:r>
              <a:rPr lang="ar-SA" sz="3600" b="1" dirty="0"/>
              <a:t>شرائح عرض لمادة الأوراق التجارية والإفلاس</a:t>
            </a:r>
          </a:p>
          <a:p>
            <a:pPr marL="0" algn="ctr" defTabSz="914400" rtl="1" eaLnBrk="1" latinLnBrk="0" hangingPunct="1"/>
            <a:r>
              <a:rPr lang="ar-SA" sz="3600" b="1" dirty="0"/>
              <a:t>د. يحي بن حسين الشريف </a:t>
            </a:r>
          </a:p>
          <a:p>
            <a:pPr marL="0" algn="ctr" defTabSz="914400" rtl="1" eaLnBrk="1" latinLnBrk="0" hangingPunct="1"/>
            <a:r>
              <a:rPr lang="ar-SA" sz="3600" b="1" dirty="0"/>
              <a:t>أستاذ القانون التجاري المساعد بكلية الحقوق والعلوم السياسية</a:t>
            </a:r>
          </a:p>
          <a:p>
            <a:pPr marL="0" algn="ctr" defTabSz="914400" rtl="1" eaLnBrk="1" latinLnBrk="0" hangingPunct="1"/>
            <a:r>
              <a:rPr lang="ar-SA" sz="3600" b="1" dirty="0"/>
              <a:t>بجامعة الملك سعود</a:t>
            </a:r>
            <a:endParaRPr lang="en-US" sz="3600" b="1" dirty="0"/>
          </a:p>
        </p:txBody>
      </p:sp>
    </p:spTree>
    <p:extLst>
      <p:ext uri="{BB962C8B-B14F-4D97-AF65-F5344CB8AC3E}">
        <p14:creationId xmlns:p14="http://schemas.microsoft.com/office/powerpoint/2010/main" val="32976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425BE3-4EE0-D940-88F9-D03B3374D01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49805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39" y="463826"/>
            <a:ext cx="5420139" cy="1696278"/>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algn="ctr" defTabSz="914400" rtl="1" eaLnBrk="1" latinLnBrk="0" hangingPunct="1"/>
            <a:r>
              <a:rPr lang="ar-SA" sz="4000" b="1" dirty="0"/>
              <a:t>محاور المحاضرة</a:t>
            </a:r>
            <a:endParaRPr lang="en-US" sz="4000" b="1" dirty="0"/>
          </a:p>
        </p:txBody>
      </p:sp>
      <p:sp>
        <p:nvSpPr>
          <p:cNvPr id="5" name="Pentagon 4">
            <a:extLst>
              <a:ext uri="{FF2B5EF4-FFF2-40B4-BE49-F238E27FC236}">
                <a16:creationId xmlns:a16="http://schemas.microsoft.com/office/drawing/2014/main" id="{45AB8879-132E-EE4E-B130-D5178555DE9B}"/>
              </a:ext>
            </a:extLst>
          </p:cNvPr>
          <p:cNvSpPr/>
          <p:nvPr/>
        </p:nvSpPr>
        <p:spPr>
          <a:xfrm flipH="1">
            <a:off x="1628773" y="2746101"/>
            <a:ext cx="9938714"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شروط وبيانات لا يجوز إدراجها بالكمبيالة</a:t>
            </a:r>
            <a:endParaRPr lang="en-US" sz="4000" b="1" dirty="0"/>
          </a:p>
        </p:txBody>
      </p:sp>
    </p:spTree>
    <p:extLst>
      <p:ext uri="{BB962C8B-B14F-4D97-AF65-F5344CB8AC3E}">
        <p14:creationId xmlns:p14="http://schemas.microsoft.com/office/powerpoint/2010/main" val="29905689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2F874B5-84B2-FA43-A015-42F0ED4781B5}"/>
              </a:ext>
            </a:extLst>
          </p:cNvPr>
          <p:cNvGraphicFramePr>
            <a:graphicFrameLocks noGrp="1"/>
          </p:cNvGraphicFramePr>
          <p:nvPr>
            <p:extLst/>
          </p:nvPr>
        </p:nvGraphicFramePr>
        <p:xfrm>
          <a:off x="0" y="0"/>
          <a:ext cx="12192000" cy="6934200"/>
        </p:xfrm>
        <a:graphic>
          <a:graphicData uri="http://schemas.openxmlformats.org/drawingml/2006/table">
            <a:tbl>
              <a:tblPr firstRow="1" bandRow="1">
                <a:tableStyleId>{5C22544A-7EE6-4342-B048-85BDC9FD1C3A}</a:tableStyleId>
              </a:tblPr>
              <a:tblGrid>
                <a:gridCol w="2185988">
                  <a:extLst>
                    <a:ext uri="{9D8B030D-6E8A-4147-A177-3AD203B41FA5}">
                      <a16:colId xmlns:a16="http://schemas.microsoft.com/office/drawing/2014/main" val="2155126577"/>
                    </a:ext>
                  </a:extLst>
                </a:gridCol>
                <a:gridCol w="3910012">
                  <a:extLst>
                    <a:ext uri="{9D8B030D-6E8A-4147-A177-3AD203B41FA5}">
                      <a16:colId xmlns:a16="http://schemas.microsoft.com/office/drawing/2014/main" val="2691786351"/>
                    </a:ext>
                  </a:extLst>
                </a:gridCol>
                <a:gridCol w="4676775">
                  <a:extLst>
                    <a:ext uri="{9D8B030D-6E8A-4147-A177-3AD203B41FA5}">
                      <a16:colId xmlns:a16="http://schemas.microsoft.com/office/drawing/2014/main" val="1031026174"/>
                    </a:ext>
                  </a:extLst>
                </a:gridCol>
                <a:gridCol w="1419225">
                  <a:extLst>
                    <a:ext uri="{9D8B030D-6E8A-4147-A177-3AD203B41FA5}">
                      <a16:colId xmlns:a16="http://schemas.microsoft.com/office/drawing/2014/main" val="3740143786"/>
                    </a:ext>
                  </a:extLst>
                </a:gridCol>
              </a:tblGrid>
              <a:tr h="564119">
                <a:tc>
                  <a:txBody>
                    <a:bodyPr/>
                    <a:lstStyle/>
                    <a:p>
                      <a:pPr marL="0" algn="ctr" defTabSz="914400" rtl="1" eaLnBrk="1" latinLnBrk="0" hangingPunct="1"/>
                      <a:r>
                        <a:rPr lang="ar-SA" sz="2800" b="1" dirty="0">
                          <a:solidFill>
                            <a:schemeClr val="tx1"/>
                          </a:solidFill>
                        </a:rPr>
                        <a:t>النتيجة</a:t>
                      </a:r>
                      <a:endParaRPr lang="en-US" sz="2800" b="1" dirty="0">
                        <a:solidFill>
                          <a:schemeClr val="tx1"/>
                        </a:solidFill>
                      </a:endParaRPr>
                    </a:p>
                  </a:txBody>
                  <a:tcPr>
                    <a:solidFill>
                      <a:schemeClr val="accent4">
                        <a:lumMod val="60000"/>
                        <a:lumOff val="40000"/>
                      </a:schemeClr>
                    </a:solidFill>
                  </a:tcPr>
                </a:tc>
                <a:tc>
                  <a:txBody>
                    <a:bodyPr/>
                    <a:lstStyle/>
                    <a:p>
                      <a:pPr marL="0" algn="ctr" defTabSz="914400" rtl="1" eaLnBrk="1" latinLnBrk="0" hangingPunct="1"/>
                      <a:r>
                        <a:rPr lang="ar-SA" sz="2800" b="1" dirty="0"/>
                        <a:t>شروط وبيانات لا يجوز إدراجها</a:t>
                      </a:r>
                      <a:endParaRPr lang="en-US" sz="2800" b="1" dirty="0"/>
                    </a:p>
                  </a:txBody>
                  <a:tcPr/>
                </a:tc>
                <a:tc gridSpan="2">
                  <a:txBody>
                    <a:bodyPr/>
                    <a:lstStyle/>
                    <a:p>
                      <a:pPr marL="0" algn="ctr" defTabSz="914400" rtl="1" eaLnBrk="1" latinLnBrk="0" hangingPunct="1"/>
                      <a:r>
                        <a:rPr lang="ar-SA" sz="3200" b="1" dirty="0"/>
                        <a:t>شروط وبيانات يجوز ادرجها</a:t>
                      </a:r>
                      <a:endParaRPr lang="en-US" sz="3200" b="1" dirty="0"/>
                    </a:p>
                  </a:txBody>
                  <a:tcPr>
                    <a:solidFill>
                      <a:schemeClr val="accent6"/>
                    </a:solidFill>
                  </a:tcPr>
                </a:tc>
                <a:tc hMerge="1">
                  <a:txBody>
                    <a:bodyPr/>
                    <a:lstStyle/>
                    <a:p>
                      <a:pPr marL="0" algn="r" defTabSz="914400" rtl="1" eaLnBrk="1" latinLnBrk="0" hangingPunct="1"/>
                      <a:endParaRPr lang="en-US" dirty="0"/>
                    </a:p>
                  </a:txBody>
                  <a:tcPr/>
                </a:tc>
                <a:extLst>
                  <a:ext uri="{0D108BD9-81ED-4DB2-BD59-A6C34878D82A}">
                    <a16:rowId xmlns:a16="http://schemas.microsoft.com/office/drawing/2014/main" val="1584102691"/>
                  </a:ext>
                </a:extLst>
              </a:tr>
              <a:tr h="533400">
                <a:tc rowSpan="2">
                  <a:txBody>
                    <a:bodyPr/>
                    <a:lstStyle/>
                    <a:p>
                      <a:pPr marL="0" algn="ctr" defTabSz="914400" rtl="1" eaLnBrk="1" latinLnBrk="0" hangingPunct="1"/>
                      <a:r>
                        <a:rPr lang="ar-SA" sz="2800" b="1" dirty="0">
                          <a:solidFill>
                            <a:schemeClr val="tx1"/>
                          </a:solidFill>
                        </a:rPr>
                        <a:t>باطلة مطلقا</a:t>
                      </a:r>
                    </a:p>
                  </a:txBody>
                  <a:tcPr>
                    <a:solidFill>
                      <a:schemeClr val="accent4">
                        <a:lumMod val="60000"/>
                        <a:lumOff val="40000"/>
                      </a:schemeClr>
                    </a:solidFill>
                  </a:tcPr>
                </a:tc>
                <a:tc rowSpan="2">
                  <a:txBody>
                    <a:bodyPr/>
                    <a:lstStyle/>
                    <a:p>
                      <a:pPr marL="0" algn="just" defTabSz="914400" rtl="1" eaLnBrk="1" latinLnBrk="0" hangingPunct="1"/>
                      <a:r>
                        <a:rPr lang="ar-SA" sz="3200" b="1" dirty="0">
                          <a:solidFill>
                            <a:schemeClr val="bg1"/>
                          </a:solidFill>
                        </a:rPr>
                        <a:t>١- شروط تفقد الورقة قيمتها بالكامل.</a:t>
                      </a:r>
                      <a:endParaRPr lang="en-US" sz="3200" b="1" dirty="0">
                        <a:solidFill>
                          <a:schemeClr val="bg1"/>
                        </a:solidFill>
                      </a:endParaRPr>
                    </a:p>
                  </a:txBody>
                  <a:tcPr>
                    <a:solidFill>
                      <a:srgbClr val="FF0000"/>
                    </a:solidFill>
                  </a:tcPr>
                </a:tc>
                <a:tc>
                  <a:txBody>
                    <a:bodyPr/>
                    <a:lstStyle/>
                    <a:p>
                      <a:pPr marL="0" algn="r" defTabSz="914400" rtl="1" eaLnBrk="1" latinLnBrk="0" hangingPunct="1"/>
                      <a:r>
                        <a:rPr lang="ar-SA" sz="2800" b="1" dirty="0"/>
                        <a:t>١- شرط  التقديم للقبول</a:t>
                      </a:r>
                      <a:endParaRPr lang="en-US" sz="2800" b="1" dirty="0"/>
                    </a:p>
                  </a:txBody>
                  <a:tcPr>
                    <a:solidFill>
                      <a:schemeClr val="accent6">
                        <a:lumMod val="60000"/>
                        <a:lumOff val="40000"/>
                      </a:schemeClr>
                    </a:solidFill>
                  </a:tcPr>
                </a:tc>
                <a:tc rowSpan="10">
                  <a:txBody>
                    <a:bodyPr/>
                    <a:lstStyle/>
                    <a:p>
                      <a:pPr marL="0" algn="r" defTabSz="914400" rtl="1" eaLnBrk="1" latinLnBrk="0" hangingPunct="1"/>
                      <a:endParaRPr lang="ar-SA" sz="2000" b="1" dirty="0"/>
                    </a:p>
                    <a:p>
                      <a:pPr marL="0" algn="r" defTabSz="914400" rtl="1" eaLnBrk="1" latinLnBrk="0" hangingPunct="1"/>
                      <a:endParaRPr lang="ar-SA" sz="2000" b="1" dirty="0"/>
                    </a:p>
                    <a:p>
                      <a:pPr marL="0" algn="r" defTabSz="914400" rtl="1" eaLnBrk="1" latinLnBrk="0" hangingPunct="1"/>
                      <a:endParaRPr lang="ar-SA" sz="2000" b="1" dirty="0"/>
                    </a:p>
                    <a:p>
                      <a:pPr marL="0" algn="r" defTabSz="914400" rtl="1" eaLnBrk="1" latinLnBrk="0" hangingPunct="1"/>
                      <a:endParaRPr lang="ar-SA" sz="2000" b="1" dirty="0"/>
                    </a:p>
                    <a:p>
                      <a:pPr marL="0" algn="r" defTabSz="914400" rtl="1" eaLnBrk="1" latinLnBrk="0" hangingPunct="1"/>
                      <a:endParaRPr lang="ar-SA" sz="2000" b="1" dirty="0"/>
                    </a:p>
                    <a:p>
                      <a:pPr marL="0" algn="r" defTabSz="914400" rtl="1" eaLnBrk="1" latinLnBrk="0" hangingPunct="1"/>
                      <a:endParaRPr lang="ar-SA" sz="2000" b="1" dirty="0"/>
                    </a:p>
                    <a:p>
                      <a:pPr marL="0" algn="r" defTabSz="914400" rtl="1" eaLnBrk="1" latinLnBrk="0" hangingPunct="1"/>
                      <a:endParaRPr lang="ar-SA" sz="2000" b="1" dirty="0"/>
                    </a:p>
                    <a:p>
                      <a:pPr marL="0" algn="r" defTabSz="914400" rtl="1" eaLnBrk="1" latinLnBrk="0" hangingPunct="1"/>
                      <a:endParaRPr lang="ar-SA" sz="2000" b="1" dirty="0"/>
                    </a:p>
                    <a:p>
                      <a:pPr marL="0" algn="r" defTabSz="914400" rtl="1" eaLnBrk="1" latinLnBrk="0" hangingPunct="1"/>
                      <a:endParaRPr lang="ar-SA" sz="2000" b="1" dirty="0"/>
                    </a:p>
                    <a:p>
                      <a:pPr marL="0" algn="ctr" defTabSz="914400" rtl="1" eaLnBrk="1" latinLnBrk="0" hangingPunct="1"/>
                      <a:r>
                        <a:rPr lang="ar-SA" sz="3200" b="1" dirty="0"/>
                        <a:t>الشروط</a:t>
                      </a:r>
                      <a:endParaRPr lang="en-US" sz="3200" b="1" dirty="0"/>
                    </a:p>
                  </a:txBody>
                  <a:tcPr>
                    <a:solidFill>
                      <a:schemeClr val="bg2"/>
                    </a:solidFill>
                  </a:tcPr>
                </a:tc>
                <a:extLst>
                  <a:ext uri="{0D108BD9-81ED-4DB2-BD59-A6C34878D82A}">
                    <a16:rowId xmlns:a16="http://schemas.microsoft.com/office/drawing/2014/main" val="2917083740"/>
                  </a:ext>
                </a:extLst>
              </a:tr>
              <a:tr h="0">
                <a:tc vMerge="1">
                  <a:txBody>
                    <a:bodyPr/>
                    <a:lstStyle/>
                    <a:p>
                      <a:endParaRPr lang="en-US"/>
                    </a:p>
                  </a:txBody>
                  <a:tcPr/>
                </a:tc>
                <a:tc vMerge="1">
                  <a:txBody>
                    <a:bodyPr/>
                    <a:lstStyle/>
                    <a:p>
                      <a:endParaRPr lang="en-US"/>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t>٢- شرط عدم التقديم للقبول</a:t>
                      </a:r>
                      <a:endParaRPr lang="en-US" sz="2800" b="1" dirty="0"/>
                    </a:p>
                    <a:p>
                      <a:pPr marL="0" algn="r" defTabSz="914400" rtl="1" eaLnBrk="1" latinLnBrk="0" hangingPunct="1"/>
                      <a:endParaRPr lang="en-US" sz="2800" b="1" dirty="0"/>
                    </a:p>
                  </a:txBody>
                  <a:tcPr>
                    <a:solidFill>
                      <a:schemeClr val="accent6">
                        <a:lumMod val="60000"/>
                        <a:lumOff val="40000"/>
                      </a:schemeClr>
                    </a:solidFill>
                  </a:tcPr>
                </a:tc>
                <a:tc vMerge="1">
                  <a:txBody>
                    <a:bodyPr/>
                    <a:lstStyle/>
                    <a:p>
                      <a:endParaRPr lang="en-US"/>
                    </a:p>
                  </a:txBody>
                  <a:tcPr/>
                </a:tc>
                <a:extLst>
                  <a:ext uri="{0D108BD9-81ED-4DB2-BD59-A6C34878D82A}">
                    <a16:rowId xmlns:a16="http://schemas.microsoft.com/office/drawing/2014/main" val="2608629808"/>
                  </a:ext>
                </a:extLst>
              </a:tr>
              <a:tr h="603885">
                <a:tc row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a:t>سند عادي</a:t>
                      </a:r>
                      <a:endParaRPr lang="en-US" sz="2800" b="1" dirty="0"/>
                    </a:p>
                  </a:txBody>
                  <a:tcPr>
                    <a:solidFill>
                      <a:schemeClr val="accent4">
                        <a:lumMod val="60000"/>
                        <a:lumOff val="40000"/>
                      </a:schemeClr>
                    </a:solidFill>
                  </a:tcPr>
                </a:tc>
                <a:tc rowSpan="2">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2800" b="1" dirty="0">
                          <a:solidFill>
                            <a:schemeClr val="bg1"/>
                          </a:solidFill>
                        </a:rPr>
                        <a:t>٢- شروط تفقد الورقة التجارية مبدأ الكفاية الذاتية. </a:t>
                      </a:r>
                      <a:endParaRPr lang="en-US" sz="2800" b="1" dirty="0">
                        <a:solidFill>
                          <a:schemeClr val="bg1"/>
                        </a:solidFill>
                      </a:endParaRPr>
                    </a:p>
                  </a:txBody>
                  <a:tcPr>
                    <a:solidFill>
                      <a:schemeClr val="accent1"/>
                    </a:solidFill>
                  </a:tcPr>
                </a:tc>
                <a:tc>
                  <a:txBody>
                    <a:bodyPr/>
                    <a:lstStyle/>
                    <a:p>
                      <a:pPr algn="r" rtl="1"/>
                      <a:r>
                        <a:rPr lang="ar-SA" sz="2800" b="1" dirty="0"/>
                        <a:t>٣- شرط الرجوع بلا مصاريف</a:t>
                      </a:r>
                      <a:endParaRPr lang="en-US" sz="2800" dirty="0"/>
                    </a:p>
                  </a:txBody>
                  <a:tcPr>
                    <a:solidFill>
                      <a:schemeClr val="accent6">
                        <a:lumMod val="60000"/>
                        <a:lumOff val="40000"/>
                      </a:schemeClr>
                    </a:solidFill>
                  </a:tcPr>
                </a:tc>
                <a:tc vMerge="1">
                  <a:txBody>
                    <a:bodyPr/>
                    <a:lstStyle/>
                    <a:p>
                      <a:endParaRPr lang="en-US"/>
                    </a:p>
                  </a:txBody>
                  <a:tcPr/>
                </a:tc>
                <a:extLst>
                  <a:ext uri="{0D108BD9-81ED-4DB2-BD59-A6C34878D82A}">
                    <a16:rowId xmlns:a16="http://schemas.microsoft.com/office/drawing/2014/main" val="686094410"/>
                  </a:ext>
                </a:extLst>
              </a:tr>
              <a:tr h="340995">
                <a:tc v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800" b="1" dirty="0"/>
                    </a:p>
                  </a:txBody>
                  <a:tcPr>
                    <a:solidFill>
                      <a:schemeClr val="accent4">
                        <a:lumMod val="60000"/>
                        <a:lumOff val="40000"/>
                      </a:schemeClr>
                    </a:solidFill>
                  </a:tcPr>
                </a:tc>
                <a:tc vMerge="1">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lang="en-US" sz="2800" b="1" dirty="0">
                        <a:solidFill>
                          <a:schemeClr val="bg1"/>
                        </a:solidFill>
                      </a:endParaRPr>
                    </a:p>
                  </a:txBody>
                  <a:tcPr>
                    <a:solidFill>
                      <a:schemeClr val="accent1"/>
                    </a:solidFill>
                  </a:tcPr>
                </a:tc>
                <a:tc rowSpan="2">
                  <a:txBody>
                    <a:bodyPr/>
                    <a:lstStyle/>
                    <a:p>
                      <a:pPr algn="r"/>
                      <a:r>
                        <a:rPr lang="ar-SA" sz="2800" b="1" dirty="0"/>
                        <a:t>٤- شرط القبول أو الوفاء الاحتياطي</a:t>
                      </a:r>
                      <a:endParaRPr lang="en-US" sz="2800" dirty="0"/>
                    </a:p>
                  </a:txBody>
                  <a:tcPr>
                    <a:solidFill>
                      <a:schemeClr val="accent6">
                        <a:lumMod val="60000"/>
                        <a:lumOff val="40000"/>
                      </a:schemeClr>
                    </a:solidFill>
                  </a:tcPr>
                </a:tc>
                <a:tc vMerge="1">
                  <a:txBody>
                    <a:bodyPr/>
                    <a:lstStyle/>
                    <a:p>
                      <a:endParaRPr lang="en-US"/>
                    </a:p>
                  </a:txBody>
                  <a:tcPr/>
                </a:tc>
                <a:extLst>
                  <a:ext uri="{0D108BD9-81ED-4DB2-BD59-A6C34878D82A}">
                    <a16:rowId xmlns:a16="http://schemas.microsoft.com/office/drawing/2014/main" val="617763300"/>
                  </a:ext>
                </a:extLst>
              </a:tr>
              <a:tr h="216218">
                <a:tc rowSpan="6">
                  <a:txBody>
                    <a:bodyPr/>
                    <a:lstStyle/>
                    <a:p>
                      <a:pPr marL="0" algn="ctr" defTabSz="914400" rtl="1" eaLnBrk="1" latinLnBrk="0" hangingPunct="1"/>
                      <a:endParaRPr lang="ar-SA" sz="2000" b="1" dirty="0"/>
                    </a:p>
                    <a:p>
                      <a:pPr marL="0" algn="ctr" defTabSz="914400" rtl="1" eaLnBrk="1" latinLnBrk="0" hangingPunct="1"/>
                      <a:endParaRPr lang="ar-SA" sz="3200" b="1" dirty="0"/>
                    </a:p>
                    <a:p>
                      <a:pPr marL="0" algn="ctr" defTabSz="914400" rtl="1" eaLnBrk="1" latinLnBrk="0" hangingPunct="1"/>
                      <a:endParaRPr lang="ar-SA" sz="3200" b="1" dirty="0"/>
                    </a:p>
                    <a:p>
                      <a:pPr marL="0" algn="ctr" defTabSz="914400" rtl="1" eaLnBrk="1" latinLnBrk="0" hangingPunct="1"/>
                      <a:r>
                        <a:rPr lang="ar-SA" sz="3200" b="1" dirty="0"/>
                        <a:t>بطلان الشرط وصحة الورقة</a:t>
                      </a:r>
                      <a:endParaRPr lang="en-US" sz="3200" b="1" dirty="0"/>
                    </a:p>
                  </a:txBody>
                  <a:tcPr>
                    <a:solidFill>
                      <a:schemeClr val="accent4">
                        <a:lumMod val="60000"/>
                        <a:lumOff val="40000"/>
                      </a:schemeClr>
                    </a:solidFill>
                  </a:tcPr>
                </a:tc>
                <a:tc rowSpan="6">
                  <a:txBody>
                    <a:bodyPr/>
                    <a:lstStyle/>
                    <a:p>
                      <a:pPr marL="0" algn="just" defTabSz="914400" rtl="1" eaLnBrk="1" latinLnBrk="0" hangingPunct="1"/>
                      <a:r>
                        <a:rPr lang="ar-SA" sz="2800" b="1" dirty="0">
                          <a:solidFill>
                            <a:schemeClr val="bg1"/>
                          </a:solidFill>
                        </a:rPr>
                        <a:t>٣- شروط لا تفقد الورقة الصفة التجارية، ولكن الشرط باطل لمخالفته للنظام العام. </a:t>
                      </a:r>
                    </a:p>
                    <a:p>
                      <a:pPr marL="514350" indent="-514350" algn="r" defTabSz="914400" rtl="1" eaLnBrk="1" latinLnBrk="0" hangingPunct="1">
                        <a:buAutoNum type="arabic1Minus"/>
                      </a:pPr>
                      <a:r>
                        <a:rPr lang="ar-SA" sz="2800" b="1" dirty="0">
                          <a:solidFill>
                            <a:schemeClr val="bg1"/>
                          </a:solidFill>
                        </a:rPr>
                        <a:t>ادراج شرط بالشيك لجعله أداة ائتمان. </a:t>
                      </a:r>
                    </a:p>
                    <a:p>
                      <a:pPr marL="514350" indent="-514350" algn="r" defTabSz="914400" rtl="1" eaLnBrk="1" latinLnBrk="0" hangingPunct="1">
                        <a:buAutoNum type="arabic1Minus"/>
                      </a:pPr>
                      <a:r>
                        <a:rPr lang="ar-SA" sz="2800" b="1" dirty="0">
                          <a:solidFill>
                            <a:schemeClr val="bg1"/>
                          </a:solidFill>
                        </a:rPr>
                        <a:t>ادراج شرط بدفع فائدة. </a:t>
                      </a:r>
                    </a:p>
                    <a:p>
                      <a:pPr marL="514350" indent="-514350" algn="r" defTabSz="914400" rtl="1" eaLnBrk="1" latinLnBrk="0" hangingPunct="1">
                        <a:buAutoNum type="arabic1Minus"/>
                      </a:pPr>
                      <a:r>
                        <a:rPr lang="ar-SA" sz="2800" b="1" dirty="0">
                          <a:solidFill>
                            <a:schemeClr val="bg1"/>
                          </a:solidFill>
                        </a:rPr>
                        <a:t>إدراج شرط جزائي. </a:t>
                      </a:r>
                      <a:endParaRPr lang="en-US" sz="2800" b="1" dirty="0">
                        <a:solidFill>
                          <a:schemeClr val="bg1"/>
                        </a:solidFill>
                      </a:endParaRPr>
                    </a:p>
                  </a:txBody>
                  <a:tcPr>
                    <a:solidFill>
                      <a:schemeClr val="accent1"/>
                    </a:solidFill>
                  </a:tcPr>
                </a:tc>
                <a:tc vMerge="1">
                  <a:txBody>
                    <a:bodyPr/>
                    <a:lstStyle/>
                    <a:p>
                      <a:pPr marL="0" algn="r" defTabSz="914400" rtl="1" eaLnBrk="1" latinLnBrk="0" hangingPunct="1"/>
                      <a:endParaRPr lang="en-US" sz="2800" b="1" dirty="0"/>
                    </a:p>
                  </a:txBody>
                  <a:tcPr>
                    <a:solidFill>
                      <a:schemeClr val="accent6">
                        <a:lumMod val="60000"/>
                        <a:lumOff val="40000"/>
                      </a:schemeClr>
                    </a:solidFill>
                  </a:tcPr>
                </a:tc>
                <a:tc vMerge="1">
                  <a:txBody>
                    <a:bodyPr/>
                    <a:lstStyle/>
                    <a:p>
                      <a:pPr marL="0" algn="r" defTabSz="914400" rtl="1" eaLnBrk="1" latinLnBrk="0" hangingPunct="1"/>
                      <a:endParaRPr lang="en-US" dirty="0"/>
                    </a:p>
                  </a:txBody>
                  <a:tcPr/>
                </a:tc>
                <a:extLst>
                  <a:ext uri="{0D108BD9-81ED-4DB2-BD59-A6C34878D82A}">
                    <a16:rowId xmlns:a16="http://schemas.microsoft.com/office/drawing/2014/main" val="3670642090"/>
                  </a:ext>
                </a:extLst>
              </a:tr>
              <a:tr h="445357">
                <a:tc vMerge="1">
                  <a:txBody>
                    <a:bodyPr/>
                    <a:lstStyle/>
                    <a:p>
                      <a:endParaRPr lang="en-US" sz="2000" b="1" dirty="0"/>
                    </a:p>
                  </a:txBody>
                  <a:tcPr>
                    <a:solidFill>
                      <a:schemeClr val="accent4">
                        <a:lumMod val="60000"/>
                        <a:lumOff val="40000"/>
                      </a:schemeClr>
                    </a:solidFill>
                  </a:tcPr>
                </a:tc>
                <a:tc vMerge="1">
                  <a:txBody>
                    <a:bodyPr/>
                    <a:lstStyle/>
                    <a:p>
                      <a:pPr marL="0" algn="r" defTabSz="914400" rtl="1" eaLnBrk="1" latinLnBrk="0" hangingPunct="1"/>
                      <a:endParaRPr lang="en-US" sz="2000" b="1" dirty="0"/>
                    </a:p>
                  </a:txBody>
                  <a:tcPr>
                    <a:solidFill>
                      <a:schemeClr val="accent1">
                        <a:lumMod val="60000"/>
                        <a:lumOff val="40000"/>
                      </a:schemeClr>
                    </a:solidFill>
                  </a:tcPr>
                </a:tc>
                <a:tc>
                  <a:txBody>
                    <a:bodyPr/>
                    <a:lstStyle/>
                    <a:p>
                      <a:pPr marL="0" algn="r" defTabSz="914400" rtl="1" eaLnBrk="1" latinLnBrk="0" hangingPunct="1"/>
                      <a:r>
                        <a:rPr lang="ar-SA" sz="2800" b="1" dirty="0"/>
                        <a:t>٥- شرط الوفاء في موطن مختار </a:t>
                      </a:r>
                      <a:endParaRPr lang="en-US" sz="2800" b="1" dirty="0"/>
                    </a:p>
                  </a:txBody>
                  <a:tcPr>
                    <a:solidFill>
                      <a:schemeClr val="accent6">
                        <a:lumMod val="60000"/>
                        <a:lumOff val="40000"/>
                      </a:schemeClr>
                    </a:solidFill>
                  </a:tcPr>
                </a:tc>
                <a:tc vMerge="1">
                  <a:txBody>
                    <a:bodyPr/>
                    <a:lstStyle/>
                    <a:p>
                      <a:pPr marL="0" algn="r" defTabSz="914400" rtl="1" eaLnBrk="1" latinLnBrk="0" hangingPunct="1"/>
                      <a:endParaRPr lang="en-US" dirty="0"/>
                    </a:p>
                  </a:txBody>
                  <a:tcPr/>
                </a:tc>
                <a:extLst>
                  <a:ext uri="{0D108BD9-81ED-4DB2-BD59-A6C34878D82A}">
                    <a16:rowId xmlns:a16="http://schemas.microsoft.com/office/drawing/2014/main" val="1834406091"/>
                  </a:ext>
                </a:extLst>
              </a:tr>
              <a:tr h="445357">
                <a:tc vMerge="1">
                  <a:txBody>
                    <a:bodyPr/>
                    <a:lstStyle/>
                    <a:p>
                      <a:endParaRPr lang="en-US" sz="2000" b="1" dirty="0"/>
                    </a:p>
                  </a:txBody>
                  <a:tcPr>
                    <a:solidFill>
                      <a:schemeClr val="accent4">
                        <a:lumMod val="60000"/>
                        <a:lumOff val="40000"/>
                      </a:schemeClr>
                    </a:solidFill>
                  </a:tcPr>
                </a:tc>
                <a:tc vMerge="1">
                  <a:txBody>
                    <a:bodyPr/>
                    <a:lstStyle/>
                    <a:p>
                      <a:endParaRPr lang="en-US" sz="2000" b="1" dirty="0"/>
                    </a:p>
                  </a:txBody>
                  <a:tcPr>
                    <a:solidFill>
                      <a:schemeClr val="accent1">
                        <a:lumMod val="60000"/>
                        <a:lumOff val="40000"/>
                      </a:schemeClr>
                    </a:solidFill>
                  </a:tcPr>
                </a:tc>
                <a:tc>
                  <a:txBody>
                    <a:bodyPr/>
                    <a:lstStyle/>
                    <a:p>
                      <a:pPr marL="0" algn="r" defTabSz="914400" rtl="1" eaLnBrk="1" latinLnBrk="0" hangingPunct="1"/>
                      <a:r>
                        <a:rPr lang="ar-SA" sz="2800" b="1" dirty="0"/>
                        <a:t>٦- شرط إخطار المسحوب عليه</a:t>
                      </a:r>
                      <a:endParaRPr lang="en-US" sz="2800" b="1" dirty="0"/>
                    </a:p>
                  </a:txBody>
                  <a:tcPr>
                    <a:solidFill>
                      <a:schemeClr val="accent6">
                        <a:lumMod val="60000"/>
                        <a:lumOff val="40000"/>
                      </a:schemeClr>
                    </a:solidFill>
                  </a:tcPr>
                </a:tc>
                <a:tc vMerge="1">
                  <a:txBody>
                    <a:bodyPr/>
                    <a:lstStyle/>
                    <a:p>
                      <a:pPr marL="0" algn="r" defTabSz="914400" rtl="1" eaLnBrk="1" latinLnBrk="0" hangingPunct="1"/>
                      <a:endParaRPr lang="en-US" dirty="0"/>
                    </a:p>
                  </a:txBody>
                  <a:tcPr/>
                </a:tc>
                <a:extLst>
                  <a:ext uri="{0D108BD9-81ED-4DB2-BD59-A6C34878D82A}">
                    <a16:rowId xmlns:a16="http://schemas.microsoft.com/office/drawing/2014/main" val="3857233339"/>
                  </a:ext>
                </a:extLst>
              </a:tr>
              <a:tr h="385976">
                <a:tc vMerge="1">
                  <a:txBody>
                    <a:bodyPr/>
                    <a:lstStyle/>
                    <a:p>
                      <a:endParaRPr lang="en-US" sz="2000" b="1" dirty="0"/>
                    </a:p>
                  </a:txBody>
                  <a:tcPr>
                    <a:solidFill>
                      <a:schemeClr val="accent4">
                        <a:lumMod val="60000"/>
                        <a:lumOff val="40000"/>
                      </a:schemeClr>
                    </a:solidFill>
                  </a:tcPr>
                </a:tc>
                <a:tc vMerge="1">
                  <a:txBody>
                    <a:bodyPr/>
                    <a:lstStyle/>
                    <a:p>
                      <a:endParaRPr lang="en-US" sz="2000" b="1" dirty="0"/>
                    </a:p>
                  </a:txBody>
                  <a:tcPr>
                    <a:solidFill>
                      <a:schemeClr val="accent1">
                        <a:lumMod val="60000"/>
                        <a:lumOff val="40000"/>
                      </a:schemeClr>
                    </a:solidFill>
                  </a:tcPr>
                </a:tc>
                <a:tc>
                  <a:txBody>
                    <a:bodyPr/>
                    <a:lstStyle/>
                    <a:p>
                      <a:pPr marL="0" algn="r" defTabSz="914400" rtl="1" eaLnBrk="1" latinLnBrk="0" hangingPunct="1"/>
                      <a:r>
                        <a:rPr lang="ar-SA" sz="2800" b="1" dirty="0"/>
                        <a:t>٧- شرط عدم الضمان</a:t>
                      </a:r>
                    </a:p>
                  </a:txBody>
                  <a:tcPr>
                    <a:solidFill>
                      <a:schemeClr val="accent6">
                        <a:lumMod val="60000"/>
                        <a:lumOff val="40000"/>
                      </a:schemeClr>
                    </a:solidFill>
                  </a:tcPr>
                </a:tc>
                <a:tc vMerge="1">
                  <a:txBody>
                    <a:bodyPr/>
                    <a:lstStyle/>
                    <a:p>
                      <a:pPr marL="0" algn="r" defTabSz="914400" rtl="1" eaLnBrk="1" latinLnBrk="0" hangingPunct="1"/>
                      <a:endParaRPr lang="ar-SA" dirty="0"/>
                    </a:p>
                  </a:txBody>
                  <a:tcPr/>
                </a:tc>
                <a:extLst>
                  <a:ext uri="{0D108BD9-81ED-4DB2-BD59-A6C34878D82A}">
                    <a16:rowId xmlns:a16="http://schemas.microsoft.com/office/drawing/2014/main" val="845289424"/>
                  </a:ext>
                </a:extLst>
              </a:tr>
              <a:tr h="385976">
                <a:tc vMerge="1">
                  <a:txBody>
                    <a:bodyPr/>
                    <a:lstStyle/>
                    <a:p>
                      <a:endParaRPr lang="en-US" sz="2000" b="1" dirty="0"/>
                    </a:p>
                  </a:txBody>
                  <a:tcPr>
                    <a:solidFill>
                      <a:schemeClr val="accent4">
                        <a:lumMod val="60000"/>
                        <a:lumOff val="40000"/>
                      </a:schemeClr>
                    </a:solidFill>
                  </a:tcPr>
                </a:tc>
                <a:tc vMerge="1">
                  <a:txBody>
                    <a:bodyPr/>
                    <a:lstStyle/>
                    <a:p>
                      <a:pPr marL="0" algn="r" defTabSz="914400" rtl="1" eaLnBrk="1" latinLnBrk="0" hangingPunct="1"/>
                      <a:endParaRPr lang="en-US" sz="2000" b="1" dirty="0"/>
                    </a:p>
                  </a:txBody>
                  <a:tcPr>
                    <a:solidFill>
                      <a:schemeClr val="accent1">
                        <a:lumMod val="60000"/>
                        <a:lumOff val="40000"/>
                      </a:schemeClr>
                    </a:solidFill>
                  </a:tcPr>
                </a:tc>
                <a:tc>
                  <a:txBody>
                    <a:bodyPr/>
                    <a:lstStyle/>
                    <a:p>
                      <a:pPr marL="0" algn="r" defTabSz="914400" rtl="1" eaLnBrk="1" latinLnBrk="0" hangingPunct="1"/>
                      <a:r>
                        <a:rPr lang="ar-SA" sz="2800" b="1" dirty="0"/>
                        <a:t>٨- شرط حظر التظهير</a:t>
                      </a:r>
                    </a:p>
                  </a:txBody>
                  <a:tcPr>
                    <a:solidFill>
                      <a:schemeClr val="accent6">
                        <a:lumMod val="60000"/>
                        <a:lumOff val="40000"/>
                      </a:schemeClr>
                    </a:solidFill>
                  </a:tcPr>
                </a:tc>
                <a:tc vMerge="1">
                  <a:txBody>
                    <a:bodyPr/>
                    <a:lstStyle/>
                    <a:p>
                      <a:pPr marL="0" algn="r" defTabSz="914400" rtl="1" eaLnBrk="1" latinLnBrk="0" hangingPunct="1"/>
                      <a:endParaRPr lang="ar-SA" dirty="0"/>
                    </a:p>
                  </a:txBody>
                  <a:tcPr/>
                </a:tc>
                <a:extLst>
                  <a:ext uri="{0D108BD9-81ED-4DB2-BD59-A6C34878D82A}">
                    <a16:rowId xmlns:a16="http://schemas.microsoft.com/office/drawing/2014/main" val="383930739"/>
                  </a:ext>
                </a:extLst>
              </a:tr>
              <a:tr h="0">
                <a:tc vMerge="1">
                  <a:txBody>
                    <a:bodyPr/>
                    <a:lstStyle/>
                    <a:p>
                      <a:endParaRPr lang="en-US" sz="2000" b="1" dirty="0"/>
                    </a:p>
                  </a:txBody>
                  <a:tcPr>
                    <a:solidFill>
                      <a:schemeClr val="accent4">
                        <a:lumMod val="60000"/>
                        <a:lumOff val="40000"/>
                      </a:schemeClr>
                    </a:solidFill>
                  </a:tcPr>
                </a:tc>
                <a:tc vMerge="1">
                  <a:txBody>
                    <a:bodyPr/>
                    <a:lstStyle/>
                    <a:p>
                      <a:pPr marL="0" algn="r" defTabSz="914400" rtl="1" eaLnBrk="1" latinLnBrk="0" hangingPunct="1"/>
                      <a:endParaRPr lang="en-US" sz="2000" b="1" dirty="0"/>
                    </a:p>
                  </a:txBody>
                  <a:tcPr>
                    <a:solidFill>
                      <a:schemeClr val="accent1">
                        <a:lumMod val="60000"/>
                        <a:lumOff val="40000"/>
                      </a:schemeClr>
                    </a:solidFill>
                  </a:tcPr>
                </a:tc>
                <a:tc>
                  <a:txBody>
                    <a:bodyPr/>
                    <a:lstStyle/>
                    <a:p>
                      <a:pPr marL="0" algn="r" defTabSz="914400" rtl="1" eaLnBrk="1" latinLnBrk="0" hangingPunct="1"/>
                      <a:r>
                        <a:rPr lang="ar-SA" sz="2800" b="1" dirty="0"/>
                        <a:t>٩- شرط ليست لأمر</a:t>
                      </a:r>
                    </a:p>
                  </a:txBody>
                  <a:tcPr>
                    <a:solidFill>
                      <a:schemeClr val="accent6">
                        <a:lumMod val="60000"/>
                        <a:lumOff val="40000"/>
                      </a:schemeClr>
                    </a:solidFill>
                  </a:tcPr>
                </a:tc>
                <a:tc vMerge="1">
                  <a:txBody>
                    <a:bodyPr/>
                    <a:lstStyle/>
                    <a:p>
                      <a:pPr marL="0" algn="r" defTabSz="914400" rtl="1" eaLnBrk="1" latinLnBrk="0" hangingPunct="1"/>
                      <a:endParaRPr lang="ar-SA" dirty="0"/>
                    </a:p>
                  </a:txBody>
                  <a:tcPr/>
                </a:tc>
                <a:extLst>
                  <a:ext uri="{0D108BD9-81ED-4DB2-BD59-A6C34878D82A}">
                    <a16:rowId xmlns:a16="http://schemas.microsoft.com/office/drawing/2014/main" val="303246882"/>
                  </a:ext>
                </a:extLst>
              </a:tr>
              <a:tr h="445357">
                <a:tc rowSpan="2">
                  <a:txBody>
                    <a:bodyPr/>
                    <a:lstStyle/>
                    <a:p>
                      <a:pPr marL="0" algn="ctr" defTabSz="914400" rtl="1" eaLnBrk="1" latinLnBrk="0" hangingPunct="1"/>
                      <a:endParaRPr lang="ar-SA" sz="2000" b="1" dirty="0"/>
                    </a:p>
                    <a:p>
                      <a:pPr marL="0" algn="ctr" defTabSz="914400" rtl="1" eaLnBrk="1" latinLnBrk="0" hangingPunct="1"/>
                      <a:r>
                        <a:rPr lang="ar-SA" sz="2800" b="1" dirty="0"/>
                        <a:t>سند عادي</a:t>
                      </a:r>
                      <a:endParaRPr lang="en-US" sz="2800" b="1" dirty="0"/>
                    </a:p>
                  </a:txBody>
                  <a:tcPr>
                    <a:solidFill>
                      <a:schemeClr val="accent4">
                        <a:lumMod val="60000"/>
                        <a:lumOff val="40000"/>
                      </a:schemeClr>
                    </a:solidFill>
                  </a:tcPr>
                </a:tc>
                <a:tc>
                  <a:txBody>
                    <a:bodyPr/>
                    <a:lstStyle/>
                    <a:p>
                      <a:pPr marL="0" algn="r" defTabSz="914400" rtl="1" eaLnBrk="1" latinLnBrk="0" hangingPunct="1"/>
                      <a:r>
                        <a:rPr lang="ar-SA" sz="2400" b="1" dirty="0"/>
                        <a:t>١- ذكر أكثر من ميعاد استحقاق</a:t>
                      </a:r>
                      <a:endParaRPr lang="en-US" sz="2400" b="1" dirty="0"/>
                    </a:p>
                  </a:txBody>
                  <a:tcPr>
                    <a:solidFill>
                      <a:schemeClr val="bg2"/>
                    </a:solidFill>
                  </a:tcPr>
                </a:tc>
                <a:tc>
                  <a:txBody>
                    <a:bodyPr/>
                    <a:lstStyle/>
                    <a:p>
                      <a:pPr marL="0" algn="r" defTabSz="914400" rtl="1" eaLnBrk="1" latinLnBrk="0" hangingPunct="1"/>
                      <a:r>
                        <a:rPr lang="ar-SA" sz="2400" b="1" dirty="0"/>
                        <a:t>١- بيان وصول القيمة</a:t>
                      </a:r>
                    </a:p>
                  </a:txBody>
                  <a:tcPr>
                    <a:solidFill>
                      <a:schemeClr val="bg2"/>
                    </a:solidFill>
                  </a:tcPr>
                </a:tc>
                <a:tc rowSpan="2">
                  <a:txBody>
                    <a:bodyPr/>
                    <a:lstStyle/>
                    <a:p>
                      <a:pPr marL="0" algn="ctr" defTabSz="914400" rtl="1" eaLnBrk="1" latinLnBrk="0" hangingPunct="1"/>
                      <a:r>
                        <a:rPr lang="ar-SA" sz="3200" b="1" dirty="0"/>
                        <a:t>البيانات</a:t>
                      </a:r>
                    </a:p>
                  </a:txBody>
                  <a:tcPr>
                    <a:solidFill>
                      <a:schemeClr val="bg2"/>
                    </a:solidFill>
                  </a:tcPr>
                </a:tc>
                <a:extLst>
                  <a:ext uri="{0D108BD9-81ED-4DB2-BD59-A6C34878D82A}">
                    <a16:rowId xmlns:a16="http://schemas.microsoft.com/office/drawing/2014/main" val="2953075849"/>
                  </a:ext>
                </a:extLst>
              </a:tr>
              <a:tr h="385976">
                <a:tc vMerge="1">
                  <a:txBody>
                    <a:bodyPr/>
                    <a:lstStyle/>
                    <a:p>
                      <a:pPr marL="0" algn="r" defTabSz="914400" rtl="1" eaLnBrk="1" latinLnBrk="0" hangingPunct="1"/>
                      <a:endParaRPr lang="en-US" dirty="0"/>
                    </a:p>
                  </a:txBody>
                  <a:tcPr/>
                </a:tc>
                <a:tc>
                  <a:txBody>
                    <a:bodyPr/>
                    <a:lstStyle/>
                    <a:p>
                      <a:pPr marL="0" algn="r" defTabSz="914400" rtl="1" eaLnBrk="1" latinLnBrk="0" hangingPunct="1"/>
                      <a:r>
                        <a:rPr lang="ar-SA" sz="2000" b="1" dirty="0"/>
                        <a:t>٢- ذكر أكثر من تاريخ إنشاء.</a:t>
                      </a:r>
                      <a:endParaRPr lang="en-US" sz="2000" b="1" dirty="0"/>
                    </a:p>
                  </a:txBody>
                  <a:tcPr>
                    <a:solidFill>
                      <a:schemeClr val="bg2"/>
                    </a:solidFill>
                  </a:tcPr>
                </a:tc>
                <a:tc>
                  <a:txBody>
                    <a:bodyPr/>
                    <a:lstStyle/>
                    <a:p>
                      <a:pPr marL="0" algn="r" defTabSz="914400" rtl="1" eaLnBrk="1" latinLnBrk="0" hangingPunct="1"/>
                      <a:r>
                        <a:rPr lang="ar-SA" sz="2000" b="1" dirty="0"/>
                        <a:t>٢- بيان تعدد النسخ</a:t>
                      </a:r>
                    </a:p>
                  </a:txBody>
                  <a:tcPr>
                    <a:solidFill>
                      <a:schemeClr val="bg2"/>
                    </a:solidFill>
                  </a:tcPr>
                </a:tc>
                <a:tc vMerge="1">
                  <a:txBody>
                    <a:bodyPr/>
                    <a:lstStyle/>
                    <a:p>
                      <a:pPr marL="0" algn="r" defTabSz="914400" rtl="1" eaLnBrk="1" latinLnBrk="0" hangingPunct="1"/>
                      <a:endParaRPr lang="ar-SA" dirty="0"/>
                    </a:p>
                  </a:txBody>
                  <a:tcPr>
                    <a:solidFill>
                      <a:schemeClr val="accent6"/>
                    </a:solidFill>
                  </a:tcPr>
                </a:tc>
                <a:extLst>
                  <a:ext uri="{0D108BD9-81ED-4DB2-BD59-A6C34878D82A}">
                    <a16:rowId xmlns:a16="http://schemas.microsoft.com/office/drawing/2014/main" val="1383694937"/>
                  </a:ext>
                </a:extLst>
              </a:tr>
            </a:tbl>
          </a:graphicData>
        </a:graphic>
      </p:graphicFrame>
    </p:spTree>
    <p:extLst>
      <p:ext uri="{BB962C8B-B14F-4D97-AF65-F5344CB8AC3E}">
        <p14:creationId xmlns:p14="http://schemas.microsoft.com/office/powerpoint/2010/main" val="25234662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F02642-CF3F-DB46-81BF-F38DC1C43450}"/>
              </a:ext>
            </a:extLst>
          </p:cNvPr>
          <p:cNvSpPr>
            <a:spLocks noGrp="1"/>
          </p:cNvSpPr>
          <p:nvPr>
            <p:ph type="title"/>
          </p:nvPr>
        </p:nvSpPr>
        <p:spPr>
          <a:xfrm>
            <a:off x="838200" y="207962"/>
            <a:ext cx="10515600" cy="1235076"/>
          </a:xfrm>
          <a:ln>
            <a:solidFill>
              <a:schemeClr val="accent1"/>
            </a:solidFill>
          </a:ln>
        </p:spPr>
        <p:txBody>
          <a:bodyPr/>
          <a:lstStyle/>
          <a:p>
            <a:pPr algn="ctr" defTabSz="914400" rtl="1" eaLnBrk="1" latinLnBrk="0" hangingPunct="1">
              <a:lnSpc>
                <a:spcPct val="90000"/>
              </a:lnSpc>
              <a:spcBef>
                <a:spcPct val="0"/>
              </a:spcBef>
              <a:buNone/>
            </a:pPr>
            <a:r>
              <a:rPr lang="ar-SA" b="1" dirty="0"/>
              <a:t>الشروط والبيانات التي لا يجوز إدراجها</a:t>
            </a:r>
            <a:endParaRPr lang="en-US" b="1" dirty="0"/>
          </a:p>
        </p:txBody>
      </p:sp>
      <p:sp>
        <p:nvSpPr>
          <p:cNvPr id="4" name="Content Placeholder 3">
            <a:extLst>
              <a:ext uri="{FF2B5EF4-FFF2-40B4-BE49-F238E27FC236}">
                <a16:creationId xmlns:a16="http://schemas.microsoft.com/office/drawing/2014/main" id="{296E85DC-F481-474F-AB08-3A9B798275DF}"/>
              </a:ext>
            </a:extLst>
          </p:cNvPr>
          <p:cNvSpPr>
            <a:spLocks noGrp="1"/>
          </p:cNvSpPr>
          <p:nvPr>
            <p:ph idx="1"/>
          </p:nvPr>
        </p:nvSpPr>
        <p:spPr>
          <a:xfrm>
            <a:off x="0" y="1985964"/>
            <a:ext cx="12192000" cy="4027488"/>
          </a:xfr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600" dirty="0"/>
              <a:t>الشروط والبيانات التي لا يجوز إدراجها تكون مخالفة لأحد ثلاثة أمور:</a:t>
            </a:r>
          </a:p>
          <a:p>
            <a:pPr marL="742950" indent="-742950" algn="just" defTabSz="914400" rtl="1" eaLnBrk="1" latinLnBrk="0" hangingPunct="1">
              <a:lnSpc>
                <a:spcPct val="90000"/>
              </a:lnSpc>
              <a:spcBef>
                <a:spcPts val="1000"/>
              </a:spcBef>
              <a:buFont typeface="+mj-lt"/>
              <a:buAutoNum type="arabicPeriod"/>
            </a:pPr>
            <a:r>
              <a:rPr lang="ar-SA" sz="3600" dirty="0">
                <a:solidFill>
                  <a:srgbClr val="FF0000"/>
                </a:solidFill>
              </a:rPr>
              <a:t>أن تكون الإضافة مخالفة للشريعة الإسلامية أو النظام العام. كأن يدون أن السبب هو صفقة سلاح. والجزاء المترتب على ذلك هو البطلان المطلق. </a:t>
            </a:r>
          </a:p>
          <a:p>
            <a:pPr marL="742950" indent="-742950" algn="just" defTabSz="914400" rtl="1" eaLnBrk="1" latinLnBrk="0" hangingPunct="1">
              <a:lnSpc>
                <a:spcPct val="90000"/>
              </a:lnSpc>
              <a:spcBef>
                <a:spcPts val="1000"/>
              </a:spcBef>
              <a:buFont typeface="+mj-lt"/>
              <a:buAutoNum type="arabicPeriod"/>
            </a:pPr>
            <a:r>
              <a:rPr lang="ar-SA" sz="3600" dirty="0">
                <a:solidFill>
                  <a:srgbClr val="0070C0"/>
                </a:solidFill>
              </a:rPr>
              <a:t>أن تفسد الإضافة جوهر الكمبيالة كورقة تجارية، تفقدها مبدأ الكفاية الذاتية. كأن يربط الالتزام فيها بواقعة خارجية. والجزاء على ذلك هو تحولها لورقة عادية. </a:t>
            </a:r>
          </a:p>
          <a:p>
            <a:pPr marL="742950" indent="-742950" algn="just" defTabSz="914400" rtl="1" eaLnBrk="1" latinLnBrk="0" hangingPunct="1">
              <a:lnSpc>
                <a:spcPct val="90000"/>
              </a:lnSpc>
              <a:spcBef>
                <a:spcPts val="1000"/>
              </a:spcBef>
              <a:buFont typeface="+mj-lt"/>
              <a:buAutoNum type="arabicPeriod"/>
            </a:pPr>
            <a:r>
              <a:rPr lang="ar-SA" sz="3600" dirty="0">
                <a:solidFill>
                  <a:srgbClr val="0070C0"/>
                </a:solidFill>
              </a:rPr>
              <a:t>أن تؤدي الإضافة الى تعارض مع البيانات الواردة بها. كأن يدون تاريخ الاستحقاق ثم يضيف بيان يجيز وفائها قبل ذلك التاريخ. والجزاء هو تحولها لورقة عادية. </a:t>
            </a:r>
            <a:endParaRPr lang="en-US" sz="3600" dirty="0">
              <a:solidFill>
                <a:srgbClr val="0070C0"/>
              </a:solidFill>
            </a:endParaRPr>
          </a:p>
        </p:txBody>
      </p:sp>
    </p:spTree>
    <p:extLst>
      <p:ext uri="{BB962C8B-B14F-4D97-AF65-F5344CB8AC3E}">
        <p14:creationId xmlns:p14="http://schemas.microsoft.com/office/powerpoint/2010/main" val="7507388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13D931-C9B2-5145-B2C8-C25B9C0502B2}"/>
              </a:ext>
            </a:extLst>
          </p:cNvPr>
          <p:cNvSpPr>
            <a:spLocks noGrp="1"/>
          </p:cNvSpPr>
          <p:nvPr>
            <p:ph/>
          </p:nvPr>
        </p:nvSpPr>
        <p:spPr>
          <a:xfrm>
            <a:off x="-257175" y="785813"/>
            <a:ext cx="12449175" cy="5400675"/>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dirty="0">
                <a:solidFill>
                  <a:srgbClr val="FF0000"/>
                </a:solidFill>
              </a:rPr>
              <a:t>أولا: شروط تفقد الورقة قيمتها بالكامل: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solidFill>
                  <a:srgbClr val="FF0000"/>
                </a:solidFill>
              </a:rPr>
              <a:t>وهي التي تخالف أحكام الشريعة الاسلامية أو النظام العام بالمملكة. كأن يكتب السبب على الكمبيالة بأنه للوفاء بصفقة مخدرات أو دين قمار..، باطلة مطلقا.</a:t>
            </a:r>
          </a:p>
          <a:p>
            <a:pPr marL="228600" indent="-228600" algn="r" defTabSz="914400" rtl="1" eaLnBrk="1" latinLnBrk="0" hangingPunct="1">
              <a:lnSpc>
                <a:spcPct val="90000"/>
              </a:lnSpc>
              <a:spcBef>
                <a:spcPts val="1000"/>
              </a:spcBef>
              <a:buFont typeface="Arial" panose="020B0604020202020204" pitchFamily="34" charset="0"/>
              <a:buChar char="•"/>
            </a:pPr>
            <a:endParaRPr lang="ar-SA" sz="3200" dirty="0"/>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solidFill>
                  <a:srgbClr val="0070C0"/>
                </a:solidFill>
              </a:rPr>
              <a:t> ثانيا: شروط تفقد الورقة التجارية مبدأ الكفاية الذاتية: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solidFill>
                  <a:srgbClr val="0070C0"/>
                </a:solidFill>
              </a:rPr>
              <a:t>لأنها تربط الالتزام بواقعة خارجية أو مستند خارجي. وبالتالي تتحول لسند عادي. </a:t>
            </a:r>
          </a:p>
          <a:p>
            <a:pPr marL="228600" indent="-228600" algn="r" defTabSz="914400" rtl="1" eaLnBrk="1" latinLnBrk="0" hangingPunct="1">
              <a:lnSpc>
                <a:spcPct val="90000"/>
              </a:lnSpc>
              <a:spcBef>
                <a:spcPts val="1000"/>
              </a:spcBef>
              <a:buFont typeface="Arial" panose="020B0604020202020204" pitchFamily="34" charset="0"/>
              <a:buChar char="•"/>
            </a:pPr>
            <a:endParaRPr lang="ar-SA" sz="3200" dirty="0">
              <a:solidFill>
                <a:srgbClr val="00B050"/>
              </a:solidFill>
            </a:endParaRP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solidFill>
                  <a:srgbClr val="00B050"/>
                </a:solidFill>
              </a:rPr>
              <a:t>ثالثا: شروط لا تفقد الورقة الصفة التجارية </a:t>
            </a:r>
            <a:r>
              <a:rPr lang="ar-SA" sz="3200" dirty="0">
                <a:solidFill>
                  <a:srgbClr val="FF0000"/>
                </a:solidFill>
              </a:rPr>
              <a:t>ولكن الشرط باطل لمخالفته للنظام العام: </a:t>
            </a:r>
          </a:p>
          <a:p>
            <a:pPr marL="514350" indent="-514350" algn="r" defTabSz="914400" rtl="1" eaLnBrk="1" latinLnBrk="0" hangingPunct="1">
              <a:lnSpc>
                <a:spcPct val="90000"/>
              </a:lnSpc>
              <a:spcBef>
                <a:spcPts val="1000"/>
              </a:spcBef>
              <a:buFont typeface="+mj-lt"/>
              <a:buAutoNum type="arabicPeriod"/>
            </a:pPr>
            <a:r>
              <a:rPr lang="ar-SA" sz="3200" dirty="0">
                <a:solidFill>
                  <a:srgbClr val="FF0000"/>
                </a:solidFill>
              </a:rPr>
              <a:t>إدراج شرط بالشيك لجعله أداة ائتمان.</a:t>
            </a:r>
          </a:p>
          <a:p>
            <a:pPr marL="514350" indent="-514350" algn="r" defTabSz="914400" rtl="1" eaLnBrk="1" latinLnBrk="0" hangingPunct="1">
              <a:lnSpc>
                <a:spcPct val="90000"/>
              </a:lnSpc>
              <a:spcBef>
                <a:spcPts val="1000"/>
              </a:spcBef>
              <a:buFont typeface="+mj-lt"/>
              <a:buAutoNum type="arabicPeriod"/>
            </a:pPr>
            <a:r>
              <a:rPr lang="ar-SA" sz="3200" dirty="0">
                <a:solidFill>
                  <a:srgbClr val="FF0000"/>
                </a:solidFill>
              </a:rPr>
              <a:t>إدراج شرط بدفع فائدة على قيمة الورقة. </a:t>
            </a:r>
          </a:p>
          <a:p>
            <a:pPr marL="514350" indent="-514350" algn="r" defTabSz="914400" rtl="1" eaLnBrk="1" latinLnBrk="0" hangingPunct="1">
              <a:lnSpc>
                <a:spcPct val="90000"/>
              </a:lnSpc>
              <a:spcBef>
                <a:spcPts val="1000"/>
              </a:spcBef>
              <a:buFont typeface="+mj-lt"/>
              <a:buAutoNum type="arabicPeriod"/>
            </a:pPr>
            <a:r>
              <a:rPr lang="ar-SA" sz="3200" dirty="0">
                <a:solidFill>
                  <a:srgbClr val="FF0000"/>
                </a:solidFill>
              </a:rPr>
              <a:t>إدراج شرط جزائي بتعجيل الوفاء بقيمة الأوراق إذا لم يدفع أي منها في ميعاد الاستحقاق.</a:t>
            </a:r>
            <a:endParaRPr lang="ar-SA" sz="3200" dirty="0">
              <a:solidFill>
                <a:srgbClr val="00B050"/>
              </a:solidFill>
            </a:endParaRPr>
          </a:p>
        </p:txBody>
      </p:sp>
      <p:sp>
        <p:nvSpPr>
          <p:cNvPr id="3" name="Title 1">
            <a:extLst>
              <a:ext uri="{FF2B5EF4-FFF2-40B4-BE49-F238E27FC236}">
                <a16:creationId xmlns:a16="http://schemas.microsoft.com/office/drawing/2014/main" id="{DF345C7D-3CD5-B54A-AE2C-FE283DF37701}"/>
              </a:ext>
            </a:extLst>
          </p:cNvPr>
          <p:cNvSpPr txBox="1">
            <a:spLocks/>
          </p:cNvSpPr>
          <p:nvPr/>
        </p:nvSpPr>
        <p:spPr>
          <a:xfrm>
            <a:off x="838200" y="107951"/>
            <a:ext cx="10515600" cy="677862"/>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spcBef>
                <a:spcPct val="0"/>
              </a:spcBef>
              <a:buFont typeface="Arial" panose="020B0604020202020204" pitchFamily="34" charset="0"/>
              <a:buNone/>
            </a:pPr>
            <a:r>
              <a:rPr lang="ar-SA" sz="4000" b="1" dirty="0"/>
              <a:t>الشروط التي لا يجوز إدراجها في الكمبيالة</a:t>
            </a:r>
            <a:endParaRPr lang="en-US" sz="4000" b="1" dirty="0"/>
          </a:p>
        </p:txBody>
      </p:sp>
    </p:spTree>
    <p:extLst>
      <p:ext uri="{BB962C8B-B14F-4D97-AF65-F5344CB8AC3E}">
        <p14:creationId xmlns:p14="http://schemas.microsoft.com/office/powerpoint/2010/main" val="21871622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F26693B-57E1-9C41-A9BC-53C2D599E765}"/>
              </a:ext>
            </a:extLst>
          </p:cNvPr>
          <p:cNvSpPr>
            <a:spLocks noGrp="1"/>
          </p:cNvSpPr>
          <p:nvPr>
            <p:ph idx="1"/>
          </p:nvPr>
        </p:nvSpPr>
        <p:spPr>
          <a:xfrm>
            <a:off x="-300038" y="1825625"/>
            <a:ext cx="12025313" cy="4351338"/>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600" dirty="0"/>
              <a:t>بيانات تفقد الورقة صفتها التجارية: </a:t>
            </a:r>
          </a:p>
          <a:p>
            <a:pPr marL="228600" indent="-228600" algn="r" defTabSz="914400" rtl="1" eaLnBrk="1" latinLnBrk="0" hangingPunct="1">
              <a:lnSpc>
                <a:spcPct val="90000"/>
              </a:lnSpc>
              <a:spcBef>
                <a:spcPts val="1000"/>
              </a:spcBef>
              <a:buFont typeface="Arial" panose="020B0604020202020204" pitchFamily="34" charset="0"/>
              <a:buChar char="•"/>
            </a:pPr>
            <a:endParaRPr lang="ar-SA" sz="3600" dirty="0"/>
          </a:p>
          <a:p>
            <a:pPr marL="514350" indent="-514350" algn="r" defTabSz="914400" rtl="1" eaLnBrk="1" latinLnBrk="0" hangingPunct="1">
              <a:lnSpc>
                <a:spcPct val="90000"/>
              </a:lnSpc>
              <a:spcBef>
                <a:spcPts val="1000"/>
              </a:spcBef>
              <a:buFont typeface="+mj-lt"/>
              <a:buAutoNum type="arabicPeriod"/>
            </a:pPr>
            <a:r>
              <a:rPr lang="ar-SA" sz="3600" dirty="0">
                <a:solidFill>
                  <a:srgbClr val="0070C0"/>
                </a:solidFill>
              </a:rPr>
              <a:t>ذكر أكثر من تاريخ استحقاق: </a:t>
            </a:r>
          </a:p>
          <a:p>
            <a:pPr marL="228600" indent="-228600" algn="r" defTabSz="914400" rtl="1" eaLnBrk="1" latinLnBrk="0" hangingPunct="1">
              <a:lnSpc>
                <a:spcPct val="90000"/>
              </a:lnSpc>
              <a:spcBef>
                <a:spcPts val="1000"/>
              </a:spcBef>
              <a:buFont typeface="Arial" panose="020B0604020202020204" pitchFamily="34" charset="0"/>
              <a:buChar char="•"/>
            </a:pPr>
            <a:r>
              <a:rPr lang="ar-SA" sz="3600" dirty="0"/>
              <a:t>تتحول الورقة لسند مديونية عادي. </a:t>
            </a:r>
          </a:p>
          <a:p>
            <a:pPr marL="228600" indent="-228600" algn="r" defTabSz="914400" rtl="1" eaLnBrk="1" latinLnBrk="0" hangingPunct="1">
              <a:lnSpc>
                <a:spcPct val="90000"/>
              </a:lnSpc>
              <a:spcBef>
                <a:spcPts val="1000"/>
              </a:spcBef>
              <a:buFont typeface="Arial" panose="020B0604020202020204" pitchFamily="34" charset="0"/>
              <a:buChar char="•"/>
            </a:pPr>
            <a:endParaRPr lang="ar-SA" sz="3600" dirty="0"/>
          </a:p>
          <a:p>
            <a:pPr marL="514350" indent="-514350" algn="r" defTabSz="914400" rtl="1" eaLnBrk="1" latinLnBrk="0" hangingPunct="1">
              <a:lnSpc>
                <a:spcPct val="90000"/>
              </a:lnSpc>
              <a:spcBef>
                <a:spcPts val="1000"/>
              </a:spcBef>
              <a:buFont typeface="+mj-lt"/>
              <a:buAutoNum type="arabicPeriod" startAt="2"/>
            </a:pPr>
            <a:r>
              <a:rPr lang="ar-SA" sz="3600" dirty="0">
                <a:solidFill>
                  <a:srgbClr val="0070C0"/>
                </a:solidFill>
              </a:rPr>
              <a:t>ذكر أكثر من تاريخ للإنشاء: </a:t>
            </a:r>
          </a:p>
          <a:p>
            <a:pPr algn="r" rtl="1"/>
            <a:r>
              <a:rPr lang="ar-SA" sz="3600" dirty="0"/>
              <a:t>كأن يكتب تاريخ بالهجري وآخر بالميلادي غير متوافقان. فتتحول لسند مديونية. </a:t>
            </a:r>
            <a:endParaRPr lang="en-US" sz="3600" dirty="0"/>
          </a:p>
        </p:txBody>
      </p:sp>
      <p:sp>
        <p:nvSpPr>
          <p:cNvPr id="5" name="Title 1">
            <a:extLst>
              <a:ext uri="{FF2B5EF4-FFF2-40B4-BE49-F238E27FC236}">
                <a16:creationId xmlns:a16="http://schemas.microsoft.com/office/drawing/2014/main" id="{E616E9FB-766E-7242-BAB8-9E144F26A50A}"/>
              </a:ext>
            </a:extLst>
          </p:cNvPr>
          <p:cNvSpPr txBox="1">
            <a:spLocks noGrp="1"/>
          </p:cNvSpPr>
          <p:nvPr>
            <p:ph type="title"/>
          </p:nvPr>
        </p:nvSpPr>
        <p:spPr>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spcBef>
                <a:spcPct val="0"/>
              </a:spcBef>
              <a:buFont typeface="Arial" panose="020B0604020202020204" pitchFamily="34" charset="0"/>
              <a:buNone/>
            </a:pPr>
            <a:r>
              <a:rPr lang="ar-SA" sz="4000" b="1" dirty="0"/>
              <a:t>البيانات التي لا يجوز إدراجها في الكمبيالة</a:t>
            </a:r>
            <a:endParaRPr lang="en-US" sz="4000" b="1" dirty="0"/>
          </a:p>
        </p:txBody>
      </p:sp>
    </p:spTree>
    <p:extLst>
      <p:ext uri="{BB962C8B-B14F-4D97-AF65-F5344CB8AC3E}">
        <p14:creationId xmlns:p14="http://schemas.microsoft.com/office/powerpoint/2010/main" val="8592870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F263F-CB7C-9A4F-BDA2-6AB82D9E5A50}"/>
              </a:ext>
            </a:extLst>
          </p:cNvPr>
          <p:cNvSpPr>
            <a:spLocks noGrp="1"/>
          </p:cNvSpPr>
          <p:nvPr>
            <p:ph type="title"/>
          </p:nvPr>
        </p:nvSpPr>
        <p:spPr>
          <a:ln>
            <a:solidFill>
              <a:srgbClr val="00B0F0"/>
            </a:solidFill>
          </a:ln>
        </p:spPr>
        <p:txBody>
          <a:bodyPr/>
          <a:lstStyle/>
          <a:p>
            <a:pPr algn="ctr" defTabSz="914400" rtl="1" eaLnBrk="1" latinLnBrk="0" hangingPunct="1">
              <a:lnSpc>
                <a:spcPct val="90000"/>
              </a:lnSpc>
              <a:spcBef>
                <a:spcPct val="0"/>
              </a:spcBef>
              <a:buNone/>
            </a:pPr>
            <a:r>
              <a:rPr lang="ar-SA" b="1" dirty="0"/>
              <a:t>إصدار الكمبيالة من عدة نسخ</a:t>
            </a:r>
            <a:endParaRPr lang="en-US" b="1" dirty="0"/>
          </a:p>
        </p:txBody>
      </p:sp>
      <p:sp>
        <p:nvSpPr>
          <p:cNvPr id="3" name="Content Placeholder 2">
            <a:extLst>
              <a:ext uri="{FF2B5EF4-FFF2-40B4-BE49-F238E27FC236}">
                <a16:creationId xmlns:a16="http://schemas.microsoft.com/office/drawing/2014/main" id="{082069E6-2ED6-EE4A-9007-53AD974C7D53}"/>
              </a:ext>
            </a:extLst>
          </p:cNvPr>
          <p:cNvSpPr>
            <a:spLocks noGrp="1"/>
          </p:cNvSpPr>
          <p:nvPr>
            <p:ph idx="1"/>
          </p:nvPr>
        </p:nvSpPr>
        <p:spPr>
          <a:xfrm>
            <a:off x="-114300" y="1825625"/>
            <a:ext cx="12306300" cy="4351338"/>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600" dirty="0"/>
              <a:t>ما المقصود بإصدار الكمبيالة من عدة نسخ؟ الأصل أن تصدر الكمبيالة من نسخة واحدة، ولكن قد يقوم الساحب بإصدار عدة نسخ للكمبيالة متطابقة عن دين واحد. </a:t>
            </a:r>
          </a:p>
          <a:p>
            <a:pPr algn="r" rtl="1"/>
            <a:r>
              <a:rPr lang="ar-SA" sz="3600" dirty="0"/>
              <a:t>ما الهدف من إصدار عدة نسخ؟ </a:t>
            </a:r>
          </a:p>
          <a:p>
            <a:pPr marL="228600" indent="-228600" algn="r" defTabSz="914400" rtl="1" eaLnBrk="1" latinLnBrk="0" hangingPunct="1">
              <a:lnSpc>
                <a:spcPct val="90000"/>
              </a:lnSpc>
              <a:spcBef>
                <a:spcPts val="1000"/>
              </a:spcBef>
              <a:buFont typeface="Arial" panose="020B0604020202020204" pitchFamily="34" charset="0"/>
              <a:buChar char="•"/>
            </a:pPr>
            <a:r>
              <a:rPr lang="ar-SA" sz="3600" dirty="0"/>
              <a:t>ما هي شروط إصدار الكمبيالة من عدة نسخ؟ </a:t>
            </a:r>
          </a:p>
          <a:p>
            <a:pPr marL="514350" indent="-514350" algn="r" defTabSz="914400" rtl="1" eaLnBrk="1" latinLnBrk="0" hangingPunct="1">
              <a:lnSpc>
                <a:spcPct val="90000"/>
              </a:lnSpc>
              <a:spcBef>
                <a:spcPts val="1000"/>
              </a:spcBef>
              <a:buFont typeface="+mj-lt"/>
              <a:buAutoNum type="arabicPeriod"/>
            </a:pPr>
            <a:r>
              <a:rPr lang="ar-SA" sz="3600" dirty="0"/>
              <a:t>أن تكون متطابقة بحيث تقوم إحداها مقام الأخرى في التعامل. </a:t>
            </a:r>
          </a:p>
          <a:p>
            <a:pPr marL="514350" indent="-514350" algn="r" defTabSz="914400" rtl="1" eaLnBrk="1" latinLnBrk="0" hangingPunct="1">
              <a:lnSpc>
                <a:spcPct val="90000"/>
              </a:lnSpc>
              <a:spcBef>
                <a:spcPts val="1000"/>
              </a:spcBef>
              <a:buFont typeface="+mj-lt"/>
              <a:buAutoNum type="arabicPeriod"/>
            </a:pPr>
            <a:r>
              <a:rPr lang="ar-SA" sz="3600" dirty="0"/>
              <a:t>أن يذكر في كل منها عدد النسخ التي حررت منها الكمبيالة.</a:t>
            </a:r>
            <a:r>
              <a:rPr lang="ar-SA" sz="3600" dirty="0">
                <a:solidFill>
                  <a:srgbClr val="FF0000"/>
                </a:solidFill>
              </a:rPr>
              <a:t> لماذا؟ </a:t>
            </a:r>
            <a:r>
              <a:rPr lang="ar-SA" sz="3600" dirty="0"/>
              <a:t>لأن الحامل لن يقبل بنسخة حتى يعلم مصير الأخرى. أيضا حتى لا يعتقد المسحوب عليه بأن كل نسخة تمثل حق منفصل لكي لا يدفع قيمة كمبيالة واحدة أكثر من مرة. </a:t>
            </a:r>
            <a:endParaRPr lang="en-US" sz="3600" dirty="0"/>
          </a:p>
        </p:txBody>
      </p:sp>
    </p:spTree>
    <p:extLst>
      <p:ext uri="{BB962C8B-B14F-4D97-AF65-F5344CB8AC3E}">
        <p14:creationId xmlns:p14="http://schemas.microsoft.com/office/powerpoint/2010/main" val="27212636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A37FFF-A730-1F48-AD93-9348AA7CAEE3}"/>
              </a:ext>
            </a:extLst>
          </p:cNvPr>
          <p:cNvSpPr>
            <a:spLocks noGrp="1"/>
          </p:cNvSpPr>
          <p:nvPr>
            <p:ph idx="1"/>
          </p:nvPr>
        </p:nvSpPr>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هو الأثر المترتب على إصدار عدة نسخ دون ذكر أرقامها وعدد النسخ عليها؟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لو صدرت الكمبيالة من نسخة واحدة فقط، وتم تظهيرها فهل يجوز للمظهر إصدار عدة نسخ منها؟ </a:t>
            </a:r>
            <a:endParaRPr lang="en-US" sz="4000" dirty="0"/>
          </a:p>
        </p:txBody>
      </p:sp>
    </p:spTree>
    <p:extLst>
      <p:ext uri="{BB962C8B-B14F-4D97-AF65-F5344CB8AC3E}">
        <p14:creationId xmlns:p14="http://schemas.microsoft.com/office/powerpoint/2010/main" val="32731911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468418-7392-884D-9CB4-4F1862878FDA}"/>
              </a:ext>
            </a:extLst>
          </p:cNvPr>
          <p:cNvSpPr>
            <a:spLocks noGrp="1"/>
          </p:cNvSpPr>
          <p:nvPr>
            <p:ph/>
          </p:nvPr>
        </p:nvSpPr>
        <p:spPr>
          <a:xfrm>
            <a:off x="300038" y="0"/>
            <a:ext cx="11639550" cy="6858000"/>
          </a:xfrm>
          <a:ln>
            <a:solidFill>
              <a:schemeClr val="tx1"/>
            </a:solidFill>
          </a:ln>
        </p:spPr>
        <p:txBody>
          <a:bodyPr>
            <a:noAutofit/>
          </a:bodyPr>
          <a:lstStyle/>
          <a:p>
            <a:pPr marL="0" indent="0" algn="ctr" defTabSz="914400" rtl="1" eaLnBrk="1" latinLnBrk="0" hangingPunct="1">
              <a:lnSpc>
                <a:spcPct val="90000"/>
              </a:lnSpc>
              <a:spcBef>
                <a:spcPts val="1000"/>
              </a:spcBef>
              <a:buNone/>
            </a:pPr>
            <a:r>
              <a:rPr lang="ar-SA" sz="3200" b="1" u="sng" dirty="0"/>
              <a:t>كمبيالة</a:t>
            </a:r>
          </a:p>
          <a:p>
            <a:pPr marL="0" indent="0" algn="r" defTabSz="914400" rtl="1" eaLnBrk="1" latinLnBrk="0" hangingPunct="1">
              <a:lnSpc>
                <a:spcPct val="90000"/>
              </a:lnSpc>
              <a:spcBef>
                <a:spcPts val="1000"/>
              </a:spcBef>
              <a:buNone/>
            </a:pPr>
            <a:r>
              <a:rPr lang="ar-SA" sz="3200" dirty="0"/>
              <a:t>الرياض في ١٦ جمادى الأول ١٤٤٠هـ                         #٥٠٠٠# ريال سعودي</a:t>
            </a:r>
          </a:p>
          <a:p>
            <a:pPr marL="0" indent="0" algn="r" defTabSz="914400" rtl="1" eaLnBrk="1" latinLnBrk="0" hangingPunct="1">
              <a:lnSpc>
                <a:spcPct val="90000"/>
              </a:lnSpc>
              <a:spcBef>
                <a:spcPts val="1000"/>
              </a:spcBef>
              <a:buNone/>
            </a:pPr>
            <a:endParaRPr lang="ar-SA" sz="3200" dirty="0"/>
          </a:p>
          <a:p>
            <a:pPr marL="0" indent="0" algn="r" defTabSz="914400" rtl="1" eaLnBrk="1" latinLnBrk="0" hangingPunct="1">
              <a:lnSpc>
                <a:spcPct val="90000"/>
              </a:lnSpc>
              <a:spcBef>
                <a:spcPts val="1000"/>
              </a:spcBef>
              <a:buNone/>
            </a:pPr>
            <a:r>
              <a:rPr lang="ar-SA" sz="3200" dirty="0"/>
              <a:t>إلى فرع البنك الأهلي                       وعنوانه: جده- شارع الحمراء- عماره ١٣٤</a:t>
            </a:r>
          </a:p>
          <a:p>
            <a:pPr marL="0" indent="0" algn="r" defTabSz="914400" rtl="1" eaLnBrk="1" latinLnBrk="0" hangingPunct="1">
              <a:lnSpc>
                <a:spcPct val="90000"/>
              </a:lnSpc>
              <a:spcBef>
                <a:spcPts val="1000"/>
              </a:spcBef>
              <a:buNone/>
            </a:pPr>
            <a:r>
              <a:rPr lang="ar-SA" sz="3200" dirty="0"/>
              <a:t>ادفعوا بموجب هذه الكمبيالة لأمر: خالد على أحمد</a:t>
            </a:r>
          </a:p>
          <a:p>
            <a:pPr marL="0" indent="0" algn="r" defTabSz="914400" rtl="1" eaLnBrk="1" latinLnBrk="0" hangingPunct="1">
              <a:lnSpc>
                <a:spcPct val="90000"/>
              </a:lnSpc>
              <a:spcBef>
                <a:spcPts val="1000"/>
              </a:spcBef>
              <a:buNone/>
            </a:pPr>
            <a:r>
              <a:rPr lang="ar-SA" sz="3200" dirty="0"/>
              <a:t>المبلغ الموضح أعلاه وقدره: #خمسة </a:t>
            </a:r>
            <a:r>
              <a:rPr lang="ar-SA" sz="3200" dirty="0" err="1"/>
              <a:t>الآف</a:t>
            </a:r>
            <a:r>
              <a:rPr lang="ar-SA" sz="3200" dirty="0"/>
              <a:t> ريال سعودي لا غير#</a:t>
            </a:r>
          </a:p>
          <a:p>
            <a:pPr marL="0" indent="0" algn="r" defTabSz="914400" rtl="1" eaLnBrk="1" latinLnBrk="0" hangingPunct="1">
              <a:lnSpc>
                <a:spcPct val="90000"/>
              </a:lnSpc>
              <a:spcBef>
                <a:spcPts val="1000"/>
              </a:spcBef>
              <a:buNone/>
            </a:pPr>
            <a:endParaRPr lang="ar-SA" sz="3200" dirty="0"/>
          </a:p>
          <a:p>
            <a:pPr marL="0" indent="0" algn="r" defTabSz="914400" rtl="1" eaLnBrk="1" latinLnBrk="0" hangingPunct="1">
              <a:lnSpc>
                <a:spcPct val="90000"/>
              </a:lnSpc>
              <a:spcBef>
                <a:spcPts val="1000"/>
              </a:spcBef>
              <a:buNone/>
            </a:pPr>
            <a:r>
              <a:rPr lang="ar-SA" sz="3200" dirty="0"/>
              <a:t>مكان الوفاء: جده شارع الحمراء- عماره ١٣٤</a:t>
            </a:r>
          </a:p>
          <a:p>
            <a:pPr marL="0" indent="0" algn="r" defTabSz="914400" rtl="1" eaLnBrk="1" latinLnBrk="0" hangingPunct="1">
              <a:lnSpc>
                <a:spcPct val="90000"/>
              </a:lnSpc>
              <a:spcBef>
                <a:spcPts val="1000"/>
              </a:spcBef>
              <a:buNone/>
            </a:pPr>
            <a:r>
              <a:rPr lang="ar-SA" sz="3200" dirty="0"/>
              <a:t>تاريخ الاستحقاق: ١٦ رمضان١٤٤٠هـ</a:t>
            </a:r>
          </a:p>
          <a:p>
            <a:pPr marL="0" indent="0" algn="ctr" defTabSz="914400" rtl="1" eaLnBrk="1" latinLnBrk="0" hangingPunct="1">
              <a:lnSpc>
                <a:spcPct val="90000"/>
              </a:lnSpc>
              <a:spcBef>
                <a:spcPts val="1000"/>
              </a:spcBef>
              <a:buNone/>
            </a:pPr>
            <a:r>
              <a:rPr lang="ar-SA" sz="3200" dirty="0"/>
              <a:t>                          اسم الساحب: عبيد زيد محمد</a:t>
            </a:r>
          </a:p>
          <a:p>
            <a:pPr marL="0" indent="0" algn="ctr" defTabSz="914400" rtl="1" eaLnBrk="1" latinLnBrk="0" hangingPunct="1">
              <a:lnSpc>
                <a:spcPct val="90000"/>
              </a:lnSpc>
              <a:spcBef>
                <a:spcPts val="1000"/>
              </a:spcBef>
              <a:buNone/>
            </a:pPr>
            <a:r>
              <a:rPr lang="ar-SA" sz="3200" dirty="0"/>
              <a:t>  التوقيع: </a:t>
            </a:r>
          </a:p>
          <a:p>
            <a:pPr marL="0" indent="0" algn="ctr" defTabSz="914400" rtl="1" eaLnBrk="1" latinLnBrk="0" hangingPunct="1">
              <a:lnSpc>
                <a:spcPct val="90000"/>
              </a:lnSpc>
              <a:spcBef>
                <a:spcPts val="1000"/>
              </a:spcBef>
              <a:buNone/>
            </a:pPr>
            <a:r>
              <a:rPr lang="ar-SA" sz="3200" dirty="0"/>
              <a:t>                                            العنوان: الرياض- طريق الملك عبدالله........</a:t>
            </a:r>
          </a:p>
        </p:txBody>
      </p:sp>
      <p:pic>
        <p:nvPicPr>
          <p:cNvPr id="2" name="Picture 1">
            <a:extLst>
              <a:ext uri="{FF2B5EF4-FFF2-40B4-BE49-F238E27FC236}">
                <a16:creationId xmlns:a16="http://schemas.microsoft.com/office/drawing/2014/main" id="{62F391A0-072E-DD46-A8AB-EDDF4C5C1849}"/>
              </a:ext>
            </a:extLst>
          </p:cNvPr>
          <p:cNvPicPr>
            <a:picLocks noChangeAspect="1"/>
          </p:cNvPicPr>
          <p:nvPr/>
        </p:nvPicPr>
        <p:blipFill>
          <a:blip r:embed="rId2"/>
          <a:stretch>
            <a:fillRect/>
          </a:stretch>
        </p:blipFill>
        <p:spPr>
          <a:xfrm>
            <a:off x="2379663" y="5629276"/>
            <a:ext cx="3092450" cy="611190"/>
          </a:xfrm>
          <a:prstGeom prst="rect">
            <a:avLst/>
          </a:prstGeom>
        </p:spPr>
      </p:pic>
    </p:spTree>
    <p:extLst>
      <p:ext uri="{BB962C8B-B14F-4D97-AF65-F5344CB8AC3E}">
        <p14:creationId xmlns:p14="http://schemas.microsoft.com/office/powerpoint/2010/main" val="11461116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9299-E4A8-8F42-9568-1DE5A41C27D4}"/>
              </a:ext>
            </a:extLst>
          </p:cNvPr>
          <p:cNvSpPr>
            <a:spLocks noGrp="1"/>
          </p:cNvSpPr>
          <p:nvPr>
            <p:ph type="title"/>
          </p:nvPr>
        </p:nvSpPr>
        <p:spPr>
          <a:xfrm>
            <a:off x="838200" y="365125"/>
            <a:ext cx="10515600" cy="1020763"/>
          </a:xfrm>
          <a:ln>
            <a:solidFill>
              <a:srgbClr val="00B0F0"/>
            </a:solidFill>
          </a:ln>
        </p:spPr>
        <p:txBody>
          <a:bodyPr/>
          <a:lstStyle/>
          <a:p>
            <a:pPr algn="ctr" defTabSz="914400" rtl="1" eaLnBrk="1" latinLnBrk="0" hangingPunct="1">
              <a:lnSpc>
                <a:spcPct val="90000"/>
              </a:lnSpc>
              <a:spcBef>
                <a:spcPct val="0"/>
              </a:spcBef>
              <a:buNone/>
            </a:pPr>
            <a:r>
              <a:rPr lang="ar-SA" b="1" dirty="0"/>
              <a:t>إصدار صور من الكمبيالة</a:t>
            </a:r>
            <a:endParaRPr lang="en-US" b="1" dirty="0"/>
          </a:p>
        </p:txBody>
      </p:sp>
      <p:sp>
        <p:nvSpPr>
          <p:cNvPr id="3" name="Content Placeholder 2">
            <a:extLst>
              <a:ext uri="{FF2B5EF4-FFF2-40B4-BE49-F238E27FC236}">
                <a16:creationId xmlns:a16="http://schemas.microsoft.com/office/drawing/2014/main" id="{69A14F44-572B-1645-B02A-ECB79C9D88EA}"/>
              </a:ext>
            </a:extLst>
          </p:cNvPr>
          <p:cNvSpPr>
            <a:spLocks noGrp="1"/>
          </p:cNvSpPr>
          <p:nvPr>
            <p:ph idx="1"/>
          </p:nvPr>
        </p:nvSpPr>
        <p:spPr>
          <a:xfrm>
            <a:off x="714375" y="1582737"/>
            <a:ext cx="11329988" cy="4351338"/>
          </a:xfr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600" dirty="0"/>
              <a:t>يجوز لحامل الكمبيالة أن يصدر صور من الكمبيالة لنفس أسباب إصدار النسخ. ويشترط:</a:t>
            </a:r>
          </a:p>
          <a:p>
            <a:pPr marL="514350" indent="-514350" algn="just" defTabSz="914400" rtl="1" eaLnBrk="1" latinLnBrk="0" hangingPunct="1">
              <a:lnSpc>
                <a:spcPct val="90000"/>
              </a:lnSpc>
              <a:spcBef>
                <a:spcPts val="1000"/>
              </a:spcBef>
              <a:buFont typeface="+mj-lt"/>
              <a:buAutoNum type="arabicPeriod"/>
            </a:pPr>
            <a:r>
              <a:rPr lang="ar-SA" sz="3600" dirty="0"/>
              <a:t>أن تكون مطابقة للأصل بما تحمل من </a:t>
            </a:r>
            <a:r>
              <a:rPr lang="ar-SA" sz="3600" dirty="0" err="1"/>
              <a:t>تظهيرات</a:t>
            </a:r>
            <a:r>
              <a:rPr lang="ar-SA" sz="3600" dirty="0"/>
              <a:t> وبيانات. </a:t>
            </a:r>
          </a:p>
          <a:p>
            <a:pPr marL="514350" indent="-514350" algn="just" defTabSz="914400" rtl="1" eaLnBrk="1" latinLnBrk="0" hangingPunct="1">
              <a:lnSpc>
                <a:spcPct val="90000"/>
              </a:lnSpc>
              <a:spcBef>
                <a:spcPts val="1000"/>
              </a:spcBef>
              <a:buFont typeface="+mj-lt"/>
              <a:buAutoNum type="arabicPeriod"/>
            </a:pPr>
            <a:r>
              <a:rPr lang="ar-SA" sz="3600" dirty="0"/>
              <a:t>أن يكتب عليها أن النسخ عن الأصل انتهى عند هذا الحد. </a:t>
            </a:r>
          </a:p>
          <a:p>
            <a:pPr marL="514350" indent="-514350" algn="just" defTabSz="914400" rtl="1" eaLnBrk="1" latinLnBrk="0" hangingPunct="1">
              <a:lnSpc>
                <a:spcPct val="90000"/>
              </a:lnSpc>
              <a:spcBef>
                <a:spcPts val="1000"/>
              </a:spcBef>
              <a:buFont typeface="+mj-lt"/>
              <a:buAutoNum type="arabicPeriod"/>
            </a:pPr>
            <a:r>
              <a:rPr lang="ar-SA" sz="3600" dirty="0"/>
              <a:t>أن يبين في الصورة اسم حائز الأصل حتى يتمكن حائز الصورة من معرفته ومن ثم مطالبته برد الأصل. ماذا لو امتنع حائز الأصل عن تسليمه الصورة؟ </a:t>
            </a:r>
          </a:p>
          <a:p>
            <a:pPr algn="just" rtl="1"/>
            <a:r>
              <a:rPr lang="ar-SA" sz="3600" dirty="0"/>
              <a:t>بتوفر هذه الشروط يكون للصورة ما للأصل من أحكام. </a:t>
            </a:r>
          </a:p>
          <a:p>
            <a:pPr algn="just" rtl="1"/>
            <a:r>
              <a:rPr lang="ar-SA" sz="3600" dirty="0"/>
              <a:t>ما الفرق الجوهري بين تعدد النسخ وإصدار صور للكمبيالة؟ </a:t>
            </a:r>
            <a:endParaRPr lang="en-US" sz="3600" dirty="0"/>
          </a:p>
        </p:txBody>
      </p:sp>
    </p:spTree>
    <p:extLst>
      <p:ext uri="{BB962C8B-B14F-4D97-AF65-F5344CB8AC3E}">
        <p14:creationId xmlns:p14="http://schemas.microsoft.com/office/powerpoint/2010/main" val="31510582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5" y="1114425"/>
            <a:ext cx="7372350"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6000" b="1" dirty="0"/>
              <a:t>المحاضرة العاشرة</a:t>
            </a:r>
            <a:endParaRPr lang="en-US" sz="6000" b="1" dirty="0"/>
          </a:p>
        </p:txBody>
      </p:sp>
    </p:spTree>
    <p:extLst>
      <p:ext uri="{BB962C8B-B14F-4D97-AF65-F5344CB8AC3E}">
        <p14:creationId xmlns:p14="http://schemas.microsoft.com/office/powerpoint/2010/main" val="122861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79F431-F0FC-2F4C-B6CA-CAF3229AF20A}"/>
              </a:ext>
            </a:extLst>
          </p:cNvPr>
          <p:cNvPicPr>
            <a:picLocks noChangeAspect="1"/>
          </p:cNvPicPr>
          <p:nvPr/>
        </p:nvPicPr>
        <p:blipFill>
          <a:blip r:embed="rId2"/>
          <a:stretch>
            <a:fillRect/>
          </a:stretch>
        </p:blipFill>
        <p:spPr>
          <a:xfrm>
            <a:off x="0" y="64911"/>
            <a:ext cx="12192000" cy="6728178"/>
          </a:xfrm>
          <a:prstGeom prst="rect">
            <a:avLst/>
          </a:prstGeom>
        </p:spPr>
      </p:pic>
      <p:sp>
        <p:nvSpPr>
          <p:cNvPr id="3" name="TextBox 2">
            <a:extLst>
              <a:ext uri="{FF2B5EF4-FFF2-40B4-BE49-F238E27FC236}">
                <a16:creationId xmlns:a16="http://schemas.microsoft.com/office/drawing/2014/main" id="{A70EB16F-4609-374A-BB2D-F612A13D167C}"/>
              </a:ext>
            </a:extLst>
          </p:cNvPr>
          <p:cNvSpPr txBox="1"/>
          <p:nvPr/>
        </p:nvSpPr>
        <p:spPr>
          <a:xfrm>
            <a:off x="2200275" y="2900363"/>
            <a:ext cx="4729163" cy="1900237"/>
          </a:xfrm>
          <a:prstGeom prst="rect">
            <a:avLst/>
          </a:prstGeom>
          <a:solidFill>
            <a:schemeClr val="bg1"/>
          </a:solidFill>
        </p:spPr>
        <p:txBody>
          <a:bodyPr wrap="square" rtlCol="0">
            <a:spAutoFit/>
          </a:bodyPr>
          <a:lstStyle/>
          <a:p>
            <a:pPr marL="0" algn="r" defTabSz="914400" rtl="1" eaLnBrk="1" latinLnBrk="0" hangingPunct="1"/>
            <a:endParaRPr lang="en-US" dirty="0"/>
          </a:p>
        </p:txBody>
      </p:sp>
      <p:sp>
        <p:nvSpPr>
          <p:cNvPr id="5" name="TextBox 4">
            <a:extLst>
              <a:ext uri="{FF2B5EF4-FFF2-40B4-BE49-F238E27FC236}">
                <a16:creationId xmlns:a16="http://schemas.microsoft.com/office/drawing/2014/main" id="{D2C856D0-25D7-3A41-B125-2F58B58AFBC2}"/>
              </a:ext>
            </a:extLst>
          </p:cNvPr>
          <p:cNvSpPr txBox="1"/>
          <p:nvPr/>
        </p:nvSpPr>
        <p:spPr>
          <a:xfrm>
            <a:off x="0" y="4757738"/>
            <a:ext cx="12192000" cy="1828800"/>
          </a:xfrm>
          <a:prstGeom prst="rect">
            <a:avLst/>
          </a:prstGeom>
          <a:solidFill>
            <a:schemeClr val="bg1"/>
          </a:solidFill>
        </p:spPr>
        <p:txBody>
          <a:bodyPr wrap="square" rtlCol="0">
            <a:spAutoFit/>
          </a:bodyPr>
          <a:lstStyle/>
          <a:p>
            <a:pPr marL="0" algn="r" defTabSz="914400" rtl="1" eaLnBrk="1" latinLnBrk="0" hangingPunct="1"/>
            <a:endParaRPr lang="en-US" dirty="0"/>
          </a:p>
        </p:txBody>
      </p:sp>
    </p:spTree>
    <p:extLst>
      <p:ext uri="{BB962C8B-B14F-4D97-AF65-F5344CB8AC3E}">
        <p14:creationId xmlns:p14="http://schemas.microsoft.com/office/powerpoint/2010/main" val="38482367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39" y="463826"/>
            <a:ext cx="5420139" cy="1696278"/>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algn="ctr" defTabSz="914400" rtl="1" eaLnBrk="1" latinLnBrk="0" hangingPunct="1"/>
            <a:r>
              <a:rPr lang="ar-SA" sz="4000" b="1" dirty="0"/>
              <a:t>محاور المحاضرة</a:t>
            </a:r>
            <a:endParaRPr lang="en-US" sz="4000" b="1" dirty="0"/>
          </a:p>
        </p:txBody>
      </p:sp>
      <p:sp>
        <p:nvSpPr>
          <p:cNvPr id="8" name="Pentagon 7"/>
          <p:cNvSpPr/>
          <p:nvPr/>
        </p:nvSpPr>
        <p:spPr>
          <a:xfrm flipH="1">
            <a:off x="1628774" y="3501161"/>
            <a:ext cx="9938713"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أنواع التظهير</a:t>
            </a:r>
            <a:endParaRPr lang="en-US" sz="4000" b="1" dirty="0"/>
          </a:p>
        </p:txBody>
      </p:sp>
      <p:sp>
        <p:nvSpPr>
          <p:cNvPr id="5" name="Pentagon 4">
            <a:extLst>
              <a:ext uri="{FF2B5EF4-FFF2-40B4-BE49-F238E27FC236}">
                <a16:creationId xmlns:a16="http://schemas.microsoft.com/office/drawing/2014/main" id="{45AB8879-132E-EE4E-B130-D5178555DE9B}"/>
              </a:ext>
            </a:extLst>
          </p:cNvPr>
          <p:cNvSpPr/>
          <p:nvPr/>
        </p:nvSpPr>
        <p:spPr>
          <a:xfrm flipH="1">
            <a:off x="1623385" y="4654826"/>
            <a:ext cx="9938714"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التظهير الناقل للملكية وشروطه</a:t>
            </a:r>
            <a:endParaRPr lang="en-US" sz="4000" b="1" dirty="0"/>
          </a:p>
        </p:txBody>
      </p:sp>
      <p:sp>
        <p:nvSpPr>
          <p:cNvPr id="6" name="Pentagon 5">
            <a:extLst>
              <a:ext uri="{FF2B5EF4-FFF2-40B4-BE49-F238E27FC236}">
                <a16:creationId xmlns:a16="http://schemas.microsoft.com/office/drawing/2014/main" id="{6FC42B3A-0EAC-BF44-99AE-75F3B9E0857B}"/>
              </a:ext>
            </a:extLst>
          </p:cNvPr>
          <p:cNvSpPr/>
          <p:nvPr/>
        </p:nvSpPr>
        <p:spPr>
          <a:xfrm flipH="1">
            <a:off x="1628775" y="2457865"/>
            <a:ext cx="9938712"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تعريف التظهير (التجيير)</a:t>
            </a:r>
            <a:endParaRPr lang="en-US" sz="4000" b="1" dirty="0"/>
          </a:p>
        </p:txBody>
      </p:sp>
    </p:spTree>
    <p:extLst>
      <p:ext uri="{BB962C8B-B14F-4D97-AF65-F5344CB8AC3E}">
        <p14:creationId xmlns:p14="http://schemas.microsoft.com/office/powerpoint/2010/main" val="13848986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24301C2-BD66-AA44-A5E4-186D9E3B9F7B}"/>
              </a:ext>
            </a:extLst>
          </p:cNvPr>
          <p:cNvSpPr/>
          <p:nvPr/>
        </p:nvSpPr>
        <p:spPr>
          <a:xfrm>
            <a:off x="2957513" y="177374"/>
            <a:ext cx="5743575" cy="122160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solidFill>
                  <a:schemeClr val="tx1"/>
                </a:solidFill>
              </a:rPr>
              <a:t>تداول الكمبيالة بالتظهير </a:t>
            </a:r>
          </a:p>
          <a:p>
            <a:pPr marL="0" algn="ctr" defTabSz="914400" rtl="1" eaLnBrk="1" latinLnBrk="0" hangingPunct="1"/>
            <a:r>
              <a:rPr lang="ar-SA" sz="4000" b="1" dirty="0">
                <a:solidFill>
                  <a:schemeClr val="tx1"/>
                </a:solidFill>
              </a:rPr>
              <a:t>(التجيير)</a:t>
            </a:r>
            <a:endParaRPr lang="en-US" sz="4000" b="1" dirty="0">
              <a:solidFill>
                <a:schemeClr val="tx1"/>
              </a:solidFill>
            </a:endParaRPr>
          </a:p>
        </p:txBody>
      </p:sp>
      <p:sp>
        <p:nvSpPr>
          <p:cNvPr id="5" name="Rectangle 4">
            <a:extLst>
              <a:ext uri="{FF2B5EF4-FFF2-40B4-BE49-F238E27FC236}">
                <a16:creationId xmlns:a16="http://schemas.microsoft.com/office/drawing/2014/main" id="{393CF6EB-1652-3841-9D30-084DCE7C1EF1}"/>
              </a:ext>
            </a:extLst>
          </p:cNvPr>
          <p:cNvSpPr/>
          <p:nvPr/>
        </p:nvSpPr>
        <p:spPr>
          <a:xfrm>
            <a:off x="10415587" y="1757362"/>
            <a:ext cx="1657350" cy="814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التعريف</a:t>
            </a:r>
            <a:endParaRPr lang="en-US" sz="3200" b="1" dirty="0"/>
          </a:p>
        </p:txBody>
      </p:sp>
      <p:sp>
        <p:nvSpPr>
          <p:cNvPr id="6" name="Rectangle 5">
            <a:extLst>
              <a:ext uri="{FF2B5EF4-FFF2-40B4-BE49-F238E27FC236}">
                <a16:creationId xmlns:a16="http://schemas.microsoft.com/office/drawing/2014/main" id="{F93C240F-F8B7-3F46-BDBA-D35C27B0373B}"/>
              </a:ext>
            </a:extLst>
          </p:cNvPr>
          <p:cNvSpPr/>
          <p:nvPr/>
        </p:nvSpPr>
        <p:spPr>
          <a:xfrm>
            <a:off x="7586663" y="1685925"/>
            <a:ext cx="2271713" cy="828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dirty="0"/>
              <a:t>أنواع التظهير</a:t>
            </a:r>
            <a:endParaRPr lang="en-US" sz="3200" b="1" dirty="0"/>
          </a:p>
        </p:txBody>
      </p:sp>
      <p:sp>
        <p:nvSpPr>
          <p:cNvPr id="7" name="Rectangle 6">
            <a:extLst>
              <a:ext uri="{FF2B5EF4-FFF2-40B4-BE49-F238E27FC236}">
                <a16:creationId xmlns:a16="http://schemas.microsoft.com/office/drawing/2014/main" id="{FDEEB23F-6CA1-5647-B621-C0B08A8FB8FC}"/>
              </a:ext>
            </a:extLst>
          </p:cNvPr>
          <p:cNvSpPr/>
          <p:nvPr/>
        </p:nvSpPr>
        <p:spPr>
          <a:xfrm>
            <a:off x="4957764" y="1693067"/>
            <a:ext cx="2071688" cy="1450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شروط التظهير الناقل للملكية</a:t>
            </a:r>
            <a:endParaRPr lang="en-US" sz="3200" b="1" dirty="0"/>
          </a:p>
        </p:txBody>
      </p:sp>
      <p:sp>
        <p:nvSpPr>
          <p:cNvPr id="8" name="Rectangle 7">
            <a:extLst>
              <a:ext uri="{FF2B5EF4-FFF2-40B4-BE49-F238E27FC236}">
                <a16:creationId xmlns:a16="http://schemas.microsoft.com/office/drawing/2014/main" id="{0777BB27-D0F6-9E46-8C62-A7A162108047}"/>
              </a:ext>
            </a:extLst>
          </p:cNvPr>
          <p:cNvSpPr/>
          <p:nvPr/>
        </p:nvSpPr>
        <p:spPr>
          <a:xfrm>
            <a:off x="2314576" y="1714499"/>
            <a:ext cx="2386013" cy="1143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dirty="0"/>
              <a:t>أنواع التظهير الناقل للملكية</a:t>
            </a:r>
            <a:endParaRPr lang="en-US" sz="3200" b="1" dirty="0"/>
          </a:p>
        </p:txBody>
      </p:sp>
      <p:sp>
        <p:nvSpPr>
          <p:cNvPr id="9" name="Rectangle 8">
            <a:extLst>
              <a:ext uri="{FF2B5EF4-FFF2-40B4-BE49-F238E27FC236}">
                <a16:creationId xmlns:a16="http://schemas.microsoft.com/office/drawing/2014/main" id="{777AD2A6-41B2-8947-B971-5AF5E26AC2D6}"/>
              </a:ext>
            </a:extLst>
          </p:cNvPr>
          <p:cNvSpPr/>
          <p:nvPr/>
        </p:nvSpPr>
        <p:spPr>
          <a:xfrm>
            <a:off x="71437" y="1728787"/>
            <a:ext cx="1943100" cy="1114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dirty="0"/>
              <a:t>آثار التظهير الناقل للملكية</a:t>
            </a:r>
            <a:endParaRPr lang="en-US" sz="3200" b="1" dirty="0"/>
          </a:p>
        </p:txBody>
      </p:sp>
      <p:sp>
        <p:nvSpPr>
          <p:cNvPr id="10" name="Oval 9">
            <a:extLst>
              <a:ext uri="{FF2B5EF4-FFF2-40B4-BE49-F238E27FC236}">
                <a16:creationId xmlns:a16="http://schemas.microsoft.com/office/drawing/2014/main" id="{186D9120-CE02-394F-869F-B9A891FDCBD4}"/>
              </a:ext>
            </a:extLst>
          </p:cNvPr>
          <p:cNvSpPr/>
          <p:nvPr/>
        </p:nvSpPr>
        <p:spPr>
          <a:xfrm>
            <a:off x="7750970" y="2649141"/>
            <a:ext cx="2257424" cy="130016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dirty="0"/>
              <a:t>التظهير الناقل للملكية </a:t>
            </a:r>
            <a:endParaRPr lang="en-US" sz="3200" b="1" dirty="0"/>
          </a:p>
        </p:txBody>
      </p:sp>
      <p:sp>
        <p:nvSpPr>
          <p:cNvPr id="11" name="Oval 10">
            <a:extLst>
              <a:ext uri="{FF2B5EF4-FFF2-40B4-BE49-F238E27FC236}">
                <a16:creationId xmlns:a16="http://schemas.microsoft.com/office/drawing/2014/main" id="{2CEED309-F2F5-364D-BB5E-857041C18648}"/>
              </a:ext>
            </a:extLst>
          </p:cNvPr>
          <p:cNvSpPr/>
          <p:nvPr/>
        </p:nvSpPr>
        <p:spPr>
          <a:xfrm>
            <a:off x="7750970" y="4080276"/>
            <a:ext cx="2257424" cy="130016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dirty="0"/>
              <a:t>التظهير </a:t>
            </a:r>
            <a:r>
              <a:rPr lang="ar-SA" sz="3200" b="1" dirty="0" err="1"/>
              <a:t>التوكيلي</a:t>
            </a:r>
            <a:endParaRPr lang="en-US" sz="3200" b="1" dirty="0"/>
          </a:p>
        </p:txBody>
      </p:sp>
      <p:sp>
        <p:nvSpPr>
          <p:cNvPr id="12" name="Oval 11">
            <a:extLst>
              <a:ext uri="{FF2B5EF4-FFF2-40B4-BE49-F238E27FC236}">
                <a16:creationId xmlns:a16="http://schemas.microsoft.com/office/drawing/2014/main" id="{058462F9-6AF1-144B-914E-4B880F1193E2}"/>
              </a:ext>
            </a:extLst>
          </p:cNvPr>
          <p:cNvSpPr/>
          <p:nvPr/>
        </p:nvSpPr>
        <p:spPr>
          <a:xfrm>
            <a:off x="7750971" y="5511411"/>
            <a:ext cx="2257424" cy="130016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dirty="0"/>
              <a:t>التظهير </a:t>
            </a:r>
            <a:r>
              <a:rPr lang="ar-SA" sz="3200" b="1" dirty="0" err="1"/>
              <a:t>التأميني</a:t>
            </a:r>
            <a:endParaRPr lang="en-US" sz="3200" b="1" dirty="0"/>
          </a:p>
        </p:txBody>
      </p:sp>
      <p:sp>
        <p:nvSpPr>
          <p:cNvPr id="14" name="Oval 13">
            <a:extLst>
              <a:ext uri="{FF2B5EF4-FFF2-40B4-BE49-F238E27FC236}">
                <a16:creationId xmlns:a16="http://schemas.microsoft.com/office/drawing/2014/main" id="{A047EB9D-7DA5-F94F-814B-F15F382704FE}"/>
              </a:ext>
            </a:extLst>
          </p:cNvPr>
          <p:cNvSpPr/>
          <p:nvPr/>
        </p:nvSpPr>
        <p:spPr>
          <a:xfrm>
            <a:off x="4957764" y="3430195"/>
            <a:ext cx="2421731" cy="130016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dirty="0">
                <a:solidFill>
                  <a:schemeClr val="tx1"/>
                </a:solidFill>
              </a:rPr>
              <a:t>الشروط الموضوعية</a:t>
            </a:r>
            <a:endParaRPr lang="en-US" sz="3200" b="1" dirty="0">
              <a:solidFill>
                <a:schemeClr val="tx1"/>
              </a:solidFill>
            </a:endParaRPr>
          </a:p>
        </p:txBody>
      </p:sp>
      <p:sp>
        <p:nvSpPr>
          <p:cNvPr id="15" name="Oval 14">
            <a:extLst>
              <a:ext uri="{FF2B5EF4-FFF2-40B4-BE49-F238E27FC236}">
                <a16:creationId xmlns:a16="http://schemas.microsoft.com/office/drawing/2014/main" id="{1D621D6F-A29E-3B48-84E4-CC66C62957FA}"/>
              </a:ext>
            </a:extLst>
          </p:cNvPr>
          <p:cNvSpPr/>
          <p:nvPr/>
        </p:nvSpPr>
        <p:spPr>
          <a:xfrm>
            <a:off x="4957764" y="5118509"/>
            <a:ext cx="2421731" cy="130016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dirty="0">
                <a:solidFill>
                  <a:schemeClr val="tx1"/>
                </a:solidFill>
              </a:rPr>
              <a:t>الشروط الشكلية</a:t>
            </a:r>
            <a:endParaRPr lang="en-US" sz="3200" b="1" dirty="0">
              <a:solidFill>
                <a:schemeClr val="tx1"/>
              </a:solidFill>
            </a:endParaRPr>
          </a:p>
        </p:txBody>
      </p:sp>
      <p:sp>
        <p:nvSpPr>
          <p:cNvPr id="17" name="Oval 16">
            <a:extLst>
              <a:ext uri="{FF2B5EF4-FFF2-40B4-BE49-F238E27FC236}">
                <a16:creationId xmlns:a16="http://schemas.microsoft.com/office/drawing/2014/main" id="{08268BF5-1454-7648-BCCD-EE99679A256D}"/>
              </a:ext>
            </a:extLst>
          </p:cNvPr>
          <p:cNvSpPr/>
          <p:nvPr/>
        </p:nvSpPr>
        <p:spPr>
          <a:xfrm>
            <a:off x="2957513" y="3038482"/>
            <a:ext cx="1428750" cy="130016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dirty="0"/>
              <a:t>على بياض</a:t>
            </a:r>
            <a:endParaRPr lang="en-US" sz="3200" b="1" dirty="0"/>
          </a:p>
        </p:txBody>
      </p:sp>
      <p:sp>
        <p:nvSpPr>
          <p:cNvPr id="18" name="Oval 17">
            <a:extLst>
              <a:ext uri="{FF2B5EF4-FFF2-40B4-BE49-F238E27FC236}">
                <a16:creationId xmlns:a16="http://schemas.microsoft.com/office/drawing/2014/main" id="{EE11EC41-ACF1-7B47-B00C-6DE71BCAAC2D}"/>
              </a:ext>
            </a:extLst>
          </p:cNvPr>
          <p:cNvSpPr/>
          <p:nvPr/>
        </p:nvSpPr>
        <p:spPr>
          <a:xfrm>
            <a:off x="2864644" y="4514874"/>
            <a:ext cx="1614487" cy="130016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dirty="0"/>
              <a:t>الإسمي</a:t>
            </a:r>
            <a:endParaRPr lang="en-US" sz="3200" b="1" dirty="0"/>
          </a:p>
        </p:txBody>
      </p:sp>
      <p:sp>
        <p:nvSpPr>
          <p:cNvPr id="19" name="Oval 18">
            <a:extLst>
              <a:ext uri="{FF2B5EF4-FFF2-40B4-BE49-F238E27FC236}">
                <a16:creationId xmlns:a16="http://schemas.microsoft.com/office/drawing/2014/main" id="{5B58767C-47F6-DC41-8E24-E7E3D5E67F1A}"/>
              </a:ext>
            </a:extLst>
          </p:cNvPr>
          <p:cNvSpPr/>
          <p:nvPr/>
        </p:nvSpPr>
        <p:spPr>
          <a:xfrm>
            <a:off x="242890" y="2978949"/>
            <a:ext cx="1685924" cy="130016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dirty="0">
                <a:solidFill>
                  <a:schemeClr val="tx1"/>
                </a:solidFill>
              </a:rPr>
              <a:t>نقل الحق</a:t>
            </a:r>
            <a:endParaRPr lang="en-US" sz="3200" b="1" dirty="0">
              <a:solidFill>
                <a:schemeClr val="tx1"/>
              </a:solidFill>
            </a:endParaRPr>
          </a:p>
        </p:txBody>
      </p:sp>
      <p:sp>
        <p:nvSpPr>
          <p:cNvPr id="20" name="Oval 19">
            <a:extLst>
              <a:ext uri="{FF2B5EF4-FFF2-40B4-BE49-F238E27FC236}">
                <a16:creationId xmlns:a16="http://schemas.microsoft.com/office/drawing/2014/main" id="{A9D8F2A9-6402-B445-BB46-30DAFDF15C31}"/>
              </a:ext>
            </a:extLst>
          </p:cNvPr>
          <p:cNvSpPr/>
          <p:nvPr/>
        </p:nvSpPr>
        <p:spPr>
          <a:xfrm>
            <a:off x="210744" y="4338644"/>
            <a:ext cx="1685925" cy="130016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dirty="0">
                <a:solidFill>
                  <a:schemeClr val="tx1"/>
                </a:solidFill>
              </a:rPr>
              <a:t>الضمان</a:t>
            </a:r>
            <a:endParaRPr lang="en-US" sz="3200" b="1" dirty="0">
              <a:solidFill>
                <a:schemeClr val="tx1"/>
              </a:solidFill>
            </a:endParaRPr>
          </a:p>
        </p:txBody>
      </p:sp>
      <p:sp>
        <p:nvSpPr>
          <p:cNvPr id="21" name="Oval 20">
            <a:extLst>
              <a:ext uri="{FF2B5EF4-FFF2-40B4-BE49-F238E27FC236}">
                <a16:creationId xmlns:a16="http://schemas.microsoft.com/office/drawing/2014/main" id="{80A1EE76-3277-4A4A-A5B7-6CE492C1F875}"/>
              </a:ext>
            </a:extLst>
          </p:cNvPr>
          <p:cNvSpPr/>
          <p:nvPr/>
        </p:nvSpPr>
        <p:spPr>
          <a:xfrm>
            <a:off x="71437" y="5698339"/>
            <a:ext cx="2328865" cy="107391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dirty="0">
                <a:solidFill>
                  <a:schemeClr val="tx1"/>
                </a:solidFill>
              </a:rPr>
              <a:t>التطهير من الدفوع</a:t>
            </a:r>
            <a:endParaRPr lang="en-US" sz="3200" b="1" dirty="0">
              <a:solidFill>
                <a:schemeClr val="tx1"/>
              </a:solidFill>
            </a:endParaRPr>
          </a:p>
        </p:txBody>
      </p:sp>
    </p:spTree>
    <p:extLst>
      <p:ext uri="{BB962C8B-B14F-4D97-AF65-F5344CB8AC3E}">
        <p14:creationId xmlns:p14="http://schemas.microsoft.com/office/powerpoint/2010/main" val="5412850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C45F1D3-1D93-F74A-857F-A6BF1784229D}"/>
              </a:ext>
            </a:extLst>
          </p:cNvPr>
          <p:cNvSpPr/>
          <p:nvPr/>
        </p:nvSpPr>
        <p:spPr>
          <a:xfrm>
            <a:off x="2864643" y="171450"/>
            <a:ext cx="6243638" cy="1243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تعريف التظهير وأهميته وأنواعه</a:t>
            </a:r>
            <a:endParaRPr lang="en-US" sz="4000" b="1" dirty="0"/>
          </a:p>
        </p:txBody>
      </p:sp>
      <p:sp>
        <p:nvSpPr>
          <p:cNvPr id="3" name="TextBox 2">
            <a:extLst>
              <a:ext uri="{FF2B5EF4-FFF2-40B4-BE49-F238E27FC236}">
                <a16:creationId xmlns:a16="http://schemas.microsoft.com/office/drawing/2014/main" id="{7293C56D-A961-0545-A88A-B272557389C1}"/>
              </a:ext>
            </a:extLst>
          </p:cNvPr>
          <p:cNvSpPr txBox="1"/>
          <p:nvPr/>
        </p:nvSpPr>
        <p:spPr>
          <a:xfrm>
            <a:off x="0" y="1857375"/>
            <a:ext cx="11972925" cy="5016758"/>
          </a:xfrm>
          <a:prstGeom prst="rect">
            <a:avLst/>
          </a:prstGeom>
          <a:noFill/>
        </p:spPr>
        <p:txBody>
          <a:bodyPr wrap="square" rtlCol="0">
            <a:spAutoFit/>
          </a:bodyPr>
          <a:lstStyle/>
          <a:p>
            <a:pPr marL="285750" indent="-285750" algn="just" defTabSz="914400" rtl="1" eaLnBrk="1" latinLnBrk="0" hangingPunct="1">
              <a:buFont typeface="Arial" panose="020B0604020202020204" pitchFamily="34" charset="0"/>
              <a:buChar char="•"/>
            </a:pPr>
            <a:r>
              <a:rPr lang="ar-SA" sz="3200" b="1" dirty="0">
                <a:solidFill>
                  <a:srgbClr val="FF0000"/>
                </a:solidFill>
              </a:rPr>
              <a:t>تعريف التظهير: </a:t>
            </a:r>
            <a:r>
              <a:rPr lang="ar-SA" sz="3200" dirty="0"/>
              <a:t>هو نقل الحق تجاريا، من المظهر إلى المظهر إليه، وذلك بالتوقيع أو بكتابة بيان على ظهر الورقة التجارية، ويترتب عليه نقل ملكيتها أو رهنها أو توكيل الغير في تحصيل قيمتها. </a:t>
            </a:r>
          </a:p>
          <a:p>
            <a:pPr marL="285750" indent="-285750" algn="just" defTabSz="914400" rtl="1" eaLnBrk="1" latinLnBrk="0" hangingPunct="1">
              <a:buFont typeface="Arial" panose="020B0604020202020204" pitchFamily="34" charset="0"/>
              <a:buChar char="•"/>
            </a:pPr>
            <a:endParaRPr lang="ar-SA" sz="3200" dirty="0"/>
          </a:p>
          <a:p>
            <a:pPr marL="285750" indent="-285750" algn="just" defTabSz="914400" rtl="1" eaLnBrk="1" latinLnBrk="0" hangingPunct="1">
              <a:buFont typeface="Arial" panose="020B0604020202020204" pitchFamily="34" charset="0"/>
              <a:buChar char="•"/>
            </a:pPr>
            <a:r>
              <a:rPr lang="ar-SA" sz="3200" b="1" dirty="0">
                <a:solidFill>
                  <a:srgbClr val="FF0000"/>
                </a:solidFill>
              </a:rPr>
              <a:t>أهمية التظهير: </a:t>
            </a:r>
            <a:r>
              <a:rPr lang="ar-SA" sz="3200" dirty="0"/>
              <a:t>١- زيادة عدد الضامنين     ٢- التطهير من العيوب</a:t>
            </a:r>
          </a:p>
          <a:p>
            <a:pPr marL="285750" indent="-285750" algn="just" defTabSz="914400" rtl="1" eaLnBrk="1" latinLnBrk="0" hangingPunct="1">
              <a:buFont typeface="Arial" panose="020B0604020202020204" pitchFamily="34" charset="0"/>
              <a:buChar char="•"/>
            </a:pPr>
            <a:endParaRPr lang="ar-SA" sz="3200" dirty="0"/>
          </a:p>
          <a:p>
            <a:pPr marL="285750" indent="-285750" algn="just" defTabSz="914400" rtl="1" eaLnBrk="1" latinLnBrk="0" hangingPunct="1">
              <a:buFont typeface="Arial" panose="020B0604020202020204" pitchFamily="34" charset="0"/>
              <a:buChar char="•"/>
            </a:pPr>
            <a:r>
              <a:rPr lang="ar-SA" sz="3200" b="1" dirty="0">
                <a:solidFill>
                  <a:srgbClr val="FF0000"/>
                </a:solidFill>
              </a:rPr>
              <a:t>أنواع التظهير: </a:t>
            </a:r>
          </a:p>
          <a:p>
            <a:pPr marL="342900" indent="-342900" algn="just" defTabSz="914400" rtl="1" eaLnBrk="1" latinLnBrk="0" hangingPunct="1">
              <a:buFont typeface="+mj-lt"/>
              <a:buAutoNum type="arabicPeriod"/>
            </a:pPr>
            <a:r>
              <a:rPr lang="ar-SA" sz="3200" dirty="0"/>
              <a:t>التظهير الناقل للملكية (التام): يؤدي لنقل ملكية الحق الثابت بالكمبيالة إلى المظهر إليه. </a:t>
            </a:r>
          </a:p>
          <a:p>
            <a:pPr marL="342900" indent="-342900" algn="just" defTabSz="914400" rtl="1" eaLnBrk="1" latinLnBrk="0" hangingPunct="1">
              <a:buFont typeface="+mj-lt"/>
              <a:buAutoNum type="arabicPeriod"/>
            </a:pPr>
            <a:r>
              <a:rPr lang="ar-SA" sz="3200" dirty="0"/>
              <a:t>التظهير </a:t>
            </a:r>
            <a:r>
              <a:rPr lang="ar-SA" sz="3200" dirty="0" err="1"/>
              <a:t>التوكيلي</a:t>
            </a:r>
            <a:r>
              <a:rPr lang="ar-SA" sz="3200" dirty="0"/>
              <a:t>: قيام المظهر بتوكيل المظهر إليه في تحصيل قيمة الكمبيالة.</a:t>
            </a:r>
          </a:p>
          <a:p>
            <a:pPr marL="342900" indent="-342900" algn="just" defTabSz="914400" rtl="1" eaLnBrk="1" latinLnBrk="0" hangingPunct="1">
              <a:buFont typeface="+mj-lt"/>
              <a:buAutoNum type="arabicPeriod"/>
            </a:pPr>
            <a:r>
              <a:rPr lang="ar-SA" sz="3200" dirty="0"/>
              <a:t>التظهير </a:t>
            </a:r>
            <a:r>
              <a:rPr lang="ar-SA" sz="3200" dirty="0" err="1"/>
              <a:t>التأميني</a:t>
            </a:r>
            <a:r>
              <a:rPr lang="ar-SA" sz="3200" dirty="0"/>
              <a:t>: رهن الحق الثابت في الكمبيالة للمظهر إليه. </a:t>
            </a:r>
          </a:p>
        </p:txBody>
      </p:sp>
    </p:spTree>
    <p:extLst>
      <p:ext uri="{BB962C8B-B14F-4D97-AF65-F5344CB8AC3E}">
        <p14:creationId xmlns:p14="http://schemas.microsoft.com/office/powerpoint/2010/main" val="16993186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9AD4BC7-F8AC-8942-8FC8-DCC113C3E51D}"/>
              </a:ext>
            </a:extLst>
          </p:cNvPr>
          <p:cNvSpPr/>
          <p:nvPr/>
        </p:nvSpPr>
        <p:spPr>
          <a:xfrm>
            <a:off x="2943225" y="128588"/>
            <a:ext cx="5443537"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التظهير الناقل للملكية وشروطه</a:t>
            </a:r>
            <a:endParaRPr lang="en-US" sz="4000" b="1" dirty="0"/>
          </a:p>
        </p:txBody>
      </p:sp>
      <p:sp>
        <p:nvSpPr>
          <p:cNvPr id="4" name="TextBox 3">
            <a:extLst>
              <a:ext uri="{FF2B5EF4-FFF2-40B4-BE49-F238E27FC236}">
                <a16:creationId xmlns:a16="http://schemas.microsoft.com/office/drawing/2014/main" id="{635CD13C-7C8D-D542-BF57-4A7B611FA36C}"/>
              </a:ext>
            </a:extLst>
          </p:cNvPr>
          <p:cNvSpPr txBox="1"/>
          <p:nvPr/>
        </p:nvSpPr>
        <p:spPr>
          <a:xfrm>
            <a:off x="0" y="985838"/>
            <a:ext cx="12187238" cy="6001643"/>
          </a:xfrm>
          <a:prstGeom prst="rect">
            <a:avLst/>
          </a:prstGeom>
          <a:noFill/>
        </p:spPr>
        <p:txBody>
          <a:bodyPr wrap="square" rtlCol="0">
            <a:spAutoFit/>
          </a:bodyPr>
          <a:lstStyle/>
          <a:p>
            <a:pPr marL="285750" indent="-285750" algn="just" rtl="1">
              <a:buFont typeface="Arial" panose="020B0604020202020204" pitchFamily="34" charset="0"/>
              <a:buChar char="•"/>
            </a:pPr>
            <a:r>
              <a:rPr lang="ar-SA" sz="3200" b="1" dirty="0">
                <a:solidFill>
                  <a:srgbClr val="FF0000"/>
                </a:solidFill>
              </a:rPr>
              <a:t>تعريف التظهير الناقل للملكية (التام): </a:t>
            </a:r>
            <a:r>
              <a:rPr lang="ar-SA" sz="3200" dirty="0"/>
              <a:t>تصرف قانوني يتم على ظهر الكمبيالة، يهدف لنقل ملكية الحق الثابت بها من المظهر إلى المظهر إليه. </a:t>
            </a:r>
          </a:p>
          <a:p>
            <a:pPr marL="285750" indent="-285750" algn="just" rtl="1">
              <a:buFont typeface="Arial" panose="020B0604020202020204" pitchFamily="34" charset="0"/>
              <a:buChar char="•"/>
            </a:pPr>
            <a:endParaRPr lang="ar-SA" sz="3200" dirty="0"/>
          </a:p>
          <a:p>
            <a:pPr marL="285750" indent="-285750" algn="just" rtl="1">
              <a:buFont typeface="Arial" panose="020B0604020202020204" pitchFamily="34" charset="0"/>
              <a:buChar char="•"/>
            </a:pPr>
            <a:r>
              <a:rPr lang="ar-SA" sz="3200" b="1" dirty="0">
                <a:solidFill>
                  <a:srgbClr val="FF0000"/>
                </a:solidFill>
              </a:rPr>
              <a:t>شروطه: </a:t>
            </a:r>
          </a:p>
          <a:p>
            <a:pPr marL="285750" indent="-285750" algn="just" rtl="1">
              <a:buFont typeface="Arial" panose="020B0604020202020204" pitchFamily="34" charset="0"/>
              <a:buChar char="•"/>
            </a:pPr>
            <a:r>
              <a:rPr lang="ar-SA" sz="3200" b="1" dirty="0">
                <a:solidFill>
                  <a:srgbClr val="00B050"/>
                </a:solidFill>
              </a:rPr>
              <a:t>أولا: الشروط الموضوعية: </a:t>
            </a:r>
            <a:r>
              <a:rPr lang="ar-SA" sz="3200" dirty="0"/>
              <a:t>الرضا والأهلية والمحل والسبب. </a:t>
            </a:r>
          </a:p>
          <a:p>
            <a:pPr marL="285750" indent="-285750" algn="just" rtl="1">
              <a:buFont typeface="Arial" panose="020B0604020202020204" pitchFamily="34" charset="0"/>
              <a:buChar char="•"/>
            </a:pPr>
            <a:r>
              <a:rPr lang="ar-SA" sz="3200" b="1" dirty="0">
                <a:solidFill>
                  <a:srgbClr val="00B050"/>
                </a:solidFill>
              </a:rPr>
              <a:t>ثانيا: الشروط الإلزامية (الشكلية): </a:t>
            </a:r>
          </a:p>
          <a:p>
            <a:pPr marL="342900" indent="-342900" algn="just" rtl="1">
              <a:buFont typeface="+mj-lt"/>
              <a:buAutoNum type="arabicPeriod"/>
            </a:pPr>
            <a:r>
              <a:rPr lang="ar-SA" sz="3200" dirty="0">
                <a:solidFill>
                  <a:srgbClr val="0070C0"/>
                </a:solidFill>
              </a:rPr>
              <a:t>أن يكون التظهير كتابة:</a:t>
            </a:r>
          </a:p>
          <a:p>
            <a:pPr marL="800100" lvl="1" indent="-342900" algn="just" rtl="1">
              <a:buFont typeface="Arial" panose="020B0604020202020204" pitchFamily="34" charset="0"/>
              <a:buChar char="•"/>
            </a:pPr>
            <a:r>
              <a:rPr lang="ar-SA" sz="3200" dirty="0"/>
              <a:t>لا يكون </a:t>
            </a:r>
            <a:r>
              <a:rPr lang="ar-SA" sz="3200" dirty="0" err="1"/>
              <a:t>شفاهة</a:t>
            </a:r>
            <a:r>
              <a:rPr lang="ar-SA" sz="3200" dirty="0"/>
              <a:t> </a:t>
            </a:r>
          </a:p>
          <a:p>
            <a:pPr marL="800100" lvl="1" indent="-342900" algn="just" rtl="1">
              <a:buFont typeface="Arial" panose="020B0604020202020204" pitchFamily="34" charset="0"/>
              <a:buChar char="•"/>
            </a:pPr>
            <a:r>
              <a:rPr lang="ar-SA" sz="3200" dirty="0"/>
              <a:t>الوصلة</a:t>
            </a:r>
          </a:p>
          <a:p>
            <a:pPr marL="342900" indent="-342900" algn="just" rtl="1">
              <a:buFont typeface="+mj-lt"/>
              <a:buAutoNum type="arabicPeriod"/>
            </a:pPr>
            <a:r>
              <a:rPr lang="ar-SA" sz="3200" dirty="0">
                <a:solidFill>
                  <a:srgbClr val="0070C0"/>
                </a:solidFill>
              </a:rPr>
              <a:t>توقيع المظهر: </a:t>
            </a:r>
          </a:p>
          <a:p>
            <a:pPr marL="800100" lvl="1" indent="-342900" algn="just" rtl="1">
              <a:buFont typeface="Arial" panose="020B0604020202020204" pitchFamily="34" charset="0"/>
              <a:buChar char="•"/>
            </a:pPr>
            <a:r>
              <a:rPr lang="ar-SA" sz="3200" dirty="0"/>
              <a:t>على بياض – توقيع من دون بيانات</a:t>
            </a:r>
          </a:p>
          <a:p>
            <a:pPr marL="800100" lvl="1" indent="-342900" algn="just" rtl="1">
              <a:buFont typeface="Arial" panose="020B0604020202020204" pitchFamily="34" charset="0"/>
              <a:buChar char="•"/>
            </a:pPr>
            <a:r>
              <a:rPr lang="ar-SA" sz="3200" dirty="0"/>
              <a:t>قد يكون على صدر الورقة بشرط أن لا يكون على بياض</a:t>
            </a:r>
          </a:p>
        </p:txBody>
      </p:sp>
    </p:spTree>
    <p:extLst>
      <p:ext uri="{BB962C8B-B14F-4D97-AF65-F5344CB8AC3E}">
        <p14:creationId xmlns:p14="http://schemas.microsoft.com/office/powerpoint/2010/main" val="4107604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77613-FE96-8845-94B6-1134C932DB70}"/>
              </a:ext>
            </a:extLst>
          </p:cNvPr>
          <p:cNvSpPr>
            <a:spLocks noGrp="1"/>
          </p:cNvSpPr>
          <p:nvPr>
            <p:ph/>
          </p:nvPr>
        </p:nvSpPr>
        <p:spPr>
          <a:xfrm>
            <a:off x="-161926" y="174628"/>
            <a:ext cx="12353926" cy="5851525"/>
          </a:xfrm>
        </p:spPr>
        <p:txBody>
          <a:bodyPr>
            <a:noAutofit/>
          </a:bodyPr>
          <a:lstStyle/>
          <a:p>
            <a:pPr marL="514350" indent="-514350" algn="just" defTabSz="914400" rtl="1" eaLnBrk="1" latinLnBrk="0" hangingPunct="1">
              <a:lnSpc>
                <a:spcPct val="90000"/>
              </a:lnSpc>
              <a:spcBef>
                <a:spcPts val="1000"/>
              </a:spcBef>
              <a:buFont typeface="+mj-lt"/>
              <a:buAutoNum type="arabicPeriod" startAt="3"/>
            </a:pPr>
            <a:r>
              <a:rPr lang="ar-SA" sz="3200" dirty="0">
                <a:solidFill>
                  <a:srgbClr val="0070C0"/>
                </a:solidFill>
              </a:rPr>
              <a:t>أن يكون غير معلق على شرط: </a:t>
            </a:r>
          </a:p>
          <a:p>
            <a:pPr lvl="1" algn="just" rtl="1">
              <a:spcBef>
                <a:spcPts val="1000"/>
              </a:spcBef>
            </a:pPr>
            <a:r>
              <a:rPr lang="ar-SA" sz="3200" u="sng" dirty="0"/>
              <a:t>فيبطل الشرط ويصح التظهير </a:t>
            </a:r>
          </a:p>
          <a:p>
            <a:pPr lvl="1" algn="just" rtl="1">
              <a:spcBef>
                <a:spcPts val="1000"/>
              </a:spcBef>
            </a:pPr>
            <a:r>
              <a:rPr lang="ar-SA" sz="3200" dirty="0"/>
              <a:t>أما الكمبيالة لو علقت على شرط فتتحول لورقة عادية</a:t>
            </a:r>
          </a:p>
          <a:p>
            <a:pPr marL="457200" lvl="1" indent="0" algn="just" rtl="1">
              <a:spcBef>
                <a:spcPts val="1000"/>
              </a:spcBef>
              <a:buNone/>
            </a:pPr>
            <a:endParaRPr lang="ar-SA" sz="3200" dirty="0"/>
          </a:p>
          <a:p>
            <a:pPr marL="514350" indent="-514350" algn="just" rtl="1">
              <a:buFont typeface="+mj-lt"/>
              <a:buAutoNum type="arabicPeriod" startAt="4"/>
            </a:pPr>
            <a:r>
              <a:rPr lang="ar-SA" sz="3200" dirty="0">
                <a:solidFill>
                  <a:srgbClr val="0070C0"/>
                </a:solidFill>
              </a:rPr>
              <a:t>أن يرد التظهير على كامل مبلغ الكمبيالة: </a:t>
            </a:r>
          </a:p>
          <a:p>
            <a:pPr lvl="1" algn="just" rtl="1"/>
            <a:r>
              <a:rPr lang="ar-SA" sz="3200" dirty="0"/>
              <a:t>لا يجوز التظهير الجزئي.... </a:t>
            </a:r>
            <a:r>
              <a:rPr lang="ar-SA" sz="3200" u="sng" dirty="0"/>
              <a:t>وإلا بطل التظهير والكمبيالة صحيحة</a:t>
            </a:r>
          </a:p>
          <a:p>
            <a:pPr lvl="1" algn="just" rtl="1"/>
            <a:r>
              <a:rPr lang="ar-SA" sz="3200" dirty="0"/>
              <a:t>ما الفرق بين التظهير الجزئي، والتظهير المعلق على شرط، والكمبيالة المعلقة على شرط؟ </a:t>
            </a:r>
          </a:p>
          <a:p>
            <a:pPr lvl="1" algn="just" rtl="1"/>
            <a:endParaRPr lang="ar-SA" sz="3200" dirty="0"/>
          </a:p>
          <a:p>
            <a:pPr marL="514350" indent="-514350" algn="just" rtl="1">
              <a:buFont typeface="+mj-lt"/>
              <a:buAutoNum type="arabicPeriod" startAt="5"/>
            </a:pPr>
            <a:r>
              <a:rPr lang="ar-SA" sz="3200" dirty="0">
                <a:solidFill>
                  <a:srgbClr val="0070C0"/>
                </a:solidFill>
              </a:rPr>
              <a:t>صدور التظهير من الحامل الشرعي: </a:t>
            </a:r>
          </a:p>
          <a:p>
            <a:pPr lvl="1" algn="just" rtl="1"/>
            <a:r>
              <a:rPr lang="ar-SA" sz="3200" dirty="0"/>
              <a:t>وهو حائز الكمبيالة الذي يثبت أنه صاحب الحق فيها بناء على </a:t>
            </a:r>
            <a:r>
              <a:rPr lang="ar-SA" sz="3200" dirty="0" err="1"/>
              <a:t>تظهيرات</a:t>
            </a:r>
            <a:r>
              <a:rPr lang="ar-SA" sz="3200" dirty="0"/>
              <a:t> غير منقطعة. </a:t>
            </a:r>
          </a:p>
          <a:p>
            <a:pPr lvl="1" algn="just" rtl="1"/>
            <a:r>
              <a:rPr lang="ar-SA" sz="3200" dirty="0"/>
              <a:t>هل يصح تظهير سارق الكمبيالة؟ </a:t>
            </a:r>
          </a:p>
          <a:p>
            <a:pPr algn="just" rtl="1"/>
            <a:endParaRPr lang="ar-SA" sz="3200" dirty="0"/>
          </a:p>
          <a:p>
            <a:pPr marL="514350" indent="-514350" algn="just" rtl="1">
              <a:buFont typeface="+mj-lt"/>
              <a:buAutoNum type="arabicPeriod" startAt="5"/>
            </a:pPr>
            <a:endParaRPr lang="ar-SA" sz="3200" dirty="0"/>
          </a:p>
        </p:txBody>
      </p:sp>
    </p:spTree>
    <p:extLst>
      <p:ext uri="{BB962C8B-B14F-4D97-AF65-F5344CB8AC3E}">
        <p14:creationId xmlns:p14="http://schemas.microsoft.com/office/powerpoint/2010/main" val="2347365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25CA57-983A-A64D-A589-13EEC18A712E}"/>
              </a:ext>
            </a:extLst>
          </p:cNvPr>
          <p:cNvSpPr>
            <a:spLocks noGrp="1"/>
          </p:cNvSpPr>
          <p:nvPr>
            <p:ph/>
          </p:nvPr>
        </p:nvSpPr>
        <p:spPr>
          <a:xfrm>
            <a:off x="0" y="274639"/>
            <a:ext cx="12192000" cy="5851525"/>
          </a:xfrm>
        </p:spPr>
        <p:txBody>
          <a:bodyPr>
            <a:noAutofit/>
          </a:bodyPr>
          <a:lstStyle/>
          <a:p>
            <a:pPr marL="514350" indent="-514350" algn="just" defTabSz="914400" rtl="1" eaLnBrk="1" latinLnBrk="0" hangingPunct="1">
              <a:lnSpc>
                <a:spcPct val="90000"/>
              </a:lnSpc>
              <a:spcBef>
                <a:spcPts val="1000"/>
              </a:spcBef>
              <a:buFont typeface="+mj-lt"/>
              <a:buAutoNum type="arabicPeriod" startAt="6"/>
            </a:pPr>
            <a:r>
              <a:rPr lang="ar-SA" dirty="0">
                <a:solidFill>
                  <a:schemeClr val="accent1"/>
                </a:solidFill>
              </a:rPr>
              <a:t>أن يتم التظهير قبل تحرير محضر احتجاج عدم الوفاء/ أو قبل انقضاء ميعاد تحريره: </a:t>
            </a:r>
          </a:p>
          <a:p>
            <a:pPr lvl="1" algn="just" rtl="1">
              <a:spcBef>
                <a:spcPts val="1000"/>
              </a:spcBef>
            </a:pPr>
            <a:r>
              <a:rPr lang="ar-SA" sz="2800" dirty="0"/>
              <a:t>الأصل أن يتم التظهير قبل تاريخ الاستحقاق. ولكن قد يحصل بعده بشرط أن يتم قبل عمل محضر احتجاج عدم الوفاء أو قبل انقضاء موعد تحريره. </a:t>
            </a:r>
          </a:p>
          <a:p>
            <a:pPr lvl="1" algn="just" rtl="1">
              <a:spcBef>
                <a:spcPts val="1000"/>
              </a:spcBef>
            </a:pPr>
            <a:r>
              <a:rPr lang="ar-SA" sz="2800" dirty="0"/>
              <a:t>وفي هذا الصدد يجب التفرقة بين حالتين: </a:t>
            </a:r>
          </a:p>
          <a:p>
            <a:pPr lvl="1" algn="just" rtl="1">
              <a:spcBef>
                <a:spcPts val="1000"/>
              </a:spcBef>
            </a:pPr>
            <a:r>
              <a:rPr lang="ar-SA" sz="2800" dirty="0">
                <a:solidFill>
                  <a:schemeClr val="accent6"/>
                </a:solidFill>
              </a:rPr>
              <a:t>أولا: اذا تم بعد تاريخ الاستحقاق ولكن </a:t>
            </a:r>
            <a:r>
              <a:rPr lang="ar-SA" sz="2800" dirty="0">
                <a:solidFill>
                  <a:srgbClr val="FF0000"/>
                </a:solidFill>
              </a:rPr>
              <a:t>قبل</a:t>
            </a:r>
            <a:r>
              <a:rPr lang="ar-SA" sz="2800" dirty="0">
                <a:solidFill>
                  <a:schemeClr val="accent6"/>
                </a:solidFill>
              </a:rPr>
              <a:t> عمل محضر الاحتجاج </a:t>
            </a:r>
            <a:r>
              <a:rPr lang="ar-SA" sz="2800" dirty="0">
                <a:solidFill>
                  <a:srgbClr val="FF0000"/>
                </a:solidFill>
              </a:rPr>
              <a:t>أو قبل </a:t>
            </a:r>
            <a:r>
              <a:rPr lang="ar-SA" sz="2800" dirty="0">
                <a:solidFill>
                  <a:schemeClr val="accent6"/>
                </a:solidFill>
              </a:rPr>
              <a:t>انقضاء ميعاد تحريره: </a:t>
            </a:r>
          </a:p>
          <a:p>
            <a:pPr lvl="2" algn="just" rtl="1">
              <a:spcBef>
                <a:spcPts val="1000"/>
              </a:spcBef>
            </a:pPr>
            <a:r>
              <a:rPr lang="ar-SA" sz="2800" dirty="0"/>
              <a:t>فيكون تظهير صحيح وينتج عنه جميع الاثار التي تنتج عن التظهير </a:t>
            </a:r>
          </a:p>
          <a:p>
            <a:pPr lvl="1" algn="just" rtl="1">
              <a:spcBef>
                <a:spcPts val="1000"/>
              </a:spcBef>
            </a:pPr>
            <a:r>
              <a:rPr lang="ar-SA" sz="2800" dirty="0">
                <a:solidFill>
                  <a:schemeClr val="accent6"/>
                </a:solidFill>
              </a:rPr>
              <a:t>ثانيا: اذا تم بعد تاريخ الاستحقاق ولكن </a:t>
            </a:r>
            <a:r>
              <a:rPr lang="ar-SA" sz="2800" dirty="0">
                <a:solidFill>
                  <a:srgbClr val="FF0000"/>
                </a:solidFill>
              </a:rPr>
              <a:t>بعد</a:t>
            </a:r>
            <a:r>
              <a:rPr lang="ar-SA" sz="2800" dirty="0">
                <a:solidFill>
                  <a:schemeClr val="accent6"/>
                </a:solidFill>
              </a:rPr>
              <a:t> عمل محضر الاحتجاج </a:t>
            </a:r>
            <a:r>
              <a:rPr lang="ar-SA" sz="2800" dirty="0">
                <a:solidFill>
                  <a:srgbClr val="FF0000"/>
                </a:solidFill>
              </a:rPr>
              <a:t>أو بعد </a:t>
            </a:r>
            <a:r>
              <a:rPr lang="ar-SA" sz="2800" dirty="0">
                <a:solidFill>
                  <a:schemeClr val="accent6"/>
                </a:solidFill>
              </a:rPr>
              <a:t>انقضاء ميعاد تحريره: </a:t>
            </a:r>
          </a:p>
          <a:p>
            <a:pPr lvl="2" algn="just" rtl="1">
              <a:spcBef>
                <a:spcPts val="1000"/>
              </a:spcBef>
            </a:pPr>
            <a:r>
              <a:rPr lang="ar-SA" sz="2800" dirty="0"/>
              <a:t>يترتب على ذلك آثار حوالة الحق. بمعنى أنه لا يمكن المطالبة بها تجاريا ولا يترتب عليها ما يترتب على التظهير التجاري</a:t>
            </a:r>
          </a:p>
          <a:p>
            <a:pPr lvl="2" algn="just" rtl="1">
              <a:spcBef>
                <a:spcPts val="1000"/>
              </a:spcBef>
            </a:pPr>
            <a:endParaRPr lang="ar-SA" sz="2800" dirty="0"/>
          </a:p>
          <a:p>
            <a:pPr algn="just" rtl="1"/>
            <a:r>
              <a:rPr lang="ar-SA" dirty="0"/>
              <a:t>هل يجوز التظهير بدون تاريخ: </a:t>
            </a:r>
          </a:p>
          <a:p>
            <a:pPr lvl="1" algn="just" rtl="1"/>
            <a:r>
              <a:rPr lang="ar-SA" sz="2800" dirty="0"/>
              <a:t>الأصل أن يكتب التاريخ. لكن إذا لم يكتبه فيفترض أنه تم قبل ميعاد الاستحقاق </a:t>
            </a:r>
            <a:r>
              <a:rPr lang="ar-SA" sz="2800" dirty="0">
                <a:solidFill>
                  <a:srgbClr val="FF0000"/>
                </a:solidFill>
              </a:rPr>
              <a:t>(وينتج آثار التظهير)، </a:t>
            </a:r>
            <a:r>
              <a:rPr lang="ar-SA" sz="2800" dirty="0"/>
              <a:t>ولكن هذه قرينة بسيطة قابلة لإثبات العكس، فإن ثبت العكس </a:t>
            </a:r>
            <a:r>
              <a:rPr lang="ar-SA" sz="2800" dirty="0">
                <a:solidFill>
                  <a:srgbClr val="FF0000"/>
                </a:solidFill>
              </a:rPr>
              <a:t>(فينتج عنها آثار حوالة الحق). </a:t>
            </a:r>
            <a:endParaRPr lang="en-US" sz="2800" dirty="0">
              <a:solidFill>
                <a:srgbClr val="FF0000"/>
              </a:solidFill>
            </a:endParaRPr>
          </a:p>
        </p:txBody>
      </p:sp>
    </p:spTree>
    <p:extLst>
      <p:ext uri="{BB962C8B-B14F-4D97-AF65-F5344CB8AC3E}">
        <p14:creationId xmlns:p14="http://schemas.microsoft.com/office/powerpoint/2010/main" val="2157004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97200-0859-5243-AF6F-22D878868746}"/>
              </a:ext>
            </a:extLst>
          </p:cNvPr>
          <p:cNvSpPr>
            <a:spLocks noGrp="1"/>
          </p:cNvSpPr>
          <p:nvPr>
            <p:ph/>
          </p:nvPr>
        </p:nvSpPr>
        <p:spPr>
          <a:xfrm>
            <a:off x="-395288" y="414338"/>
            <a:ext cx="12401551" cy="5851525"/>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rgbClr val="00B050"/>
                </a:solidFill>
              </a:rPr>
              <a:t>ثالثا: الشروط الاختيارية: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يجوز إضافة شروط اختيارية على أن لا تكون </a:t>
            </a:r>
            <a:r>
              <a:rPr lang="ar-SA" sz="3200" dirty="0" err="1"/>
              <a:t>تعليقية</a:t>
            </a:r>
            <a:r>
              <a:rPr lang="ar-SA" sz="3200" dirty="0"/>
              <a:t>، وإلا بطل الشرط وصح التظهير.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ما هي الشروط الاختيارية التي يمكن اضافتها؟ </a:t>
            </a:r>
          </a:p>
          <a:p>
            <a:pPr marL="228600" indent="-228600" algn="r" defTabSz="914400" rtl="1" eaLnBrk="1" latinLnBrk="0" hangingPunct="1">
              <a:lnSpc>
                <a:spcPct val="90000"/>
              </a:lnSpc>
              <a:spcBef>
                <a:spcPts val="1000"/>
              </a:spcBef>
              <a:buFont typeface="Arial" panose="020B0604020202020204" pitchFamily="34" charset="0"/>
              <a:buChar char="•"/>
            </a:pPr>
            <a:endParaRPr lang="ar-SA" sz="3200" dirty="0"/>
          </a:p>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rgbClr val="00B050"/>
                </a:solidFill>
              </a:rPr>
              <a:t>رابعا: البيانات الاختيارية: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لم يستلزم المنظم في التظهير سوى توقيع المظهر. ولكن قد تضاف بيانات اختيارية: </a:t>
            </a:r>
          </a:p>
          <a:p>
            <a:pPr marL="514350" indent="-514350" algn="r" defTabSz="914400" rtl="1" eaLnBrk="1" latinLnBrk="0" hangingPunct="1">
              <a:lnSpc>
                <a:spcPct val="90000"/>
              </a:lnSpc>
              <a:spcBef>
                <a:spcPts val="1000"/>
              </a:spcBef>
              <a:buFont typeface="+mj-lt"/>
              <a:buAutoNum type="arabicPeriod"/>
            </a:pPr>
            <a:r>
              <a:rPr lang="ar-SA" sz="3200" dirty="0">
                <a:solidFill>
                  <a:srgbClr val="0070C0"/>
                </a:solidFill>
              </a:rPr>
              <a:t>بيان تاريخ التظهير:</a:t>
            </a:r>
          </a:p>
          <a:p>
            <a:pPr lvl="1" algn="r" rtl="1">
              <a:spcBef>
                <a:spcPts val="1000"/>
              </a:spcBef>
            </a:pPr>
            <a:r>
              <a:rPr lang="ar-SA" sz="3200" dirty="0"/>
              <a:t>غير لازم – ولكنه مهم في تحديد الأهلية ووقت التظهير. </a:t>
            </a:r>
          </a:p>
          <a:p>
            <a:pPr lvl="1" algn="r" rtl="1">
              <a:spcBef>
                <a:spcPts val="1000"/>
              </a:spcBef>
            </a:pPr>
            <a:r>
              <a:rPr lang="ar-SA" sz="3200" dirty="0"/>
              <a:t>لا يجوز تقديمه لتزوير الأهلية أو الإفلاس، ولكن المنظم سكت عن حالة تأخير التوقيع. </a:t>
            </a:r>
          </a:p>
          <a:p>
            <a:pPr marL="514350" indent="-514350" algn="r" rtl="1">
              <a:buFont typeface="+mj-lt"/>
              <a:buAutoNum type="arabicPeriod" startAt="2"/>
            </a:pPr>
            <a:r>
              <a:rPr lang="ar-SA" sz="3200" dirty="0">
                <a:solidFill>
                  <a:srgbClr val="0070C0"/>
                </a:solidFill>
              </a:rPr>
              <a:t>بيان اسم المظهر إليه: </a:t>
            </a:r>
          </a:p>
          <a:p>
            <a:pPr lvl="1" algn="r" rtl="1"/>
            <a:r>
              <a:rPr lang="ar-SA" sz="3200" dirty="0"/>
              <a:t>ويسمى التظهير الاسمي</a:t>
            </a:r>
            <a:endParaRPr lang="en-US" sz="3200" dirty="0"/>
          </a:p>
        </p:txBody>
      </p:sp>
    </p:spTree>
    <p:extLst>
      <p:ext uri="{BB962C8B-B14F-4D97-AF65-F5344CB8AC3E}">
        <p14:creationId xmlns:p14="http://schemas.microsoft.com/office/powerpoint/2010/main" val="1089913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468418-7392-884D-9CB4-4F1862878FDA}"/>
              </a:ext>
            </a:extLst>
          </p:cNvPr>
          <p:cNvSpPr>
            <a:spLocks noGrp="1"/>
          </p:cNvSpPr>
          <p:nvPr>
            <p:ph/>
          </p:nvPr>
        </p:nvSpPr>
        <p:spPr>
          <a:xfrm>
            <a:off x="300038" y="0"/>
            <a:ext cx="11639550" cy="6858000"/>
          </a:xfrm>
          <a:ln>
            <a:solidFill>
              <a:schemeClr val="tx1"/>
            </a:solidFill>
          </a:ln>
        </p:spPr>
        <p:txBody>
          <a:bodyPr>
            <a:noAutofit/>
          </a:bodyPr>
          <a:lstStyle/>
          <a:p>
            <a:pPr marL="0" indent="0" algn="ctr" defTabSz="914400" rtl="1" eaLnBrk="1" latinLnBrk="0" hangingPunct="1">
              <a:lnSpc>
                <a:spcPct val="90000"/>
              </a:lnSpc>
              <a:spcBef>
                <a:spcPts val="1000"/>
              </a:spcBef>
              <a:buNone/>
            </a:pPr>
            <a:r>
              <a:rPr lang="ar-SA" sz="3200" b="1" u="sng" dirty="0"/>
              <a:t>كمبيالة</a:t>
            </a:r>
          </a:p>
          <a:p>
            <a:pPr marL="0" indent="0" algn="r" defTabSz="914400" rtl="1" eaLnBrk="1" latinLnBrk="0" hangingPunct="1">
              <a:lnSpc>
                <a:spcPct val="90000"/>
              </a:lnSpc>
              <a:spcBef>
                <a:spcPts val="1000"/>
              </a:spcBef>
              <a:buNone/>
            </a:pPr>
            <a:r>
              <a:rPr lang="ar-SA" sz="3200" dirty="0"/>
              <a:t>الرياض في ١٦ جمادى الأول ١٤٤٠هـ                         #٥٠٠٠# ريال سعودي</a:t>
            </a:r>
          </a:p>
          <a:p>
            <a:pPr marL="0" indent="0" algn="r" defTabSz="914400" rtl="1" eaLnBrk="1" latinLnBrk="0" hangingPunct="1">
              <a:lnSpc>
                <a:spcPct val="90000"/>
              </a:lnSpc>
              <a:spcBef>
                <a:spcPts val="1000"/>
              </a:spcBef>
              <a:buNone/>
            </a:pPr>
            <a:endParaRPr lang="ar-SA" sz="3200" dirty="0"/>
          </a:p>
          <a:p>
            <a:pPr marL="0" indent="0" algn="r" defTabSz="914400" rtl="1" eaLnBrk="1" latinLnBrk="0" hangingPunct="1">
              <a:lnSpc>
                <a:spcPct val="90000"/>
              </a:lnSpc>
              <a:spcBef>
                <a:spcPts val="1000"/>
              </a:spcBef>
              <a:buNone/>
            </a:pPr>
            <a:r>
              <a:rPr lang="ar-SA" sz="3200" dirty="0"/>
              <a:t>إلى فرع البنك الأهلي                       وعنوانه: جده- شارع الحمراء- عماره ١٣٤</a:t>
            </a:r>
          </a:p>
          <a:p>
            <a:pPr marL="0" indent="0" algn="r" defTabSz="914400" rtl="1" eaLnBrk="1" latinLnBrk="0" hangingPunct="1">
              <a:lnSpc>
                <a:spcPct val="90000"/>
              </a:lnSpc>
              <a:spcBef>
                <a:spcPts val="1000"/>
              </a:spcBef>
              <a:buNone/>
            </a:pPr>
            <a:r>
              <a:rPr lang="ar-SA" sz="3200" dirty="0"/>
              <a:t>ادفعوا بموجب هذه الكمبيالة لأمر: خالد على أحمد</a:t>
            </a:r>
          </a:p>
          <a:p>
            <a:pPr marL="0" indent="0" algn="r" defTabSz="914400" rtl="1" eaLnBrk="1" latinLnBrk="0" hangingPunct="1">
              <a:lnSpc>
                <a:spcPct val="90000"/>
              </a:lnSpc>
              <a:spcBef>
                <a:spcPts val="1000"/>
              </a:spcBef>
              <a:buNone/>
            </a:pPr>
            <a:r>
              <a:rPr lang="ar-SA" sz="3200" dirty="0"/>
              <a:t>المبلغ الموضح أعلاه وقدره: #خمسة </a:t>
            </a:r>
            <a:r>
              <a:rPr lang="ar-SA" sz="3200" dirty="0" err="1"/>
              <a:t>الآف</a:t>
            </a:r>
            <a:r>
              <a:rPr lang="ar-SA" sz="3200" dirty="0"/>
              <a:t> ريال سعودي لا غير#</a:t>
            </a:r>
          </a:p>
          <a:p>
            <a:pPr marL="0" indent="0" algn="r" defTabSz="914400" rtl="1" eaLnBrk="1" latinLnBrk="0" hangingPunct="1">
              <a:lnSpc>
                <a:spcPct val="90000"/>
              </a:lnSpc>
              <a:spcBef>
                <a:spcPts val="1000"/>
              </a:spcBef>
              <a:buNone/>
            </a:pPr>
            <a:endParaRPr lang="ar-SA" sz="3200" dirty="0"/>
          </a:p>
          <a:p>
            <a:pPr marL="0" indent="0" algn="r" defTabSz="914400" rtl="1" eaLnBrk="1" latinLnBrk="0" hangingPunct="1">
              <a:lnSpc>
                <a:spcPct val="90000"/>
              </a:lnSpc>
              <a:spcBef>
                <a:spcPts val="1000"/>
              </a:spcBef>
              <a:buNone/>
            </a:pPr>
            <a:r>
              <a:rPr lang="ar-SA" sz="3200" dirty="0"/>
              <a:t>مكان الوفاء: جده شارع الحمراء- عماره ١٣٤</a:t>
            </a:r>
          </a:p>
          <a:p>
            <a:pPr marL="0" indent="0" algn="r" defTabSz="914400" rtl="1" eaLnBrk="1" latinLnBrk="0" hangingPunct="1">
              <a:lnSpc>
                <a:spcPct val="90000"/>
              </a:lnSpc>
              <a:spcBef>
                <a:spcPts val="1000"/>
              </a:spcBef>
              <a:buNone/>
            </a:pPr>
            <a:r>
              <a:rPr lang="ar-SA" sz="3200" dirty="0"/>
              <a:t>تاريخ الاستحقاق: ١٦ رمضان١٤٤٠هـ</a:t>
            </a:r>
          </a:p>
          <a:p>
            <a:pPr marL="0" indent="0" algn="ctr" defTabSz="914400" rtl="1" eaLnBrk="1" latinLnBrk="0" hangingPunct="1">
              <a:lnSpc>
                <a:spcPct val="90000"/>
              </a:lnSpc>
              <a:spcBef>
                <a:spcPts val="1000"/>
              </a:spcBef>
              <a:buNone/>
            </a:pPr>
            <a:r>
              <a:rPr lang="ar-SA" sz="3200" dirty="0"/>
              <a:t>                          اسم الساحب: عبيد زيد محمد</a:t>
            </a:r>
          </a:p>
          <a:p>
            <a:pPr marL="0" indent="0" algn="ctr" defTabSz="914400" rtl="1" eaLnBrk="1" latinLnBrk="0" hangingPunct="1">
              <a:lnSpc>
                <a:spcPct val="90000"/>
              </a:lnSpc>
              <a:spcBef>
                <a:spcPts val="1000"/>
              </a:spcBef>
              <a:buNone/>
            </a:pPr>
            <a:r>
              <a:rPr lang="ar-SA" sz="3200" dirty="0"/>
              <a:t>  التوقيع: </a:t>
            </a:r>
          </a:p>
          <a:p>
            <a:pPr marL="0" indent="0" algn="ctr" defTabSz="914400" rtl="1" eaLnBrk="1" latinLnBrk="0" hangingPunct="1">
              <a:lnSpc>
                <a:spcPct val="90000"/>
              </a:lnSpc>
              <a:spcBef>
                <a:spcPts val="1000"/>
              </a:spcBef>
              <a:buNone/>
            </a:pPr>
            <a:r>
              <a:rPr lang="ar-SA" sz="3200" dirty="0"/>
              <a:t>                                            العنوان: الرياض- طريق الملك عبدالله........</a:t>
            </a:r>
          </a:p>
        </p:txBody>
      </p:sp>
      <p:pic>
        <p:nvPicPr>
          <p:cNvPr id="2" name="Picture 1">
            <a:extLst>
              <a:ext uri="{FF2B5EF4-FFF2-40B4-BE49-F238E27FC236}">
                <a16:creationId xmlns:a16="http://schemas.microsoft.com/office/drawing/2014/main" id="{62F391A0-072E-DD46-A8AB-EDDF4C5C1849}"/>
              </a:ext>
            </a:extLst>
          </p:cNvPr>
          <p:cNvPicPr>
            <a:picLocks noChangeAspect="1"/>
          </p:cNvPicPr>
          <p:nvPr/>
        </p:nvPicPr>
        <p:blipFill>
          <a:blip r:embed="rId2"/>
          <a:stretch>
            <a:fillRect/>
          </a:stretch>
        </p:blipFill>
        <p:spPr>
          <a:xfrm>
            <a:off x="2379663" y="5629276"/>
            <a:ext cx="3092450" cy="611190"/>
          </a:xfrm>
          <a:prstGeom prst="rect">
            <a:avLst/>
          </a:prstGeom>
        </p:spPr>
      </p:pic>
      <p:pic>
        <p:nvPicPr>
          <p:cNvPr id="3" name="Picture 2">
            <a:extLst>
              <a:ext uri="{FF2B5EF4-FFF2-40B4-BE49-F238E27FC236}">
                <a16:creationId xmlns:a16="http://schemas.microsoft.com/office/drawing/2014/main" id="{12DDBBED-5740-E846-A6F9-B929F8E872B4}"/>
              </a:ext>
            </a:extLst>
          </p:cNvPr>
          <p:cNvPicPr>
            <a:picLocks noChangeAspect="1"/>
          </p:cNvPicPr>
          <p:nvPr/>
        </p:nvPicPr>
        <p:blipFill>
          <a:blip r:embed="rId3"/>
          <a:stretch>
            <a:fillRect/>
          </a:stretch>
        </p:blipFill>
        <p:spPr>
          <a:xfrm rot="18350589">
            <a:off x="486095" y="4118121"/>
            <a:ext cx="3116263" cy="698416"/>
          </a:xfrm>
          <a:prstGeom prst="rect">
            <a:avLst/>
          </a:prstGeom>
        </p:spPr>
      </p:pic>
      <p:sp>
        <p:nvSpPr>
          <p:cNvPr id="5" name="TextBox 4">
            <a:extLst>
              <a:ext uri="{FF2B5EF4-FFF2-40B4-BE49-F238E27FC236}">
                <a16:creationId xmlns:a16="http://schemas.microsoft.com/office/drawing/2014/main" id="{7E761513-3262-FD4C-B665-5C4AFD53F82C}"/>
              </a:ext>
            </a:extLst>
          </p:cNvPr>
          <p:cNvSpPr txBox="1"/>
          <p:nvPr/>
        </p:nvSpPr>
        <p:spPr>
          <a:xfrm rot="18650247">
            <a:off x="-857396" y="3721802"/>
            <a:ext cx="4765971" cy="830997"/>
          </a:xfrm>
          <a:prstGeom prst="rect">
            <a:avLst/>
          </a:prstGeom>
          <a:noFill/>
        </p:spPr>
        <p:txBody>
          <a:bodyPr wrap="square" rtlCol="0">
            <a:spAutoFit/>
          </a:bodyPr>
          <a:lstStyle/>
          <a:p>
            <a:pPr marL="0" algn="r" defTabSz="914400" rtl="1" eaLnBrk="1" latinLnBrk="0" hangingPunct="1"/>
            <a:r>
              <a:rPr lang="ar-SA" sz="2400" dirty="0">
                <a:solidFill>
                  <a:srgbClr val="FF0000"/>
                </a:solidFill>
              </a:rPr>
              <a:t>ظهرت هذه الكمبيالة لأمر/ صالح عيسى وائل</a:t>
            </a:r>
          </a:p>
          <a:p>
            <a:pPr marL="0" algn="r" defTabSz="914400" rtl="1" eaLnBrk="1" latinLnBrk="0" hangingPunct="1"/>
            <a:r>
              <a:rPr lang="ar-SA" sz="2400" dirty="0">
                <a:solidFill>
                  <a:srgbClr val="FF0000"/>
                </a:solidFill>
              </a:rPr>
              <a:t>التاريخ ١٧/رجب/١٤٤٠</a:t>
            </a:r>
            <a:endParaRPr lang="en-US" sz="2400" dirty="0">
              <a:solidFill>
                <a:srgbClr val="FF0000"/>
              </a:solidFill>
            </a:endParaRPr>
          </a:p>
        </p:txBody>
      </p:sp>
    </p:spTree>
    <p:extLst>
      <p:ext uri="{BB962C8B-B14F-4D97-AF65-F5344CB8AC3E}">
        <p14:creationId xmlns:p14="http://schemas.microsoft.com/office/powerpoint/2010/main" val="15020948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BA8C7E-3C09-C64A-9403-DF6BAF316110}"/>
              </a:ext>
            </a:extLst>
          </p:cNvPr>
          <p:cNvSpPr>
            <a:spLocks noGrp="1"/>
          </p:cNvSpPr>
          <p:nvPr>
            <p:ph/>
          </p:nvPr>
        </p:nvSpPr>
        <p:spPr/>
        <p:txBody>
          <a:bodyPr>
            <a:normAutofit/>
          </a:bodyPr>
          <a:lstStyle/>
          <a:p>
            <a:pPr algn="r" defTabSz="914400" rtl="1" eaLnBrk="1" latinLnBrk="0" hangingPunct="1">
              <a:lnSpc>
                <a:spcPct val="90000"/>
              </a:lnSpc>
              <a:spcBef>
                <a:spcPts val="1000"/>
              </a:spcBef>
              <a:buFontTx/>
              <a:buChar char="-"/>
            </a:pPr>
            <a:r>
              <a:rPr lang="ar-SA" dirty="0"/>
              <a:t>نقلت حقي في هذه الكمبيالة ل/ محمد أحمد محمد        </a:t>
            </a:r>
            <a:r>
              <a:rPr lang="ar-SA" dirty="0">
                <a:solidFill>
                  <a:srgbClr val="0070C0"/>
                </a:solidFill>
              </a:rPr>
              <a:t>- حولت حقي لأمر/ عبيد بن زيد اذا</a:t>
            </a:r>
          </a:p>
          <a:p>
            <a:pPr marL="0" indent="0" algn="r" rtl="1">
              <a:buNone/>
            </a:pPr>
            <a:r>
              <a:rPr lang="ar-SA" dirty="0">
                <a:solidFill>
                  <a:srgbClr val="0070C0"/>
                </a:solidFill>
              </a:rPr>
              <a:t>                                                                  وصل البضاعة للمستودع</a:t>
            </a:r>
          </a:p>
          <a:p>
            <a:pPr algn="r" defTabSz="914400" rtl="1" eaLnBrk="1" latinLnBrk="0" hangingPunct="1">
              <a:lnSpc>
                <a:spcPct val="90000"/>
              </a:lnSpc>
              <a:spcBef>
                <a:spcPts val="1000"/>
              </a:spcBef>
              <a:buFontTx/>
              <a:buChar char="-"/>
            </a:pPr>
            <a:endParaRPr lang="ar-SA" dirty="0"/>
          </a:p>
          <a:p>
            <a:pPr algn="r" defTabSz="914400" rtl="1" eaLnBrk="1" latinLnBrk="0" hangingPunct="1">
              <a:lnSpc>
                <a:spcPct val="90000"/>
              </a:lnSpc>
              <a:spcBef>
                <a:spcPts val="1000"/>
              </a:spcBef>
              <a:buFontTx/>
              <a:buChar char="-"/>
            </a:pPr>
            <a:endParaRPr lang="ar-SA" dirty="0"/>
          </a:p>
          <a:p>
            <a:pPr algn="r" defTabSz="914400" rtl="1" eaLnBrk="1" latinLnBrk="0" hangingPunct="1">
              <a:lnSpc>
                <a:spcPct val="90000"/>
              </a:lnSpc>
              <a:spcBef>
                <a:spcPts val="1000"/>
              </a:spcBef>
              <a:buFontTx/>
              <a:buChar char="-"/>
            </a:pPr>
            <a:r>
              <a:rPr lang="ar-SA" dirty="0"/>
              <a:t>                                                              - </a:t>
            </a:r>
          </a:p>
          <a:p>
            <a:pPr algn="r" defTabSz="914400" rtl="1" eaLnBrk="1" latinLnBrk="0" hangingPunct="1">
              <a:lnSpc>
                <a:spcPct val="90000"/>
              </a:lnSpc>
              <a:spcBef>
                <a:spcPts val="1000"/>
              </a:spcBef>
              <a:buFontTx/>
              <a:buChar char="-"/>
            </a:pPr>
            <a:endParaRPr lang="ar-SA" dirty="0"/>
          </a:p>
          <a:p>
            <a:pPr algn="r" defTabSz="914400" rtl="1" eaLnBrk="1" latinLnBrk="0" hangingPunct="1">
              <a:lnSpc>
                <a:spcPct val="90000"/>
              </a:lnSpc>
              <a:spcBef>
                <a:spcPts val="1000"/>
              </a:spcBef>
              <a:buFontTx/>
              <a:buChar char="-"/>
            </a:pPr>
            <a:r>
              <a:rPr lang="ar-SA" dirty="0">
                <a:solidFill>
                  <a:srgbClr val="FF0000"/>
                </a:solidFill>
              </a:rPr>
              <a:t>أنقل مبلغ ٢٥٠٠ريال سعودي في هذه الكمبيالة </a:t>
            </a:r>
          </a:p>
          <a:p>
            <a:pPr marL="0" indent="0" algn="r" defTabSz="914400" rtl="1" eaLnBrk="1" latinLnBrk="0" hangingPunct="1">
              <a:lnSpc>
                <a:spcPct val="90000"/>
              </a:lnSpc>
              <a:spcBef>
                <a:spcPts val="1000"/>
              </a:spcBef>
              <a:buNone/>
            </a:pPr>
            <a:r>
              <a:rPr lang="ar-SA" dirty="0">
                <a:solidFill>
                  <a:srgbClr val="FF0000"/>
                </a:solidFill>
              </a:rPr>
              <a:t>لأمر/ مشاري خالد موسى</a:t>
            </a:r>
          </a:p>
          <a:p>
            <a:pPr marL="0" indent="0" algn="r" defTabSz="914400" rtl="1" eaLnBrk="1" latinLnBrk="0" hangingPunct="1">
              <a:lnSpc>
                <a:spcPct val="90000"/>
              </a:lnSpc>
              <a:spcBef>
                <a:spcPts val="1000"/>
              </a:spcBef>
              <a:buNone/>
            </a:pPr>
            <a:endParaRPr lang="ar-SA" dirty="0">
              <a:solidFill>
                <a:srgbClr val="FF0000"/>
              </a:solidFill>
            </a:endParaRPr>
          </a:p>
          <a:p>
            <a:pPr algn="r" defTabSz="914400" rtl="1" eaLnBrk="1" latinLnBrk="0" hangingPunct="1">
              <a:lnSpc>
                <a:spcPct val="90000"/>
              </a:lnSpc>
              <a:spcBef>
                <a:spcPts val="1000"/>
              </a:spcBef>
              <a:buFontTx/>
              <a:buChar char="-"/>
            </a:pPr>
            <a:endParaRPr lang="ar-SA" dirty="0"/>
          </a:p>
          <a:p>
            <a:pPr algn="r" defTabSz="914400" rtl="1" eaLnBrk="1" latinLnBrk="0" hangingPunct="1">
              <a:lnSpc>
                <a:spcPct val="90000"/>
              </a:lnSpc>
              <a:spcBef>
                <a:spcPts val="1000"/>
              </a:spcBef>
              <a:buFontTx/>
              <a:buChar char="-"/>
            </a:pPr>
            <a:r>
              <a:rPr lang="ar-SA" dirty="0"/>
              <a:t>                                                              - </a:t>
            </a:r>
          </a:p>
          <a:p>
            <a:pPr algn="r" defTabSz="914400" rtl="1" eaLnBrk="1" latinLnBrk="0" hangingPunct="1">
              <a:lnSpc>
                <a:spcPct val="90000"/>
              </a:lnSpc>
              <a:spcBef>
                <a:spcPts val="1000"/>
              </a:spcBef>
              <a:buFontTx/>
              <a:buChar char="-"/>
            </a:pPr>
            <a:endParaRPr lang="ar-SA" dirty="0"/>
          </a:p>
          <a:p>
            <a:pPr algn="r" defTabSz="914400" rtl="1" eaLnBrk="1" latinLnBrk="0" hangingPunct="1">
              <a:lnSpc>
                <a:spcPct val="90000"/>
              </a:lnSpc>
              <a:spcBef>
                <a:spcPts val="1000"/>
              </a:spcBef>
              <a:buFontTx/>
              <a:buChar char="-"/>
            </a:pPr>
            <a:endParaRPr lang="ar-SA" dirty="0"/>
          </a:p>
          <a:p>
            <a:pPr algn="r" defTabSz="914400" rtl="1" eaLnBrk="1" latinLnBrk="0" hangingPunct="1">
              <a:lnSpc>
                <a:spcPct val="90000"/>
              </a:lnSpc>
              <a:spcBef>
                <a:spcPts val="1000"/>
              </a:spcBef>
              <a:buFontTx/>
              <a:buChar char="-"/>
            </a:pPr>
            <a:endParaRPr lang="ar-SA" dirty="0"/>
          </a:p>
          <a:p>
            <a:pPr algn="r" defTabSz="914400" rtl="1" eaLnBrk="1" latinLnBrk="0" hangingPunct="1">
              <a:lnSpc>
                <a:spcPct val="90000"/>
              </a:lnSpc>
              <a:spcBef>
                <a:spcPts val="1000"/>
              </a:spcBef>
              <a:buFontTx/>
              <a:buChar char="-"/>
            </a:pPr>
            <a:endParaRPr lang="en-US" dirty="0"/>
          </a:p>
        </p:txBody>
      </p:sp>
      <p:pic>
        <p:nvPicPr>
          <p:cNvPr id="4" name="Picture 3">
            <a:extLst>
              <a:ext uri="{FF2B5EF4-FFF2-40B4-BE49-F238E27FC236}">
                <a16:creationId xmlns:a16="http://schemas.microsoft.com/office/drawing/2014/main" id="{FB3811F7-CA4D-5047-A6B8-8AB7CECBF45F}"/>
              </a:ext>
            </a:extLst>
          </p:cNvPr>
          <p:cNvPicPr>
            <a:picLocks noChangeAspect="1"/>
          </p:cNvPicPr>
          <p:nvPr/>
        </p:nvPicPr>
        <p:blipFill>
          <a:blip r:embed="rId2"/>
          <a:stretch>
            <a:fillRect/>
          </a:stretch>
        </p:blipFill>
        <p:spPr>
          <a:xfrm>
            <a:off x="8888016" y="915872"/>
            <a:ext cx="3006725" cy="652462"/>
          </a:xfrm>
          <a:prstGeom prst="rect">
            <a:avLst/>
          </a:prstGeom>
        </p:spPr>
      </p:pic>
      <p:sp>
        <p:nvSpPr>
          <p:cNvPr id="6" name="TextBox 5">
            <a:extLst>
              <a:ext uri="{FF2B5EF4-FFF2-40B4-BE49-F238E27FC236}">
                <a16:creationId xmlns:a16="http://schemas.microsoft.com/office/drawing/2014/main" id="{77908F29-D171-0B49-A92C-383E0D13EE29}"/>
              </a:ext>
            </a:extLst>
          </p:cNvPr>
          <p:cNvSpPr txBox="1"/>
          <p:nvPr/>
        </p:nvSpPr>
        <p:spPr>
          <a:xfrm>
            <a:off x="6912767" y="695037"/>
            <a:ext cx="2986087" cy="461665"/>
          </a:xfrm>
          <a:prstGeom prst="rect">
            <a:avLst/>
          </a:prstGeom>
          <a:noFill/>
        </p:spPr>
        <p:txBody>
          <a:bodyPr wrap="square" rtlCol="0">
            <a:spAutoFit/>
          </a:bodyPr>
          <a:lstStyle/>
          <a:p>
            <a:r>
              <a:rPr lang="ar-SA" sz="2400" dirty="0"/>
              <a:t>١٦/جمادى الثاني/ ١٤٤٠هـ</a:t>
            </a:r>
            <a:endParaRPr lang="en-US" sz="2400" dirty="0"/>
          </a:p>
        </p:txBody>
      </p:sp>
      <p:sp>
        <p:nvSpPr>
          <p:cNvPr id="8" name="TextBox 7">
            <a:extLst>
              <a:ext uri="{FF2B5EF4-FFF2-40B4-BE49-F238E27FC236}">
                <a16:creationId xmlns:a16="http://schemas.microsoft.com/office/drawing/2014/main" id="{B8771244-D332-8A47-B2A6-8781E38D7F2A}"/>
              </a:ext>
            </a:extLst>
          </p:cNvPr>
          <p:cNvSpPr txBox="1"/>
          <p:nvPr/>
        </p:nvSpPr>
        <p:spPr>
          <a:xfrm>
            <a:off x="5779292" y="2178197"/>
            <a:ext cx="2986087" cy="461665"/>
          </a:xfrm>
          <a:prstGeom prst="rect">
            <a:avLst/>
          </a:prstGeom>
          <a:noFill/>
        </p:spPr>
        <p:txBody>
          <a:bodyPr wrap="square" rtlCol="0">
            <a:spAutoFit/>
          </a:bodyPr>
          <a:lstStyle/>
          <a:p>
            <a:r>
              <a:rPr lang="ar-SA" sz="2400" dirty="0"/>
              <a:t>٢٩/جمادى الثاني/ ١٤٤٠هـ</a:t>
            </a:r>
            <a:endParaRPr lang="en-US" sz="2400" dirty="0"/>
          </a:p>
        </p:txBody>
      </p:sp>
      <p:pic>
        <p:nvPicPr>
          <p:cNvPr id="10" name="Picture 9">
            <a:extLst>
              <a:ext uri="{FF2B5EF4-FFF2-40B4-BE49-F238E27FC236}">
                <a16:creationId xmlns:a16="http://schemas.microsoft.com/office/drawing/2014/main" id="{5FE45208-775E-6545-92D8-1E5FE85A2F0A}"/>
              </a:ext>
            </a:extLst>
          </p:cNvPr>
          <p:cNvPicPr>
            <a:picLocks noChangeAspect="1"/>
          </p:cNvPicPr>
          <p:nvPr/>
        </p:nvPicPr>
        <p:blipFill>
          <a:blip r:embed="rId3"/>
          <a:stretch>
            <a:fillRect/>
          </a:stretch>
        </p:blipFill>
        <p:spPr>
          <a:xfrm>
            <a:off x="6604398" y="4304675"/>
            <a:ext cx="4394200" cy="855662"/>
          </a:xfrm>
          <a:prstGeom prst="rect">
            <a:avLst/>
          </a:prstGeom>
        </p:spPr>
      </p:pic>
      <p:pic>
        <p:nvPicPr>
          <p:cNvPr id="11" name="Picture 10">
            <a:extLst>
              <a:ext uri="{FF2B5EF4-FFF2-40B4-BE49-F238E27FC236}">
                <a16:creationId xmlns:a16="http://schemas.microsoft.com/office/drawing/2014/main" id="{6DF28F33-F37F-E042-BED7-501B3A8D5181}"/>
              </a:ext>
            </a:extLst>
          </p:cNvPr>
          <p:cNvPicPr>
            <a:picLocks noChangeAspect="1"/>
          </p:cNvPicPr>
          <p:nvPr/>
        </p:nvPicPr>
        <p:blipFill>
          <a:blip r:embed="rId4"/>
          <a:stretch>
            <a:fillRect/>
          </a:stretch>
        </p:blipFill>
        <p:spPr>
          <a:xfrm>
            <a:off x="6604398" y="4954665"/>
            <a:ext cx="4191000" cy="1943100"/>
          </a:xfrm>
          <a:prstGeom prst="rect">
            <a:avLst/>
          </a:prstGeom>
        </p:spPr>
      </p:pic>
      <p:cxnSp>
        <p:nvCxnSpPr>
          <p:cNvPr id="13" name="Straight Connector 12">
            <a:extLst>
              <a:ext uri="{FF2B5EF4-FFF2-40B4-BE49-F238E27FC236}">
                <a16:creationId xmlns:a16="http://schemas.microsoft.com/office/drawing/2014/main" id="{428A7A68-5E19-0F48-83EB-9EF83E886487}"/>
              </a:ext>
            </a:extLst>
          </p:cNvPr>
          <p:cNvCxnSpPr/>
          <p:nvPr/>
        </p:nvCxnSpPr>
        <p:spPr>
          <a:xfrm>
            <a:off x="5343525" y="274639"/>
            <a:ext cx="0" cy="6449219"/>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66846EB-DB2F-BD4B-9149-828759984B9F}"/>
              </a:ext>
            </a:extLst>
          </p:cNvPr>
          <p:cNvPicPr>
            <a:picLocks noChangeAspect="1"/>
          </p:cNvPicPr>
          <p:nvPr/>
        </p:nvPicPr>
        <p:blipFill>
          <a:blip r:embed="rId5"/>
          <a:stretch>
            <a:fillRect/>
          </a:stretch>
        </p:blipFill>
        <p:spPr>
          <a:xfrm>
            <a:off x="1321297" y="1258648"/>
            <a:ext cx="3683000" cy="820887"/>
          </a:xfrm>
          <a:prstGeom prst="rect">
            <a:avLst/>
          </a:prstGeom>
        </p:spPr>
      </p:pic>
      <p:sp>
        <p:nvSpPr>
          <p:cNvPr id="15" name="TextBox 14">
            <a:extLst>
              <a:ext uri="{FF2B5EF4-FFF2-40B4-BE49-F238E27FC236}">
                <a16:creationId xmlns:a16="http://schemas.microsoft.com/office/drawing/2014/main" id="{03A26EF6-3513-6F46-9690-194C6B98D336}"/>
              </a:ext>
            </a:extLst>
          </p:cNvPr>
          <p:cNvSpPr txBox="1"/>
          <p:nvPr/>
        </p:nvSpPr>
        <p:spPr>
          <a:xfrm>
            <a:off x="1168004" y="1189085"/>
            <a:ext cx="2986087" cy="461665"/>
          </a:xfrm>
          <a:prstGeom prst="rect">
            <a:avLst/>
          </a:prstGeom>
          <a:noFill/>
        </p:spPr>
        <p:txBody>
          <a:bodyPr wrap="square" rtlCol="0">
            <a:spAutoFit/>
          </a:bodyPr>
          <a:lstStyle/>
          <a:p>
            <a:r>
              <a:rPr lang="ar-SA" sz="2400" dirty="0">
                <a:solidFill>
                  <a:srgbClr val="0070C0"/>
                </a:solidFill>
              </a:rPr>
              <a:t>١/شعبان/ ١٤٤٠هـ</a:t>
            </a:r>
            <a:endParaRPr lang="en-US" sz="2400" dirty="0">
              <a:solidFill>
                <a:srgbClr val="0070C0"/>
              </a:solidFill>
            </a:endParaRPr>
          </a:p>
        </p:txBody>
      </p:sp>
      <p:pic>
        <p:nvPicPr>
          <p:cNvPr id="16" name="Picture 15">
            <a:extLst>
              <a:ext uri="{FF2B5EF4-FFF2-40B4-BE49-F238E27FC236}">
                <a16:creationId xmlns:a16="http://schemas.microsoft.com/office/drawing/2014/main" id="{E7D16FE7-7F87-A84A-BE43-E2B197877907}"/>
              </a:ext>
            </a:extLst>
          </p:cNvPr>
          <p:cNvPicPr>
            <a:picLocks noChangeAspect="1"/>
          </p:cNvPicPr>
          <p:nvPr/>
        </p:nvPicPr>
        <p:blipFill>
          <a:blip r:embed="rId6"/>
          <a:stretch>
            <a:fillRect/>
          </a:stretch>
        </p:blipFill>
        <p:spPr>
          <a:xfrm>
            <a:off x="1104502" y="2417691"/>
            <a:ext cx="3733800" cy="859386"/>
          </a:xfrm>
          <a:prstGeom prst="rect">
            <a:avLst/>
          </a:prstGeom>
        </p:spPr>
      </p:pic>
      <p:pic>
        <p:nvPicPr>
          <p:cNvPr id="17" name="Picture 16">
            <a:extLst>
              <a:ext uri="{FF2B5EF4-FFF2-40B4-BE49-F238E27FC236}">
                <a16:creationId xmlns:a16="http://schemas.microsoft.com/office/drawing/2014/main" id="{726901F2-AAB4-F44D-966E-A868157C38A2}"/>
              </a:ext>
            </a:extLst>
          </p:cNvPr>
          <p:cNvPicPr>
            <a:picLocks noChangeAspect="1"/>
          </p:cNvPicPr>
          <p:nvPr/>
        </p:nvPicPr>
        <p:blipFill>
          <a:blip r:embed="rId7"/>
          <a:stretch>
            <a:fillRect/>
          </a:stretch>
        </p:blipFill>
        <p:spPr>
          <a:xfrm>
            <a:off x="8529638" y="1989109"/>
            <a:ext cx="2825154" cy="839839"/>
          </a:xfrm>
          <a:prstGeom prst="rect">
            <a:avLst/>
          </a:prstGeom>
        </p:spPr>
      </p:pic>
      <p:pic>
        <p:nvPicPr>
          <p:cNvPr id="18" name="Picture 17">
            <a:extLst>
              <a:ext uri="{FF2B5EF4-FFF2-40B4-BE49-F238E27FC236}">
                <a16:creationId xmlns:a16="http://schemas.microsoft.com/office/drawing/2014/main" id="{F9AD6F1E-269A-1845-AF0C-3A5B8990D83B}"/>
              </a:ext>
            </a:extLst>
          </p:cNvPr>
          <p:cNvPicPr>
            <a:picLocks noChangeAspect="1"/>
          </p:cNvPicPr>
          <p:nvPr/>
        </p:nvPicPr>
        <p:blipFill>
          <a:blip r:embed="rId8"/>
          <a:stretch>
            <a:fillRect/>
          </a:stretch>
        </p:blipFill>
        <p:spPr>
          <a:xfrm>
            <a:off x="446878" y="4228307"/>
            <a:ext cx="4287840" cy="1676400"/>
          </a:xfrm>
          <a:prstGeom prst="rect">
            <a:avLst/>
          </a:prstGeom>
        </p:spPr>
      </p:pic>
      <p:sp>
        <p:nvSpPr>
          <p:cNvPr id="19" name="TextBox 18">
            <a:extLst>
              <a:ext uri="{FF2B5EF4-FFF2-40B4-BE49-F238E27FC236}">
                <a16:creationId xmlns:a16="http://schemas.microsoft.com/office/drawing/2014/main" id="{E25B3297-6B7B-2640-8B38-B89603B38C01}"/>
              </a:ext>
            </a:extLst>
          </p:cNvPr>
          <p:cNvSpPr txBox="1"/>
          <p:nvPr/>
        </p:nvSpPr>
        <p:spPr>
          <a:xfrm>
            <a:off x="694781" y="3356532"/>
            <a:ext cx="2986087" cy="461665"/>
          </a:xfrm>
          <a:prstGeom prst="rect">
            <a:avLst/>
          </a:prstGeom>
          <a:noFill/>
        </p:spPr>
        <p:txBody>
          <a:bodyPr wrap="square" rtlCol="0">
            <a:spAutoFit/>
          </a:bodyPr>
          <a:lstStyle/>
          <a:p>
            <a:r>
              <a:rPr lang="ar-SA" sz="2400" dirty="0">
                <a:solidFill>
                  <a:srgbClr val="00B050"/>
                </a:solidFill>
              </a:rPr>
              <a:t>١٧/رمضان/ ١٤٤٠هـ</a:t>
            </a:r>
            <a:endParaRPr lang="en-US" sz="2400" dirty="0">
              <a:solidFill>
                <a:srgbClr val="00B050"/>
              </a:solidFill>
            </a:endParaRPr>
          </a:p>
        </p:txBody>
      </p:sp>
      <p:sp>
        <p:nvSpPr>
          <p:cNvPr id="20" name="TextBox 19">
            <a:extLst>
              <a:ext uri="{FF2B5EF4-FFF2-40B4-BE49-F238E27FC236}">
                <a16:creationId xmlns:a16="http://schemas.microsoft.com/office/drawing/2014/main" id="{19206046-D319-084B-B8DC-119C3CE30AF3}"/>
              </a:ext>
            </a:extLst>
          </p:cNvPr>
          <p:cNvSpPr txBox="1"/>
          <p:nvPr/>
        </p:nvSpPr>
        <p:spPr>
          <a:xfrm>
            <a:off x="1082279" y="5419031"/>
            <a:ext cx="2986087" cy="461665"/>
          </a:xfrm>
          <a:prstGeom prst="rect">
            <a:avLst/>
          </a:prstGeom>
          <a:noFill/>
        </p:spPr>
        <p:txBody>
          <a:bodyPr wrap="square" rtlCol="0">
            <a:spAutoFit/>
          </a:bodyPr>
          <a:lstStyle/>
          <a:p>
            <a:r>
              <a:rPr lang="ar-SA" sz="2400" dirty="0">
                <a:solidFill>
                  <a:srgbClr val="FF0000"/>
                </a:solidFill>
              </a:rPr>
              <a:t>١٩/رمضان/ ١٤٤٠هـ</a:t>
            </a:r>
            <a:endParaRPr lang="en-US" sz="2400" dirty="0">
              <a:solidFill>
                <a:srgbClr val="FF0000"/>
              </a:solidFill>
            </a:endParaRPr>
          </a:p>
        </p:txBody>
      </p:sp>
    </p:spTree>
    <p:extLst>
      <p:ext uri="{BB962C8B-B14F-4D97-AF65-F5344CB8AC3E}">
        <p14:creationId xmlns:p14="http://schemas.microsoft.com/office/powerpoint/2010/main" val="21573321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5" y="1114425"/>
            <a:ext cx="7372350"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6000" b="1" dirty="0"/>
              <a:t>المحاضرة الحادية عشر</a:t>
            </a:r>
            <a:endParaRPr lang="en-US" sz="6000" b="1" dirty="0"/>
          </a:p>
        </p:txBody>
      </p:sp>
    </p:spTree>
    <p:extLst>
      <p:ext uri="{BB962C8B-B14F-4D97-AF65-F5344CB8AC3E}">
        <p14:creationId xmlns:p14="http://schemas.microsoft.com/office/powerpoint/2010/main" val="285679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0FF355-CFBC-8C41-BC40-5F6A9CFC82F9}"/>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9B19EE78-0FF7-174A-A354-497A6701DBE4}"/>
              </a:ext>
            </a:extLst>
          </p:cNvPr>
          <p:cNvSpPr txBox="1"/>
          <p:nvPr/>
        </p:nvSpPr>
        <p:spPr>
          <a:xfrm>
            <a:off x="9486900" y="785813"/>
            <a:ext cx="1328738" cy="369332"/>
          </a:xfrm>
          <a:prstGeom prst="rect">
            <a:avLst/>
          </a:prstGeom>
          <a:solidFill>
            <a:schemeClr val="bg1"/>
          </a:solidFill>
        </p:spPr>
        <p:txBody>
          <a:bodyPr wrap="square" rtlCol="0">
            <a:spAutoFit/>
          </a:bodyPr>
          <a:lstStyle/>
          <a:p>
            <a:pPr marL="0" algn="r" defTabSz="914400" rtl="1" eaLnBrk="1" latinLnBrk="0" hangingPunct="1"/>
            <a:endParaRPr lang="en-US" dirty="0"/>
          </a:p>
        </p:txBody>
      </p:sp>
      <p:sp>
        <p:nvSpPr>
          <p:cNvPr id="4" name="TextBox 3">
            <a:extLst>
              <a:ext uri="{FF2B5EF4-FFF2-40B4-BE49-F238E27FC236}">
                <a16:creationId xmlns:a16="http://schemas.microsoft.com/office/drawing/2014/main" id="{D2B9055A-5AF1-1E48-9B8B-7A9E8BC0DD7A}"/>
              </a:ext>
            </a:extLst>
          </p:cNvPr>
          <p:cNvSpPr txBox="1"/>
          <p:nvPr/>
        </p:nvSpPr>
        <p:spPr>
          <a:xfrm>
            <a:off x="9486900" y="1281113"/>
            <a:ext cx="1328738" cy="369332"/>
          </a:xfrm>
          <a:prstGeom prst="rect">
            <a:avLst/>
          </a:prstGeom>
          <a:solidFill>
            <a:schemeClr val="bg1"/>
          </a:solidFill>
        </p:spPr>
        <p:txBody>
          <a:bodyPr wrap="square" rtlCol="0">
            <a:spAutoFit/>
          </a:bodyPr>
          <a:lstStyle/>
          <a:p>
            <a:pPr marL="0" algn="r" defTabSz="914400" rtl="1" eaLnBrk="1" latinLnBrk="0" hangingPunct="1"/>
            <a:endParaRPr lang="en-US" dirty="0"/>
          </a:p>
        </p:txBody>
      </p:sp>
      <p:sp>
        <p:nvSpPr>
          <p:cNvPr id="5" name="TextBox 4">
            <a:extLst>
              <a:ext uri="{FF2B5EF4-FFF2-40B4-BE49-F238E27FC236}">
                <a16:creationId xmlns:a16="http://schemas.microsoft.com/office/drawing/2014/main" id="{962F3DF0-66B2-5844-AA55-2BD39FD00A22}"/>
              </a:ext>
            </a:extLst>
          </p:cNvPr>
          <p:cNvSpPr txBox="1"/>
          <p:nvPr/>
        </p:nvSpPr>
        <p:spPr>
          <a:xfrm>
            <a:off x="2857500" y="2343150"/>
            <a:ext cx="5472113" cy="400050"/>
          </a:xfrm>
          <a:prstGeom prst="rect">
            <a:avLst/>
          </a:prstGeom>
          <a:solidFill>
            <a:schemeClr val="bg1"/>
          </a:solidFill>
        </p:spPr>
        <p:txBody>
          <a:bodyPr wrap="square" rtlCol="0">
            <a:spAutoFit/>
          </a:bodyPr>
          <a:lstStyle/>
          <a:p>
            <a:pPr marL="0" algn="r" defTabSz="914400" rtl="1" eaLnBrk="1" latinLnBrk="0" hangingPunct="1"/>
            <a:endParaRPr lang="en-US" dirty="0"/>
          </a:p>
        </p:txBody>
      </p:sp>
      <p:sp>
        <p:nvSpPr>
          <p:cNvPr id="6" name="TextBox 5">
            <a:extLst>
              <a:ext uri="{FF2B5EF4-FFF2-40B4-BE49-F238E27FC236}">
                <a16:creationId xmlns:a16="http://schemas.microsoft.com/office/drawing/2014/main" id="{1D90DDB9-F672-FB44-9B2E-588B6D2B653D}"/>
              </a:ext>
            </a:extLst>
          </p:cNvPr>
          <p:cNvSpPr txBox="1"/>
          <p:nvPr/>
        </p:nvSpPr>
        <p:spPr>
          <a:xfrm>
            <a:off x="9301163" y="3171825"/>
            <a:ext cx="1700212" cy="485775"/>
          </a:xfrm>
          <a:prstGeom prst="rect">
            <a:avLst/>
          </a:prstGeom>
          <a:solidFill>
            <a:schemeClr val="bg1"/>
          </a:solidFill>
        </p:spPr>
        <p:txBody>
          <a:bodyPr wrap="square" rtlCol="0">
            <a:spAutoFit/>
          </a:bodyPr>
          <a:lstStyle/>
          <a:p>
            <a:pPr marL="0" algn="r" defTabSz="914400" rtl="1" eaLnBrk="1" latinLnBrk="0" hangingPunct="1"/>
            <a:endParaRPr lang="en-US" dirty="0"/>
          </a:p>
        </p:txBody>
      </p:sp>
      <p:sp>
        <p:nvSpPr>
          <p:cNvPr id="7" name="TextBox 6">
            <a:extLst>
              <a:ext uri="{FF2B5EF4-FFF2-40B4-BE49-F238E27FC236}">
                <a16:creationId xmlns:a16="http://schemas.microsoft.com/office/drawing/2014/main" id="{E156625D-4B97-0F4C-B4C2-C7DFC0AF0AFA}"/>
              </a:ext>
            </a:extLst>
          </p:cNvPr>
          <p:cNvSpPr txBox="1"/>
          <p:nvPr/>
        </p:nvSpPr>
        <p:spPr>
          <a:xfrm>
            <a:off x="2657475" y="3171825"/>
            <a:ext cx="4200525" cy="728663"/>
          </a:xfrm>
          <a:prstGeom prst="rect">
            <a:avLst/>
          </a:prstGeom>
          <a:solidFill>
            <a:schemeClr val="bg1"/>
          </a:solidFill>
        </p:spPr>
        <p:txBody>
          <a:bodyPr wrap="square" rtlCol="0">
            <a:spAutoFit/>
          </a:bodyPr>
          <a:lstStyle/>
          <a:p>
            <a:pPr marL="0" algn="r" defTabSz="914400" rtl="1" eaLnBrk="1" latinLnBrk="0" hangingPunct="1"/>
            <a:endParaRPr lang="en-US" dirty="0"/>
          </a:p>
        </p:txBody>
      </p:sp>
      <p:sp>
        <p:nvSpPr>
          <p:cNvPr id="9" name="TextBox 8">
            <a:extLst>
              <a:ext uri="{FF2B5EF4-FFF2-40B4-BE49-F238E27FC236}">
                <a16:creationId xmlns:a16="http://schemas.microsoft.com/office/drawing/2014/main" id="{6F13764A-3D5A-3148-A60A-3E855313AE4F}"/>
              </a:ext>
            </a:extLst>
          </p:cNvPr>
          <p:cNvSpPr txBox="1"/>
          <p:nvPr/>
        </p:nvSpPr>
        <p:spPr>
          <a:xfrm>
            <a:off x="9072563" y="4543425"/>
            <a:ext cx="1543050" cy="957263"/>
          </a:xfrm>
          <a:prstGeom prst="rect">
            <a:avLst/>
          </a:prstGeom>
          <a:solidFill>
            <a:schemeClr val="bg1"/>
          </a:solidFill>
        </p:spPr>
        <p:txBody>
          <a:bodyPr wrap="square" rtlCol="0">
            <a:spAutoFit/>
          </a:bodyPr>
          <a:lstStyle/>
          <a:p>
            <a:pPr marL="0" algn="r" defTabSz="914400" rtl="1" eaLnBrk="1" latinLnBrk="0" hangingPunct="1"/>
            <a:endParaRPr lang="en-US" dirty="0"/>
          </a:p>
        </p:txBody>
      </p:sp>
      <p:sp>
        <p:nvSpPr>
          <p:cNvPr id="10" name="TextBox 9">
            <a:extLst>
              <a:ext uri="{FF2B5EF4-FFF2-40B4-BE49-F238E27FC236}">
                <a16:creationId xmlns:a16="http://schemas.microsoft.com/office/drawing/2014/main" id="{9A54EA82-87DD-1D45-A16A-2782E24F6BF8}"/>
              </a:ext>
            </a:extLst>
          </p:cNvPr>
          <p:cNvSpPr txBox="1"/>
          <p:nvPr/>
        </p:nvSpPr>
        <p:spPr>
          <a:xfrm>
            <a:off x="685800" y="4614863"/>
            <a:ext cx="2171700" cy="124301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06313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39" y="463826"/>
            <a:ext cx="5420139" cy="1696278"/>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algn="ctr" defTabSz="914400" rtl="1" eaLnBrk="1" latinLnBrk="0" hangingPunct="1"/>
            <a:r>
              <a:rPr lang="ar-SA" sz="4000" b="1" dirty="0"/>
              <a:t>محاور المحاضرة</a:t>
            </a:r>
            <a:endParaRPr lang="en-US" sz="4000" b="1" dirty="0"/>
          </a:p>
        </p:txBody>
      </p:sp>
      <p:sp>
        <p:nvSpPr>
          <p:cNvPr id="8" name="Pentagon 7"/>
          <p:cNvSpPr/>
          <p:nvPr/>
        </p:nvSpPr>
        <p:spPr>
          <a:xfrm flipH="1">
            <a:off x="1628774" y="3501161"/>
            <a:ext cx="9938713"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آثار التظهير الناقل للملكية </a:t>
            </a:r>
            <a:endParaRPr lang="en-US" sz="4000" b="1" dirty="0"/>
          </a:p>
        </p:txBody>
      </p:sp>
      <p:sp>
        <p:nvSpPr>
          <p:cNvPr id="5" name="Pentagon 4">
            <a:extLst>
              <a:ext uri="{FF2B5EF4-FFF2-40B4-BE49-F238E27FC236}">
                <a16:creationId xmlns:a16="http://schemas.microsoft.com/office/drawing/2014/main" id="{45AB8879-132E-EE4E-B130-D5178555DE9B}"/>
              </a:ext>
            </a:extLst>
          </p:cNvPr>
          <p:cNvSpPr/>
          <p:nvPr/>
        </p:nvSpPr>
        <p:spPr>
          <a:xfrm flipH="1">
            <a:off x="1623385" y="4654826"/>
            <a:ext cx="9938714"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شروط تطبيق قاعدة التطهير من الدفوع ونطاقها</a:t>
            </a:r>
            <a:endParaRPr lang="en-US" sz="4000" b="1" dirty="0"/>
          </a:p>
        </p:txBody>
      </p:sp>
      <p:sp>
        <p:nvSpPr>
          <p:cNvPr id="6" name="Pentagon 5">
            <a:extLst>
              <a:ext uri="{FF2B5EF4-FFF2-40B4-BE49-F238E27FC236}">
                <a16:creationId xmlns:a16="http://schemas.microsoft.com/office/drawing/2014/main" id="{6FC42B3A-0EAC-BF44-99AE-75F3B9E0857B}"/>
              </a:ext>
            </a:extLst>
          </p:cNvPr>
          <p:cNvSpPr/>
          <p:nvPr/>
        </p:nvSpPr>
        <p:spPr>
          <a:xfrm flipH="1">
            <a:off x="1628775" y="2457865"/>
            <a:ext cx="9938712"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أنواع التظهير الناقل للملكية</a:t>
            </a:r>
            <a:endParaRPr lang="en-US" sz="4000" b="1" dirty="0"/>
          </a:p>
        </p:txBody>
      </p:sp>
    </p:spTree>
    <p:extLst>
      <p:ext uri="{BB962C8B-B14F-4D97-AF65-F5344CB8AC3E}">
        <p14:creationId xmlns:p14="http://schemas.microsoft.com/office/powerpoint/2010/main" val="21250336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E3C7-13A0-0947-A1C8-47C56E800A4D}"/>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أنواع التظهير الناقل للملكية</a:t>
            </a:r>
            <a:endParaRPr lang="en-US" b="1" dirty="0"/>
          </a:p>
        </p:txBody>
      </p:sp>
      <p:sp>
        <p:nvSpPr>
          <p:cNvPr id="3" name="Content Placeholder 2">
            <a:extLst>
              <a:ext uri="{FF2B5EF4-FFF2-40B4-BE49-F238E27FC236}">
                <a16:creationId xmlns:a16="http://schemas.microsoft.com/office/drawing/2014/main" id="{56650E81-3033-0241-B813-26C22483792B}"/>
              </a:ext>
            </a:extLst>
          </p:cNvPr>
          <p:cNvSpPr>
            <a:spLocks noGrp="1"/>
          </p:cNvSpPr>
          <p:nvPr>
            <p:ph idx="1"/>
          </p:nvPr>
        </p:nvSpPr>
        <p:spPr/>
        <p:txBody>
          <a:bodyPr>
            <a:normAutofit/>
          </a:bodyPr>
          <a:lstStyle/>
          <a:p>
            <a:pPr marL="514350" indent="-514350" algn="just" defTabSz="914400" rtl="1" eaLnBrk="1" latinLnBrk="0" hangingPunct="1">
              <a:lnSpc>
                <a:spcPct val="90000"/>
              </a:lnSpc>
              <a:spcBef>
                <a:spcPts val="1000"/>
              </a:spcBef>
              <a:buFont typeface="+mj-lt"/>
              <a:buAutoNum type="arabicPeriod"/>
            </a:pPr>
            <a:r>
              <a:rPr lang="ar-SA" sz="3200" b="1" dirty="0">
                <a:solidFill>
                  <a:schemeClr val="accent1"/>
                </a:solidFill>
              </a:rPr>
              <a:t>التظهير على بياض: </a:t>
            </a:r>
            <a:r>
              <a:rPr lang="ar-SA" sz="3200" dirty="0"/>
              <a:t>وهو الذي لا يذكر فيه اسم المستفيد. أو الذي يقتصر على توقيع المظهر. لكي يكون صحيحا يجب أن يكون على ظهر الكمبيالة. </a:t>
            </a:r>
          </a:p>
          <a:p>
            <a:pPr marL="514350" indent="-514350" algn="just" defTabSz="914400" rtl="1" eaLnBrk="1" latinLnBrk="0" hangingPunct="1">
              <a:lnSpc>
                <a:spcPct val="90000"/>
              </a:lnSpc>
              <a:spcBef>
                <a:spcPts val="1000"/>
              </a:spcBef>
              <a:buFont typeface="+mj-lt"/>
              <a:buAutoNum type="arabicPeriod"/>
            </a:pPr>
            <a:endParaRPr lang="ar-SA" sz="3200" dirty="0"/>
          </a:p>
          <a:p>
            <a:pPr marL="514350" indent="-514350" algn="just" defTabSz="914400" rtl="1" eaLnBrk="1" latinLnBrk="0" hangingPunct="1">
              <a:lnSpc>
                <a:spcPct val="90000"/>
              </a:lnSpc>
              <a:spcBef>
                <a:spcPts val="1000"/>
              </a:spcBef>
              <a:buFont typeface="+mj-lt"/>
              <a:buAutoNum type="arabicPeriod"/>
            </a:pPr>
            <a:r>
              <a:rPr lang="ar-SA" sz="3200" b="1" dirty="0">
                <a:solidFill>
                  <a:schemeClr val="accent1"/>
                </a:solidFill>
              </a:rPr>
              <a:t>التظهير الاسمي: </a:t>
            </a:r>
            <a:r>
              <a:rPr lang="ar-SA" sz="3200" dirty="0"/>
              <a:t>ويكون في حالة ذكر اسم المظهر إليه بجانب التوقيع. وليس هناك مانع في وضعه على صدر الكمبيالة مع إضافة ما يفيد التظهير. </a:t>
            </a:r>
          </a:p>
          <a:p>
            <a:pPr marL="514350" indent="-514350" algn="just" defTabSz="914400" rtl="1" eaLnBrk="1" latinLnBrk="0" hangingPunct="1">
              <a:lnSpc>
                <a:spcPct val="90000"/>
              </a:lnSpc>
              <a:spcBef>
                <a:spcPts val="1000"/>
              </a:spcBef>
              <a:buFont typeface="+mj-lt"/>
              <a:buAutoNum type="arabicPeriod"/>
            </a:pPr>
            <a:endParaRPr lang="ar-SA" sz="3200" dirty="0"/>
          </a:p>
          <a:p>
            <a:pPr marL="514350" indent="-514350" algn="just" defTabSz="914400" rtl="1" eaLnBrk="1" latinLnBrk="0" hangingPunct="1">
              <a:lnSpc>
                <a:spcPct val="90000"/>
              </a:lnSpc>
              <a:spcBef>
                <a:spcPts val="1000"/>
              </a:spcBef>
              <a:buFont typeface="+mj-lt"/>
              <a:buAutoNum type="arabicPeriod"/>
            </a:pPr>
            <a:r>
              <a:rPr lang="ar-SA" sz="3200" b="1" dirty="0">
                <a:solidFill>
                  <a:schemeClr val="accent1"/>
                </a:solidFill>
              </a:rPr>
              <a:t>التظهير لحامله: </a:t>
            </a:r>
            <a:r>
              <a:rPr lang="ar-SA" sz="3200" dirty="0"/>
              <a:t>هل يجوز إصدار كمبيالة لحامله؟ هل يجوز أن يكون التظهير لحامله؟ </a:t>
            </a:r>
            <a:endParaRPr lang="en-US" sz="3200" dirty="0"/>
          </a:p>
        </p:txBody>
      </p:sp>
    </p:spTree>
    <p:extLst>
      <p:ext uri="{BB962C8B-B14F-4D97-AF65-F5344CB8AC3E}">
        <p14:creationId xmlns:p14="http://schemas.microsoft.com/office/powerpoint/2010/main" val="16411831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E724-345F-5344-867E-27F4A700BA2D}"/>
              </a:ext>
            </a:extLst>
          </p:cNvPr>
          <p:cNvSpPr>
            <a:spLocks noGrp="1"/>
          </p:cNvSpPr>
          <p:nvPr>
            <p:ph type="title"/>
          </p:nvPr>
        </p:nvSpPr>
        <p:spPr>
          <a:xfrm>
            <a:off x="852485" y="207962"/>
            <a:ext cx="10515600" cy="935037"/>
          </a:xfrm>
          <a:ln>
            <a:solidFill>
              <a:schemeClr val="accent1"/>
            </a:solidFill>
          </a:ln>
        </p:spPr>
        <p:txBody>
          <a:bodyPr>
            <a:normAutofit/>
          </a:bodyPr>
          <a:lstStyle/>
          <a:p>
            <a:pPr algn="ctr" defTabSz="914400" rtl="1" eaLnBrk="1" latinLnBrk="0" hangingPunct="1">
              <a:lnSpc>
                <a:spcPct val="90000"/>
              </a:lnSpc>
              <a:spcBef>
                <a:spcPct val="0"/>
              </a:spcBef>
              <a:buNone/>
            </a:pPr>
            <a:r>
              <a:rPr lang="ar-SA" sz="4000" b="1" dirty="0"/>
              <a:t>آثار التظهير الناقل للملكية</a:t>
            </a:r>
            <a:endParaRPr lang="en-US" sz="4000" b="1" dirty="0"/>
          </a:p>
        </p:txBody>
      </p:sp>
      <p:sp>
        <p:nvSpPr>
          <p:cNvPr id="3" name="Content Placeholder 2">
            <a:extLst>
              <a:ext uri="{FF2B5EF4-FFF2-40B4-BE49-F238E27FC236}">
                <a16:creationId xmlns:a16="http://schemas.microsoft.com/office/drawing/2014/main" id="{3B0847C0-7CC1-3E4F-A212-CD6EA6168C3E}"/>
              </a:ext>
            </a:extLst>
          </p:cNvPr>
          <p:cNvSpPr>
            <a:spLocks noGrp="1"/>
          </p:cNvSpPr>
          <p:nvPr>
            <p:ph idx="1"/>
          </p:nvPr>
        </p:nvSpPr>
        <p:spPr>
          <a:xfrm>
            <a:off x="-214313" y="1285875"/>
            <a:ext cx="12406313" cy="4351338"/>
          </a:xfrm>
        </p:spPr>
        <p:txBody>
          <a:bodyPr>
            <a:noAutofit/>
          </a:bodyPr>
          <a:lstStyle/>
          <a:p>
            <a:pPr marL="514350" indent="-514350" algn="just" defTabSz="914400" rtl="1" eaLnBrk="1" latinLnBrk="0" hangingPunct="1">
              <a:lnSpc>
                <a:spcPct val="90000"/>
              </a:lnSpc>
              <a:spcBef>
                <a:spcPts val="1000"/>
              </a:spcBef>
              <a:buFont typeface="+mj-lt"/>
              <a:buAutoNum type="arabicPeriod"/>
            </a:pPr>
            <a:r>
              <a:rPr lang="ar-SA" b="1" dirty="0">
                <a:solidFill>
                  <a:schemeClr val="accent1"/>
                </a:solidFill>
              </a:rPr>
              <a:t>انتقال ملكية الحق الثابت في الكمبيالة: </a:t>
            </a:r>
          </a:p>
          <a:p>
            <a:pPr lvl="1" algn="just" rtl="1">
              <a:spcBef>
                <a:spcPts val="1000"/>
              </a:spcBef>
            </a:pPr>
            <a:r>
              <a:rPr lang="ar-SA" sz="2800" dirty="0"/>
              <a:t>هل يتطلب الانتقال أي اجراء شكلي أو موافقة الساحب أو المسحوب عليه؟ </a:t>
            </a:r>
          </a:p>
          <a:p>
            <a:pPr lvl="1" algn="just" rtl="1">
              <a:spcBef>
                <a:spcPts val="1000"/>
              </a:spcBef>
            </a:pPr>
            <a:r>
              <a:rPr lang="ar-SA" sz="2800" dirty="0"/>
              <a:t>نقل الملكية – حق التظهير – التقديم للقبول – التقديم للوفاء – اتخاذ الإجراءات في حال عدم الوفاء </a:t>
            </a:r>
          </a:p>
          <a:p>
            <a:pPr marL="514350" indent="-514350" algn="just" rtl="1">
              <a:buFont typeface="+mj-lt"/>
              <a:buAutoNum type="arabicPeriod" startAt="2"/>
            </a:pPr>
            <a:r>
              <a:rPr lang="ar-SA" b="1" dirty="0">
                <a:solidFill>
                  <a:schemeClr val="accent1"/>
                </a:solidFill>
              </a:rPr>
              <a:t>التزام المظهر بضمان القبول والوفاء: </a:t>
            </a:r>
          </a:p>
          <a:p>
            <a:pPr lvl="1" algn="just" rtl="1"/>
            <a:r>
              <a:rPr lang="ar-SA" sz="2800" dirty="0"/>
              <a:t>في تاريخ الاستحقاق، وإلا جاز للحامل مطالبة الجميع منفردين أو مجتمعين. </a:t>
            </a:r>
          </a:p>
          <a:p>
            <a:pPr lvl="1" algn="just" rtl="1"/>
            <a:r>
              <a:rPr lang="ar-SA" sz="2800" dirty="0"/>
              <a:t>يجوز إضافة شرط الاعفاء من الضمان.</a:t>
            </a:r>
          </a:p>
          <a:p>
            <a:pPr marL="514350" indent="-514350" algn="just" rtl="1">
              <a:buFont typeface="+mj-lt"/>
              <a:buAutoNum type="arabicPeriod" startAt="3"/>
            </a:pPr>
            <a:r>
              <a:rPr lang="ar-SA" b="1" dirty="0">
                <a:solidFill>
                  <a:schemeClr val="accent1"/>
                </a:solidFill>
              </a:rPr>
              <a:t>التطهير من الدفوع أو عدم الاحتجاج بالدفوع: </a:t>
            </a:r>
          </a:p>
          <a:p>
            <a:pPr lvl="1" algn="just" rtl="1"/>
            <a:r>
              <a:rPr lang="ar-SA" sz="2800" dirty="0"/>
              <a:t>معناه أن ينتقل الحق الثابت في الكمبيالة بالتظهير إلى المظهر إليه خاليا من كل عيب </a:t>
            </a:r>
            <a:r>
              <a:rPr lang="ar-SA" sz="2800" b="1" dirty="0">
                <a:solidFill>
                  <a:srgbClr val="FF0000"/>
                </a:solidFill>
              </a:rPr>
              <a:t>غير ظاهر على متن الورقة. </a:t>
            </a:r>
            <a:r>
              <a:rPr lang="ar-SA" sz="2800" dirty="0"/>
              <a:t>بشرط أن يكون المظهر إليه حسن النية وغير طرف في العلاقة المباشرة التي نشأ عنها الدفع. </a:t>
            </a:r>
          </a:p>
          <a:p>
            <a:pPr lvl="1" algn="just" rtl="1"/>
            <a:r>
              <a:rPr lang="ar-SA" sz="2800" dirty="0"/>
              <a:t>المقصود بالدفع: هو السبب القانوني (الادعاء) الذي يتمسك به المدين للتنصل من التزامه بدفع قيمة الكمبيالة. كادعائه ببطلان الالتزام لعدم مشروعية السبب. </a:t>
            </a:r>
            <a:endParaRPr lang="en-US" sz="2800" dirty="0"/>
          </a:p>
        </p:txBody>
      </p:sp>
    </p:spTree>
    <p:extLst>
      <p:ext uri="{BB962C8B-B14F-4D97-AF65-F5344CB8AC3E}">
        <p14:creationId xmlns:p14="http://schemas.microsoft.com/office/powerpoint/2010/main" val="29284328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FCEF-9D1A-C442-B980-4EE8B2BE03E4}"/>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شروط تطبيق قاعدة التطهير من الدفوع</a:t>
            </a:r>
            <a:endParaRPr lang="en-US" b="1" dirty="0"/>
          </a:p>
        </p:txBody>
      </p:sp>
      <p:sp>
        <p:nvSpPr>
          <p:cNvPr id="3" name="Content Placeholder 2">
            <a:extLst>
              <a:ext uri="{FF2B5EF4-FFF2-40B4-BE49-F238E27FC236}">
                <a16:creationId xmlns:a16="http://schemas.microsoft.com/office/drawing/2014/main" id="{6FEFCC0C-B40F-214C-82E3-CB7C09CA12A1}"/>
              </a:ext>
            </a:extLst>
          </p:cNvPr>
          <p:cNvSpPr>
            <a:spLocks noGrp="1"/>
          </p:cNvSpPr>
          <p:nvPr>
            <p:ph idx="1"/>
          </p:nvPr>
        </p:nvSpPr>
        <p:spPr>
          <a:xfrm>
            <a:off x="328613" y="2039937"/>
            <a:ext cx="11253787" cy="4351338"/>
          </a:xfrm>
        </p:spPr>
        <p:txBody>
          <a:bodyPr>
            <a:normAutofit/>
          </a:bodyPr>
          <a:lstStyle/>
          <a:p>
            <a:pPr marL="514350" indent="-514350" algn="r" defTabSz="914400" rtl="1" eaLnBrk="1" latinLnBrk="0" hangingPunct="1">
              <a:lnSpc>
                <a:spcPct val="90000"/>
              </a:lnSpc>
              <a:spcBef>
                <a:spcPts val="1000"/>
              </a:spcBef>
              <a:buFont typeface="+mj-lt"/>
              <a:buAutoNum type="arabicPeriod"/>
            </a:pPr>
            <a:r>
              <a:rPr lang="ar-SA" sz="3600" dirty="0"/>
              <a:t>أن يكون التظهير ناقلا للملكية أو تأميني. </a:t>
            </a:r>
          </a:p>
          <a:p>
            <a:pPr marL="514350" indent="-514350" algn="r" defTabSz="914400" rtl="1" eaLnBrk="1" latinLnBrk="0" hangingPunct="1">
              <a:lnSpc>
                <a:spcPct val="90000"/>
              </a:lnSpc>
              <a:spcBef>
                <a:spcPts val="1000"/>
              </a:spcBef>
              <a:buFont typeface="+mj-lt"/>
              <a:buAutoNum type="arabicPeriod"/>
            </a:pPr>
            <a:r>
              <a:rPr lang="ar-SA" sz="3600" dirty="0"/>
              <a:t>أن يكون الحامل حسن النية</a:t>
            </a:r>
          </a:p>
          <a:p>
            <a:pPr marL="514350" indent="-514350" algn="r" defTabSz="914400" rtl="1" eaLnBrk="1" latinLnBrk="0" hangingPunct="1">
              <a:lnSpc>
                <a:spcPct val="90000"/>
              </a:lnSpc>
              <a:spcBef>
                <a:spcPts val="1000"/>
              </a:spcBef>
              <a:buFont typeface="+mj-lt"/>
              <a:buAutoNum type="arabicPeriod"/>
            </a:pPr>
            <a:r>
              <a:rPr lang="ar-SA" sz="3600" dirty="0"/>
              <a:t>ألا يكون الحامل طرفا في العلاقة الأصلية التي نشأ عنها الالتزام أو الدفع.</a:t>
            </a:r>
          </a:p>
          <a:p>
            <a:pPr marL="514350" indent="-514350" algn="r" defTabSz="914400" rtl="1" eaLnBrk="1" latinLnBrk="0" hangingPunct="1">
              <a:lnSpc>
                <a:spcPct val="90000"/>
              </a:lnSpc>
              <a:spcBef>
                <a:spcPts val="1000"/>
              </a:spcBef>
              <a:buFont typeface="+mj-lt"/>
              <a:buAutoNum type="arabicPeriod"/>
            </a:pPr>
            <a:endParaRPr lang="en-US" sz="3600" dirty="0"/>
          </a:p>
        </p:txBody>
      </p:sp>
    </p:spTree>
    <p:extLst>
      <p:ext uri="{BB962C8B-B14F-4D97-AF65-F5344CB8AC3E}">
        <p14:creationId xmlns:p14="http://schemas.microsoft.com/office/powerpoint/2010/main" val="41513881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9F57-14D0-9843-95EB-9FB767BB85FA}"/>
              </a:ext>
            </a:extLst>
          </p:cNvPr>
          <p:cNvSpPr>
            <a:spLocks noGrp="1"/>
          </p:cNvSpPr>
          <p:nvPr>
            <p:ph type="title"/>
          </p:nvPr>
        </p:nvSpPr>
        <p:spPr>
          <a:xfrm>
            <a:off x="778669" y="7937"/>
            <a:ext cx="10515600" cy="1325563"/>
          </a:xfrm>
          <a:ln>
            <a:solidFill>
              <a:schemeClr val="accent1"/>
            </a:solidFill>
          </a:ln>
        </p:spPr>
        <p:txBody>
          <a:bodyPr/>
          <a:lstStyle/>
          <a:p>
            <a:pPr algn="ctr" defTabSz="914400" rtl="1" eaLnBrk="1" latinLnBrk="0" hangingPunct="1">
              <a:lnSpc>
                <a:spcPct val="90000"/>
              </a:lnSpc>
              <a:spcBef>
                <a:spcPct val="0"/>
              </a:spcBef>
              <a:buNone/>
            </a:pPr>
            <a:r>
              <a:rPr lang="ar-SA" b="1" dirty="0"/>
              <a:t>نطاق تطبيق قاعدة تطهير الورقة التجارية من الدفوع</a:t>
            </a:r>
            <a:endParaRPr lang="en-US" b="1" dirty="0"/>
          </a:p>
        </p:txBody>
      </p:sp>
      <p:sp>
        <p:nvSpPr>
          <p:cNvPr id="3" name="Content Placeholder 2">
            <a:extLst>
              <a:ext uri="{FF2B5EF4-FFF2-40B4-BE49-F238E27FC236}">
                <a16:creationId xmlns:a16="http://schemas.microsoft.com/office/drawing/2014/main" id="{71CEC1A1-903D-A948-B6C1-D3DF9790C243}"/>
              </a:ext>
            </a:extLst>
          </p:cNvPr>
          <p:cNvSpPr>
            <a:spLocks noGrp="1"/>
          </p:cNvSpPr>
          <p:nvPr>
            <p:ph idx="1"/>
          </p:nvPr>
        </p:nvSpPr>
        <p:spPr>
          <a:xfrm>
            <a:off x="119062" y="1497012"/>
            <a:ext cx="12072938" cy="4351338"/>
          </a:xfrm>
        </p:spPr>
        <p:txBody>
          <a:bodyPr>
            <a:noAutofit/>
          </a:bodyPr>
          <a:lstStyle/>
          <a:p>
            <a:pPr algn="r" rtl="1"/>
            <a:r>
              <a:rPr lang="ar-SA" sz="3200" b="1" u="sng" dirty="0">
                <a:solidFill>
                  <a:schemeClr val="accent6"/>
                </a:solidFill>
              </a:rPr>
              <a:t>أولا: الدفوع التي يطهرها التظهير: (تطبق قاعدة التطهير)</a:t>
            </a:r>
          </a:p>
          <a:p>
            <a:pPr marL="285750" indent="-285750" algn="r" rtl="1"/>
            <a:r>
              <a:rPr lang="ar-SA" sz="3200" dirty="0"/>
              <a:t>وهي الدفوع التي لا يجوز للمدين التمسك بها في مواجهة حامل الورقة التجارية حسن النية. </a:t>
            </a:r>
          </a:p>
          <a:p>
            <a:pPr marL="342900" indent="-342900" algn="r" rtl="1">
              <a:buFont typeface="+mj-lt"/>
              <a:buAutoNum type="arabicPeriod"/>
            </a:pPr>
            <a:r>
              <a:rPr lang="ar-SA" sz="3200" dirty="0">
                <a:solidFill>
                  <a:srgbClr val="0070C0"/>
                </a:solidFill>
              </a:rPr>
              <a:t>الدفوع الناشئة عن أحد عيوب الرضا: </a:t>
            </a:r>
          </a:p>
          <a:p>
            <a:pPr marL="800100" lvl="1" indent="-342900" algn="r" rtl="1"/>
            <a:r>
              <a:rPr lang="ar-SA" sz="3200" dirty="0"/>
              <a:t>كالغلط والاكراه والتدليس</a:t>
            </a:r>
          </a:p>
          <a:p>
            <a:pPr marL="800100" lvl="1" indent="-342900" algn="r" rtl="1"/>
            <a:r>
              <a:rPr lang="ar-SA" sz="3200" dirty="0"/>
              <a:t>عيوب غير ظاهرة على الورقة </a:t>
            </a:r>
          </a:p>
          <a:p>
            <a:pPr marL="342900" indent="-342900" algn="r" rtl="1"/>
            <a:endParaRPr lang="ar-SA" sz="3200" dirty="0"/>
          </a:p>
          <a:p>
            <a:pPr marL="342900" indent="-342900" algn="r" rtl="1">
              <a:buFont typeface="+mj-lt"/>
              <a:buAutoNum type="arabicPeriod" startAt="2"/>
            </a:pPr>
            <a:r>
              <a:rPr lang="ar-SA" sz="3200" dirty="0">
                <a:solidFill>
                  <a:srgbClr val="0070C0"/>
                </a:solidFill>
              </a:rPr>
              <a:t>الدفوع الناشئة عن انعدام السبب أو عدم المشروعية: </a:t>
            </a:r>
          </a:p>
          <a:p>
            <a:pPr marL="800100" lvl="1" indent="-342900" algn="r" rtl="1"/>
            <a:r>
              <a:rPr lang="ar-SA" sz="3200" dirty="0"/>
              <a:t>سبب غير ظاهر على الورقة </a:t>
            </a:r>
          </a:p>
          <a:p>
            <a:pPr marL="800100" lvl="1" indent="-342900" algn="r" rtl="1"/>
            <a:r>
              <a:rPr lang="ar-SA" sz="3200" dirty="0"/>
              <a:t>كدين قمار أو مخدرات</a:t>
            </a:r>
          </a:p>
          <a:p>
            <a:pPr marL="800100" lvl="1" indent="-342900" algn="r" rtl="1"/>
            <a:endParaRPr lang="ar-SA" sz="3200" dirty="0"/>
          </a:p>
          <a:p>
            <a:pPr marL="228600" indent="-228600" algn="r" defTabSz="914400" rtl="1" eaLnBrk="1" latinLnBrk="0" hangingPunct="1">
              <a:lnSpc>
                <a:spcPct val="90000"/>
              </a:lnSpc>
              <a:spcBef>
                <a:spcPts val="10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42170772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F21F1-B671-F440-9124-D375C185EC90}"/>
              </a:ext>
            </a:extLst>
          </p:cNvPr>
          <p:cNvSpPr>
            <a:spLocks noGrp="1"/>
          </p:cNvSpPr>
          <p:nvPr>
            <p:ph idx="1"/>
          </p:nvPr>
        </p:nvSpPr>
        <p:spPr>
          <a:xfrm>
            <a:off x="1481137" y="328613"/>
            <a:ext cx="10515600" cy="4351338"/>
          </a:xfrm>
        </p:spPr>
        <p:txBody>
          <a:bodyPr>
            <a:noAutofit/>
          </a:bodyPr>
          <a:lstStyle/>
          <a:p>
            <a:pPr marL="342900" indent="-342900" algn="r" rtl="1">
              <a:buFont typeface="+mj-lt"/>
              <a:buAutoNum type="arabicPeriod" startAt="3"/>
            </a:pPr>
            <a:r>
              <a:rPr lang="ar-SA" dirty="0">
                <a:solidFill>
                  <a:srgbClr val="0070C0"/>
                </a:solidFill>
              </a:rPr>
              <a:t>الدفوع الناشئة عن فسخ العلاقة الأصلية أو انقضائها: </a:t>
            </a:r>
          </a:p>
          <a:p>
            <a:pPr marL="800100" lvl="1" indent="-342900" algn="r" rtl="1"/>
            <a:r>
              <a:rPr lang="ar-SA" sz="2800" dirty="0"/>
              <a:t>كما لو حرر الساحب كمبيالة ثمن شراء بضاعة ثم فسخ هذا العقد. </a:t>
            </a:r>
          </a:p>
          <a:p>
            <a:pPr marL="800100" lvl="1" indent="-342900" algn="r" rtl="1"/>
            <a:r>
              <a:rPr lang="ar-SA" sz="2800" dirty="0"/>
              <a:t>اذا وفى المدين قيمة الورقة ولكن لم يستردها وقام المستفيد بتظهيرها لحامل حسن النية فلا يستطيع المدين التمسك بالسداد في مواجهته. </a:t>
            </a:r>
            <a:endParaRPr lang="ar-SA" sz="3200" b="1" u="sng" dirty="0">
              <a:solidFill>
                <a:schemeClr val="accent6"/>
              </a:solidFill>
            </a:endParaRPr>
          </a:p>
          <a:p>
            <a:pPr algn="r" rtl="1"/>
            <a:endParaRPr lang="ar-SA" sz="3200" b="1" u="sng" dirty="0">
              <a:solidFill>
                <a:schemeClr val="accent6"/>
              </a:solidFill>
            </a:endParaRPr>
          </a:p>
          <a:p>
            <a:pPr algn="r" rtl="1"/>
            <a:r>
              <a:rPr lang="ar-SA" sz="3200" b="1" u="sng" dirty="0">
                <a:solidFill>
                  <a:schemeClr val="accent6"/>
                </a:solidFill>
              </a:rPr>
              <a:t>ثانيا: الدفوع التي لا يطهرها التظهير: (لا تطبق قاعدة التطهير)</a:t>
            </a:r>
          </a:p>
          <a:p>
            <a:pPr marL="285750" indent="-285750" algn="r" rtl="1"/>
            <a:r>
              <a:rPr lang="ar-SA" sz="3200" dirty="0"/>
              <a:t>أي الدفوع التي يجوز للمدين أن يحتج بها على كل حامل ولو كان حسن النية. </a:t>
            </a:r>
          </a:p>
          <a:p>
            <a:pPr marL="342900" indent="-342900" algn="r" rtl="1">
              <a:buFont typeface="+mj-lt"/>
              <a:buAutoNum type="arabicPeriod"/>
            </a:pPr>
            <a:r>
              <a:rPr lang="ar-SA" sz="3200" dirty="0">
                <a:solidFill>
                  <a:schemeClr val="accent1"/>
                </a:solidFill>
              </a:rPr>
              <a:t>الدفع بنقص أحد البيانات الإلزامية في الورقة التجارية: </a:t>
            </a:r>
          </a:p>
          <a:p>
            <a:pPr marL="800100" lvl="1" indent="-342900" algn="r" rtl="1"/>
            <a:r>
              <a:rPr lang="ar-SA" sz="3200" dirty="0"/>
              <a:t>والسبب في ذلك أن هذا العيب ظاهر بمجرد الاطلاع على الكمبيالة. </a:t>
            </a:r>
          </a:p>
          <a:p>
            <a:pPr marL="800100" lvl="1" indent="-342900" algn="r" rtl="1"/>
            <a:r>
              <a:rPr lang="ar-SA" sz="3200" dirty="0"/>
              <a:t>مثل لفظ الكمبيالة – تاريخ الانشاء – تحديد المبلغ</a:t>
            </a:r>
          </a:p>
          <a:p>
            <a:pPr marL="800100" lvl="1" indent="-342900" algn="r" rtl="1"/>
            <a:endParaRPr lang="ar-SA" sz="3200" dirty="0"/>
          </a:p>
          <a:p>
            <a:pPr marL="342900" indent="-342900" algn="r" rtl="1">
              <a:buFont typeface="+mj-lt"/>
              <a:buAutoNum type="arabicPeriod" startAt="2"/>
            </a:pPr>
            <a:r>
              <a:rPr lang="ar-SA" sz="3200" dirty="0">
                <a:solidFill>
                  <a:schemeClr val="accent1"/>
                </a:solidFill>
              </a:rPr>
              <a:t>الدفع بوجود أحد الشروط الاختيارية في الكمبيالة: </a:t>
            </a:r>
          </a:p>
          <a:p>
            <a:pPr marL="800100" lvl="1" indent="-342900" algn="r" rtl="1"/>
            <a:r>
              <a:rPr lang="ar-SA" sz="3200" dirty="0"/>
              <a:t>كشرط عدم الضمان</a:t>
            </a:r>
          </a:p>
          <a:p>
            <a:pPr marL="285750" indent="-285750" algn="r" rtl="1"/>
            <a:endParaRPr lang="en-US" sz="3200" dirty="0"/>
          </a:p>
          <a:p>
            <a:pPr marL="228600" indent="-228600" algn="r" defTabSz="914400" rtl="1" eaLnBrk="1" latinLnBrk="0" hangingPunct="1">
              <a:lnSpc>
                <a:spcPct val="90000"/>
              </a:lnSpc>
              <a:spcBef>
                <a:spcPts val="10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272894269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95456F-9CA0-704B-8B9D-9C7177FD1F7B}"/>
              </a:ext>
            </a:extLst>
          </p:cNvPr>
          <p:cNvSpPr>
            <a:spLocks noGrp="1"/>
          </p:cNvSpPr>
          <p:nvPr>
            <p:ph idx="1"/>
          </p:nvPr>
        </p:nvSpPr>
        <p:spPr>
          <a:xfrm>
            <a:off x="-247650" y="0"/>
            <a:ext cx="12439650" cy="4351338"/>
          </a:xfrm>
        </p:spPr>
        <p:txBody>
          <a:bodyPr>
            <a:noAutofit/>
          </a:bodyPr>
          <a:lstStyle/>
          <a:p>
            <a:pPr marL="800100" lvl="1" indent="-342900" algn="r" rtl="1"/>
            <a:endParaRPr lang="ar-SA" sz="3200" dirty="0"/>
          </a:p>
          <a:p>
            <a:pPr marL="342900" indent="-342900" algn="r" rtl="1">
              <a:buFont typeface="+mj-lt"/>
              <a:buAutoNum type="arabicPeriod" startAt="3"/>
            </a:pPr>
            <a:r>
              <a:rPr lang="ar-SA" sz="3200" dirty="0">
                <a:solidFill>
                  <a:schemeClr val="accent1"/>
                </a:solidFill>
              </a:rPr>
              <a:t>الدفع بانعدام أو نقص الأهلية: </a:t>
            </a:r>
          </a:p>
          <a:p>
            <a:pPr marL="800100" lvl="1" indent="-342900" algn="r" rtl="1"/>
            <a:r>
              <a:rPr lang="ar-SA" sz="3200" dirty="0"/>
              <a:t>لأن مصلحة ناقص الأهلية أو </a:t>
            </a:r>
            <a:r>
              <a:rPr lang="ar-SA" sz="3200" dirty="0" err="1"/>
              <a:t>عديمها</a:t>
            </a:r>
            <a:r>
              <a:rPr lang="ar-SA" sz="3200" dirty="0"/>
              <a:t> أولى بالرعاية. ويقتصر الدفع على العديم أو الناقص </a:t>
            </a:r>
          </a:p>
          <a:p>
            <a:pPr marL="342900" indent="-342900" algn="r" rtl="1">
              <a:buFont typeface="+mj-lt"/>
              <a:buAutoNum type="arabicPeriod" startAt="4"/>
            </a:pPr>
            <a:endParaRPr lang="ar-SA" sz="3200" dirty="0">
              <a:solidFill>
                <a:schemeClr val="accent1"/>
              </a:solidFill>
            </a:endParaRPr>
          </a:p>
          <a:p>
            <a:pPr marL="342900" indent="-342900" algn="r" rtl="1">
              <a:buFont typeface="+mj-lt"/>
              <a:buAutoNum type="arabicPeriod" startAt="4"/>
            </a:pPr>
            <a:r>
              <a:rPr lang="ar-SA" sz="3200" dirty="0">
                <a:solidFill>
                  <a:schemeClr val="accent1"/>
                </a:solidFill>
              </a:rPr>
              <a:t>الدفع بالتزوير: </a:t>
            </a:r>
          </a:p>
          <a:p>
            <a:pPr marL="800100" lvl="1" indent="-342900" algn="r" rtl="1"/>
            <a:r>
              <a:rPr lang="ar-SA" sz="3200" dirty="0"/>
              <a:t>ويكون هذا الدفع مقصورا على من وقع التزوير في حقه لاستقلال التوقيعات.</a:t>
            </a:r>
          </a:p>
          <a:p>
            <a:pPr marL="800100" lvl="1" indent="-342900" algn="r" rtl="1"/>
            <a:endParaRPr lang="ar-SA" sz="3200" dirty="0"/>
          </a:p>
          <a:p>
            <a:pPr marL="342900" indent="-342900" algn="r" rtl="1">
              <a:buFont typeface="+mj-lt"/>
              <a:buAutoNum type="arabicPeriod" startAt="5"/>
            </a:pPr>
            <a:r>
              <a:rPr lang="ar-SA" sz="3200" dirty="0">
                <a:solidFill>
                  <a:schemeClr val="accent1"/>
                </a:solidFill>
              </a:rPr>
              <a:t>الدفع الناشئ عن تجاوز حدود الوكالة أو عدم وجودها: </a:t>
            </a:r>
          </a:p>
          <a:p>
            <a:pPr marL="800100" lvl="1" indent="-342900" algn="r" rtl="1"/>
            <a:r>
              <a:rPr lang="ar-SA" sz="3200" dirty="0"/>
              <a:t>كما لو وقع بدون تفويض أو جاوز حدود الوكالة كمدير شركة ولكن ليس له حق توقيع الورقة فينصرف الالتزام إليه وليس إلى الشركة. </a:t>
            </a:r>
          </a:p>
          <a:p>
            <a:pPr marL="800100" lvl="1" indent="-342900" algn="r" rtl="1"/>
            <a:endParaRPr lang="ar-SA" sz="3200" dirty="0"/>
          </a:p>
          <a:p>
            <a:pPr marL="342900" indent="-342900" algn="r" rtl="1">
              <a:buFont typeface="+mj-lt"/>
              <a:buAutoNum type="arabicPeriod" startAt="6"/>
            </a:pPr>
            <a:r>
              <a:rPr lang="ar-SA" sz="3200" dirty="0">
                <a:solidFill>
                  <a:schemeClr val="accent1"/>
                </a:solidFill>
              </a:rPr>
              <a:t>الدفع الناشئ من العلاقة الشخصية بين الحامل والمدين: </a:t>
            </a:r>
          </a:p>
          <a:p>
            <a:pPr marL="800100" lvl="1" indent="-342900" algn="r" rtl="1"/>
            <a:endParaRPr lang="ar-SA" sz="3200" dirty="0"/>
          </a:p>
          <a:p>
            <a:pPr marL="228600" indent="-228600" algn="r" defTabSz="914400" rtl="1" eaLnBrk="1" latinLnBrk="0" hangingPunct="1">
              <a:lnSpc>
                <a:spcPct val="90000"/>
              </a:lnSpc>
              <a:spcBef>
                <a:spcPts val="10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2762067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extLst>
              <a:ext uri="{FF2B5EF4-FFF2-40B4-BE49-F238E27FC236}">
                <a16:creationId xmlns:a16="http://schemas.microsoft.com/office/drawing/2014/main" id="{DD73C08F-07FE-C946-A351-6E3D7E59BA50}"/>
              </a:ext>
            </a:extLst>
          </p:cNvPr>
          <p:cNvSpPr/>
          <p:nvPr/>
        </p:nvSpPr>
        <p:spPr>
          <a:xfrm rot="10800000">
            <a:off x="145774" y="1919857"/>
            <a:ext cx="11237843" cy="33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6" name="Down Arrow 5">
            <a:extLst>
              <a:ext uri="{FF2B5EF4-FFF2-40B4-BE49-F238E27FC236}">
                <a16:creationId xmlns:a16="http://schemas.microsoft.com/office/drawing/2014/main" id="{B220598F-F7DF-2D4A-B8FB-0CF12CEA8DBE}"/>
              </a:ext>
            </a:extLst>
          </p:cNvPr>
          <p:cNvSpPr/>
          <p:nvPr/>
        </p:nvSpPr>
        <p:spPr>
          <a:xfrm>
            <a:off x="11198087" y="1656523"/>
            <a:ext cx="351181" cy="1842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7" name="TextBox 6">
            <a:extLst>
              <a:ext uri="{FF2B5EF4-FFF2-40B4-BE49-F238E27FC236}">
                <a16:creationId xmlns:a16="http://schemas.microsoft.com/office/drawing/2014/main" id="{E4297F95-F286-2C46-BEF1-9B7DE2F0D453}"/>
              </a:ext>
            </a:extLst>
          </p:cNvPr>
          <p:cNvSpPr txBox="1"/>
          <p:nvPr/>
        </p:nvSpPr>
        <p:spPr>
          <a:xfrm>
            <a:off x="10850216" y="1108386"/>
            <a:ext cx="1046922" cy="461665"/>
          </a:xfrm>
          <a:prstGeom prst="rect">
            <a:avLst/>
          </a:prstGeom>
          <a:solidFill>
            <a:schemeClr val="accent4">
              <a:lumMod val="60000"/>
              <a:lumOff val="40000"/>
            </a:schemeClr>
          </a:solidFill>
          <a:ln>
            <a:solidFill>
              <a:srgbClr val="FF0000"/>
            </a:solidFill>
          </a:ln>
        </p:spPr>
        <p:txBody>
          <a:bodyPr wrap="square" rtlCol="0">
            <a:spAutoFit/>
          </a:bodyPr>
          <a:lstStyle/>
          <a:p>
            <a:pPr marL="0" algn="ctr" defTabSz="914400" rtl="1" eaLnBrk="1" latinLnBrk="0" hangingPunct="1"/>
            <a:r>
              <a:rPr lang="ar-SA" sz="2400" b="1" dirty="0"/>
              <a:t>الساحب</a:t>
            </a:r>
            <a:endParaRPr lang="en-US" sz="2400" b="1" dirty="0"/>
          </a:p>
        </p:txBody>
      </p:sp>
      <p:sp>
        <p:nvSpPr>
          <p:cNvPr id="9" name="Down Arrow 8">
            <a:extLst>
              <a:ext uri="{FF2B5EF4-FFF2-40B4-BE49-F238E27FC236}">
                <a16:creationId xmlns:a16="http://schemas.microsoft.com/office/drawing/2014/main" id="{CB8A2BEA-BA9A-C149-844F-954C6EC50CE2}"/>
              </a:ext>
            </a:extLst>
          </p:cNvPr>
          <p:cNvSpPr/>
          <p:nvPr/>
        </p:nvSpPr>
        <p:spPr>
          <a:xfrm>
            <a:off x="8375375" y="1656523"/>
            <a:ext cx="350024" cy="1842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0" name="TextBox 9">
            <a:extLst>
              <a:ext uri="{FF2B5EF4-FFF2-40B4-BE49-F238E27FC236}">
                <a16:creationId xmlns:a16="http://schemas.microsoft.com/office/drawing/2014/main" id="{E36910A6-2A25-494C-A56B-D44B5DA95D08}"/>
              </a:ext>
            </a:extLst>
          </p:cNvPr>
          <p:cNvSpPr txBox="1"/>
          <p:nvPr/>
        </p:nvSpPr>
        <p:spPr>
          <a:xfrm>
            <a:off x="7827941" y="1104081"/>
            <a:ext cx="1417983" cy="461665"/>
          </a:xfrm>
          <a:prstGeom prst="rect">
            <a:avLst/>
          </a:prstGeom>
          <a:solidFill>
            <a:schemeClr val="accent4">
              <a:lumMod val="60000"/>
              <a:lumOff val="40000"/>
            </a:schemeClr>
          </a:solidFill>
          <a:ln>
            <a:solidFill>
              <a:srgbClr val="FF0000"/>
            </a:solidFill>
          </a:ln>
        </p:spPr>
        <p:txBody>
          <a:bodyPr wrap="square" rtlCol="0">
            <a:spAutoFit/>
          </a:bodyPr>
          <a:lstStyle/>
          <a:p>
            <a:pPr algn="ctr"/>
            <a:r>
              <a:rPr lang="ar-SA" sz="2400" b="1" dirty="0"/>
              <a:t>المستفيد</a:t>
            </a:r>
            <a:endParaRPr lang="en-US" sz="2400" b="1" dirty="0"/>
          </a:p>
        </p:txBody>
      </p:sp>
      <p:sp>
        <p:nvSpPr>
          <p:cNvPr id="11" name="Down Arrow 10">
            <a:extLst>
              <a:ext uri="{FF2B5EF4-FFF2-40B4-BE49-F238E27FC236}">
                <a16:creationId xmlns:a16="http://schemas.microsoft.com/office/drawing/2014/main" id="{1997398F-6414-F649-B019-FB63EC15D901}"/>
              </a:ext>
            </a:extLst>
          </p:cNvPr>
          <p:cNvSpPr/>
          <p:nvPr/>
        </p:nvSpPr>
        <p:spPr>
          <a:xfrm>
            <a:off x="5224671" y="1656523"/>
            <a:ext cx="341243" cy="1842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3" name="TextBox 12">
            <a:extLst>
              <a:ext uri="{FF2B5EF4-FFF2-40B4-BE49-F238E27FC236}">
                <a16:creationId xmlns:a16="http://schemas.microsoft.com/office/drawing/2014/main" id="{ED3B5237-57FE-EE44-8572-795934E4E369}"/>
              </a:ext>
            </a:extLst>
          </p:cNvPr>
          <p:cNvSpPr txBox="1"/>
          <p:nvPr/>
        </p:nvSpPr>
        <p:spPr>
          <a:xfrm>
            <a:off x="4938092" y="365417"/>
            <a:ext cx="914400" cy="1200329"/>
          </a:xfrm>
          <a:prstGeom prst="rect">
            <a:avLst/>
          </a:prstGeom>
          <a:solidFill>
            <a:schemeClr val="accent4">
              <a:lumMod val="60000"/>
              <a:lumOff val="40000"/>
            </a:schemeClr>
          </a:solidFill>
          <a:ln>
            <a:solidFill>
              <a:srgbClr val="FF0000"/>
            </a:solidFill>
          </a:ln>
        </p:spPr>
        <p:txBody>
          <a:bodyPr wrap="square" rtlCol="0">
            <a:spAutoFit/>
          </a:bodyPr>
          <a:lstStyle/>
          <a:p>
            <a:pPr algn="ctr"/>
            <a:r>
              <a:rPr lang="ar-SA" sz="2400" b="1" dirty="0"/>
              <a:t>المظهر إليه الأول</a:t>
            </a:r>
            <a:endParaRPr lang="en-US" sz="2400" b="1" dirty="0"/>
          </a:p>
        </p:txBody>
      </p:sp>
      <p:sp>
        <p:nvSpPr>
          <p:cNvPr id="14" name="Down Arrow 13">
            <a:extLst>
              <a:ext uri="{FF2B5EF4-FFF2-40B4-BE49-F238E27FC236}">
                <a16:creationId xmlns:a16="http://schemas.microsoft.com/office/drawing/2014/main" id="{690AD081-F020-FE4D-BBD5-CBBE124A15C0}"/>
              </a:ext>
            </a:extLst>
          </p:cNvPr>
          <p:cNvSpPr/>
          <p:nvPr/>
        </p:nvSpPr>
        <p:spPr>
          <a:xfrm>
            <a:off x="2097157" y="1668839"/>
            <a:ext cx="420756" cy="1842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5" name="TextBox 14">
            <a:extLst>
              <a:ext uri="{FF2B5EF4-FFF2-40B4-BE49-F238E27FC236}">
                <a16:creationId xmlns:a16="http://schemas.microsoft.com/office/drawing/2014/main" id="{33170E3C-019E-7D4E-B3C5-6A0342D57D0C}"/>
              </a:ext>
            </a:extLst>
          </p:cNvPr>
          <p:cNvSpPr txBox="1"/>
          <p:nvPr/>
        </p:nvSpPr>
        <p:spPr>
          <a:xfrm>
            <a:off x="1466021" y="730186"/>
            <a:ext cx="1683027" cy="830997"/>
          </a:xfrm>
          <a:prstGeom prst="rect">
            <a:avLst/>
          </a:prstGeom>
          <a:solidFill>
            <a:schemeClr val="accent4">
              <a:lumMod val="60000"/>
              <a:lumOff val="40000"/>
            </a:schemeClr>
          </a:solidFill>
          <a:ln>
            <a:solidFill>
              <a:srgbClr val="FF0000"/>
            </a:solidFill>
          </a:ln>
        </p:spPr>
        <p:txBody>
          <a:bodyPr wrap="square" rtlCol="0">
            <a:spAutoFit/>
          </a:bodyPr>
          <a:lstStyle/>
          <a:p>
            <a:pPr algn="ctr"/>
            <a:r>
              <a:rPr lang="ar-SA" sz="2400" b="1" dirty="0"/>
              <a:t>المظهر إليه الثاني</a:t>
            </a:r>
            <a:endParaRPr lang="en-US" sz="2400" b="1" dirty="0"/>
          </a:p>
        </p:txBody>
      </p:sp>
      <p:sp>
        <p:nvSpPr>
          <p:cNvPr id="16" name="TextBox 15">
            <a:extLst>
              <a:ext uri="{FF2B5EF4-FFF2-40B4-BE49-F238E27FC236}">
                <a16:creationId xmlns:a16="http://schemas.microsoft.com/office/drawing/2014/main" id="{0D73EBE2-1F56-3942-88EB-2A934FDCB8B0}"/>
              </a:ext>
            </a:extLst>
          </p:cNvPr>
          <p:cNvSpPr txBox="1"/>
          <p:nvPr/>
        </p:nvSpPr>
        <p:spPr>
          <a:xfrm>
            <a:off x="8633793" y="2589866"/>
            <a:ext cx="2564294" cy="461665"/>
          </a:xfrm>
          <a:prstGeom prst="rect">
            <a:avLst/>
          </a:prstGeom>
          <a:noFill/>
        </p:spPr>
        <p:txBody>
          <a:bodyPr wrap="square" rtlCol="0">
            <a:spAutoFit/>
          </a:bodyPr>
          <a:lstStyle/>
          <a:p>
            <a:pPr algn="ctr"/>
            <a:r>
              <a:rPr lang="ar-SA" sz="2400" b="1" dirty="0">
                <a:solidFill>
                  <a:srgbClr val="FF0000"/>
                </a:solidFill>
              </a:rPr>
              <a:t>علاقة مباشرة</a:t>
            </a:r>
            <a:endParaRPr lang="en-US" sz="2400" b="1" dirty="0">
              <a:solidFill>
                <a:srgbClr val="FF0000"/>
              </a:solidFill>
            </a:endParaRPr>
          </a:p>
        </p:txBody>
      </p:sp>
      <p:sp>
        <p:nvSpPr>
          <p:cNvPr id="17" name="TextBox 16">
            <a:extLst>
              <a:ext uri="{FF2B5EF4-FFF2-40B4-BE49-F238E27FC236}">
                <a16:creationId xmlns:a16="http://schemas.microsoft.com/office/drawing/2014/main" id="{DC8493B0-126E-3D48-A206-AA0FA515B076}"/>
              </a:ext>
            </a:extLst>
          </p:cNvPr>
          <p:cNvSpPr txBox="1"/>
          <p:nvPr/>
        </p:nvSpPr>
        <p:spPr>
          <a:xfrm>
            <a:off x="5621082" y="2589865"/>
            <a:ext cx="2472687" cy="461665"/>
          </a:xfrm>
          <a:prstGeom prst="rect">
            <a:avLst/>
          </a:prstGeom>
          <a:noFill/>
        </p:spPr>
        <p:txBody>
          <a:bodyPr wrap="square" rtlCol="0">
            <a:spAutoFit/>
          </a:bodyPr>
          <a:lstStyle/>
          <a:p>
            <a:pPr algn="ctr"/>
            <a:r>
              <a:rPr lang="ar-SA" sz="2400" b="1" dirty="0">
                <a:solidFill>
                  <a:srgbClr val="FF0000"/>
                </a:solidFill>
              </a:rPr>
              <a:t>علاقة مباشرة</a:t>
            </a:r>
            <a:endParaRPr lang="en-US" sz="2400" b="1" dirty="0">
              <a:solidFill>
                <a:srgbClr val="FF0000"/>
              </a:solidFill>
            </a:endParaRPr>
          </a:p>
        </p:txBody>
      </p:sp>
      <p:sp>
        <p:nvSpPr>
          <p:cNvPr id="18" name="TextBox 17">
            <a:extLst>
              <a:ext uri="{FF2B5EF4-FFF2-40B4-BE49-F238E27FC236}">
                <a16:creationId xmlns:a16="http://schemas.microsoft.com/office/drawing/2014/main" id="{9BD5C69E-A487-2143-BB52-933B7E98FA2B}"/>
              </a:ext>
            </a:extLst>
          </p:cNvPr>
          <p:cNvSpPr txBox="1"/>
          <p:nvPr/>
        </p:nvSpPr>
        <p:spPr>
          <a:xfrm>
            <a:off x="2167308" y="2457884"/>
            <a:ext cx="3407969" cy="461665"/>
          </a:xfrm>
          <a:prstGeom prst="rect">
            <a:avLst/>
          </a:prstGeom>
          <a:noFill/>
        </p:spPr>
        <p:txBody>
          <a:bodyPr wrap="square" rtlCol="0">
            <a:spAutoFit/>
          </a:bodyPr>
          <a:lstStyle/>
          <a:p>
            <a:pPr algn="ctr"/>
            <a:r>
              <a:rPr lang="ar-SA" sz="2400" b="1" dirty="0">
                <a:solidFill>
                  <a:srgbClr val="FF0000"/>
                </a:solidFill>
              </a:rPr>
              <a:t>علاقة مباشرة</a:t>
            </a:r>
            <a:endParaRPr lang="en-US" sz="2400" b="1" dirty="0">
              <a:solidFill>
                <a:srgbClr val="FF0000"/>
              </a:solidFill>
            </a:endParaRPr>
          </a:p>
        </p:txBody>
      </p:sp>
      <p:sp>
        <p:nvSpPr>
          <p:cNvPr id="20" name="Oval 19">
            <a:extLst>
              <a:ext uri="{FF2B5EF4-FFF2-40B4-BE49-F238E27FC236}">
                <a16:creationId xmlns:a16="http://schemas.microsoft.com/office/drawing/2014/main" id="{2572B082-5D58-4F49-B311-C15082DBFEF5}"/>
              </a:ext>
            </a:extLst>
          </p:cNvPr>
          <p:cNvSpPr/>
          <p:nvPr/>
        </p:nvSpPr>
        <p:spPr>
          <a:xfrm>
            <a:off x="8725400" y="4943059"/>
            <a:ext cx="3171738" cy="143123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2800" b="1" dirty="0">
                <a:solidFill>
                  <a:schemeClr val="tx1"/>
                </a:solidFill>
              </a:rPr>
              <a:t>يستطيع الساحب الدفع في وجه المستفيد</a:t>
            </a:r>
            <a:endParaRPr lang="en-US" sz="2800" b="1" dirty="0">
              <a:solidFill>
                <a:schemeClr val="tx1"/>
              </a:solidFill>
            </a:endParaRPr>
          </a:p>
        </p:txBody>
      </p:sp>
      <p:sp>
        <p:nvSpPr>
          <p:cNvPr id="21" name="Oval 20">
            <a:extLst>
              <a:ext uri="{FF2B5EF4-FFF2-40B4-BE49-F238E27FC236}">
                <a16:creationId xmlns:a16="http://schemas.microsoft.com/office/drawing/2014/main" id="{56E3D31B-8732-0B4B-9B5B-471D210FF2E2}"/>
              </a:ext>
            </a:extLst>
          </p:cNvPr>
          <p:cNvSpPr/>
          <p:nvPr/>
        </p:nvSpPr>
        <p:spPr>
          <a:xfrm>
            <a:off x="5691887" y="4013700"/>
            <a:ext cx="2146199" cy="261238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2800" b="1" dirty="0">
                <a:solidFill>
                  <a:schemeClr val="tx1"/>
                </a:solidFill>
              </a:rPr>
              <a:t>يستطيع المستفيد الدفع في وجه المظهر إليه الأول</a:t>
            </a:r>
            <a:endParaRPr lang="en-US" sz="2800" b="1" dirty="0">
              <a:solidFill>
                <a:schemeClr val="tx1"/>
              </a:solidFill>
            </a:endParaRPr>
          </a:p>
        </p:txBody>
      </p:sp>
      <p:sp>
        <p:nvSpPr>
          <p:cNvPr id="22" name="Oval 21">
            <a:extLst>
              <a:ext uri="{FF2B5EF4-FFF2-40B4-BE49-F238E27FC236}">
                <a16:creationId xmlns:a16="http://schemas.microsoft.com/office/drawing/2014/main" id="{2AFA333D-8E34-D141-B1DA-3D8BB6645E13}"/>
              </a:ext>
            </a:extLst>
          </p:cNvPr>
          <p:cNvSpPr/>
          <p:nvPr/>
        </p:nvSpPr>
        <p:spPr>
          <a:xfrm>
            <a:off x="1466021" y="4943056"/>
            <a:ext cx="3597344" cy="143123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2800" b="1" dirty="0">
                <a:solidFill>
                  <a:schemeClr val="tx1"/>
                </a:solidFill>
              </a:rPr>
              <a:t>يستطيع المظهر إليه الأول الدفع في وجه المظهر إليه الثاني</a:t>
            </a:r>
            <a:endParaRPr lang="en-US" sz="2800" b="1" dirty="0">
              <a:solidFill>
                <a:schemeClr val="tx1"/>
              </a:solidFill>
            </a:endParaRPr>
          </a:p>
        </p:txBody>
      </p:sp>
      <p:cxnSp>
        <p:nvCxnSpPr>
          <p:cNvPr id="25" name="Straight Arrow Connector 24">
            <a:extLst>
              <a:ext uri="{FF2B5EF4-FFF2-40B4-BE49-F238E27FC236}">
                <a16:creationId xmlns:a16="http://schemas.microsoft.com/office/drawing/2014/main" id="{CCF08752-2C27-0D46-9503-CF6AEEA99896}"/>
              </a:ext>
            </a:extLst>
          </p:cNvPr>
          <p:cNvCxnSpPr>
            <a:cxnSpLocks/>
          </p:cNvCxnSpPr>
          <p:nvPr/>
        </p:nvCxnSpPr>
        <p:spPr>
          <a:xfrm>
            <a:off x="10149510" y="3051530"/>
            <a:ext cx="9938" cy="1891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EA36187-56A3-E64A-82AE-1E7EF901E833}"/>
              </a:ext>
            </a:extLst>
          </p:cNvPr>
          <p:cNvCxnSpPr>
            <a:stCxn id="17" idx="2"/>
          </p:cNvCxnSpPr>
          <p:nvPr/>
        </p:nvCxnSpPr>
        <p:spPr>
          <a:xfrm flipH="1">
            <a:off x="6848637" y="3051530"/>
            <a:ext cx="8789" cy="9621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6B68078-320C-0843-BEFF-F34792E367E8}"/>
              </a:ext>
            </a:extLst>
          </p:cNvPr>
          <p:cNvCxnSpPr>
            <a:stCxn id="18" idx="2"/>
          </p:cNvCxnSpPr>
          <p:nvPr/>
        </p:nvCxnSpPr>
        <p:spPr>
          <a:xfrm>
            <a:off x="3871293" y="2919549"/>
            <a:ext cx="0" cy="1904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8850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468418-7392-884D-9CB4-4F1862878FDA}"/>
              </a:ext>
            </a:extLst>
          </p:cNvPr>
          <p:cNvSpPr>
            <a:spLocks noGrp="1"/>
          </p:cNvSpPr>
          <p:nvPr>
            <p:ph/>
          </p:nvPr>
        </p:nvSpPr>
        <p:spPr>
          <a:xfrm>
            <a:off x="300038" y="0"/>
            <a:ext cx="11639550" cy="6858000"/>
          </a:xfrm>
          <a:ln>
            <a:solidFill>
              <a:schemeClr val="tx1"/>
            </a:solidFill>
          </a:ln>
        </p:spPr>
        <p:txBody>
          <a:bodyPr>
            <a:noAutofit/>
          </a:bodyPr>
          <a:lstStyle/>
          <a:p>
            <a:pPr marL="0" indent="0" algn="ctr" defTabSz="914400" rtl="1" eaLnBrk="1" latinLnBrk="0" hangingPunct="1">
              <a:lnSpc>
                <a:spcPct val="90000"/>
              </a:lnSpc>
              <a:spcBef>
                <a:spcPts val="1000"/>
              </a:spcBef>
              <a:buNone/>
            </a:pPr>
            <a:r>
              <a:rPr lang="ar-SA" sz="3200" b="1" u="sng" dirty="0"/>
              <a:t>كمبيالة</a:t>
            </a:r>
          </a:p>
          <a:p>
            <a:pPr marL="0" indent="0" algn="r" defTabSz="914400" rtl="1" eaLnBrk="1" latinLnBrk="0" hangingPunct="1">
              <a:lnSpc>
                <a:spcPct val="90000"/>
              </a:lnSpc>
              <a:spcBef>
                <a:spcPts val="1000"/>
              </a:spcBef>
              <a:buNone/>
            </a:pPr>
            <a:r>
              <a:rPr lang="ar-SA" sz="3200" dirty="0"/>
              <a:t>الرياض في ١٦ جمادى الأول ١٤٤٠هـ                         #٥٠٠٠# ريال سعودي</a:t>
            </a:r>
          </a:p>
          <a:p>
            <a:pPr marL="0" indent="0" algn="r" defTabSz="914400" rtl="1" eaLnBrk="1" latinLnBrk="0" hangingPunct="1">
              <a:lnSpc>
                <a:spcPct val="90000"/>
              </a:lnSpc>
              <a:spcBef>
                <a:spcPts val="1000"/>
              </a:spcBef>
              <a:buNone/>
            </a:pPr>
            <a:endParaRPr lang="ar-SA" sz="3200" dirty="0"/>
          </a:p>
          <a:p>
            <a:pPr marL="0" indent="0" algn="r" defTabSz="914400" rtl="1" eaLnBrk="1" latinLnBrk="0" hangingPunct="1">
              <a:lnSpc>
                <a:spcPct val="90000"/>
              </a:lnSpc>
              <a:spcBef>
                <a:spcPts val="1000"/>
              </a:spcBef>
              <a:buNone/>
            </a:pPr>
            <a:r>
              <a:rPr lang="ar-SA" sz="3200" dirty="0"/>
              <a:t>إلى فرع البنك الأهلي                       وعنوانه: جده- شارع الحمراء- عماره ١٣٤</a:t>
            </a:r>
          </a:p>
          <a:p>
            <a:pPr marL="0" indent="0" algn="r" defTabSz="914400" rtl="1" eaLnBrk="1" latinLnBrk="0" hangingPunct="1">
              <a:lnSpc>
                <a:spcPct val="90000"/>
              </a:lnSpc>
              <a:spcBef>
                <a:spcPts val="1000"/>
              </a:spcBef>
              <a:buNone/>
            </a:pPr>
            <a:r>
              <a:rPr lang="ar-SA" sz="3200" dirty="0"/>
              <a:t>ادفعوا بموجب هذه الكمبيالة لأمر: خالد على أحمد</a:t>
            </a:r>
          </a:p>
          <a:p>
            <a:pPr marL="0" indent="0" algn="r" defTabSz="914400" rtl="1" eaLnBrk="1" latinLnBrk="0" hangingPunct="1">
              <a:lnSpc>
                <a:spcPct val="90000"/>
              </a:lnSpc>
              <a:spcBef>
                <a:spcPts val="1000"/>
              </a:spcBef>
              <a:buNone/>
            </a:pPr>
            <a:r>
              <a:rPr lang="ar-SA" sz="3200" dirty="0"/>
              <a:t>المبلغ الموضح أعلاه وقدره: #خمسة </a:t>
            </a:r>
            <a:r>
              <a:rPr lang="ar-SA" sz="3200" dirty="0" err="1"/>
              <a:t>الآف</a:t>
            </a:r>
            <a:r>
              <a:rPr lang="ar-SA" sz="3200" dirty="0"/>
              <a:t> ريال سعودي لا غير#</a:t>
            </a:r>
          </a:p>
          <a:p>
            <a:pPr marL="0" indent="0" algn="r" defTabSz="914400" rtl="1" eaLnBrk="1" latinLnBrk="0" hangingPunct="1">
              <a:lnSpc>
                <a:spcPct val="90000"/>
              </a:lnSpc>
              <a:spcBef>
                <a:spcPts val="1000"/>
              </a:spcBef>
              <a:buNone/>
            </a:pPr>
            <a:endParaRPr lang="ar-SA" sz="3200" dirty="0"/>
          </a:p>
          <a:p>
            <a:pPr marL="0" indent="0" algn="r" defTabSz="914400" rtl="1" eaLnBrk="1" latinLnBrk="0" hangingPunct="1">
              <a:lnSpc>
                <a:spcPct val="90000"/>
              </a:lnSpc>
              <a:spcBef>
                <a:spcPts val="1000"/>
              </a:spcBef>
              <a:buNone/>
            </a:pPr>
            <a:r>
              <a:rPr lang="ar-SA" sz="3200" dirty="0"/>
              <a:t>مكان الوفاء: جده شارع الحمراء- عماره ١٣٤</a:t>
            </a:r>
          </a:p>
          <a:p>
            <a:pPr marL="0" indent="0" algn="r" defTabSz="914400" rtl="1" eaLnBrk="1" latinLnBrk="0" hangingPunct="1">
              <a:lnSpc>
                <a:spcPct val="90000"/>
              </a:lnSpc>
              <a:spcBef>
                <a:spcPts val="1000"/>
              </a:spcBef>
              <a:buNone/>
            </a:pPr>
            <a:r>
              <a:rPr lang="ar-SA" sz="3200" dirty="0"/>
              <a:t>تاريخ الاستحقاق: ١٦ رمضان١٤٤٠هـ</a:t>
            </a:r>
          </a:p>
          <a:p>
            <a:pPr marL="0" indent="0" algn="ctr" defTabSz="914400" rtl="1" eaLnBrk="1" latinLnBrk="0" hangingPunct="1">
              <a:lnSpc>
                <a:spcPct val="90000"/>
              </a:lnSpc>
              <a:spcBef>
                <a:spcPts val="1000"/>
              </a:spcBef>
              <a:buNone/>
            </a:pPr>
            <a:r>
              <a:rPr lang="ar-SA" sz="3200" dirty="0"/>
              <a:t>                          اسم الساحب: عبيد زيد محمد</a:t>
            </a:r>
          </a:p>
          <a:p>
            <a:pPr marL="0" indent="0" algn="ctr" defTabSz="914400" rtl="1" eaLnBrk="1" latinLnBrk="0" hangingPunct="1">
              <a:lnSpc>
                <a:spcPct val="90000"/>
              </a:lnSpc>
              <a:spcBef>
                <a:spcPts val="1000"/>
              </a:spcBef>
              <a:buNone/>
            </a:pPr>
            <a:r>
              <a:rPr lang="ar-SA" sz="3200" dirty="0"/>
              <a:t>  التوقيع: </a:t>
            </a:r>
          </a:p>
          <a:p>
            <a:pPr marL="0" indent="0" algn="ctr" defTabSz="914400" rtl="1" eaLnBrk="1" latinLnBrk="0" hangingPunct="1">
              <a:lnSpc>
                <a:spcPct val="90000"/>
              </a:lnSpc>
              <a:spcBef>
                <a:spcPts val="1000"/>
              </a:spcBef>
              <a:buNone/>
            </a:pPr>
            <a:r>
              <a:rPr lang="ar-SA" sz="3200" dirty="0"/>
              <a:t>                                            العنوان: الرياض- طريق الملك عبدالله........</a:t>
            </a:r>
          </a:p>
        </p:txBody>
      </p:sp>
      <p:pic>
        <p:nvPicPr>
          <p:cNvPr id="2" name="Picture 1">
            <a:extLst>
              <a:ext uri="{FF2B5EF4-FFF2-40B4-BE49-F238E27FC236}">
                <a16:creationId xmlns:a16="http://schemas.microsoft.com/office/drawing/2014/main" id="{62F391A0-072E-DD46-A8AB-EDDF4C5C1849}"/>
              </a:ext>
            </a:extLst>
          </p:cNvPr>
          <p:cNvPicPr>
            <a:picLocks noChangeAspect="1"/>
          </p:cNvPicPr>
          <p:nvPr/>
        </p:nvPicPr>
        <p:blipFill>
          <a:blip r:embed="rId2"/>
          <a:stretch>
            <a:fillRect/>
          </a:stretch>
        </p:blipFill>
        <p:spPr>
          <a:xfrm>
            <a:off x="2379663" y="5629276"/>
            <a:ext cx="3092450" cy="611190"/>
          </a:xfrm>
          <a:prstGeom prst="rect">
            <a:avLst/>
          </a:prstGeom>
        </p:spPr>
      </p:pic>
      <p:pic>
        <p:nvPicPr>
          <p:cNvPr id="3" name="Picture 2">
            <a:extLst>
              <a:ext uri="{FF2B5EF4-FFF2-40B4-BE49-F238E27FC236}">
                <a16:creationId xmlns:a16="http://schemas.microsoft.com/office/drawing/2014/main" id="{12DDBBED-5740-E846-A6F9-B929F8E872B4}"/>
              </a:ext>
            </a:extLst>
          </p:cNvPr>
          <p:cNvPicPr>
            <a:picLocks noChangeAspect="1"/>
          </p:cNvPicPr>
          <p:nvPr/>
        </p:nvPicPr>
        <p:blipFill>
          <a:blip r:embed="rId3"/>
          <a:stretch>
            <a:fillRect/>
          </a:stretch>
        </p:blipFill>
        <p:spPr>
          <a:xfrm rot="18350589">
            <a:off x="486095" y="4118121"/>
            <a:ext cx="3116263" cy="698416"/>
          </a:xfrm>
          <a:prstGeom prst="rect">
            <a:avLst/>
          </a:prstGeom>
        </p:spPr>
      </p:pic>
      <p:sp>
        <p:nvSpPr>
          <p:cNvPr id="5" name="TextBox 4">
            <a:extLst>
              <a:ext uri="{FF2B5EF4-FFF2-40B4-BE49-F238E27FC236}">
                <a16:creationId xmlns:a16="http://schemas.microsoft.com/office/drawing/2014/main" id="{7E761513-3262-FD4C-B665-5C4AFD53F82C}"/>
              </a:ext>
            </a:extLst>
          </p:cNvPr>
          <p:cNvSpPr txBox="1"/>
          <p:nvPr/>
        </p:nvSpPr>
        <p:spPr>
          <a:xfrm rot="18650247">
            <a:off x="-857396" y="3721802"/>
            <a:ext cx="4765971" cy="830997"/>
          </a:xfrm>
          <a:prstGeom prst="rect">
            <a:avLst/>
          </a:prstGeom>
          <a:noFill/>
        </p:spPr>
        <p:txBody>
          <a:bodyPr wrap="square" rtlCol="0">
            <a:spAutoFit/>
          </a:bodyPr>
          <a:lstStyle/>
          <a:p>
            <a:pPr marL="0" algn="r" defTabSz="914400" rtl="1" eaLnBrk="1" latinLnBrk="0" hangingPunct="1"/>
            <a:r>
              <a:rPr lang="ar-SA" sz="2400" dirty="0">
                <a:solidFill>
                  <a:srgbClr val="FF0000"/>
                </a:solidFill>
              </a:rPr>
              <a:t>ظهرت هذه الكمبيالة لأمر/ صالح عيسى وائل</a:t>
            </a:r>
          </a:p>
          <a:p>
            <a:pPr marL="0" algn="r" defTabSz="914400" rtl="1" eaLnBrk="1" latinLnBrk="0" hangingPunct="1"/>
            <a:r>
              <a:rPr lang="ar-SA" sz="2400" dirty="0">
                <a:solidFill>
                  <a:srgbClr val="FF0000"/>
                </a:solidFill>
              </a:rPr>
              <a:t>التاريخ ١٧/رجب/١٤٤٠</a:t>
            </a:r>
            <a:endParaRPr lang="en-US" sz="2400" dirty="0">
              <a:solidFill>
                <a:srgbClr val="FF0000"/>
              </a:solidFill>
            </a:endParaRPr>
          </a:p>
        </p:txBody>
      </p:sp>
    </p:spTree>
    <p:extLst>
      <p:ext uri="{BB962C8B-B14F-4D97-AF65-F5344CB8AC3E}">
        <p14:creationId xmlns:p14="http://schemas.microsoft.com/office/powerpoint/2010/main" val="46512087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BA8C7E-3C09-C64A-9403-DF6BAF316110}"/>
              </a:ext>
            </a:extLst>
          </p:cNvPr>
          <p:cNvSpPr>
            <a:spLocks noGrp="1"/>
          </p:cNvSpPr>
          <p:nvPr>
            <p:ph/>
          </p:nvPr>
        </p:nvSpPr>
        <p:spPr/>
        <p:txBody>
          <a:bodyPr>
            <a:normAutofit/>
          </a:bodyPr>
          <a:lstStyle/>
          <a:p>
            <a:pPr algn="r" defTabSz="914400" rtl="1" eaLnBrk="1" latinLnBrk="0" hangingPunct="1">
              <a:lnSpc>
                <a:spcPct val="90000"/>
              </a:lnSpc>
              <a:spcBef>
                <a:spcPts val="1000"/>
              </a:spcBef>
              <a:buFontTx/>
              <a:buChar char="-"/>
            </a:pPr>
            <a:r>
              <a:rPr lang="ar-SA" dirty="0"/>
              <a:t>نقلت حقي في هذه الكمبيالة ل/ محمد أحمد محمد        -</a:t>
            </a:r>
          </a:p>
          <a:p>
            <a:pPr marL="0" indent="0" algn="r" rtl="1">
              <a:buNone/>
            </a:pPr>
            <a:r>
              <a:rPr lang="ar-SA" dirty="0">
                <a:solidFill>
                  <a:srgbClr val="0070C0"/>
                </a:solidFill>
              </a:rPr>
              <a:t>                                                 (الأول)                                              </a:t>
            </a:r>
          </a:p>
          <a:p>
            <a:pPr marL="0" indent="0" algn="r" defTabSz="914400" rtl="1" eaLnBrk="1" latinLnBrk="0" hangingPunct="1">
              <a:lnSpc>
                <a:spcPct val="90000"/>
              </a:lnSpc>
              <a:spcBef>
                <a:spcPts val="1000"/>
              </a:spcBef>
              <a:buNone/>
            </a:pPr>
            <a:r>
              <a:rPr lang="ar-SA" dirty="0">
                <a:solidFill>
                  <a:schemeClr val="accent1"/>
                </a:solidFill>
              </a:rPr>
              <a:t>                                                                                                    (الرابع) </a:t>
            </a:r>
          </a:p>
          <a:p>
            <a:pPr marL="0" indent="0" algn="r" defTabSz="914400" rtl="1" eaLnBrk="1" latinLnBrk="0" hangingPunct="1">
              <a:lnSpc>
                <a:spcPct val="90000"/>
              </a:lnSpc>
              <a:spcBef>
                <a:spcPts val="1000"/>
              </a:spcBef>
              <a:buNone/>
            </a:pPr>
            <a:endParaRPr lang="ar-SA" dirty="0"/>
          </a:p>
          <a:p>
            <a:pPr marL="0" indent="0" algn="r" defTabSz="914400" rtl="1" eaLnBrk="1" latinLnBrk="0" hangingPunct="1">
              <a:lnSpc>
                <a:spcPct val="90000"/>
              </a:lnSpc>
              <a:spcBef>
                <a:spcPts val="1000"/>
              </a:spcBef>
              <a:buNone/>
            </a:pPr>
            <a:r>
              <a:rPr lang="ar-SA" dirty="0"/>
              <a:t>- أنقل مبلغ هذه الكمبيالة لأمر/ مشاري خالد موسى </a:t>
            </a:r>
          </a:p>
          <a:p>
            <a:pPr marL="0" indent="0" algn="r" defTabSz="914400" rtl="1" eaLnBrk="1" latinLnBrk="0" hangingPunct="1">
              <a:lnSpc>
                <a:spcPct val="90000"/>
              </a:lnSpc>
              <a:spcBef>
                <a:spcPts val="1000"/>
              </a:spcBef>
              <a:buNone/>
            </a:pPr>
            <a:r>
              <a:rPr lang="ar-SA" dirty="0">
                <a:solidFill>
                  <a:srgbClr val="FF0000"/>
                </a:solidFill>
              </a:rPr>
              <a:t>ولا أضمن قبولها ولا وفائها</a:t>
            </a:r>
          </a:p>
          <a:p>
            <a:pPr marL="0" indent="0" algn="r" defTabSz="914400" rtl="1" eaLnBrk="1" latinLnBrk="0" hangingPunct="1">
              <a:lnSpc>
                <a:spcPct val="90000"/>
              </a:lnSpc>
              <a:spcBef>
                <a:spcPts val="1000"/>
              </a:spcBef>
              <a:buNone/>
            </a:pPr>
            <a:r>
              <a:rPr lang="ar-SA" dirty="0">
                <a:solidFill>
                  <a:schemeClr val="accent1"/>
                </a:solidFill>
              </a:rPr>
              <a:t>                                               (الثاني)</a:t>
            </a:r>
          </a:p>
          <a:p>
            <a:pPr algn="r" defTabSz="914400" rtl="1" eaLnBrk="1" latinLnBrk="0" hangingPunct="1">
              <a:lnSpc>
                <a:spcPct val="90000"/>
              </a:lnSpc>
              <a:spcBef>
                <a:spcPts val="1000"/>
              </a:spcBef>
              <a:buFontTx/>
              <a:buChar char="-"/>
            </a:pPr>
            <a:endParaRPr lang="ar-SA" dirty="0"/>
          </a:p>
          <a:p>
            <a:pPr algn="r" defTabSz="914400" rtl="1" eaLnBrk="1" latinLnBrk="0" hangingPunct="1">
              <a:lnSpc>
                <a:spcPct val="90000"/>
              </a:lnSpc>
              <a:spcBef>
                <a:spcPts val="1000"/>
              </a:spcBef>
              <a:buFontTx/>
              <a:buChar char="-"/>
            </a:pPr>
            <a:endParaRPr lang="ar-SA" dirty="0"/>
          </a:p>
          <a:p>
            <a:pPr algn="r" rtl="1">
              <a:buFontTx/>
              <a:buChar char="-"/>
            </a:pPr>
            <a:r>
              <a:rPr lang="ar-SA" dirty="0"/>
              <a:t> حولت حقي لأمر/ </a:t>
            </a:r>
            <a:r>
              <a:rPr lang="ar-SA" dirty="0">
                <a:solidFill>
                  <a:srgbClr val="FF0000"/>
                </a:solidFill>
              </a:rPr>
              <a:t>حامله </a:t>
            </a:r>
            <a:r>
              <a:rPr lang="ar-SA" dirty="0"/>
              <a:t>                                                     </a:t>
            </a:r>
          </a:p>
          <a:p>
            <a:pPr marL="0" indent="0" algn="r" defTabSz="914400" rtl="1" eaLnBrk="1" latinLnBrk="0" hangingPunct="1">
              <a:lnSpc>
                <a:spcPct val="90000"/>
              </a:lnSpc>
              <a:spcBef>
                <a:spcPts val="1000"/>
              </a:spcBef>
              <a:buNone/>
            </a:pPr>
            <a:r>
              <a:rPr lang="ar-SA" dirty="0"/>
              <a:t>                                              </a:t>
            </a:r>
            <a:r>
              <a:rPr lang="ar-SA" dirty="0">
                <a:solidFill>
                  <a:schemeClr val="accent1"/>
                </a:solidFill>
              </a:rPr>
              <a:t>(الثالث)</a:t>
            </a:r>
          </a:p>
          <a:p>
            <a:pPr algn="r" defTabSz="914400" rtl="1" eaLnBrk="1" latinLnBrk="0" hangingPunct="1">
              <a:lnSpc>
                <a:spcPct val="90000"/>
              </a:lnSpc>
              <a:spcBef>
                <a:spcPts val="1000"/>
              </a:spcBef>
              <a:buFontTx/>
              <a:buChar char="-"/>
            </a:pPr>
            <a:endParaRPr lang="ar-SA" dirty="0"/>
          </a:p>
          <a:p>
            <a:pPr algn="r" defTabSz="914400" rtl="1" eaLnBrk="1" latinLnBrk="0" hangingPunct="1">
              <a:lnSpc>
                <a:spcPct val="90000"/>
              </a:lnSpc>
              <a:spcBef>
                <a:spcPts val="1000"/>
              </a:spcBef>
              <a:buFontTx/>
              <a:buChar char="-"/>
            </a:pPr>
            <a:endParaRPr lang="ar-SA" dirty="0"/>
          </a:p>
          <a:p>
            <a:pPr algn="r" defTabSz="914400" rtl="1" eaLnBrk="1" latinLnBrk="0" hangingPunct="1">
              <a:lnSpc>
                <a:spcPct val="90000"/>
              </a:lnSpc>
              <a:spcBef>
                <a:spcPts val="1000"/>
              </a:spcBef>
              <a:buFontTx/>
              <a:buChar char="-"/>
            </a:pPr>
            <a:endParaRPr lang="en-US" dirty="0"/>
          </a:p>
        </p:txBody>
      </p:sp>
      <p:pic>
        <p:nvPicPr>
          <p:cNvPr id="4" name="Picture 3">
            <a:extLst>
              <a:ext uri="{FF2B5EF4-FFF2-40B4-BE49-F238E27FC236}">
                <a16:creationId xmlns:a16="http://schemas.microsoft.com/office/drawing/2014/main" id="{FB3811F7-CA4D-5047-A6B8-8AB7CECBF45F}"/>
              </a:ext>
            </a:extLst>
          </p:cNvPr>
          <p:cNvPicPr>
            <a:picLocks noChangeAspect="1"/>
          </p:cNvPicPr>
          <p:nvPr/>
        </p:nvPicPr>
        <p:blipFill>
          <a:blip r:embed="rId2"/>
          <a:stretch>
            <a:fillRect/>
          </a:stretch>
        </p:blipFill>
        <p:spPr>
          <a:xfrm>
            <a:off x="8888016" y="915872"/>
            <a:ext cx="3006725" cy="652462"/>
          </a:xfrm>
          <a:prstGeom prst="rect">
            <a:avLst/>
          </a:prstGeom>
        </p:spPr>
      </p:pic>
      <p:sp>
        <p:nvSpPr>
          <p:cNvPr id="6" name="TextBox 5">
            <a:extLst>
              <a:ext uri="{FF2B5EF4-FFF2-40B4-BE49-F238E27FC236}">
                <a16:creationId xmlns:a16="http://schemas.microsoft.com/office/drawing/2014/main" id="{77908F29-D171-0B49-A92C-383E0D13EE29}"/>
              </a:ext>
            </a:extLst>
          </p:cNvPr>
          <p:cNvSpPr txBox="1"/>
          <p:nvPr/>
        </p:nvSpPr>
        <p:spPr>
          <a:xfrm>
            <a:off x="6912767" y="695037"/>
            <a:ext cx="2986087" cy="461665"/>
          </a:xfrm>
          <a:prstGeom prst="rect">
            <a:avLst/>
          </a:prstGeom>
          <a:noFill/>
        </p:spPr>
        <p:txBody>
          <a:bodyPr wrap="square" rtlCol="0">
            <a:spAutoFit/>
          </a:bodyPr>
          <a:lstStyle/>
          <a:p>
            <a:r>
              <a:rPr lang="ar-SA" sz="2400" dirty="0"/>
              <a:t>١٦/جمادى الثاني/ ١٤٤٠هـ</a:t>
            </a:r>
            <a:endParaRPr lang="en-US" sz="2400" dirty="0"/>
          </a:p>
        </p:txBody>
      </p:sp>
      <p:sp>
        <p:nvSpPr>
          <p:cNvPr id="8" name="TextBox 7">
            <a:extLst>
              <a:ext uri="{FF2B5EF4-FFF2-40B4-BE49-F238E27FC236}">
                <a16:creationId xmlns:a16="http://schemas.microsoft.com/office/drawing/2014/main" id="{B8771244-D332-8A47-B2A6-8781E38D7F2A}"/>
              </a:ext>
            </a:extLst>
          </p:cNvPr>
          <p:cNvSpPr txBox="1"/>
          <p:nvPr/>
        </p:nvSpPr>
        <p:spPr>
          <a:xfrm>
            <a:off x="5476875" y="2837305"/>
            <a:ext cx="2986087" cy="461665"/>
          </a:xfrm>
          <a:prstGeom prst="rect">
            <a:avLst/>
          </a:prstGeom>
          <a:noFill/>
        </p:spPr>
        <p:txBody>
          <a:bodyPr wrap="square" rtlCol="0">
            <a:spAutoFit/>
          </a:bodyPr>
          <a:lstStyle/>
          <a:p>
            <a:r>
              <a:rPr lang="ar-SA" sz="2400" dirty="0"/>
              <a:t>٢٩/جمادى الثاني/ ١٤٤٠هـ</a:t>
            </a:r>
            <a:endParaRPr lang="en-US" sz="2400" dirty="0"/>
          </a:p>
        </p:txBody>
      </p:sp>
      <p:pic>
        <p:nvPicPr>
          <p:cNvPr id="10" name="Picture 9">
            <a:extLst>
              <a:ext uri="{FF2B5EF4-FFF2-40B4-BE49-F238E27FC236}">
                <a16:creationId xmlns:a16="http://schemas.microsoft.com/office/drawing/2014/main" id="{5FE45208-775E-6545-92D8-1E5FE85A2F0A}"/>
              </a:ext>
            </a:extLst>
          </p:cNvPr>
          <p:cNvPicPr>
            <a:picLocks noChangeAspect="1"/>
          </p:cNvPicPr>
          <p:nvPr/>
        </p:nvPicPr>
        <p:blipFill>
          <a:blip r:embed="rId3"/>
          <a:stretch>
            <a:fillRect/>
          </a:stretch>
        </p:blipFill>
        <p:spPr>
          <a:xfrm>
            <a:off x="8811667" y="3230955"/>
            <a:ext cx="2770733" cy="855662"/>
          </a:xfrm>
          <a:prstGeom prst="rect">
            <a:avLst/>
          </a:prstGeom>
        </p:spPr>
      </p:pic>
      <p:pic>
        <p:nvPicPr>
          <p:cNvPr id="11" name="Picture 10">
            <a:extLst>
              <a:ext uri="{FF2B5EF4-FFF2-40B4-BE49-F238E27FC236}">
                <a16:creationId xmlns:a16="http://schemas.microsoft.com/office/drawing/2014/main" id="{6DF28F33-F37F-E042-BED7-501B3A8D5181}"/>
              </a:ext>
            </a:extLst>
          </p:cNvPr>
          <p:cNvPicPr>
            <a:picLocks noChangeAspect="1"/>
          </p:cNvPicPr>
          <p:nvPr/>
        </p:nvPicPr>
        <p:blipFill>
          <a:blip r:embed="rId4"/>
          <a:stretch>
            <a:fillRect/>
          </a:stretch>
        </p:blipFill>
        <p:spPr>
          <a:xfrm>
            <a:off x="791097" y="208676"/>
            <a:ext cx="4191000" cy="1120062"/>
          </a:xfrm>
          <a:prstGeom prst="rect">
            <a:avLst/>
          </a:prstGeom>
        </p:spPr>
      </p:pic>
      <p:cxnSp>
        <p:nvCxnSpPr>
          <p:cNvPr id="13" name="Straight Connector 12">
            <a:extLst>
              <a:ext uri="{FF2B5EF4-FFF2-40B4-BE49-F238E27FC236}">
                <a16:creationId xmlns:a16="http://schemas.microsoft.com/office/drawing/2014/main" id="{428A7A68-5E19-0F48-83EB-9EF83E886487}"/>
              </a:ext>
            </a:extLst>
          </p:cNvPr>
          <p:cNvCxnSpPr/>
          <p:nvPr/>
        </p:nvCxnSpPr>
        <p:spPr>
          <a:xfrm>
            <a:off x="5343525" y="274639"/>
            <a:ext cx="0" cy="6449219"/>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66846EB-DB2F-BD4B-9149-828759984B9F}"/>
              </a:ext>
            </a:extLst>
          </p:cNvPr>
          <p:cNvPicPr>
            <a:picLocks noChangeAspect="1"/>
          </p:cNvPicPr>
          <p:nvPr/>
        </p:nvPicPr>
        <p:blipFill>
          <a:blip r:embed="rId5"/>
          <a:stretch>
            <a:fillRect/>
          </a:stretch>
        </p:blipFill>
        <p:spPr>
          <a:xfrm>
            <a:off x="7250609" y="5373223"/>
            <a:ext cx="3683000" cy="820887"/>
          </a:xfrm>
          <a:prstGeom prst="rect">
            <a:avLst/>
          </a:prstGeom>
        </p:spPr>
      </p:pic>
      <p:sp>
        <p:nvSpPr>
          <p:cNvPr id="15" name="TextBox 14">
            <a:extLst>
              <a:ext uri="{FF2B5EF4-FFF2-40B4-BE49-F238E27FC236}">
                <a16:creationId xmlns:a16="http://schemas.microsoft.com/office/drawing/2014/main" id="{03A26EF6-3513-6F46-9690-194C6B98D336}"/>
              </a:ext>
            </a:extLst>
          </p:cNvPr>
          <p:cNvSpPr txBox="1"/>
          <p:nvPr/>
        </p:nvSpPr>
        <p:spPr>
          <a:xfrm>
            <a:off x="5953127" y="4875558"/>
            <a:ext cx="2986087" cy="461665"/>
          </a:xfrm>
          <a:prstGeom prst="rect">
            <a:avLst/>
          </a:prstGeom>
          <a:noFill/>
        </p:spPr>
        <p:txBody>
          <a:bodyPr wrap="square" rtlCol="0">
            <a:spAutoFit/>
          </a:bodyPr>
          <a:lstStyle/>
          <a:p>
            <a:r>
              <a:rPr lang="ar-SA" sz="2400" dirty="0"/>
              <a:t>١/شعبان/ ١٤٤٠هـ</a:t>
            </a:r>
            <a:endParaRPr lang="en-US" sz="2400" dirty="0"/>
          </a:p>
        </p:txBody>
      </p:sp>
    </p:spTree>
    <p:extLst>
      <p:ext uri="{BB962C8B-B14F-4D97-AF65-F5344CB8AC3E}">
        <p14:creationId xmlns:p14="http://schemas.microsoft.com/office/powerpoint/2010/main" val="1826052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5" y="1114425"/>
            <a:ext cx="7372350"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6000" b="1" dirty="0"/>
              <a:t>المحاضرة الأولى</a:t>
            </a:r>
            <a:endParaRPr lang="en-US" sz="6000" b="1" dirty="0"/>
          </a:p>
        </p:txBody>
      </p:sp>
    </p:spTree>
    <p:extLst>
      <p:ext uri="{BB962C8B-B14F-4D97-AF65-F5344CB8AC3E}">
        <p14:creationId xmlns:p14="http://schemas.microsoft.com/office/powerpoint/2010/main" val="35309239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8" y="1114426"/>
            <a:ext cx="7372351"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6000" b="1" dirty="0"/>
              <a:t>المحاضرة الثانية عشر</a:t>
            </a:r>
            <a:endParaRPr lang="en-US" sz="6000" b="1" dirty="0"/>
          </a:p>
        </p:txBody>
      </p:sp>
    </p:spTree>
    <p:extLst>
      <p:ext uri="{BB962C8B-B14F-4D97-AF65-F5344CB8AC3E}">
        <p14:creationId xmlns:p14="http://schemas.microsoft.com/office/powerpoint/2010/main" val="38185848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8" name="Pentagon 7"/>
          <p:cNvSpPr/>
          <p:nvPr/>
        </p:nvSpPr>
        <p:spPr>
          <a:xfrm flipH="1">
            <a:off x="1628778" y="3501161"/>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التظهير </a:t>
            </a:r>
            <a:r>
              <a:rPr lang="ar-SA" sz="4000" b="1" dirty="0" err="1"/>
              <a:t>التأميني</a:t>
            </a:r>
            <a:r>
              <a:rPr lang="ar-SA" sz="4000" b="1" dirty="0"/>
              <a:t> وآثاره</a:t>
            </a:r>
            <a:endParaRPr lang="en-US" sz="4000" b="1" dirty="0"/>
          </a:p>
        </p:txBody>
      </p:sp>
      <p:sp>
        <p:nvSpPr>
          <p:cNvPr id="6" name="Pentagon 5">
            <a:extLst>
              <a:ext uri="{FF2B5EF4-FFF2-40B4-BE49-F238E27FC236}">
                <a16:creationId xmlns:a16="http://schemas.microsoft.com/office/drawing/2014/main" id="{6FC42B3A-0EAC-BF44-99AE-75F3B9E0857B}"/>
              </a:ext>
            </a:extLst>
          </p:cNvPr>
          <p:cNvSpPr/>
          <p:nvPr/>
        </p:nvSpPr>
        <p:spPr>
          <a:xfrm flipH="1">
            <a:off x="1628775" y="2457865"/>
            <a:ext cx="9938712"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التظهير </a:t>
            </a:r>
            <a:r>
              <a:rPr lang="ar-SA" sz="4000" b="1" dirty="0" err="1"/>
              <a:t>التوكيلي</a:t>
            </a:r>
            <a:r>
              <a:rPr lang="ar-SA" sz="4000" b="1" dirty="0"/>
              <a:t> وآثاره</a:t>
            </a:r>
            <a:endParaRPr lang="en-US" sz="4000" b="1" dirty="0"/>
          </a:p>
        </p:txBody>
      </p:sp>
    </p:spTree>
    <p:extLst>
      <p:ext uri="{BB962C8B-B14F-4D97-AF65-F5344CB8AC3E}">
        <p14:creationId xmlns:p14="http://schemas.microsoft.com/office/powerpoint/2010/main" val="23648733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C173-978E-7D40-B84D-16CF71113A0D}"/>
              </a:ext>
            </a:extLst>
          </p:cNvPr>
          <p:cNvSpPr>
            <a:spLocks noGrp="1"/>
          </p:cNvSpPr>
          <p:nvPr>
            <p:ph type="title"/>
          </p:nvPr>
        </p:nvSpPr>
        <p:spPr>
          <a:xfrm>
            <a:off x="838200" y="150813"/>
            <a:ext cx="10515600" cy="1325563"/>
          </a:xfrm>
          <a:ln>
            <a:solidFill>
              <a:schemeClr val="accent1"/>
            </a:solidFill>
          </a:ln>
        </p:spPr>
        <p:txBody>
          <a:bodyPr/>
          <a:lstStyle/>
          <a:p>
            <a:pPr algn="ctr" rtl="1"/>
            <a:r>
              <a:rPr lang="ar-SA" b="1" dirty="0"/>
              <a:t>التظهير </a:t>
            </a:r>
            <a:r>
              <a:rPr lang="ar-SA" b="1" dirty="0" err="1"/>
              <a:t>التوكيلي</a:t>
            </a:r>
            <a:r>
              <a:rPr lang="ar-SA" b="1" dirty="0"/>
              <a:t>  </a:t>
            </a:r>
            <a:endParaRPr lang="en-US" b="1" dirty="0"/>
          </a:p>
        </p:txBody>
      </p:sp>
      <p:sp>
        <p:nvSpPr>
          <p:cNvPr id="3" name="Content Placeholder 2">
            <a:extLst>
              <a:ext uri="{FF2B5EF4-FFF2-40B4-BE49-F238E27FC236}">
                <a16:creationId xmlns:a16="http://schemas.microsoft.com/office/drawing/2014/main" id="{DDBD7E47-1982-864C-8BAD-C6E82D97E847}"/>
              </a:ext>
            </a:extLst>
          </p:cNvPr>
          <p:cNvSpPr>
            <a:spLocks noGrp="1"/>
          </p:cNvSpPr>
          <p:nvPr>
            <p:ph idx="1"/>
          </p:nvPr>
        </p:nvSpPr>
        <p:spPr>
          <a:xfrm>
            <a:off x="0" y="1690688"/>
            <a:ext cx="11887200" cy="4351339"/>
          </a:xfrm>
        </p:spPr>
        <p:txBody>
          <a:bodyPr>
            <a:noAutofit/>
          </a:bodyPr>
          <a:lstStyle/>
          <a:p>
            <a:pPr algn="r" rtl="1"/>
            <a:r>
              <a:rPr lang="ar-SA" sz="3200" b="1" dirty="0">
                <a:solidFill>
                  <a:srgbClr val="0070C0"/>
                </a:solidFill>
              </a:rPr>
              <a:t>التعريف: </a:t>
            </a:r>
            <a:r>
              <a:rPr lang="ar-SA" sz="3200" dirty="0"/>
              <a:t>هو التظهير الذي بواسطته يتم </a:t>
            </a:r>
            <a:r>
              <a:rPr lang="ar-SA" sz="3200" b="1" dirty="0">
                <a:solidFill>
                  <a:srgbClr val="FF0000"/>
                </a:solidFill>
              </a:rPr>
              <a:t>نقل حيازة </a:t>
            </a:r>
            <a:r>
              <a:rPr lang="ar-SA" sz="3200" dirty="0"/>
              <a:t>الكمبيالة إلى المظهر إليه، من </a:t>
            </a:r>
            <a:r>
              <a:rPr lang="ar-SA" sz="3200" b="1" dirty="0">
                <a:solidFill>
                  <a:srgbClr val="FF0000"/>
                </a:solidFill>
              </a:rPr>
              <a:t>أجل تحصيل </a:t>
            </a:r>
            <a:r>
              <a:rPr lang="ar-SA" sz="3200" dirty="0"/>
              <a:t>قيمتها واتخاذ الإجراءات اللازمة لحفظ حقوق المظهر. </a:t>
            </a:r>
          </a:p>
          <a:p>
            <a:pPr algn="r" rtl="1"/>
            <a:r>
              <a:rPr lang="ar-SA" sz="3200" b="1" dirty="0">
                <a:solidFill>
                  <a:srgbClr val="0070C0"/>
                </a:solidFill>
              </a:rPr>
              <a:t>الأهمية: </a:t>
            </a:r>
          </a:p>
          <a:p>
            <a:pPr algn="r" rtl="1"/>
            <a:r>
              <a:rPr lang="ar-SA" sz="3200" dirty="0"/>
              <a:t>مكان الوفاء بعيد عن موطن الحامل</a:t>
            </a:r>
            <a:endParaRPr lang="ar-SA" sz="3200" b="1" dirty="0">
              <a:solidFill>
                <a:srgbClr val="0070C0"/>
              </a:solidFill>
            </a:endParaRPr>
          </a:p>
          <a:p>
            <a:pPr algn="r" rtl="1"/>
            <a:r>
              <a:rPr lang="ar-SA" sz="3200" dirty="0"/>
              <a:t>موطن المسحوب عليه بعيد عن موطن الحامل</a:t>
            </a:r>
          </a:p>
          <a:p>
            <a:pPr algn="r" rtl="1"/>
            <a:r>
              <a:rPr lang="ar-SA" sz="3200" b="1" dirty="0">
                <a:solidFill>
                  <a:srgbClr val="0070C0"/>
                </a:solidFill>
              </a:rPr>
              <a:t>الشروط الموضوعية: </a:t>
            </a:r>
            <a:r>
              <a:rPr lang="ar-SA" sz="3200" dirty="0"/>
              <a:t>الرضا – المحل – السبب – الأهلية: لا يشترط توافر الأهلية الكاملة لأن </a:t>
            </a:r>
            <a:r>
              <a:rPr lang="ar-SA" sz="3200" dirty="0" err="1"/>
              <a:t>التوكيلي</a:t>
            </a:r>
            <a:r>
              <a:rPr lang="ar-SA" sz="3200" dirty="0"/>
              <a:t> يعتبر من أعمال الإدارة وليس من أعمال التصرف في قيمة الكمبيالة. </a:t>
            </a:r>
          </a:p>
          <a:p>
            <a:pPr algn="r" rtl="1"/>
            <a:r>
              <a:rPr lang="ar-SA" sz="3200" b="1" dirty="0">
                <a:solidFill>
                  <a:srgbClr val="0070C0"/>
                </a:solidFill>
              </a:rPr>
              <a:t>الصيغة (الشروط الشكلية): </a:t>
            </a:r>
          </a:p>
          <a:p>
            <a:pPr algn="r" rtl="1"/>
            <a:r>
              <a:rPr lang="ar-SA" sz="3200" dirty="0"/>
              <a:t>القيمة للتحصيل – القيمة للقبض – أو ما يفيد التوكيل. </a:t>
            </a:r>
          </a:p>
        </p:txBody>
      </p:sp>
    </p:spTree>
    <p:extLst>
      <p:ext uri="{BB962C8B-B14F-4D97-AF65-F5344CB8AC3E}">
        <p14:creationId xmlns:p14="http://schemas.microsoft.com/office/powerpoint/2010/main" val="4367449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53F5C3-CE3D-D34B-81DC-2F2535756263}"/>
              </a:ext>
            </a:extLst>
          </p:cNvPr>
          <p:cNvSpPr>
            <a:spLocks noGrp="1"/>
          </p:cNvSpPr>
          <p:nvPr>
            <p:ph type="title"/>
          </p:nvPr>
        </p:nvSpPr>
        <p:spPr>
          <a:xfrm>
            <a:off x="838199" y="136526"/>
            <a:ext cx="10515600" cy="735013"/>
          </a:xfrm>
          <a:ln>
            <a:solidFill>
              <a:schemeClr val="accent1"/>
            </a:solidFill>
          </a:ln>
        </p:spPr>
        <p:txBody>
          <a:bodyPr>
            <a:normAutofit fontScale="90000"/>
          </a:bodyPr>
          <a:lstStyle/>
          <a:p>
            <a:pPr algn="ctr" rtl="1"/>
            <a:br>
              <a:rPr lang="ar-SA" b="1" dirty="0"/>
            </a:br>
            <a:r>
              <a:rPr lang="ar-SA" b="1" dirty="0"/>
              <a:t>آثار التظهير </a:t>
            </a:r>
            <a:r>
              <a:rPr lang="ar-SA" b="1" dirty="0" err="1"/>
              <a:t>التوكيلي</a:t>
            </a:r>
            <a:r>
              <a:rPr lang="ar-SA" b="1" dirty="0"/>
              <a:t> </a:t>
            </a:r>
            <a:br>
              <a:rPr lang="ar-SA" b="1" dirty="0"/>
            </a:br>
            <a:endParaRPr lang="en-US" b="1" dirty="0"/>
          </a:p>
        </p:txBody>
      </p:sp>
      <p:sp>
        <p:nvSpPr>
          <p:cNvPr id="3" name="Content Placeholder 2">
            <a:extLst>
              <a:ext uri="{FF2B5EF4-FFF2-40B4-BE49-F238E27FC236}">
                <a16:creationId xmlns:a16="http://schemas.microsoft.com/office/drawing/2014/main" id="{61CD1226-2B65-9D45-ADCD-7EF0CA5AF8A9}"/>
              </a:ext>
            </a:extLst>
          </p:cNvPr>
          <p:cNvSpPr>
            <a:spLocks noGrp="1"/>
          </p:cNvSpPr>
          <p:nvPr>
            <p:ph idx="1"/>
          </p:nvPr>
        </p:nvSpPr>
        <p:spPr>
          <a:xfrm>
            <a:off x="273848" y="1268417"/>
            <a:ext cx="11644313" cy="4818063"/>
          </a:xfrm>
        </p:spPr>
        <p:txBody>
          <a:bodyPr>
            <a:noAutofit/>
          </a:bodyPr>
          <a:lstStyle/>
          <a:p>
            <a:pPr algn="just" rtl="1"/>
            <a:r>
              <a:rPr lang="ar-SA" sz="3200" b="1" dirty="0">
                <a:solidFill>
                  <a:srgbClr val="00B050"/>
                </a:solidFill>
                <a:cs typeface="+mj-cs"/>
              </a:rPr>
              <a:t>أولا: آثاره بين المظهر والمظهر إليه: (أحكام الوكالة العادية)</a:t>
            </a:r>
          </a:p>
          <a:p>
            <a:pPr marL="514338" indent="-514338" algn="just" rtl="1">
              <a:buFont typeface="+mj-lt"/>
              <a:buAutoNum type="arabicPeriod"/>
            </a:pPr>
            <a:r>
              <a:rPr lang="ar-SA" sz="3200" b="1" dirty="0">
                <a:solidFill>
                  <a:schemeClr val="accent1"/>
                </a:solidFill>
                <a:latin typeface="Sakkal Majalla" pitchFamily="2" charset="-78"/>
                <a:cs typeface="+mj-cs"/>
              </a:rPr>
              <a:t>عدم نقل ملكية الحق الثابت في الكمبيالة: </a:t>
            </a:r>
            <a:r>
              <a:rPr lang="ar-SA" sz="3200" dirty="0">
                <a:latin typeface="Sakkal Majalla" pitchFamily="2" charset="-78"/>
                <a:cs typeface="+mj-cs"/>
              </a:rPr>
              <a:t>يترتب على التظهير </a:t>
            </a:r>
            <a:r>
              <a:rPr lang="ar-SA" sz="3200" dirty="0" err="1">
                <a:latin typeface="Sakkal Majalla" pitchFamily="2" charset="-78"/>
                <a:cs typeface="+mj-cs"/>
              </a:rPr>
              <a:t>التوكيلي</a:t>
            </a:r>
            <a:r>
              <a:rPr lang="ar-SA" sz="3200" dirty="0">
                <a:latin typeface="Sakkal Majalla" pitchFamily="2" charset="-78"/>
                <a:cs typeface="+mj-cs"/>
              </a:rPr>
              <a:t> انتقال حيازة الكمبيالة من المظهر إلى المظهر إليه، ولكن انتقال الحيازة هنا لا يترتب عليه انتقال ملكية الحق الثابت بها .</a:t>
            </a:r>
          </a:p>
          <a:p>
            <a:pPr marL="514338" indent="-514338" algn="just" rtl="1">
              <a:buFont typeface="+mj-lt"/>
              <a:buAutoNum type="arabicPeriod"/>
            </a:pPr>
            <a:r>
              <a:rPr lang="ar-SA" sz="3200" b="1" dirty="0">
                <a:solidFill>
                  <a:schemeClr val="accent1"/>
                </a:solidFill>
                <a:latin typeface="Sakkal Majalla" pitchFamily="2" charset="-78"/>
                <a:cs typeface="+mj-cs"/>
              </a:rPr>
              <a:t>مباشرة جميع الحقوق الناشئة عن تظهير الكمبيالة </a:t>
            </a:r>
            <a:r>
              <a:rPr lang="ar-SA" sz="3200" b="1" dirty="0" err="1">
                <a:solidFill>
                  <a:schemeClr val="accent1"/>
                </a:solidFill>
                <a:latin typeface="Sakkal Majalla" pitchFamily="2" charset="-78"/>
                <a:cs typeface="+mj-cs"/>
              </a:rPr>
              <a:t>توكيليا</a:t>
            </a:r>
            <a:r>
              <a:rPr lang="ar-SA" sz="3200" b="1" dirty="0">
                <a:solidFill>
                  <a:schemeClr val="accent1"/>
                </a:solidFill>
                <a:latin typeface="Sakkal Majalla" pitchFamily="2" charset="-78"/>
                <a:cs typeface="+mj-cs"/>
              </a:rPr>
              <a:t>: </a:t>
            </a:r>
            <a:r>
              <a:rPr lang="ar-SA" sz="3200" dirty="0">
                <a:latin typeface="Sakkal Majalla" pitchFamily="2" charset="-78"/>
                <a:cs typeface="+mj-cs"/>
              </a:rPr>
              <a:t>يلتزم المظهر إليه بكافة الإجراءات القانونية اللازمة لتحصيل قيمة الكمبيالة للمحافظة على حقوق المظهر.</a:t>
            </a:r>
          </a:p>
          <a:p>
            <a:pPr marL="514338" indent="-514338" algn="just" rtl="1">
              <a:buFont typeface="+mj-lt"/>
              <a:buAutoNum type="arabicPeriod"/>
            </a:pPr>
            <a:r>
              <a:rPr lang="ar-SA" sz="3200" b="1" dirty="0">
                <a:solidFill>
                  <a:schemeClr val="accent1"/>
                </a:solidFill>
                <a:latin typeface="Sakkal Majalla" pitchFamily="2" charset="-78"/>
                <a:cs typeface="+mj-cs"/>
              </a:rPr>
              <a:t>دفع الأجر المتفق عليه: </a:t>
            </a:r>
            <a:r>
              <a:rPr lang="ar-SA" sz="3200" dirty="0">
                <a:latin typeface="Sakkal Majalla" pitchFamily="2" charset="-78"/>
                <a:cs typeface="+mj-cs"/>
              </a:rPr>
              <a:t>يلتزم المظهر بدفع الأجر المتفق عليه للمظهر إليه مقابل قيامه بتحصيل قيمة الكمبيالة.</a:t>
            </a:r>
          </a:p>
          <a:p>
            <a:pPr marL="514338" indent="-514338" algn="just" rtl="1">
              <a:buFont typeface="+mj-lt"/>
              <a:buAutoNum type="arabicPeriod"/>
            </a:pPr>
            <a:r>
              <a:rPr lang="ar-SA" sz="3200" b="1" dirty="0">
                <a:solidFill>
                  <a:schemeClr val="accent1"/>
                </a:solidFill>
                <a:latin typeface="Sakkal Majalla" pitchFamily="2" charset="-78"/>
                <a:cs typeface="+mj-cs"/>
              </a:rPr>
              <a:t>عدم انقضاء الوكالة بوفاة الموكل، بينما تنقضي بوفاة الوكيل: </a:t>
            </a:r>
            <a:r>
              <a:rPr lang="ar-SA" sz="3200" dirty="0">
                <a:latin typeface="Sakkal Majalla" pitchFamily="2" charset="-78"/>
                <a:cs typeface="+mj-cs"/>
              </a:rPr>
              <a:t>كي لا يتعرض الموقعين الضامنين الذين لا يعلمون بالوفاة للسداد مرتين. مرة من قبل الوكيل والأخرى من قبل الورثة. </a:t>
            </a:r>
          </a:p>
        </p:txBody>
      </p:sp>
    </p:spTree>
    <p:extLst>
      <p:ext uri="{BB962C8B-B14F-4D97-AF65-F5344CB8AC3E}">
        <p14:creationId xmlns:p14="http://schemas.microsoft.com/office/powerpoint/2010/main" val="35429799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39B785-5D34-B540-BAB2-880246DC1DA0}"/>
              </a:ext>
            </a:extLst>
          </p:cNvPr>
          <p:cNvSpPr>
            <a:spLocks noGrp="1"/>
          </p:cNvSpPr>
          <p:nvPr>
            <p:ph idx="1"/>
          </p:nvPr>
        </p:nvSpPr>
        <p:spPr>
          <a:xfrm>
            <a:off x="285754" y="525466"/>
            <a:ext cx="11696700" cy="5746751"/>
          </a:xfrm>
        </p:spPr>
        <p:txBody>
          <a:bodyPr>
            <a:normAutofit/>
          </a:bodyPr>
          <a:lstStyle/>
          <a:p>
            <a:pPr algn="just" rtl="1"/>
            <a:r>
              <a:rPr lang="ar-SA" sz="3200" b="1" dirty="0">
                <a:solidFill>
                  <a:srgbClr val="00B050"/>
                </a:solidFill>
                <a:cs typeface="+mj-cs"/>
              </a:rPr>
              <a:t>ثانيا: آثاره بين المظهر إليه والغير: </a:t>
            </a:r>
          </a:p>
          <a:p>
            <a:pPr marL="514338" indent="-514338" algn="just" rtl="1">
              <a:buFont typeface="+mj-lt"/>
              <a:buAutoNum type="arabicPeriod"/>
            </a:pPr>
            <a:r>
              <a:rPr lang="ar-SA" sz="3200" b="1" dirty="0">
                <a:solidFill>
                  <a:schemeClr val="accent1"/>
                </a:solidFill>
                <a:latin typeface="Sakkal Majalla" pitchFamily="2" charset="-78"/>
                <a:cs typeface="+mj-cs"/>
              </a:rPr>
              <a:t>عدم تطبيق قاعدة التطهير من الدفوع: </a:t>
            </a:r>
            <a:r>
              <a:rPr lang="ar-SA" sz="3200" dirty="0">
                <a:latin typeface="Sakkal Majalla" pitchFamily="2" charset="-78"/>
                <a:cs typeface="+mj-cs"/>
              </a:rPr>
              <a:t>لا يطبق مبدأ التطهير من الدفوع حيث يجوز للغير الموقعين على الكمبيالة الاحتجاج في مواجهة المظهر إليه (الوكيل هنا)  بكافة الدفوع  التي يجوز الاحتجاج بها في مواجهة المظهر. (لأن حقوق المظهر إليه هي نفس حقوق المظهر هنا)</a:t>
            </a:r>
          </a:p>
          <a:p>
            <a:pPr algn="just" rtl="1"/>
            <a:r>
              <a:rPr lang="ar-SA" sz="3200" dirty="0">
                <a:latin typeface="Sakkal Majalla" pitchFamily="2" charset="-78"/>
                <a:cs typeface="+mj-cs"/>
              </a:rPr>
              <a:t>لو كان الوكيل مدينا لأحد الضامنين للكمبيالة، فهل يجوز لهذا الضامن الدفع بها؟</a:t>
            </a:r>
          </a:p>
          <a:p>
            <a:pPr marL="514338" indent="-514338" algn="just" rtl="1">
              <a:buFont typeface="+mj-lt"/>
              <a:buAutoNum type="arabicPeriod"/>
            </a:pPr>
            <a:endParaRPr lang="ar-SA" sz="3200" b="1" dirty="0">
              <a:latin typeface="Sakkal Majalla" pitchFamily="2" charset="-78"/>
              <a:cs typeface="+mj-cs"/>
            </a:endParaRPr>
          </a:p>
          <a:p>
            <a:pPr marL="514338" indent="-514338" algn="just" rtl="1">
              <a:buFont typeface="+mj-lt"/>
              <a:buAutoNum type="arabicPeriod"/>
            </a:pPr>
            <a:r>
              <a:rPr lang="ar-SA" sz="3200" b="1" dirty="0">
                <a:solidFill>
                  <a:schemeClr val="accent1"/>
                </a:solidFill>
                <a:cs typeface="+mj-cs"/>
              </a:rPr>
              <a:t>للمظهر إليه حق تظهير الكمبيالة تظهيرا </a:t>
            </a:r>
            <a:r>
              <a:rPr lang="ar-SA" sz="3200" b="1" dirty="0" err="1">
                <a:solidFill>
                  <a:schemeClr val="accent1"/>
                </a:solidFill>
                <a:cs typeface="+mj-cs"/>
              </a:rPr>
              <a:t>توكيليا</a:t>
            </a:r>
            <a:r>
              <a:rPr lang="ar-SA" sz="3200" b="1" dirty="0">
                <a:solidFill>
                  <a:schemeClr val="accent1"/>
                </a:solidFill>
                <a:cs typeface="+mj-cs"/>
              </a:rPr>
              <a:t> فقط: </a:t>
            </a:r>
            <a:r>
              <a:rPr lang="ar-SA" sz="3200" dirty="0">
                <a:cs typeface="+mj-cs"/>
              </a:rPr>
              <a:t>ومن ثم لا يجوز تظهيرها تظهيرا ناقلا للملكية أو تأميني، لأن الوكيل لا يملك حق التصرف فيها. وإذا قام </a:t>
            </a:r>
            <a:r>
              <a:rPr lang="ar-SA" sz="3200" dirty="0">
                <a:solidFill>
                  <a:srgbClr val="FF0000"/>
                </a:solidFill>
                <a:cs typeface="+mj-cs"/>
              </a:rPr>
              <a:t>بتظهيرها تظهيرا ناقلا للملكية، عد ذلك تظهير توكيلي. </a:t>
            </a:r>
            <a:endParaRPr lang="en-US" sz="3200" dirty="0">
              <a:solidFill>
                <a:srgbClr val="FF0000"/>
              </a:solidFill>
              <a:cs typeface="+mj-cs"/>
            </a:endParaRPr>
          </a:p>
        </p:txBody>
      </p:sp>
    </p:spTree>
    <p:extLst>
      <p:ext uri="{BB962C8B-B14F-4D97-AF65-F5344CB8AC3E}">
        <p14:creationId xmlns:p14="http://schemas.microsoft.com/office/powerpoint/2010/main" val="13976614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extLst>
              <a:ext uri="{FF2B5EF4-FFF2-40B4-BE49-F238E27FC236}">
                <a16:creationId xmlns:a16="http://schemas.microsoft.com/office/drawing/2014/main" id="{DD73C08F-07FE-C946-A351-6E3D7E59BA50}"/>
              </a:ext>
            </a:extLst>
          </p:cNvPr>
          <p:cNvSpPr/>
          <p:nvPr/>
        </p:nvSpPr>
        <p:spPr>
          <a:xfrm rot="10800000">
            <a:off x="145775" y="1919858"/>
            <a:ext cx="11237843" cy="33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6" name="Down Arrow 5">
            <a:extLst>
              <a:ext uri="{FF2B5EF4-FFF2-40B4-BE49-F238E27FC236}">
                <a16:creationId xmlns:a16="http://schemas.microsoft.com/office/drawing/2014/main" id="{B220598F-F7DF-2D4A-B8FB-0CF12CEA8DBE}"/>
              </a:ext>
            </a:extLst>
          </p:cNvPr>
          <p:cNvSpPr/>
          <p:nvPr/>
        </p:nvSpPr>
        <p:spPr>
          <a:xfrm>
            <a:off x="11198088" y="1656526"/>
            <a:ext cx="351181" cy="1842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7" name="TextBox 6">
            <a:extLst>
              <a:ext uri="{FF2B5EF4-FFF2-40B4-BE49-F238E27FC236}">
                <a16:creationId xmlns:a16="http://schemas.microsoft.com/office/drawing/2014/main" id="{E4297F95-F286-2C46-BEF1-9B7DE2F0D453}"/>
              </a:ext>
            </a:extLst>
          </p:cNvPr>
          <p:cNvSpPr txBox="1"/>
          <p:nvPr/>
        </p:nvSpPr>
        <p:spPr>
          <a:xfrm>
            <a:off x="10850216" y="1108387"/>
            <a:ext cx="1046923" cy="461665"/>
          </a:xfrm>
          <a:prstGeom prst="rect">
            <a:avLst/>
          </a:prstGeom>
          <a:solidFill>
            <a:schemeClr val="accent4">
              <a:lumMod val="60000"/>
              <a:lumOff val="40000"/>
            </a:schemeClr>
          </a:solidFill>
          <a:ln>
            <a:solidFill>
              <a:srgbClr val="FF0000"/>
            </a:solidFill>
          </a:ln>
        </p:spPr>
        <p:txBody>
          <a:bodyPr wrap="square" rtlCol="0">
            <a:spAutoFit/>
          </a:bodyPr>
          <a:lstStyle/>
          <a:p>
            <a:pPr algn="ctr" defTabSz="914377" rtl="1"/>
            <a:r>
              <a:rPr lang="ar-SA" sz="2400" b="1" dirty="0"/>
              <a:t>الساحب</a:t>
            </a:r>
            <a:endParaRPr lang="en-US" sz="2400" b="1" dirty="0"/>
          </a:p>
        </p:txBody>
      </p:sp>
      <p:sp>
        <p:nvSpPr>
          <p:cNvPr id="9" name="Down Arrow 8">
            <a:extLst>
              <a:ext uri="{FF2B5EF4-FFF2-40B4-BE49-F238E27FC236}">
                <a16:creationId xmlns:a16="http://schemas.microsoft.com/office/drawing/2014/main" id="{CB8A2BEA-BA9A-C149-844F-954C6EC50CE2}"/>
              </a:ext>
            </a:extLst>
          </p:cNvPr>
          <p:cNvSpPr/>
          <p:nvPr/>
        </p:nvSpPr>
        <p:spPr>
          <a:xfrm>
            <a:off x="8375375" y="1656526"/>
            <a:ext cx="350024" cy="1842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10" name="TextBox 9">
            <a:extLst>
              <a:ext uri="{FF2B5EF4-FFF2-40B4-BE49-F238E27FC236}">
                <a16:creationId xmlns:a16="http://schemas.microsoft.com/office/drawing/2014/main" id="{E36910A6-2A25-494C-A56B-D44B5DA95D08}"/>
              </a:ext>
            </a:extLst>
          </p:cNvPr>
          <p:cNvSpPr txBox="1"/>
          <p:nvPr/>
        </p:nvSpPr>
        <p:spPr>
          <a:xfrm>
            <a:off x="7827945" y="1104082"/>
            <a:ext cx="1417983" cy="461665"/>
          </a:xfrm>
          <a:prstGeom prst="rect">
            <a:avLst/>
          </a:prstGeom>
          <a:solidFill>
            <a:schemeClr val="accent4">
              <a:lumMod val="60000"/>
              <a:lumOff val="40000"/>
            </a:schemeClr>
          </a:solidFill>
          <a:ln>
            <a:solidFill>
              <a:srgbClr val="FF0000"/>
            </a:solidFill>
          </a:ln>
        </p:spPr>
        <p:txBody>
          <a:bodyPr wrap="square" rtlCol="0">
            <a:spAutoFit/>
          </a:bodyPr>
          <a:lstStyle/>
          <a:p>
            <a:pPr algn="ctr"/>
            <a:r>
              <a:rPr lang="ar-SA" sz="2400" b="1" dirty="0"/>
              <a:t>المستفيد</a:t>
            </a:r>
            <a:endParaRPr lang="en-US" sz="2400" b="1" dirty="0"/>
          </a:p>
        </p:txBody>
      </p:sp>
      <p:sp>
        <p:nvSpPr>
          <p:cNvPr id="11" name="Down Arrow 10">
            <a:extLst>
              <a:ext uri="{FF2B5EF4-FFF2-40B4-BE49-F238E27FC236}">
                <a16:creationId xmlns:a16="http://schemas.microsoft.com/office/drawing/2014/main" id="{1997398F-6414-F649-B019-FB63EC15D901}"/>
              </a:ext>
            </a:extLst>
          </p:cNvPr>
          <p:cNvSpPr/>
          <p:nvPr/>
        </p:nvSpPr>
        <p:spPr>
          <a:xfrm>
            <a:off x="5224672" y="1656524"/>
            <a:ext cx="341243" cy="1842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13" name="TextBox 12">
            <a:extLst>
              <a:ext uri="{FF2B5EF4-FFF2-40B4-BE49-F238E27FC236}">
                <a16:creationId xmlns:a16="http://schemas.microsoft.com/office/drawing/2014/main" id="{ED3B5237-57FE-EE44-8572-795934E4E369}"/>
              </a:ext>
            </a:extLst>
          </p:cNvPr>
          <p:cNvSpPr txBox="1"/>
          <p:nvPr/>
        </p:nvSpPr>
        <p:spPr>
          <a:xfrm>
            <a:off x="4753340" y="369723"/>
            <a:ext cx="1285557" cy="1200329"/>
          </a:xfrm>
          <a:prstGeom prst="rect">
            <a:avLst/>
          </a:prstGeom>
          <a:solidFill>
            <a:schemeClr val="accent4">
              <a:lumMod val="60000"/>
              <a:lumOff val="40000"/>
            </a:schemeClr>
          </a:solidFill>
          <a:ln>
            <a:solidFill>
              <a:srgbClr val="FF0000"/>
            </a:solidFill>
          </a:ln>
        </p:spPr>
        <p:txBody>
          <a:bodyPr wrap="square" rtlCol="0">
            <a:spAutoFit/>
          </a:bodyPr>
          <a:lstStyle/>
          <a:p>
            <a:pPr algn="ctr"/>
            <a:r>
              <a:rPr lang="ar-SA" sz="2400" b="1" dirty="0"/>
              <a:t>المظهر إليه الأول (الموكل)</a:t>
            </a:r>
            <a:endParaRPr lang="en-US" sz="2400" b="1" dirty="0"/>
          </a:p>
        </p:txBody>
      </p:sp>
      <p:sp>
        <p:nvSpPr>
          <p:cNvPr id="14" name="Down Arrow 13">
            <a:extLst>
              <a:ext uri="{FF2B5EF4-FFF2-40B4-BE49-F238E27FC236}">
                <a16:creationId xmlns:a16="http://schemas.microsoft.com/office/drawing/2014/main" id="{690AD081-F020-FE4D-BBD5-CBBE124A15C0}"/>
              </a:ext>
            </a:extLst>
          </p:cNvPr>
          <p:cNvSpPr/>
          <p:nvPr/>
        </p:nvSpPr>
        <p:spPr>
          <a:xfrm>
            <a:off x="2097161" y="1668840"/>
            <a:ext cx="420756" cy="1842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15" name="TextBox 14">
            <a:extLst>
              <a:ext uri="{FF2B5EF4-FFF2-40B4-BE49-F238E27FC236}">
                <a16:creationId xmlns:a16="http://schemas.microsoft.com/office/drawing/2014/main" id="{33170E3C-019E-7D4E-B3C5-6A0342D57D0C}"/>
              </a:ext>
            </a:extLst>
          </p:cNvPr>
          <p:cNvSpPr txBox="1"/>
          <p:nvPr/>
        </p:nvSpPr>
        <p:spPr>
          <a:xfrm>
            <a:off x="1466021" y="730187"/>
            <a:ext cx="1683027" cy="830997"/>
          </a:xfrm>
          <a:prstGeom prst="rect">
            <a:avLst/>
          </a:prstGeom>
          <a:solidFill>
            <a:schemeClr val="accent4">
              <a:lumMod val="60000"/>
              <a:lumOff val="40000"/>
            </a:schemeClr>
          </a:solidFill>
          <a:ln>
            <a:solidFill>
              <a:srgbClr val="FF0000"/>
            </a:solidFill>
          </a:ln>
        </p:spPr>
        <p:txBody>
          <a:bodyPr wrap="square" rtlCol="0">
            <a:spAutoFit/>
          </a:bodyPr>
          <a:lstStyle/>
          <a:p>
            <a:pPr algn="ctr"/>
            <a:r>
              <a:rPr lang="ar-SA" sz="2400" b="1" dirty="0"/>
              <a:t>المظهر إليه الثاني (الوكيل)</a:t>
            </a:r>
            <a:endParaRPr lang="en-US" sz="2400" b="1" dirty="0"/>
          </a:p>
        </p:txBody>
      </p:sp>
      <p:sp>
        <p:nvSpPr>
          <p:cNvPr id="16" name="TextBox 15">
            <a:extLst>
              <a:ext uri="{FF2B5EF4-FFF2-40B4-BE49-F238E27FC236}">
                <a16:creationId xmlns:a16="http://schemas.microsoft.com/office/drawing/2014/main" id="{0D73EBE2-1F56-3942-88EB-2A934FDCB8B0}"/>
              </a:ext>
            </a:extLst>
          </p:cNvPr>
          <p:cNvSpPr txBox="1"/>
          <p:nvPr/>
        </p:nvSpPr>
        <p:spPr>
          <a:xfrm>
            <a:off x="8633797" y="2589868"/>
            <a:ext cx="2564295" cy="461665"/>
          </a:xfrm>
          <a:prstGeom prst="rect">
            <a:avLst/>
          </a:prstGeom>
          <a:noFill/>
        </p:spPr>
        <p:txBody>
          <a:bodyPr wrap="square" rtlCol="0">
            <a:spAutoFit/>
          </a:bodyPr>
          <a:lstStyle/>
          <a:p>
            <a:pPr algn="ctr"/>
            <a:r>
              <a:rPr lang="ar-SA" sz="2400" b="1" dirty="0">
                <a:solidFill>
                  <a:srgbClr val="FF0000"/>
                </a:solidFill>
              </a:rPr>
              <a:t>علاقة مباشرة</a:t>
            </a:r>
            <a:endParaRPr lang="en-US" sz="2400" b="1" dirty="0">
              <a:solidFill>
                <a:srgbClr val="FF0000"/>
              </a:solidFill>
            </a:endParaRPr>
          </a:p>
        </p:txBody>
      </p:sp>
      <p:sp>
        <p:nvSpPr>
          <p:cNvPr id="17" name="TextBox 16">
            <a:extLst>
              <a:ext uri="{FF2B5EF4-FFF2-40B4-BE49-F238E27FC236}">
                <a16:creationId xmlns:a16="http://schemas.microsoft.com/office/drawing/2014/main" id="{DC8493B0-126E-3D48-A206-AA0FA515B076}"/>
              </a:ext>
            </a:extLst>
          </p:cNvPr>
          <p:cNvSpPr txBox="1"/>
          <p:nvPr/>
        </p:nvSpPr>
        <p:spPr>
          <a:xfrm>
            <a:off x="5621086" y="2589866"/>
            <a:ext cx="2472687" cy="461665"/>
          </a:xfrm>
          <a:prstGeom prst="rect">
            <a:avLst/>
          </a:prstGeom>
          <a:noFill/>
        </p:spPr>
        <p:txBody>
          <a:bodyPr wrap="square" rtlCol="0">
            <a:spAutoFit/>
          </a:bodyPr>
          <a:lstStyle/>
          <a:p>
            <a:pPr algn="ctr"/>
            <a:r>
              <a:rPr lang="ar-SA" sz="2400" b="1" dirty="0">
                <a:solidFill>
                  <a:srgbClr val="FF0000"/>
                </a:solidFill>
              </a:rPr>
              <a:t>علاقة مباشرة</a:t>
            </a:r>
            <a:endParaRPr lang="en-US" sz="2400" b="1" dirty="0">
              <a:solidFill>
                <a:srgbClr val="FF0000"/>
              </a:solidFill>
            </a:endParaRPr>
          </a:p>
        </p:txBody>
      </p:sp>
      <p:sp>
        <p:nvSpPr>
          <p:cNvPr id="18" name="TextBox 17">
            <a:extLst>
              <a:ext uri="{FF2B5EF4-FFF2-40B4-BE49-F238E27FC236}">
                <a16:creationId xmlns:a16="http://schemas.microsoft.com/office/drawing/2014/main" id="{9BD5C69E-A487-2143-BB52-933B7E98FA2B}"/>
              </a:ext>
            </a:extLst>
          </p:cNvPr>
          <p:cNvSpPr txBox="1"/>
          <p:nvPr/>
        </p:nvSpPr>
        <p:spPr>
          <a:xfrm>
            <a:off x="2167312" y="2589865"/>
            <a:ext cx="3407969" cy="461665"/>
          </a:xfrm>
          <a:prstGeom prst="rect">
            <a:avLst/>
          </a:prstGeom>
          <a:noFill/>
        </p:spPr>
        <p:txBody>
          <a:bodyPr wrap="square" rtlCol="0">
            <a:spAutoFit/>
          </a:bodyPr>
          <a:lstStyle/>
          <a:p>
            <a:pPr algn="ctr"/>
            <a:r>
              <a:rPr lang="ar-SA" sz="2400" b="1" dirty="0">
                <a:solidFill>
                  <a:srgbClr val="FF0000"/>
                </a:solidFill>
              </a:rPr>
              <a:t>علاقة مباشرة</a:t>
            </a:r>
            <a:endParaRPr lang="en-US" sz="2400" b="1" dirty="0">
              <a:solidFill>
                <a:srgbClr val="FF0000"/>
              </a:solidFill>
            </a:endParaRPr>
          </a:p>
        </p:txBody>
      </p:sp>
      <p:sp>
        <p:nvSpPr>
          <p:cNvPr id="22" name="Oval 21">
            <a:extLst>
              <a:ext uri="{FF2B5EF4-FFF2-40B4-BE49-F238E27FC236}">
                <a16:creationId xmlns:a16="http://schemas.microsoft.com/office/drawing/2014/main" id="{2AFA333D-8E34-D141-B1DA-3D8BB6645E13}"/>
              </a:ext>
            </a:extLst>
          </p:cNvPr>
          <p:cNvSpPr/>
          <p:nvPr/>
        </p:nvSpPr>
        <p:spPr>
          <a:xfrm>
            <a:off x="1466021" y="4943057"/>
            <a:ext cx="3597344" cy="143123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2800" b="1" dirty="0">
                <a:solidFill>
                  <a:schemeClr val="tx1"/>
                </a:solidFill>
              </a:rPr>
              <a:t>حقوق المظهر إليه </a:t>
            </a:r>
            <a:r>
              <a:rPr lang="ar-SA" sz="2800" b="1" dirty="0" err="1">
                <a:solidFill>
                  <a:schemeClr val="tx1"/>
                </a:solidFill>
              </a:rPr>
              <a:t>توكيليا</a:t>
            </a:r>
            <a:r>
              <a:rPr lang="ar-SA" sz="2800" b="1" dirty="0">
                <a:solidFill>
                  <a:schemeClr val="tx1"/>
                </a:solidFill>
              </a:rPr>
              <a:t> هي نفس حقوق المظهر</a:t>
            </a:r>
            <a:endParaRPr lang="en-US" sz="2800" b="1" dirty="0">
              <a:solidFill>
                <a:schemeClr val="tx1"/>
              </a:solidFill>
            </a:endParaRPr>
          </a:p>
        </p:txBody>
      </p:sp>
      <p:cxnSp>
        <p:nvCxnSpPr>
          <p:cNvPr id="29" name="Straight Arrow Connector 28">
            <a:extLst>
              <a:ext uri="{FF2B5EF4-FFF2-40B4-BE49-F238E27FC236}">
                <a16:creationId xmlns:a16="http://schemas.microsoft.com/office/drawing/2014/main" id="{A6B68078-320C-0843-BEFF-F34792E367E8}"/>
              </a:ext>
            </a:extLst>
          </p:cNvPr>
          <p:cNvCxnSpPr>
            <a:cxnSpLocks/>
          </p:cNvCxnSpPr>
          <p:nvPr/>
        </p:nvCxnSpPr>
        <p:spPr>
          <a:xfrm>
            <a:off x="3871293" y="3157539"/>
            <a:ext cx="0" cy="1666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4998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8374-542E-EC4D-8AEF-EEDE0F9EE218}"/>
              </a:ext>
            </a:extLst>
          </p:cNvPr>
          <p:cNvSpPr>
            <a:spLocks noGrp="1"/>
          </p:cNvSpPr>
          <p:nvPr>
            <p:ph type="title"/>
          </p:nvPr>
        </p:nvSpPr>
        <p:spPr>
          <a:ln>
            <a:solidFill>
              <a:schemeClr val="accent1"/>
            </a:solidFill>
          </a:ln>
        </p:spPr>
        <p:txBody>
          <a:bodyPr/>
          <a:lstStyle/>
          <a:p>
            <a:pPr algn="ctr" rtl="1"/>
            <a:r>
              <a:rPr lang="ar-SA" b="1" dirty="0"/>
              <a:t>التظهير </a:t>
            </a:r>
            <a:r>
              <a:rPr lang="ar-SA" b="1" dirty="0" err="1"/>
              <a:t>التأميني</a:t>
            </a:r>
            <a:r>
              <a:rPr lang="ar-SA" b="1" dirty="0"/>
              <a:t> (رهن الكمبيالة)</a:t>
            </a:r>
            <a:endParaRPr lang="en-US" b="1" dirty="0"/>
          </a:p>
        </p:txBody>
      </p:sp>
      <p:sp>
        <p:nvSpPr>
          <p:cNvPr id="3" name="Content Placeholder 2">
            <a:extLst>
              <a:ext uri="{FF2B5EF4-FFF2-40B4-BE49-F238E27FC236}">
                <a16:creationId xmlns:a16="http://schemas.microsoft.com/office/drawing/2014/main" id="{51E27936-8A03-EA4D-8191-A2893FED26D4}"/>
              </a:ext>
            </a:extLst>
          </p:cNvPr>
          <p:cNvSpPr>
            <a:spLocks noGrp="1"/>
          </p:cNvSpPr>
          <p:nvPr>
            <p:ph idx="1"/>
          </p:nvPr>
        </p:nvSpPr>
        <p:spPr/>
        <p:txBody>
          <a:bodyPr>
            <a:normAutofit/>
          </a:bodyPr>
          <a:lstStyle/>
          <a:p>
            <a:pPr algn="just" rtl="1"/>
            <a:r>
              <a:rPr lang="ar-SA" sz="3200" b="1" dirty="0">
                <a:solidFill>
                  <a:srgbClr val="0070C0"/>
                </a:solidFill>
              </a:rPr>
              <a:t>التعريف: </a:t>
            </a:r>
            <a:r>
              <a:rPr lang="ar-SA" sz="3200" dirty="0"/>
              <a:t>هو قيام المظهر (المدين الراهن) برهن الحق الثابت في الورقة التجارية لدى المظهر إليه ( الدائن المرتهن) ضمانا لدين على المظهر. فإن تم الوفاء بالدين وإلا قام المظهر إليه بتقديمها للوفاء في تاريخ الاستحقاق.</a:t>
            </a:r>
          </a:p>
          <a:p>
            <a:pPr algn="just" rtl="1"/>
            <a:endParaRPr lang="ar-SA" sz="3200" dirty="0"/>
          </a:p>
          <a:p>
            <a:pPr algn="just" rtl="1"/>
            <a:r>
              <a:rPr lang="ar-SA" sz="3200" dirty="0"/>
              <a:t> </a:t>
            </a:r>
            <a:r>
              <a:rPr lang="ar-SA" sz="3200" b="1" dirty="0">
                <a:solidFill>
                  <a:srgbClr val="0070C0"/>
                </a:solidFill>
              </a:rPr>
              <a:t>الشروط الموضوعية: </a:t>
            </a:r>
            <a:r>
              <a:rPr lang="ar-SA" sz="3200" dirty="0"/>
              <a:t>الرضا – الأهلية الكاملة – المحل – السبب. </a:t>
            </a:r>
          </a:p>
          <a:p>
            <a:pPr algn="just" rtl="1"/>
            <a:endParaRPr lang="ar-SA" sz="3200" dirty="0"/>
          </a:p>
          <a:p>
            <a:pPr algn="just" rtl="1"/>
            <a:r>
              <a:rPr lang="ar-SA" sz="3200" b="1" dirty="0">
                <a:solidFill>
                  <a:srgbClr val="0070C0"/>
                </a:solidFill>
              </a:rPr>
              <a:t>الصيغة (الشروط الشكلية): </a:t>
            </a:r>
            <a:r>
              <a:rPr lang="ar-SA" sz="3200" dirty="0"/>
              <a:t>القيمة للضمان – القيمة للرهن – القيمة للتأمين - أو أي عبارة تفيد الرهن – </a:t>
            </a:r>
            <a:r>
              <a:rPr lang="ar-SA" sz="3200" dirty="0">
                <a:solidFill>
                  <a:srgbClr val="FF0000"/>
                </a:solidFill>
              </a:rPr>
              <a:t>اذا لم يكتب ما يفيد الرهن اعتبر التظهير ناقلا للملكية. </a:t>
            </a:r>
          </a:p>
          <a:p>
            <a:pPr algn="just" rtl="1"/>
            <a:endParaRPr lang="en-US" sz="3200" dirty="0"/>
          </a:p>
        </p:txBody>
      </p:sp>
    </p:spTree>
    <p:extLst>
      <p:ext uri="{BB962C8B-B14F-4D97-AF65-F5344CB8AC3E}">
        <p14:creationId xmlns:p14="http://schemas.microsoft.com/office/powerpoint/2010/main" val="23653813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2C41-91F9-C44B-81AE-07B144953D8D}"/>
              </a:ext>
            </a:extLst>
          </p:cNvPr>
          <p:cNvSpPr>
            <a:spLocks noGrp="1"/>
          </p:cNvSpPr>
          <p:nvPr>
            <p:ph type="title"/>
          </p:nvPr>
        </p:nvSpPr>
        <p:spPr>
          <a:xfrm>
            <a:off x="828675" y="107954"/>
            <a:ext cx="10515600" cy="463551"/>
          </a:xfrm>
          <a:ln>
            <a:solidFill>
              <a:schemeClr val="accent1"/>
            </a:solidFill>
          </a:ln>
        </p:spPr>
        <p:txBody>
          <a:bodyPr>
            <a:normAutofit fontScale="90000"/>
          </a:bodyPr>
          <a:lstStyle/>
          <a:p>
            <a:pPr algn="ctr" rtl="1"/>
            <a:r>
              <a:rPr lang="ar-SA" sz="3600" b="1" dirty="0"/>
              <a:t>آثار التظهير </a:t>
            </a:r>
            <a:r>
              <a:rPr lang="ar-SA" sz="3600" b="1" dirty="0" err="1"/>
              <a:t>التأميني</a:t>
            </a:r>
            <a:endParaRPr lang="en-US" sz="3600" b="1" dirty="0"/>
          </a:p>
        </p:txBody>
      </p:sp>
      <p:sp>
        <p:nvSpPr>
          <p:cNvPr id="3" name="Content Placeholder 2">
            <a:extLst>
              <a:ext uri="{FF2B5EF4-FFF2-40B4-BE49-F238E27FC236}">
                <a16:creationId xmlns:a16="http://schemas.microsoft.com/office/drawing/2014/main" id="{6DBB4557-0CFE-3B4B-AF78-80B08B89FC88}"/>
              </a:ext>
            </a:extLst>
          </p:cNvPr>
          <p:cNvSpPr>
            <a:spLocks noGrp="1"/>
          </p:cNvSpPr>
          <p:nvPr>
            <p:ph idx="1"/>
          </p:nvPr>
        </p:nvSpPr>
        <p:spPr>
          <a:xfrm>
            <a:off x="171449" y="571501"/>
            <a:ext cx="11830051" cy="4351339"/>
          </a:xfrm>
        </p:spPr>
        <p:txBody>
          <a:bodyPr>
            <a:noAutofit/>
          </a:bodyPr>
          <a:lstStyle/>
          <a:p>
            <a:pPr algn="just" rtl="1"/>
            <a:r>
              <a:rPr lang="ar-SA" sz="3200" b="1" dirty="0">
                <a:solidFill>
                  <a:srgbClr val="00B050"/>
                </a:solidFill>
              </a:rPr>
              <a:t>أولا: في العلاقة بين المظهر والمظهر إليه (علاقة رهن):</a:t>
            </a:r>
          </a:p>
          <a:p>
            <a:pPr marL="514338" indent="-514338" algn="just" rtl="1">
              <a:buFont typeface="+mj-lt"/>
              <a:buAutoNum type="arabicPeriod"/>
            </a:pPr>
            <a:r>
              <a:rPr lang="ar-SA" sz="3200" b="1" dirty="0">
                <a:solidFill>
                  <a:srgbClr val="0070C0"/>
                </a:solidFill>
              </a:rPr>
              <a:t>لا ينتقل الحق الثابت بالكمبيالة إلى المظهر إليه: </a:t>
            </a:r>
            <a:r>
              <a:rPr lang="ar-SA" sz="3200" dirty="0"/>
              <a:t>ينتقل إليه حيازتها، ولذلك لا يجوز له سوى تظهيرها </a:t>
            </a:r>
            <a:r>
              <a:rPr lang="ar-SA" sz="3200" dirty="0" err="1"/>
              <a:t>توكيليا</a:t>
            </a:r>
            <a:r>
              <a:rPr lang="ar-SA" sz="3200" dirty="0"/>
              <a:t> فقط. </a:t>
            </a:r>
          </a:p>
          <a:p>
            <a:pPr marL="514338" indent="-514338" algn="just" rtl="1">
              <a:buFont typeface="+mj-lt"/>
              <a:buAutoNum type="arabicPeriod"/>
            </a:pPr>
            <a:r>
              <a:rPr lang="ar-SA" sz="3200" b="1" dirty="0">
                <a:solidFill>
                  <a:srgbClr val="0070C0"/>
                </a:solidFill>
              </a:rPr>
              <a:t>أن يقوم المظهر بنقل حيازة الكمبيالة للمظهر إليه: </a:t>
            </a:r>
            <a:r>
              <a:rPr lang="ar-SA" sz="3200" dirty="0"/>
              <a:t>ويكون المظهر إليه مسؤولا عن اتخاذ كافة الإجراءات اللازمة للمحافظة على الكمبيالة. وسداد قيمة الدين لا يخرج عن أحد ثلاث حالات: </a:t>
            </a:r>
          </a:p>
          <a:p>
            <a:pPr algn="just" rtl="1"/>
            <a:r>
              <a:rPr lang="ar-SA" sz="3200" dirty="0">
                <a:solidFill>
                  <a:srgbClr val="FF0000"/>
                </a:solidFill>
              </a:rPr>
              <a:t>اتحاد ميعاد الدين المضمون </a:t>
            </a:r>
            <a:r>
              <a:rPr lang="ar-SA" sz="3200" b="1" dirty="0">
                <a:solidFill>
                  <a:schemeClr val="accent1"/>
                </a:solidFill>
              </a:rPr>
              <a:t>مع</a:t>
            </a:r>
            <a:r>
              <a:rPr lang="ar-SA" sz="3200" dirty="0">
                <a:solidFill>
                  <a:srgbClr val="FF0000"/>
                </a:solidFill>
              </a:rPr>
              <a:t> ميعاد استحقاق الكمبيالة </a:t>
            </a:r>
            <a:r>
              <a:rPr lang="ar-SA" sz="3200" dirty="0"/>
              <a:t>– يتم عمل مقاصة بين الدين المضمون والحق الثابت بالكمبيالة ورد الباقي للمظهر إن وجد. </a:t>
            </a:r>
          </a:p>
          <a:p>
            <a:pPr algn="just" rtl="1"/>
            <a:r>
              <a:rPr lang="ar-SA" sz="3200" dirty="0">
                <a:solidFill>
                  <a:srgbClr val="FF0000"/>
                </a:solidFill>
              </a:rPr>
              <a:t>حلول ميعاد استحقاق الكمبيالة </a:t>
            </a:r>
            <a:r>
              <a:rPr lang="ar-SA" sz="3200" b="1" dirty="0">
                <a:solidFill>
                  <a:schemeClr val="accent1"/>
                </a:solidFill>
              </a:rPr>
              <a:t>قبل</a:t>
            </a:r>
            <a:r>
              <a:rPr lang="ar-SA" sz="3200" dirty="0">
                <a:solidFill>
                  <a:srgbClr val="FF0000"/>
                </a:solidFill>
              </a:rPr>
              <a:t> ميعاد الدين المضمون </a:t>
            </a:r>
            <a:r>
              <a:rPr lang="ar-SA" sz="3200" dirty="0"/>
              <a:t>– يقوم المظهر إليه بتحصيل قيمة الكمبيالة، ثم يخصم قيمة الدين المضمون، ويرد الباقي للمظهر إن وجد. </a:t>
            </a:r>
          </a:p>
          <a:p>
            <a:pPr algn="just" rtl="1"/>
            <a:r>
              <a:rPr lang="ar-SA" sz="3200" dirty="0">
                <a:solidFill>
                  <a:srgbClr val="FF0000"/>
                </a:solidFill>
              </a:rPr>
              <a:t>حلول ميعاد الدين المضمون </a:t>
            </a:r>
            <a:r>
              <a:rPr lang="ar-SA" sz="3200" b="1" dirty="0">
                <a:solidFill>
                  <a:schemeClr val="accent1"/>
                </a:solidFill>
              </a:rPr>
              <a:t>قبل</a:t>
            </a:r>
            <a:r>
              <a:rPr lang="ar-SA" sz="3200" dirty="0">
                <a:solidFill>
                  <a:srgbClr val="FF0000"/>
                </a:solidFill>
              </a:rPr>
              <a:t> ميعاد استحقاق الكمبيالة </a:t>
            </a:r>
            <a:r>
              <a:rPr lang="ar-SA" sz="3200" dirty="0"/>
              <a:t>– فيقوم المظهر بالوفاء بالدين ويسترد الكمبيالة – فإذا لم يوفي بالدين فيحق للمظهر إليه التنفيذ على الكمبيالة عن طريق القضاء، أو الاحتفاظ بها حتى حلول تاريخ الاستحقاق ليستوفي قيمتها.  </a:t>
            </a:r>
            <a:endParaRPr lang="en-US" sz="3200" dirty="0"/>
          </a:p>
        </p:txBody>
      </p:sp>
    </p:spTree>
    <p:extLst>
      <p:ext uri="{BB962C8B-B14F-4D97-AF65-F5344CB8AC3E}">
        <p14:creationId xmlns:p14="http://schemas.microsoft.com/office/powerpoint/2010/main" val="8917069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B5D15-444E-B247-B2E6-7034D4DF7BB4}"/>
              </a:ext>
            </a:extLst>
          </p:cNvPr>
          <p:cNvSpPr>
            <a:spLocks noGrp="1"/>
          </p:cNvSpPr>
          <p:nvPr>
            <p:ph idx="1"/>
          </p:nvPr>
        </p:nvSpPr>
        <p:spPr>
          <a:xfrm>
            <a:off x="171451" y="668337"/>
            <a:ext cx="11601451" cy="4351339"/>
          </a:xfrm>
        </p:spPr>
        <p:txBody>
          <a:bodyPr>
            <a:normAutofit fontScale="92500" lnSpcReduction="10000"/>
          </a:bodyPr>
          <a:lstStyle/>
          <a:p>
            <a:pPr algn="just" rtl="1"/>
            <a:r>
              <a:rPr lang="ar-SA" sz="3200" b="1" dirty="0">
                <a:solidFill>
                  <a:srgbClr val="00B050"/>
                </a:solidFill>
              </a:rPr>
              <a:t>ثانيا: في العلاقة بين المظهر إليه والغير: (حكم التظهير الناقل للملكية)</a:t>
            </a:r>
          </a:p>
          <a:p>
            <a:pPr marL="514338" indent="-514338" algn="just" rtl="1">
              <a:lnSpc>
                <a:spcPct val="110000"/>
              </a:lnSpc>
              <a:buFont typeface="+mj-lt"/>
              <a:buAutoNum type="arabicPeriod"/>
            </a:pPr>
            <a:r>
              <a:rPr lang="ar-SA" sz="3200" b="1" dirty="0">
                <a:solidFill>
                  <a:srgbClr val="0070C0"/>
                </a:solidFill>
              </a:rPr>
              <a:t>تطهير الكمبيالة من الدفوع: </a:t>
            </a:r>
            <a:r>
              <a:rPr lang="ar-SA" sz="3200" dirty="0"/>
              <a:t>مع أن التظهير </a:t>
            </a:r>
            <a:r>
              <a:rPr lang="ar-SA" sz="3200" dirty="0" err="1"/>
              <a:t>التأميني</a:t>
            </a:r>
            <a:r>
              <a:rPr lang="ar-SA" sz="3200" dirty="0"/>
              <a:t> لا ينقل ملكية الكمبيالة إلى المظهر إليه في العلاقة بينه وبين المظهر، إلا أن بالنسبة للعلاقة مع الغير في حكم التظهير الناقل الملكية. وعلى ذلك يتم إعمال مبدأ التطهير من الدفوع، فلا يجوز للمدين التمسك في مواجهة المظهر إليه بالدفوع التي كان يستطيع التمسك بها في مواجهة المظهر. (لأن حقوق المظهر إليه تختلف عن حقوق المظهر هنا)</a:t>
            </a:r>
          </a:p>
          <a:p>
            <a:pPr marL="514338" indent="-514338" algn="just" rtl="1">
              <a:buFont typeface="+mj-lt"/>
              <a:buAutoNum type="arabicPeriod"/>
            </a:pPr>
            <a:endParaRPr lang="ar-SA" sz="3200" dirty="0"/>
          </a:p>
          <a:p>
            <a:pPr marL="514338" indent="-514338" algn="just" rtl="1">
              <a:lnSpc>
                <a:spcPct val="100000"/>
              </a:lnSpc>
              <a:buFont typeface="+mj-lt"/>
              <a:buAutoNum type="arabicPeriod"/>
            </a:pPr>
            <a:r>
              <a:rPr lang="ar-SA" sz="3200" b="1" dirty="0">
                <a:solidFill>
                  <a:srgbClr val="0070C0"/>
                </a:solidFill>
              </a:rPr>
              <a:t>تظهير الكمبيالة </a:t>
            </a:r>
            <a:r>
              <a:rPr lang="ar-SA" sz="3200" b="1" dirty="0" err="1">
                <a:solidFill>
                  <a:srgbClr val="0070C0"/>
                </a:solidFill>
              </a:rPr>
              <a:t>توكيليا</a:t>
            </a:r>
            <a:r>
              <a:rPr lang="ar-SA" sz="3200" b="1" dirty="0">
                <a:solidFill>
                  <a:srgbClr val="0070C0"/>
                </a:solidFill>
              </a:rPr>
              <a:t> فقط: </a:t>
            </a:r>
            <a:r>
              <a:rPr lang="ar-SA" sz="3200" dirty="0"/>
              <a:t>لا يستطيع تظهيرها تظهيرا ناقلا للملكية لأنه ليس مالكا لها، كما أنه لا يجوز تظهيرها تأمينا. وبالتالي يجوز له فقط تظهيرها </a:t>
            </a:r>
            <a:r>
              <a:rPr lang="ar-SA" sz="3200" dirty="0" err="1"/>
              <a:t>توكيليا</a:t>
            </a:r>
            <a:r>
              <a:rPr lang="ar-SA" sz="3200" dirty="0"/>
              <a:t> لتحصيل قيمتها. </a:t>
            </a:r>
            <a:endParaRPr lang="en-US" sz="3200" dirty="0"/>
          </a:p>
        </p:txBody>
      </p:sp>
    </p:spTree>
    <p:extLst>
      <p:ext uri="{BB962C8B-B14F-4D97-AF65-F5344CB8AC3E}">
        <p14:creationId xmlns:p14="http://schemas.microsoft.com/office/powerpoint/2010/main" val="14041280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extLst>
              <a:ext uri="{FF2B5EF4-FFF2-40B4-BE49-F238E27FC236}">
                <a16:creationId xmlns:a16="http://schemas.microsoft.com/office/drawing/2014/main" id="{DD73C08F-07FE-C946-A351-6E3D7E59BA50}"/>
              </a:ext>
            </a:extLst>
          </p:cNvPr>
          <p:cNvSpPr/>
          <p:nvPr/>
        </p:nvSpPr>
        <p:spPr>
          <a:xfrm rot="10800000">
            <a:off x="145775" y="1919858"/>
            <a:ext cx="11237843" cy="33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6" name="Down Arrow 5">
            <a:extLst>
              <a:ext uri="{FF2B5EF4-FFF2-40B4-BE49-F238E27FC236}">
                <a16:creationId xmlns:a16="http://schemas.microsoft.com/office/drawing/2014/main" id="{B220598F-F7DF-2D4A-B8FB-0CF12CEA8DBE}"/>
              </a:ext>
            </a:extLst>
          </p:cNvPr>
          <p:cNvSpPr/>
          <p:nvPr/>
        </p:nvSpPr>
        <p:spPr>
          <a:xfrm>
            <a:off x="11198088" y="1656526"/>
            <a:ext cx="351181" cy="1842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7" name="TextBox 6">
            <a:extLst>
              <a:ext uri="{FF2B5EF4-FFF2-40B4-BE49-F238E27FC236}">
                <a16:creationId xmlns:a16="http://schemas.microsoft.com/office/drawing/2014/main" id="{E4297F95-F286-2C46-BEF1-9B7DE2F0D453}"/>
              </a:ext>
            </a:extLst>
          </p:cNvPr>
          <p:cNvSpPr txBox="1"/>
          <p:nvPr/>
        </p:nvSpPr>
        <p:spPr>
          <a:xfrm>
            <a:off x="10850216" y="1108387"/>
            <a:ext cx="1046923" cy="461665"/>
          </a:xfrm>
          <a:prstGeom prst="rect">
            <a:avLst/>
          </a:prstGeom>
          <a:solidFill>
            <a:schemeClr val="accent4">
              <a:lumMod val="60000"/>
              <a:lumOff val="40000"/>
            </a:schemeClr>
          </a:solidFill>
          <a:ln>
            <a:solidFill>
              <a:srgbClr val="FF0000"/>
            </a:solidFill>
          </a:ln>
        </p:spPr>
        <p:txBody>
          <a:bodyPr wrap="square" rtlCol="0">
            <a:spAutoFit/>
          </a:bodyPr>
          <a:lstStyle/>
          <a:p>
            <a:pPr algn="ctr" defTabSz="914377" rtl="1"/>
            <a:r>
              <a:rPr lang="ar-SA" sz="2400" b="1" dirty="0"/>
              <a:t>الساحب</a:t>
            </a:r>
            <a:endParaRPr lang="en-US" sz="2400" b="1" dirty="0"/>
          </a:p>
        </p:txBody>
      </p:sp>
      <p:sp>
        <p:nvSpPr>
          <p:cNvPr id="9" name="Down Arrow 8">
            <a:extLst>
              <a:ext uri="{FF2B5EF4-FFF2-40B4-BE49-F238E27FC236}">
                <a16:creationId xmlns:a16="http://schemas.microsoft.com/office/drawing/2014/main" id="{CB8A2BEA-BA9A-C149-844F-954C6EC50CE2}"/>
              </a:ext>
            </a:extLst>
          </p:cNvPr>
          <p:cNvSpPr/>
          <p:nvPr/>
        </p:nvSpPr>
        <p:spPr>
          <a:xfrm>
            <a:off x="8375375" y="1656526"/>
            <a:ext cx="350024" cy="1842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10" name="TextBox 9">
            <a:extLst>
              <a:ext uri="{FF2B5EF4-FFF2-40B4-BE49-F238E27FC236}">
                <a16:creationId xmlns:a16="http://schemas.microsoft.com/office/drawing/2014/main" id="{E36910A6-2A25-494C-A56B-D44B5DA95D08}"/>
              </a:ext>
            </a:extLst>
          </p:cNvPr>
          <p:cNvSpPr txBox="1"/>
          <p:nvPr/>
        </p:nvSpPr>
        <p:spPr>
          <a:xfrm>
            <a:off x="7827945" y="1104082"/>
            <a:ext cx="1417983" cy="461665"/>
          </a:xfrm>
          <a:prstGeom prst="rect">
            <a:avLst/>
          </a:prstGeom>
          <a:solidFill>
            <a:schemeClr val="accent4">
              <a:lumMod val="60000"/>
              <a:lumOff val="40000"/>
            </a:schemeClr>
          </a:solidFill>
          <a:ln>
            <a:solidFill>
              <a:srgbClr val="FF0000"/>
            </a:solidFill>
          </a:ln>
        </p:spPr>
        <p:txBody>
          <a:bodyPr wrap="square" rtlCol="0">
            <a:spAutoFit/>
          </a:bodyPr>
          <a:lstStyle/>
          <a:p>
            <a:pPr algn="ctr"/>
            <a:r>
              <a:rPr lang="ar-SA" sz="2400" b="1" dirty="0"/>
              <a:t>المستفيد</a:t>
            </a:r>
            <a:endParaRPr lang="en-US" sz="2400" b="1" dirty="0"/>
          </a:p>
        </p:txBody>
      </p:sp>
      <p:sp>
        <p:nvSpPr>
          <p:cNvPr id="11" name="Down Arrow 10">
            <a:extLst>
              <a:ext uri="{FF2B5EF4-FFF2-40B4-BE49-F238E27FC236}">
                <a16:creationId xmlns:a16="http://schemas.microsoft.com/office/drawing/2014/main" id="{1997398F-6414-F649-B019-FB63EC15D901}"/>
              </a:ext>
            </a:extLst>
          </p:cNvPr>
          <p:cNvSpPr/>
          <p:nvPr/>
        </p:nvSpPr>
        <p:spPr>
          <a:xfrm>
            <a:off x="5224672" y="1656524"/>
            <a:ext cx="341243" cy="1842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13" name="TextBox 12">
            <a:extLst>
              <a:ext uri="{FF2B5EF4-FFF2-40B4-BE49-F238E27FC236}">
                <a16:creationId xmlns:a16="http://schemas.microsoft.com/office/drawing/2014/main" id="{ED3B5237-57FE-EE44-8572-795934E4E369}"/>
              </a:ext>
            </a:extLst>
          </p:cNvPr>
          <p:cNvSpPr txBox="1"/>
          <p:nvPr/>
        </p:nvSpPr>
        <p:spPr>
          <a:xfrm>
            <a:off x="4753340" y="369723"/>
            <a:ext cx="1285557" cy="1200329"/>
          </a:xfrm>
          <a:prstGeom prst="rect">
            <a:avLst/>
          </a:prstGeom>
          <a:solidFill>
            <a:schemeClr val="accent4">
              <a:lumMod val="60000"/>
              <a:lumOff val="40000"/>
            </a:schemeClr>
          </a:solidFill>
          <a:ln>
            <a:solidFill>
              <a:srgbClr val="FF0000"/>
            </a:solidFill>
          </a:ln>
        </p:spPr>
        <p:txBody>
          <a:bodyPr wrap="square" rtlCol="0">
            <a:spAutoFit/>
          </a:bodyPr>
          <a:lstStyle/>
          <a:p>
            <a:pPr algn="ctr"/>
            <a:r>
              <a:rPr lang="ar-SA" sz="2400" b="1" dirty="0"/>
              <a:t>المظهر إليه الأول (الراهن)</a:t>
            </a:r>
            <a:endParaRPr lang="en-US" sz="2400" b="1" dirty="0"/>
          </a:p>
        </p:txBody>
      </p:sp>
      <p:sp>
        <p:nvSpPr>
          <p:cNvPr id="14" name="Down Arrow 13">
            <a:extLst>
              <a:ext uri="{FF2B5EF4-FFF2-40B4-BE49-F238E27FC236}">
                <a16:creationId xmlns:a16="http://schemas.microsoft.com/office/drawing/2014/main" id="{690AD081-F020-FE4D-BBD5-CBBE124A15C0}"/>
              </a:ext>
            </a:extLst>
          </p:cNvPr>
          <p:cNvSpPr/>
          <p:nvPr/>
        </p:nvSpPr>
        <p:spPr>
          <a:xfrm>
            <a:off x="2097161" y="1668840"/>
            <a:ext cx="420756" cy="1842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15" name="TextBox 14">
            <a:extLst>
              <a:ext uri="{FF2B5EF4-FFF2-40B4-BE49-F238E27FC236}">
                <a16:creationId xmlns:a16="http://schemas.microsoft.com/office/drawing/2014/main" id="{33170E3C-019E-7D4E-B3C5-6A0342D57D0C}"/>
              </a:ext>
            </a:extLst>
          </p:cNvPr>
          <p:cNvSpPr txBox="1"/>
          <p:nvPr/>
        </p:nvSpPr>
        <p:spPr>
          <a:xfrm>
            <a:off x="1506168" y="369723"/>
            <a:ext cx="1683027" cy="1200329"/>
          </a:xfrm>
          <a:prstGeom prst="rect">
            <a:avLst/>
          </a:prstGeom>
          <a:solidFill>
            <a:schemeClr val="accent4">
              <a:lumMod val="60000"/>
              <a:lumOff val="40000"/>
            </a:schemeClr>
          </a:solidFill>
          <a:ln>
            <a:solidFill>
              <a:srgbClr val="FF0000"/>
            </a:solidFill>
          </a:ln>
        </p:spPr>
        <p:txBody>
          <a:bodyPr wrap="square" rtlCol="0">
            <a:spAutoFit/>
          </a:bodyPr>
          <a:lstStyle/>
          <a:p>
            <a:pPr algn="ctr"/>
            <a:r>
              <a:rPr lang="ar-SA" sz="2400" b="1" dirty="0"/>
              <a:t>المظهر إليه الثاني (المرتهن)</a:t>
            </a:r>
            <a:endParaRPr lang="en-US" sz="2400" b="1" dirty="0"/>
          </a:p>
        </p:txBody>
      </p:sp>
      <p:sp>
        <p:nvSpPr>
          <p:cNvPr id="16" name="TextBox 15">
            <a:extLst>
              <a:ext uri="{FF2B5EF4-FFF2-40B4-BE49-F238E27FC236}">
                <a16:creationId xmlns:a16="http://schemas.microsoft.com/office/drawing/2014/main" id="{0D73EBE2-1F56-3942-88EB-2A934FDCB8B0}"/>
              </a:ext>
            </a:extLst>
          </p:cNvPr>
          <p:cNvSpPr txBox="1"/>
          <p:nvPr/>
        </p:nvSpPr>
        <p:spPr>
          <a:xfrm>
            <a:off x="8633797" y="2589868"/>
            <a:ext cx="2564295" cy="461665"/>
          </a:xfrm>
          <a:prstGeom prst="rect">
            <a:avLst/>
          </a:prstGeom>
          <a:noFill/>
        </p:spPr>
        <p:txBody>
          <a:bodyPr wrap="square" rtlCol="0">
            <a:spAutoFit/>
          </a:bodyPr>
          <a:lstStyle/>
          <a:p>
            <a:pPr algn="ctr"/>
            <a:r>
              <a:rPr lang="ar-SA" sz="2400" b="1" dirty="0">
                <a:solidFill>
                  <a:srgbClr val="FF0000"/>
                </a:solidFill>
              </a:rPr>
              <a:t>علاقة مباشرة</a:t>
            </a:r>
            <a:endParaRPr lang="en-US" sz="2400" b="1" dirty="0">
              <a:solidFill>
                <a:srgbClr val="FF0000"/>
              </a:solidFill>
            </a:endParaRPr>
          </a:p>
        </p:txBody>
      </p:sp>
      <p:sp>
        <p:nvSpPr>
          <p:cNvPr id="17" name="TextBox 16">
            <a:extLst>
              <a:ext uri="{FF2B5EF4-FFF2-40B4-BE49-F238E27FC236}">
                <a16:creationId xmlns:a16="http://schemas.microsoft.com/office/drawing/2014/main" id="{DC8493B0-126E-3D48-A206-AA0FA515B076}"/>
              </a:ext>
            </a:extLst>
          </p:cNvPr>
          <p:cNvSpPr txBox="1"/>
          <p:nvPr/>
        </p:nvSpPr>
        <p:spPr>
          <a:xfrm>
            <a:off x="5621086" y="2589866"/>
            <a:ext cx="2472687" cy="461665"/>
          </a:xfrm>
          <a:prstGeom prst="rect">
            <a:avLst/>
          </a:prstGeom>
          <a:noFill/>
        </p:spPr>
        <p:txBody>
          <a:bodyPr wrap="square" rtlCol="0">
            <a:spAutoFit/>
          </a:bodyPr>
          <a:lstStyle/>
          <a:p>
            <a:pPr algn="ctr"/>
            <a:r>
              <a:rPr lang="ar-SA" sz="2400" b="1" dirty="0">
                <a:solidFill>
                  <a:srgbClr val="FF0000"/>
                </a:solidFill>
              </a:rPr>
              <a:t>علاقة مباشرة</a:t>
            </a:r>
            <a:endParaRPr lang="en-US" sz="2400" b="1" dirty="0">
              <a:solidFill>
                <a:srgbClr val="FF0000"/>
              </a:solidFill>
            </a:endParaRPr>
          </a:p>
        </p:txBody>
      </p:sp>
      <p:sp>
        <p:nvSpPr>
          <p:cNvPr id="18" name="TextBox 17">
            <a:extLst>
              <a:ext uri="{FF2B5EF4-FFF2-40B4-BE49-F238E27FC236}">
                <a16:creationId xmlns:a16="http://schemas.microsoft.com/office/drawing/2014/main" id="{9BD5C69E-A487-2143-BB52-933B7E98FA2B}"/>
              </a:ext>
            </a:extLst>
          </p:cNvPr>
          <p:cNvSpPr txBox="1"/>
          <p:nvPr/>
        </p:nvSpPr>
        <p:spPr>
          <a:xfrm>
            <a:off x="2167312" y="2589865"/>
            <a:ext cx="3407969" cy="461665"/>
          </a:xfrm>
          <a:prstGeom prst="rect">
            <a:avLst/>
          </a:prstGeom>
          <a:noFill/>
        </p:spPr>
        <p:txBody>
          <a:bodyPr wrap="square" rtlCol="0">
            <a:spAutoFit/>
          </a:bodyPr>
          <a:lstStyle/>
          <a:p>
            <a:pPr algn="ctr"/>
            <a:r>
              <a:rPr lang="ar-SA" sz="2400" b="1" dirty="0">
                <a:solidFill>
                  <a:srgbClr val="FF0000"/>
                </a:solidFill>
              </a:rPr>
              <a:t>علاقة مباشرة</a:t>
            </a:r>
            <a:endParaRPr lang="en-US" sz="2400" b="1" dirty="0">
              <a:solidFill>
                <a:srgbClr val="FF0000"/>
              </a:solidFill>
            </a:endParaRPr>
          </a:p>
        </p:txBody>
      </p:sp>
      <p:sp>
        <p:nvSpPr>
          <p:cNvPr id="22" name="Oval 21">
            <a:extLst>
              <a:ext uri="{FF2B5EF4-FFF2-40B4-BE49-F238E27FC236}">
                <a16:creationId xmlns:a16="http://schemas.microsoft.com/office/drawing/2014/main" id="{2AFA333D-8E34-D141-B1DA-3D8BB6645E13}"/>
              </a:ext>
            </a:extLst>
          </p:cNvPr>
          <p:cNvSpPr/>
          <p:nvPr/>
        </p:nvSpPr>
        <p:spPr>
          <a:xfrm>
            <a:off x="1466021" y="4943057"/>
            <a:ext cx="3597344" cy="143123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2800" b="1" dirty="0">
                <a:solidFill>
                  <a:schemeClr val="tx1"/>
                </a:solidFill>
              </a:rPr>
              <a:t>حقوق المظهر إليه </a:t>
            </a:r>
            <a:r>
              <a:rPr lang="ar-SA" sz="2800" b="1" dirty="0" err="1">
                <a:solidFill>
                  <a:schemeClr val="tx1"/>
                </a:solidFill>
              </a:rPr>
              <a:t>تأمينيا</a:t>
            </a:r>
            <a:r>
              <a:rPr lang="ar-SA" sz="2800" b="1" dirty="0">
                <a:solidFill>
                  <a:schemeClr val="tx1"/>
                </a:solidFill>
              </a:rPr>
              <a:t> تختلف عن حقوق المظهر</a:t>
            </a:r>
            <a:endParaRPr lang="en-US" sz="2800" b="1" dirty="0">
              <a:solidFill>
                <a:schemeClr val="tx1"/>
              </a:solidFill>
            </a:endParaRPr>
          </a:p>
        </p:txBody>
      </p:sp>
      <p:cxnSp>
        <p:nvCxnSpPr>
          <p:cNvPr id="29" name="Straight Arrow Connector 28">
            <a:extLst>
              <a:ext uri="{FF2B5EF4-FFF2-40B4-BE49-F238E27FC236}">
                <a16:creationId xmlns:a16="http://schemas.microsoft.com/office/drawing/2014/main" id="{A6B68078-320C-0843-BEFF-F34792E367E8}"/>
              </a:ext>
            </a:extLst>
          </p:cNvPr>
          <p:cNvCxnSpPr>
            <a:cxnSpLocks/>
          </p:cNvCxnSpPr>
          <p:nvPr/>
        </p:nvCxnSpPr>
        <p:spPr>
          <a:xfrm>
            <a:off x="3871293" y="3157539"/>
            <a:ext cx="0" cy="1666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195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39" y="463826"/>
            <a:ext cx="5420139" cy="1696278"/>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algn="ctr" defTabSz="914400" rtl="1" eaLnBrk="1" latinLnBrk="0" hangingPunct="1"/>
            <a:r>
              <a:rPr lang="ar-SA" sz="4000" b="1" dirty="0"/>
              <a:t>محاور المحاضرة</a:t>
            </a:r>
            <a:endParaRPr lang="en-US" sz="4000" b="1" dirty="0"/>
          </a:p>
        </p:txBody>
      </p:sp>
      <p:sp>
        <p:nvSpPr>
          <p:cNvPr id="6" name="Pentagon 5"/>
          <p:cNvSpPr/>
          <p:nvPr/>
        </p:nvSpPr>
        <p:spPr>
          <a:xfrm flipH="1">
            <a:off x="3143250" y="2743200"/>
            <a:ext cx="716694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تعريف الأوراق التجارية وخصائصها</a:t>
            </a:r>
            <a:endParaRPr lang="en-US" sz="4000" b="1" dirty="0"/>
          </a:p>
        </p:txBody>
      </p:sp>
      <p:sp>
        <p:nvSpPr>
          <p:cNvPr id="8" name="Pentagon 7"/>
          <p:cNvSpPr/>
          <p:nvPr/>
        </p:nvSpPr>
        <p:spPr>
          <a:xfrm flipH="1">
            <a:off x="3143250" y="3664226"/>
            <a:ext cx="716694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أنواع  الأوراق التجارية ووظائفها</a:t>
            </a:r>
            <a:endParaRPr lang="en-US" sz="4000" b="1" dirty="0"/>
          </a:p>
        </p:txBody>
      </p:sp>
      <p:sp>
        <p:nvSpPr>
          <p:cNvPr id="9" name="Pentagon 8">
            <a:extLst>
              <a:ext uri="{FF2B5EF4-FFF2-40B4-BE49-F238E27FC236}">
                <a16:creationId xmlns:a16="http://schemas.microsoft.com/office/drawing/2014/main" id="{F525DC80-EBFF-C941-834E-1F90B4C61729}"/>
              </a:ext>
            </a:extLst>
          </p:cNvPr>
          <p:cNvSpPr/>
          <p:nvPr/>
        </p:nvSpPr>
        <p:spPr>
          <a:xfrm flipH="1">
            <a:off x="3143250" y="5621818"/>
            <a:ext cx="716694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a:t>الأوراق التجارية في النظام السعودي</a:t>
            </a:r>
            <a:endParaRPr lang="en-US" sz="4000" b="1" dirty="0"/>
          </a:p>
        </p:txBody>
      </p:sp>
      <p:sp>
        <p:nvSpPr>
          <p:cNvPr id="10" name="Pentagon 9">
            <a:extLst>
              <a:ext uri="{FF2B5EF4-FFF2-40B4-BE49-F238E27FC236}">
                <a16:creationId xmlns:a16="http://schemas.microsoft.com/office/drawing/2014/main" id="{810B163A-A784-434C-8C7F-2071BCF07C3A}"/>
              </a:ext>
            </a:extLst>
          </p:cNvPr>
          <p:cNvSpPr/>
          <p:nvPr/>
        </p:nvSpPr>
        <p:spPr>
          <a:xfrm flipH="1">
            <a:off x="3143250" y="4643022"/>
            <a:ext cx="716694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التنظيم الدولي للأوراق التجارية</a:t>
            </a:r>
            <a:endParaRPr lang="en-US" sz="4000" b="1" dirty="0"/>
          </a:p>
        </p:txBody>
      </p:sp>
    </p:spTree>
    <p:extLst>
      <p:ext uri="{BB962C8B-B14F-4D97-AF65-F5344CB8AC3E}">
        <p14:creationId xmlns:p14="http://schemas.microsoft.com/office/powerpoint/2010/main" val="424858345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468418-7392-884D-9CB4-4F1862878FDA}"/>
              </a:ext>
            </a:extLst>
          </p:cNvPr>
          <p:cNvSpPr>
            <a:spLocks noGrp="1"/>
          </p:cNvSpPr>
          <p:nvPr>
            <p:ph/>
          </p:nvPr>
        </p:nvSpPr>
        <p:spPr>
          <a:xfrm>
            <a:off x="300041" y="0"/>
            <a:ext cx="11639551" cy="6858000"/>
          </a:xfrm>
          <a:ln>
            <a:solidFill>
              <a:schemeClr val="tx1"/>
            </a:solidFill>
          </a:ln>
        </p:spPr>
        <p:txBody>
          <a:bodyPr>
            <a:noAutofit/>
          </a:bodyPr>
          <a:lstStyle/>
          <a:p>
            <a:pPr marL="0" indent="0" algn="ctr" rtl="1">
              <a:buNone/>
            </a:pPr>
            <a:r>
              <a:rPr lang="ar-SA" sz="3200" b="1" u="sng" dirty="0"/>
              <a:t>كمبيالة</a:t>
            </a:r>
          </a:p>
          <a:p>
            <a:pPr marL="0" indent="0" algn="r" rtl="1">
              <a:buNone/>
            </a:pPr>
            <a:r>
              <a:rPr lang="ar-SA" sz="3200" dirty="0"/>
              <a:t>الرياض في ١٦ جمادى الأول ١٤٤٠هـ                         #٥٠٠٠# ريال سعودي</a:t>
            </a:r>
          </a:p>
          <a:p>
            <a:pPr marL="0" indent="0" algn="r" rtl="1">
              <a:buNone/>
            </a:pPr>
            <a:endParaRPr lang="ar-SA" sz="3200" dirty="0"/>
          </a:p>
          <a:p>
            <a:pPr marL="0" indent="0" algn="r" rtl="1">
              <a:buNone/>
            </a:pPr>
            <a:r>
              <a:rPr lang="ar-SA" sz="3200" dirty="0"/>
              <a:t>إلى فرع البنك الأهلي                       وعنوانه: جده- شارع الحمراء- عماره ١٣٤</a:t>
            </a:r>
          </a:p>
          <a:p>
            <a:pPr marL="0" indent="0" algn="r" rtl="1">
              <a:buNone/>
            </a:pPr>
            <a:r>
              <a:rPr lang="ar-SA" sz="3200" dirty="0"/>
              <a:t>ادفعوا بموجب هذه الكمبيالة لأمر: خالد على أحمد</a:t>
            </a:r>
          </a:p>
          <a:p>
            <a:pPr marL="0" indent="0" algn="r" rtl="1">
              <a:buNone/>
            </a:pPr>
            <a:r>
              <a:rPr lang="ar-SA" sz="3200" dirty="0"/>
              <a:t>المبلغ الموضح أعلاه وقدره: #خمسة </a:t>
            </a:r>
            <a:r>
              <a:rPr lang="ar-SA" sz="3200" dirty="0" err="1"/>
              <a:t>الآف</a:t>
            </a:r>
            <a:r>
              <a:rPr lang="ar-SA" sz="3200" dirty="0"/>
              <a:t> ريال سعودي لا غير#</a:t>
            </a:r>
          </a:p>
          <a:p>
            <a:pPr marL="0" indent="0" algn="r" rtl="1">
              <a:buNone/>
            </a:pPr>
            <a:endParaRPr lang="ar-SA" sz="3200" dirty="0"/>
          </a:p>
          <a:p>
            <a:pPr marL="0" indent="0" algn="r" rtl="1">
              <a:buNone/>
            </a:pPr>
            <a:r>
              <a:rPr lang="ar-SA" sz="3200" dirty="0"/>
              <a:t>مكان الوفاء: جده شارع الحمراء- عماره ١٣٤</a:t>
            </a:r>
          </a:p>
          <a:p>
            <a:pPr marL="0" indent="0" algn="r" rtl="1">
              <a:buNone/>
            </a:pPr>
            <a:r>
              <a:rPr lang="ar-SA" sz="3200" dirty="0"/>
              <a:t>تاريخ الاستحقاق: ١٦ رمضان١٤٤٠هـ</a:t>
            </a:r>
          </a:p>
          <a:p>
            <a:pPr marL="0" indent="0" algn="ctr" rtl="1">
              <a:buNone/>
            </a:pPr>
            <a:r>
              <a:rPr lang="ar-SA" sz="3200" dirty="0"/>
              <a:t>                          اسم الساحب: عبيد زيد محمد</a:t>
            </a:r>
          </a:p>
          <a:p>
            <a:pPr marL="0" indent="0" algn="ctr" rtl="1">
              <a:buNone/>
            </a:pPr>
            <a:r>
              <a:rPr lang="ar-SA" sz="3200" dirty="0"/>
              <a:t>  التوقيع: </a:t>
            </a:r>
          </a:p>
          <a:p>
            <a:pPr marL="0" indent="0" algn="ctr" rtl="1">
              <a:buNone/>
            </a:pPr>
            <a:r>
              <a:rPr lang="ar-SA" sz="3200" dirty="0"/>
              <a:t>                                            العنوان: الرياض- طريق الملك عبدالله........</a:t>
            </a:r>
          </a:p>
        </p:txBody>
      </p:sp>
      <p:pic>
        <p:nvPicPr>
          <p:cNvPr id="2" name="Picture 1">
            <a:extLst>
              <a:ext uri="{FF2B5EF4-FFF2-40B4-BE49-F238E27FC236}">
                <a16:creationId xmlns:a16="http://schemas.microsoft.com/office/drawing/2014/main" id="{62F391A0-072E-DD46-A8AB-EDDF4C5C1849}"/>
              </a:ext>
            </a:extLst>
          </p:cNvPr>
          <p:cNvPicPr>
            <a:picLocks noChangeAspect="1"/>
          </p:cNvPicPr>
          <p:nvPr/>
        </p:nvPicPr>
        <p:blipFill>
          <a:blip r:embed="rId2"/>
          <a:stretch>
            <a:fillRect/>
          </a:stretch>
        </p:blipFill>
        <p:spPr>
          <a:xfrm>
            <a:off x="2379663" y="5629279"/>
            <a:ext cx="3092451" cy="611191"/>
          </a:xfrm>
          <a:prstGeom prst="rect">
            <a:avLst/>
          </a:prstGeom>
        </p:spPr>
      </p:pic>
    </p:spTree>
    <p:extLst>
      <p:ext uri="{BB962C8B-B14F-4D97-AF65-F5344CB8AC3E}">
        <p14:creationId xmlns:p14="http://schemas.microsoft.com/office/powerpoint/2010/main" val="19333171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BA8C7E-3C09-C64A-9403-DF6BAF316110}"/>
              </a:ext>
            </a:extLst>
          </p:cNvPr>
          <p:cNvSpPr>
            <a:spLocks noGrp="1"/>
          </p:cNvSpPr>
          <p:nvPr>
            <p:ph/>
          </p:nvPr>
        </p:nvSpPr>
        <p:spPr/>
        <p:txBody>
          <a:bodyPr>
            <a:normAutofit/>
          </a:bodyPr>
          <a:lstStyle/>
          <a:p>
            <a:pPr algn="r" rtl="1">
              <a:buFontTx/>
              <a:buChar char="-"/>
            </a:pPr>
            <a:r>
              <a:rPr lang="ar-SA" dirty="0">
                <a:solidFill>
                  <a:srgbClr val="FF0000"/>
                </a:solidFill>
              </a:rPr>
              <a:t>وكلت</a:t>
            </a:r>
            <a:r>
              <a:rPr lang="ar-SA" dirty="0"/>
              <a:t>/ فرع البنك الأهلي بالرياض فرع العليا بتحصيل </a:t>
            </a:r>
          </a:p>
          <a:p>
            <a:pPr marL="0" indent="0" algn="r" rtl="1">
              <a:buNone/>
            </a:pPr>
            <a:r>
              <a:rPr lang="ar-SA" dirty="0"/>
              <a:t>قيمة الكمبيالة                        -</a:t>
            </a:r>
          </a:p>
          <a:p>
            <a:pPr marL="0" indent="0" algn="r" rtl="1">
              <a:buNone/>
            </a:pPr>
            <a:r>
              <a:rPr lang="ar-SA" dirty="0">
                <a:solidFill>
                  <a:srgbClr val="0070C0"/>
                </a:solidFill>
              </a:rPr>
              <a:t>                                                 (الأول)                                              </a:t>
            </a:r>
          </a:p>
          <a:p>
            <a:pPr marL="0" indent="0" algn="r" rtl="1">
              <a:buNone/>
            </a:pPr>
            <a:endParaRPr lang="ar-SA" dirty="0"/>
          </a:p>
          <a:p>
            <a:pPr marL="0" indent="0" algn="r" rtl="1">
              <a:buNone/>
            </a:pPr>
            <a:r>
              <a:rPr lang="ar-SA" dirty="0"/>
              <a:t>- ظهرت هذه الكمبيالة ل/ فرع البنك الأهلي بالرياض فرع العليا </a:t>
            </a:r>
          </a:p>
          <a:p>
            <a:pPr marL="0" indent="0" algn="r" rtl="1">
              <a:buNone/>
            </a:pPr>
            <a:r>
              <a:rPr lang="ar-SA" dirty="0">
                <a:solidFill>
                  <a:srgbClr val="FF0000"/>
                </a:solidFill>
              </a:rPr>
              <a:t>والقيمة للضمان.</a:t>
            </a:r>
          </a:p>
          <a:p>
            <a:pPr marL="0" indent="0" algn="r" rtl="1">
              <a:buNone/>
            </a:pPr>
            <a:r>
              <a:rPr lang="ar-SA" dirty="0">
                <a:solidFill>
                  <a:schemeClr val="accent1"/>
                </a:solidFill>
              </a:rPr>
              <a:t>                                               (الثاني)</a:t>
            </a:r>
          </a:p>
          <a:p>
            <a:pPr algn="r" rtl="1">
              <a:buFontTx/>
              <a:buChar char="-"/>
            </a:pPr>
            <a:endParaRPr lang="ar-SA" dirty="0"/>
          </a:p>
          <a:p>
            <a:pPr algn="r" rtl="1">
              <a:buFontTx/>
              <a:buChar char="-"/>
            </a:pPr>
            <a:endParaRPr lang="ar-SA" dirty="0"/>
          </a:p>
          <a:p>
            <a:pPr algn="r" rtl="1">
              <a:buFontTx/>
              <a:buChar char="-"/>
            </a:pPr>
            <a:endParaRPr lang="ar-SA" dirty="0"/>
          </a:p>
          <a:p>
            <a:pPr algn="r" rtl="1">
              <a:buFontTx/>
              <a:buChar char="-"/>
            </a:pPr>
            <a:endParaRPr lang="ar-SA" dirty="0"/>
          </a:p>
          <a:p>
            <a:pPr algn="r" rtl="1">
              <a:buFontTx/>
              <a:buChar char="-"/>
            </a:pPr>
            <a:endParaRPr lang="en-US" dirty="0"/>
          </a:p>
        </p:txBody>
      </p:sp>
      <p:pic>
        <p:nvPicPr>
          <p:cNvPr id="4" name="Picture 3">
            <a:extLst>
              <a:ext uri="{FF2B5EF4-FFF2-40B4-BE49-F238E27FC236}">
                <a16:creationId xmlns:a16="http://schemas.microsoft.com/office/drawing/2014/main" id="{FB3811F7-CA4D-5047-A6B8-8AB7CECBF45F}"/>
              </a:ext>
            </a:extLst>
          </p:cNvPr>
          <p:cNvPicPr>
            <a:picLocks noChangeAspect="1"/>
          </p:cNvPicPr>
          <p:nvPr/>
        </p:nvPicPr>
        <p:blipFill>
          <a:blip r:embed="rId2"/>
          <a:stretch>
            <a:fillRect/>
          </a:stretch>
        </p:blipFill>
        <p:spPr>
          <a:xfrm>
            <a:off x="8880476" y="1197785"/>
            <a:ext cx="3006725" cy="652463"/>
          </a:xfrm>
          <a:prstGeom prst="rect">
            <a:avLst/>
          </a:prstGeom>
        </p:spPr>
      </p:pic>
      <p:sp>
        <p:nvSpPr>
          <p:cNvPr id="6" name="TextBox 5">
            <a:extLst>
              <a:ext uri="{FF2B5EF4-FFF2-40B4-BE49-F238E27FC236}">
                <a16:creationId xmlns:a16="http://schemas.microsoft.com/office/drawing/2014/main" id="{77908F29-D171-0B49-A92C-383E0D13EE29}"/>
              </a:ext>
            </a:extLst>
          </p:cNvPr>
          <p:cNvSpPr txBox="1"/>
          <p:nvPr/>
        </p:nvSpPr>
        <p:spPr>
          <a:xfrm>
            <a:off x="6912771" y="695038"/>
            <a:ext cx="2986087" cy="461665"/>
          </a:xfrm>
          <a:prstGeom prst="rect">
            <a:avLst/>
          </a:prstGeom>
          <a:noFill/>
        </p:spPr>
        <p:txBody>
          <a:bodyPr wrap="square" rtlCol="0">
            <a:spAutoFit/>
          </a:bodyPr>
          <a:lstStyle/>
          <a:p>
            <a:r>
              <a:rPr lang="ar-SA" sz="2400" dirty="0"/>
              <a:t>١٦/جمادى الثاني/ ١٤٤٠هـ</a:t>
            </a:r>
            <a:endParaRPr lang="en-US" sz="2400" dirty="0"/>
          </a:p>
        </p:txBody>
      </p:sp>
      <p:sp>
        <p:nvSpPr>
          <p:cNvPr id="8" name="TextBox 7">
            <a:extLst>
              <a:ext uri="{FF2B5EF4-FFF2-40B4-BE49-F238E27FC236}">
                <a16:creationId xmlns:a16="http://schemas.microsoft.com/office/drawing/2014/main" id="{B8771244-D332-8A47-B2A6-8781E38D7F2A}"/>
              </a:ext>
            </a:extLst>
          </p:cNvPr>
          <p:cNvSpPr txBox="1"/>
          <p:nvPr/>
        </p:nvSpPr>
        <p:spPr>
          <a:xfrm>
            <a:off x="6303921" y="2969569"/>
            <a:ext cx="2986087" cy="461665"/>
          </a:xfrm>
          <a:prstGeom prst="rect">
            <a:avLst/>
          </a:prstGeom>
          <a:noFill/>
        </p:spPr>
        <p:txBody>
          <a:bodyPr wrap="square" rtlCol="0">
            <a:spAutoFit/>
          </a:bodyPr>
          <a:lstStyle/>
          <a:p>
            <a:r>
              <a:rPr lang="ar-SA" sz="2400" dirty="0"/>
              <a:t>٢٩/جمادى الثاني/ ١٤٤٠هـ</a:t>
            </a:r>
            <a:endParaRPr lang="en-US" sz="2400" dirty="0"/>
          </a:p>
        </p:txBody>
      </p:sp>
      <p:pic>
        <p:nvPicPr>
          <p:cNvPr id="10" name="Picture 9">
            <a:extLst>
              <a:ext uri="{FF2B5EF4-FFF2-40B4-BE49-F238E27FC236}">
                <a16:creationId xmlns:a16="http://schemas.microsoft.com/office/drawing/2014/main" id="{5FE45208-775E-6545-92D8-1E5FE85A2F0A}"/>
              </a:ext>
            </a:extLst>
          </p:cNvPr>
          <p:cNvPicPr>
            <a:picLocks noChangeAspect="1"/>
          </p:cNvPicPr>
          <p:nvPr/>
        </p:nvPicPr>
        <p:blipFill>
          <a:blip r:embed="rId3"/>
          <a:stretch>
            <a:fillRect/>
          </a:stretch>
        </p:blipFill>
        <p:spPr>
          <a:xfrm>
            <a:off x="8811668" y="3426835"/>
            <a:ext cx="2770733" cy="855663"/>
          </a:xfrm>
          <a:prstGeom prst="rect">
            <a:avLst/>
          </a:prstGeom>
        </p:spPr>
      </p:pic>
    </p:spTree>
    <p:extLst>
      <p:ext uri="{BB962C8B-B14F-4D97-AF65-F5344CB8AC3E}">
        <p14:creationId xmlns:p14="http://schemas.microsoft.com/office/powerpoint/2010/main" val="10525608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8" y="1114426"/>
            <a:ext cx="7372351"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6000" b="1" dirty="0"/>
              <a:t>المحاضرة الثالثة عشر</a:t>
            </a:r>
            <a:endParaRPr lang="en-US" sz="6000" b="1" dirty="0"/>
          </a:p>
        </p:txBody>
      </p:sp>
    </p:spTree>
    <p:extLst>
      <p:ext uri="{BB962C8B-B14F-4D97-AF65-F5344CB8AC3E}">
        <p14:creationId xmlns:p14="http://schemas.microsoft.com/office/powerpoint/2010/main" val="201038777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8" name="Pentagon 7"/>
          <p:cNvSpPr/>
          <p:nvPr/>
        </p:nvSpPr>
        <p:spPr>
          <a:xfrm flipH="1">
            <a:off x="1628778" y="3501161"/>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شروط مقابل الوفاء</a:t>
            </a:r>
            <a:endParaRPr lang="en-US" sz="4000" b="1" dirty="0"/>
          </a:p>
        </p:txBody>
      </p:sp>
      <p:sp>
        <p:nvSpPr>
          <p:cNvPr id="6" name="Pentagon 5">
            <a:extLst>
              <a:ext uri="{FF2B5EF4-FFF2-40B4-BE49-F238E27FC236}">
                <a16:creationId xmlns:a16="http://schemas.microsoft.com/office/drawing/2014/main" id="{6FC42B3A-0EAC-BF44-99AE-75F3B9E0857B}"/>
              </a:ext>
            </a:extLst>
          </p:cNvPr>
          <p:cNvSpPr/>
          <p:nvPr/>
        </p:nvSpPr>
        <p:spPr>
          <a:xfrm flipH="1">
            <a:off x="1628775" y="2457865"/>
            <a:ext cx="9938712"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ماهية مقابل الوفاء</a:t>
            </a:r>
            <a:endParaRPr lang="en-US" sz="4000" b="1" dirty="0"/>
          </a:p>
        </p:txBody>
      </p:sp>
      <p:sp>
        <p:nvSpPr>
          <p:cNvPr id="5" name="Pentagon 4">
            <a:extLst>
              <a:ext uri="{FF2B5EF4-FFF2-40B4-BE49-F238E27FC236}">
                <a16:creationId xmlns:a16="http://schemas.microsoft.com/office/drawing/2014/main" id="{8EDC5851-4148-E142-839E-596EEC8DA6D7}"/>
              </a:ext>
            </a:extLst>
          </p:cNvPr>
          <p:cNvSpPr/>
          <p:nvPr/>
        </p:nvSpPr>
        <p:spPr>
          <a:xfrm flipH="1">
            <a:off x="1628776" y="4504285"/>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آثار مقابل الوفاء</a:t>
            </a:r>
            <a:endParaRPr lang="en-US" sz="4000" b="1" dirty="0"/>
          </a:p>
        </p:txBody>
      </p:sp>
      <p:sp>
        <p:nvSpPr>
          <p:cNvPr id="7" name="Pentagon 6">
            <a:extLst>
              <a:ext uri="{FF2B5EF4-FFF2-40B4-BE49-F238E27FC236}">
                <a16:creationId xmlns:a16="http://schemas.microsoft.com/office/drawing/2014/main" id="{C3BC21BA-5684-874D-B6C5-66BB72705254}"/>
              </a:ext>
            </a:extLst>
          </p:cNvPr>
          <p:cNvSpPr/>
          <p:nvPr/>
        </p:nvSpPr>
        <p:spPr>
          <a:xfrm flipH="1">
            <a:off x="1628777" y="5549036"/>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ملكية مقابل الوفاء</a:t>
            </a:r>
            <a:endParaRPr lang="en-US" sz="4000" b="1" dirty="0"/>
          </a:p>
        </p:txBody>
      </p:sp>
    </p:spTree>
    <p:extLst>
      <p:ext uri="{BB962C8B-B14F-4D97-AF65-F5344CB8AC3E}">
        <p14:creationId xmlns:p14="http://schemas.microsoft.com/office/powerpoint/2010/main" val="29706898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FA2C424-C716-964B-9C9F-FD8FB7B5C574}"/>
              </a:ext>
            </a:extLst>
          </p:cNvPr>
          <p:cNvSpPr/>
          <p:nvPr/>
        </p:nvSpPr>
        <p:spPr>
          <a:xfrm>
            <a:off x="2957517" y="177377"/>
            <a:ext cx="5743575" cy="122160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solidFill>
                  <a:schemeClr val="tx1"/>
                </a:solidFill>
              </a:rPr>
              <a:t>ضمانات الوفاء بالكمبيالة</a:t>
            </a:r>
            <a:endParaRPr lang="en-US" sz="4000" b="1" dirty="0">
              <a:solidFill>
                <a:schemeClr val="tx1"/>
              </a:solidFill>
            </a:endParaRPr>
          </a:p>
        </p:txBody>
      </p:sp>
      <p:sp>
        <p:nvSpPr>
          <p:cNvPr id="8" name="Rectangle 7">
            <a:extLst>
              <a:ext uri="{FF2B5EF4-FFF2-40B4-BE49-F238E27FC236}">
                <a16:creationId xmlns:a16="http://schemas.microsoft.com/office/drawing/2014/main" id="{E7A129E0-A9A3-AD45-B2A9-F59E44E67F09}"/>
              </a:ext>
            </a:extLst>
          </p:cNvPr>
          <p:cNvSpPr/>
          <p:nvPr/>
        </p:nvSpPr>
        <p:spPr>
          <a:xfrm>
            <a:off x="9672641" y="1650208"/>
            <a:ext cx="1657351" cy="891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مقابل الوفاء</a:t>
            </a:r>
            <a:endParaRPr lang="en-US" sz="3200" b="1" dirty="0"/>
          </a:p>
        </p:txBody>
      </p:sp>
      <p:sp>
        <p:nvSpPr>
          <p:cNvPr id="9" name="Rectangle 8">
            <a:extLst>
              <a:ext uri="{FF2B5EF4-FFF2-40B4-BE49-F238E27FC236}">
                <a16:creationId xmlns:a16="http://schemas.microsoft.com/office/drawing/2014/main" id="{05C9EAC3-6554-634C-9B15-333C9CD30D48}"/>
              </a:ext>
            </a:extLst>
          </p:cNvPr>
          <p:cNvSpPr/>
          <p:nvPr/>
        </p:nvSpPr>
        <p:spPr>
          <a:xfrm>
            <a:off x="6407948" y="1685929"/>
            <a:ext cx="2271713" cy="1450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قبول الكمبيالة</a:t>
            </a:r>
            <a:endParaRPr lang="en-US" sz="3200" b="1" dirty="0"/>
          </a:p>
        </p:txBody>
      </p:sp>
      <p:sp>
        <p:nvSpPr>
          <p:cNvPr id="10" name="Rectangle 9">
            <a:extLst>
              <a:ext uri="{FF2B5EF4-FFF2-40B4-BE49-F238E27FC236}">
                <a16:creationId xmlns:a16="http://schemas.microsoft.com/office/drawing/2014/main" id="{4987DE5C-0813-634A-BE0E-5333B9A5D404}"/>
              </a:ext>
            </a:extLst>
          </p:cNvPr>
          <p:cNvSpPr/>
          <p:nvPr/>
        </p:nvSpPr>
        <p:spPr>
          <a:xfrm>
            <a:off x="3757612" y="1685929"/>
            <a:ext cx="2071688" cy="1450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الضمان الاحتياطي</a:t>
            </a:r>
            <a:endParaRPr lang="en-US" sz="3200" b="1" dirty="0"/>
          </a:p>
        </p:txBody>
      </p:sp>
      <p:sp>
        <p:nvSpPr>
          <p:cNvPr id="11" name="Rectangle 10">
            <a:extLst>
              <a:ext uri="{FF2B5EF4-FFF2-40B4-BE49-F238E27FC236}">
                <a16:creationId xmlns:a16="http://schemas.microsoft.com/office/drawing/2014/main" id="{E0356C28-688D-894E-A277-F72C6E6D6E81}"/>
              </a:ext>
            </a:extLst>
          </p:cNvPr>
          <p:cNvSpPr/>
          <p:nvPr/>
        </p:nvSpPr>
        <p:spPr>
          <a:xfrm>
            <a:off x="571500" y="1714502"/>
            <a:ext cx="2386013" cy="1421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التضامن الصرفي</a:t>
            </a:r>
            <a:endParaRPr lang="en-US" sz="3200" b="1" dirty="0"/>
          </a:p>
        </p:txBody>
      </p:sp>
      <p:sp>
        <p:nvSpPr>
          <p:cNvPr id="13" name="Oval 12">
            <a:extLst>
              <a:ext uri="{FF2B5EF4-FFF2-40B4-BE49-F238E27FC236}">
                <a16:creationId xmlns:a16="http://schemas.microsoft.com/office/drawing/2014/main" id="{769327E3-9AAD-7446-B493-22C6558E8E81}"/>
              </a:ext>
            </a:extLst>
          </p:cNvPr>
          <p:cNvSpPr/>
          <p:nvPr/>
        </p:nvSpPr>
        <p:spPr>
          <a:xfrm>
            <a:off x="9501189" y="2611658"/>
            <a:ext cx="2257424" cy="88462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تعرفيه</a:t>
            </a:r>
            <a:endParaRPr lang="en-US" sz="3200" b="1" dirty="0"/>
          </a:p>
        </p:txBody>
      </p:sp>
      <p:sp>
        <p:nvSpPr>
          <p:cNvPr id="14" name="Oval 13">
            <a:extLst>
              <a:ext uri="{FF2B5EF4-FFF2-40B4-BE49-F238E27FC236}">
                <a16:creationId xmlns:a16="http://schemas.microsoft.com/office/drawing/2014/main" id="{D0FC6D6E-6EE2-6446-A5B1-E8275B535911}"/>
              </a:ext>
            </a:extLst>
          </p:cNvPr>
          <p:cNvSpPr/>
          <p:nvPr/>
        </p:nvSpPr>
        <p:spPr>
          <a:xfrm>
            <a:off x="9501189" y="3623693"/>
            <a:ext cx="2257424"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شروطه</a:t>
            </a:r>
            <a:endParaRPr lang="en-US" sz="3200" b="1" dirty="0"/>
          </a:p>
        </p:txBody>
      </p:sp>
      <p:sp>
        <p:nvSpPr>
          <p:cNvPr id="15" name="Oval 14">
            <a:extLst>
              <a:ext uri="{FF2B5EF4-FFF2-40B4-BE49-F238E27FC236}">
                <a16:creationId xmlns:a16="http://schemas.microsoft.com/office/drawing/2014/main" id="{255466A7-B0CC-C344-B70E-D0F35CCF3B14}"/>
              </a:ext>
            </a:extLst>
          </p:cNvPr>
          <p:cNvSpPr/>
          <p:nvPr/>
        </p:nvSpPr>
        <p:spPr>
          <a:xfrm>
            <a:off x="9501194" y="5432283"/>
            <a:ext cx="2257423" cy="1300163"/>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ملكية مقابل الوفاء</a:t>
            </a:r>
            <a:endParaRPr lang="en-US" sz="3200" b="1" dirty="0"/>
          </a:p>
        </p:txBody>
      </p:sp>
      <p:sp>
        <p:nvSpPr>
          <p:cNvPr id="24" name="Oval 23">
            <a:extLst>
              <a:ext uri="{FF2B5EF4-FFF2-40B4-BE49-F238E27FC236}">
                <a16:creationId xmlns:a16="http://schemas.microsoft.com/office/drawing/2014/main" id="{37E5AD62-BCFB-9D4E-865E-E13078A06094}"/>
              </a:ext>
            </a:extLst>
          </p:cNvPr>
          <p:cNvSpPr/>
          <p:nvPr/>
        </p:nvSpPr>
        <p:spPr>
          <a:xfrm>
            <a:off x="9501189" y="4527988"/>
            <a:ext cx="2257424"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آثاره</a:t>
            </a:r>
            <a:endParaRPr lang="en-US" sz="3200" b="1" dirty="0"/>
          </a:p>
        </p:txBody>
      </p:sp>
    </p:spTree>
    <p:extLst>
      <p:ext uri="{BB962C8B-B14F-4D97-AF65-F5344CB8AC3E}">
        <p14:creationId xmlns:p14="http://schemas.microsoft.com/office/powerpoint/2010/main" val="41619082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905E-33BF-7A42-A78D-932AC087207F}"/>
              </a:ext>
            </a:extLst>
          </p:cNvPr>
          <p:cNvSpPr>
            <a:spLocks noGrp="1"/>
          </p:cNvSpPr>
          <p:nvPr>
            <p:ph type="title"/>
          </p:nvPr>
        </p:nvSpPr>
        <p:spPr>
          <a:ln>
            <a:solidFill>
              <a:schemeClr val="accent1"/>
            </a:solidFill>
          </a:ln>
        </p:spPr>
        <p:txBody>
          <a:bodyPr/>
          <a:lstStyle/>
          <a:p>
            <a:pPr algn="ctr" rtl="1"/>
            <a:r>
              <a:rPr lang="ar-SA" b="1" dirty="0"/>
              <a:t>مقابل الوفاء</a:t>
            </a:r>
            <a:endParaRPr lang="en-US" b="1" dirty="0"/>
          </a:p>
        </p:txBody>
      </p:sp>
      <p:sp>
        <p:nvSpPr>
          <p:cNvPr id="3" name="Content Placeholder 2">
            <a:extLst>
              <a:ext uri="{FF2B5EF4-FFF2-40B4-BE49-F238E27FC236}">
                <a16:creationId xmlns:a16="http://schemas.microsoft.com/office/drawing/2014/main" id="{7E0C37F0-3CCE-104E-A8ED-C0A9A865B791}"/>
              </a:ext>
            </a:extLst>
          </p:cNvPr>
          <p:cNvSpPr>
            <a:spLocks noGrp="1"/>
          </p:cNvSpPr>
          <p:nvPr>
            <p:ph idx="1"/>
          </p:nvPr>
        </p:nvSpPr>
        <p:spPr/>
        <p:txBody>
          <a:bodyPr>
            <a:normAutofit/>
          </a:bodyPr>
          <a:lstStyle/>
          <a:p>
            <a:pPr algn="just" rtl="1"/>
            <a:r>
              <a:rPr lang="ar-SA" sz="3200" dirty="0"/>
              <a:t>التعريف: علاقة بين الساحب والمسحوب عليه، والمتمثلة في الدين النقدي الذي يكون للساحب في ذمة المسحوب عليه، والمساوي على الأقل لقيمة الكمبيالة، والمستحق الوفاء في تاريخ استحقاقها. </a:t>
            </a:r>
          </a:p>
          <a:p>
            <a:pPr algn="just" rtl="1"/>
            <a:endParaRPr lang="ar-SA" sz="3200" dirty="0"/>
          </a:p>
        </p:txBody>
      </p:sp>
      <p:sp>
        <p:nvSpPr>
          <p:cNvPr id="4" name="Rounded Rectangle 3">
            <a:extLst>
              <a:ext uri="{FF2B5EF4-FFF2-40B4-BE49-F238E27FC236}">
                <a16:creationId xmlns:a16="http://schemas.microsoft.com/office/drawing/2014/main" id="{AACD8300-CB85-5941-A6FA-F1F65BE67881}"/>
              </a:ext>
            </a:extLst>
          </p:cNvPr>
          <p:cNvSpPr/>
          <p:nvPr/>
        </p:nvSpPr>
        <p:spPr>
          <a:xfrm>
            <a:off x="9358317" y="3471863"/>
            <a:ext cx="1871663" cy="1985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rtl="1"/>
            <a:r>
              <a:rPr lang="ar-SA" sz="3200" b="1" dirty="0"/>
              <a:t>الساحب أقرض أو باع بضاعة بأجل</a:t>
            </a:r>
            <a:endParaRPr lang="en-US" sz="3200" b="1" dirty="0"/>
          </a:p>
        </p:txBody>
      </p:sp>
      <p:sp>
        <p:nvSpPr>
          <p:cNvPr id="5" name="Right Arrow 4">
            <a:extLst>
              <a:ext uri="{FF2B5EF4-FFF2-40B4-BE49-F238E27FC236}">
                <a16:creationId xmlns:a16="http://schemas.microsoft.com/office/drawing/2014/main" id="{C3C1BA88-5CE6-8A47-BC1C-5DB5F7EB165A}"/>
              </a:ext>
            </a:extLst>
          </p:cNvPr>
          <p:cNvSpPr/>
          <p:nvPr/>
        </p:nvSpPr>
        <p:spPr>
          <a:xfrm rot="10800000">
            <a:off x="7772403" y="3964782"/>
            <a:ext cx="1200151" cy="1000125"/>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rtl="1"/>
            <a:endParaRPr lang="en-US"/>
          </a:p>
        </p:txBody>
      </p:sp>
      <p:sp>
        <p:nvSpPr>
          <p:cNvPr id="7" name="Rounded Rectangle 6">
            <a:extLst>
              <a:ext uri="{FF2B5EF4-FFF2-40B4-BE49-F238E27FC236}">
                <a16:creationId xmlns:a16="http://schemas.microsoft.com/office/drawing/2014/main" id="{6E833D9B-F25E-2041-9621-71FD53C69CBE}"/>
              </a:ext>
            </a:extLst>
          </p:cNvPr>
          <p:cNvSpPr/>
          <p:nvPr/>
        </p:nvSpPr>
        <p:spPr>
          <a:xfrm>
            <a:off x="4852992" y="3964781"/>
            <a:ext cx="2486025" cy="900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rtl="1"/>
            <a:r>
              <a:rPr lang="ar-SA" sz="3200" b="1" dirty="0"/>
              <a:t>للمسحوب عليه</a:t>
            </a:r>
            <a:endParaRPr lang="en-US" sz="3200" b="1" dirty="0"/>
          </a:p>
        </p:txBody>
      </p:sp>
      <p:sp>
        <p:nvSpPr>
          <p:cNvPr id="8" name="Oval 7">
            <a:extLst>
              <a:ext uri="{FF2B5EF4-FFF2-40B4-BE49-F238E27FC236}">
                <a16:creationId xmlns:a16="http://schemas.microsoft.com/office/drawing/2014/main" id="{0B5D7E0E-308B-7D45-9E3D-C43CBBF56A6A}"/>
              </a:ext>
            </a:extLst>
          </p:cNvPr>
          <p:cNvSpPr/>
          <p:nvPr/>
        </p:nvSpPr>
        <p:spPr>
          <a:xfrm>
            <a:off x="345271" y="2754711"/>
            <a:ext cx="3019427" cy="1500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rtl="1"/>
            <a:r>
              <a:rPr lang="ar-SA" sz="3200" b="1" dirty="0"/>
              <a:t>مبلغ القرض </a:t>
            </a:r>
          </a:p>
          <a:p>
            <a:pPr algn="ctr" defTabSz="914377" rtl="1"/>
            <a:r>
              <a:rPr lang="ar-SA" sz="3200" b="1" dirty="0"/>
              <a:t>أو </a:t>
            </a:r>
          </a:p>
          <a:p>
            <a:pPr algn="ctr" defTabSz="914377" rtl="1"/>
            <a:r>
              <a:rPr lang="ar-SA" sz="3200" b="1" dirty="0"/>
              <a:t>مبلغ البضاعة</a:t>
            </a:r>
            <a:endParaRPr lang="en-US" sz="3200" b="1" dirty="0"/>
          </a:p>
        </p:txBody>
      </p:sp>
      <p:sp>
        <p:nvSpPr>
          <p:cNvPr id="9" name="Left Arrow 8">
            <a:extLst>
              <a:ext uri="{FF2B5EF4-FFF2-40B4-BE49-F238E27FC236}">
                <a16:creationId xmlns:a16="http://schemas.microsoft.com/office/drawing/2014/main" id="{BF7EDBF2-A515-2243-A7C2-FE9ECA212BF0}"/>
              </a:ext>
            </a:extLst>
          </p:cNvPr>
          <p:cNvSpPr/>
          <p:nvPr/>
        </p:nvSpPr>
        <p:spPr>
          <a:xfrm rot="1177492">
            <a:off x="3507584" y="4001295"/>
            <a:ext cx="1128713" cy="507205"/>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rtl="1"/>
            <a:endParaRPr lang="en-US"/>
          </a:p>
        </p:txBody>
      </p:sp>
      <p:sp>
        <p:nvSpPr>
          <p:cNvPr id="10" name="Rounded Rectangle 9">
            <a:extLst>
              <a:ext uri="{FF2B5EF4-FFF2-40B4-BE49-F238E27FC236}">
                <a16:creationId xmlns:a16="http://schemas.microsoft.com/office/drawing/2014/main" id="{57E6F97E-2BAE-8242-A48F-5D8EBCE0E9AE}"/>
              </a:ext>
            </a:extLst>
          </p:cNvPr>
          <p:cNvSpPr/>
          <p:nvPr/>
        </p:nvSpPr>
        <p:spPr>
          <a:xfrm>
            <a:off x="85728" y="5048045"/>
            <a:ext cx="4219577" cy="1636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rtl="1"/>
            <a:r>
              <a:rPr lang="ar-SA" sz="3200" b="1" dirty="0"/>
              <a:t>مقابل الوفاء في الكمبيالة.. والتي سوف يسحبها الساحب للمستفيد</a:t>
            </a:r>
            <a:endParaRPr lang="en-US" sz="3200" b="1" dirty="0"/>
          </a:p>
        </p:txBody>
      </p:sp>
      <p:sp>
        <p:nvSpPr>
          <p:cNvPr id="11" name="Down Arrow 10">
            <a:extLst>
              <a:ext uri="{FF2B5EF4-FFF2-40B4-BE49-F238E27FC236}">
                <a16:creationId xmlns:a16="http://schemas.microsoft.com/office/drawing/2014/main" id="{FFDE8E92-D43B-4847-9372-2B34235036E2}"/>
              </a:ext>
            </a:extLst>
          </p:cNvPr>
          <p:cNvSpPr/>
          <p:nvPr/>
        </p:nvSpPr>
        <p:spPr>
          <a:xfrm>
            <a:off x="1693665" y="4331706"/>
            <a:ext cx="906065" cy="633204"/>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rtl="1"/>
            <a:endParaRPr lang="en-US"/>
          </a:p>
        </p:txBody>
      </p:sp>
      <p:sp>
        <p:nvSpPr>
          <p:cNvPr id="12" name="TextBox 11">
            <a:extLst>
              <a:ext uri="{FF2B5EF4-FFF2-40B4-BE49-F238E27FC236}">
                <a16:creationId xmlns:a16="http://schemas.microsoft.com/office/drawing/2014/main" id="{68B99366-D65E-D542-8A1E-F98DAC20A2FE}"/>
              </a:ext>
            </a:extLst>
          </p:cNvPr>
          <p:cNvSpPr txBox="1"/>
          <p:nvPr/>
        </p:nvSpPr>
        <p:spPr>
          <a:xfrm>
            <a:off x="4957764" y="5866107"/>
            <a:ext cx="6396037" cy="584775"/>
          </a:xfrm>
          <a:prstGeom prst="rect">
            <a:avLst/>
          </a:prstGeom>
          <a:noFill/>
        </p:spPr>
        <p:txBody>
          <a:bodyPr wrap="square" rtlCol="0">
            <a:spAutoFit/>
          </a:bodyPr>
          <a:lstStyle/>
          <a:p>
            <a:pPr marL="285744" indent="-285744" algn="r" defTabSz="914377" rtl="1">
              <a:buFont typeface="Arial" panose="020B0604020202020204" pitchFamily="34" charset="0"/>
              <a:buChar char="•"/>
            </a:pPr>
            <a:r>
              <a:rPr lang="ar-SA" sz="3200" b="1" dirty="0"/>
              <a:t>ما الفرق بين مقابل الوفاء وقيمة الكمبيالة؟ </a:t>
            </a:r>
            <a:endParaRPr lang="en-US" sz="3200" b="1" dirty="0"/>
          </a:p>
        </p:txBody>
      </p:sp>
    </p:spTree>
    <p:extLst>
      <p:ext uri="{BB962C8B-B14F-4D97-AF65-F5344CB8AC3E}">
        <p14:creationId xmlns:p14="http://schemas.microsoft.com/office/powerpoint/2010/main" val="24660408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828A-A4DC-4344-A5EC-E39A02FD9761}"/>
              </a:ext>
            </a:extLst>
          </p:cNvPr>
          <p:cNvSpPr>
            <a:spLocks noGrp="1"/>
          </p:cNvSpPr>
          <p:nvPr>
            <p:ph type="title"/>
          </p:nvPr>
        </p:nvSpPr>
        <p:spPr>
          <a:xfrm>
            <a:off x="778669" y="193676"/>
            <a:ext cx="10515600" cy="1325563"/>
          </a:xfrm>
          <a:ln>
            <a:solidFill>
              <a:schemeClr val="accent1"/>
            </a:solidFill>
          </a:ln>
        </p:spPr>
        <p:txBody>
          <a:bodyPr/>
          <a:lstStyle/>
          <a:p>
            <a:pPr algn="ctr" rtl="1"/>
            <a:r>
              <a:rPr lang="ar-SA" b="1" dirty="0"/>
              <a:t>شروط مقابل الوفاء</a:t>
            </a:r>
            <a:endParaRPr lang="en-US" b="1" dirty="0"/>
          </a:p>
        </p:txBody>
      </p:sp>
      <p:sp>
        <p:nvSpPr>
          <p:cNvPr id="3" name="Content Placeholder 2">
            <a:extLst>
              <a:ext uri="{FF2B5EF4-FFF2-40B4-BE49-F238E27FC236}">
                <a16:creationId xmlns:a16="http://schemas.microsoft.com/office/drawing/2014/main" id="{3FCC4EDC-AD07-524E-BCEA-49A0601266EE}"/>
              </a:ext>
            </a:extLst>
          </p:cNvPr>
          <p:cNvSpPr>
            <a:spLocks noGrp="1"/>
          </p:cNvSpPr>
          <p:nvPr>
            <p:ph idx="1"/>
          </p:nvPr>
        </p:nvSpPr>
        <p:spPr>
          <a:xfrm>
            <a:off x="128588" y="1519237"/>
            <a:ext cx="11815763" cy="4351339"/>
          </a:xfrm>
        </p:spPr>
        <p:txBody>
          <a:bodyPr>
            <a:noAutofit/>
          </a:bodyPr>
          <a:lstStyle/>
          <a:p>
            <a:pPr marL="514338" indent="-514338" algn="r" rtl="1">
              <a:buFont typeface="+mj-lt"/>
              <a:buAutoNum type="arabicPeriod"/>
            </a:pPr>
            <a:r>
              <a:rPr lang="ar-SA" sz="3200" b="1" dirty="0">
                <a:solidFill>
                  <a:schemeClr val="accent1"/>
                </a:solidFill>
              </a:rPr>
              <a:t>أن يكون مبلغ معين من النقود.</a:t>
            </a:r>
          </a:p>
          <a:p>
            <a:pPr marL="514338" indent="-514338" algn="r" rtl="1">
              <a:buFont typeface="+mj-lt"/>
              <a:buAutoNum type="arabicPeriod"/>
            </a:pPr>
            <a:r>
              <a:rPr lang="ar-SA" sz="3200" b="1" dirty="0">
                <a:solidFill>
                  <a:schemeClr val="accent1"/>
                </a:solidFill>
              </a:rPr>
              <a:t>أن يكون موجود في ميعاد استحقاق الكمبيالة: </a:t>
            </a:r>
          </a:p>
          <a:p>
            <a:pPr lvl="1" algn="r" rtl="1">
              <a:spcBef>
                <a:spcPts val="1000"/>
              </a:spcBef>
            </a:pPr>
            <a:r>
              <a:rPr lang="ar-SA" sz="3200" dirty="0"/>
              <a:t>فلا يعتبر مقابل للوفاء اذا وجد بعد تاريخ الاستحقاق</a:t>
            </a:r>
          </a:p>
          <a:p>
            <a:pPr lvl="1" algn="r" rtl="1">
              <a:spcBef>
                <a:spcPts val="1000"/>
              </a:spcBef>
            </a:pPr>
            <a:r>
              <a:rPr lang="ar-SA" sz="3200" dirty="0"/>
              <a:t>مقابل الوفاء في الكمبيالة يختلف عن مقابل الوفاء في الشيك</a:t>
            </a:r>
          </a:p>
          <a:p>
            <a:pPr marL="514338" indent="-514338" algn="r" rtl="1">
              <a:buFont typeface="+mj-lt"/>
              <a:buAutoNum type="arabicPeriod" startAt="3"/>
            </a:pPr>
            <a:r>
              <a:rPr lang="ar-SA" sz="3200" b="1" dirty="0">
                <a:solidFill>
                  <a:schemeClr val="accent1"/>
                </a:solidFill>
              </a:rPr>
              <a:t>أن يكون مستحق الأداء في تاريخ استحقاق الكمبيالة: </a:t>
            </a:r>
          </a:p>
          <a:p>
            <a:pPr lvl="1" algn="r" rtl="1"/>
            <a:r>
              <a:rPr lang="ar-SA" sz="3200" dirty="0"/>
              <a:t>فلا يمكن الزام المسحوب عليه بسداد دين قبل حلول ميعاده</a:t>
            </a:r>
          </a:p>
          <a:p>
            <a:pPr lvl="1" algn="r" rtl="1"/>
            <a:r>
              <a:rPr lang="ar-SA" sz="3200" dirty="0"/>
              <a:t>فإذا كان موعد السداد لاحق لتاريخ الاستحقاق فلا يصلح لأن يكون مقابل للوفاء. </a:t>
            </a:r>
          </a:p>
          <a:p>
            <a:pPr marL="514338" indent="-514338" algn="r" rtl="1">
              <a:buFont typeface="+mj-lt"/>
              <a:buAutoNum type="arabicPeriod" startAt="4"/>
            </a:pPr>
            <a:r>
              <a:rPr lang="ar-SA" sz="3200" b="1" dirty="0">
                <a:solidFill>
                  <a:schemeClr val="accent1"/>
                </a:solidFill>
              </a:rPr>
              <a:t>أن يكون مساويا على الأقل لقيمة الكمبيالة: </a:t>
            </a:r>
          </a:p>
          <a:p>
            <a:pPr lvl="1" algn="r" rtl="1"/>
            <a:r>
              <a:rPr lang="ar-SA" sz="3200" dirty="0"/>
              <a:t>الأصل أن يكون مقابل الوفاء يساوي قيمة الكمبيالة</a:t>
            </a:r>
          </a:p>
          <a:p>
            <a:pPr lvl="1" algn="r" rtl="1"/>
            <a:r>
              <a:rPr lang="ar-SA" sz="3200" dirty="0"/>
              <a:t>قد يكون المقابل أقل (المقابل الجزئي)</a:t>
            </a:r>
          </a:p>
          <a:p>
            <a:pPr lvl="1" algn="r" rtl="1"/>
            <a:endParaRPr lang="ar-SA" sz="3200" dirty="0"/>
          </a:p>
        </p:txBody>
      </p:sp>
    </p:spTree>
    <p:extLst>
      <p:ext uri="{BB962C8B-B14F-4D97-AF65-F5344CB8AC3E}">
        <p14:creationId xmlns:p14="http://schemas.microsoft.com/office/powerpoint/2010/main" val="42683318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37EC-7CFB-5A4F-A672-1BFE6ADABD0F}"/>
              </a:ext>
            </a:extLst>
          </p:cNvPr>
          <p:cNvSpPr>
            <a:spLocks noGrp="1"/>
          </p:cNvSpPr>
          <p:nvPr>
            <p:ph type="title"/>
          </p:nvPr>
        </p:nvSpPr>
        <p:spPr>
          <a:xfrm>
            <a:off x="795339" y="176214"/>
            <a:ext cx="10515600" cy="949325"/>
          </a:xfrm>
          <a:ln>
            <a:solidFill>
              <a:schemeClr val="accent1"/>
            </a:solidFill>
          </a:ln>
        </p:spPr>
        <p:txBody>
          <a:bodyPr>
            <a:normAutofit/>
          </a:bodyPr>
          <a:lstStyle/>
          <a:p>
            <a:pPr algn="ctr" rtl="1"/>
            <a:r>
              <a:rPr lang="ar-SA" sz="4000" b="1" dirty="0"/>
              <a:t>الأثر المترتب على مقابل الوفاء الجزئي</a:t>
            </a:r>
            <a:endParaRPr lang="en-US" sz="4000" b="1" dirty="0"/>
          </a:p>
        </p:txBody>
      </p:sp>
      <p:sp>
        <p:nvSpPr>
          <p:cNvPr id="3" name="Content Placeholder 2">
            <a:extLst>
              <a:ext uri="{FF2B5EF4-FFF2-40B4-BE49-F238E27FC236}">
                <a16:creationId xmlns:a16="http://schemas.microsoft.com/office/drawing/2014/main" id="{F2950AD9-BD0F-FF49-A2D0-F3331B4672D6}"/>
              </a:ext>
            </a:extLst>
          </p:cNvPr>
          <p:cNvSpPr>
            <a:spLocks noGrp="1"/>
          </p:cNvSpPr>
          <p:nvPr>
            <p:ph idx="1"/>
          </p:nvPr>
        </p:nvSpPr>
        <p:spPr>
          <a:xfrm>
            <a:off x="-357188" y="1125538"/>
            <a:ext cx="12549188" cy="4351338"/>
          </a:xfrm>
        </p:spPr>
        <p:txBody>
          <a:bodyPr>
            <a:noAutofit/>
          </a:bodyPr>
          <a:lstStyle/>
          <a:p>
            <a:pPr algn="r" rtl="1"/>
            <a:r>
              <a:rPr lang="ar-SA" sz="3200" b="1" dirty="0">
                <a:solidFill>
                  <a:schemeClr val="accent1"/>
                </a:solidFill>
              </a:rPr>
              <a:t>المسحوب عليه: </a:t>
            </a:r>
          </a:p>
          <a:p>
            <a:pPr lvl="1" algn="r" rtl="1">
              <a:spcBef>
                <a:spcPts val="1000"/>
              </a:spcBef>
            </a:pPr>
            <a:r>
              <a:rPr lang="ar-SA" sz="3200" dirty="0"/>
              <a:t>مخير بين القبول أو الرفض </a:t>
            </a:r>
          </a:p>
          <a:p>
            <a:pPr lvl="1" algn="r" rtl="1">
              <a:spcBef>
                <a:spcPts val="1000"/>
              </a:spcBef>
            </a:pPr>
            <a:r>
              <a:rPr lang="ar-SA" sz="3200" dirty="0"/>
              <a:t>يجوز له القبول  أو الوفاء الجزئي</a:t>
            </a:r>
          </a:p>
          <a:p>
            <a:pPr algn="r" rtl="1"/>
            <a:r>
              <a:rPr lang="ar-SA" sz="3200" b="1" dirty="0">
                <a:solidFill>
                  <a:schemeClr val="accent1"/>
                </a:solidFill>
              </a:rPr>
              <a:t>الحامل: </a:t>
            </a:r>
          </a:p>
          <a:p>
            <a:pPr lvl="1" algn="r" rtl="1"/>
            <a:r>
              <a:rPr lang="ar-SA" sz="3200" dirty="0"/>
              <a:t>لا يستطيع اجبار المسحوب عليه بالوفاء الجزئي</a:t>
            </a:r>
          </a:p>
          <a:p>
            <a:pPr lvl="1" algn="r" rtl="1"/>
            <a:r>
              <a:rPr lang="ar-SA" sz="3200" dirty="0"/>
              <a:t>لكن لو عرض عليه الوفاء الجزئي وجب عليه قبوله. ويطالب الساحب بالمتبقي فقط. </a:t>
            </a:r>
          </a:p>
          <a:p>
            <a:pPr algn="r" rtl="1"/>
            <a:r>
              <a:rPr lang="ar-SA" sz="3200" b="1" dirty="0">
                <a:solidFill>
                  <a:schemeClr val="accent1"/>
                </a:solidFill>
              </a:rPr>
              <a:t>الساحب: </a:t>
            </a:r>
          </a:p>
          <a:p>
            <a:pPr lvl="1" algn="r" rtl="1"/>
            <a:r>
              <a:rPr lang="ar-SA" sz="3200" dirty="0"/>
              <a:t>الأصل أن يقدم مقابل الوفاء كاملا </a:t>
            </a:r>
          </a:p>
          <a:p>
            <a:pPr lvl="1" algn="r" rtl="1"/>
            <a:r>
              <a:rPr lang="ar-SA" sz="3200" dirty="0"/>
              <a:t>لكن لو كان المقابل ناقص، فلا يستطيع التمسك بالسقوط في مواجهة الحامل المهمل</a:t>
            </a:r>
          </a:p>
          <a:p>
            <a:pPr lvl="1" algn="r" rtl="1"/>
            <a:r>
              <a:rPr lang="ar-SA" sz="3200" dirty="0"/>
              <a:t>لأن التمسك بالسقوط يشترط توافر مقابل الوفاء كاملا، واستمر موجودا حتى انقضاء ميعاد عمل الاحتجاج. </a:t>
            </a:r>
          </a:p>
          <a:p>
            <a:pPr lvl="1" algn="r" rtl="1"/>
            <a:endParaRPr lang="ar-SA" sz="3200" dirty="0"/>
          </a:p>
          <a:p>
            <a:pPr lvl="1" algn="r" rtl="1"/>
            <a:endParaRPr lang="ar-SA" sz="3200" dirty="0"/>
          </a:p>
        </p:txBody>
      </p:sp>
    </p:spTree>
    <p:extLst>
      <p:ext uri="{BB962C8B-B14F-4D97-AF65-F5344CB8AC3E}">
        <p14:creationId xmlns:p14="http://schemas.microsoft.com/office/powerpoint/2010/main" val="15510833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E083-AEA2-884E-987B-408F192E4C2D}"/>
              </a:ext>
            </a:extLst>
          </p:cNvPr>
          <p:cNvSpPr>
            <a:spLocks noGrp="1"/>
          </p:cNvSpPr>
          <p:nvPr>
            <p:ph type="title"/>
          </p:nvPr>
        </p:nvSpPr>
        <p:spPr>
          <a:xfrm>
            <a:off x="838200" y="119063"/>
            <a:ext cx="10515600" cy="781051"/>
          </a:xfrm>
          <a:ln>
            <a:solidFill>
              <a:schemeClr val="accent1"/>
            </a:solidFill>
          </a:ln>
        </p:spPr>
        <p:txBody>
          <a:bodyPr/>
          <a:lstStyle/>
          <a:p>
            <a:pPr algn="ctr" rtl="1"/>
            <a:r>
              <a:rPr lang="ar-SA" b="1" dirty="0"/>
              <a:t>ملكية مقابل الوفاء</a:t>
            </a:r>
            <a:endParaRPr lang="en-US" b="1" dirty="0"/>
          </a:p>
        </p:txBody>
      </p:sp>
      <p:sp>
        <p:nvSpPr>
          <p:cNvPr id="3" name="Content Placeholder 2">
            <a:extLst>
              <a:ext uri="{FF2B5EF4-FFF2-40B4-BE49-F238E27FC236}">
                <a16:creationId xmlns:a16="http://schemas.microsoft.com/office/drawing/2014/main" id="{38974D98-C1B8-F34C-BD11-462B0972334C}"/>
              </a:ext>
            </a:extLst>
          </p:cNvPr>
          <p:cNvSpPr>
            <a:spLocks noGrp="1"/>
          </p:cNvSpPr>
          <p:nvPr>
            <p:ph idx="1"/>
          </p:nvPr>
        </p:nvSpPr>
        <p:spPr>
          <a:xfrm>
            <a:off x="159544" y="1025525"/>
            <a:ext cx="11872912" cy="4351339"/>
          </a:xfrm>
        </p:spPr>
        <p:txBody>
          <a:bodyPr>
            <a:noAutofit/>
          </a:bodyPr>
          <a:lstStyle/>
          <a:p>
            <a:pPr algn="just" rtl="1"/>
            <a:r>
              <a:rPr lang="ar-SA" dirty="0"/>
              <a:t>بما أن مقابل الوفاء هو دين للساحب في ذمة المسحوب عليه فيترتب على ذلك أمرين: ١- أن لا يفقد الساحب حقه في التصرف في مقابل الوفاء بمجرد إصدار الكمبيالة، فيجوز له أن يسترده. ٢- أن لا يلزم المسحوب عليه بالاحتفاظ بمقابل الوفاء، لأنه قد لا يعلم بسحب الكمبيالة عليه. </a:t>
            </a:r>
          </a:p>
          <a:p>
            <a:pPr algn="just" rtl="1"/>
            <a:r>
              <a:rPr lang="ar-SA" dirty="0"/>
              <a:t>حق الحامل على الكمبيالة يتولد منذ إنشائها، ولكن حقه على مقابل الوفاء </a:t>
            </a:r>
            <a:r>
              <a:rPr lang="ar-SA" b="1" dirty="0"/>
              <a:t>يبدأ حق احتمالي ثم ينتهي بحق مؤكد في ميعاد الاستحقاق. </a:t>
            </a:r>
          </a:p>
          <a:p>
            <a:pPr marL="0" indent="0" algn="just" rtl="1">
              <a:buNone/>
            </a:pPr>
            <a:r>
              <a:rPr lang="ar-SA" b="1" dirty="0">
                <a:solidFill>
                  <a:schemeClr val="accent1"/>
                </a:solidFill>
              </a:rPr>
              <a:t>١- قبل ميعاد الاستحقاق: </a:t>
            </a:r>
            <a:r>
              <a:rPr lang="ar-SA" dirty="0"/>
              <a:t>حق احتمالي</a:t>
            </a:r>
          </a:p>
          <a:p>
            <a:pPr lvl="1" algn="just" rtl="1"/>
            <a:r>
              <a:rPr lang="ar-SA" sz="2800" dirty="0"/>
              <a:t>أي معلق على شرط وجود الدين في وقت الاستحقاق </a:t>
            </a:r>
          </a:p>
          <a:p>
            <a:pPr lvl="1" algn="just" rtl="1"/>
            <a:r>
              <a:rPr lang="ar-SA" sz="2800" dirty="0"/>
              <a:t>وينتج عن الاحتمالية أن يظل مقابل الوفاء حقا للساحب</a:t>
            </a:r>
          </a:p>
          <a:p>
            <a:pPr lvl="1" algn="just" rtl="1"/>
            <a:r>
              <a:rPr lang="ar-SA" sz="2800" dirty="0"/>
              <a:t>والقول بغير ذلك يعني تجميد حقوق الساحب وعدم قدرته في التصرف في مقابل الوفاء. </a:t>
            </a:r>
          </a:p>
          <a:p>
            <a:pPr marL="0" indent="0" algn="just" rtl="1">
              <a:buNone/>
            </a:pPr>
            <a:r>
              <a:rPr lang="ar-SA" dirty="0"/>
              <a:t>٢</a:t>
            </a:r>
            <a:r>
              <a:rPr lang="ar-SA" b="1" dirty="0">
                <a:solidFill>
                  <a:schemeClr val="accent1"/>
                </a:solidFill>
              </a:rPr>
              <a:t>- في ميعاد الاستحقاق: </a:t>
            </a:r>
            <a:r>
              <a:rPr lang="ar-SA" dirty="0"/>
              <a:t>حق ملكية</a:t>
            </a:r>
          </a:p>
          <a:p>
            <a:pPr lvl="1" algn="just" rtl="1"/>
            <a:r>
              <a:rPr lang="ar-SA" sz="2800" dirty="0"/>
              <a:t>أي يصبح الحامل مالكا للمقابل</a:t>
            </a:r>
          </a:p>
          <a:p>
            <a:pPr lvl="1" algn="just" rtl="1"/>
            <a:r>
              <a:rPr lang="ar-SA" sz="2800" dirty="0"/>
              <a:t>فلا يجوز للساحب استرداده أو التصرف فيه</a:t>
            </a:r>
          </a:p>
          <a:p>
            <a:pPr marL="457189" lvl="1" indent="0" algn="just" rtl="1">
              <a:buNone/>
            </a:pPr>
            <a:endParaRPr lang="ar-SA" sz="2800" dirty="0"/>
          </a:p>
        </p:txBody>
      </p:sp>
    </p:spTree>
    <p:extLst>
      <p:ext uri="{BB962C8B-B14F-4D97-AF65-F5344CB8AC3E}">
        <p14:creationId xmlns:p14="http://schemas.microsoft.com/office/powerpoint/2010/main" val="34385937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93BEBA-1F0F-D844-B076-10438D852DAD}"/>
              </a:ext>
            </a:extLst>
          </p:cNvPr>
          <p:cNvSpPr>
            <a:spLocks noGrp="1"/>
          </p:cNvSpPr>
          <p:nvPr>
            <p:ph idx="1"/>
          </p:nvPr>
        </p:nvSpPr>
        <p:spPr>
          <a:xfrm>
            <a:off x="838200" y="185742"/>
            <a:ext cx="10515600" cy="5991225"/>
          </a:xfrm>
        </p:spPr>
        <p:txBody>
          <a:bodyPr>
            <a:normAutofit/>
          </a:bodyPr>
          <a:lstStyle/>
          <a:p>
            <a:pPr algn="r" rtl="1"/>
            <a:r>
              <a:rPr lang="ar-SA" sz="4000" b="1" dirty="0">
                <a:solidFill>
                  <a:srgbClr val="00B050"/>
                </a:solidFill>
              </a:rPr>
              <a:t>حالات تملك الحامل لمقابل الوفاء قبل ميعاد الاستحقاق: </a:t>
            </a:r>
          </a:p>
          <a:p>
            <a:pPr marL="514338" indent="-514338" algn="r" rtl="1">
              <a:buFont typeface="+mj-lt"/>
              <a:buAutoNum type="arabicPeriod"/>
            </a:pPr>
            <a:r>
              <a:rPr lang="ar-SA" sz="4000" dirty="0"/>
              <a:t>قبول المسحوب عليه</a:t>
            </a:r>
          </a:p>
          <a:p>
            <a:pPr marL="514338" indent="-514338" algn="r" rtl="1">
              <a:buFont typeface="+mj-lt"/>
              <a:buAutoNum type="arabicPeriod"/>
            </a:pPr>
            <a:r>
              <a:rPr lang="ar-SA" sz="4000" dirty="0"/>
              <a:t>إخطار الحامل للمسحوب عليه</a:t>
            </a:r>
          </a:p>
          <a:p>
            <a:pPr marL="514338" indent="-514338" algn="r" rtl="1">
              <a:buFont typeface="+mj-lt"/>
              <a:buAutoNum type="arabicPeriod"/>
            </a:pPr>
            <a:r>
              <a:rPr lang="ar-SA" sz="4000" dirty="0"/>
              <a:t>التخصيص</a:t>
            </a:r>
          </a:p>
          <a:p>
            <a:pPr marL="514338" indent="-514338" algn="r" rtl="1">
              <a:buFont typeface="+mj-lt"/>
              <a:buAutoNum type="arabicPeriod"/>
            </a:pPr>
            <a:r>
              <a:rPr lang="ar-SA" sz="4000" dirty="0"/>
              <a:t>في حالة إفلاس الساحب </a:t>
            </a:r>
          </a:p>
          <a:p>
            <a:pPr marL="514338" indent="-514338" algn="r" rtl="1">
              <a:buFont typeface="+mj-lt"/>
              <a:buAutoNum type="arabicPeriod"/>
            </a:pPr>
            <a:r>
              <a:rPr lang="ar-SA" sz="4000" dirty="0"/>
              <a:t>في حالة إفلاس المسحوب عليه</a:t>
            </a:r>
            <a:endParaRPr lang="en-US" sz="4000" dirty="0"/>
          </a:p>
        </p:txBody>
      </p:sp>
    </p:spTree>
    <p:extLst>
      <p:ext uri="{BB962C8B-B14F-4D97-AF65-F5344CB8AC3E}">
        <p14:creationId xmlns:p14="http://schemas.microsoft.com/office/powerpoint/2010/main" val="1746201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97A5EF-29D3-C545-8016-F065235EEAA1}"/>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تعريف الأوراق التجارية</a:t>
            </a:r>
            <a:endParaRPr lang="en-US" b="1" dirty="0"/>
          </a:p>
        </p:txBody>
      </p:sp>
      <p:sp>
        <p:nvSpPr>
          <p:cNvPr id="4" name="Content Placeholder 3">
            <a:extLst>
              <a:ext uri="{FF2B5EF4-FFF2-40B4-BE49-F238E27FC236}">
                <a16:creationId xmlns:a16="http://schemas.microsoft.com/office/drawing/2014/main" id="{7A00CAF6-DF6D-F94D-838D-7E06256A1635}"/>
              </a:ext>
            </a:extLst>
          </p:cNvPr>
          <p:cNvSpPr>
            <a:spLocks noGrp="1"/>
          </p:cNvSpPr>
          <p:nvPr>
            <p:ph idx="1"/>
          </p:nvPr>
        </p:nvSpPr>
        <p:spPr>
          <a:xfrm>
            <a:off x="228600" y="2506662"/>
            <a:ext cx="11353800" cy="4351338"/>
          </a:xfrm>
        </p:spPr>
        <p:txBody>
          <a:bodyPr>
            <a:normAutofit/>
          </a:bodyPr>
          <a:lstStyle/>
          <a:p>
            <a:pPr marL="228600" indent="-228600" algn="r" defTabSz="914400" rtl="1" eaLnBrk="1" latinLnBrk="0" hangingPunct="1">
              <a:lnSpc>
                <a:spcPct val="150000"/>
              </a:lnSpc>
              <a:spcBef>
                <a:spcPts val="1000"/>
              </a:spcBef>
              <a:buFont typeface="Arial" panose="020B0604020202020204" pitchFamily="34" charset="0"/>
              <a:buChar char="•"/>
            </a:pPr>
            <a:r>
              <a:rPr lang="ar-SA" sz="4000" dirty="0"/>
              <a:t>صكوك شكلية تحرر وفقا لبيانات يحددها النظام</a:t>
            </a:r>
            <a:r>
              <a:rPr lang="ar-SA" sz="4000" dirty="0">
                <a:solidFill>
                  <a:srgbClr val="FF0000"/>
                </a:solidFill>
              </a:rPr>
              <a:t>،</a:t>
            </a:r>
            <a:r>
              <a:rPr lang="ar-SA" sz="4000" dirty="0"/>
              <a:t> وتتضمن أمرا أو تعهدا بدفع مبلغ من النقود</a:t>
            </a:r>
            <a:r>
              <a:rPr lang="ar-SA" sz="4000" dirty="0">
                <a:solidFill>
                  <a:srgbClr val="FF0000"/>
                </a:solidFill>
              </a:rPr>
              <a:t>،</a:t>
            </a:r>
            <a:r>
              <a:rPr lang="ar-SA" sz="4000" dirty="0"/>
              <a:t> لدى الاطلاع أوفي قت محدد</a:t>
            </a:r>
            <a:r>
              <a:rPr lang="ar-SA" sz="4000" dirty="0">
                <a:solidFill>
                  <a:srgbClr val="FF0000"/>
                </a:solidFill>
              </a:rPr>
              <a:t>،</a:t>
            </a:r>
            <a:r>
              <a:rPr lang="ar-SA" sz="4000" dirty="0"/>
              <a:t> وتكون قابلة للتداول بالطرق التجارية</a:t>
            </a:r>
            <a:r>
              <a:rPr lang="ar-SA" sz="4000" dirty="0">
                <a:solidFill>
                  <a:srgbClr val="FF0000"/>
                </a:solidFill>
              </a:rPr>
              <a:t>،</a:t>
            </a:r>
            <a:r>
              <a:rPr lang="ar-SA" sz="4000" dirty="0"/>
              <a:t> وتعد سندات تنفيذية بذاتها.</a:t>
            </a:r>
            <a:endParaRPr lang="en-US" sz="4000" dirty="0"/>
          </a:p>
        </p:txBody>
      </p:sp>
    </p:spTree>
    <p:extLst>
      <p:ext uri="{BB962C8B-B14F-4D97-AF65-F5344CB8AC3E}">
        <p14:creationId xmlns:p14="http://schemas.microsoft.com/office/powerpoint/2010/main" val="420729225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B9E2-C26D-6F44-BEAC-7BD16C832BF8}"/>
              </a:ext>
            </a:extLst>
          </p:cNvPr>
          <p:cNvSpPr>
            <a:spLocks noGrp="1"/>
          </p:cNvSpPr>
          <p:nvPr>
            <p:ph type="title"/>
          </p:nvPr>
        </p:nvSpPr>
        <p:spPr>
          <a:ln>
            <a:solidFill>
              <a:schemeClr val="accent1"/>
            </a:solidFill>
          </a:ln>
        </p:spPr>
        <p:txBody>
          <a:bodyPr/>
          <a:lstStyle/>
          <a:p>
            <a:pPr algn="ctr" rtl="1"/>
            <a:r>
              <a:rPr lang="ar-SA" b="1" dirty="0"/>
              <a:t>آثار ملكية الحامل لمقابل الوفاء</a:t>
            </a:r>
            <a:endParaRPr lang="en-US" b="1" dirty="0"/>
          </a:p>
        </p:txBody>
      </p:sp>
      <p:sp>
        <p:nvSpPr>
          <p:cNvPr id="3" name="Content Placeholder 2">
            <a:extLst>
              <a:ext uri="{FF2B5EF4-FFF2-40B4-BE49-F238E27FC236}">
                <a16:creationId xmlns:a16="http://schemas.microsoft.com/office/drawing/2014/main" id="{57DE557D-7519-D841-A966-70A9C739B56F}"/>
              </a:ext>
            </a:extLst>
          </p:cNvPr>
          <p:cNvSpPr>
            <a:spLocks noGrp="1"/>
          </p:cNvSpPr>
          <p:nvPr>
            <p:ph idx="1"/>
          </p:nvPr>
        </p:nvSpPr>
        <p:spPr>
          <a:xfrm>
            <a:off x="142878" y="1825624"/>
            <a:ext cx="11872913" cy="4875213"/>
          </a:xfrm>
        </p:spPr>
        <p:txBody>
          <a:bodyPr>
            <a:noAutofit/>
          </a:bodyPr>
          <a:lstStyle/>
          <a:p>
            <a:pPr marL="514338" indent="-514338" algn="just" rtl="1">
              <a:buFont typeface="+mj-lt"/>
              <a:buAutoNum type="arabicPeriod"/>
            </a:pPr>
            <a:r>
              <a:rPr lang="ar-SA" sz="3200" dirty="0"/>
              <a:t>يمتنع الساحب من استرداد مقابل الوفاء أو التصرف فيه، ولا يجوز للمسحوب عليه رد المقابل للساحب وإلا كان مسؤولا في مواجهة الحامل. </a:t>
            </a:r>
          </a:p>
          <a:p>
            <a:pPr marL="514338" indent="-514338" algn="just" rtl="1">
              <a:buFont typeface="+mj-lt"/>
              <a:buAutoNum type="arabicPeriod"/>
            </a:pPr>
            <a:r>
              <a:rPr lang="ar-SA" sz="3200" dirty="0"/>
              <a:t>لا يجوز لدائني الساحب توقيع الحجز على ما للمدين لدى الغير (أي على مقابل الوفاء تحت يد المسحوب عليه). </a:t>
            </a:r>
          </a:p>
          <a:p>
            <a:pPr marL="514338" indent="-514338" algn="just" rtl="1">
              <a:buFont typeface="+mj-lt"/>
              <a:buAutoNum type="arabicPeriod"/>
            </a:pPr>
            <a:r>
              <a:rPr lang="ar-SA" sz="3200" dirty="0"/>
              <a:t>للحامل حق الرجوع على المسحوب عليه بدعوى المطالبة بمقابل الوفاء سواء كانت الكمبيالة مقبولة أو غير مقبولة. ومن ثم يطالب الحامل المسحوب عليه بالوفاء في تاريخ الاستحقاق، فإذا لم يوفي </a:t>
            </a:r>
            <a:r>
              <a:rPr lang="ar-SA" sz="3200" b="1" dirty="0">
                <a:solidFill>
                  <a:srgbClr val="FF0000"/>
                </a:solidFill>
              </a:rPr>
              <a:t>وكانت الكمبيالة مقبولة </a:t>
            </a:r>
            <a:r>
              <a:rPr lang="ar-SA" sz="3200" dirty="0"/>
              <a:t>فللحامل رفع الدعوى الصرفية عن طريق قاضي التنفيذ... </a:t>
            </a:r>
            <a:r>
              <a:rPr lang="ar-SA" sz="3200" b="1" dirty="0">
                <a:solidFill>
                  <a:srgbClr val="FF0000"/>
                </a:solidFill>
              </a:rPr>
              <a:t>أما اذا كانت غير مقبولة </a:t>
            </a:r>
            <a:r>
              <a:rPr lang="ar-SA" sz="3200" dirty="0"/>
              <a:t>كان للحامل الرجوع على المسحوب عليه بدعوى استرداد مقابل الوفاء وهي دعوى غير صرفية تحكمها القواعد العامة. </a:t>
            </a:r>
          </a:p>
          <a:p>
            <a:pPr marL="0" indent="0" algn="just" rtl="1">
              <a:buNone/>
            </a:pPr>
            <a:endParaRPr lang="en-US" sz="3200" dirty="0"/>
          </a:p>
        </p:txBody>
      </p:sp>
    </p:spTree>
    <p:extLst>
      <p:ext uri="{BB962C8B-B14F-4D97-AF65-F5344CB8AC3E}">
        <p14:creationId xmlns:p14="http://schemas.microsoft.com/office/powerpoint/2010/main" val="413625195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002F-6B64-4A47-8CAE-5ACA2C6BF703}"/>
              </a:ext>
            </a:extLst>
          </p:cNvPr>
          <p:cNvSpPr>
            <a:spLocks noGrp="1"/>
          </p:cNvSpPr>
          <p:nvPr>
            <p:ph type="title"/>
          </p:nvPr>
        </p:nvSpPr>
        <p:spPr>
          <a:xfrm>
            <a:off x="838200" y="365130"/>
            <a:ext cx="10515600" cy="977900"/>
          </a:xfrm>
          <a:ln>
            <a:solidFill>
              <a:schemeClr val="accent1"/>
            </a:solidFill>
          </a:ln>
        </p:spPr>
        <p:txBody>
          <a:bodyPr/>
          <a:lstStyle/>
          <a:p>
            <a:pPr algn="ctr" rtl="1"/>
            <a:r>
              <a:rPr lang="ar-SA" b="1" dirty="0"/>
              <a:t>فض التزاحم على مقابل الوفاء</a:t>
            </a:r>
            <a:endParaRPr lang="en-US" b="1" dirty="0"/>
          </a:p>
        </p:txBody>
      </p:sp>
      <p:sp>
        <p:nvSpPr>
          <p:cNvPr id="3" name="Content Placeholder 2">
            <a:extLst>
              <a:ext uri="{FF2B5EF4-FFF2-40B4-BE49-F238E27FC236}">
                <a16:creationId xmlns:a16="http://schemas.microsoft.com/office/drawing/2014/main" id="{5B53591A-CFC9-A34C-97A8-A99A74B39944}"/>
              </a:ext>
            </a:extLst>
          </p:cNvPr>
          <p:cNvSpPr>
            <a:spLocks noGrp="1"/>
          </p:cNvSpPr>
          <p:nvPr>
            <p:ph idx="1"/>
          </p:nvPr>
        </p:nvSpPr>
        <p:spPr>
          <a:xfrm>
            <a:off x="-190500" y="1554163"/>
            <a:ext cx="12382500" cy="4351338"/>
          </a:xfrm>
        </p:spPr>
        <p:txBody>
          <a:bodyPr>
            <a:noAutofit/>
          </a:bodyPr>
          <a:lstStyle/>
          <a:p>
            <a:pPr algn="just" rtl="1"/>
            <a:r>
              <a:rPr lang="ar-SA" sz="3200" dirty="0"/>
              <a:t>معناه وجود عدة كمبيالات مستحقة الوفاء في تاريخ واحد على مقابل لا يكفي للوفاء بها كلها. ولذلك يجب التمييز بين فرضين: </a:t>
            </a:r>
          </a:p>
          <a:p>
            <a:pPr algn="just" rtl="1"/>
            <a:r>
              <a:rPr lang="ar-SA" sz="3200" b="1" dirty="0">
                <a:solidFill>
                  <a:srgbClr val="0070C0"/>
                </a:solidFill>
              </a:rPr>
              <a:t>أولا: إذا كانت الكمبيالات سحبت في تواريخ مختلفة: </a:t>
            </a:r>
            <a:r>
              <a:rPr lang="ar-SA" sz="3200" dirty="0"/>
              <a:t>فتكون الأولوية لحامل الكمبيالة الأسبق في تاريخ الإنشاء. </a:t>
            </a:r>
          </a:p>
          <a:p>
            <a:pPr algn="just" rtl="1"/>
            <a:r>
              <a:rPr lang="ar-SA" sz="3200" b="1" dirty="0">
                <a:solidFill>
                  <a:srgbClr val="0070C0"/>
                </a:solidFill>
              </a:rPr>
              <a:t>ثانيا: إذا كانت الكمبيالات سحبت في </a:t>
            </a:r>
            <a:r>
              <a:rPr lang="ar-SA" sz="3200" b="1">
                <a:solidFill>
                  <a:srgbClr val="0070C0"/>
                </a:solidFill>
              </a:rPr>
              <a:t>تاريخ واحد: </a:t>
            </a:r>
            <a:endParaRPr lang="ar-SA" sz="3200" b="1" dirty="0">
              <a:solidFill>
                <a:srgbClr val="0070C0"/>
              </a:solidFill>
            </a:endParaRPr>
          </a:p>
          <a:p>
            <a:pPr marL="514338" indent="-514338" algn="just" rtl="1">
              <a:buFont typeface="+mj-lt"/>
              <a:buAutoNum type="arabicPeriod"/>
            </a:pPr>
            <a:r>
              <a:rPr lang="ar-SA" sz="3200" dirty="0"/>
              <a:t>الأفضلية لحامل الكمبيالة المقبولة. </a:t>
            </a:r>
          </a:p>
          <a:p>
            <a:pPr marL="514338" indent="-514338" algn="just" rtl="1">
              <a:buFont typeface="+mj-lt"/>
              <a:buAutoNum type="arabicPeriod"/>
            </a:pPr>
            <a:r>
              <a:rPr lang="ar-SA" sz="3200" dirty="0"/>
              <a:t>اذا لم يوجد كمبيالة مقبولة، فتكون الأفضلية لحامل الكمبيالة التي خصص مقابل الوفاء لها. </a:t>
            </a:r>
          </a:p>
          <a:p>
            <a:pPr marL="514338" indent="-514338" algn="just" rtl="1">
              <a:buFont typeface="+mj-lt"/>
              <a:buAutoNum type="arabicPeriod"/>
            </a:pPr>
            <a:r>
              <a:rPr lang="ar-SA" sz="3200" dirty="0"/>
              <a:t>في المرتبة الأخيرة حامل الكمبيالة التي تتضمن شرط عدم القبول. </a:t>
            </a:r>
          </a:p>
          <a:p>
            <a:pPr marL="514338" indent="-514338" algn="just" rtl="1">
              <a:buFont typeface="+mj-lt"/>
              <a:buAutoNum type="arabicPeriod"/>
            </a:pPr>
            <a:r>
              <a:rPr lang="ar-SA" sz="3200" dirty="0"/>
              <a:t>في حالة تساوي جميع الكمبيالات فيقسم المقابل بينهم قسمة غرماء. </a:t>
            </a:r>
            <a:endParaRPr lang="en-US" sz="3200" dirty="0"/>
          </a:p>
        </p:txBody>
      </p:sp>
    </p:spTree>
    <p:extLst>
      <p:ext uri="{BB962C8B-B14F-4D97-AF65-F5344CB8AC3E}">
        <p14:creationId xmlns:p14="http://schemas.microsoft.com/office/powerpoint/2010/main" val="141973394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8" y="1114426"/>
            <a:ext cx="7372351"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6000" b="1" dirty="0"/>
              <a:t>المحاضرة الرابعة عشر</a:t>
            </a:r>
            <a:endParaRPr lang="en-US" sz="6000" b="1" dirty="0"/>
          </a:p>
        </p:txBody>
      </p:sp>
    </p:spTree>
    <p:extLst>
      <p:ext uri="{BB962C8B-B14F-4D97-AF65-F5344CB8AC3E}">
        <p14:creationId xmlns:p14="http://schemas.microsoft.com/office/powerpoint/2010/main" val="359627911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8" name="Pentagon 7"/>
          <p:cNvSpPr/>
          <p:nvPr/>
        </p:nvSpPr>
        <p:spPr>
          <a:xfrm flipH="1">
            <a:off x="1628778" y="3501161"/>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إجراءات تقديم الكمبيالة للقبول</a:t>
            </a:r>
            <a:endParaRPr lang="en-US" sz="4000" b="1" dirty="0"/>
          </a:p>
        </p:txBody>
      </p:sp>
      <p:sp>
        <p:nvSpPr>
          <p:cNvPr id="6" name="Pentagon 5">
            <a:extLst>
              <a:ext uri="{FF2B5EF4-FFF2-40B4-BE49-F238E27FC236}">
                <a16:creationId xmlns:a16="http://schemas.microsoft.com/office/drawing/2014/main" id="{6FC42B3A-0EAC-BF44-99AE-75F3B9E0857B}"/>
              </a:ext>
            </a:extLst>
          </p:cNvPr>
          <p:cNvSpPr/>
          <p:nvPr/>
        </p:nvSpPr>
        <p:spPr>
          <a:xfrm flipH="1">
            <a:off x="1628775" y="2457865"/>
            <a:ext cx="9938712"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ماهية القبول</a:t>
            </a:r>
            <a:endParaRPr lang="en-US" sz="4000" b="1" dirty="0"/>
          </a:p>
        </p:txBody>
      </p:sp>
      <p:sp>
        <p:nvSpPr>
          <p:cNvPr id="5" name="Pentagon 4">
            <a:extLst>
              <a:ext uri="{FF2B5EF4-FFF2-40B4-BE49-F238E27FC236}">
                <a16:creationId xmlns:a16="http://schemas.microsoft.com/office/drawing/2014/main" id="{8EDC5851-4148-E142-839E-596EEC8DA6D7}"/>
              </a:ext>
            </a:extLst>
          </p:cNvPr>
          <p:cNvSpPr/>
          <p:nvPr/>
        </p:nvSpPr>
        <p:spPr>
          <a:xfrm flipH="1">
            <a:off x="1628776" y="4504285"/>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شروط صحة القبول</a:t>
            </a:r>
            <a:endParaRPr lang="en-US" sz="4000" b="1" dirty="0"/>
          </a:p>
        </p:txBody>
      </p:sp>
      <p:sp>
        <p:nvSpPr>
          <p:cNvPr id="7" name="Pentagon 6">
            <a:extLst>
              <a:ext uri="{FF2B5EF4-FFF2-40B4-BE49-F238E27FC236}">
                <a16:creationId xmlns:a16="http://schemas.microsoft.com/office/drawing/2014/main" id="{C3BC21BA-5684-874D-B6C5-66BB72705254}"/>
              </a:ext>
            </a:extLst>
          </p:cNvPr>
          <p:cNvSpPr/>
          <p:nvPr/>
        </p:nvSpPr>
        <p:spPr>
          <a:xfrm flipH="1">
            <a:off x="1628777" y="5549036"/>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آثار القبول وعدم القبول</a:t>
            </a:r>
            <a:endParaRPr lang="en-US" sz="4000" b="1" dirty="0"/>
          </a:p>
        </p:txBody>
      </p:sp>
    </p:spTree>
    <p:extLst>
      <p:ext uri="{BB962C8B-B14F-4D97-AF65-F5344CB8AC3E}">
        <p14:creationId xmlns:p14="http://schemas.microsoft.com/office/powerpoint/2010/main" val="36917979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FA2C424-C716-964B-9C9F-FD8FB7B5C574}"/>
              </a:ext>
            </a:extLst>
          </p:cNvPr>
          <p:cNvSpPr/>
          <p:nvPr/>
        </p:nvSpPr>
        <p:spPr>
          <a:xfrm>
            <a:off x="2957517" y="177377"/>
            <a:ext cx="5743575" cy="122160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solidFill>
                  <a:schemeClr val="tx1"/>
                </a:solidFill>
              </a:rPr>
              <a:t>ضمانات الوفاء بالكمبيالة</a:t>
            </a:r>
            <a:endParaRPr lang="en-US" sz="4000" b="1" dirty="0">
              <a:solidFill>
                <a:schemeClr val="tx1"/>
              </a:solidFill>
            </a:endParaRPr>
          </a:p>
        </p:txBody>
      </p:sp>
      <p:sp>
        <p:nvSpPr>
          <p:cNvPr id="8" name="Rectangle 7">
            <a:extLst>
              <a:ext uri="{FF2B5EF4-FFF2-40B4-BE49-F238E27FC236}">
                <a16:creationId xmlns:a16="http://schemas.microsoft.com/office/drawing/2014/main" id="{E7A129E0-A9A3-AD45-B2A9-F59E44E67F09}"/>
              </a:ext>
            </a:extLst>
          </p:cNvPr>
          <p:cNvSpPr/>
          <p:nvPr/>
        </p:nvSpPr>
        <p:spPr>
          <a:xfrm>
            <a:off x="9672641" y="1650208"/>
            <a:ext cx="1657351" cy="891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مقابل الوفاء</a:t>
            </a:r>
            <a:endParaRPr lang="en-US" sz="3200" b="1" dirty="0"/>
          </a:p>
        </p:txBody>
      </p:sp>
      <p:sp>
        <p:nvSpPr>
          <p:cNvPr id="9" name="Rectangle 8">
            <a:extLst>
              <a:ext uri="{FF2B5EF4-FFF2-40B4-BE49-F238E27FC236}">
                <a16:creationId xmlns:a16="http://schemas.microsoft.com/office/drawing/2014/main" id="{05C9EAC3-6554-634C-9B15-333C9CD30D48}"/>
              </a:ext>
            </a:extLst>
          </p:cNvPr>
          <p:cNvSpPr/>
          <p:nvPr/>
        </p:nvSpPr>
        <p:spPr>
          <a:xfrm>
            <a:off x="6407948" y="1685930"/>
            <a:ext cx="2271713" cy="856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قبول الكمبيالة</a:t>
            </a:r>
            <a:endParaRPr lang="en-US" sz="3200" b="1" dirty="0"/>
          </a:p>
        </p:txBody>
      </p:sp>
      <p:sp>
        <p:nvSpPr>
          <p:cNvPr id="10" name="Rectangle 9">
            <a:extLst>
              <a:ext uri="{FF2B5EF4-FFF2-40B4-BE49-F238E27FC236}">
                <a16:creationId xmlns:a16="http://schemas.microsoft.com/office/drawing/2014/main" id="{4987DE5C-0813-634A-BE0E-5333B9A5D404}"/>
              </a:ext>
            </a:extLst>
          </p:cNvPr>
          <p:cNvSpPr/>
          <p:nvPr/>
        </p:nvSpPr>
        <p:spPr>
          <a:xfrm>
            <a:off x="3757612" y="1685930"/>
            <a:ext cx="2071688" cy="856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الضمان الاحتياطي</a:t>
            </a:r>
            <a:endParaRPr lang="en-US" sz="3200" b="1" dirty="0"/>
          </a:p>
        </p:txBody>
      </p:sp>
      <p:sp>
        <p:nvSpPr>
          <p:cNvPr id="11" name="Rectangle 10">
            <a:extLst>
              <a:ext uri="{FF2B5EF4-FFF2-40B4-BE49-F238E27FC236}">
                <a16:creationId xmlns:a16="http://schemas.microsoft.com/office/drawing/2014/main" id="{E0356C28-688D-894E-A277-F72C6E6D6E81}"/>
              </a:ext>
            </a:extLst>
          </p:cNvPr>
          <p:cNvSpPr/>
          <p:nvPr/>
        </p:nvSpPr>
        <p:spPr>
          <a:xfrm>
            <a:off x="571500" y="1714502"/>
            <a:ext cx="2386013" cy="827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التضامن الصرفي</a:t>
            </a:r>
            <a:endParaRPr lang="en-US" sz="3200" b="1" dirty="0"/>
          </a:p>
        </p:txBody>
      </p:sp>
      <p:sp>
        <p:nvSpPr>
          <p:cNvPr id="13" name="Oval 12">
            <a:extLst>
              <a:ext uri="{FF2B5EF4-FFF2-40B4-BE49-F238E27FC236}">
                <a16:creationId xmlns:a16="http://schemas.microsoft.com/office/drawing/2014/main" id="{769327E3-9AAD-7446-B493-22C6558E8E81}"/>
              </a:ext>
            </a:extLst>
          </p:cNvPr>
          <p:cNvSpPr/>
          <p:nvPr/>
        </p:nvSpPr>
        <p:spPr>
          <a:xfrm>
            <a:off x="9501189" y="2611658"/>
            <a:ext cx="2257424" cy="88462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تعرفيه</a:t>
            </a:r>
            <a:endParaRPr lang="en-US" sz="3200" b="1" dirty="0"/>
          </a:p>
        </p:txBody>
      </p:sp>
      <p:sp>
        <p:nvSpPr>
          <p:cNvPr id="14" name="Oval 13">
            <a:extLst>
              <a:ext uri="{FF2B5EF4-FFF2-40B4-BE49-F238E27FC236}">
                <a16:creationId xmlns:a16="http://schemas.microsoft.com/office/drawing/2014/main" id="{D0FC6D6E-6EE2-6446-A5B1-E8275B535911}"/>
              </a:ext>
            </a:extLst>
          </p:cNvPr>
          <p:cNvSpPr/>
          <p:nvPr/>
        </p:nvSpPr>
        <p:spPr>
          <a:xfrm>
            <a:off x="9501189" y="3623693"/>
            <a:ext cx="2257424"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شروطه</a:t>
            </a:r>
            <a:endParaRPr lang="en-US" sz="3200" b="1" dirty="0"/>
          </a:p>
        </p:txBody>
      </p:sp>
      <p:sp>
        <p:nvSpPr>
          <p:cNvPr id="15" name="Oval 14">
            <a:extLst>
              <a:ext uri="{FF2B5EF4-FFF2-40B4-BE49-F238E27FC236}">
                <a16:creationId xmlns:a16="http://schemas.microsoft.com/office/drawing/2014/main" id="{255466A7-B0CC-C344-B70E-D0F35CCF3B14}"/>
              </a:ext>
            </a:extLst>
          </p:cNvPr>
          <p:cNvSpPr/>
          <p:nvPr/>
        </p:nvSpPr>
        <p:spPr>
          <a:xfrm>
            <a:off x="9501194" y="5432283"/>
            <a:ext cx="2257423" cy="1300163"/>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ملكية مقابل الوفاء</a:t>
            </a:r>
            <a:endParaRPr lang="en-US" sz="3200" b="1" dirty="0"/>
          </a:p>
        </p:txBody>
      </p:sp>
      <p:sp>
        <p:nvSpPr>
          <p:cNvPr id="24" name="Oval 23">
            <a:extLst>
              <a:ext uri="{FF2B5EF4-FFF2-40B4-BE49-F238E27FC236}">
                <a16:creationId xmlns:a16="http://schemas.microsoft.com/office/drawing/2014/main" id="{37E5AD62-BCFB-9D4E-865E-E13078A06094}"/>
              </a:ext>
            </a:extLst>
          </p:cNvPr>
          <p:cNvSpPr/>
          <p:nvPr/>
        </p:nvSpPr>
        <p:spPr>
          <a:xfrm>
            <a:off x="9501189" y="4527988"/>
            <a:ext cx="2257424"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آثاره</a:t>
            </a:r>
            <a:endParaRPr lang="en-US" sz="3200" b="1" dirty="0"/>
          </a:p>
        </p:txBody>
      </p:sp>
      <p:sp>
        <p:nvSpPr>
          <p:cNvPr id="16" name="Oval 15">
            <a:extLst>
              <a:ext uri="{FF2B5EF4-FFF2-40B4-BE49-F238E27FC236}">
                <a16:creationId xmlns:a16="http://schemas.microsoft.com/office/drawing/2014/main" id="{342E9CD5-AD45-3F40-BD77-864C13B241FD}"/>
              </a:ext>
            </a:extLst>
          </p:cNvPr>
          <p:cNvSpPr/>
          <p:nvPr/>
        </p:nvSpPr>
        <p:spPr>
          <a:xfrm>
            <a:off x="6407948" y="2693796"/>
            <a:ext cx="2257424" cy="88462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تعرفيه</a:t>
            </a:r>
            <a:endParaRPr lang="en-US" sz="3200" b="1" dirty="0"/>
          </a:p>
        </p:txBody>
      </p:sp>
      <p:sp>
        <p:nvSpPr>
          <p:cNvPr id="17" name="Oval 16">
            <a:extLst>
              <a:ext uri="{FF2B5EF4-FFF2-40B4-BE49-F238E27FC236}">
                <a16:creationId xmlns:a16="http://schemas.microsoft.com/office/drawing/2014/main" id="{CE90A936-5174-7D4E-9BBC-866C705AB482}"/>
              </a:ext>
            </a:extLst>
          </p:cNvPr>
          <p:cNvSpPr/>
          <p:nvPr/>
        </p:nvSpPr>
        <p:spPr>
          <a:xfrm>
            <a:off x="6407948" y="3705831"/>
            <a:ext cx="2257424"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إجراءاته</a:t>
            </a:r>
            <a:endParaRPr lang="en-US" sz="3200" b="1" dirty="0"/>
          </a:p>
        </p:txBody>
      </p:sp>
      <p:sp>
        <p:nvSpPr>
          <p:cNvPr id="18" name="Oval 17">
            <a:extLst>
              <a:ext uri="{FF2B5EF4-FFF2-40B4-BE49-F238E27FC236}">
                <a16:creationId xmlns:a16="http://schemas.microsoft.com/office/drawing/2014/main" id="{9429AC91-A705-1240-88A0-57A1B6D80D39}"/>
              </a:ext>
            </a:extLst>
          </p:cNvPr>
          <p:cNvSpPr/>
          <p:nvPr/>
        </p:nvSpPr>
        <p:spPr>
          <a:xfrm>
            <a:off x="6179357" y="5514421"/>
            <a:ext cx="2521735" cy="1300163"/>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آثار القبول وعدم القبول</a:t>
            </a:r>
            <a:endParaRPr lang="en-US" sz="3200" b="1" dirty="0"/>
          </a:p>
        </p:txBody>
      </p:sp>
      <p:sp>
        <p:nvSpPr>
          <p:cNvPr id="19" name="Oval 18">
            <a:extLst>
              <a:ext uri="{FF2B5EF4-FFF2-40B4-BE49-F238E27FC236}">
                <a16:creationId xmlns:a16="http://schemas.microsoft.com/office/drawing/2014/main" id="{01637FE6-A72C-8947-BF82-61A99139482B}"/>
              </a:ext>
            </a:extLst>
          </p:cNvPr>
          <p:cNvSpPr/>
          <p:nvPr/>
        </p:nvSpPr>
        <p:spPr>
          <a:xfrm>
            <a:off x="6407948" y="4610126"/>
            <a:ext cx="2257424"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شروطه</a:t>
            </a:r>
            <a:endParaRPr lang="en-US" sz="3200" b="1" dirty="0"/>
          </a:p>
        </p:txBody>
      </p:sp>
    </p:spTree>
    <p:extLst>
      <p:ext uri="{BB962C8B-B14F-4D97-AF65-F5344CB8AC3E}">
        <p14:creationId xmlns:p14="http://schemas.microsoft.com/office/powerpoint/2010/main" val="336182913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FC29-B6F0-BE47-A76F-A05AD3DD90E8}"/>
              </a:ext>
            </a:extLst>
          </p:cNvPr>
          <p:cNvSpPr>
            <a:spLocks noGrp="1"/>
          </p:cNvSpPr>
          <p:nvPr>
            <p:ph type="title"/>
          </p:nvPr>
        </p:nvSpPr>
        <p:spPr>
          <a:xfrm>
            <a:off x="838200" y="365128"/>
            <a:ext cx="10515600" cy="920748"/>
          </a:xfrm>
          <a:ln>
            <a:solidFill>
              <a:schemeClr val="accent1"/>
            </a:solidFill>
          </a:ln>
        </p:spPr>
        <p:txBody>
          <a:bodyPr/>
          <a:lstStyle/>
          <a:p>
            <a:pPr algn="ctr" defTabSz="914377" rtl="1" eaLnBrk="1" latinLnBrk="0" hangingPunct="1">
              <a:lnSpc>
                <a:spcPct val="90000"/>
              </a:lnSpc>
              <a:spcBef>
                <a:spcPct val="0"/>
              </a:spcBef>
              <a:buNone/>
            </a:pPr>
            <a:r>
              <a:rPr lang="ar-SA" b="1" dirty="0"/>
              <a:t>تعريف القبول</a:t>
            </a:r>
            <a:endParaRPr lang="en-US" b="1" dirty="0"/>
          </a:p>
        </p:txBody>
      </p:sp>
      <p:sp>
        <p:nvSpPr>
          <p:cNvPr id="3" name="Content Placeholder 2">
            <a:extLst>
              <a:ext uri="{FF2B5EF4-FFF2-40B4-BE49-F238E27FC236}">
                <a16:creationId xmlns:a16="http://schemas.microsoft.com/office/drawing/2014/main" id="{35BBD80B-128F-9B4C-9555-26701934D66F}"/>
              </a:ext>
            </a:extLst>
          </p:cNvPr>
          <p:cNvSpPr>
            <a:spLocks noGrp="1"/>
          </p:cNvSpPr>
          <p:nvPr>
            <p:ph idx="1"/>
          </p:nvPr>
        </p:nvSpPr>
        <p:spPr>
          <a:xfrm>
            <a:off x="614362" y="1439863"/>
            <a:ext cx="11439525" cy="4351338"/>
          </a:xfrm>
        </p:spPr>
        <p:txBody>
          <a:bodyPr>
            <a:no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تعهد المسحوب عليه شخصيا وصرفيا بالوفاء بقيمة الكمبيالة في ميعاد الاستحقاق، نتيجة توقيعه عليها، وذلك تنفيذا للأمر الصادر إليه من الساحب. </a:t>
            </a:r>
          </a:p>
          <a:p>
            <a:pPr marL="228594" indent="-228594" algn="r" defTabSz="914377" rtl="1" eaLnBrk="1" latinLnBrk="0" hangingPunct="1">
              <a:lnSpc>
                <a:spcPct val="90000"/>
              </a:lnSpc>
              <a:spcBef>
                <a:spcPts val="1000"/>
              </a:spcBef>
              <a:buFont typeface="Arial" panose="020B0604020202020204" pitchFamily="34" charset="0"/>
              <a:buChar char="•"/>
            </a:pPr>
            <a:r>
              <a:rPr lang="ar-SA" sz="3200" b="1" dirty="0">
                <a:solidFill>
                  <a:srgbClr val="0070C0"/>
                </a:solidFill>
              </a:rPr>
              <a:t>أهمية القبول: </a:t>
            </a:r>
          </a:p>
          <a:p>
            <a:pPr lvl="1" algn="r" rtl="1">
              <a:spcBef>
                <a:spcPts val="1000"/>
              </a:spcBef>
            </a:pPr>
            <a:r>
              <a:rPr lang="ar-SA" sz="3200" dirty="0"/>
              <a:t>قرينة على وجود مقابل الوفاء</a:t>
            </a:r>
          </a:p>
          <a:p>
            <a:pPr lvl="1" algn="r" rtl="1">
              <a:spcBef>
                <a:spcPts val="1000"/>
              </a:spcBef>
            </a:pPr>
            <a:r>
              <a:rPr lang="ar-SA" sz="3200" dirty="0"/>
              <a:t>يصبح المسحوب عليه المدين الأصلي</a:t>
            </a:r>
          </a:p>
          <a:p>
            <a:pPr lvl="1" algn="r" rtl="1">
              <a:spcBef>
                <a:spcPts val="1000"/>
              </a:spcBef>
            </a:pPr>
            <a:r>
              <a:rPr lang="ar-SA" sz="3200" dirty="0"/>
              <a:t>(الاعتماد بالقبول)</a:t>
            </a:r>
          </a:p>
          <a:p>
            <a:pPr lvl="1" algn="r" rtl="1">
              <a:spcBef>
                <a:spcPts val="1000"/>
              </a:spcBef>
            </a:pPr>
            <a:endParaRPr lang="ar-SA" sz="3200" dirty="0"/>
          </a:p>
          <a:p>
            <a:pPr algn="r" rtl="1"/>
            <a:r>
              <a:rPr lang="ar-SA" sz="3200" dirty="0">
                <a:solidFill>
                  <a:srgbClr val="00B050"/>
                </a:solidFill>
              </a:rPr>
              <a:t>هل الحامل ملزم بتقديم الكمبيالة للقبول؟ </a:t>
            </a:r>
            <a:r>
              <a:rPr lang="ar-SA" sz="3200" dirty="0"/>
              <a:t>مخير وليس ملزم</a:t>
            </a:r>
          </a:p>
          <a:p>
            <a:pPr algn="r" rtl="1"/>
            <a:r>
              <a:rPr lang="ar-SA" sz="3200" dirty="0"/>
              <a:t>ولكن هناك </a:t>
            </a:r>
            <a:r>
              <a:rPr lang="ar-SA" sz="3200" dirty="0" err="1"/>
              <a:t>استثناءاً</a:t>
            </a:r>
            <a:r>
              <a:rPr lang="ar-SA" sz="3200" dirty="0"/>
              <a:t> حالات يلزم فيها الحامل بتقديم الكمبيالة للقبول وحالات أخرى يمنع من التقديم للقبول: </a:t>
            </a:r>
          </a:p>
          <a:p>
            <a:pPr lvl="1" algn="r" rtl="1">
              <a:spcBef>
                <a:spcPts val="1000"/>
              </a:spcBef>
            </a:pPr>
            <a:endParaRPr lang="en-US" sz="3200" dirty="0"/>
          </a:p>
        </p:txBody>
      </p:sp>
    </p:spTree>
    <p:extLst>
      <p:ext uri="{BB962C8B-B14F-4D97-AF65-F5344CB8AC3E}">
        <p14:creationId xmlns:p14="http://schemas.microsoft.com/office/powerpoint/2010/main" val="394454057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022D6-467B-E14A-95ED-BDDFD1684323}"/>
              </a:ext>
            </a:extLst>
          </p:cNvPr>
          <p:cNvSpPr>
            <a:spLocks noGrp="1"/>
          </p:cNvSpPr>
          <p:nvPr>
            <p:ph idx="1"/>
          </p:nvPr>
        </p:nvSpPr>
        <p:spPr>
          <a:xfrm>
            <a:off x="-1" y="368300"/>
            <a:ext cx="11925301" cy="4351338"/>
          </a:xfrm>
        </p:spPr>
        <p:txBody>
          <a:bodyPr>
            <a:noAutofit/>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200" b="1" dirty="0">
                <a:solidFill>
                  <a:srgbClr val="0070C0"/>
                </a:solidFill>
              </a:rPr>
              <a:t>الحالات التي يلزم الحامل التقديم للقبول: </a:t>
            </a:r>
          </a:p>
          <a:p>
            <a:pPr marL="514350" indent="-514350" algn="r" defTabSz="914377" rtl="1" eaLnBrk="1" latinLnBrk="0" hangingPunct="1">
              <a:lnSpc>
                <a:spcPct val="90000"/>
              </a:lnSpc>
              <a:spcBef>
                <a:spcPts val="1000"/>
              </a:spcBef>
              <a:buFont typeface="+mj-lt"/>
              <a:buAutoNum type="arabicPeriod"/>
            </a:pPr>
            <a:r>
              <a:rPr lang="ar-SA" sz="3200" dirty="0"/>
              <a:t>اذا تضمنت الكمبيالة شرط تقديمها للقبول: في مدة معينة أو غير معينة</a:t>
            </a:r>
          </a:p>
          <a:p>
            <a:pPr marL="514350" indent="-514350" algn="r" defTabSz="914377" rtl="1" eaLnBrk="1" latinLnBrk="0" hangingPunct="1">
              <a:lnSpc>
                <a:spcPct val="90000"/>
              </a:lnSpc>
              <a:spcBef>
                <a:spcPts val="1000"/>
              </a:spcBef>
              <a:buFont typeface="+mj-lt"/>
              <a:buAutoNum type="arabicPeriod"/>
            </a:pPr>
            <a:r>
              <a:rPr lang="ar-SA" sz="3200" dirty="0"/>
              <a:t>اذا كانت مسحقة الوفاء بعد مضي مدة معينة من الاطلاع عليها: – تقدم خلال سنة- </a:t>
            </a:r>
          </a:p>
          <a:p>
            <a:pPr marL="514350" indent="-514350" algn="r" defTabSz="914377" rtl="1" eaLnBrk="1" latinLnBrk="0" hangingPunct="1">
              <a:lnSpc>
                <a:spcPct val="90000"/>
              </a:lnSpc>
              <a:spcBef>
                <a:spcPts val="1000"/>
              </a:spcBef>
              <a:buFont typeface="+mj-lt"/>
              <a:buAutoNum type="arabicPeriod"/>
            </a:pPr>
            <a:endParaRPr lang="ar-SA" sz="3200" dirty="0"/>
          </a:p>
          <a:p>
            <a:pPr algn="r" rtl="1"/>
            <a:r>
              <a:rPr lang="ar-SA" sz="3200" b="1" dirty="0">
                <a:solidFill>
                  <a:srgbClr val="0070C0"/>
                </a:solidFill>
              </a:rPr>
              <a:t>الحالات التي يمتنع فيها تقديم الكمبيالة للقبول:</a:t>
            </a:r>
          </a:p>
          <a:p>
            <a:pPr marL="514350" indent="-514350" algn="r" rtl="1">
              <a:buFont typeface="+mj-lt"/>
              <a:buAutoNum type="arabicPeriod"/>
            </a:pPr>
            <a:r>
              <a:rPr lang="ar-SA" sz="3200" dirty="0"/>
              <a:t>اذا تضمنت شرط عدم التقديم للقبول: بشرط أن لا تكون مستحقة بعد مدة معينة من الاطلاع عليها.</a:t>
            </a:r>
          </a:p>
          <a:p>
            <a:pPr marL="514350" indent="-514350" algn="r" rtl="1">
              <a:buFont typeface="+mj-lt"/>
              <a:buAutoNum type="arabicPeriod"/>
            </a:pPr>
            <a:r>
              <a:rPr lang="ar-SA" sz="3200" dirty="0"/>
              <a:t>اذا كانت الكمبيالة مستحقة لدى الاطلاع – تقدم خلال سنة من الإصدار- </a:t>
            </a:r>
          </a:p>
          <a:p>
            <a:pPr marL="514350" indent="-514350" algn="r" rtl="1">
              <a:buFont typeface="+mj-lt"/>
              <a:buAutoNum type="arabicPeriod"/>
            </a:pPr>
            <a:endParaRPr lang="ar-SA" sz="3200" dirty="0"/>
          </a:p>
          <a:p>
            <a:pPr algn="r" rtl="1"/>
            <a:r>
              <a:rPr lang="ar-SA" sz="3200" dirty="0">
                <a:solidFill>
                  <a:srgbClr val="00B050"/>
                </a:solidFill>
              </a:rPr>
              <a:t>هل المسحوب عليه مجبر على قبول الكمبيالة؟ </a:t>
            </a:r>
            <a:r>
              <a:rPr lang="ar-SA" sz="3200" dirty="0"/>
              <a:t>مخير وليس مجبر</a:t>
            </a:r>
          </a:p>
          <a:p>
            <a:pPr marL="514350" indent="-514350" algn="r" rtl="1">
              <a:buFont typeface="+mj-lt"/>
              <a:buAutoNum type="arabicPeriod"/>
            </a:pPr>
            <a:endParaRPr lang="en-US" sz="3200" dirty="0"/>
          </a:p>
        </p:txBody>
      </p:sp>
    </p:spTree>
    <p:extLst>
      <p:ext uri="{BB962C8B-B14F-4D97-AF65-F5344CB8AC3E}">
        <p14:creationId xmlns:p14="http://schemas.microsoft.com/office/powerpoint/2010/main" val="160832878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B028-5A56-2446-B8D6-83E7131C12E5}"/>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إجراءات تقديم الكمبيالة للقبول</a:t>
            </a:r>
            <a:endParaRPr lang="en-US" b="1" dirty="0"/>
          </a:p>
        </p:txBody>
      </p:sp>
      <p:sp>
        <p:nvSpPr>
          <p:cNvPr id="3" name="Content Placeholder 2">
            <a:extLst>
              <a:ext uri="{FF2B5EF4-FFF2-40B4-BE49-F238E27FC236}">
                <a16:creationId xmlns:a16="http://schemas.microsoft.com/office/drawing/2014/main" id="{ABF3D064-48D8-DE4A-85F3-BF41FE79C304}"/>
              </a:ext>
            </a:extLst>
          </p:cNvPr>
          <p:cNvSpPr>
            <a:spLocks noGrp="1"/>
          </p:cNvSpPr>
          <p:nvPr>
            <p:ph idx="1"/>
          </p:nvPr>
        </p:nvSpPr>
        <p:spPr/>
        <p:txBody>
          <a:bodyPr>
            <a:normAutofit/>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من يجوز له طلب القبول؟ </a:t>
            </a:r>
          </a:p>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ممن يصدر القبول؟ </a:t>
            </a:r>
          </a:p>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مكان تقديم الكمبيالة للقبول؟ </a:t>
            </a:r>
          </a:p>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ميعاد تقديم الكمبيالة للقبول؟ </a:t>
            </a:r>
          </a:p>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هل يجوز إمهال المسحوب عليه للقبول؟ </a:t>
            </a:r>
            <a:endParaRPr lang="en-US" sz="3200" dirty="0"/>
          </a:p>
        </p:txBody>
      </p:sp>
    </p:spTree>
    <p:extLst>
      <p:ext uri="{BB962C8B-B14F-4D97-AF65-F5344CB8AC3E}">
        <p14:creationId xmlns:p14="http://schemas.microsoft.com/office/powerpoint/2010/main" val="218336645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D083-0B6A-7943-B89D-A1A96D13E8BD}"/>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شروط صحة القبول</a:t>
            </a:r>
            <a:endParaRPr lang="en-US" b="1" dirty="0"/>
          </a:p>
        </p:txBody>
      </p:sp>
      <p:sp>
        <p:nvSpPr>
          <p:cNvPr id="3" name="Content Placeholder 2">
            <a:extLst>
              <a:ext uri="{FF2B5EF4-FFF2-40B4-BE49-F238E27FC236}">
                <a16:creationId xmlns:a16="http://schemas.microsoft.com/office/drawing/2014/main" id="{918051C8-128C-724E-8F32-2CBC5DF2B3EE}"/>
              </a:ext>
            </a:extLst>
          </p:cNvPr>
          <p:cNvSpPr>
            <a:spLocks noGrp="1"/>
          </p:cNvSpPr>
          <p:nvPr>
            <p:ph idx="1"/>
          </p:nvPr>
        </p:nvSpPr>
        <p:spPr>
          <a:xfrm>
            <a:off x="671513" y="1825625"/>
            <a:ext cx="10682287" cy="4351338"/>
          </a:xfrm>
        </p:spPr>
        <p:txBody>
          <a:bodyPr>
            <a:normAutofit/>
          </a:bodyPr>
          <a:lstStyle/>
          <a:p>
            <a:pPr marL="0" indent="0" algn="r" defTabSz="914377" rtl="1" eaLnBrk="1" latinLnBrk="0" hangingPunct="1">
              <a:lnSpc>
                <a:spcPct val="90000"/>
              </a:lnSpc>
              <a:spcBef>
                <a:spcPts val="1000"/>
              </a:spcBef>
              <a:buNone/>
            </a:pPr>
            <a:r>
              <a:rPr lang="ar-SA" sz="3200" b="1" dirty="0">
                <a:solidFill>
                  <a:schemeClr val="accent1"/>
                </a:solidFill>
              </a:rPr>
              <a:t>أولا: الشروط الموضوعية:  </a:t>
            </a:r>
            <a:r>
              <a:rPr lang="ar-SA" sz="3200" dirty="0"/>
              <a:t>الرضا والأهلية والمحل والسبب</a:t>
            </a:r>
          </a:p>
          <a:p>
            <a:pPr marL="0" indent="0" algn="r" defTabSz="914377" rtl="1" eaLnBrk="1" latinLnBrk="0" hangingPunct="1">
              <a:lnSpc>
                <a:spcPct val="90000"/>
              </a:lnSpc>
              <a:spcBef>
                <a:spcPts val="1000"/>
              </a:spcBef>
              <a:buNone/>
            </a:pPr>
            <a:r>
              <a:rPr lang="ar-SA" sz="3200" b="1" dirty="0">
                <a:solidFill>
                  <a:schemeClr val="accent1"/>
                </a:solidFill>
              </a:rPr>
              <a:t>ثانيا: الشروط الموضوعية الخاصة:</a:t>
            </a:r>
          </a:p>
          <a:p>
            <a:pPr marL="514350" indent="-514350" algn="r" defTabSz="914377" rtl="1" eaLnBrk="1" latinLnBrk="0" hangingPunct="1">
              <a:lnSpc>
                <a:spcPct val="90000"/>
              </a:lnSpc>
              <a:spcBef>
                <a:spcPts val="1000"/>
              </a:spcBef>
              <a:buFont typeface="+mj-lt"/>
              <a:buAutoNum type="arabicPeriod"/>
            </a:pPr>
            <a:r>
              <a:rPr lang="ar-SA" sz="3200" dirty="0"/>
              <a:t>لا يجوز للمسحوب عليه تعليق القبول على شرط: وإلا اعتبر ذلك رفضا للقبول</a:t>
            </a:r>
          </a:p>
          <a:p>
            <a:pPr marL="514350" indent="-514350" algn="r" rtl="1">
              <a:buFont typeface="+mj-lt"/>
              <a:buAutoNum type="arabicPeriod"/>
            </a:pPr>
            <a:r>
              <a:rPr lang="ar-SA" sz="3200" dirty="0"/>
              <a:t>حظر تعديل المسحوب عليه لبيانات الكمبيالة: وإلا اعتبر ذلك رفضا للقبول</a:t>
            </a:r>
          </a:p>
          <a:p>
            <a:pPr marL="514350" indent="-514350" algn="r" defTabSz="914377" rtl="1" eaLnBrk="1" latinLnBrk="0" hangingPunct="1">
              <a:lnSpc>
                <a:spcPct val="90000"/>
              </a:lnSpc>
              <a:spcBef>
                <a:spcPts val="1000"/>
              </a:spcBef>
              <a:buFont typeface="+mj-lt"/>
              <a:buAutoNum type="arabicPeriod"/>
            </a:pPr>
            <a:r>
              <a:rPr lang="ar-SA" sz="3200" dirty="0"/>
              <a:t>جواز إضافة بيان على الكمبيالة</a:t>
            </a:r>
          </a:p>
          <a:p>
            <a:pPr lvl="1" algn="r" rtl="1">
              <a:spcBef>
                <a:spcPts val="1000"/>
              </a:spcBef>
            </a:pPr>
            <a:r>
              <a:rPr lang="ar-SA" sz="3200" dirty="0">
                <a:solidFill>
                  <a:srgbClr val="00B050"/>
                </a:solidFill>
              </a:rPr>
              <a:t>ما معنى (مقبول على المكشوف)؟</a:t>
            </a:r>
          </a:p>
          <a:p>
            <a:pPr marL="514350" indent="-514350" algn="r" rtl="1">
              <a:buFont typeface="+mj-lt"/>
              <a:buAutoNum type="arabicPeriod" startAt="4"/>
            </a:pPr>
            <a:r>
              <a:rPr lang="ar-SA" sz="3200" dirty="0"/>
              <a:t>جواز القبول الجزئي</a:t>
            </a:r>
          </a:p>
          <a:p>
            <a:pPr marL="514350" indent="-514350" algn="r" defTabSz="914377" rtl="1" eaLnBrk="1" latinLnBrk="0" hangingPunct="1">
              <a:lnSpc>
                <a:spcPct val="90000"/>
              </a:lnSpc>
              <a:spcBef>
                <a:spcPts val="1000"/>
              </a:spcBef>
              <a:buFont typeface="+mj-lt"/>
              <a:buAutoNum type="arabicPeriod"/>
            </a:pPr>
            <a:endParaRPr lang="ar-SA" sz="3200" dirty="0"/>
          </a:p>
          <a:p>
            <a:pPr marL="514350" indent="-514350" algn="r" defTabSz="914377" rtl="1" eaLnBrk="1" latinLnBrk="0" hangingPunct="1">
              <a:lnSpc>
                <a:spcPct val="90000"/>
              </a:lnSpc>
              <a:spcBef>
                <a:spcPts val="1000"/>
              </a:spcBef>
              <a:buFont typeface="+mj-lt"/>
              <a:buAutoNum type="arabicPeriod"/>
            </a:pPr>
            <a:endParaRPr lang="en-US" sz="3200" dirty="0"/>
          </a:p>
        </p:txBody>
      </p:sp>
    </p:spTree>
    <p:extLst>
      <p:ext uri="{BB962C8B-B14F-4D97-AF65-F5344CB8AC3E}">
        <p14:creationId xmlns:p14="http://schemas.microsoft.com/office/powerpoint/2010/main" val="317214021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1350C-8C48-2343-B4E5-7CE397510A54}"/>
              </a:ext>
            </a:extLst>
          </p:cNvPr>
          <p:cNvSpPr>
            <a:spLocks noGrp="1"/>
          </p:cNvSpPr>
          <p:nvPr>
            <p:ph idx="1"/>
          </p:nvPr>
        </p:nvSpPr>
        <p:spPr>
          <a:xfrm>
            <a:off x="1223962" y="682624"/>
            <a:ext cx="10515600" cy="5846763"/>
          </a:xfrm>
        </p:spPr>
        <p:txBody>
          <a:bodyPr>
            <a:normAutofit lnSpcReduction="10000"/>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ثالثا: الشروط الشكلية للقبول: </a:t>
            </a:r>
          </a:p>
          <a:p>
            <a:pPr marL="514350" indent="-514350" algn="r" defTabSz="914377" rtl="1" eaLnBrk="1" latinLnBrk="0" hangingPunct="1">
              <a:lnSpc>
                <a:spcPct val="90000"/>
              </a:lnSpc>
              <a:spcBef>
                <a:spcPts val="1000"/>
              </a:spcBef>
              <a:buFont typeface="+mj-lt"/>
              <a:buAutoNum type="arabicPeriod"/>
            </a:pPr>
            <a:r>
              <a:rPr lang="ar-SA" sz="3200" dirty="0"/>
              <a:t>كتابة القبول وصيغته:</a:t>
            </a:r>
          </a:p>
          <a:p>
            <a:pPr lvl="1" algn="r" rtl="1">
              <a:spcBef>
                <a:spcPts val="1000"/>
              </a:spcBef>
            </a:pPr>
            <a:r>
              <a:rPr lang="ar-SA" sz="3200" dirty="0"/>
              <a:t>(مقبول) (سأدفع) (أتعهد بالسداد) (التوقيع فقط على وجه الكمبيالة)</a:t>
            </a:r>
          </a:p>
          <a:p>
            <a:pPr lvl="1" algn="r" rtl="1">
              <a:spcBef>
                <a:spcPts val="1000"/>
              </a:spcBef>
            </a:pPr>
            <a:endParaRPr lang="ar-SA" sz="3200" dirty="0"/>
          </a:p>
          <a:p>
            <a:pPr marL="514350" indent="-514350" algn="r" rtl="1">
              <a:buFont typeface="+mj-lt"/>
              <a:buAutoNum type="arabicPeriod" startAt="2"/>
            </a:pPr>
            <a:r>
              <a:rPr lang="ar-SA" sz="3200" dirty="0"/>
              <a:t>تاريخ القبول:</a:t>
            </a:r>
          </a:p>
          <a:p>
            <a:pPr lvl="1" algn="r" rtl="1"/>
            <a:r>
              <a:rPr lang="ar-SA" sz="3200" dirty="0"/>
              <a:t>الأصل أنه غير إلزامي، باستثناء حالتين:</a:t>
            </a:r>
          </a:p>
          <a:p>
            <a:pPr lvl="1" algn="r" rtl="1"/>
            <a:r>
              <a:rPr lang="ar-SA" sz="3200" dirty="0"/>
              <a:t>الأولى: اذا كانت مستحقة الوفاء بعد مدة معينة من الاطلاع عليها</a:t>
            </a:r>
          </a:p>
          <a:p>
            <a:pPr lvl="1" algn="r" rtl="1"/>
            <a:r>
              <a:rPr lang="ar-SA" sz="3200" dirty="0"/>
              <a:t>الثانية: اذا كانت واجبة التقديم للقبول في مدة معينة</a:t>
            </a:r>
          </a:p>
          <a:p>
            <a:pPr lvl="1" algn="r" rtl="1"/>
            <a:r>
              <a:rPr lang="ar-SA" sz="3200" dirty="0"/>
              <a:t>وإلا جاز للحامل عمل محضر احتجاج عدم ذكر تاريخ القبول</a:t>
            </a:r>
          </a:p>
          <a:p>
            <a:pPr lvl="1" algn="r" rtl="1"/>
            <a:endParaRPr lang="ar-SA" sz="3200" dirty="0"/>
          </a:p>
          <a:p>
            <a:pPr marL="742950" indent="-742950" algn="r" rtl="1">
              <a:buFont typeface="+mj-lt"/>
              <a:buAutoNum type="arabicPeriod" startAt="3"/>
            </a:pPr>
            <a:r>
              <a:rPr lang="ar-SA" sz="3600" dirty="0"/>
              <a:t>شطب القبول: </a:t>
            </a:r>
          </a:p>
          <a:p>
            <a:pPr lvl="1" algn="r" rtl="1"/>
            <a:r>
              <a:rPr lang="ar-SA" sz="3200" dirty="0"/>
              <a:t>يجوز الشطب قبل رد الكمبيالة أو قبل الإخطار</a:t>
            </a:r>
            <a:endParaRPr lang="en-US" sz="3200" dirty="0"/>
          </a:p>
        </p:txBody>
      </p:sp>
    </p:spTree>
    <p:extLst>
      <p:ext uri="{BB962C8B-B14F-4D97-AF65-F5344CB8AC3E}">
        <p14:creationId xmlns:p14="http://schemas.microsoft.com/office/powerpoint/2010/main" val="138300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C128-3503-F541-B73A-99BA3F790E75}"/>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خصائص الأوراق التجارية</a:t>
            </a:r>
            <a:endParaRPr lang="en-US" b="1" dirty="0"/>
          </a:p>
        </p:txBody>
      </p:sp>
      <p:sp>
        <p:nvSpPr>
          <p:cNvPr id="3" name="Content Placeholder 2">
            <a:extLst>
              <a:ext uri="{FF2B5EF4-FFF2-40B4-BE49-F238E27FC236}">
                <a16:creationId xmlns:a16="http://schemas.microsoft.com/office/drawing/2014/main" id="{23D2497C-EF54-D04F-8011-CFF298A5FECE}"/>
              </a:ext>
            </a:extLst>
          </p:cNvPr>
          <p:cNvSpPr>
            <a:spLocks noGrp="1"/>
          </p:cNvSpPr>
          <p:nvPr>
            <p:ph idx="1"/>
          </p:nvPr>
        </p:nvSpPr>
        <p:spPr/>
        <p:txBody>
          <a:bodyPr>
            <a:normAutofit/>
          </a:bodyPr>
          <a:lstStyle/>
          <a:p>
            <a:pPr marL="514350" indent="-514350" algn="r" defTabSz="914400" rtl="1" eaLnBrk="1" latinLnBrk="0" hangingPunct="1">
              <a:lnSpc>
                <a:spcPct val="90000"/>
              </a:lnSpc>
              <a:spcBef>
                <a:spcPts val="1000"/>
              </a:spcBef>
              <a:buFont typeface="+mj-lt"/>
              <a:buAutoNum type="arabicPeriod"/>
            </a:pPr>
            <a:r>
              <a:rPr lang="ar-SA" sz="4000" dirty="0">
                <a:solidFill>
                  <a:srgbClr val="FF0000"/>
                </a:solidFill>
              </a:rPr>
              <a:t>محررات شكلية:</a:t>
            </a:r>
          </a:p>
          <a:p>
            <a:pPr lvl="1" algn="r" rtl="1">
              <a:spcBef>
                <a:spcPts val="1000"/>
              </a:spcBef>
            </a:pPr>
            <a:r>
              <a:rPr lang="ar-SA" sz="4000" dirty="0"/>
              <a:t>الكتابة </a:t>
            </a:r>
          </a:p>
          <a:p>
            <a:pPr lvl="2" algn="r" rtl="1">
              <a:spcBef>
                <a:spcPts val="1000"/>
              </a:spcBef>
            </a:pPr>
            <a:r>
              <a:rPr lang="ar-SA" sz="4000" dirty="0"/>
              <a:t>هل الكتابة شرط للإنشاء أو شرط للإثبات؟</a:t>
            </a:r>
          </a:p>
          <a:p>
            <a:pPr lvl="1" algn="r" rtl="1">
              <a:spcBef>
                <a:spcPts val="1000"/>
              </a:spcBef>
            </a:pPr>
            <a:r>
              <a:rPr lang="ar-SA" sz="4000" dirty="0"/>
              <a:t>البيانات الإلزامية</a:t>
            </a:r>
          </a:p>
          <a:p>
            <a:pPr lvl="2" algn="r" rtl="1">
              <a:spcBef>
                <a:spcPts val="1000"/>
              </a:spcBef>
            </a:pPr>
            <a:r>
              <a:rPr lang="ar-SA" sz="4000" dirty="0"/>
              <a:t>ما الذي يترتب على تخلف أحد البيانات الإلزامية؟</a:t>
            </a:r>
          </a:p>
          <a:p>
            <a:pPr marL="457200" lvl="1" indent="0" algn="r" rtl="1">
              <a:spcBef>
                <a:spcPts val="1000"/>
              </a:spcBef>
              <a:buNone/>
            </a:pPr>
            <a:endParaRPr lang="en-US" sz="4000" dirty="0"/>
          </a:p>
        </p:txBody>
      </p:sp>
    </p:spTree>
    <p:extLst>
      <p:ext uri="{BB962C8B-B14F-4D97-AF65-F5344CB8AC3E}">
        <p14:creationId xmlns:p14="http://schemas.microsoft.com/office/powerpoint/2010/main" val="269657309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4FC8-CDA4-8E43-AD9D-A456EFF2F24B}"/>
              </a:ext>
            </a:extLst>
          </p:cNvPr>
          <p:cNvSpPr>
            <a:spLocks noGrp="1"/>
          </p:cNvSpPr>
          <p:nvPr>
            <p:ph type="title"/>
          </p:nvPr>
        </p:nvSpPr>
        <p:spPr>
          <a:xfrm>
            <a:off x="735806" y="50802"/>
            <a:ext cx="10515600" cy="849311"/>
          </a:xfrm>
          <a:ln>
            <a:solidFill>
              <a:schemeClr val="accent1"/>
            </a:solidFill>
          </a:ln>
        </p:spPr>
        <p:txBody>
          <a:bodyPr/>
          <a:lstStyle/>
          <a:p>
            <a:pPr algn="ctr" defTabSz="914377" rtl="1" eaLnBrk="1" latinLnBrk="0" hangingPunct="1">
              <a:lnSpc>
                <a:spcPct val="90000"/>
              </a:lnSpc>
              <a:spcBef>
                <a:spcPct val="0"/>
              </a:spcBef>
              <a:buNone/>
            </a:pPr>
            <a:r>
              <a:rPr lang="ar-SA" b="1" dirty="0"/>
              <a:t>آثار قبول الكمبيالة</a:t>
            </a:r>
            <a:endParaRPr lang="en-US" b="1" dirty="0"/>
          </a:p>
        </p:txBody>
      </p:sp>
      <p:sp>
        <p:nvSpPr>
          <p:cNvPr id="3" name="Content Placeholder 2">
            <a:extLst>
              <a:ext uri="{FF2B5EF4-FFF2-40B4-BE49-F238E27FC236}">
                <a16:creationId xmlns:a16="http://schemas.microsoft.com/office/drawing/2014/main" id="{80F55243-E628-B440-8764-000EAF7FA69E}"/>
              </a:ext>
            </a:extLst>
          </p:cNvPr>
          <p:cNvSpPr>
            <a:spLocks noGrp="1"/>
          </p:cNvSpPr>
          <p:nvPr>
            <p:ph idx="1"/>
          </p:nvPr>
        </p:nvSpPr>
        <p:spPr>
          <a:xfrm>
            <a:off x="0" y="1042988"/>
            <a:ext cx="11987212" cy="4351338"/>
          </a:xfrm>
        </p:spPr>
        <p:txBody>
          <a:bodyPr>
            <a:noAutofit/>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أولا: في علاقة المسحوب عليه بالحامل:</a:t>
            </a:r>
          </a:p>
          <a:p>
            <a:pPr marL="514350" indent="-514350" algn="r" defTabSz="914377" rtl="1" eaLnBrk="1" latinLnBrk="0" hangingPunct="1">
              <a:lnSpc>
                <a:spcPct val="90000"/>
              </a:lnSpc>
              <a:spcBef>
                <a:spcPts val="1000"/>
              </a:spcBef>
              <a:buFont typeface="+mj-lt"/>
              <a:buAutoNum type="arabicPeriod"/>
            </a:pPr>
            <a:r>
              <a:rPr lang="ar-SA" sz="3200" dirty="0"/>
              <a:t>ينشأ في ذمة المسحوب عليه القابل التزاما صرفيا بالوفاء للحامل في ميعاد الاستحقاق.</a:t>
            </a:r>
          </a:p>
          <a:p>
            <a:pPr marL="514350" indent="-514350" algn="r" defTabSz="914377" rtl="1" eaLnBrk="1" latinLnBrk="0" hangingPunct="1">
              <a:lnSpc>
                <a:spcPct val="90000"/>
              </a:lnSpc>
              <a:spcBef>
                <a:spcPts val="1000"/>
              </a:spcBef>
              <a:buFont typeface="+mj-lt"/>
              <a:buAutoNum type="arabicPeriod"/>
            </a:pPr>
            <a:r>
              <a:rPr lang="ar-SA" sz="3200" dirty="0"/>
              <a:t>بالقبول يصبح المسحوب عليه هو المدين الأصلي</a:t>
            </a:r>
          </a:p>
          <a:p>
            <a:pPr marL="514350" indent="-514350" algn="r" defTabSz="914377" rtl="1" eaLnBrk="1" latinLnBrk="0" hangingPunct="1">
              <a:lnSpc>
                <a:spcPct val="90000"/>
              </a:lnSpc>
              <a:spcBef>
                <a:spcPts val="1000"/>
              </a:spcBef>
              <a:buFont typeface="+mj-lt"/>
              <a:buAutoNum type="arabicPeriod"/>
            </a:pPr>
            <a:endParaRPr lang="ar-SA" sz="3200" dirty="0"/>
          </a:p>
          <a:p>
            <a:pPr algn="r" rtl="1"/>
            <a:r>
              <a:rPr lang="ar-SA" sz="3200" b="1" dirty="0">
                <a:solidFill>
                  <a:schemeClr val="accent1"/>
                </a:solidFill>
              </a:rPr>
              <a:t>ثانيا: في علاقة المسحوب عليه بالساحب:</a:t>
            </a:r>
          </a:p>
          <a:p>
            <a:pPr algn="r" rtl="1"/>
            <a:r>
              <a:rPr lang="ar-SA" sz="3200" dirty="0"/>
              <a:t>القبول قرينة على وجود مقابل الوفاء، ولذلك لا يجوز الرجوع على الساحب والمظهرين قبل ميعاد الاستحقاق. ولكنهم ملتزمين بضمان الوفاء في ميعاد الاستحقاق. </a:t>
            </a:r>
          </a:p>
          <a:p>
            <a:pPr algn="r" rtl="1"/>
            <a:endParaRPr lang="ar-SA" sz="3200" dirty="0"/>
          </a:p>
          <a:p>
            <a:pPr algn="r" rtl="1"/>
            <a:r>
              <a:rPr lang="ar-SA" sz="3200" b="1" dirty="0">
                <a:solidFill>
                  <a:schemeClr val="accent1"/>
                </a:solidFill>
              </a:rPr>
              <a:t>ثالثا: في علاقة الحامل بالساحب والمظهرين: </a:t>
            </a:r>
          </a:p>
          <a:p>
            <a:pPr algn="r" rtl="1"/>
            <a:r>
              <a:rPr lang="ar-SA" sz="3200" dirty="0"/>
              <a:t>بقبول المسحوب عليه تبرأ ذمة الساحب والمظهرين من ضمان القبول، ويظلون ملتزمين بضمان الوفاء.</a:t>
            </a:r>
            <a:endParaRPr lang="en-US" sz="3200" dirty="0"/>
          </a:p>
        </p:txBody>
      </p:sp>
    </p:spTree>
    <p:extLst>
      <p:ext uri="{BB962C8B-B14F-4D97-AF65-F5344CB8AC3E}">
        <p14:creationId xmlns:p14="http://schemas.microsoft.com/office/powerpoint/2010/main" val="11531528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3AFE-DC11-624C-B01C-DC5081CE80FD}"/>
              </a:ext>
            </a:extLst>
          </p:cNvPr>
          <p:cNvSpPr>
            <a:spLocks noGrp="1"/>
          </p:cNvSpPr>
          <p:nvPr>
            <p:ph type="title"/>
          </p:nvPr>
        </p:nvSpPr>
        <p:spPr>
          <a:ln>
            <a:solidFill>
              <a:schemeClr val="accent1"/>
            </a:solidFill>
          </a:ln>
        </p:spPr>
        <p:txBody>
          <a:bodyPr>
            <a:normAutofit/>
          </a:bodyPr>
          <a:lstStyle/>
          <a:p>
            <a:pPr algn="ctr" defTabSz="914377" rtl="1" eaLnBrk="1" latinLnBrk="0" hangingPunct="1">
              <a:lnSpc>
                <a:spcPct val="90000"/>
              </a:lnSpc>
              <a:spcBef>
                <a:spcPct val="0"/>
              </a:spcBef>
              <a:buNone/>
            </a:pPr>
            <a:r>
              <a:rPr lang="ar-SA" sz="4000" b="1" dirty="0"/>
              <a:t>إجراءات رجوع الحامل على الضامنين عند عدم القبول</a:t>
            </a:r>
            <a:endParaRPr lang="en-US" sz="4000" b="1" dirty="0"/>
          </a:p>
        </p:txBody>
      </p:sp>
      <p:sp>
        <p:nvSpPr>
          <p:cNvPr id="3" name="Content Placeholder 2">
            <a:extLst>
              <a:ext uri="{FF2B5EF4-FFF2-40B4-BE49-F238E27FC236}">
                <a16:creationId xmlns:a16="http://schemas.microsoft.com/office/drawing/2014/main" id="{711B6EF8-F957-1142-86CF-D0A7240A7D7F}"/>
              </a:ext>
            </a:extLst>
          </p:cNvPr>
          <p:cNvSpPr>
            <a:spLocks noGrp="1"/>
          </p:cNvSpPr>
          <p:nvPr>
            <p:ph idx="1"/>
          </p:nvPr>
        </p:nvSpPr>
        <p:spPr>
          <a:xfrm>
            <a:off x="333375" y="2025650"/>
            <a:ext cx="11525250" cy="4351338"/>
          </a:xfrm>
        </p:spPr>
        <p:txBody>
          <a:bodyPr>
            <a:noAutofit/>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أولا: إثبات رفض القبول بعمل محضر احتجاج عدم القبول (</a:t>
            </a:r>
            <a:r>
              <a:rPr lang="ar-SA" sz="3200" b="1" dirty="0" err="1">
                <a:solidFill>
                  <a:schemeClr val="accent1"/>
                </a:solidFill>
              </a:rPr>
              <a:t>بروتستو</a:t>
            </a:r>
            <a:r>
              <a:rPr lang="ar-SA" sz="3200" b="1" dirty="0">
                <a:solidFill>
                  <a:schemeClr val="accent1"/>
                </a:solidFill>
              </a:rPr>
              <a:t> عدم القبول)</a:t>
            </a:r>
          </a:p>
          <a:p>
            <a:pPr lvl="1" algn="r" rtl="1">
              <a:spcBef>
                <a:spcPts val="1000"/>
              </a:spcBef>
            </a:pPr>
            <a:r>
              <a:rPr lang="ar-SA" sz="3200" dirty="0"/>
              <a:t>بيانات ورقة الاحتجاج </a:t>
            </a:r>
          </a:p>
          <a:p>
            <a:pPr lvl="1" algn="r" rtl="1">
              <a:spcBef>
                <a:spcPts val="1000"/>
              </a:spcBef>
            </a:pPr>
            <a:r>
              <a:rPr lang="ar-SA" sz="3200" dirty="0"/>
              <a:t>شرط الاعفاء من عمل احتجاج عدم القبول. (شرط الرجوع بلا مصاريف). من له حق تدوين هذا الشرط؟ وما الأثر المترتب على ذلك؟ </a:t>
            </a:r>
          </a:p>
          <a:p>
            <a:pPr algn="r" rtl="1"/>
            <a:r>
              <a:rPr lang="ar-SA" sz="3200" b="1" dirty="0">
                <a:solidFill>
                  <a:schemeClr val="accent1"/>
                </a:solidFill>
              </a:rPr>
              <a:t>ثانيا: الاخطار: </a:t>
            </a:r>
          </a:p>
          <a:p>
            <a:pPr algn="r" rtl="1"/>
            <a:r>
              <a:rPr lang="ar-SA" sz="3200" dirty="0"/>
              <a:t>خلال أربعة أيام لعمل الاحتجاج</a:t>
            </a:r>
          </a:p>
          <a:p>
            <a:pPr algn="r" rtl="1"/>
            <a:r>
              <a:rPr lang="ar-SA" sz="3200" b="1" dirty="0">
                <a:solidFill>
                  <a:schemeClr val="accent1"/>
                </a:solidFill>
              </a:rPr>
              <a:t>ثالثا: الرجوع </a:t>
            </a:r>
            <a:r>
              <a:rPr lang="ar-SA" sz="3200" b="1" dirty="0" err="1">
                <a:solidFill>
                  <a:schemeClr val="accent1"/>
                </a:solidFill>
              </a:rPr>
              <a:t>المبتسر</a:t>
            </a:r>
            <a:r>
              <a:rPr lang="ar-SA" sz="3200" b="1" dirty="0">
                <a:solidFill>
                  <a:schemeClr val="accent1"/>
                </a:solidFill>
              </a:rPr>
              <a:t> على الضامنين (الرجوع قبل ميعاد الاستحقاق)</a:t>
            </a:r>
          </a:p>
          <a:p>
            <a:pPr algn="r" rtl="1"/>
            <a:r>
              <a:rPr lang="ar-SA" sz="3200" dirty="0"/>
              <a:t>يكون للحامل مطالبة جميع الموقعين منفردين أو مجتمعين من دون مراعاة أي ترتيب. </a:t>
            </a:r>
            <a:endParaRPr lang="en-US" sz="3200" dirty="0"/>
          </a:p>
        </p:txBody>
      </p:sp>
    </p:spTree>
    <p:extLst>
      <p:ext uri="{BB962C8B-B14F-4D97-AF65-F5344CB8AC3E}">
        <p14:creationId xmlns:p14="http://schemas.microsoft.com/office/powerpoint/2010/main" val="387474233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468418-7392-884D-9CB4-4F1862878FDA}"/>
              </a:ext>
            </a:extLst>
          </p:cNvPr>
          <p:cNvSpPr>
            <a:spLocks noGrp="1"/>
          </p:cNvSpPr>
          <p:nvPr>
            <p:ph/>
          </p:nvPr>
        </p:nvSpPr>
        <p:spPr>
          <a:xfrm>
            <a:off x="300041" y="0"/>
            <a:ext cx="11639551" cy="6858000"/>
          </a:xfrm>
          <a:ln>
            <a:solidFill>
              <a:schemeClr val="tx1"/>
            </a:solidFill>
          </a:ln>
        </p:spPr>
        <p:txBody>
          <a:bodyPr>
            <a:noAutofit/>
          </a:bodyPr>
          <a:lstStyle/>
          <a:p>
            <a:pPr marL="0" indent="0" algn="ctr" rtl="1">
              <a:buNone/>
            </a:pPr>
            <a:r>
              <a:rPr lang="ar-SA" sz="2400" b="1" u="sng" dirty="0"/>
              <a:t>كمبيالة</a:t>
            </a:r>
          </a:p>
          <a:p>
            <a:pPr marL="0" indent="0" algn="r" rtl="1">
              <a:buNone/>
            </a:pPr>
            <a:r>
              <a:rPr lang="ar-SA" sz="2400" dirty="0"/>
              <a:t>الرياض في ١/١/ ١٤٣٩هـ                                                               #٤٠٠٠# ريال سعودي</a:t>
            </a:r>
          </a:p>
          <a:p>
            <a:pPr marL="0" indent="0" algn="r" rtl="1">
              <a:buNone/>
            </a:pPr>
            <a:endParaRPr lang="ar-SA" sz="2400" dirty="0"/>
          </a:p>
          <a:p>
            <a:pPr marL="0" indent="0" algn="r" rtl="1">
              <a:buNone/>
            </a:pPr>
            <a:r>
              <a:rPr lang="ar-SA" sz="2400" dirty="0"/>
              <a:t>إلى مؤسسة محمد حامد للمقاولات                                 وعنوانه: جده- شارع الحمراء- عماره ١٣٤</a:t>
            </a:r>
          </a:p>
          <a:p>
            <a:pPr marL="0" indent="0" algn="r" rtl="1">
              <a:buNone/>
            </a:pPr>
            <a:r>
              <a:rPr lang="ar-SA" sz="2400" dirty="0"/>
              <a:t>ادفعوا بموجب هذه الكمبيالة لأمر: خالد على أحمد مبلغ وقدره: #أربعة ألاف ريال سعودي لا غير#</a:t>
            </a:r>
          </a:p>
          <a:p>
            <a:pPr marL="0" indent="0" algn="r" rtl="1">
              <a:buNone/>
            </a:pPr>
            <a:endParaRPr lang="ar-SA" sz="2400" dirty="0"/>
          </a:p>
          <a:p>
            <a:pPr marL="0" indent="0" algn="r" rtl="1">
              <a:buNone/>
            </a:pPr>
            <a:r>
              <a:rPr lang="ar-SA" sz="2400" dirty="0"/>
              <a:t>مكان الوفاء: جده شارع الحمراء- عماره ١٣٤</a:t>
            </a:r>
          </a:p>
          <a:p>
            <a:pPr marL="0" indent="0" algn="r" rtl="1">
              <a:buNone/>
            </a:pPr>
            <a:r>
              <a:rPr lang="ar-SA" sz="2400" dirty="0"/>
              <a:t>تاريخ الاستحقاق: بعد شهر من الاطلاع</a:t>
            </a:r>
          </a:p>
          <a:p>
            <a:pPr marL="0" indent="0" algn="ctr" rtl="1">
              <a:buNone/>
            </a:pPr>
            <a:r>
              <a:rPr lang="ar-SA" sz="2400" dirty="0"/>
              <a:t>                                                       اسم الساحب: عبيد زيد محمد</a:t>
            </a:r>
          </a:p>
          <a:p>
            <a:pPr marL="0" indent="0" algn="ctr" rtl="1">
              <a:buNone/>
            </a:pPr>
            <a:r>
              <a:rPr lang="ar-SA" sz="2400" dirty="0"/>
              <a:t>                               التوقيع: </a:t>
            </a:r>
          </a:p>
          <a:p>
            <a:pPr marL="0" indent="0" algn="ctr" rtl="1">
              <a:buNone/>
            </a:pPr>
            <a:r>
              <a:rPr lang="ar-SA" sz="2400" dirty="0"/>
              <a:t>                                                                         العنوان: الرياض- طريق الملك عبدالله- عماره ١١٥٠</a:t>
            </a:r>
          </a:p>
        </p:txBody>
      </p:sp>
      <p:pic>
        <p:nvPicPr>
          <p:cNvPr id="2" name="Picture 1">
            <a:extLst>
              <a:ext uri="{FF2B5EF4-FFF2-40B4-BE49-F238E27FC236}">
                <a16:creationId xmlns:a16="http://schemas.microsoft.com/office/drawing/2014/main" id="{62F391A0-072E-DD46-A8AB-EDDF4C5C1849}"/>
              </a:ext>
            </a:extLst>
          </p:cNvPr>
          <p:cNvPicPr>
            <a:picLocks noChangeAspect="1"/>
          </p:cNvPicPr>
          <p:nvPr/>
        </p:nvPicPr>
        <p:blipFill>
          <a:blip r:embed="rId2"/>
          <a:stretch>
            <a:fillRect/>
          </a:stretch>
        </p:blipFill>
        <p:spPr>
          <a:xfrm>
            <a:off x="1026031" y="4045274"/>
            <a:ext cx="3092451" cy="611191"/>
          </a:xfrm>
          <a:prstGeom prst="rect">
            <a:avLst/>
          </a:prstGeom>
        </p:spPr>
      </p:pic>
      <p:sp>
        <p:nvSpPr>
          <p:cNvPr id="3" name="TextBox 2">
            <a:extLst>
              <a:ext uri="{FF2B5EF4-FFF2-40B4-BE49-F238E27FC236}">
                <a16:creationId xmlns:a16="http://schemas.microsoft.com/office/drawing/2014/main" id="{013BCD46-617C-004F-A255-D208EB7D4BA3}"/>
              </a:ext>
            </a:extLst>
          </p:cNvPr>
          <p:cNvSpPr txBox="1"/>
          <p:nvPr/>
        </p:nvSpPr>
        <p:spPr>
          <a:xfrm>
            <a:off x="6786563" y="4473899"/>
            <a:ext cx="5029200" cy="1938992"/>
          </a:xfrm>
          <a:prstGeom prst="rect">
            <a:avLst/>
          </a:prstGeom>
          <a:noFill/>
          <a:ln>
            <a:solidFill>
              <a:srgbClr val="FF0000"/>
            </a:solidFill>
          </a:ln>
        </p:spPr>
        <p:txBody>
          <a:bodyPr wrap="square" rtlCol="0">
            <a:spAutoFit/>
          </a:bodyPr>
          <a:lstStyle/>
          <a:p>
            <a:pPr marL="0" algn="r" defTabSz="914400" rtl="1" eaLnBrk="1" latinLnBrk="0" hangingPunct="1"/>
            <a:r>
              <a:rPr lang="ar-SA" sz="2400" dirty="0">
                <a:solidFill>
                  <a:srgbClr val="FF0000"/>
                </a:solidFill>
              </a:rPr>
              <a:t>قبلت هذه الكمبيالة </a:t>
            </a:r>
          </a:p>
          <a:p>
            <a:pPr marL="0" algn="r" defTabSz="914400" rtl="1" eaLnBrk="1" latinLnBrk="0" hangingPunct="1"/>
            <a:r>
              <a:rPr lang="ar-SA" sz="2400" dirty="0">
                <a:solidFill>
                  <a:srgbClr val="FF0000"/>
                </a:solidFill>
              </a:rPr>
              <a:t>الوكيل الشرعي عن مؤسسة محمد حامد للمقاولات</a:t>
            </a:r>
          </a:p>
          <a:p>
            <a:pPr marL="0" algn="r" defTabSz="914400" rtl="1" eaLnBrk="1" latinLnBrk="0" hangingPunct="1"/>
            <a:r>
              <a:rPr lang="ar-SA" sz="2400" dirty="0">
                <a:solidFill>
                  <a:srgbClr val="FF0000"/>
                </a:solidFill>
              </a:rPr>
              <a:t>تاريخ القبول/ ١٤٣٩/٩/١هـ</a:t>
            </a:r>
          </a:p>
          <a:p>
            <a:pPr marL="0" algn="r" defTabSz="914400" rtl="1" eaLnBrk="1" latinLnBrk="0" hangingPunct="1"/>
            <a:endParaRPr lang="ar-SA" sz="2400" dirty="0"/>
          </a:p>
          <a:p>
            <a:pPr marL="0" algn="r" defTabSz="914400" rtl="1" eaLnBrk="1" latinLnBrk="0" hangingPunct="1"/>
            <a:endParaRPr lang="ar-SA" sz="2400" dirty="0"/>
          </a:p>
        </p:txBody>
      </p:sp>
      <p:pic>
        <p:nvPicPr>
          <p:cNvPr id="5" name="Picture 4">
            <a:extLst>
              <a:ext uri="{FF2B5EF4-FFF2-40B4-BE49-F238E27FC236}">
                <a16:creationId xmlns:a16="http://schemas.microsoft.com/office/drawing/2014/main" id="{B09871A2-AFAF-5D45-A028-8E5B18D110A8}"/>
              </a:ext>
            </a:extLst>
          </p:cNvPr>
          <p:cNvPicPr>
            <a:picLocks noChangeAspect="1"/>
          </p:cNvPicPr>
          <p:nvPr/>
        </p:nvPicPr>
        <p:blipFill>
          <a:blip r:embed="rId3"/>
          <a:stretch>
            <a:fillRect/>
          </a:stretch>
        </p:blipFill>
        <p:spPr>
          <a:xfrm>
            <a:off x="8116308" y="5739392"/>
            <a:ext cx="3257550" cy="597369"/>
          </a:xfrm>
          <a:prstGeom prst="rect">
            <a:avLst/>
          </a:prstGeom>
        </p:spPr>
      </p:pic>
      <p:cxnSp>
        <p:nvCxnSpPr>
          <p:cNvPr id="7" name="Straight Connector 6">
            <a:extLst>
              <a:ext uri="{FF2B5EF4-FFF2-40B4-BE49-F238E27FC236}">
                <a16:creationId xmlns:a16="http://schemas.microsoft.com/office/drawing/2014/main" id="{29E4512E-D83D-9D49-98C7-531EB4231251}"/>
              </a:ext>
            </a:extLst>
          </p:cNvPr>
          <p:cNvCxnSpPr/>
          <p:nvPr/>
        </p:nvCxnSpPr>
        <p:spPr>
          <a:xfrm flipH="1">
            <a:off x="8729663" y="1800225"/>
            <a:ext cx="357187" cy="671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2750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468418-7392-884D-9CB4-4F1862878FDA}"/>
              </a:ext>
            </a:extLst>
          </p:cNvPr>
          <p:cNvSpPr>
            <a:spLocks noGrp="1"/>
          </p:cNvSpPr>
          <p:nvPr>
            <p:ph/>
          </p:nvPr>
        </p:nvSpPr>
        <p:spPr>
          <a:xfrm>
            <a:off x="300041" y="0"/>
            <a:ext cx="11639551" cy="6858000"/>
          </a:xfrm>
          <a:ln>
            <a:solidFill>
              <a:schemeClr val="tx1"/>
            </a:solidFill>
          </a:ln>
        </p:spPr>
        <p:txBody>
          <a:bodyPr>
            <a:noAutofit/>
          </a:bodyPr>
          <a:lstStyle/>
          <a:p>
            <a:pPr marL="0" indent="0" algn="ctr" rtl="1">
              <a:buNone/>
            </a:pPr>
            <a:r>
              <a:rPr lang="ar-SA" sz="2400" b="1" u="sng" dirty="0"/>
              <a:t>كمبيالة</a:t>
            </a:r>
          </a:p>
          <a:p>
            <a:pPr marL="0" indent="0" algn="r" rtl="1">
              <a:buNone/>
            </a:pPr>
            <a:r>
              <a:rPr lang="ar-SA" sz="2400" dirty="0"/>
              <a:t>الرياض في ١/١/ ١٤٣٩هـ                                                               #٤٠٠٠# ريال سعودي</a:t>
            </a:r>
          </a:p>
          <a:p>
            <a:pPr marL="0" indent="0" algn="r" rtl="1">
              <a:buNone/>
            </a:pPr>
            <a:endParaRPr lang="ar-SA" sz="2400" dirty="0"/>
          </a:p>
          <a:p>
            <a:pPr marL="0" indent="0" algn="r" rtl="1">
              <a:buNone/>
            </a:pPr>
            <a:r>
              <a:rPr lang="ar-SA" sz="2400" dirty="0"/>
              <a:t>إلى مؤسسة محمد حامد للمقاولات                                 وعنوانه: جده- شارع الحمراء- عماره ١٣٤</a:t>
            </a:r>
          </a:p>
          <a:p>
            <a:pPr marL="0" indent="0" algn="r" rtl="1">
              <a:buNone/>
            </a:pPr>
            <a:r>
              <a:rPr lang="ar-SA" sz="2400" dirty="0"/>
              <a:t>ادفعوا بموجب هذه الكمبيالة لأمر: خالد على أحمد مبلغ وقدره: #أربعة ألاف ريال سعودي لا غير#</a:t>
            </a:r>
          </a:p>
          <a:p>
            <a:pPr marL="0" indent="0" algn="r" rtl="1">
              <a:buNone/>
            </a:pPr>
            <a:endParaRPr lang="ar-SA" sz="2400" dirty="0"/>
          </a:p>
          <a:p>
            <a:pPr marL="0" indent="0" algn="r" rtl="1">
              <a:buNone/>
            </a:pPr>
            <a:r>
              <a:rPr lang="ar-SA" sz="2400" dirty="0"/>
              <a:t>مكان الوفاء: جده شارع الحمراء- عماره ١٣٤</a:t>
            </a:r>
          </a:p>
          <a:p>
            <a:pPr marL="0" indent="0" algn="r" rtl="1">
              <a:buNone/>
            </a:pPr>
            <a:r>
              <a:rPr lang="ar-SA" sz="2400" dirty="0"/>
              <a:t>تاريخ الاستحقاق: ١٤٣٩/١٠/١هـ</a:t>
            </a:r>
          </a:p>
          <a:p>
            <a:pPr marL="0" indent="0" algn="ctr" rtl="1">
              <a:buNone/>
            </a:pPr>
            <a:r>
              <a:rPr lang="ar-SA" sz="2400" dirty="0"/>
              <a:t>                                                       اسم الساحب: عبيد زيد محمد</a:t>
            </a:r>
          </a:p>
          <a:p>
            <a:pPr marL="0" indent="0" algn="ctr" rtl="1">
              <a:buNone/>
            </a:pPr>
            <a:r>
              <a:rPr lang="ar-SA" sz="2400" dirty="0"/>
              <a:t>                               التوقيع: </a:t>
            </a:r>
          </a:p>
          <a:p>
            <a:pPr marL="0" indent="0" algn="ctr" rtl="1">
              <a:buNone/>
            </a:pPr>
            <a:r>
              <a:rPr lang="ar-SA" sz="2400" dirty="0"/>
              <a:t>                                                                         العنوان: الرياض- طريق الملك عبدالله- عماره ١١٥٠</a:t>
            </a:r>
          </a:p>
        </p:txBody>
      </p:sp>
      <p:pic>
        <p:nvPicPr>
          <p:cNvPr id="2" name="Picture 1">
            <a:extLst>
              <a:ext uri="{FF2B5EF4-FFF2-40B4-BE49-F238E27FC236}">
                <a16:creationId xmlns:a16="http://schemas.microsoft.com/office/drawing/2014/main" id="{62F391A0-072E-DD46-A8AB-EDDF4C5C1849}"/>
              </a:ext>
            </a:extLst>
          </p:cNvPr>
          <p:cNvPicPr>
            <a:picLocks noChangeAspect="1"/>
          </p:cNvPicPr>
          <p:nvPr/>
        </p:nvPicPr>
        <p:blipFill>
          <a:blip r:embed="rId2"/>
          <a:stretch>
            <a:fillRect/>
          </a:stretch>
        </p:blipFill>
        <p:spPr>
          <a:xfrm>
            <a:off x="1183193" y="4016699"/>
            <a:ext cx="3092451" cy="611191"/>
          </a:xfrm>
          <a:prstGeom prst="rect">
            <a:avLst/>
          </a:prstGeom>
        </p:spPr>
      </p:pic>
      <p:sp>
        <p:nvSpPr>
          <p:cNvPr id="3" name="TextBox 2">
            <a:extLst>
              <a:ext uri="{FF2B5EF4-FFF2-40B4-BE49-F238E27FC236}">
                <a16:creationId xmlns:a16="http://schemas.microsoft.com/office/drawing/2014/main" id="{013BCD46-617C-004F-A255-D208EB7D4BA3}"/>
              </a:ext>
            </a:extLst>
          </p:cNvPr>
          <p:cNvSpPr txBox="1"/>
          <p:nvPr/>
        </p:nvSpPr>
        <p:spPr>
          <a:xfrm>
            <a:off x="6786563" y="4473899"/>
            <a:ext cx="5029200" cy="1938992"/>
          </a:xfrm>
          <a:prstGeom prst="rect">
            <a:avLst/>
          </a:prstGeom>
          <a:noFill/>
          <a:ln>
            <a:solidFill>
              <a:srgbClr val="FF0000"/>
            </a:solidFill>
          </a:ln>
        </p:spPr>
        <p:txBody>
          <a:bodyPr wrap="square" rtlCol="0">
            <a:spAutoFit/>
          </a:bodyPr>
          <a:lstStyle/>
          <a:p>
            <a:pPr marL="0" algn="r" defTabSz="914400" rtl="1" eaLnBrk="1" latinLnBrk="0" hangingPunct="1"/>
            <a:r>
              <a:rPr lang="ar-SA" sz="2400" dirty="0">
                <a:solidFill>
                  <a:srgbClr val="FF0000"/>
                </a:solidFill>
              </a:rPr>
              <a:t>أتعهد بسداد ٢٠٠٠ ريال من قيمة هذه الكمبيالة</a:t>
            </a:r>
          </a:p>
          <a:p>
            <a:pPr marL="0" algn="r" defTabSz="914400" rtl="1" eaLnBrk="1" latinLnBrk="0" hangingPunct="1"/>
            <a:r>
              <a:rPr lang="ar-SA" sz="2400" dirty="0">
                <a:solidFill>
                  <a:srgbClr val="FF0000"/>
                </a:solidFill>
              </a:rPr>
              <a:t>الوكيل الشرعي عن مؤسسة محمد حامد للمقاولات</a:t>
            </a:r>
          </a:p>
          <a:p>
            <a:pPr marL="0" algn="r" defTabSz="914400" rtl="1" eaLnBrk="1" latinLnBrk="0" hangingPunct="1"/>
            <a:r>
              <a:rPr lang="ar-SA" sz="2400" dirty="0">
                <a:solidFill>
                  <a:srgbClr val="FF0000"/>
                </a:solidFill>
              </a:rPr>
              <a:t>تاريخ القبول/ ١٤٣٩/٢/١هـ</a:t>
            </a:r>
          </a:p>
          <a:p>
            <a:pPr marL="0" algn="r" defTabSz="914400" rtl="1" eaLnBrk="1" latinLnBrk="0" hangingPunct="1"/>
            <a:endParaRPr lang="ar-SA" sz="2400" dirty="0"/>
          </a:p>
          <a:p>
            <a:pPr marL="0" algn="r" defTabSz="914400" rtl="1" eaLnBrk="1" latinLnBrk="0" hangingPunct="1"/>
            <a:endParaRPr lang="ar-SA" sz="2400" dirty="0"/>
          </a:p>
        </p:txBody>
      </p:sp>
      <p:pic>
        <p:nvPicPr>
          <p:cNvPr id="5" name="Picture 4">
            <a:extLst>
              <a:ext uri="{FF2B5EF4-FFF2-40B4-BE49-F238E27FC236}">
                <a16:creationId xmlns:a16="http://schemas.microsoft.com/office/drawing/2014/main" id="{B09871A2-AFAF-5D45-A028-8E5B18D110A8}"/>
              </a:ext>
            </a:extLst>
          </p:cNvPr>
          <p:cNvPicPr>
            <a:picLocks noChangeAspect="1"/>
          </p:cNvPicPr>
          <p:nvPr/>
        </p:nvPicPr>
        <p:blipFill>
          <a:blip r:embed="rId3"/>
          <a:stretch>
            <a:fillRect/>
          </a:stretch>
        </p:blipFill>
        <p:spPr>
          <a:xfrm>
            <a:off x="8116308" y="5739392"/>
            <a:ext cx="3257550" cy="597369"/>
          </a:xfrm>
          <a:prstGeom prst="rect">
            <a:avLst/>
          </a:prstGeom>
        </p:spPr>
      </p:pic>
      <p:cxnSp>
        <p:nvCxnSpPr>
          <p:cNvPr id="7" name="Straight Connector 6">
            <a:extLst>
              <a:ext uri="{FF2B5EF4-FFF2-40B4-BE49-F238E27FC236}">
                <a16:creationId xmlns:a16="http://schemas.microsoft.com/office/drawing/2014/main" id="{29E4512E-D83D-9D49-98C7-531EB4231251}"/>
              </a:ext>
            </a:extLst>
          </p:cNvPr>
          <p:cNvCxnSpPr/>
          <p:nvPr/>
        </p:nvCxnSpPr>
        <p:spPr>
          <a:xfrm flipH="1">
            <a:off x="8729663" y="1800225"/>
            <a:ext cx="357187" cy="671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3276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8" y="1114426"/>
            <a:ext cx="7372351"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6000" b="1" dirty="0"/>
              <a:t>المحاضرة الخامسة عشر</a:t>
            </a:r>
            <a:endParaRPr lang="en-US" sz="6000" b="1" dirty="0"/>
          </a:p>
        </p:txBody>
      </p:sp>
    </p:spTree>
    <p:extLst>
      <p:ext uri="{BB962C8B-B14F-4D97-AF65-F5344CB8AC3E}">
        <p14:creationId xmlns:p14="http://schemas.microsoft.com/office/powerpoint/2010/main" val="225022385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8" name="Pentagon 7"/>
          <p:cNvSpPr/>
          <p:nvPr/>
        </p:nvSpPr>
        <p:spPr>
          <a:xfrm flipH="1">
            <a:off x="1628778" y="3501161"/>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تعريفه – شروطه - آثاره</a:t>
            </a:r>
            <a:endParaRPr lang="en-US" sz="4000" b="1" dirty="0"/>
          </a:p>
        </p:txBody>
      </p:sp>
      <p:sp>
        <p:nvSpPr>
          <p:cNvPr id="6" name="Pentagon 5">
            <a:extLst>
              <a:ext uri="{FF2B5EF4-FFF2-40B4-BE49-F238E27FC236}">
                <a16:creationId xmlns:a16="http://schemas.microsoft.com/office/drawing/2014/main" id="{6FC42B3A-0EAC-BF44-99AE-75F3B9E0857B}"/>
              </a:ext>
            </a:extLst>
          </p:cNvPr>
          <p:cNvSpPr/>
          <p:nvPr/>
        </p:nvSpPr>
        <p:spPr>
          <a:xfrm flipH="1">
            <a:off x="1628775" y="2457865"/>
            <a:ext cx="9938712"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الضمان الاحتياطي</a:t>
            </a:r>
            <a:endParaRPr lang="en-US" sz="4000" b="1" dirty="0"/>
          </a:p>
        </p:txBody>
      </p:sp>
      <p:sp>
        <p:nvSpPr>
          <p:cNvPr id="5" name="Pentagon 4">
            <a:extLst>
              <a:ext uri="{FF2B5EF4-FFF2-40B4-BE49-F238E27FC236}">
                <a16:creationId xmlns:a16="http://schemas.microsoft.com/office/drawing/2014/main" id="{8EDC5851-4148-E142-839E-596EEC8DA6D7}"/>
              </a:ext>
            </a:extLst>
          </p:cNvPr>
          <p:cNvSpPr/>
          <p:nvPr/>
        </p:nvSpPr>
        <p:spPr>
          <a:xfrm flipH="1">
            <a:off x="1628776" y="4504285"/>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التضامن الصرفي</a:t>
            </a:r>
            <a:endParaRPr lang="en-US" sz="4000" b="1" dirty="0"/>
          </a:p>
        </p:txBody>
      </p:sp>
      <p:sp>
        <p:nvSpPr>
          <p:cNvPr id="7" name="Pentagon 6">
            <a:extLst>
              <a:ext uri="{FF2B5EF4-FFF2-40B4-BE49-F238E27FC236}">
                <a16:creationId xmlns:a16="http://schemas.microsoft.com/office/drawing/2014/main" id="{C3BC21BA-5684-874D-B6C5-66BB72705254}"/>
              </a:ext>
            </a:extLst>
          </p:cNvPr>
          <p:cNvSpPr/>
          <p:nvPr/>
        </p:nvSpPr>
        <p:spPr>
          <a:xfrm flipH="1">
            <a:off x="1628777" y="5549036"/>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تعريفه - شروطه</a:t>
            </a:r>
            <a:endParaRPr lang="en-US" sz="4000" b="1" dirty="0"/>
          </a:p>
        </p:txBody>
      </p:sp>
    </p:spTree>
    <p:extLst>
      <p:ext uri="{BB962C8B-B14F-4D97-AF65-F5344CB8AC3E}">
        <p14:creationId xmlns:p14="http://schemas.microsoft.com/office/powerpoint/2010/main" val="30737196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FA2C424-C716-964B-9C9F-FD8FB7B5C574}"/>
              </a:ext>
            </a:extLst>
          </p:cNvPr>
          <p:cNvSpPr/>
          <p:nvPr/>
        </p:nvSpPr>
        <p:spPr>
          <a:xfrm>
            <a:off x="2957517" y="177377"/>
            <a:ext cx="5743575" cy="122160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solidFill>
                  <a:schemeClr val="tx1"/>
                </a:solidFill>
              </a:rPr>
              <a:t>ضمانات الوفاء بالكمبيالة</a:t>
            </a:r>
            <a:endParaRPr lang="en-US" sz="4000" b="1" dirty="0">
              <a:solidFill>
                <a:schemeClr val="tx1"/>
              </a:solidFill>
            </a:endParaRPr>
          </a:p>
        </p:txBody>
      </p:sp>
      <p:sp>
        <p:nvSpPr>
          <p:cNvPr id="8" name="Rectangle 7">
            <a:extLst>
              <a:ext uri="{FF2B5EF4-FFF2-40B4-BE49-F238E27FC236}">
                <a16:creationId xmlns:a16="http://schemas.microsoft.com/office/drawing/2014/main" id="{E7A129E0-A9A3-AD45-B2A9-F59E44E67F09}"/>
              </a:ext>
            </a:extLst>
          </p:cNvPr>
          <p:cNvSpPr/>
          <p:nvPr/>
        </p:nvSpPr>
        <p:spPr>
          <a:xfrm>
            <a:off x="9672641" y="1650208"/>
            <a:ext cx="1657351" cy="891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مقابل الوفاء</a:t>
            </a:r>
            <a:endParaRPr lang="en-US" sz="3200" b="1" dirty="0"/>
          </a:p>
        </p:txBody>
      </p:sp>
      <p:sp>
        <p:nvSpPr>
          <p:cNvPr id="9" name="Rectangle 8">
            <a:extLst>
              <a:ext uri="{FF2B5EF4-FFF2-40B4-BE49-F238E27FC236}">
                <a16:creationId xmlns:a16="http://schemas.microsoft.com/office/drawing/2014/main" id="{05C9EAC3-6554-634C-9B15-333C9CD30D48}"/>
              </a:ext>
            </a:extLst>
          </p:cNvPr>
          <p:cNvSpPr/>
          <p:nvPr/>
        </p:nvSpPr>
        <p:spPr>
          <a:xfrm>
            <a:off x="6407948" y="1685930"/>
            <a:ext cx="2271713" cy="856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قبول الكمبيالة</a:t>
            </a:r>
            <a:endParaRPr lang="en-US" sz="3200" b="1" dirty="0"/>
          </a:p>
        </p:txBody>
      </p:sp>
      <p:sp>
        <p:nvSpPr>
          <p:cNvPr id="10" name="Rectangle 9">
            <a:extLst>
              <a:ext uri="{FF2B5EF4-FFF2-40B4-BE49-F238E27FC236}">
                <a16:creationId xmlns:a16="http://schemas.microsoft.com/office/drawing/2014/main" id="{4987DE5C-0813-634A-BE0E-5333B9A5D404}"/>
              </a:ext>
            </a:extLst>
          </p:cNvPr>
          <p:cNvSpPr/>
          <p:nvPr/>
        </p:nvSpPr>
        <p:spPr>
          <a:xfrm>
            <a:off x="3757612" y="1685930"/>
            <a:ext cx="2071688" cy="856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الضمان الاحتياطي</a:t>
            </a:r>
            <a:endParaRPr lang="en-US" sz="3200" b="1" dirty="0"/>
          </a:p>
        </p:txBody>
      </p:sp>
      <p:sp>
        <p:nvSpPr>
          <p:cNvPr id="11" name="Rectangle 10">
            <a:extLst>
              <a:ext uri="{FF2B5EF4-FFF2-40B4-BE49-F238E27FC236}">
                <a16:creationId xmlns:a16="http://schemas.microsoft.com/office/drawing/2014/main" id="{E0356C28-688D-894E-A277-F72C6E6D6E81}"/>
              </a:ext>
            </a:extLst>
          </p:cNvPr>
          <p:cNvSpPr/>
          <p:nvPr/>
        </p:nvSpPr>
        <p:spPr>
          <a:xfrm>
            <a:off x="571500" y="1714502"/>
            <a:ext cx="2386013" cy="827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التضامن الصرفي</a:t>
            </a:r>
            <a:endParaRPr lang="en-US" sz="3200" b="1" dirty="0"/>
          </a:p>
        </p:txBody>
      </p:sp>
      <p:sp>
        <p:nvSpPr>
          <p:cNvPr id="13" name="Oval 12">
            <a:extLst>
              <a:ext uri="{FF2B5EF4-FFF2-40B4-BE49-F238E27FC236}">
                <a16:creationId xmlns:a16="http://schemas.microsoft.com/office/drawing/2014/main" id="{769327E3-9AAD-7446-B493-22C6558E8E81}"/>
              </a:ext>
            </a:extLst>
          </p:cNvPr>
          <p:cNvSpPr/>
          <p:nvPr/>
        </p:nvSpPr>
        <p:spPr>
          <a:xfrm>
            <a:off x="9501189" y="2611658"/>
            <a:ext cx="2257424" cy="88462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تعرفيه</a:t>
            </a:r>
            <a:endParaRPr lang="en-US" sz="3200" b="1" dirty="0"/>
          </a:p>
        </p:txBody>
      </p:sp>
      <p:sp>
        <p:nvSpPr>
          <p:cNvPr id="14" name="Oval 13">
            <a:extLst>
              <a:ext uri="{FF2B5EF4-FFF2-40B4-BE49-F238E27FC236}">
                <a16:creationId xmlns:a16="http://schemas.microsoft.com/office/drawing/2014/main" id="{D0FC6D6E-6EE2-6446-A5B1-E8275B535911}"/>
              </a:ext>
            </a:extLst>
          </p:cNvPr>
          <p:cNvSpPr/>
          <p:nvPr/>
        </p:nvSpPr>
        <p:spPr>
          <a:xfrm>
            <a:off x="9501189" y="3623693"/>
            <a:ext cx="2257424"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شروطه</a:t>
            </a:r>
            <a:endParaRPr lang="en-US" sz="3200" b="1" dirty="0"/>
          </a:p>
        </p:txBody>
      </p:sp>
      <p:sp>
        <p:nvSpPr>
          <p:cNvPr id="15" name="Oval 14">
            <a:extLst>
              <a:ext uri="{FF2B5EF4-FFF2-40B4-BE49-F238E27FC236}">
                <a16:creationId xmlns:a16="http://schemas.microsoft.com/office/drawing/2014/main" id="{255466A7-B0CC-C344-B70E-D0F35CCF3B14}"/>
              </a:ext>
            </a:extLst>
          </p:cNvPr>
          <p:cNvSpPr/>
          <p:nvPr/>
        </p:nvSpPr>
        <p:spPr>
          <a:xfrm>
            <a:off x="9501194" y="5432283"/>
            <a:ext cx="2257423" cy="1300163"/>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ملكية مقابل الوفاء</a:t>
            </a:r>
            <a:endParaRPr lang="en-US" sz="3200" b="1" dirty="0"/>
          </a:p>
        </p:txBody>
      </p:sp>
      <p:sp>
        <p:nvSpPr>
          <p:cNvPr id="24" name="Oval 23">
            <a:extLst>
              <a:ext uri="{FF2B5EF4-FFF2-40B4-BE49-F238E27FC236}">
                <a16:creationId xmlns:a16="http://schemas.microsoft.com/office/drawing/2014/main" id="{37E5AD62-BCFB-9D4E-865E-E13078A06094}"/>
              </a:ext>
            </a:extLst>
          </p:cNvPr>
          <p:cNvSpPr/>
          <p:nvPr/>
        </p:nvSpPr>
        <p:spPr>
          <a:xfrm>
            <a:off x="9501189" y="4527988"/>
            <a:ext cx="2257424"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آثاره</a:t>
            </a:r>
            <a:endParaRPr lang="en-US" sz="3200" b="1" dirty="0"/>
          </a:p>
        </p:txBody>
      </p:sp>
      <p:sp>
        <p:nvSpPr>
          <p:cNvPr id="16" name="Oval 15">
            <a:extLst>
              <a:ext uri="{FF2B5EF4-FFF2-40B4-BE49-F238E27FC236}">
                <a16:creationId xmlns:a16="http://schemas.microsoft.com/office/drawing/2014/main" id="{342E9CD5-AD45-3F40-BD77-864C13B241FD}"/>
              </a:ext>
            </a:extLst>
          </p:cNvPr>
          <p:cNvSpPr/>
          <p:nvPr/>
        </p:nvSpPr>
        <p:spPr>
          <a:xfrm>
            <a:off x="6407948" y="2693796"/>
            <a:ext cx="2257424" cy="88462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تعرفيه</a:t>
            </a:r>
            <a:endParaRPr lang="en-US" sz="3200" b="1" dirty="0"/>
          </a:p>
        </p:txBody>
      </p:sp>
      <p:sp>
        <p:nvSpPr>
          <p:cNvPr id="17" name="Oval 16">
            <a:extLst>
              <a:ext uri="{FF2B5EF4-FFF2-40B4-BE49-F238E27FC236}">
                <a16:creationId xmlns:a16="http://schemas.microsoft.com/office/drawing/2014/main" id="{CE90A936-5174-7D4E-9BBC-866C705AB482}"/>
              </a:ext>
            </a:extLst>
          </p:cNvPr>
          <p:cNvSpPr/>
          <p:nvPr/>
        </p:nvSpPr>
        <p:spPr>
          <a:xfrm>
            <a:off x="6407948" y="3705831"/>
            <a:ext cx="2257424"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إجراءاته</a:t>
            </a:r>
            <a:endParaRPr lang="en-US" sz="3200" b="1" dirty="0"/>
          </a:p>
        </p:txBody>
      </p:sp>
      <p:sp>
        <p:nvSpPr>
          <p:cNvPr id="18" name="Oval 17">
            <a:extLst>
              <a:ext uri="{FF2B5EF4-FFF2-40B4-BE49-F238E27FC236}">
                <a16:creationId xmlns:a16="http://schemas.microsoft.com/office/drawing/2014/main" id="{9429AC91-A705-1240-88A0-57A1B6D80D39}"/>
              </a:ext>
            </a:extLst>
          </p:cNvPr>
          <p:cNvSpPr/>
          <p:nvPr/>
        </p:nvSpPr>
        <p:spPr>
          <a:xfrm>
            <a:off x="6179357" y="5514421"/>
            <a:ext cx="2521735" cy="1300163"/>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آثار القبول وعدم القبول</a:t>
            </a:r>
            <a:endParaRPr lang="en-US" sz="3200" b="1" dirty="0"/>
          </a:p>
        </p:txBody>
      </p:sp>
      <p:sp>
        <p:nvSpPr>
          <p:cNvPr id="19" name="Oval 18">
            <a:extLst>
              <a:ext uri="{FF2B5EF4-FFF2-40B4-BE49-F238E27FC236}">
                <a16:creationId xmlns:a16="http://schemas.microsoft.com/office/drawing/2014/main" id="{01637FE6-A72C-8947-BF82-61A99139482B}"/>
              </a:ext>
            </a:extLst>
          </p:cNvPr>
          <p:cNvSpPr/>
          <p:nvPr/>
        </p:nvSpPr>
        <p:spPr>
          <a:xfrm>
            <a:off x="6407948" y="4610126"/>
            <a:ext cx="2257424"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شروطه</a:t>
            </a:r>
            <a:endParaRPr lang="en-US" sz="3200" b="1" dirty="0"/>
          </a:p>
        </p:txBody>
      </p:sp>
      <p:sp>
        <p:nvSpPr>
          <p:cNvPr id="20" name="Oval 19">
            <a:extLst>
              <a:ext uri="{FF2B5EF4-FFF2-40B4-BE49-F238E27FC236}">
                <a16:creationId xmlns:a16="http://schemas.microsoft.com/office/drawing/2014/main" id="{FE29F655-5C8A-AF48-82B0-47F7E4839258}"/>
              </a:ext>
            </a:extLst>
          </p:cNvPr>
          <p:cNvSpPr/>
          <p:nvPr/>
        </p:nvSpPr>
        <p:spPr>
          <a:xfrm>
            <a:off x="3618318" y="2739064"/>
            <a:ext cx="2257424" cy="88462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تعرفيه</a:t>
            </a:r>
            <a:endParaRPr lang="en-US" sz="3200" b="1" dirty="0"/>
          </a:p>
        </p:txBody>
      </p:sp>
      <p:sp>
        <p:nvSpPr>
          <p:cNvPr id="21" name="Oval 20">
            <a:extLst>
              <a:ext uri="{FF2B5EF4-FFF2-40B4-BE49-F238E27FC236}">
                <a16:creationId xmlns:a16="http://schemas.microsoft.com/office/drawing/2014/main" id="{2658CF2D-9BC8-654F-9AD7-5488D761955E}"/>
              </a:ext>
            </a:extLst>
          </p:cNvPr>
          <p:cNvSpPr/>
          <p:nvPr/>
        </p:nvSpPr>
        <p:spPr>
          <a:xfrm>
            <a:off x="3618318" y="3751099"/>
            <a:ext cx="2257424"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شروطه</a:t>
            </a:r>
            <a:endParaRPr lang="en-US" sz="3200" b="1" dirty="0"/>
          </a:p>
        </p:txBody>
      </p:sp>
      <p:sp>
        <p:nvSpPr>
          <p:cNvPr id="23" name="Oval 22">
            <a:extLst>
              <a:ext uri="{FF2B5EF4-FFF2-40B4-BE49-F238E27FC236}">
                <a16:creationId xmlns:a16="http://schemas.microsoft.com/office/drawing/2014/main" id="{80566DB2-AE24-9043-ADC6-3C8AF9F94C2A}"/>
              </a:ext>
            </a:extLst>
          </p:cNvPr>
          <p:cNvSpPr/>
          <p:nvPr/>
        </p:nvSpPr>
        <p:spPr>
          <a:xfrm>
            <a:off x="3618318" y="4655394"/>
            <a:ext cx="2257424"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آثاره</a:t>
            </a:r>
            <a:endParaRPr lang="en-US" sz="3200" b="1" dirty="0"/>
          </a:p>
        </p:txBody>
      </p:sp>
      <p:sp>
        <p:nvSpPr>
          <p:cNvPr id="33" name="Oval 32">
            <a:extLst>
              <a:ext uri="{FF2B5EF4-FFF2-40B4-BE49-F238E27FC236}">
                <a16:creationId xmlns:a16="http://schemas.microsoft.com/office/drawing/2014/main" id="{AB370970-DB90-4048-A176-835121EB97C6}"/>
              </a:ext>
            </a:extLst>
          </p:cNvPr>
          <p:cNvSpPr/>
          <p:nvPr/>
        </p:nvSpPr>
        <p:spPr>
          <a:xfrm>
            <a:off x="525072" y="2665230"/>
            <a:ext cx="2257424" cy="88462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تعرفيه</a:t>
            </a:r>
            <a:endParaRPr lang="en-US" sz="3200" b="1" dirty="0"/>
          </a:p>
        </p:txBody>
      </p:sp>
      <p:sp>
        <p:nvSpPr>
          <p:cNvPr id="34" name="Oval 33">
            <a:extLst>
              <a:ext uri="{FF2B5EF4-FFF2-40B4-BE49-F238E27FC236}">
                <a16:creationId xmlns:a16="http://schemas.microsoft.com/office/drawing/2014/main" id="{1A5F5E05-C829-6E41-9164-42611E9AF0E3}"/>
              </a:ext>
            </a:extLst>
          </p:cNvPr>
          <p:cNvSpPr/>
          <p:nvPr/>
        </p:nvSpPr>
        <p:spPr>
          <a:xfrm>
            <a:off x="525072" y="3677265"/>
            <a:ext cx="2257424"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شروطه</a:t>
            </a:r>
            <a:endParaRPr lang="en-US" sz="3200" b="1" dirty="0"/>
          </a:p>
        </p:txBody>
      </p:sp>
    </p:spTree>
    <p:extLst>
      <p:ext uri="{BB962C8B-B14F-4D97-AF65-F5344CB8AC3E}">
        <p14:creationId xmlns:p14="http://schemas.microsoft.com/office/powerpoint/2010/main" val="368712043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5DA30-A29A-7B4D-8D85-8BB88603C8C3}"/>
              </a:ext>
            </a:extLst>
          </p:cNvPr>
          <p:cNvSpPr>
            <a:spLocks noGrp="1"/>
          </p:cNvSpPr>
          <p:nvPr>
            <p:ph type="title"/>
          </p:nvPr>
        </p:nvSpPr>
        <p:spPr>
          <a:xfrm>
            <a:off x="814388" y="107952"/>
            <a:ext cx="10515600" cy="1325563"/>
          </a:xfrm>
          <a:ln>
            <a:solidFill>
              <a:srgbClr val="0070C0"/>
            </a:solidFill>
          </a:ln>
        </p:spPr>
        <p:txBody>
          <a:bodyPr/>
          <a:lstStyle/>
          <a:p>
            <a:pPr algn="ctr" defTabSz="914377" rtl="1" eaLnBrk="1" latinLnBrk="0" hangingPunct="1">
              <a:lnSpc>
                <a:spcPct val="90000"/>
              </a:lnSpc>
              <a:spcBef>
                <a:spcPct val="0"/>
              </a:spcBef>
              <a:buNone/>
            </a:pPr>
            <a:r>
              <a:rPr lang="ar-SA" b="1" dirty="0"/>
              <a:t>تعريف الضمان الاحتياطي (الكفالة)</a:t>
            </a:r>
            <a:endParaRPr lang="en-US" b="1" dirty="0"/>
          </a:p>
        </p:txBody>
      </p:sp>
      <p:sp>
        <p:nvSpPr>
          <p:cNvPr id="3" name="Content Placeholder 2">
            <a:extLst>
              <a:ext uri="{FF2B5EF4-FFF2-40B4-BE49-F238E27FC236}">
                <a16:creationId xmlns:a16="http://schemas.microsoft.com/office/drawing/2014/main" id="{055715EB-E300-1C4C-A812-E905C24332ED}"/>
              </a:ext>
            </a:extLst>
          </p:cNvPr>
          <p:cNvSpPr>
            <a:spLocks noGrp="1"/>
          </p:cNvSpPr>
          <p:nvPr>
            <p:ph idx="1"/>
          </p:nvPr>
        </p:nvSpPr>
        <p:spPr>
          <a:xfrm>
            <a:off x="171451" y="1625600"/>
            <a:ext cx="11801474" cy="4351338"/>
          </a:xfrm>
        </p:spPr>
        <p:txBody>
          <a:bodyPr>
            <a:no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أن يقوم شخص أجنبي عن الكمبيالة (الضامن ) بضمان أحد الملتزمين بالكمبيالة، وذلك بإضافة توقيعه إلى جانب توقيع هذا الملتزم (المضمون).  </a:t>
            </a:r>
          </a:p>
          <a:p>
            <a:pPr marL="228594" indent="-228594" algn="just" defTabSz="914377" rtl="1" eaLnBrk="1" latinLnBrk="0" hangingPunct="1">
              <a:lnSpc>
                <a:spcPct val="90000"/>
              </a:lnSpc>
              <a:spcBef>
                <a:spcPts val="1000"/>
              </a:spcBef>
              <a:buFont typeface="Arial" panose="020B0604020202020204" pitchFamily="34" charset="0"/>
              <a:buChar char="•"/>
            </a:pPr>
            <a:endParaRPr lang="ar-SA" sz="3200" dirty="0"/>
          </a:p>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تكمن أهميته: </a:t>
            </a:r>
            <a:r>
              <a:rPr lang="ar-SA" sz="3200" dirty="0"/>
              <a:t>في أنه يؤدي إلى زيادة عدد الموقعين وبالتالي الضامنين للوفاء الكمبيالة. ويطلب الحامل الضمان إذا كان يشك في قدرة أحد الملتزمين بالوفاء. </a:t>
            </a:r>
          </a:p>
          <a:p>
            <a:pPr marL="228594" indent="-228594" algn="just" defTabSz="914377" rtl="1" eaLnBrk="1" latinLnBrk="0" hangingPunct="1">
              <a:lnSpc>
                <a:spcPct val="90000"/>
              </a:lnSpc>
              <a:spcBef>
                <a:spcPts val="1000"/>
              </a:spcBef>
              <a:buFont typeface="Arial" panose="020B0604020202020204" pitchFamily="34" charset="0"/>
              <a:buChar char="•"/>
            </a:pPr>
            <a:endParaRPr lang="ar-SA" sz="3200" dirty="0"/>
          </a:p>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الشروط الموضوعية: </a:t>
            </a:r>
            <a:r>
              <a:rPr lang="ar-SA" sz="3200" dirty="0"/>
              <a:t>الرضا والأهلية والمحل والسبب</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الشروط الموضوعية الخاصة: </a:t>
            </a:r>
          </a:p>
          <a:p>
            <a:pPr marL="514350" indent="-514350" algn="just" defTabSz="914377" rtl="1" eaLnBrk="1" latinLnBrk="0" hangingPunct="1">
              <a:lnSpc>
                <a:spcPct val="90000"/>
              </a:lnSpc>
              <a:spcBef>
                <a:spcPts val="1000"/>
              </a:spcBef>
              <a:buFont typeface="+mj-lt"/>
              <a:buAutoNum type="arabicPeriod"/>
            </a:pPr>
            <a:r>
              <a:rPr lang="ar-SA" sz="3200" dirty="0">
                <a:solidFill>
                  <a:srgbClr val="00B050"/>
                </a:solidFill>
              </a:rPr>
              <a:t>الضامن الاحتياطي: </a:t>
            </a:r>
            <a:r>
              <a:rPr lang="ar-SA" sz="3200" dirty="0"/>
              <a:t>يجوز أن يصدر هذا الضمان من أي شخص سواء كان أجنبي أو من الموقعين السابقين على الكمبيالة بشرط أن يؤدي إلى زيادة ضمانات الحامل. </a:t>
            </a:r>
            <a:endParaRPr lang="en-US" sz="3200" dirty="0"/>
          </a:p>
        </p:txBody>
      </p:sp>
    </p:spTree>
    <p:extLst>
      <p:ext uri="{BB962C8B-B14F-4D97-AF65-F5344CB8AC3E}">
        <p14:creationId xmlns:p14="http://schemas.microsoft.com/office/powerpoint/2010/main" val="409812705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0412-DC5E-D244-BC7E-797514F1D5AD}"/>
              </a:ext>
            </a:extLst>
          </p:cNvPr>
          <p:cNvSpPr>
            <a:spLocks noGrp="1"/>
          </p:cNvSpPr>
          <p:nvPr>
            <p:ph idx="1"/>
          </p:nvPr>
        </p:nvSpPr>
        <p:spPr>
          <a:xfrm>
            <a:off x="171450" y="296863"/>
            <a:ext cx="11710987" cy="4351338"/>
          </a:xfrm>
        </p:spPr>
        <p:txBody>
          <a:bodyPr>
            <a:noAutofit/>
          </a:bodyPr>
          <a:lstStyle/>
          <a:p>
            <a:pPr marL="514350" indent="-514350" algn="just" defTabSz="914377" rtl="1" eaLnBrk="1" latinLnBrk="0" hangingPunct="1">
              <a:lnSpc>
                <a:spcPct val="90000"/>
              </a:lnSpc>
              <a:spcBef>
                <a:spcPts val="1000"/>
              </a:spcBef>
              <a:buFont typeface="+mj-lt"/>
              <a:buAutoNum type="arabicPeriod" startAt="2"/>
            </a:pPr>
            <a:r>
              <a:rPr lang="ar-SA" sz="3200" dirty="0">
                <a:solidFill>
                  <a:srgbClr val="00B050"/>
                </a:solidFill>
              </a:rPr>
              <a:t>المضمون: </a:t>
            </a:r>
            <a:r>
              <a:rPr lang="ar-SA" sz="3200" dirty="0"/>
              <a:t>يجوز أن يتم الضمان عن أي من الملتزمين صرفيا بالكمبيالة. </a:t>
            </a:r>
          </a:p>
          <a:p>
            <a:pPr marL="514350" indent="-514350" algn="just" defTabSz="914377" rtl="1" eaLnBrk="1" latinLnBrk="0" hangingPunct="1">
              <a:lnSpc>
                <a:spcPct val="90000"/>
              </a:lnSpc>
              <a:spcBef>
                <a:spcPts val="1000"/>
              </a:spcBef>
              <a:buFont typeface="+mj-lt"/>
              <a:buAutoNum type="arabicPeriod" startAt="2"/>
            </a:pPr>
            <a:r>
              <a:rPr lang="ar-SA" sz="3200" dirty="0">
                <a:solidFill>
                  <a:srgbClr val="00B050"/>
                </a:solidFill>
              </a:rPr>
              <a:t>محل الضمان الاحتياطي: </a:t>
            </a:r>
            <a:r>
              <a:rPr lang="ar-SA" sz="3200" dirty="0"/>
              <a:t>هو المبلغ النقدي لقيمة الكمبيالة، ويجوز أن يكون الضمان جزئي. </a:t>
            </a:r>
          </a:p>
          <a:p>
            <a:pPr marL="514350" indent="-514350" algn="just" defTabSz="914377" rtl="1" eaLnBrk="1" latinLnBrk="0" hangingPunct="1">
              <a:lnSpc>
                <a:spcPct val="90000"/>
              </a:lnSpc>
              <a:spcBef>
                <a:spcPts val="1000"/>
              </a:spcBef>
              <a:buFont typeface="+mj-lt"/>
              <a:buAutoNum type="arabicPeriod" startAt="2"/>
            </a:pPr>
            <a:endParaRPr lang="ar-SA" sz="3200" dirty="0"/>
          </a:p>
          <a:p>
            <a:pPr algn="just" rtl="1"/>
            <a:r>
              <a:rPr lang="ar-SA" sz="3200" b="1" dirty="0">
                <a:solidFill>
                  <a:srgbClr val="0070C0"/>
                </a:solidFill>
              </a:rPr>
              <a:t>الشروط الشكلية: </a:t>
            </a:r>
          </a:p>
          <a:p>
            <a:pPr marL="514350" indent="-514350" algn="just" rtl="1">
              <a:buFont typeface="+mj-lt"/>
              <a:buAutoNum type="arabicPeriod"/>
            </a:pPr>
            <a:r>
              <a:rPr lang="ar-SA" sz="3200" dirty="0">
                <a:solidFill>
                  <a:srgbClr val="00B050"/>
                </a:solidFill>
              </a:rPr>
              <a:t>الكتابة: </a:t>
            </a:r>
            <a:r>
              <a:rPr lang="ar-SA" sz="3200" dirty="0"/>
              <a:t>على الكمبيالة أو الوصلة. ويلزم أن يرد على ورقة تجارية صحيحة. </a:t>
            </a:r>
          </a:p>
          <a:p>
            <a:pPr marL="514350" indent="-514350" algn="just" rtl="1">
              <a:buFont typeface="+mj-lt"/>
              <a:buAutoNum type="arabicPeriod"/>
            </a:pPr>
            <a:r>
              <a:rPr lang="ar-SA" sz="3200" dirty="0">
                <a:solidFill>
                  <a:srgbClr val="00B050"/>
                </a:solidFill>
              </a:rPr>
              <a:t>صيغة الضمان: </a:t>
            </a:r>
            <a:r>
              <a:rPr lang="ar-SA" sz="3200" dirty="0"/>
              <a:t>- </a:t>
            </a:r>
            <a:r>
              <a:rPr lang="ar-SA" sz="3200" dirty="0">
                <a:solidFill>
                  <a:srgbClr val="FF0000"/>
                </a:solidFill>
              </a:rPr>
              <a:t>صريح</a:t>
            </a:r>
            <a:r>
              <a:rPr lang="ar-SA" sz="3200" dirty="0"/>
              <a:t> (ما يفيد الضمان مع التوقيع واسم المضمون سواء كان على وجه الكمبيالة وهو الأصل أو ظهرها)، وإذا لم يذكر اسم المضمون اعتبر الضمان حاصلا عن الساحب. </a:t>
            </a:r>
          </a:p>
          <a:p>
            <a:pPr marL="0" indent="0" algn="just" rtl="1">
              <a:buNone/>
            </a:pPr>
            <a:r>
              <a:rPr lang="ar-SA" sz="3200" dirty="0"/>
              <a:t> - </a:t>
            </a:r>
            <a:r>
              <a:rPr lang="ar-SA" sz="3200" dirty="0">
                <a:solidFill>
                  <a:srgbClr val="FF0000"/>
                </a:solidFill>
              </a:rPr>
              <a:t>ضمني</a:t>
            </a:r>
            <a:r>
              <a:rPr lang="ar-SA" sz="3200" dirty="0"/>
              <a:t> (وذلك بالتوقيع على وجه الكمبيالة ويعتبر حينها ضامنا للساحب) (التوقيع على ظهر الكمبيالة من دون ذكر ما يفيد الضمان يعتبر تظهيرا) بمعنى أن الضمان على الظهر لا يكون إلا صريحا..</a:t>
            </a:r>
          </a:p>
          <a:p>
            <a:pPr marL="514350" indent="-514350" algn="just" rtl="1">
              <a:buFont typeface="+mj-lt"/>
              <a:buAutoNum type="arabicPeriod" startAt="3"/>
            </a:pPr>
            <a:r>
              <a:rPr lang="ar-SA" sz="3200" dirty="0">
                <a:solidFill>
                  <a:srgbClr val="00B050"/>
                </a:solidFill>
              </a:rPr>
              <a:t>تعيين شخص المضمون: </a:t>
            </a:r>
            <a:r>
              <a:rPr lang="ar-SA" sz="3200" dirty="0"/>
              <a:t>وإلا عد الضمان حاصلا عن الساحب. </a:t>
            </a:r>
            <a:endParaRPr lang="en-US" sz="3200" dirty="0"/>
          </a:p>
        </p:txBody>
      </p:sp>
    </p:spTree>
    <p:extLst>
      <p:ext uri="{BB962C8B-B14F-4D97-AF65-F5344CB8AC3E}">
        <p14:creationId xmlns:p14="http://schemas.microsoft.com/office/powerpoint/2010/main" val="416168706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B068-6CD2-A340-8AD1-B9D722275C04}"/>
              </a:ext>
            </a:extLst>
          </p:cNvPr>
          <p:cNvSpPr>
            <a:spLocks noGrp="1"/>
          </p:cNvSpPr>
          <p:nvPr>
            <p:ph type="title"/>
          </p:nvPr>
        </p:nvSpPr>
        <p:spPr>
          <a:xfrm>
            <a:off x="809625" y="122240"/>
            <a:ext cx="10515600" cy="649286"/>
          </a:xfrm>
          <a:ln>
            <a:solidFill>
              <a:srgbClr val="0070C0"/>
            </a:solidFill>
          </a:ln>
        </p:spPr>
        <p:txBody>
          <a:bodyPr>
            <a:normAutofit fontScale="90000"/>
          </a:bodyPr>
          <a:lstStyle/>
          <a:p>
            <a:pPr algn="ctr" defTabSz="914377" rtl="1" eaLnBrk="1" latinLnBrk="0" hangingPunct="1">
              <a:lnSpc>
                <a:spcPct val="90000"/>
              </a:lnSpc>
              <a:spcBef>
                <a:spcPct val="0"/>
              </a:spcBef>
              <a:buNone/>
            </a:pPr>
            <a:r>
              <a:rPr lang="ar-SA" b="1" dirty="0"/>
              <a:t>آثار الضمان الاحتياطي</a:t>
            </a:r>
            <a:endParaRPr lang="en-US" b="1" dirty="0"/>
          </a:p>
        </p:txBody>
      </p:sp>
      <p:sp>
        <p:nvSpPr>
          <p:cNvPr id="3" name="Content Placeholder 2">
            <a:extLst>
              <a:ext uri="{FF2B5EF4-FFF2-40B4-BE49-F238E27FC236}">
                <a16:creationId xmlns:a16="http://schemas.microsoft.com/office/drawing/2014/main" id="{DC90D119-6E61-EF4F-8D75-D2E37F7FD3F4}"/>
              </a:ext>
            </a:extLst>
          </p:cNvPr>
          <p:cNvSpPr>
            <a:spLocks noGrp="1"/>
          </p:cNvSpPr>
          <p:nvPr>
            <p:ph idx="1"/>
          </p:nvPr>
        </p:nvSpPr>
        <p:spPr>
          <a:xfrm>
            <a:off x="147637" y="771526"/>
            <a:ext cx="11839575" cy="4351338"/>
          </a:xfrm>
        </p:spPr>
        <p:txBody>
          <a:bodyPr>
            <a:no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أولا: العلاقة بين الضامن الاحتياطي وحامل الكمبيالة: </a:t>
            </a:r>
          </a:p>
          <a:p>
            <a:pPr marL="514350" indent="-514350" algn="just" defTabSz="914377" rtl="1" eaLnBrk="1" latinLnBrk="0" hangingPunct="1">
              <a:lnSpc>
                <a:spcPct val="90000"/>
              </a:lnSpc>
              <a:spcBef>
                <a:spcPts val="1000"/>
              </a:spcBef>
              <a:buFont typeface="+mj-lt"/>
              <a:buAutoNum type="arabicPeriod"/>
            </a:pPr>
            <a:r>
              <a:rPr lang="ar-SA" sz="3200" dirty="0"/>
              <a:t>يكون على الضامن نفس التزامات مضمونه</a:t>
            </a:r>
          </a:p>
          <a:p>
            <a:pPr marL="514350" indent="-514350" algn="just" defTabSz="914377" rtl="1" eaLnBrk="1" latinLnBrk="0" hangingPunct="1">
              <a:lnSpc>
                <a:spcPct val="90000"/>
              </a:lnSpc>
              <a:spcBef>
                <a:spcPts val="1000"/>
              </a:spcBef>
              <a:buFont typeface="+mj-lt"/>
              <a:buAutoNum type="arabicPeriod"/>
            </a:pPr>
            <a:r>
              <a:rPr lang="ar-SA" sz="3200" dirty="0"/>
              <a:t>يكون للضامن نفس حقوق مضمونه</a:t>
            </a:r>
          </a:p>
          <a:p>
            <a:pPr marL="514350" indent="-514350" algn="just" defTabSz="914377" rtl="1" eaLnBrk="1" latinLnBrk="0" hangingPunct="1">
              <a:lnSpc>
                <a:spcPct val="90000"/>
              </a:lnSpc>
              <a:spcBef>
                <a:spcPts val="1000"/>
              </a:spcBef>
              <a:buFont typeface="+mj-lt"/>
              <a:buAutoNum type="arabicPeriod"/>
            </a:pPr>
            <a:r>
              <a:rPr lang="ar-SA" sz="3200" dirty="0"/>
              <a:t>للحامل حق الرجوع على الضامن مباشرة قبل مطالبة المضمون: وليس له طلب التجريد</a:t>
            </a:r>
          </a:p>
          <a:p>
            <a:pPr marL="514350" indent="-514350" algn="just" defTabSz="914377" rtl="1" eaLnBrk="1" latinLnBrk="0" hangingPunct="1">
              <a:lnSpc>
                <a:spcPct val="90000"/>
              </a:lnSpc>
              <a:spcBef>
                <a:spcPts val="1000"/>
              </a:spcBef>
              <a:buFont typeface="+mj-lt"/>
              <a:buAutoNum type="arabicPeriod"/>
            </a:pPr>
            <a:r>
              <a:rPr lang="ar-SA" sz="3200" dirty="0"/>
              <a:t>استقلال التزام الضامن عن التزام المضمون اذا كان التزام المضمون باطل لعيب (موضوعي) أي غير شكلي. وذلك لمبدأ استقلال التوقيعات.</a:t>
            </a:r>
          </a:p>
          <a:p>
            <a:pPr algn="just" rtl="1"/>
            <a:r>
              <a:rPr lang="ar-SA" sz="3200" b="1" dirty="0">
                <a:solidFill>
                  <a:schemeClr val="accent1"/>
                </a:solidFill>
              </a:rPr>
              <a:t>ثانيا: العلاقة بين الضامن الاحتياطي وبقية الملتزمين على الكمبيالة: </a:t>
            </a:r>
            <a:r>
              <a:rPr lang="ar-SA" sz="3200" dirty="0"/>
              <a:t>يلتزم الضامن تجاه جميع الموقعين بعده. فضامن الساحب أو المسحوب عليه القابل ملتزم قبل جميع الموقعين. وضامن المظهر الثاني ملتزم قبل المظهرين اللاحقين لمضمونه. (السابق يضمن اللاحق)</a:t>
            </a:r>
          </a:p>
          <a:p>
            <a:pPr algn="just" rtl="1">
              <a:buFontTx/>
              <a:buChar char="-"/>
            </a:pPr>
            <a:r>
              <a:rPr lang="ar-SA" sz="3200" dirty="0"/>
              <a:t>إذا وفى الضامن الاحتياطي آلت إليه الحقوق الناشئة عن الكمبيالة.</a:t>
            </a:r>
          </a:p>
          <a:p>
            <a:pPr algn="just" rtl="1"/>
            <a:r>
              <a:rPr lang="ar-SA" sz="3200" b="1" dirty="0">
                <a:solidFill>
                  <a:schemeClr val="accent1"/>
                </a:solidFill>
              </a:rPr>
              <a:t>ثالثا: العلاقة بين الضامن والمضمون: </a:t>
            </a:r>
            <a:r>
              <a:rPr lang="ar-SA" sz="3200" dirty="0"/>
              <a:t>اذا وفى الضامن جاز له الرجوع على مضمونه بدعوى شخصية (الكفيل على مدينه)  أو صرفية بمناسبة الالتزام الصرفي. </a:t>
            </a:r>
            <a:endParaRPr lang="en-US" sz="3200" dirty="0"/>
          </a:p>
        </p:txBody>
      </p:sp>
    </p:spTree>
    <p:extLst>
      <p:ext uri="{BB962C8B-B14F-4D97-AF65-F5344CB8AC3E}">
        <p14:creationId xmlns:p14="http://schemas.microsoft.com/office/powerpoint/2010/main" val="8647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F69B7-120E-D64A-85C9-95FDEED6A67A}"/>
              </a:ext>
            </a:extLst>
          </p:cNvPr>
          <p:cNvSpPr>
            <a:spLocks noGrp="1"/>
          </p:cNvSpPr>
          <p:nvPr>
            <p:ph idx="1"/>
          </p:nvPr>
        </p:nvSpPr>
        <p:spPr>
          <a:xfrm>
            <a:off x="-100012" y="0"/>
            <a:ext cx="12082464" cy="6475414"/>
          </a:xfrm>
        </p:spPr>
        <p:txBody>
          <a:bodyPr>
            <a:noAutofit/>
          </a:bodyPr>
          <a:lstStyle/>
          <a:p>
            <a:pPr marL="514350" indent="-514350" algn="r" defTabSz="914400" rtl="1" eaLnBrk="1" latinLnBrk="0" hangingPunct="1">
              <a:lnSpc>
                <a:spcPct val="90000"/>
              </a:lnSpc>
              <a:spcBef>
                <a:spcPts val="1000"/>
              </a:spcBef>
              <a:buFont typeface="+mj-lt"/>
              <a:buAutoNum type="arabicPeriod" startAt="2"/>
            </a:pPr>
            <a:r>
              <a:rPr lang="ar-SA" sz="3600" dirty="0">
                <a:solidFill>
                  <a:srgbClr val="FF0000"/>
                </a:solidFill>
              </a:rPr>
              <a:t>محل الالتزام في الورقة مبلغ نقدي محدد وواحد:</a:t>
            </a:r>
            <a:endParaRPr lang="ar-SA" sz="3600" dirty="0"/>
          </a:p>
          <a:p>
            <a:pPr marL="514350" indent="-514350" algn="r" rtl="1">
              <a:buFont typeface="+mj-lt"/>
              <a:buAutoNum type="alphaLcParenR"/>
            </a:pPr>
            <a:r>
              <a:rPr lang="ar-SA" sz="3600" dirty="0"/>
              <a:t>الورقة دائما تمثل حقا بمبلغ من النقود:</a:t>
            </a:r>
          </a:p>
          <a:p>
            <a:pPr algn="r" rtl="1"/>
            <a:r>
              <a:rPr lang="ar-SA" sz="3600" dirty="0"/>
              <a:t>لماذا لا يعتبر سند الشحن وإيصالات الإيداع في المخازن العمومية أوراق تجارية، مع أنها قد تكون قابلة للتداول بالطرق التجارية؟ </a:t>
            </a:r>
          </a:p>
          <a:p>
            <a:pPr algn="r" rtl="1"/>
            <a:endParaRPr lang="ar-SA" sz="3600" dirty="0"/>
          </a:p>
          <a:p>
            <a:pPr marL="514350" indent="-514350" algn="r" rtl="1">
              <a:buFont typeface="+mj-lt"/>
              <a:buAutoNum type="alphaLcParenR" startAt="2"/>
            </a:pPr>
            <a:r>
              <a:rPr lang="ar-SA" sz="3600" dirty="0"/>
              <a:t>مبلغ محدد بدقة وغير معلق على شرط: </a:t>
            </a:r>
          </a:p>
          <a:p>
            <a:pPr algn="r" rtl="1"/>
            <a:r>
              <a:rPr lang="ar-SA" sz="3600" dirty="0"/>
              <a:t>لماذا لا تعتبر الأوراق المالية كالأسهم والسندات من قبيل الأوراق التجارية، مع أن محلها مبلغ من النقود؟ </a:t>
            </a:r>
          </a:p>
          <a:p>
            <a:pPr algn="r" rtl="1"/>
            <a:endParaRPr lang="ar-SA" sz="3600" dirty="0"/>
          </a:p>
          <a:p>
            <a:pPr marL="514350" indent="-514350" algn="r" rtl="1">
              <a:buFont typeface="+mj-lt"/>
              <a:buAutoNum type="alphaLcParenR" startAt="3"/>
            </a:pPr>
            <a:r>
              <a:rPr lang="ar-SA" sz="3600" dirty="0"/>
              <a:t>مبلغ نقدي واحد:</a:t>
            </a:r>
          </a:p>
          <a:p>
            <a:pPr algn="r" rtl="1"/>
            <a:r>
              <a:rPr lang="ar-SA" sz="3600" dirty="0"/>
              <a:t>ما معنى مبدأ وحدة الدين؟ وهل يجوز تقسيط المبلغ على الورقة التجارية الواحدة؟</a:t>
            </a:r>
            <a:endParaRPr lang="en-US" sz="3600" dirty="0"/>
          </a:p>
        </p:txBody>
      </p:sp>
    </p:spTree>
    <p:extLst>
      <p:ext uri="{BB962C8B-B14F-4D97-AF65-F5344CB8AC3E}">
        <p14:creationId xmlns:p14="http://schemas.microsoft.com/office/powerpoint/2010/main" val="132637838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extLst>
              <a:ext uri="{FF2B5EF4-FFF2-40B4-BE49-F238E27FC236}">
                <a16:creationId xmlns:a16="http://schemas.microsoft.com/office/drawing/2014/main" id="{DD73C08F-07FE-C946-A351-6E3D7E59BA50}"/>
              </a:ext>
            </a:extLst>
          </p:cNvPr>
          <p:cNvSpPr/>
          <p:nvPr/>
        </p:nvSpPr>
        <p:spPr>
          <a:xfrm rot="10800000">
            <a:off x="145775" y="1919858"/>
            <a:ext cx="11237843" cy="33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6" name="Down Arrow 5">
            <a:extLst>
              <a:ext uri="{FF2B5EF4-FFF2-40B4-BE49-F238E27FC236}">
                <a16:creationId xmlns:a16="http://schemas.microsoft.com/office/drawing/2014/main" id="{B220598F-F7DF-2D4A-B8FB-0CF12CEA8DBE}"/>
              </a:ext>
            </a:extLst>
          </p:cNvPr>
          <p:cNvSpPr/>
          <p:nvPr/>
        </p:nvSpPr>
        <p:spPr>
          <a:xfrm>
            <a:off x="11198088" y="1656526"/>
            <a:ext cx="351181" cy="1842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7" name="TextBox 6">
            <a:extLst>
              <a:ext uri="{FF2B5EF4-FFF2-40B4-BE49-F238E27FC236}">
                <a16:creationId xmlns:a16="http://schemas.microsoft.com/office/drawing/2014/main" id="{E4297F95-F286-2C46-BEF1-9B7DE2F0D453}"/>
              </a:ext>
            </a:extLst>
          </p:cNvPr>
          <p:cNvSpPr txBox="1"/>
          <p:nvPr/>
        </p:nvSpPr>
        <p:spPr>
          <a:xfrm>
            <a:off x="10850216" y="1108387"/>
            <a:ext cx="1046923" cy="461665"/>
          </a:xfrm>
          <a:prstGeom prst="rect">
            <a:avLst/>
          </a:prstGeom>
          <a:solidFill>
            <a:schemeClr val="accent4">
              <a:lumMod val="60000"/>
              <a:lumOff val="40000"/>
            </a:schemeClr>
          </a:solidFill>
          <a:ln>
            <a:solidFill>
              <a:srgbClr val="FF0000"/>
            </a:solidFill>
          </a:ln>
        </p:spPr>
        <p:txBody>
          <a:bodyPr wrap="square" rtlCol="0">
            <a:spAutoFit/>
          </a:bodyPr>
          <a:lstStyle/>
          <a:p>
            <a:pPr algn="ctr" defTabSz="914377" rtl="1"/>
            <a:r>
              <a:rPr lang="ar-SA" sz="2400" b="1" dirty="0"/>
              <a:t>الساحب</a:t>
            </a:r>
            <a:endParaRPr lang="en-US" sz="2400" b="1" dirty="0"/>
          </a:p>
        </p:txBody>
      </p:sp>
      <p:sp>
        <p:nvSpPr>
          <p:cNvPr id="9" name="Down Arrow 8">
            <a:extLst>
              <a:ext uri="{FF2B5EF4-FFF2-40B4-BE49-F238E27FC236}">
                <a16:creationId xmlns:a16="http://schemas.microsoft.com/office/drawing/2014/main" id="{CB8A2BEA-BA9A-C149-844F-954C6EC50CE2}"/>
              </a:ext>
            </a:extLst>
          </p:cNvPr>
          <p:cNvSpPr/>
          <p:nvPr/>
        </p:nvSpPr>
        <p:spPr>
          <a:xfrm>
            <a:off x="8375375" y="1656526"/>
            <a:ext cx="350024" cy="1842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10" name="TextBox 9">
            <a:extLst>
              <a:ext uri="{FF2B5EF4-FFF2-40B4-BE49-F238E27FC236}">
                <a16:creationId xmlns:a16="http://schemas.microsoft.com/office/drawing/2014/main" id="{E36910A6-2A25-494C-A56B-D44B5DA95D08}"/>
              </a:ext>
            </a:extLst>
          </p:cNvPr>
          <p:cNvSpPr txBox="1"/>
          <p:nvPr/>
        </p:nvSpPr>
        <p:spPr>
          <a:xfrm>
            <a:off x="7827945" y="1104082"/>
            <a:ext cx="1417983" cy="461665"/>
          </a:xfrm>
          <a:prstGeom prst="rect">
            <a:avLst/>
          </a:prstGeom>
          <a:solidFill>
            <a:schemeClr val="accent4">
              <a:lumMod val="60000"/>
              <a:lumOff val="40000"/>
            </a:schemeClr>
          </a:solidFill>
          <a:ln>
            <a:solidFill>
              <a:srgbClr val="FF0000"/>
            </a:solidFill>
          </a:ln>
        </p:spPr>
        <p:txBody>
          <a:bodyPr wrap="square" rtlCol="0">
            <a:spAutoFit/>
          </a:bodyPr>
          <a:lstStyle/>
          <a:p>
            <a:pPr algn="ctr"/>
            <a:r>
              <a:rPr lang="ar-SA" sz="2400" b="1" dirty="0"/>
              <a:t>المستفيد</a:t>
            </a:r>
            <a:endParaRPr lang="en-US" sz="2400" b="1" dirty="0"/>
          </a:p>
        </p:txBody>
      </p:sp>
      <p:sp>
        <p:nvSpPr>
          <p:cNvPr id="11" name="Down Arrow 10">
            <a:extLst>
              <a:ext uri="{FF2B5EF4-FFF2-40B4-BE49-F238E27FC236}">
                <a16:creationId xmlns:a16="http://schemas.microsoft.com/office/drawing/2014/main" id="{1997398F-6414-F649-B019-FB63EC15D901}"/>
              </a:ext>
            </a:extLst>
          </p:cNvPr>
          <p:cNvSpPr/>
          <p:nvPr/>
        </p:nvSpPr>
        <p:spPr>
          <a:xfrm>
            <a:off x="5224672" y="1656524"/>
            <a:ext cx="341243" cy="1842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13" name="TextBox 12">
            <a:extLst>
              <a:ext uri="{FF2B5EF4-FFF2-40B4-BE49-F238E27FC236}">
                <a16:creationId xmlns:a16="http://schemas.microsoft.com/office/drawing/2014/main" id="{ED3B5237-57FE-EE44-8572-795934E4E369}"/>
              </a:ext>
            </a:extLst>
          </p:cNvPr>
          <p:cNvSpPr txBox="1"/>
          <p:nvPr/>
        </p:nvSpPr>
        <p:spPr>
          <a:xfrm>
            <a:off x="4562983" y="1104082"/>
            <a:ext cx="1891174" cy="461665"/>
          </a:xfrm>
          <a:prstGeom prst="rect">
            <a:avLst/>
          </a:prstGeom>
          <a:solidFill>
            <a:schemeClr val="accent4">
              <a:lumMod val="60000"/>
              <a:lumOff val="40000"/>
            </a:schemeClr>
          </a:solidFill>
          <a:ln>
            <a:solidFill>
              <a:srgbClr val="FF0000"/>
            </a:solidFill>
          </a:ln>
        </p:spPr>
        <p:txBody>
          <a:bodyPr wrap="square" rtlCol="0">
            <a:spAutoFit/>
          </a:bodyPr>
          <a:lstStyle/>
          <a:p>
            <a:pPr algn="ctr"/>
            <a:r>
              <a:rPr lang="ar-SA" sz="2400" b="1" dirty="0"/>
              <a:t>المظهر إليه الأول</a:t>
            </a:r>
            <a:endParaRPr lang="en-US" sz="2400" b="1" dirty="0"/>
          </a:p>
        </p:txBody>
      </p:sp>
      <p:sp>
        <p:nvSpPr>
          <p:cNvPr id="14" name="Down Arrow 13">
            <a:extLst>
              <a:ext uri="{FF2B5EF4-FFF2-40B4-BE49-F238E27FC236}">
                <a16:creationId xmlns:a16="http://schemas.microsoft.com/office/drawing/2014/main" id="{690AD081-F020-FE4D-BBD5-CBBE124A15C0}"/>
              </a:ext>
            </a:extLst>
          </p:cNvPr>
          <p:cNvSpPr/>
          <p:nvPr/>
        </p:nvSpPr>
        <p:spPr>
          <a:xfrm>
            <a:off x="2097161" y="1668840"/>
            <a:ext cx="420756" cy="1842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en-US"/>
          </a:p>
        </p:txBody>
      </p:sp>
      <p:sp>
        <p:nvSpPr>
          <p:cNvPr id="15" name="TextBox 14">
            <a:extLst>
              <a:ext uri="{FF2B5EF4-FFF2-40B4-BE49-F238E27FC236}">
                <a16:creationId xmlns:a16="http://schemas.microsoft.com/office/drawing/2014/main" id="{33170E3C-019E-7D4E-B3C5-6A0342D57D0C}"/>
              </a:ext>
            </a:extLst>
          </p:cNvPr>
          <p:cNvSpPr txBox="1"/>
          <p:nvPr/>
        </p:nvSpPr>
        <p:spPr>
          <a:xfrm>
            <a:off x="1166350" y="1101011"/>
            <a:ext cx="2022845" cy="461665"/>
          </a:xfrm>
          <a:prstGeom prst="rect">
            <a:avLst/>
          </a:prstGeom>
          <a:solidFill>
            <a:schemeClr val="accent4">
              <a:lumMod val="60000"/>
              <a:lumOff val="40000"/>
            </a:schemeClr>
          </a:solidFill>
          <a:ln>
            <a:solidFill>
              <a:srgbClr val="FF0000"/>
            </a:solidFill>
          </a:ln>
        </p:spPr>
        <p:txBody>
          <a:bodyPr wrap="square" rtlCol="0">
            <a:spAutoFit/>
          </a:bodyPr>
          <a:lstStyle/>
          <a:p>
            <a:pPr algn="ctr"/>
            <a:r>
              <a:rPr lang="ar-SA" sz="2400" b="1" dirty="0"/>
              <a:t>المظهر إليه الثاني</a:t>
            </a:r>
            <a:endParaRPr lang="en-US" sz="2400" b="1" dirty="0"/>
          </a:p>
        </p:txBody>
      </p:sp>
      <p:sp>
        <p:nvSpPr>
          <p:cNvPr id="2" name="TextBox 1">
            <a:extLst>
              <a:ext uri="{FF2B5EF4-FFF2-40B4-BE49-F238E27FC236}">
                <a16:creationId xmlns:a16="http://schemas.microsoft.com/office/drawing/2014/main" id="{BC8D0595-15D9-D242-96AA-0E55959E436D}"/>
              </a:ext>
            </a:extLst>
          </p:cNvPr>
          <p:cNvSpPr txBox="1"/>
          <p:nvPr/>
        </p:nvSpPr>
        <p:spPr>
          <a:xfrm>
            <a:off x="1671638" y="2194608"/>
            <a:ext cx="9986962" cy="1390441"/>
          </a:xfrm>
          <a:prstGeom prst="rect">
            <a:avLst/>
          </a:prstGeom>
          <a:solidFill>
            <a:schemeClr val="bg1"/>
          </a:solidFill>
        </p:spPr>
        <p:txBody>
          <a:bodyPr wrap="square" rtlCol="0">
            <a:spAutoFit/>
          </a:bodyPr>
          <a:lstStyle/>
          <a:p>
            <a:pPr marL="0" algn="r" defTabSz="914400" rtl="1" eaLnBrk="1" latinLnBrk="0" hangingPunct="1"/>
            <a:endParaRPr lang="en-US" dirty="0"/>
          </a:p>
        </p:txBody>
      </p:sp>
      <p:sp>
        <p:nvSpPr>
          <p:cNvPr id="3" name="Left Arrow 2">
            <a:extLst>
              <a:ext uri="{FF2B5EF4-FFF2-40B4-BE49-F238E27FC236}">
                <a16:creationId xmlns:a16="http://schemas.microsoft.com/office/drawing/2014/main" id="{0084D3B3-39A5-CF4F-9297-FC392B36D3F2}"/>
              </a:ext>
            </a:extLst>
          </p:cNvPr>
          <p:cNvSpPr/>
          <p:nvPr/>
        </p:nvSpPr>
        <p:spPr>
          <a:xfrm>
            <a:off x="161719" y="2396813"/>
            <a:ext cx="11237843" cy="13438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 name="Left Arrow 3">
            <a:extLst>
              <a:ext uri="{FF2B5EF4-FFF2-40B4-BE49-F238E27FC236}">
                <a16:creationId xmlns:a16="http://schemas.microsoft.com/office/drawing/2014/main" id="{74C0D170-0B9B-A343-B3A8-9C1FC81DBB31}"/>
              </a:ext>
            </a:extLst>
          </p:cNvPr>
          <p:cNvSpPr/>
          <p:nvPr/>
        </p:nvSpPr>
        <p:spPr>
          <a:xfrm>
            <a:off x="161719" y="2889828"/>
            <a:ext cx="8563680" cy="18198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8" name="Left Arrow 7">
            <a:extLst>
              <a:ext uri="{FF2B5EF4-FFF2-40B4-BE49-F238E27FC236}">
                <a16:creationId xmlns:a16="http://schemas.microsoft.com/office/drawing/2014/main" id="{5B05B26A-806F-3541-B0B6-EF9A6B7BFA63}"/>
              </a:ext>
            </a:extLst>
          </p:cNvPr>
          <p:cNvSpPr/>
          <p:nvPr/>
        </p:nvSpPr>
        <p:spPr>
          <a:xfrm>
            <a:off x="161719" y="3444662"/>
            <a:ext cx="5518185" cy="1978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2" name="Left Arrow 11">
            <a:extLst>
              <a:ext uri="{FF2B5EF4-FFF2-40B4-BE49-F238E27FC236}">
                <a16:creationId xmlns:a16="http://schemas.microsoft.com/office/drawing/2014/main" id="{4A70A1C4-70B7-524F-A09C-A7104E2957C0}"/>
              </a:ext>
            </a:extLst>
          </p:cNvPr>
          <p:cNvSpPr/>
          <p:nvPr/>
        </p:nvSpPr>
        <p:spPr>
          <a:xfrm>
            <a:off x="161719" y="3871695"/>
            <a:ext cx="2356198" cy="2297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1" name="Oval 20">
            <a:extLst>
              <a:ext uri="{FF2B5EF4-FFF2-40B4-BE49-F238E27FC236}">
                <a16:creationId xmlns:a16="http://schemas.microsoft.com/office/drawing/2014/main" id="{C0C5C8EA-D364-764E-A649-2105E137BCF0}"/>
              </a:ext>
            </a:extLst>
          </p:cNvPr>
          <p:cNvSpPr/>
          <p:nvPr/>
        </p:nvSpPr>
        <p:spPr>
          <a:xfrm>
            <a:off x="10127975" y="118350"/>
            <a:ext cx="2064025" cy="88462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مدين للمستفيد</a:t>
            </a:r>
            <a:endParaRPr lang="en-US" sz="3200" b="1" dirty="0"/>
          </a:p>
        </p:txBody>
      </p:sp>
      <p:sp>
        <p:nvSpPr>
          <p:cNvPr id="23" name="Oval 22">
            <a:extLst>
              <a:ext uri="{FF2B5EF4-FFF2-40B4-BE49-F238E27FC236}">
                <a16:creationId xmlns:a16="http://schemas.microsoft.com/office/drawing/2014/main" id="{672644D7-D77F-BD40-A588-BAFA8698F160}"/>
              </a:ext>
            </a:extLst>
          </p:cNvPr>
          <p:cNvSpPr/>
          <p:nvPr/>
        </p:nvSpPr>
        <p:spPr>
          <a:xfrm>
            <a:off x="7010262" y="128674"/>
            <a:ext cx="2730226" cy="88462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مدين للمظهر إليه الأول</a:t>
            </a:r>
            <a:endParaRPr lang="en-US" sz="3200" b="1" dirty="0"/>
          </a:p>
        </p:txBody>
      </p:sp>
      <p:sp>
        <p:nvSpPr>
          <p:cNvPr id="24" name="Oval 23">
            <a:extLst>
              <a:ext uri="{FF2B5EF4-FFF2-40B4-BE49-F238E27FC236}">
                <a16:creationId xmlns:a16="http://schemas.microsoft.com/office/drawing/2014/main" id="{531E7787-F39D-4C46-8BA9-2A96F7D291B5}"/>
              </a:ext>
            </a:extLst>
          </p:cNvPr>
          <p:cNvSpPr/>
          <p:nvPr/>
        </p:nvSpPr>
        <p:spPr>
          <a:xfrm>
            <a:off x="3743097" y="136703"/>
            <a:ext cx="2830605" cy="88462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مدين للمظهر إليه الثاني</a:t>
            </a:r>
            <a:endParaRPr lang="en-US" sz="3200" b="1" dirty="0"/>
          </a:p>
        </p:txBody>
      </p:sp>
      <p:sp>
        <p:nvSpPr>
          <p:cNvPr id="25" name="Oval 24">
            <a:extLst>
              <a:ext uri="{FF2B5EF4-FFF2-40B4-BE49-F238E27FC236}">
                <a16:creationId xmlns:a16="http://schemas.microsoft.com/office/drawing/2014/main" id="{92C360B0-1E5D-8F45-BC08-EC3CFA338E45}"/>
              </a:ext>
            </a:extLst>
          </p:cNvPr>
          <p:cNvSpPr/>
          <p:nvPr/>
        </p:nvSpPr>
        <p:spPr>
          <a:xfrm>
            <a:off x="7639687" y="4323156"/>
            <a:ext cx="1821397" cy="157758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دائن للساحب</a:t>
            </a:r>
            <a:endParaRPr lang="en-US" sz="3200" b="1" dirty="0"/>
          </a:p>
        </p:txBody>
      </p:sp>
      <p:sp>
        <p:nvSpPr>
          <p:cNvPr id="26" name="Oval 25">
            <a:extLst>
              <a:ext uri="{FF2B5EF4-FFF2-40B4-BE49-F238E27FC236}">
                <a16:creationId xmlns:a16="http://schemas.microsoft.com/office/drawing/2014/main" id="{613E22A1-468D-0843-946E-882DF817F70B}"/>
              </a:ext>
            </a:extLst>
          </p:cNvPr>
          <p:cNvSpPr/>
          <p:nvPr/>
        </p:nvSpPr>
        <p:spPr>
          <a:xfrm>
            <a:off x="4632760" y="4425722"/>
            <a:ext cx="1821397" cy="157758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دائن للمستفيد</a:t>
            </a:r>
            <a:endParaRPr lang="en-US" sz="3200" b="1" dirty="0"/>
          </a:p>
        </p:txBody>
      </p:sp>
      <p:sp>
        <p:nvSpPr>
          <p:cNvPr id="27" name="Oval 26">
            <a:extLst>
              <a:ext uri="{FF2B5EF4-FFF2-40B4-BE49-F238E27FC236}">
                <a16:creationId xmlns:a16="http://schemas.microsoft.com/office/drawing/2014/main" id="{13DFB89B-8E3D-9747-84BD-C32BD43965D9}"/>
              </a:ext>
            </a:extLst>
          </p:cNvPr>
          <p:cNvSpPr/>
          <p:nvPr/>
        </p:nvSpPr>
        <p:spPr>
          <a:xfrm>
            <a:off x="234582" y="118350"/>
            <a:ext cx="3269165" cy="88462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الحامل الشرعي</a:t>
            </a:r>
            <a:endParaRPr lang="en-US" sz="3200" b="1" dirty="0"/>
          </a:p>
        </p:txBody>
      </p:sp>
      <p:cxnSp>
        <p:nvCxnSpPr>
          <p:cNvPr id="20" name="Straight Arrow Connector 19">
            <a:extLst>
              <a:ext uri="{FF2B5EF4-FFF2-40B4-BE49-F238E27FC236}">
                <a16:creationId xmlns:a16="http://schemas.microsoft.com/office/drawing/2014/main" id="{769120C7-EBFE-B14F-A141-34B989C5EEA2}"/>
              </a:ext>
            </a:extLst>
          </p:cNvPr>
          <p:cNvCxnSpPr/>
          <p:nvPr/>
        </p:nvCxnSpPr>
        <p:spPr>
          <a:xfrm>
            <a:off x="8550385" y="2086364"/>
            <a:ext cx="0" cy="2236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0C85FE7-F5A7-E04E-A9F8-9C9AC83E9F11}"/>
              </a:ext>
            </a:extLst>
          </p:cNvPr>
          <p:cNvCxnSpPr>
            <a:cxnSpLocks/>
          </p:cNvCxnSpPr>
          <p:nvPr/>
        </p:nvCxnSpPr>
        <p:spPr>
          <a:xfrm>
            <a:off x="5395293" y="2194608"/>
            <a:ext cx="0" cy="2128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9F1DB719-47C5-DB42-8E0E-D1F238371780}"/>
              </a:ext>
            </a:extLst>
          </p:cNvPr>
          <p:cNvSpPr/>
          <p:nvPr/>
        </p:nvSpPr>
        <p:spPr>
          <a:xfrm>
            <a:off x="1186462" y="4425722"/>
            <a:ext cx="1821397" cy="157758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دائن للمظهر الأول</a:t>
            </a:r>
            <a:endParaRPr lang="en-US" sz="3200" b="1" dirty="0"/>
          </a:p>
        </p:txBody>
      </p:sp>
      <p:cxnSp>
        <p:nvCxnSpPr>
          <p:cNvPr id="34" name="Straight Arrow Connector 33">
            <a:extLst>
              <a:ext uri="{FF2B5EF4-FFF2-40B4-BE49-F238E27FC236}">
                <a16:creationId xmlns:a16="http://schemas.microsoft.com/office/drawing/2014/main" id="{0B3F3D4E-8E83-F645-88F6-2404981136BE}"/>
              </a:ext>
            </a:extLst>
          </p:cNvPr>
          <p:cNvCxnSpPr/>
          <p:nvPr/>
        </p:nvCxnSpPr>
        <p:spPr>
          <a:xfrm>
            <a:off x="2307539" y="2187232"/>
            <a:ext cx="0" cy="2222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324D8436-794C-0C40-BD9E-B209B8153685}"/>
              </a:ext>
            </a:extLst>
          </p:cNvPr>
          <p:cNvSpPr/>
          <p:nvPr/>
        </p:nvSpPr>
        <p:spPr>
          <a:xfrm>
            <a:off x="10028065" y="2777092"/>
            <a:ext cx="2053051" cy="16529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dirty="0">
                <a:solidFill>
                  <a:schemeClr val="tx1"/>
                </a:solidFill>
              </a:rPr>
              <a:t>المسحوب عليه القابل مدين أصلي</a:t>
            </a:r>
            <a:endParaRPr lang="en-US" sz="3200" b="1" dirty="0">
              <a:solidFill>
                <a:schemeClr val="tx1"/>
              </a:solidFill>
            </a:endParaRPr>
          </a:p>
        </p:txBody>
      </p:sp>
      <p:sp>
        <p:nvSpPr>
          <p:cNvPr id="38" name="TextBox 37">
            <a:extLst>
              <a:ext uri="{FF2B5EF4-FFF2-40B4-BE49-F238E27FC236}">
                <a16:creationId xmlns:a16="http://schemas.microsoft.com/office/drawing/2014/main" id="{93103F24-E83C-A94E-899C-88DC5730388B}"/>
              </a:ext>
            </a:extLst>
          </p:cNvPr>
          <p:cNvSpPr txBox="1"/>
          <p:nvPr/>
        </p:nvSpPr>
        <p:spPr>
          <a:xfrm>
            <a:off x="4165613" y="6118564"/>
            <a:ext cx="7915503" cy="584775"/>
          </a:xfrm>
          <a:prstGeom prst="rect">
            <a:avLst/>
          </a:prstGeom>
          <a:noFill/>
          <a:ln>
            <a:solidFill>
              <a:srgbClr val="0070C0"/>
            </a:solidFill>
          </a:ln>
        </p:spPr>
        <p:txBody>
          <a:bodyPr wrap="square" rtlCol="0">
            <a:spAutoFit/>
          </a:bodyPr>
          <a:lstStyle/>
          <a:p>
            <a:pPr marL="0" algn="r" defTabSz="914400" rtl="1" eaLnBrk="1" latinLnBrk="0" hangingPunct="1"/>
            <a:r>
              <a:rPr lang="ar-SA" sz="3200" b="1" dirty="0"/>
              <a:t>قاعدة السابق يضمن اللاحق، أو اللاحق مضمون بالسابق</a:t>
            </a:r>
            <a:endParaRPr lang="en-US" sz="3200" b="1" dirty="0"/>
          </a:p>
        </p:txBody>
      </p:sp>
    </p:spTree>
    <p:extLst>
      <p:ext uri="{BB962C8B-B14F-4D97-AF65-F5344CB8AC3E}">
        <p14:creationId xmlns:p14="http://schemas.microsoft.com/office/powerpoint/2010/main" val="353708786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61EB-D90A-FE49-985C-D9405C01888F}"/>
              </a:ext>
            </a:extLst>
          </p:cNvPr>
          <p:cNvSpPr>
            <a:spLocks noGrp="1"/>
          </p:cNvSpPr>
          <p:nvPr>
            <p:ph type="title"/>
          </p:nvPr>
        </p:nvSpPr>
        <p:spPr>
          <a:ln>
            <a:solidFill>
              <a:srgbClr val="0070C0"/>
            </a:solidFill>
          </a:ln>
        </p:spPr>
        <p:txBody>
          <a:bodyPr>
            <a:normAutofit/>
          </a:bodyPr>
          <a:lstStyle/>
          <a:p>
            <a:pPr algn="ctr" defTabSz="914377" rtl="1" eaLnBrk="1" latinLnBrk="0" hangingPunct="1">
              <a:lnSpc>
                <a:spcPct val="90000"/>
              </a:lnSpc>
              <a:spcBef>
                <a:spcPct val="0"/>
              </a:spcBef>
              <a:buNone/>
            </a:pPr>
            <a:r>
              <a:rPr lang="ar-SA" sz="4000" b="1" dirty="0"/>
              <a:t>تعريف التضامن الصرفي والأشخاص الملتزمين بالتضامن </a:t>
            </a:r>
            <a:endParaRPr lang="en-US" sz="4000" b="1" dirty="0"/>
          </a:p>
        </p:txBody>
      </p:sp>
      <p:sp>
        <p:nvSpPr>
          <p:cNvPr id="3" name="Content Placeholder 2">
            <a:extLst>
              <a:ext uri="{FF2B5EF4-FFF2-40B4-BE49-F238E27FC236}">
                <a16:creationId xmlns:a16="http://schemas.microsoft.com/office/drawing/2014/main" id="{26528B11-4323-D14F-BBEA-262AF62641A2}"/>
              </a:ext>
            </a:extLst>
          </p:cNvPr>
          <p:cNvSpPr>
            <a:spLocks noGrp="1"/>
          </p:cNvSpPr>
          <p:nvPr>
            <p:ph idx="1"/>
          </p:nvPr>
        </p:nvSpPr>
        <p:spPr>
          <a:xfrm>
            <a:off x="0" y="1868487"/>
            <a:ext cx="12087225" cy="4351338"/>
          </a:xfrm>
        </p:spPr>
        <p:txBody>
          <a:bodyPr>
            <a:no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أي أن كل موقع وملتزم صرفيا على الكمبيالة ضامن للوفاء بها عند امتناع المسحوب عليه عن الوفاء بقيمتها.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وللحامل مطالبتهم مجتمعين أو منفردين دون التقيد بترتيب معين.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ولا يجوز لأي منهم الدفع في مواجهة الحامل بالتجريد أو بالتقسيط. </a:t>
            </a:r>
          </a:p>
          <a:p>
            <a:pPr marL="228594" indent="-228594" algn="just" defTabSz="914377" rtl="1" eaLnBrk="1" latinLnBrk="0" hangingPunct="1">
              <a:lnSpc>
                <a:spcPct val="90000"/>
              </a:lnSpc>
              <a:spcBef>
                <a:spcPts val="1000"/>
              </a:spcBef>
              <a:buFont typeface="Arial" panose="020B0604020202020204" pitchFamily="34" charset="0"/>
              <a:buChar char="•"/>
            </a:pPr>
            <a:endParaRPr lang="ar-SA" sz="3200" dirty="0"/>
          </a:p>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الأشخاص المستفيدين من تضامن الموقعين على الورقة التجارية: </a:t>
            </a:r>
          </a:p>
          <a:p>
            <a:pPr marL="514350" indent="-514350" algn="just" defTabSz="914377" rtl="1" eaLnBrk="1" latinLnBrk="0" hangingPunct="1">
              <a:lnSpc>
                <a:spcPct val="90000"/>
              </a:lnSpc>
              <a:spcBef>
                <a:spcPts val="1000"/>
              </a:spcBef>
              <a:buFont typeface="+mj-lt"/>
              <a:buAutoNum type="arabicPeriod"/>
            </a:pPr>
            <a:r>
              <a:rPr lang="ar-SA" sz="3200" dirty="0"/>
              <a:t>يثبت هذا الحق لحامل الورقة التجارية، بشرط القيام بالإجراءات اللازمة لمطالبة المتضامين. </a:t>
            </a:r>
          </a:p>
          <a:p>
            <a:pPr marL="514350" indent="-514350" algn="just" defTabSz="914377" rtl="1" eaLnBrk="1" latinLnBrk="0" hangingPunct="1">
              <a:lnSpc>
                <a:spcPct val="90000"/>
              </a:lnSpc>
              <a:spcBef>
                <a:spcPts val="1000"/>
              </a:spcBef>
              <a:buFont typeface="+mj-lt"/>
              <a:buAutoNum type="arabicPeriod"/>
            </a:pPr>
            <a:r>
              <a:rPr lang="ar-SA" sz="3200" dirty="0"/>
              <a:t>يثبت أيضا لكل موقع وفى بقيمتها تجاه المسؤولين نحوه</a:t>
            </a:r>
            <a:endParaRPr lang="en-US" sz="3200" dirty="0"/>
          </a:p>
        </p:txBody>
      </p:sp>
    </p:spTree>
    <p:extLst>
      <p:ext uri="{BB962C8B-B14F-4D97-AF65-F5344CB8AC3E}">
        <p14:creationId xmlns:p14="http://schemas.microsoft.com/office/powerpoint/2010/main" val="213908036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DEBE-6F79-6147-AFF7-14F15B0560CE}"/>
              </a:ext>
            </a:extLst>
          </p:cNvPr>
          <p:cNvSpPr>
            <a:spLocks noGrp="1"/>
          </p:cNvSpPr>
          <p:nvPr>
            <p:ph type="title"/>
          </p:nvPr>
        </p:nvSpPr>
        <p:spPr>
          <a:xfrm>
            <a:off x="838200" y="122240"/>
            <a:ext cx="10515600" cy="1277935"/>
          </a:xfrm>
          <a:ln>
            <a:solidFill>
              <a:srgbClr val="0070C0"/>
            </a:solidFill>
          </a:ln>
        </p:spPr>
        <p:txBody>
          <a:bodyPr>
            <a:normAutofit/>
          </a:bodyPr>
          <a:lstStyle/>
          <a:p>
            <a:pPr algn="ctr" defTabSz="914377" rtl="1" eaLnBrk="1" latinLnBrk="0" hangingPunct="1">
              <a:lnSpc>
                <a:spcPct val="90000"/>
              </a:lnSpc>
              <a:spcBef>
                <a:spcPct val="0"/>
              </a:spcBef>
              <a:buNone/>
            </a:pPr>
            <a:r>
              <a:rPr lang="ar-SA" b="1" dirty="0"/>
              <a:t>شروط رجوع الحامل على المتضامنين</a:t>
            </a:r>
            <a:endParaRPr lang="en-US" b="1" dirty="0"/>
          </a:p>
        </p:txBody>
      </p:sp>
      <p:sp>
        <p:nvSpPr>
          <p:cNvPr id="3" name="Content Placeholder 2">
            <a:extLst>
              <a:ext uri="{FF2B5EF4-FFF2-40B4-BE49-F238E27FC236}">
                <a16:creationId xmlns:a16="http://schemas.microsoft.com/office/drawing/2014/main" id="{940C7DB5-5728-E14E-83F3-6BCA33CDCB01}"/>
              </a:ext>
            </a:extLst>
          </p:cNvPr>
          <p:cNvSpPr>
            <a:spLocks noGrp="1"/>
          </p:cNvSpPr>
          <p:nvPr>
            <p:ph idx="1"/>
          </p:nvPr>
        </p:nvSpPr>
        <p:spPr>
          <a:xfrm>
            <a:off x="183356" y="1871663"/>
            <a:ext cx="11825288" cy="4643437"/>
          </a:xfrm>
        </p:spPr>
        <p:txBody>
          <a:bodyPr>
            <a:noAutofit/>
          </a:bodyPr>
          <a:lstStyle/>
          <a:p>
            <a:pPr marL="514350" indent="-514350" algn="just" defTabSz="914377" rtl="1" eaLnBrk="1" latinLnBrk="0" hangingPunct="1">
              <a:lnSpc>
                <a:spcPct val="90000"/>
              </a:lnSpc>
              <a:spcBef>
                <a:spcPts val="1000"/>
              </a:spcBef>
              <a:buFont typeface="+mj-lt"/>
              <a:buAutoNum type="arabicPeriod"/>
            </a:pPr>
            <a:r>
              <a:rPr lang="ar-SA" sz="3200" dirty="0"/>
              <a:t>أن تقدم الكمبيالة للقبول قبل تاريخ الاستحقاق فيرفض المسحوب عليه قبولها، أو تقدم للوفاء إلى المسحوب عليه في تاريخ الاستحقاق فيرفض الوفاء بقيمتها. </a:t>
            </a:r>
          </a:p>
          <a:p>
            <a:pPr marL="514350" indent="-514350" algn="just" defTabSz="914377" rtl="1" eaLnBrk="1" latinLnBrk="0" hangingPunct="1">
              <a:lnSpc>
                <a:spcPct val="90000"/>
              </a:lnSpc>
              <a:spcBef>
                <a:spcPts val="1000"/>
              </a:spcBef>
              <a:buFont typeface="+mj-lt"/>
              <a:buAutoNum type="arabicPeriod"/>
            </a:pPr>
            <a:r>
              <a:rPr lang="ar-SA" sz="3200" dirty="0"/>
              <a:t>أن يثبت الحامل عدم القبول أو عدم الوفاء رسميا بعمل محضر احتجاج. ويعفى من ذلك في حال تضمنت الكمبيالة شرط الرجوع بلا مصاريف. </a:t>
            </a:r>
            <a:endParaRPr lang="ar-SA" sz="3200" dirty="0">
              <a:solidFill>
                <a:srgbClr val="FF0000"/>
              </a:solidFill>
            </a:endParaRPr>
          </a:p>
          <a:p>
            <a:pPr marL="514350" indent="-514350" algn="just" rtl="1">
              <a:buFont typeface="+mj-lt"/>
              <a:buAutoNum type="arabicPeriod"/>
            </a:pPr>
            <a:r>
              <a:rPr lang="ar-SA" sz="3200" dirty="0"/>
              <a:t>أن يقوم الحامل بإخطار مصدرها أو من ظهرها له بعدم القبول أو عدم الوفاء خلال الأربعة الأيام التالية لعمل الاحتجاج. أو الأربعة الأيام التالية لتاريخ عدم القبول أو عدم الوفاء اذا كانت الكمبيالة بلا مصاريف. </a:t>
            </a:r>
            <a:r>
              <a:rPr lang="ar-SA" sz="3200" dirty="0">
                <a:solidFill>
                  <a:srgbClr val="FF0000"/>
                </a:solidFill>
              </a:rPr>
              <a:t>(لا يعتبر مهمل اذا تخلف هذا الشرط)</a:t>
            </a:r>
            <a:endParaRPr lang="ar-SA" sz="3200" dirty="0"/>
          </a:p>
          <a:p>
            <a:pPr marL="514350" indent="-514350" algn="just" defTabSz="914377" rtl="1" eaLnBrk="1" latinLnBrk="0" hangingPunct="1">
              <a:lnSpc>
                <a:spcPct val="90000"/>
              </a:lnSpc>
              <a:spcBef>
                <a:spcPts val="1000"/>
              </a:spcBef>
              <a:buFont typeface="+mj-lt"/>
              <a:buAutoNum type="arabicPeriod"/>
            </a:pPr>
            <a:r>
              <a:rPr lang="ar-SA" sz="3200" dirty="0"/>
              <a:t>بعد ذلك يقوم الحامل بالرجوع على الموقعين على الورقة التجارية ومطالبتهم بالوفاء. </a:t>
            </a:r>
          </a:p>
        </p:txBody>
      </p:sp>
    </p:spTree>
    <p:extLst>
      <p:ext uri="{BB962C8B-B14F-4D97-AF65-F5344CB8AC3E}">
        <p14:creationId xmlns:p14="http://schemas.microsoft.com/office/powerpoint/2010/main" val="6426356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C4D68-B423-AA48-908A-A19C574F3CF7}"/>
              </a:ext>
            </a:extLst>
          </p:cNvPr>
          <p:cNvSpPr>
            <a:spLocks noGrp="1"/>
          </p:cNvSpPr>
          <p:nvPr>
            <p:ph idx="1"/>
          </p:nvPr>
        </p:nvSpPr>
        <p:spPr>
          <a:xfrm>
            <a:off x="157163" y="554037"/>
            <a:ext cx="11739562" cy="4351338"/>
          </a:xfrm>
        </p:spPr>
        <p:txBody>
          <a:bodyPr>
            <a:noAutofit/>
          </a:bodyPr>
          <a:lstStyle/>
          <a:p>
            <a:pPr marL="514350" indent="-514350" algn="just" rtl="1">
              <a:buFont typeface="+mj-lt"/>
              <a:buAutoNum type="arabicPeriod" startAt="5"/>
            </a:pPr>
            <a:r>
              <a:rPr lang="ar-SA" sz="3200" dirty="0"/>
              <a:t>اذا لم يلتزم بهذه الإجراءات في مواعيدها – باستثناء الاخطار- عد حاملا مهملا ومن ثم يسقط حقه في الرجوع الصرفي على الموقعين من </a:t>
            </a:r>
            <a:r>
              <a:rPr lang="ar-SA" sz="3200" dirty="0">
                <a:solidFill>
                  <a:srgbClr val="FF0000"/>
                </a:solidFill>
              </a:rPr>
              <a:t>ضمنهم الساحب المقدم لمقابل الوفاء</a:t>
            </a:r>
            <a:r>
              <a:rPr lang="ar-SA" sz="3200" dirty="0"/>
              <a:t>. </a:t>
            </a:r>
          </a:p>
          <a:p>
            <a:pPr marL="514350" indent="-514350" algn="just" rtl="1">
              <a:buFont typeface="+mj-lt"/>
              <a:buAutoNum type="arabicPeriod" startAt="5"/>
            </a:pPr>
            <a:r>
              <a:rPr lang="ar-SA" sz="3200" dirty="0">
                <a:solidFill>
                  <a:srgbClr val="00B050"/>
                </a:solidFill>
              </a:rPr>
              <a:t>هل يستطيع الحامل المهمل الرجوع على أحد الملتزمين في الكمبيالة؟ </a:t>
            </a:r>
            <a:r>
              <a:rPr lang="ar-SA" sz="3200" dirty="0"/>
              <a:t>له الرجوع على المدين الأصلي وهو الساحب الذي لم يقدم مقابل الوفاء أو المسحوب عليه القابل، حيث لا يستطيع أي منهم الدفع بالسقوط في وجه الحامل المهمل.   </a:t>
            </a:r>
          </a:p>
          <a:p>
            <a:pPr algn="just" rtl="1"/>
            <a:endParaRPr lang="ar-SA" sz="3200" dirty="0"/>
          </a:p>
          <a:p>
            <a:pPr algn="just" rtl="1"/>
            <a:r>
              <a:rPr lang="ar-SA" sz="3200" b="1" dirty="0">
                <a:solidFill>
                  <a:schemeClr val="accent1"/>
                </a:solidFill>
              </a:rPr>
              <a:t>إدراج شرط عدم التضامن (عدم الضمان): </a:t>
            </a:r>
          </a:p>
          <a:p>
            <a:pPr algn="just" rtl="1"/>
            <a:r>
              <a:rPr lang="ar-SA" sz="3200" dirty="0"/>
              <a:t>يجوز للساحب ولأي من المظهرين إدراج شرط عدم التضامن. </a:t>
            </a:r>
          </a:p>
          <a:p>
            <a:pPr algn="just" rtl="1"/>
            <a:r>
              <a:rPr lang="ar-SA" sz="3200" dirty="0"/>
              <a:t>الساحب يستطيع ادراج شرط عدم ضمان </a:t>
            </a:r>
            <a:r>
              <a:rPr lang="ar-SA" sz="3200" dirty="0">
                <a:solidFill>
                  <a:srgbClr val="FF0000"/>
                </a:solidFill>
              </a:rPr>
              <a:t>القبول فقط </a:t>
            </a:r>
            <a:r>
              <a:rPr lang="ar-SA" sz="3200" dirty="0"/>
              <a:t>ويستفيد من ذلك جميع الموقعين.</a:t>
            </a:r>
          </a:p>
          <a:p>
            <a:pPr algn="just" rtl="1"/>
            <a:r>
              <a:rPr lang="ar-SA" sz="3200" dirty="0"/>
              <a:t>المظهر يستطيع ادراج شرط عدم ضمان </a:t>
            </a:r>
            <a:r>
              <a:rPr lang="ar-SA" sz="3200" dirty="0">
                <a:solidFill>
                  <a:srgbClr val="FF0000"/>
                </a:solidFill>
              </a:rPr>
              <a:t>القبول أو الوفاء </a:t>
            </a:r>
            <a:r>
              <a:rPr lang="ar-SA" sz="3200" dirty="0"/>
              <a:t>ويستفيد منه من دونه فقط. </a:t>
            </a:r>
            <a:endParaRPr lang="en-US" sz="3200" dirty="0"/>
          </a:p>
          <a:p>
            <a:pPr marL="228594" indent="-228594" algn="r" defTabSz="914377" rtl="1" eaLnBrk="1" latinLnBrk="0" hangingPunct="1">
              <a:lnSpc>
                <a:spcPct val="90000"/>
              </a:lnSpc>
              <a:spcBef>
                <a:spcPts val="10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194235875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8" y="1114426"/>
            <a:ext cx="7372351"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6000" b="1" dirty="0"/>
              <a:t>المحاضرة السادسة عشر</a:t>
            </a:r>
            <a:endParaRPr lang="en-US" sz="6000" b="1" dirty="0"/>
          </a:p>
        </p:txBody>
      </p:sp>
    </p:spTree>
    <p:extLst>
      <p:ext uri="{BB962C8B-B14F-4D97-AF65-F5344CB8AC3E}">
        <p14:creationId xmlns:p14="http://schemas.microsoft.com/office/powerpoint/2010/main" val="215892140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FA2C424-C716-964B-9C9F-FD8FB7B5C574}"/>
              </a:ext>
            </a:extLst>
          </p:cNvPr>
          <p:cNvSpPr/>
          <p:nvPr/>
        </p:nvSpPr>
        <p:spPr>
          <a:xfrm>
            <a:off x="2957517" y="71438"/>
            <a:ext cx="5743575" cy="75131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solidFill>
                  <a:schemeClr val="tx1"/>
                </a:solidFill>
              </a:rPr>
              <a:t>انقضاء الالتزام الثابت بالكمبيالة</a:t>
            </a:r>
            <a:endParaRPr lang="en-US" sz="4000" b="1" dirty="0">
              <a:solidFill>
                <a:schemeClr val="tx1"/>
              </a:solidFill>
            </a:endParaRPr>
          </a:p>
        </p:txBody>
      </p:sp>
      <p:sp>
        <p:nvSpPr>
          <p:cNvPr id="8" name="Rectangle 7">
            <a:extLst>
              <a:ext uri="{FF2B5EF4-FFF2-40B4-BE49-F238E27FC236}">
                <a16:creationId xmlns:a16="http://schemas.microsoft.com/office/drawing/2014/main" id="{E7A129E0-A9A3-AD45-B2A9-F59E44E67F09}"/>
              </a:ext>
            </a:extLst>
          </p:cNvPr>
          <p:cNvSpPr/>
          <p:nvPr/>
        </p:nvSpPr>
        <p:spPr>
          <a:xfrm>
            <a:off x="8341514" y="993348"/>
            <a:ext cx="3228979" cy="814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الوفاء بقيمة الكمبيالة</a:t>
            </a:r>
            <a:endParaRPr lang="en-US" sz="3200" b="1" dirty="0"/>
          </a:p>
        </p:txBody>
      </p:sp>
      <p:sp>
        <p:nvSpPr>
          <p:cNvPr id="9" name="Rectangle 8">
            <a:extLst>
              <a:ext uri="{FF2B5EF4-FFF2-40B4-BE49-F238E27FC236}">
                <a16:creationId xmlns:a16="http://schemas.microsoft.com/office/drawing/2014/main" id="{05C9EAC3-6554-634C-9B15-333C9CD30D48}"/>
              </a:ext>
            </a:extLst>
          </p:cNvPr>
          <p:cNvSpPr/>
          <p:nvPr/>
        </p:nvSpPr>
        <p:spPr>
          <a:xfrm>
            <a:off x="4455306" y="1000901"/>
            <a:ext cx="3078961" cy="856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السقوط الصرفي</a:t>
            </a:r>
            <a:endParaRPr lang="en-US" sz="3200" b="1" dirty="0"/>
          </a:p>
        </p:txBody>
      </p:sp>
      <p:sp>
        <p:nvSpPr>
          <p:cNvPr id="10" name="Rectangle 9">
            <a:extLst>
              <a:ext uri="{FF2B5EF4-FFF2-40B4-BE49-F238E27FC236}">
                <a16:creationId xmlns:a16="http://schemas.microsoft.com/office/drawing/2014/main" id="{4987DE5C-0813-634A-BE0E-5333B9A5D404}"/>
              </a:ext>
            </a:extLst>
          </p:cNvPr>
          <p:cNvSpPr/>
          <p:nvPr/>
        </p:nvSpPr>
        <p:spPr>
          <a:xfrm>
            <a:off x="314324" y="1000901"/>
            <a:ext cx="3114675" cy="814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عدم سماع الدعوى</a:t>
            </a:r>
            <a:endParaRPr lang="en-US" sz="3200" b="1" dirty="0"/>
          </a:p>
        </p:txBody>
      </p:sp>
      <p:sp>
        <p:nvSpPr>
          <p:cNvPr id="13" name="Oval 12">
            <a:extLst>
              <a:ext uri="{FF2B5EF4-FFF2-40B4-BE49-F238E27FC236}">
                <a16:creationId xmlns:a16="http://schemas.microsoft.com/office/drawing/2014/main" id="{769327E3-9AAD-7446-B493-22C6558E8E81}"/>
              </a:ext>
            </a:extLst>
          </p:cNvPr>
          <p:cNvSpPr/>
          <p:nvPr/>
        </p:nvSpPr>
        <p:spPr>
          <a:xfrm>
            <a:off x="8334371" y="1885112"/>
            <a:ext cx="3057521" cy="67482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الوفاء الطبيعي</a:t>
            </a:r>
            <a:endParaRPr lang="en-US" sz="3200" b="1" dirty="0"/>
          </a:p>
        </p:txBody>
      </p:sp>
      <p:sp>
        <p:nvSpPr>
          <p:cNvPr id="14" name="Oval 13">
            <a:extLst>
              <a:ext uri="{FF2B5EF4-FFF2-40B4-BE49-F238E27FC236}">
                <a16:creationId xmlns:a16="http://schemas.microsoft.com/office/drawing/2014/main" id="{D0FC6D6E-6EE2-6446-A5B1-E8275B535911}"/>
              </a:ext>
            </a:extLst>
          </p:cNvPr>
          <p:cNvSpPr/>
          <p:nvPr/>
        </p:nvSpPr>
        <p:spPr>
          <a:xfrm>
            <a:off x="8186739" y="2637312"/>
            <a:ext cx="3057521" cy="72707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شروط الوفاء</a:t>
            </a:r>
            <a:endParaRPr lang="en-US" sz="3200" b="1" dirty="0"/>
          </a:p>
        </p:txBody>
      </p:sp>
      <p:sp>
        <p:nvSpPr>
          <p:cNvPr id="15" name="Oval 14">
            <a:extLst>
              <a:ext uri="{FF2B5EF4-FFF2-40B4-BE49-F238E27FC236}">
                <a16:creationId xmlns:a16="http://schemas.microsoft.com/office/drawing/2014/main" id="{255466A7-B0CC-C344-B70E-D0F35CCF3B14}"/>
              </a:ext>
            </a:extLst>
          </p:cNvPr>
          <p:cNvSpPr/>
          <p:nvPr/>
        </p:nvSpPr>
        <p:spPr>
          <a:xfrm>
            <a:off x="7627137" y="4501339"/>
            <a:ext cx="4471992" cy="68247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أثر الامتناع عن الوفاء</a:t>
            </a:r>
            <a:endParaRPr lang="en-US" sz="3200" b="1" dirty="0"/>
          </a:p>
        </p:txBody>
      </p:sp>
      <p:sp>
        <p:nvSpPr>
          <p:cNvPr id="24" name="Oval 23">
            <a:extLst>
              <a:ext uri="{FF2B5EF4-FFF2-40B4-BE49-F238E27FC236}">
                <a16:creationId xmlns:a16="http://schemas.microsoft.com/office/drawing/2014/main" id="{37E5AD62-BCFB-9D4E-865E-E13078A06094}"/>
              </a:ext>
            </a:extLst>
          </p:cNvPr>
          <p:cNvSpPr/>
          <p:nvPr/>
        </p:nvSpPr>
        <p:spPr>
          <a:xfrm>
            <a:off x="7962895" y="3534227"/>
            <a:ext cx="3800475"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إثبات الوفاء وآثاره</a:t>
            </a:r>
            <a:endParaRPr lang="en-US" sz="3200" b="1" dirty="0"/>
          </a:p>
        </p:txBody>
      </p:sp>
      <p:sp>
        <p:nvSpPr>
          <p:cNvPr id="22" name="Oval 21">
            <a:extLst>
              <a:ext uri="{FF2B5EF4-FFF2-40B4-BE49-F238E27FC236}">
                <a16:creationId xmlns:a16="http://schemas.microsoft.com/office/drawing/2014/main" id="{6EFC0C33-09CD-D742-8DB7-C8EB6808EB0B}"/>
              </a:ext>
            </a:extLst>
          </p:cNvPr>
          <p:cNvSpPr/>
          <p:nvPr/>
        </p:nvSpPr>
        <p:spPr>
          <a:xfrm>
            <a:off x="7469977" y="5283763"/>
            <a:ext cx="4574390" cy="68247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آثار احتجاج عدم الوفاء</a:t>
            </a:r>
            <a:endParaRPr lang="en-US" sz="3200" b="1" dirty="0"/>
          </a:p>
        </p:txBody>
      </p:sp>
      <p:sp>
        <p:nvSpPr>
          <p:cNvPr id="25" name="Oval 24">
            <a:extLst>
              <a:ext uri="{FF2B5EF4-FFF2-40B4-BE49-F238E27FC236}">
                <a16:creationId xmlns:a16="http://schemas.microsoft.com/office/drawing/2014/main" id="{2AED448F-910D-2B47-9A8B-96E55247BC1F}"/>
              </a:ext>
            </a:extLst>
          </p:cNvPr>
          <p:cNvSpPr/>
          <p:nvPr/>
        </p:nvSpPr>
        <p:spPr>
          <a:xfrm>
            <a:off x="7469977" y="6066187"/>
            <a:ext cx="4574390" cy="68247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الرجوع الصرفي </a:t>
            </a:r>
            <a:endParaRPr lang="en-US" sz="3200" b="1" dirty="0"/>
          </a:p>
        </p:txBody>
      </p:sp>
    </p:spTree>
    <p:extLst>
      <p:ext uri="{BB962C8B-B14F-4D97-AF65-F5344CB8AC3E}">
        <p14:creationId xmlns:p14="http://schemas.microsoft.com/office/powerpoint/2010/main" val="276968998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8" name="Pentagon 7"/>
          <p:cNvSpPr/>
          <p:nvPr/>
        </p:nvSpPr>
        <p:spPr>
          <a:xfrm flipH="1">
            <a:off x="1628778" y="3501161"/>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شروط الوفاء </a:t>
            </a:r>
            <a:endParaRPr lang="en-US" sz="4000" b="1" dirty="0"/>
          </a:p>
        </p:txBody>
      </p:sp>
      <p:sp>
        <p:nvSpPr>
          <p:cNvPr id="6" name="Pentagon 5">
            <a:extLst>
              <a:ext uri="{FF2B5EF4-FFF2-40B4-BE49-F238E27FC236}">
                <a16:creationId xmlns:a16="http://schemas.microsoft.com/office/drawing/2014/main" id="{6FC42B3A-0EAC-BF44-99AE-75F3B9E0857B}"/>
              </a:ext>
            </a:extLst>
          </p:cNvPr>
          <p:cNvSpPr/>
          <p:nvPr/>
        </p:nvSpPr>
        <p:spPr>
          <a:xfrm flipH="1">
            <a:off x="1628775" y="2457865"/>
            <a:ext cx="9938712"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الوفاء بقيمة الكمبيالة</a:t>
            </a:r>
            <a:endParaRPr lang="en-US" sz="4000" b="1" dirty="0"/>
          </a:p>
        </p:txBody>
      </p:sp>
      <p:sp>
        <p:nvSpPr>
          <p:cNvPr id="5" name="Pentagon 4">
            <a:extLst>
              <a:ext uri="{FF2B5EF4-FFF2-40B4-BE49-F238E27FC236}">
                <a16:creationId xmlns:a16="http://schemas.microsoft.com/office/drawing/2014/main" id="{8EDC5851-4148-E142-839E-596EEC8DA6D7}"/>
              </a:ext>
            </a:extLst>
          </p:cNvPr>
          <p:cNvSpPr/>
          <p:nvPr/>
        </p:nvSpPr>
        <p:spPr>
          <a:xfrm flipH="1">
            <a:off x="1628776" y="4504285"/>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إثبات الوفاء وآثاره</a:t>
            </a:r>
            <a:endParaRPr lang="en-US" sz="4000" b="1" dirty="0"/>
          </a:p>
        </p:txBody>
      </p:sp>
      <p:sp>
        <p:nvSpPr>
          <p:cNvPr id="7" name="Pentagon 6">
            <a:extLst>
              <a:ext uri="{FF2B5EF4-FFF2-40B4-BE49-F238E27FC236}">
                <a16:creationId xmlns:a16="http://schemas.microsoft.com/office/drawing/2014/main" id="{C3BC21BA-5684-874D-B6C5-66BB72705254}"/>
              </a:ext>
            </a:extLst>
          </p:cNvPr>
          <p:cNvSpPr/>
          <p:nvPr/>
        </p:nvSpPr>
        <p:spPr>
          <a:xfrm flipH="1">
            <a:off x="1628777" y="5549036"/>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أثر الامتناع عن الوفاء – أثر احتجاج عدم الوفاء </a:t>
            </a:r>
            <a:endParaRPr lang="en-US" sz="4000" b="1" dirty="0"/>
          </a:p>
        </p:txBody>
      </p:sp>
    </p:spTree>
    <p:extLst>
      <p:ext uri="{BB962C8B-B14F-4D97-AF65-F5344CB8AC3E}">
        <p14:creationId xmlns:p14="http://schemas.microsoft.com/office/powerpoint/2010/main" val="371957997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BC21-8956-124B-9B7A-A4487D0E19FA}"/>
              </a:ext>
            </a:extLst>
          </p:cNvPr>
          <p:cNvSpPr>
            <a:spLocks noGrp="1"/>
          </p:cNvSpPr>
          <p:nvPr>
            <p:ph type="title"/>
          </p:nvPr>
        </p:nvSpPr>
        <p:spPr>
          <a:xfrm>
            <a:off x="838200" y="36515"/>
            <a:ext cx="10515600" cy="649286"/>
          </a:xfrm>
          <a:ln>
            <a:solidFill>
              <a:schemeClr val="accent1"/>
            </a:solidFill>
          </a:ln>
        </p:spPr>
        <p:txBody>
          <a:bodyPr>
            <a:normAutofit fontScale="90000"/>
          </a:bodyPr>
          <a:lstStyle/>
          <a:p>
            <a:pPr algn="ctr" defTabSz="914377" rtl="1" eaLnBrk="1" latinLnBrk="0" hangingPunct="1">
              <a:lnSpc>
                <a:spcPct val="90000"/>
              </a:lnSpc>
              <a:spcBef>
                <a:spcPct val="0"/>
              </a:spcBef>
              <a:buNone/>
            </a:pPr>
            <a:r>
              <a:rPr lang="ar-SA" dirty="0"/>
              <a:t>الوفاء الطبيعي للكمبيالة</a:t>
            </a:r>
            <a:endParaRPr lang="en-US" dirty="0"/>
          </a:p>
        </p:txBody>
      </p:sp>
      <p:sp>
        <p:nvSpPr>
          <p:cNvPr id="3" name="Content Placeholder 2">
            <a:extLst>
              <a:ext uri="{FF2B5EF4-FFF2-40B4-BE49-F238E27FC236}">
                <a16:creationId xmlns:a16="http://schemas.microsoft.com/office/drawing/2014/main" id="{D4A37982-1AD8-904E-86A7-41B167770AA1}"/>
              </a:ext>
            </a:extLst>
          </p:cNvPr>
          <p:cNvSpPr>
            <a:spLocks noGrp="1"/>
          </p:cNvSpPr>
          <p:nvPr>
            <p:ph idx="1"/>
          </p:nvPr>
        </p:nvSpPr>
        <p:spPr>
          <a:xfrm>
            <a:off x="0" y="800101"/>
            <a:ext cx="12192000" cy="4351338"/>
          </a:xfrm>
        </p:spPr>
        <p:txBody>
          <a:bodyPr>
            <a:no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الأصل أن يقوم </a:t>
            </a:r>
            <a:r>
              <a:rPr lang="ar-SA" sz="3200" dirty="0">
                <a:solidFill>
                  <a:srgbClr val="FF0000"/>
                </a:solidFill>
              </a:rPr>
              <a:t>المدين</a:t>
            </a:r>
            <a:r>
              <a:rPr lang="ar-SA" sz="3200" dirty="0"/>
              <a:t> </a:t>
            </a:r>
            <a:r>
              <a:rPr lang="ar-SA" sz="3200" dirty="0">
                <a:solidFill>
                  <a:srgbClr val="FF0000"/>
                </a:solidFill>
              </a:rPr>
              <a:t>الأصلي</a:t>
            </a:r>
            <a:r>
              <a:rPr lang="ar-SA" sz="3200" dirty="0"/>
              <a:t> بالوفاء بقيمة الكمبيالة في تاريخ الاستحقاق.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rgbClr val="0070C0"/>
                </a:solidFill>
              </a:rPr>
              <a:t>إلا أن هناك حالات استثنائية يتم فيها الوفاء قبل ميعاد الاستحقاق: </a:t>
            </a:r>
          </a:p>
          <a:p>
            <a:pPr marL="514350" indent="-514350" algn="just" defTabSz="914377" rtl="1" eaLnBrk="1" latinLnBrk="0" hangingPunct="1">
              <a:lnSpc>
                <a:spcPct val="90000"/>
              </a:lnSpc>
              <a:spcBef>
                <a:spcPts val="1000"/>
              </a:spcBef>
              <a:buFont typeface="+mj-lt"/>
              <a:buAutoNum type="arabicPeriod"/>
            </a:pPr>
            <a:r>
              <a:rPr lang="ar-SA" sz="3200" dirty="0"/>
              <a:t>امتناع المسحوب عليه عن القبول الكلي أو الجزئي. </a:t>
            </a:r>
          </a:p>
          <a:p>
            <a:pPr marL="514350" indent="-514350" algn="just" defTabSz="914377" rtl="1" eaLnBrk="1" latinLnBrk="0" hangingPunct="1">
              <a:lnSpc>
                <a:spcPct val="90000"/>
              </a:lnSpc>
              <a:spcBef>
                <a:spcPts val="1000"/>
              </a:spcBef>
              <a:buFont typeface="+mj-lt"/>
              <a:buAutoNum type="arabicPeriod"/>
            </a:pPr>
            <a:r>
              <a:rPr lang="ar-SA" sz="3200" dirty="0"/>
              <a:t>إفلاس المسحوب عليه سواء قبل الكمبيالة أم لم يقبلها.</a:t>
            </a:r>
          </a:p>
          <a:p>
            <a:pPr marL="514350" indent="-514350" algn="just" defTabSz="914377" rtl="1" eaLnBrk="1" latinLnBrk="0" hangingPunct="1">
              <a:lnSpc>
                <a:spcPct val="90000"/>
              </a:lnSpc>
              <a:spcBef>
                <a:spcPts val="1000"/>
              </a:spcBef>
              <a:buFont typeface="+mj-lt"/>
              <a:buAutoNum type="arabicPeriod"/>
            </a:pPr>
            <a:r>
              <a:rPr lang="ar-SA" sz="3200" dirty="0"/>
              <a:t>إفلاس الساحب الذي اشترط عدم تقديم الكمبيالة للقبول.   </a:t>
            </a:r>
            <a:endParaRPr lang="ar-SA" sz="3200" dirty="0">
              <a:solidFill>
                <a:srgbClr val="00B050"/>
              </a:solidFill>
            </a:endParaRPr>
          </a:p>
          <a:p>
            <a:pPr algn="just" rtl="1"/>
            <a:r>
              <a:rPr lang="ar-SA" sz="3200" b="1" dirty="0">
                <a:solidFill>
                  <a:srgbClr val="0070C0"/>
                </a:solidFill>
              </a:rPr>
              <a:t>في المقابل، هناك حالات استثنائية يتم الوفاء فيها بعد تاريخ الاستحقاق:  </a:t>
            </a:r>
          </a:p>
          <a:p>
            <a:pPr marL="514350" indent="-514350" algn="just" rtl="1">
              <a:buFont typeface="+mj-lt"/>
              <a:buAutoNum type="arabicPeriod"/>
            </a:pPr>
            <a:r>
              <a:rPr lang="ar-SA" sz="3200" dirty="0"/>
              <a:t>إذا وافق ميعاد الاستحقاق عطلة رسمية. </a:t>
            </a:r>
          </a:p>
          <a:p>
            <a:pPr marL="514350" indent="-514350" algn="just" rtl="1">
              <a:buFont typeface="+mj-lt"/>
              <a:buAutoNum type="arabicPeriod"/>
            </a:pPr>
            <a:r>
              <a:rPr lang="ar-SA" sz="3200" dirty="0"/>
              <a:t>حالة حدوث قوة قاهرة. </a:t>
            </a:r>
          </a:p>
          <a:p>
            <a:pPr marL="514350" indent="-514350" algn="just" rtl="1">
              <a:buFont typeface="+mj-lt"/>
              <a:buAutoNum type="arabicPeriod"/>
            </a:pPr>
            <a:r>
              <a:rPr lang="ar-SA" sz="3200" dirty="0"/>
              <a:t>في حالات حلول أجل الوفاء قبل تاريخ الاستحقاق يحوز منح ضامني الكمبيالة </a:t>
            </a:r>
            <a:r>
              <a:rPr lang="ar-SA" sz="3200" dirty="0">
                <a:solidFill>
                  <a:srgbClr val="FF0000"/>
                </a:solidFill>
              </a:rPr>
              <a:t>(مدين غير أصلي) </a:t>
            </a:r>
            <a:r>
              <a:rPr lang="ar-SA" sz="3200" dirty="0"/>
              <a:t>مهله قضائية : - ويقدم الطلب خلال ثلاثة أيام من تاريخ الرجوع عليهم – وبشرط ألا تتجاوز المهلة الممنوحة موعد الاستحقاق المحدد في الكمبيالة.</a:t>
            </a:r>
          </a:p>
          <a:p>
            <a:pPr marL="514350" indent="-514350" algn="just" defTabSz="914377" rtl="1" eaLnBrk="1" latinLnBrk="0" hangingPunct="1">
              <a:lnSpc>
                <a:spcPct val="90000"/>
              </a:lnSpc>
              <a:spcBef>
                <a:spcPts val="1000"/>
              </a:spcBef>
              <a:buFont typeface="+mj-lt"/>
              <a:buAutoNum type="arabicPeriod"/>
            </a:pPr>
            <a:endParaRPr lang="en-US" sz="3200" dirty="0"/>
          </a:p>
        </p:txBody>
      </p:sp>
      <p:sp>
        <p:nvSpPr>
          <p:cNvPr id="4" name="Left Brace 3">
            <a:extLst>
              <a:ext uri="{FF2B5EF4-FFF2-40B4-BE49-F238E27FC236}">
                <a16:creationId xmlns:a16="http://schemas.microsoft.com/office/drawing/2014/main" id="{965156C2-4632-7144-A9C4-C5F4EEBA5C1D}"/>
              </a:ext>
            </a:extLst>
          </p:cNvPr>
          <p:cNvSpPr/>
          <p:nvPr/>
        </p:nvSpPr>
        <p:spPr>
          <a:xfrm>
            <a:off x="2871788" y="2000250"/>
            <a:ext cx="1171575" cy="14859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5" name="TextBox 4">
            <a:extLst>
              <a:ext uri="{FF2B5EF4-FFF2-40B4-BE49-F238E27FC236}">
                <a16:creationId xmlns:a16="http://schemas.microsoft.com/office/drawing/2014/main" id="{57756A8E-F1EB-C64B-9EE8-37F8BC48F03E}"/>
              </a:ext>
            </a:extLst>
          </p:cNvPr>
          <p:cNvSpPr txBox="1"/>
          <p:nvPr/>
        </p:nvSpPr>
        <p:spPr>
          <a:xfrm>
            <a:off x="728662" y="2450812"/>
            <a:ext cx="1700213" cy="584775"/>
          </a:xfrm>
          <a:prstGeom prst="rect">
            <a:avLst/>
          </a:prstGeom>
          <a:noFill/>
          <a:ln>
            <a:solidFill>
              <a:schemeClr val="accent1"/>
            </a:solidFill>
          </a:ln>
        </p:spPr>
        <p:txBody>
          <a:bodyPr wrap="square" rtlCol="0">
            <a:spAutoFit/>
          </a:bodyPr>
          <a:lstStyle/>
          <a:p>
            <a:pPr algn="r" rtl="1"/>
            <a:r>
              <a:rPr lang="ar-SA" sz="3200" b="1" dirty="0">
                <a:solidFill>
                  <a:srgbClr val="00B050"/>
                </a:solidFill>
              </a:rPr>
              <a:t>يسقط الأجل</a:t>
            </a:r>
            <a:endParaRPr lang="en-US" sz="3200" b="1" dirty="0">
              <a:solidFill>
                <a:srgbClr val="00B050"/>
              </a:solidFill>
            </a:endParaRPr>
          </a:p>
        </p:txBody>
      </p:sp>
    </p:spTree>
    <p:extLst>
      <p:ext uri="{BB962C8B-B14F-4D97-AF65-F5344CB8AC3E}">
        <p14:creationId xmlns:p14="http://schemas.microsoft.com/office/powerpoint/2010/main" val="12377147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5CE1-0A61-F543-9BEB-2AAA7E20C9F9}"/>
              </a:ext>
            </a:extLst>
          </p:cNvPr>
          <p:cNvSpPr>
            <a:spLocks noGrp="1"/>
          </p:cNvSpPr>
          <p:nvPr>
            <p:ph type="title"/>
          </p:nvPr>
        </p:nvSpPr>
        <p:spPr>
          <a:xfrm>
            <a:off x="838200" y="122239"/>
            <a:ext cx="10515600" cy="1006473"/>
          </a:xfrm>
          <a:ln>
            <a:solidFill>
              <a:schemeClr val="accent1"/>
            </a:solidFill>
          </a:ln>
        </p:spPr>
        <p:txBody>
          <a:bodyPr>
            <a:normAutofit/>
          </a:bodyPr>
          <a:lstStyle/>
          <a:p>
            <a:pPr algn="ctr" defTabSz="914377" rtl="1" eaLnBrk="1" latinLnBrk="0" hangingPunct="1">
              <a:lnSpc>
                <a:spcPct val="90000"/>
              </a:lnSpc>
              <a:spcBef>
                <a:spcPct val="0"/>
              </a:spcBef>
              <a:buNone/>
            </a:pPr>
            <a:r>
              <a:rPr lang="ar-SA" sz="4000" b="1" dirty="0"/>
              <a:t>شروط صحة الوفاء بالكمبيالة</a:t>
            </a:r>
            <a:endParaRPr lang="en-US" sz="4000" b="1" dirty="0"/>
          </a:p>
        </p:txBody>
      </p:sp>
      <p:sp>
        <p:nvSpPr>
          <p:cNvPr id="3" name="Content Placeholder 2">
            <a:extLst>
              <a:ext uri="{FF2B5EF4-FFF2-40B4-BE49-F238E27FC236}">
                <a16:creationId xmlns:a16="http://schemas.microsoft.com/office/drawing/2014/main" id="{D9AD6159-2AB2-6C4E-83BB-FBAAC2546876}"/>
              </a:ext>
            </a:extLst>
          </p:cNvPr>
          <p:cNvSpPr>
            <a:spLocks noGrp="1"/>
          </p:cNvSpPr>
          <p:nvPr>
            <p:ph idx="1"/>
          </p:nvPr>
        </p:nvSpPr>
        <p:spPr>
          <a:xfrm>
            <a:off x="0" y="1739899"/>
            <a:ext cx="12011025" cy="4351338"/>
          </a:xfrm>
        </p:spPr>
        <p:txBody>
          <a:bodyPr>
            <a:no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١٧٥ الى ١٨١ سبق دراسته: طرق تحديد ميعاد الاستحقاق ومكان الوفاء ومحل الوفاء. </a:t>
            </a:r>
          </a:p>
          <a:p>
            <a:pPr marL="514350" indent="-514350" algn="just" defTabSz="914377" rtl="1" eaLnBrk="1" latinLnBrk="0" hangingPunct="1">
              <a:lnSpc>
                <a:spcPct val="90000"/>
              </a:lnSpc>
              <a:spcBef>
                <a:spcPts val="1000"/>
              </a:spcBef>
              <a:buFont typeface="+mj-lt"/>
              <a:buAutoNum type="arabicPeriod"/>
            </a:pPr>
            <a:r>
              <a:rPr lang="ar-SA" sz="3200" b="1" dirty="0">
                <a:solidFill>
                  <a:srgbClr val="0070C0"/>
                </a:solidFill>
              </a:rPr>
              <a:t>أن يتم الوفاء في ميعاد الاستحقاق دون معارضة: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الأصل أن يتم الوفاء في ميعاد الاستحقاق.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ولكن لو وفى المسحوب عليه قبل ميعاد الاستحقاق ثم حصلت معارضة صحيحة تحمل تبعة ذلك ويلتزم بالوفاء مرة ثانية. مثال: معارضة لكون الحامل غير شرعي.</a:t>
            </a:r>
          </a:p>
          <a:p>
            <a:pPr marL="514350" indent="-514350" algn="just" defTabSz="914377" rtl="1" eaLnBrk="1" latinLnBrk="0" hangingPunct="1">
              <a:lnSpc>
                <a:spcPct val="90000"/>
              </a:lnSpc>
              <a:spcBef>
                <a:spcPts val="1000"/>
              </a:spcBef>
              <a:buFont typeface="+mj-lt"/>
              <a:buAutoNum type="arabicPeriod" startAt="2"/>
            </a:pPr>
            <a:r>
              <a:rPr lang="ar-SA" sz="3200" b="1" dirty="0">
                <a:solidFill>
                  <a:srgbClr val="0070C0"/>
                </a:solidFill>
              </a:rPr>
              <a:t>الوفاء للحامل الشرعي: </a:t>
            </a:r>
          </a:p>
          <a:p>
            <a:pPr algn="just" rtl="1"/>
            <a:r>
              <a:rPr lang="ar-SA" sz="3200" dirty="0"/>
              <a:t>يتحقق ذلك عن طريق سلسة غير منقطعة من التوقيعات. ويكون على عاتق المسحوب عليه التحقق من انتظام </a:t>
            </a:r>
            <a:r>
              <a:rPr lang="ar-SA" sz="3200" dirty="0" err="1"/>
              <a:t>التظهيرات</a:t>
            </a:r>
            <a:r>
              <a:rPr lang="ar-SA" sz="3200" dirty="0"/>
              <a:t>. مثال: لا يكون الوفاء إلى المستفيد الأول صحيحا إذا كانت الورقة مظهرة لحامل جديد. </a:t>
            </a:r>
          </a:p>
        </p:txBody>
      </p:sp>
    </p:spTree>
    <p:extLst>
      <p:ext uri="{BB962C8B-B14F-4D97-AF65-F5344CB8AC3E}">
        <p14:creationId xmlns:p14="http://schemas.microsoft.com/office/powerpoint/2010/main" val="266293019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9BC9E0-BB4D-EA40-813D-186A41D82000}"/>
              </a:ext>
            </a:extLst>
          </p:cNvPr>
          <p:cNvSpPr>
            <a:spLocks noGrp="1"/>
          </p:cNvSpPr>
          <p:nvPr>
            <p:ph idx="1"/>
          </p:nvPr>
        </p:nvSpPr>
        <p:spPr>
          <a:xfrm>
            <a:off x="242888" y="582612"/>
            <a:ext cx="11582400" cy="4351338"/>
          </a:xfrm>
        </p:spPr>
        <p:txBody>
          <a:bodyPr>
            <a:normAutofit fontScale="92500" lnSpcReduction="10000"/>
          </a:bodyPr>
          <a:lstStyle/>
          <a:p>
            <a:pPr marL="514350" indent="-514350" algn="just" rtl="1">
              <a:buFont typeface="+mj-lt"/>
              <a:buAutoNum type="arabicPeriod" startAt="3"/>
            </a:pPr>
            <a:r>
              <a:rPr lang="ar-SA" sz="3200" b="1" dirty="0">
                <a:solidFill>
                  <a:srgbClr val="0070C0"/>
                </a:solidFill>
              </a:rPr>
              <a:t>أن يتم الوفاء دون غش أو خطأ جسيم: </a:t>
            </a:r>
          </a:p>
          <a:p>
            <a:pPr algn="just" rtl="1"/>
            <a:r>
              <a:rPr lang="ar-SA" sz="3200" dirty="0"/>
              <a:t>الغش: اذا توافر علم أكيد لدى المسحوب عليه بعدم أحقية الحامل للكمبيالة ومع ذلك قام بالسداد. كالوفاء لشخص يعلم المسحوب عليه أنه ليس الحامل الشرعي – أو لعدم الأهلية – أو ناقص الأهلية غير المأذون له بالتجارة – أو لشخص يعلم بشهر إفلاسه. </a:t>
            </a:r>
          </a:p>
          <a:p>
            <a:pPr algn="just" rtl="1"/>
            <a:r>
              <a:rPr lang="ar-SA" sz="3200" dirty="0"/>
              <a:t>الخطأ الجسيم: يعني إهمال المدين بالقيام بالإجراءات التي تطلبها النظام. كأن يقوم المسحوب عليه بالوفاء دون أن يتحقق من انتظام تسلسل </a:t>
            </a:r>
            <a:r>
              <a:rPr lang="ar-SA" sz="3200" dirty="0" err="1"/>
              <a:t>التظهيرات</a:t>
            </a:r>
            <a:r>
              <a:rPr lang="ar-SA" sz="3200" dirty="0"/>
              <a:t> – أو الوفاء بكمبيالة متضمنة شرط الإخطار من الساحب دون أن يتلقى ذلك – أو الوفاء رغم استلامه لمعارضة نتيجة سرقة أو ضياع الكمبيالة. </a:t>
            </a:r>
          </a:p>
          <a:p>
            <a:pPr algn="just" rtl="1"/>
            <a:endParaRPr lang="ar-SA" sz="3200" dirty="0"/>
          </a:p>
          <a:p>
            <a:pPr algn="just" rtl="1"/>
            <a:r>
              <a:rPr lang="ar-SA" sz="3200" dirty="0"/>
              <a:t>يترتب عليه تحمل المسحوب عليه تبعة الغش أو الخطأ الجسيم.</a:t>
            </a:r>
            <a:endParaRPr lang="en-US" sz="3200" dirty="0"/>
          </a:p>
          <a:p>
            <a:pPr marL="228594" indent="-228594" algn="r" defTabSz="914377" rtl="1" eaLnBrk="1" latinLnBrk="0" hangingPunct="1">
              <a:lnSpc>
                <a:spcPct val="90000"/>
              </a:lnSpc>
              <a:spcBef>
                <a:spcPts val="10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223075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6D31F-A391-A840-A8A6-AF115D583E26}"/>
              </a:ext>
            </a:extLst>
          </p:cNvPr>
          <p:cNvSpPr>
            <a:spLocks noGrp="1"/>
          </p:cNvSpPr>
          <p:nvPr>
            <p:ph idx="1"/>
          </p:nvPr>
        </p:nvSpPr>
        <p:spPr>
          <a:xfrm>
            <a:off x="114300" y="611187"/>
            <a:ext cx="11944350" cy="4351338"/>
          </a:xfrm>
        </p:spPr>
        <p:txBody>
          <a:bodyPr>
            <a:normAutofit/>
          </a:bodyPr>
          <a:lstStyle/>
          <a:p>
            <a:pPr marL="514350" indent="-514350" algn="r" rtl="1">
              <a:buFont typeface="+mj-lt"/>
              <a:buAutoNum type="arabicPeriod" startAt="3"/>
            </a:pPr>
            <a:r>
              <a:rPr lang="ar-SA" sz="4000" dirty="0">
                <a:solidFill>
                  <a:srgbClr val="FF0000"/>
                </a:solidFill>
              </a:rPr>
              <a:t>أن يكون الحق مستحق الأداء لدى الاطلاع أو في تاريخ محدد:</a:t>
            </a:r>
          </a:p>
          <a:p>
            <a:pPr marL="514350" indent="-514350" algn="r" rtl="1">
              <a:buFont typeface="+mj-lt"/>
              <a:buAutoNum type="arabicPeriod" startAt="3"/>
            </a:pPr>
            <a:endParaRPr lang="ar-SA" sz="4000" dirty="0">
              <a:solidFill>
                <a:srgbClr val="FF0000"/>
              </a:solidFill>
            </a:endParaRPr>
          </a:p>
          <a:p>
            <a:pPr algn="r" rtl="1"/>
            <a:r>
              <a:rPr lang="ar-SA" sz="4000" dirty="0"/>
              <a:t>كيف يتم تحديد تاريخ الاستحقاق في الورقة التجارية؟</a:t>
            </a:r>
          </a:p>
          <a:p>
            <a:pPr algn="r" rtl="1"/>
            <a:r>
              <a:rPr lang="ar-SA" sz="4000" dirty="0"/>
              <a:t>ما معنى مبدأ وحدة الاستحقاق؟ وما الذي يترتب في حال تضمنت الورقة أكثر من تاريخ للاستحقاق؟</a:t>
            </a:r>
            <a:endParaRPr lang="en-US" sz="4000" dirty="0"/>
          </a:p>
        </p:txBody>
      </p:sp>
    </p:spTree>
    <p:extLst>
      <p:ext uri="{BB962C8B-B14F-4D97-AF65-F5344CB8AC3E}">
        <p14:creationId xmlns:p14="http://schemas.microsoft.com/office/powerpoint/2010/main" val="422017071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5275-5837-E345-AA06-930DF8A7377A}"/>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إثبات الوفاء وآثاره</a:t>
            </a:r>
            <a:endParaRPr lang="en-US" b="1" dirty="0"/>
          </a:p>
        </p:txBody>
      </p:sp>
      <p:sp>
        <p:nvSpPr>
          <p:cNvPr id="3" name="Content Placeholder 2">
            <a:extLst>
              <a:ext uri="{FF2B5EF4-FFF2-40B4-BE49-F238E27FC236}">
                <a16:creationId xmlns:a16="http://schemas.microsoft.com/office/drawing/2014/main" id="{52A68150-34B3-734C-862F-FF32F1D76589}"/>
              </a:ext>
            </a:extLst>
          </p:cNvPr>
          <p:cNvSpPr>
            <a:spLocks noGrp="1"/>
          </p:cNvSpPr>
          <p:nvPr>
            <p:ph idx="1"/>
          </p:nvPr>
        </p:nvSpPr>
        <p:spPr/>
        <p:txBody>
          <a:bodyPr>
            <a:noAutofit/>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أولا: إثبات الوفاء بالكمبيالة: </a:t>
            </a:r>
          </a:p>
          <a:p>
            <a:pPr marL="514350" indent="-514350" algn="r" defTabSz="914377" rtl="1" eaLnBrk="1" latinLnBrk="0" hangingPunct="1">
              <a:lnSpc>
                <a:spcPct val="90000"/>
              </a:lnSpc>
              <a:spcBef>
                <a:spcPts val="1000"/>
              </a:spcBef>
              <a:buFont typeface="+mj-lt"/>
              <a:buAutoNum type="arabicPeriod"/>
            </a:pPr>
            <a:r>
              <a:rPr lang="ar-SA" sz="3200" dirty="0"/>
              <a:t>إثبات الوفاء بكامل قيمة الكمبيالة</a:t>
            </a:r>
          </a:p>
          <a:p>
            <a:pPr marL="514350" indent="-514350" algn="r" defTabSz="914377" rtl="1" eaLnBrk="1" latinLnBrk="0" hangingPunct="1">
              <a:lnSpc>
                <a:spcPct val="90000"/>
              </a:lnSpc>
              <a:spcBef>
                <a:spcPts val="1000"/>
              </a:spcBef>
              <a:buFont typeface="+mj-lt"/>
              <a:buAutoNum type="arabicPeriod"/>
            </a:pPr>
            <a:r>
              <a:rPr lang="ar-SA" sz="3200" dirty="0"/>
              <a:t>إثبات الوفاء بجزء من قيمة الكمبيالة</a:t>
            </a:r>
          </a:p>
          <a:p>
            <a:pPr marL="514350" indent="-514350" algn="r" defTabSz="914377" rtl="1" eaLnBrk="1" latinLnBrk="0" hangingPunct="1">
              <a:lnSpc>
                <a:spcPct val="90000"/>
              </a:lnSpc>
              <a:spcBef>
                <a:spcPts val="1000"/>
              </a:spcBef>
              <a:buFont typeface="+mj-lt"/>
              <a:buAutoNum type="arabicPeriod"/>
            </a:pPr>
            <a:r>
              <a:rPr lang="ar-SA" sz="3200" dirty="0"/>
              <a:t>إثبات الوفاء المودع بخزينة المحكمة</a:t>
            </a:r>
          </a:p>
          <a:p>
            <a:pPr marL="514350" indent="-514350" algn="r" defTabSz="914377" rtl="1" eaLnBrk="1" latinLnBrk="0" hangingPunct="1">
              <a:lnSpc>
                <a:spcPct val="90000"/>
              </a:lnSpc>
              <a:spcBef>
                <a:spcPts val="1000"/>
              </a:spcBef>
              <a:buFont typeface="+mj-lt"/>
              <a:buAutoNum type="arabicPeriod"/>
            </a:pPr>
            <a:endParaRPr lang="ar-SA" sz="3200" dirty="0"/>
          </a:p>
          <a:p>
            <a:pPr algn="r" rtl="1"/>
            <a:r>
              <a:rPr lang="ar-SA" sz="3200" b="1" dirty="0">
                <a:solidFill>
                  <a:schemeClr val="accent1"/>
                </a:solidFill>
              </a:rPr>
              <a:t>ثانيا: آثار الوفاء بالكمبيالة: </a:t>
            </a:r>
          </a:p>
          <a:p>
            <a:pPr marL="514350" indent="-514350" algn="r" rtl="1">
              <a:buFont typeface="+mj-lt"/>
              <a:buAutoNum type="arabicPeriod"/>
            </a:pPr>
            <a:r>
              <a:rPr lang="ar-SA" sz="3200" dirty="0"/>
              <a:t>الوفاء من المدين الأصلي</a:t>
            </a:r>
          </a:p>
          <a:p>
            <a:pPr marL="514350" indent="-514350" algn="r" rtl="1">
              <a:buFont typeface="+mj-lt"/>
              <a:buAutoNum type="arabicPeriod"/>
            </a:pPr>
            <a:r>
              <a:rPr lang="ar-SA" sz="3200" dirty="0"/>
              <a:t>الوفاء من قبل أحد الضامنين</a:t>
            </a:r>
          </a:p>
          <a:p>
            <a:pPr marL="514350" indent="-514350" algn="r" defTabSz="914377" rtl="1" eaLnBrk="1" latinLnBrk="0" hangingPunct="1">
              <a:lnSpc>
                <a:spcPct val="90000"/>
              </a:lnSpc>
              <a:spcBef>
                <a:spcPts val="1000"/>
              </a:spcBef>
              <a:buFont typeface="+mj-lt"/>
              <a:buAutoNum type="arabicPeriod"/>
            </a:pPr>
            <a:endParaRPr lang="en-US" sz="3200" dirty="0"/>
          </a:p>
        </p:txBody>
      </p:sp>
    </p:spTree>
    <p:extLst>
      <p:ext uri="{BB962C8B-B14F-4D97-AF65-F5344CB8AC3E}">
        <p14:creationId xmlns:p14="http://schemas.microsoft.com/office/powerpoint/2010/main" val="288088170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04DA-01CD-3544-8D14-6084443EE77A}"/>
              </a:ext>
            </a:extLst>
          </p:cNvPr>
          <p:cNvSpPr>
            <a:spLocks noGrp="1"/>
          </p:cNvSpPr>
          <p:nvPr>
            <p:ph type="title"/>
          </p:nvPr>
        </p:nvSpPr>
        <p:spPr>
          <a:xfrm>
            <a:off x="838200" y="185738"/>
            <a:ext cx="10515600" cy="663573"/>
          </a:xfrm>
          <a:ln>
            <a:solidFill>
              <a:schemeClr val="accent1"/>
            </a:solidFill>
          </a:ln>
        </p:spPr>
        <p:txBody>
          <a:bodyPr>
            <a:normAutofit/>
          </a:bodyPr>
          <a:lstStyle/>
          <a:p>
            <a:pPr algn="ctr" defTabSz="914377" rtl="1" eaLnBrk="1" latinLnBrk="0" hangingPunct="1">
              <a:lnSpc>
                <a:spcPct val="90000"/>
              </a:lnSpc>
              <a:spcBef>
                <a:spcPct val="0"/>
              </a:spcBef>
              <a:buNone/>
            </a:pPr>
            <a:r>
              <a:rPr lang="ar-SA" sz="4000" b="1" dirty="0"/>
              <a:t>أثر الامتناع عن الوفاء بالكمبيالة</a:t>
            </a:r>
            <a:endParaRPr lang="en-US" sz="4000" b="1" dirty="0"/>
          </a:p>
        </p:txBody>
      </p:sp>
      <p:sp>
        <p:nvSpPr>
          <p:cNvPr id="3" name="Content Placeholder 2">
            <a:extLst>
              <a:ext uri="{FF2B5EF4-FFF2-40B4-BE49-F238E27FC236}">
                <a16:creationId xmlns:a16="http://schemas.microsoft.com/office/drawing/2014/main" id="{74DFCA6E-825B-AF49-BA39-7505BE680CEE}"/>
              </a:ext>
            </a:extLst>
          </p:cNvPr>
          <p:cNvSpPr>
            <a:spLocks noGrp="1"/>
          </p:cNvSpPr>
          <p:nvPr>
            <p:ph idx="1"/>
          </p:nvPr>
        </p:nvSpPr>
        <p:spPr>
          <a:xfrm>
            <a:off x="247650" y="1168400"/>
            <a:ext cx="11906250" cy="4351338"/>
          </a:xfrm>
        </p:spPr>
        <p:txBody>
          <a:bodyPr>
            <a:no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dirty="0"/>
              <a:t>عند امتناع المسحوب عليه عن الوفاء بالكمبيالة يكون للحامل حق الرجوع على الموقعين عليها لأنهم ضامنين للوفاء بها. غير أن هذا الرجوع مشروط بإجراءات رسمية يجب على الحامل القيام بها. </a:t>
            </a:r>
          </a:p>
          <a:p>
            <a:pPr marL="228594" indent="-228594" algn="just" defTabSz="914377" rtl="1" eaLnBrk="1" latinLnBrk="0" hangingPunct="1">
              <a:lnSpc>
                <a:spcPct val="90000"/>
              </a:lnSpc>
              <a:spcBef>
                <a:spcPts val="1000"/>
              </a:spcBef>
              <a:buFont typeface="Arial" panose="020B0604020202020204" pitchFamily="34" charset="0"/>
              <a:buChar char="•"/>
            </a:pPr>
            <a:r>
              <a:rPr lang="ar-SA" b="1" dirty="0">
                <a:solidFill>
                  <a:schemeClr val="accent1"/>
                </a:solidFill>
              </a:rPr>
              <a:t>أولا: إثبات الرفض بعمل محضر احتجاج: </a:t>
            </a:r>
          </a:p>
          <a:p>
            <a:pPr marL="228594" indent="-228594" algn="just" defTabSz="914377" rtl="1" eaLnBrk="1" latinLnBrk="0" hangingPunct="1">
              <a:lnSpc>
                <a:spcPct val="90000"/>
              </a:lnSpc>
              <a:spcBef>
                <a:spcPts val="1000"/>
              </a:spcBef>
              <a:buFont typeface="Arial" panose="020B0604020202020204" pitchFamily="34" charset="0"/>
              <a:buChar char="•"/>
            </a:pPr>
            <a:r>
              <a:rPr lang="ar-SA" dirty="0"/>
              <a:t>تعريف احتجاج عدم الوفاء</a:t>
            </a:r>
          </a:p>
          <a:p>
            <a:pPr marL="228594" indent="-228594" algn="just" defTabSz="914377" rtl="1" eaLnBrk="1" latinLnBrk="0" hangingPunct="1">
              <a:lnSpc>
                <a:spcPct val="90000"/>
              </a:lnSpc>
              <a:spcBef>
                <a:spcPts val="1000"/>
              </a:spcBef>
              <a:buFont typeface="Arial" panose="020B0604020202020204" pitchFamily="34" charset="0"/>
              <a:buChar char="•"/>
            </a:pPr>
            <a:r>
              <a:rPr lang="ar-SA" dirty="0"/>
              <a:t>هدف احتجاج عدم الوفاء</a:t>
            </a:r>
          </a:p>
          <a:p>
            <a:pPr marL="228594" indent="-228594" algn="just" defTabSz="914377" rtl="1" eaLnBrk="1" latinLnBrk="0" hangingPunct="1">
              <a:lnSpc>
                <a:spcPct val="90000"/>
              </a:lnSpc>
              <a:spcBef>
                <a:spcPts val="1000"/>
              </a:spcBef>
              <a:buFont typeface="Arial" panose="020B0604020202020204" pitchFamily="34" charset="0"/>
              <a:buChar char="•"/>
            </a:pPr>
            <a:r>
              <a:rPr lang="ar-SA" dirty="0"/>
              <a:t>بيانات ورقة الاحتجاج</a:t>
            </a:r>
          </a:p>
          <a:p>
            <a:pPr marL="228594" indent="-228594" algn="just" defTabSz="914377" rtl="1" eaLnBrk="1" latinLnBrk="0" hangingPunct="1">
              <a:lnSpc>
                <a:spcPct val="90000"/>
              </a:lnSpc>
              <a:spcBef>
                <a:spcPts val="1000"/>
              </a:spcBef>
              <a:buFont typeface="Arial" panose="020B0604020202020204" pitchFamily="34" charset="0"/>
              <a:buChar char="•"/>
            </a:pPr>
            <a:r>
              <a:rPr lang="ar-SA" dirty="0"/>
              <a:t>إلزامية تحرير احتجاج عدم الوفاء</a:t>
            </a:r>
          </a:p>
          <a:p>
            <a:pPr marL="228594" indent="-228594" algn="just" defTabSz="914377" rtl="1" eaLnBrk="1" latinLnBrk="0" hangingPunct="1">
              <a:lnSpc>
                <a:spcPct val="90000"/>
              </a:lnSpc>
              <a:spcBef>
                <a:spcPts val="1000"/>
              </a:spcBef>
              <a:buFont typeface="Arial" panose="020B0604020202020204" pitchFamily="34" charset="0"/>
              <a:buChar char="•"/>
            </a:pPr>
            <a:r>
              <a:rPr lang="ar-SA" b="1" dirty="0">
                <a:solidFill>
                  <a:schemeClr val="accent1"/>
                </a:solidFill>
              </a:rPr>
              <a:t>إلا أن هناك حالات يعفى فيها الحامل من عمل محضر احتجاج عدم الوفاء: </a:t>
            </a:r>
            <a:r>
              <a:rPr lang="ar-SA" dirty="0">
                <a:solidFill>
                  <a:srgbClr val="FF0000"/>
                </a:solidFill>
              </a:rPr>
              <a:t>١-</a:t>
            </a:r>
            <a:r>
              <a:rPr lang="ar-SA" dirty="0"/>
              <a:t> اذا تضمنت الكمبيالة شرط الرجوع بلا مصاريف </a:t>
            </a:r>
            <a:r>
              <a:rPr lang="ar-SA" dirty="0">
                <a:solidFill>
                  <a:srgbClr val="FF0000"/>
                </a:solidFill>
              </a:rPr>
              <a:t>٢-</a:t>
            </a:r>
            <a:r>
              <a:rPr lang="ar-SA" dirty="0"/>
              <a:t> اذا قام الحامل بعمل محضر احتجاج عدم القبول </a:t>
            </a:r>
            <a:r>
              <a:rPr lang="ar-SA" dirty="0">
                <a:solidFill>
                  <a:srgbClr val="FF0000"/>
                </a:solidFill>
              </a:rPr>
              <a:t>٣-</a:t>
            </a:r>
            <a:r>
              <a:rPr lang="ar-SA" dirty="0"/>
              <a:t> في حالة افلاس المسحوب عليه سواء كان قابل أو غير قابل </a:t>
            </a:r>
            <a:r>
              <a:rPr lang="ar-SA" dirty="0">
                <a:solidFill>
                  <a:srgbClr val="FF0000"/>
                </a:solidFill>
              </a:rPr>
              <a:t>٤-</a:t>
            </a:r>
            <a:r>
              <a:rPr lang="ar-SA" dirty="0"/>
              <a:t> في حالة افلاس الساحب الذي اشترط عدم تقديم الكمبيالة للقبول </a:t>
            </a:r>
            <a:r>
              <a:rPr lang="ar-SA" dirty="0">
                <a:solidFill>
                  <a:srgbClr val="FF0000"/>
                </a:solidFill>
              </a:rPr>
              <a:t>٥-</a:t>
            </a:r>
            <a:r>
              <a:rPr lang="ar-SA" dirty="0"/>
              <a:t> حدوث قوة قاهرة حالت دون تقديم الكمبيالة أو عمل احتجاج في المواعيد المقررة، واستمرت لمدة أكثر من ٣٠ يوم من تاريخ الاستحقاق. </a:t>
            </a:r>
            <a:endParaRPr lang="en-US" dirty="0"/>
          </a:p>
        </p:txBody>
      </p:sp>
    </p:spTree>
    <p:extLst>
      <p:ext uri="{BB962C8B-B14F-4D97-AF65-F5344CB8AC3E}">
        <p14:creationId xmlns:p14="http://schemas.microsoft.com/office/powerpoint/2010/main" val="335395343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E1D107-B4FE-CB40-8239-5AD2B708D7FD}"/>
              </a:ext>
            </a:extLst>
          </p:cNvPr>
          <p:cNvSpPr>
            <a:spLocks noGrp="1"/>
          </p:cNvSpPr>
          <p:nvPr>
            <p:ph idx="1"/>
          </p:nvPr>
        </p:nvSpPr>
        <p:spPr>
          <a:xfrm>
            <a:off x="485775" y="439737"/>
            <a:ext cx="11425238" cy="4351338"/>
          </a:xfrm>
        </p:spPr>
        <p:txBody>
          <a:bodyPr>
            <a:no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ميعاد عمل الاحتجاج: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solidFill>
                  <a:srgbClr val="00B050"/>
                </a:solidFill>
              </a:rPr>
              <a:t>اذا كانت الكمبيالة مستحقة في يوم معين، أو بعد مدة من تاريخ تحريرها، أو بعد مدة من تاريخ الاطلاع عليها،</a:t>
            </a:r>
            <a:r>
              <a:rPr lang="ar-SA" sz="3200" dirty="0"/>
              <a:t> فيجب عمل الاحتجاج في أحد يومي العمل التاليين ليوم الاستحقاق، ومن ثم لا يجوز تحريره في نفس يوم الاستحقاق ذاته. </a:t>
            </a:r>
          </a:p>
          <a:p>
            <a:pPr marL="228594" indent="-228594" algn="just" defTabSz="914377" rtl="1" eaLnBrk="1" latinLnBrk="0" hangingPunct="1">
              <a:lnSpc>
                <a:spcPct val="90000"/>
              </a:lnSpc>
              <a:spcBef>
                <a:spcPts val="1000"/>
              </a:spcBef>
              <a:buFont typeface="Arial" panose="020B0604020202020204" pitchFamily="34" charset="0"/>
              <a:buChar char="•"/>
            </a:pPr>
            <a:endParaRPr lang="ar-SA" sz="3200" dirty="0"/>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solidFill>
                  <a:srgbClr val="00B050"/>
                </a:solidFill>
              </a:rPr>
              <a:t>اذا كانت الكمبيالة مستحقة الوفاء لدى الاطلاع، والتي يجب تقديمها للوفاء خلال سنة من تاريخ إنشائها،</a:t>
            </a:r>
            <a:r>
              <a:rPr lang="ar-SA" sz="3200" dirty="0"/>
              <a:t> فيجب عمل الاحتجاج خلال مدة هذه السنة. على أنه إذا قدمت الكمبيالة للوفاء في آخر يوم من السنة جاز عمل الاحتجاج في اليوم التالي. وإذا وافق آخر يوم لعمل الاحتجاج عطلة رسمية فيمتد الميعاد إلى أول يوم عمل بعد العطلة. </a:t>
            </a:r>
          </a:p>
          <a:p>
            <a:pPr marL="0" indent="0" algn="just" defTabSz="914377" rtl="1" eaLnBrk="1" latinLnBrk="0" hangingPunct="1">
              <a:lnSpc>
                <a:spcPct val="90000"/>
              </a:lnSpc>
              <a:spcBef>
                <a:spcPts val="1000"/>
              </a:spcBef>
              <a:buNone/>
            </a:pPr>
            <a:r>
              <a:rPr lang="ar-SA" sz="3200" dirty="0"/>
              <a:t>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solidFill>
                  <a:srgbClr val="00B050"/>
                </a:solidFill>
              </a:rPr>
              <a:t>اذا حالت قوة قاهرة دون تحرير احتجاج عدم الوفاء في الميعاد المحدد، </a:t>
            </a:r>
            <a:r>
              <a:rPr lang="ar-SA" sz="3200" dirty="0"/>
              <a:t>فإن الميعاد يمتد إلى حين زوال القوة القاهرة، بشرط أن لا تستمر أكثر من ثلاثين يوم من تاريخ الاستحقاق، ففي هذه الحالة يعفى من عمل الاحتجاج. </a:t>
            </a:r>
            <a:endParaRPr lang="en-US" sz="3200" dirty="0"/>
          </a:p>
        </p:txBody>
      </p:sp>
    </p:spTree>
    <p:extLst>
      <p:ext uri="{BB962C8B-B14F-4D97-AF65-F5344CB8AC3E}">
        <p14:creationId xmlns:p14="http://schemas.microsoft.com/office/powerpoint/2010/main" val="153696799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FE95-0D34-D346-96CA-400428347CF9}"/>
              </a:ext>
            </a:extLst>
          </p:cNvPr>
          <p:cNvSpPr>
            <a:spLocks noGrp="1"/>
          </p:cNvSpPr>
          <p:nvPr>
            <p:ph type="title"/>
          </p:nvPr>
        </p:nvSpPr>
        <p:spPr>
          <a:xfrm>
            <a:off x="838200" y="150814"/>
            <a:ext cx="10515600" cy="1325563"/>
          </a:xfrm>
          <a:ln>
            <a:solidFill>
              <a:schemeClr val="accent1"/>
            </a:solidFill>
          </a:ln>
        </p:spPr>
        <p:txBody>
          <a:bodyPr/>
          <a:lstStyle/>
          <a:p>
            <a:pPr algn="ctr" defTabSz="914377" rtl="1" eaLnBrk="1" latinLnBrk="0" hangingPunct="1">
              <a:lnSpc>
                <a:spcPct val="90000"/>
              </a:lnSpc>
              <a:spcBef>
                <a:spcPct val="0"/>
              </a:spcBef>
              <a:buNone/>
            </a:pPr>
            <a:r>
              <a:rPr lang="ar-SA" b="1" dirty="0"/>
              <a:t>الآثار المترتبة على عمل احتجاج </a:t>
            </a:r>
            <a:r>
              <a:rPr lang="ar-SA" b="1"/>
              <a:t>عدم الوفاء</a:t>
            </a:r>
            <a:endParaRPr lang="en-US" b="1" dirty="0"/>
          </a:p>
        </p:txBody>
      </p:sp>
      <p:sp>
        <p:nvSpPr>
          <p:cNvPr id="3" name="Content Placeholder 2">
            <a:extLst>
              <a:ext uri="{FF2B5EF4-FFF2-40B4-BE49-F238E27FC236}">
                <a16:creationId xmlns:a16="http://schemas.microsoft.com/office/drawing/2014/main" id="{F7F3088D-B073-1646-AF77-1AD96A8ECDFA}"/>
              </a:ext>
            </a:extLst>
          </p:cNvPr>
          <p:cNvSpPr>
            <a:spLocks noGrp="1"/>
          </p:cNvSpPr>
          <p:nvPr>
            <p:ph idx="1"/>
          </p:nvPr>
        </p:nvSpPr>
        <p:spPr>
          <a:xfrm>
            <a:off x="0" y="1625600"/>
            <a:ext cx="12192000" cy="4351338"/>
          </a:xfrm>
        </p:spPr>
        <p:txBody>
          <a:bodyPr>
            <a:noAutofit/>
          </a:bodyPr>
          <a:lstStyle/>
          <a:p>
            <a:pPr marL="514350" indent="-514350" algn="just" defTabSz="914377" rtl="1" eaLnBrk="1" latinLnBrk="0" hangingPunct="1">
              <a:lnSpc>
                <a:spcPct val="90000"/>
              </a:lnSpc>
              <a:spcBef>
                <a:spcPts val="1000"/>
              </a:spcBef>
              <a:buFont typeface="+mj-lt"/>
              <a:buAutoNum type="arabicPeriod"/>
            </a:pPr>
            <a:r>
              <a:rPr lang="ar-SA" sz="3200" dirty="0"/>
              <a:t>حق الحامل في الرجوع على الضامنين دون أن يكون مهملا. </a:t>
            </a:r>
          </a:p>
          <a:p>
            <a:pPr marL="514350" indent="-514350" algn="just" defTabSz="914377" rtl="1" eaLnBrk="1" latinLnBrk="0" hangingPunct="1">
              <a:lnSpc>
                <a:spcPct val="90000"/>
              </a:lnSpc>
              <a:spcBef>
                <a:spcPts val="1000"/>
              </a:spcBef>
              <a:buFont typeface="+mj-lt"/>
              <a:buAutoNum type="arabicPeriod"/>
            </a:pPr>
            <a:r>
              <a:rPr lang="ar-SA" sz="3200" dirty="0"/>
              <a:t>حق الحامل في توقيع الحجز التحفظي على منقولات أي ملتزم على الورقة التجارية. </a:t>
            </a:r>
          </a:p>
          <a:p>
            <a:pPr marL="514350" indent="-514350" algn="just" defTabSz="914377" rtl="1" eaLnBrk="1" latinLnBrk="0" hangingPunct="1">
              <a:lnSpc>
                <a:spcPct val="90000"/>
              </a:lnSpc>
              <a:spcBef>
                <a:spcPts val="1000"/>
              </a:spcBef>
              <a:buFont typeface="+mj-lt"/>
              <a:buAutoNum type="arabicPeriod"/>
            </a:pPr>
            <a:r>
              <a:rPr lang="ar-SA" sz="3200" dirty="0"/>
              <a:t>التظهير اللاحق لعمل الاحتجاج يرتب آثار حوالة الحق. </a:t>
            </a:r>
          </a:p>
          <a:p>
            <a:pPr marL="514350" indent="-514350" algn="just" defTabSz="914377" rtl="1" eaLnBrk="1" latinLnBrk="0" hangingPunct="1">
              <a:lnSpc>
                <a:spcPct val="90000"/>
              </a:lnSpc>
              <a:spcBef>
                <a:spcPts val="1000"/>
              </a:spcBef>
              <a:buFont typeface="+mj-lt"/>
              <a:buAutoNum type="arabicPeriod"/>
            </a:pPr>
            <a:r>
              <a:rPr lang="ar-SA" sz="3200" dirty="0"/>
              <a:t>بدء سريان عدم سماع دعوى الحامل على الساحب والمظهرين من تاريخ الاحتجاج. </a:t>
            </a:r>
          </a:p>
          <a:p>
            <a:pPr marL="514350" indent="-514350" algn="just" defTabSz="914377" rtl="1" eaLnBrk="1" latinLnBrk="0" hangingPunct="1">
              <a:lnSpc>
                <a:spcPct val="90000"/>
              </a:lnSpc>
              <a:spcBef>
                <a:spcPts val="1000"/>
              </a:spcBef>
              <a:buFont typeface="+mj-lt"/>
              <a:buAutoNum type="arabicPeriod"/>
            </a:pPr>
            <a:endParaRPr lang="ar-SA" sz="3200" dirty="0"/>
          </a:p>
          <a:p>
            <a:pPr algn="just" rtl="1"/>
            <a:r>
              <a:rPr lang="ar-SA" sz="3200" b="1" dirty="0">
                <a:solidFill>
                  <a:schemeClr val="accent1"/>
                </a:solidFill>
              </a:rPr>
              <a:t>ثانيا: الاخطار: </a:t>
            </a:r>
          </a:p>
          <a:p>
            <a:pPr algn="just" rtl="1"/>
            <a:r>
              <a:rPr lang="ar-SA" sz="3200" dirty="0"/>
              <a:t>يجب على الحامل اخطار الساحب ومن ظهرها له بعدم الوفاء خلال ٤ أيام العمل التالية ليوم عمل الاحتجاج أو ٤ أيام من تاريخ تقديمها للوفاء اذا اشتملت لشرط الرجوع بلا مصاريف. ولا يترتب على عدم الاخطار اعتبار الحامل مهملا، وإنما يلتزم بالتعويض عن الضرر الناتج عن عدم الاخطار بشرط أن لا يتجاوز التعويض مبلغ الكمبيالة. </a:t>
            </a:r>
            <a:endParaRPr lang="en-US" sz="3200" dirty="0"/>
          </a:p>
        </p:txBody>
      </p:sp>
    </p:spTree>
    <p:extLst>
      <p:ext uri="{BB962C8B-B14F-4D97-AF65-F5344CB8AC3E}">
        <p14:creationId xmlns:p14="http://schemas.microsoft.com/office/powerpoint/2010/main" val="264109783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8" y="1114426"/>
            <a:ext cx="7372351"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6000" b="1" dirty="0"/>
              <a:t>المحاضرة السابعة عشر</a:t>
            </a:r>
            <a:endParaRPr lang="en-US" sz="6000" b="1" dirty="0"/>
          </a:p>
        </p:txBody>
      </p:sp>
    </p:spTree>
    <p:extLst>
      <p:ext uri="{BB962C8B-B14F-4D97-AF65-F5344CB8AC3E}">
        <p14:creationId xmlns:p14="http://schemas.microsoft.com/office/powerpoint/2010/main" val="12890000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FA2C424-C716-964B-9C9F-FD8FB7B5C574}"/>
              </a:ext>
            </a:extLst>
          </p:cNvPr>
          <p:cNvSpPr/>
          <p:nvPr/>
        </p:nvSpPr>
        <p:spPr>
          <a:xfrm>
            <a:off x="2957517" y="71438"/>
            <a:ext cx="5743575" cy="75131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solidFill>
                  <a:schemeClr val="tx1"/>
                </a:solidFill>
              </a:rPr>
              <a:t>انقضاء الالتزام الثابت بالكمبيالة</a:t>
            </a:r>
            <a:endParaRPr lang="en-US" sz="4000" b="1" dirty="0">
              <a:solidFill>
                <a:schemeClr val="tx1"/>
              </a:solidFill>
            </a:endParaRPr>
          </a:p>
        </p:txBody>
      </p:sp>
      <p:sp>
        <p:nvSpPr>
          <p:cNvPr id="8" name="Rectangle 7">
            <a:extLst>
              <a:ext uri="{FF2B5EF4-FFF2-40B4-BE49-F238E27FC236}">
                <a16:creationId xmlns:a16="http://schemas.microsoft.com/office/drawing/2014/main" id="{E7A129E0-A9A3-AD45-B2A9-F59E44E67F09}"/>
              </a:ext>
            </a:extLst>
          </p:cNvPr>
          <p:cNvSpPr/>
          <p:nvPr/>
        </p:nvSpPr>
        <p:spPr>
          <a:xfrm>
            <a:off x="8341514" y="993348"/>
            <a:ext cx="3228979" cy="814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الوفاء بقيمة الكمبيالة</a:t>
            </a:r>
            <a:endParaRPr lang="en-US" sz="3200" b="1" dirty="0"/>
          </a:p>
        </p:txBody>
      </p:sp>
      <p:sp>
        <p:nvSpPr>
          <p:cNvPr id="9" name="Rectangle 8">
            <a:extLst>
              <a:ext uri="{FF2B5EF4-FFF2-40B4-BE49-F238E27FC236}">
                <a16:creationId xmlns:a16="http://schemas.microsoft.com/office/drawing/2014/main" id="{05C9EAC3-6554-634C-9B15-333C9CD30D48}"/>
              </a:ext>
            </a:extLst>
          </p:cNvPr>
          <p:cNvSpPr/>
          <p:nvPr/>
        </p:nvSpPr>
        <p:spPr>
          <a:xfrm>
            <a:off x="4455306" y="1000901"/>
            <a:ext cx="3078961" cy="814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السقوط الصرفي</a:t>
            </a:r>
            <a:endParaRPr lang="en-US" sz="3200" b="1" dirty="0"/>
          </a:p>
        </p:txBody>
      </p:sp>
      <p:sp>
        <p:nvSpPr>
          <p:cNvPr id="10" name="Rectangle 9">
            <a:extLst>
              <a:ext uri="{FF2B5EF4-FFF2-40B4-BE49-F238E27FC236}">
                <a16:creationId xmlns:a16="http://schemas.microsoft.com/office/drawing/2014/main" id="{4987DE5C-0813-634A-BE0E-5333B9A5D404}"/>
              </a:ext>
            </a:extLst>
          </p:cNvPr>
          <p:cNvSpPr/>
          <p:nvPr/>
        </p:nvSpPr>
        <p:spPr>
          <a:xfrm>
            <a:off x="314324" y="1000901"/>
            <a:ext cx="3114675" cy="814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t>عدم سماع الدعوى</a:t>
            </a:r>
            <a:endParaRPr lang="en-US" sz="3200" b="1" dirty="0"/>
          </a:p>
        </p:txBody>
      </p:sp>
      <p:sp>
        <p:nvSpPr>
          <p:cNvPr id="13" name="Oval 12">
            <a:extLst>
              <a:ext uri="{FF2B5EF4-FFF2-40B4-BE49-F238E27FC236}">
                <a16:creationId xmlns:a16="http://schemas.microsoft.com/office/drawing/2014/main" id="{769327E3-9AAD-7446-B493-22C6558E8E81}"/>
              </a:ext>
            </a:extLst>
          </p:cNvPr>
          <p:cNvSpPr/>
          <p:nvPr/>
        </p:nvSpPr>
        <p:spPr>
          <a:xfrm>
            <a:off x="8334371" y="1885112"/>
            <a:ext cx="3057521" cy="67482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الوفاء الطبيعي</a:t>
            </a:r>
            <a:endParaRPr lang="en-US" sz="3200" b="1" dirty="0"/>
          </a:p>
        </p:txBody>
      </p:sp>
      <p:sp>
        <p:nvSpPr>
          <p:cNvPr id="14" name="Oval 13">
            <a:extLst>
              <a:ext uri="{FF2B5EF4-FFF2-40B4-BE49-F238E27FC236}">
                <a16:creationId xmlns:a16="http://schemas.microsoft.com/office/drawing/2014/main" id="{D0FC6D6E-6EE2-6446-A5B1-E8275B535911}"/>
              </a:ext>
            </a:extLst>
          </p:cNvPr>
          <p:cNvSpPr/>
          <p:nvPr/>
        </p:nvSpPr>
        <p:spPr>
          <a:xfrm>
            <a:off x="8283173" y="2774430"/>
            <a:ext cx="3057521" cy="72707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شروط الوفاء</a:t>
            </a:r>
            <a:endParaRPr lang="en-US" sz="3200" b="1" dirty="0"/>
          </a:p>
        </p:txBody>
      </p:sp>
      <p:sp>
        <p:nvSpPr>
          <p:cNvPr id="15" name="Oval 14">
            <a:extLst>
              <a:ext uri="{FF2B5EF4-FFF2-40B4-BE49-F238E27FC236}">
                <a16:creationId xmlns:a16="http://schemas.microsoft.com/office/drawing/2014/main" id="{255466A7-B0CC-C344-B70E-D0F35CCF3B14}"/>
              </a:ext>
            </a:extLst>
          </p:cNvPr>
          <p:cNvSpPr/>
          <p:nvPr/>
        </p:nvSpPr>
        <p:spPr>
          <a:xfrm>
            <a:off x="7575938" y="4930173"/>
            <a:ext cx="4471992" cy="68247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أثر الامتناع عن الوفاء</a:t>
            </a:r>
            <a:endParaRPr lang="en-US" sz="3200" b="1" dirty="0"/>
          </a:p>
        </p:txBody>
      </p:sp>
      <p:sp>
        <p:nvSpPr>
          <p:cNvPr id="24" name="Oval 23">
            <a:extLst>
              <a:ext uri="{FF2B5EF4-FFF2-40B4-BE49-F238E27FC236}">
                <a16:creationId xmlns:a16="http://schemas.microsoft.com/office/drawing/2014/main" id="{37E5AD62-BCFB-9D4E-865E-E13078A06094}"/>
              </a:ext>
            </a:extLst>
          </p:cNvPr>
          <p:cNvSpPr/>
          <p:nvPr/>
        </p:nvSpPr>
        <p:spPr>
          <a:xfrm>
            <a:off x="7962893" y="3760661"/>
            <a:ext cx="3800475"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إثبات الوفاء وآثاره</a:t>
            </a:r>
            <a:endParaRPr lang="en-US" sz="3200" b="1" dirty="0"/>
          </a:p>
        </p:txBody>
      </p:sp>
      <p:sp>
        <p:nvSpPr>
          <p:cNvPr id="22" name="Oval 21">
            <a:extLst>
              <a:ext uri="{FF2B5EF4-FFF2-40B4-BE49-F238E27FC236}">
                <a16:creationId xmlns:a16="http://schemas.microsoft.com/office/drawing/2014/main" id="{6EFC0C33-09CD-D742-8DB7-C8EB6808EB0B}"/>
              </a:ext>
            </a:extLst>
          </p:cNvPr>
          <p:cNvSpPr/>
          <p:nvPr/>
        </p:nvSpPr>
        <p:spPr>
          <a:xfrm>
            <a:off x="7524739" y="5897285"/>
            <a:ext cx="4574390" cy="68247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آثار احتجاج عدم الوفاء</a:t>
            </a:r>
            <a:endParaRPr lang="en-US" sz="3200" b="1" dirty="0"/>
          </a:p>
        </p:txBody>
      </p:sp>
      <p:sp>
        <p:nvSpPr>
          <p:cNvPr id="12" name="Oval 11">
            <a:extLst>
              <a:ext uri="{FF2B5EF4-FFF2-40B4-BE49-F238E27FC236}">
                <a16:creationId xmlns:a16="http://schemas.microsoft.com/office/drawing/2014/main" id="{2EA89D06-2538-7F46-9C7B-D2BCAB97988F}"/>
              </a:ext>
            </a:extLst>
          </p:cNvPr>
          <p:cNvSpPr/>
          <p:nvPr/>
        </p:nvSpPr>
        <p:spPr>
          <a:xfrm>
            <a:off x="4455306" y="1979087"/>
            <a:ext cx="3057521" cy="114694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تعريفه وخصائصه</a:t>
            </a:r>
            <a:endParaRPr lang="en-US" sz="3200" b="1" dirty="0"/>
          </a:p>
        </p:txBody>
      </p:sp>
      <p:sp>
        <p:nvSpPr>
          <p:cNvPr id="16" name="Oval 15">
            <a:extLst>
              <a:ext uri="{FF2B5EF4-FFF2-40B4-BE49-F238E27FC236}">
                <a16:creationId xmlns:a16="http://schemas.microsoft.com/office/drawing/2014/main" id="{BCBAAAF5-5DAF-B346-A75F-D22B55EB7690}"/>
              </a:ext>
            </a:extLst>
          </p:cNvPr>
          <p:cNvSpPr/>
          <p:nvPr/>
        </p:nvSpPr>
        <p:spPr>
          <a:xfrm>
            <a:off x="4455305" y="3417875"/>
            <a:ext cx="3057521" cy="72707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حالاته</a:t>
            </a:r>
            <a:endParaRPr lang="en-US" sz="3200" b="1" dirty="0"/>
          </a:p>
        </p:txBody>
      </p:sp>
      <p:sp>
        <p:nvSpPr>
          <p:cNvPr id="18" name="Oval 17">
            <a:extLst>
              <a:ext uri="{FF2B5EF4-FFF2-40B4-BE49-F238E27FC236}">
                <a16:creationId xmlns:a16="http://schemas.microsoft.com/office/drawing/2014/main" id="{277C11E2-4410-1846-BC83-4F8EE7291DA1}"/>
              </a:ext>
            </a:extLst>
          </p:cNvPr>
          <p:cNvSpPr/>
          <p:nvPr/>
        </p:nvSpPr>
        <p:spPr>
          <a:xfrm>
            <a:off x="4455305" y="4436786"/>
            <a:ext cx="3120633" cy="8346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أطرافه</a:t>
            </a:r>
            <a:endParaRPr lang="en-US" sz="3200" b="1" dirty="0"/>
          </a:p>
        </p:txBody>
      </p:sp>
      <p:sp>
        <p:nvSpPr>
          <p:cNvPr id="20" name="Oval 19">
            <a:extLst>
              <a:ext uri="{FF2B5EF4-FFF2-40B4-BE49-F238E27FC236}">
                <a16:creationId xmlns:a16="http://schemas.microsoft.com/office/drawing/2014/main" id="{0EF97526-C82B-BA4D-8CCB-2C0856A4BFD4}"/>
              </a:ext>
            </a:extLst>
          </p:cNvPr>
          <p:cNvSpPr/>
          <p:nvPr/>
        </p:nvSpPr>
        <p:spPr>
          <a:xfrm>
            <a:off x="371478" y="1993437"/>
            <a:ext cx="3057521" cy="935501"/>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ماهيته وأهميته</a:t>
            </a:r>
            <a:endParaRPr lang="en-US" sz="3200" b="1" dirty="0"/>
          </a:p>
        </p:txBody>
      </p:sp>
      <p:sp>
        <p:nvSpPr>
          <p:cNvPr id="21" name="Oval 20">
            <a:extLst>
              <a:ext uri="{FF2B5EF4-FFF2-40B4-BE49-F238E27FC236}">
                <a16:creationId xmlns:a16="http://schemas.microsoft.com/office/drawing/2014/main" id="{3FCCE5BF-8FE6-5A44-B9C1-EAB0C6D38F88}"/>
              </a:ext>
            </a:extLst>
          </p:cNvPr>
          <p:cNvSpPr/>
          <p:nvPr/>
        </p:nvSpPr>
        <p:spPr>
          <a:xfrm>
            <a:off x="371477" y="3153314"/>
            <a:ext cx="3057521" cy="959907"/>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الدعاوى الخاضعة له</a:t>
            </a:r>
            <a:endParaRPr lang="en-US" sz="3200" b="1" dirty="0"/>
          </a:p>
        </p:txBody>
      </p:sp>
      <p:sp>
        <p:nvSpPr>
          <p:cNvPr id="23" name="Oval 22">
            <a:extLst>
              <a:ext uri="{FF2B5EF4-FFF2-40B4-BE49-F238E27FC236}">
                <a16:creationId xmlns:a16="http://schemas.microsoft.com/office/drawing/2014/main" id="{CCA8FEBA-64DB-D746-BF07-65E8DB7C64F6}"/>
              </a:ext>
            </a:extLst>
          </p:cNvPr>
          <p:cNvSpPr/>
          <p:nvPr/>
        </p:nvSpPr>
        <p:spPr>
          <a:xfrm>
            <a:off x="371477" y="4451136"/>
            <a:ext cx="3120633" cy="100011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الدعاوى غير الخاضعة له</a:t>
            </a:r>
            <a:endParaRPr lang="en-US" sz="3200" b="1" dirty="0"/>
          </a:p>
        </p:txBody>
      </p:sp>
      <p:sp>
        <p:nvSpPr>
          <p:cNvPr id="26" name="Oval 25">
            <a:extLst>
              <a:ext uri="{FF2B5EF4-FFF2-40B4-BE49-F238E27FC236}">
                <a16:creationId xmlns:a16="http://schemas.microsoft.com/office/drawing/2014/main" id="{47F673A1-09AF-F84D-9048-3DFCCB862DFD}"/>
              </a:ext>
            </a:extLst>
          </p:cNvPr>
          <p:cNvSpPr/>
          <p:nvPr/>
        </p:nvSpPr>
        <p:spPr>
          <a:xfrm>
            <a:off x="308365" y="5635419"/>
            <a:ext cx="3120633" cy="956085"/>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3200" b="1" dirty="0"/>
              <a:t>مدة عدم السماع</a:t>
            </a:r>
            <a:endParaRPr lang="en-US" sz="3200" b="1" dirty="0"/>
          </a:p>
        </p:txBody>
      </p:sp>
    </p:spTree>
    <p:extLst>
      <p:ext uri="{BB962C8B-B14F-4D97-AF65-F5344CB8AC3E}">
        <p14:creationId xmlns:p14="http://schemas.microsoft.com/office/powerpoint/2010/main" val="209904379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8" name="Pentagon 7"/>
          <p:cNvSpPr/>
          <p:nvPr/>
        </p:nvSpPr>
        <p:spPr>
          <a:xfrm flipH="1">
            <a:off x="1628778" y="3501161"/>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عدم سماع الدعوى </a:t>
            </a:r>
            <a:endParaRPr lang="en-US" sz="4000" b="1" dirty="0"/>
          </a:p>
        </p:txBody>
      </p:sp>
      <p:sp>
        <p:nvSpPr>
          <p:cNvPr id="6" name="Pentagon 5">
            <a:extLst>
              <a:ext uri="{FF2B5EF4-FFF2-40B4-BE49-F238E27FC236}">
                <a16:creationId xmlns:a16="http://schemas.microsoft.com/office/drawing/2014/main" id="{6FC42B3A-0EAC-BF44-99AE-75F3B9E0857B}"/>
              </a:ext>
            </a:extLst>
          </p:cNvPr>
          <p:cNvSpPr/>
          <p:nvPr/>
        </p:nvSpPr>
        <p:spPr>
          <a:xfrm flipH="1">
            <a:off x="1628775" y="2457865"/>
            <a:ext cx="9938712"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السقوط الصرفي</a:t>
            </a:r>
            <a:endParaRPr lang="en-US" sz="4000" b="1" dirty="0"/>
          </a:p>
        </p:txBody>
      </p:sp>
    </p:spTree>
    <p:extLst>
      <p:ext uri="{BB962C8B-B14F-4D97-AF65-F5344CB8AC3E}">
        <p14:creationId xmlns:p14="http://schemas.microsoft.com/office/powerpoint/2010/main" val="172357278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0666-D57D-ED47-B123-5E7F638FE30F}"/>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السقوط الصرفي (سقوط حق المطالبة بالكمبيالة صرفيا)</a:t>
            </a:r>
            <a:endParaRPr lang="en-US" b="1" dirty="0"/>
          </a:p>
        </p:txBody>
      </p:sp>
      <p:sp>
        <p:nvSpPr>
          <p:cNvPr id="3" name="Content Placeholder 2">
            <a:extLst>
              <a:ext uri="{FF2B5EF4-FFF2-40B4-BE49-F238E27FC236}">
                <a16:creationId xmlns:a16="http://schemas.microsoft.com/office/drawing/2014/main" id="{6CB37EF4-D2EB-4F4B-9F25-84D57FE3DCDC}"/>
              </a:ext>
            </a:extLst>
          </p:cNvPr>
          <p:cNvSpPr>
            <a:spLocks noGrp="1"/>
          </p:cNvSpPr>
          <p:nvPr>
            <p:ph idx="1"/>
          </p:nvPr>
        </p:nvSpPr>
        <p:spPr/>
        <p:txBody>
          <a:bodyPr>
            <a:no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هو جزاء رتبه النظام على حامل الورقة التجارية المهمل، الذي أهمل بالقيام ببعض الإجراءات النظامية في مواعيدها المقررة.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خصائص: </a:t>
            </a:r>
          </a:p>
          <a:p>
            <a:pPr marL="514350" indent="-514350" algn="just" defTabSz="914377" rtl="1" eaLnBrk="1" latinLnBrk="0" hangingPunct="1">
              <a:lnSpc>
                <a:spcPct val="90000"/>
              </a:lnSpc>
              <a:spcBef>
                <a:spcPts val="1000"/>
              </a:spcBef>
              <a:buFont typeface="+mj-lt"/>
              <a:buAutoNum type="arabicPeriod"/>
            </a:pPr>
            <a:r>
              <a:rPr lang="ar-SA" sz="3200" dirty="0">
                <a:solidFill>
                  <a:srgbClr val="00B050"/>
                </a:solidFill>
              </a:rPr>
              <a:t>لا يتعلق بالنظام العام </a:t>
            </a:r>
          </a:p>
          <a:p>
            <a:pPr lvl="1" algn="just" rtl="1">
              <a:spcBef>
                <a:spcPts val="1000"/>
              </a:spcBef>
            </a:pPr>
            <a:r>
              <a:rPr lang="ar-SA" sz="3200" dirty="0"/>
              <a:t>لا يحكم به القاضي من تلقاء نفسه </a:t>
            </a:r>
          </a:p>
          <a:p>
            <a:pPr lvl="1" algn="just" rtl="1">
              <a:spcBef>
                <a:spcPts val="1000"/>
              </a:spcBef>
            </a:pPr>
            <a:r>
              <a:rPr lang="ar-SA" sz="3200" dirty="0"/>
              <a:t>يحق التنازل عنه صراحة أو ضمنا </a:t>
            </a:r>
          </a:p>
          <a:p>
            <a:pPr marL="514350" indent="-514350" algn="just" rtl="1">
              <a:buFont typeface="+mj-lt"/>
              <a:buAutoNum type="arabicPeriod"/>
            </a:pPr>
            <a:r>
              <a:rPr lang="ar-SA" sz="3200" dirty="0">
                <a:solidFill>
                  <a:srgbClr val="00B050"/>
                </a:solidFill>
              </a:rPr>
              <a:t>دفع موضوعي</a:t>
            </a:r>
          </a:p>
          <a:p>
            <a:pPr marL="514350" indent="-514350" algn="just" rtl="1">
              <a:buFont typeface="+mj-lt"/>
              <a:buAutoNum type="arabicPeriod"/>
            </a:pPr>
            <a:r>
              <a:rPr lang="ar-SA" sz="3200" dirty="0">
                <a:solidFill>
                  <a:srgbClr val="00B050"/>
                </a:solidFill>
              </a:rPr>
              <a:t>يقتصر على الحقوق الصرفية</a:t>
            </a:r>
          </a:p>
          <a:p>
            <a:pPr lvl="1" algn="just" rtl="1"/>
            <a:r>
              <a:rPr lang="ar-SA" sz="3200" dirty="0"/>
              <a:t>ومن ثم لا يشمل الدعاوى الناشئة عن العلاقة الأصلية</a:t>
            </a:r>
            <a:endParaRPr lang="en-US" sz="3200" dirty="0"/>
          </a:p>
        </p:txBody>
      </p:sp>
    </p:spTree>
    <p:extLst>
      <p:ext uri="{BB962C8B-B14F-4D97-AF65-F5344CB8AC3E}">
        <p14:creationId xmlns:p14="http://schemas.microsoft.com/office/powerpoint/2010/main" val="213583082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7E99-0380-3447-B4E4-CEA2428DD8F2}"/>
              </a:ext>
            </a:extLst>
          </p:cNvPr>
          <p:cNvSpPr>
            <a:spLocks noGrp="1"/>
          </p:cNvSpPr>
          <p:nvPr>
            <p:ph type="title"/>
          </p:nvPr>
        </p:nvSpPr>
        <p:spPr>
          <a:xfrm>
            <a:off x="838200" y="365128"/>
            <a:ext cx="10515600" cy="806448"/>
          </a:xfrm>
          <a:ln>
            <a:solidFill>
              <a:schemeClr val="accent1"/>
            </a:solidFill>
          </a:ln>
        </p:spPr>
        <p:txBody>
          <a:bodyPr/>
          <a:lstStyle/>
          <a:p>
            <a:pPr algn="ctr" defTabSz="914377" rtl="1" eaLnBrk="1" latinLnBrk="0" hangingPunct="1">
              <a:lnSpc>
                <a:spcPct val="90000"/>
              </a:lnSpc>
              <a:spcBef>
                <a:spcPct val="0"/>
              </a:spcBef>
              <a:buNone/>
            </a:pPr>
            <a:r>
              <a:rPr lang="ar-SA" b="1" dirty="0"/>
              <a:t>حالات السقوط الصرفي</a:t>
            </a:r>
            <a:endParaRPr lang="en-US" b="1" dirty="0"/>
          </a:p>
        </p:txBody>
      </p:sp>
      <p:sp>
        <p:nvSpPr>
          <p:cNvPr id="3" name="Content Placeholder 2">
            <a:extLst>
              <a:ext uri="{FF2B5EF4-FFF2-40B4-BE49-F238E27FC236}">
                <a16:creationId xmlns:a16="http://schemas.microsoft.com/office/drawing/2014/main" id="{7309D3CE-0095-4246-9A34-4B73DFBA55F9}"/>
              </a:ext>
            </a:extLst>
          </p:cNvPr>
          <p:cNvSpPr>
            <a:spLocks noGrp="1"/>
          </p:cNvSpPr>
          <p:nvPr>
            <p:ph idx="1"/>
          </p:nvPr>
        </p:nvSpPr>
        <p:spPr>
          <a:xfrm>
            <a:off x="304800" y="1325562"/>
            <a:ext cx="11887200" cy="4351338"/>
          </a:xfrm>
        </p:spPr>
        <p:txBody>
          <a:bodyPr>
            <a:noAutofit/>
          </a:bodyPr>
          <a:lstStyle/>
          <a:p>
            <a:pPr marL="514350" indent="-514350" algn="just" defTabSz="914377" rtl="1" eaLnBrk="1" latinLnBrk="0" hangingPunct="1">
              <a:lnSpc>
                <a:spcPct val="90000"/>
              </a:lnSpc>
              <a:spcBef>
                <a:spcPts val="1000"/>
              </a:spcBef>
              <a:buFont typeface="+mj-lt"/>
              <a:buAutoNum type="arabicPeriod"/>
            </a:pPr>
            <a:r>
              <a:rPr lang="ar-SA" b="1" dirty="0">
                <a:solidFill>
                  <a:schemeClr val="accent1"/>
                </a:solidFill>
              </a:rPr>
              <a:t>السقوط لعدم تقديم الكمبيالة للقبول:</a:t>
            </a:r>
          </a:p>
          <a:p>
            <a:pPr lvl="1" algn="just" rtl="1">
              <a:spcBef>
                <a:spcPts val="1000"/>
              </a:spcBef>
            </a:pPr>
            <a:r>
              <a:rPr lang="ar-SA" sz="2800" dirty="0"/>
              <a:t>اذا لم تقدم للقبول في الميعاد الذي اشترطه الساحب</a:t>
            </a:r>
          </a:p>
          <a:p>
            <a:pPr lvl="1" algn="just" rtl="1">
              <a:spcBef>
                <a:spcPts val="1000"/>
              </a:spcBef>
            </a:pPr>
            <a:r>
              <a:rPr lang="ar-SA" sz="2800" dirty="0"/>
              <a:t>عدم التقديم للقبول وذلك للكمبيالة المستحقة الوفاء بعد مدة من الاطلاع عليها ( وذلك خلال سنة من تاريخ الانشاء، وللساحب تقصير هذه المدة أو إطالتها، وليس للمظهر سوى تقصيرها). </a:t>
            </a:r>
          </a:p>
          <a:p>
            <a:pPr marL="514350" indent="-514350" algn="just" rtl="1">
              <a:buFont typeface="+mj-lt"/>
              <a:buAutoNum type="arabicPeriod" startAt="2"/>
            </a:pPr>
            <a:r>
              <a:rPr lang="ar-SA" b="1" dirty="0">
                <a:solidFill>
                  <a:schemeClr val="accent1"/>
                </a:solidFill>
              </a:rPr>
              <a:t>السقوط لعدم تقديم الكمبيالة للوفاء: </a:t>
            </a:r>
          </a:p>
          <a:p>
            <a:pPr lvl="1" algn="just" rtl="1"/>
            <a:r>
              <a:rPr lang="ar-SA" sz="2800" dirty="0"/>
              <a:t>عدم التقديم للوفاء وذلك للكمبيالة المستحقة الوفاء لدى الاطلاع (خلال سنة من تاريخ الإنشاء). </a:t>
            </a:r>
          </a:p>
          <a:p>
            <a:pPr lvl="1" algn="just" rtl="1"/>
            <a:r>
              <a:rPr lang="ar-SA" sz="2800" dirty="0"/>
              <a:t> عدم التقديم للوفاء للكمبيالة المشتملة على شرط الرجوع بلا مصاريف. </a:t>
            </a:r>
          </a:p>
          <a:p>
            <a:pPr marL="514350" indent="-514350" algn="just" rtl="1">
              <a:buFont typeface="+mj-lt"/>
              <a:buAutoNum type="arabicPeriod" startAt="3"/>
            </a:pPr>
            <a:r>
              <a:rPr lang="ar-SA" b="1" dirty="0">
                <a:solidFill>
                  <a:schemeClr val="accent1"/>
                </a:solidFill>
              </a:rPr>
              <a:t>السقوط لعدم عمل احتجاج عدم القبول أو احتجاج عدم الوفاء: </a:t>
            </a:r>
          </a:p>
          <a:p>
            <a:pPr lvl="1" algn="just" rtl="1"/>
            <a:r>
              <a:rPr lang="ar-SA" sz="2800" dirty="0"/>
              <a:t>لعدم عمل احتجاج القبول وذلك في الحالتين السابقة الذكر. أما في غيرهما فيكون الأثر هو حرمان المهمل من حق المطالبة بقيمة الكمبيالة قبل ميعاد الاستحقاق. </a:t>
            </a:r>
          </a:p>
          <a:p>
            <a:pPr lvl="1" algn="just" rtl="1"/>
            <a:r>
              <a:rPr lang="ar-SA" sz="2800" dirty="0"/>
              <a:t>لعدم عمل احتجاج الوفاء وذلك خلال يومي العمل التالية ليوم الاستحقاق. أما المستحقة لدى الاطلاع فيجب عمل المحضر خلال سنة من الانشاء. ويستثنى من ذلك حالة اشتراط الرجوع بلا مصاريف. </a:t>
            </a:r>
          </a:p>
          <a:p>
            <a:pPr lvl="1" algn="just" rtl="1"/>
            <a:endParaRPr lang="en-US" sz="2800" dirty="0"/>
          </a:p>
        </p:txBody>
      </p:sp>
    </p:spTree>
    <p:extLst>
      <p:ext uri="{BB962C8B-B14F-4D97-AF65-F5344CB8AC3E}">
        <p14:creationId xmlns:p14="http://schemas.microsoft.com/office/powerpoint/2010/main" val="306157754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E9F3-F0A2-E744-882D-DC53FC669CA5}"/>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حالات لا يتعرض فيها الحامل المهمل للسقوط الصرفي</a:t>
            </a:r>
            <a:endParaRPr lang="en-US" b="1" dirty="0"/>
          </a:p>
        </p:txBody>
      </p:sp>
      <p:sp>
        <p:nvSpPr>
          <p:cNvPr id="3" name="Content Placeholder 2">
            <a:extLst>
              <a:ext uri="{FF2B5EF4-FFF2-40B4-BE49-F238E27FC236}">
                <a16:creationId xmlns:a16="http://schemas.microsoft.com/office/drawing/2014/main" id="{EA2F7875-B41C-5849-A0A0-C34DC91E61B7}"/>
              </a:ext>
            </a:extLst>
          </p:cNvPr>
          <p:cNvSpPr>
            <a:spLocks noGrp="1"/>
          </p:cNvSpPr>
          <p:nvPr>
            <p:ph idx="1"/>
          </p:nvPr>
        </p:nvSpPr>
        <p:spPr>
          <a:xfrm>
            <a:off x="-114300" y="1825625"/>
            <a:ext cx="11468100" cy="4351338"/>
          </a:xfrm>
        </p:spPr>
        <p:txBody>
          <a:bodyPr>
            <a:normAutofit/>
          </a:bodyPr>
          <a:lstStyle/>
          <a:p>
            <a:pPr marL="514350" indent="-514350" algn="r" defTabSz="914377" rtl="1" eaLnBrk="1" latinLnBrk="0" hangingPunct="1">
              <a:lnSpc>
                <a:spcPct val="90000"/>
              </a:lnSpc>
              <a:spcBef>
                <a:spcPts val="1000"/>
              </a:spcBef>
              <a:buFont typeface="+mj-lt"/>
              <a:buAutoNum type="arabicPeriod"/>
            </a:pPr>
            <a:r>
              <a:rPr lang="ar-SA" sz="3600" dirty="0"/>
              <a:t>الساحب الذي لم يقدم مقابل الوفاء في تاريخ الاستحقاق.</a:t>
            </a:r>
          </a:p>
          <a:p>
            <a:pPr marL="514350" indent="-514350" algn="r" defTabSz="914377" rtl="1" eaLnBrk="1" latinLnBrk="0" hangingPunct="1">
              <a:lnSpc>
                <a:spcPct val="90000"/>
              </a:lnSpc>
              <a:spcBef>
                <a:spcPts val="1000"/>
              </a:spcBef>
              <a:buFont typeface="+mj-lt"/>
              <a:buAutoNum type="arabicPeriod"/>
            </a:pPr>
            <a:r>
              <a:rPr lang="ar-SA" sz="3600" dirty="0"/>
              <a:t>المسحوب عليه القابل.  </a:t>
            </a:r>
          </a:p>
          <a:p>
            <a:pPr marL="514350" indent="-514350" algn="r" defTabSz="914377" rtl="1" eaLnBrk="1" latinLnBrk="0" hangingPunct="1">
              <a:lnSpc>
                <a:spcPct val="90000"/>
              </a:lnSpc>
              <a:spcBef>
                <a:spcPts val="1000"/>
              </a:spcBef>
              <a:buFont typeface="+mj-lt"/>
              <a:buAutoNum type="arabicPeriod"/>
            </a:pPr>
            <a:r>
              <a:rPr lang="ar-SA" sz="3600" dirty="0"/>
              <a:t>حالة عدم إخطار الحامل للمظهر والساحب بعدم الوفاء.</a:t>
            </a:r>
          </a:p>
          <a:p>
            <a:pPr marL="514350" indent="-514350" algn="r" defTabSz="914377" rtl="1" eaLnBrk="1" latinLnBrk="0" hangingPunct="1">
              <a:lnSpc>
                <a:spcPct val="90000"/>
              </a:lnSpc>
              <a:spcBef>
                <a:spcPts val="1000"/>
              </a:spcBef>
              <a:buFont typeface="+mj-lt"/>
              <a:buAutoNum type="arabicPeriod"/>
            </a:pPr>
            <a:r>
              <a:rPr lang="ar-SA" sz="3600" dirty="0"/>
              <a:t>حالة حصول حادث قهري حال دون عمل المتطلبات النظامية في المواعيد. </a:t>
            </a:r>
            <a:endParaRPr lang="en-US" sz="3600" dirty="0"/>
          </a:p>
        </p:txBody>
      </p:sp>
    </p:spTree>
    <p:extLst>
      <p:ext uri="{BB962C8B-B14F-4D97-AF65-F5344CB8AC3E}">
        <p14:creationId xmlns:p14="http://schemas.microsoft.com/office/powerpoint/2010/main" val="2605581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55B32-8DC6-F240-82DE-D2D664BBCD32}"/>
              </a:ext>
            </a:extLst>
          </p:cNvPr>
          <p:cNvSpPr>
            <a:spLocks noGrp="1"/>
          </p:cNvSpPr>
          <p:nvPr>
            <p:ph idx="1"/>
          </p:nvPr>
        </p:nvSpPr>
        <p:spPr>
          <a:xfrm>
            <a:off x="328613" y="242888"/>
            <a:ext cx="11715749" cy="5934075"/>
          </a:xfrm>
        </p:spPr>
        <p:txBody>
          <a:bodyPr>
            <a:normAutofit/>
          </a:bodyPr>
          <a:lstStyle/>
          <a:p>
            <a:pPr marL="514350" indent="-514350" algn="r" defTabSz="914400" rtl="1" eaLnBrk="1" latinLnBrk="0" hangingPunct="1">
              <a:lnSpc>
                <a:spcPct val="90000"/>
              </a:lnSpc>
              <a:spcBef>
                <a:spcPts val="1000"/>
              </a:spcBef>
              <a:buFont typeface="+mj-lt"/>
              <a:buAutoNum type="arabicPeriod" startAt="4"/>
            </a:pPr>
            <a:r>
              <a:rPr lang="ar-SA" sz="4000" dirty="0">
                <a:solidFill>
                  <a:srgbClr val="FF0000"/>
                </a:solidFill>
              </a:rPr>
              <a:t>أن تكون الورقة قابلة للتداول بالطرق التجارية: </a:t>
            </a:r>
          </a:p>
          <a:p>
            <a:pPr marL="514350" indent="-514350" algn="r" defTabSz="914400" rtl="1" eaLnBrk="1" latinLnBrk="0" hangingPunct="1">
              <a:lnSpc>
                <a:spcPct val="90000"/>
              </a:lnSpc>
              <a:spcBef>
                <a:spcPts val="1000"/>
              </a:spcBef>
              <a:buFont typeface="+mj-lt"/>
              <a:buAutoNum type="arabicPeriod" startAt="4"/>
            </a:pPr>
            <a:endParaRPr lang="ar-SA" sz="4000" dirty="0"/>
          </a:p>
          <a:p>
            <a:pPr algn="r" rtl="1"/>
            <a:r>
              <a:rPr lang="ar-SA" sz="4000" dirty="0"/>
              <a:t>كيف يتم تداول الورقة التجارية؟ </a:t>
            </a:r>
          </a:p>
          <a:p>
            <a:pPr algn="r" rtl="1"/>
            <a:r>
              <a:rPr lang="ar-SA" sz="4000" dirty="0"/>
              <a:t>ما هو المقصود بالتظهير أو التجيير؟ </a:t>
            </a:r>
          </a:p>
          <a:p>
            <a:pPr algn="r" rtl="1"/>
            <a:r>
              <a:rPr lang="ar-SA" sz="4000" dirty="0"/>
              <a:t>قارن بين تداول الأوراق التجارية، وبين أحكام حوالة الحق من حيث:</a:t>
            </a:r>
          </a:p>
          <a:p>
            <a:pPr marL="514350" indent="-514350" algn="r" rtl="1">
              <a:buFont typeface="+mj-lt"/>
              <a:buAutoNum type="alphaLcPeriod"/>
            </a:pPr>
            <a:r>
              <a:rPr lang="ar-SA" sz="4000" dirty="0"/>
              <a:t>التداول</a:t>
            </a:r>
          </a:p>
          <a:p>
            <a:pPr marL="514350" indent="-514350" algn="r" rtl="1">
              <a:buFont typeface="+mj-lt"/>
              <a:buAutoNum type="alphaLcPeriod"/>
            </a:pPr>
            <a:r>
              <a:rPr lang="ar-SA" sz="4000" dirty="0"/>
              <a:t>الضمان</a:t>
            </a:r>
          </a:p>
          <a:p>
            <a:pPr marL="514350" indent="-514350" algn="r" rtl="1">
              <a:buFont typeface="+mj-lt"/>
              <a:buAutoNum type="alphaLcPeriod"/>
            </a:pPr>
            <a:r>
              <a:rPr lang="ar-SA" sz="4000" dirty="0"/>
              <a:t>التطهير من الدفوع</a:t>
            </a:r>
            <a:endParaRPr lang="en-US" sz="4000" dirty="0"/>
          </a:p>
        </p:txBody>
      </p:sp>
    </p:spTree>
    <p:extLst>
      <p:ext uri="{BB962C8B-B14F-4D97-AF65-F5344CB8AC3E}">
        <p14:creationId xmlns:p14="http://schemas.microsoft.com/office/powerpoint/2010/main" val="316367485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15DC-E14C-EF4A-BA3C-8E3633FA29D9}"/>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أطراف الدفع بالسقوط</a:t>
            </a:r>
            <a:endParaRPr lang="en-US" b="1" dirty="0"/>
          </a:p>
        </p:txBody>
      </p:sp>
      <p:sp>
        <p:nvSpPr>
          <p:cNvPr id="3" name="Content Placeholder 2">
            <a:extLst>
              <a:ext uri="{FF2B5EF4-FFF2-40B4-BE49-F238E27FC236}">
                <a16:creationId xmlns:a16="http://schemas.microsoft.com/office/drawing/2014/main" id="{06D7E76E-E607-7C43-838A-0EAD593EFF8E}"/>
              </a:ext>
            </a:extLst>
          </p:cNvPr>
          <p:cNvSpPr>
            <a:spLocks noGrp="1"/>
          </p:cNvSpPr>
          <p:nvPr>
            <p:ph idx="1"/>
          </p:nvPr>
        </p:nvSpPr>
        <p:spPr/>
        <p:txBody>
          <a:bodyPr>
            <a:noAutofit/>
          </a:bodyPr>
          <a:lstStyle/>
          <a:p>
            <a:pPr algn="r" rtl="1"/>
            <a:r>
              <a:rPr lang="ar-SA" sz="3200" b="1" dirty="0">
                <a:solidFill>
                  <a:schemeClr val="accent1"/>
                </a:solidFill>
              </a:rPr>
              <a:t>أولا: الأشخاص الذي يحق لهم التمسك بالسقوط:</a:t>
            </a:r>
          </a:p>
          <a:p>
            <a:pPr algn="r" rtl="1"/>
            <a:r>
              <a:rPr lang="ar-SA" sz="3200" dirty="0"/>
              <a:t>لا يكون للمدين الأصلي التمسك بالسقوط، وإنما يحق للمدين الضامن فقط، وهم: </a:t>
            </a:r>
          </a:p>
          <a:p>
            <a:pPr marL="514350" indent="-514350" algn="r" rtl="1">
              <a:buFont typeface="+mj-lt"/>
              <a:buAutoNum type="arabicPeriod"/>
            </a:pPr>
            <a:r>
              <a:rPr lang="ar-SA" sz="3200" dirty="0"/>
              <a:t>الساحب الذي قدم مقابل الوفاء في تاريخ الاستحقاق.</a:t>
            </a:r>
          </a:p>
          <a:p>
            <a:pPr marL="514350" indent="-514350" algn="r" rtl="1">
              <a:buFont typeface="+mj-lt"/>
              <a:buAutoNum type="arabicPeriod"/>
            </a:pPr>
            <a:r>
              <a:rPr lang="ar-SA" sz="3200" dirty="0"/>
              <a:t>المظهر </a:t>
            </a:r>
          </a:p>
          <a:p>
            <a:pPr marL="514350" indent="-514350" algn="r" rtl="1">
              <a:buFont typeface="+mj-lt"/>
              <a:buAutoNum type="arabicPeriod"/>
            </a:pPr>
            <a:r>
              <a:rPr lang="ar-SA" sz="3200" dirty="0"/>
              <a:t>الضامن الاحتياطي والقابل الاحتياطي </a:t>
            </a:r>
          </a:p>
          <a:p>
            <a:pPr marL="514350" indent="-514350" algn="r" rtl="1">
              <a:buFont typeface="+mj-lt"/>
              <a:buAutoNum type="arabicPeriod"/>
            </a:pPr>
            <a:endParaRPr lang="ar-SA" sz="3200" dirty="0"/>
          </a:p>
          <a:p>
            <a:pPr marL="228594" indent="-228594" algn="r"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ثانيا: المتمسك ضدهم بالسقوط: </a:t>
            </a:r>
          </a:p>
          <a:p>
            <a:pPr lvl="1" algn="r" rtl="1">
              <a:spcBef>
                <a:spcPts val="1000"/>
              </a:spcBef>
            </a:pPr>
            <a:r>
              <a:rPr lang="ar-SA" sz="3200" dirty="0"/>
              <a:t>الحامل الذي استقرت بيده الكمبيالة. </a:t>
            </a:r>
          </a:p>
        </p:txBody>
      </p:sp>
    </p:spTree>
    <p:extLst>
      <p:ext uri="{BB962C8B-B14F-4D97-AF65-F5344CB8AC3E}">
        <p14:creationId xmlns:p14="http://schemas.microsoft.com/office/powerpoint/2010/main" val="196210743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0C26-279A-2A42-85E6-DB8E25970553}"/>
              </a:ext>
            </a:extLst>
          </p:cNvPr>
          <p:cNvSpPr>
            <a:spLocks noGrp="1"/>
          </p:cNvSpPr>
          <p:nvPr>
            <p:ph type="title"/>
          </p:nvPr>
        </p:nvSpPr>
        <p:spPr>
          <a:xfrm>
            <a:off x="838200" y="236540"/>
            <a:ext cx="10515600" cy="1325563"/>
          </a:xfrm>
          <a:ln>
            <a:solidFill>
              <a:schemeClr val="accent1"/>
            </a:solidFill>
          </a:ln>
        </p:spPr>
        <p:txBody>
          <a:bodyPr/>
          <a:lstStyle/>
          <a:p>
            <a:pPr algn="ctr" defTabSz="914377" rtl="1" eaLnBrk="1" latinLnBrk="0" hangingPunct="1">
              <a:lnSpc>
                <a:spcPct val="90000"/>
              </a:lnSpc>
              <a:spcBef>
                <a:spcPct val="0"/>
              </a:spcBef>
              <a:buNone/>
            </a:pPr>
            <a:r>
              <a:rPr lang="ar-SA" b="1" dirty="0"/>
              <a:t>عدم سماع الدعوى (التقادم الصرفي)</a:t>
            </a:r>
            <a:endParaRPr lang="en-US" b="1" dirty="0"/>
          </a:p>
        </p:txBody>
      </p:sp>
      <p:sp>
        <p:nvSpPr>
          <p:cNvPr id="3" name="Content Placeholder 2">
            <a:extLst>
              <a:ext uri="{FF2B5EF4-FFF2-40B4-BE49-F238E27FC236}">
                <a16:creationId xmlns:a16="http://schemas.microsoft.com/office/drawing/2014/main" id="{9A5BFCC8-3A0E-0A4B-9248-8142C462CF16}"/>
              </a:ext>
            </a:extLst>
          </p:cNvPr>
          <p:cNvSpPr>
            <a:spLocks noGrp="1"/>
          </p:cNvSpPr>
          <p:nvPr>
            <p:ph idx="1"/>
          </p:nvPr>
        </p:nvSpPr>
        <p:spPr>
          <a:xfrm>
            <a:off x="838200" y="1682750"/>
            <a:ext cx="10515600" cy="4351338"/>
          </a:xfrm>
        </p:spPr>
        <p:txBody>
          <a:bodyPr>
            <a:no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يعني أن الحامل قام بتقديم الكمبيالة للوفاء في تاريخ الاستحقاق فلم يتم الوفاء بها، وبعد ذلك قام بتحرير محضر احتجاج، </a:t>
            </a:r>
            <a:r>
              <a:rPr lang="ar-SA" sz="3200" b="1" u="sng" dirty="0"/>
              <a:t>ولكنه تراخى وتأخر في رفع الدعوى الصرفية على المدينين</a:t>
            </a:r>
            <a:r>
              <a:rPr lang="ar-SA" sz="3200" dirty="0"/>
              <a:t>. وبالتالي منح النظام هذا الحامل مدة لرفع دعواه إذا تجاوزها فلا تسمع الدعوى صرفيا.</a:t>
            </a:r>
          </a:p>
          <a:p>
            <a:pPr algn="just" rtl="1"/>
            <a:r>
              <a:rPr lang="ar-SA" sz="3200" b="1" dirty="0">
                <a:solidFill>
                  <a:schemeClr val="accent1"/>
                </a:solidFill>
              </a:rPr>
              <a:t>الأساس الذي يقوم عليه مبدأ عدم سماع الدعوى: </a:t>
            </a:r>
            <a:r>
              <a:rPr lang="ar-SA" sz="3200" dirty="0"/>
              <a:t>هو قرينة الوفاء بقيمة الكمبيالة التي تستنتج من ترك الحامل لدعواه مدة معينة. وبمعنى آخر أن الدائن الذي لم يرفع الدعوى الصرفية لم يقم بذلك إلا لأنه استوفى قيمة الكمبيالة واحتفظ بها لأي سبب من الأسباب، أو أنه متراخي ومقصر في المطالبة بحقه صرفيا بدون عذر ولذلك هو غير جدير بالحماية التي وفرها له نظام الأوراق التجارية. وليس له بالتالي إلا المطالبة بقيمة الكمبيالة طبقا للقواعد العامة.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ولذلك يتضح أن الهدف </a:t>
            </a:r>
            <a:r>
              <a:rPr lang="ar-SA" sz="3200" dirty="0"/>
              <a:t>من مبدأ عدم سماع الدعوى هو استقرار المعاملات.  </a:t>
            </a:r>
            <a:endParaRPr lang="en-US" sz="3200" dirty="0"/>
          </a:p>
        </p:txBody>
      </p:sp>
    </p:spTree>
    <p:extLst>
      <p:ext uri="{BB962C8B-B14F-4D97-AF65-F5344CB8AC3E}">
        <p14:creationId xmlns:p14="http://schemas.microsoft.com/office/powerpoint/2010/main" val="371605100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278F-B49C-D640-8662-A2B159B93A9B}"/>
              </a:ext>
            </a:extLst>
          </p:cNvPr>
          <p:cNvSpPr>
            <a:spLocks noGrp="1"/>
          </p:cNvSpPr>
          <p:nvPr>
            <p:ph type="title"/>
          </p:nvPr>
        </p:nvSpPr>
        <p:spPr>
          <a:xfrm>
            <a:off x="428625" y="365127"/>
            <a:ext cx="11087100" cy="1325563"/>
          </a:xfrm>
          <a:ln>
            <a:solidFill>
              <a:schemeClr val="accent1"/>
            </a:solidFill>
          </a:ln>
        </p:spPr>
        <p:txBody>
          <a:bodyPr/>
          <a:lstStyle/>
          <a:p>
            <a:pPr algn="ctr" defTabSz="914377" rtl="1" eaLnBrk="1" latinLnBrk="0" hangingPunct="1">
              <a:lnSpc>
                <a:spcPct val="90000"/>
              </a:lnSpc>
              <a:spcBef>
                <a:spcPct val="0"/>
              </a:spcBef>
              <a:buNone/>
            </a:pPr>
            <a:r>
              <a:rPr lang="ar-SA" b="1" dirty="0"/>
              <a:t>الدعاوى التي تخضع لعدم سماع الدعوى (الدعاوى الصرفية)</a:t>
            </a:r>
            <a:endParaRPr lang="en-US" b="1" dirty="0"/>
          </a:p>
        </p:txBody>
      </p:sp>
      <p:sp>
        <p:nvSpPr>
          <p:cNvPr id="3" name="Content Placeholder 2">
            <a:extLst>
              <a:ext uri="{FF2B5EF4-FFF2-40B4-BE49-F238E27FC236}">
                <a16:creationId xmlns:a16="http://schemas.microsoft.com/office/drawing/2014/main" id="{7B4F286A-092B-9148-9BEB-FA794A2871B0}"/>
              </a:ext>
            </a:extLst>
          </p:cNvPr>
          <p:cNvSpPr>
            <a:spLocks noGrp="1"/>
          </p:cNvSpPr>
          <p:nvPr>
            <p:ph idx="1"/>
          </p:nvPr>
        </p:nvSpPr>
        <p:spPr>
          <a:xfrm>
            <a:off x="16668" y="2011363"/>
            <a:ext cx="11911013" cy="4351338"/>
          </a:xfrm>
        </p:spPr>
        <p:txBody>
          <a:bodyPr>
            <a:normAutofit/>
          </a:bodyPr>
          <a:lstStyle/>
          <a:p>
            <a:pPr marL="514350" indent="-514350" algn="r" defTabSz="914377" rtl="1" eaLnBrk="1" latinLnBrk="0" hangingPunct="1">
              <a:lnSpc>
                <a:spcPct val="90000"/>
              </a:lnSpc>
              <a:spcBef>
                <a:spcPts val="1000"/>
              </a:spcBef>
              <a:buFont typeface="+mj-lt"/>
              <a:buAutoNum type="arabicPeriod"/>
            </a:pPr>
            <a:r>
              <a:rPr lang="ar-SA" sz="3200" dirty="0"/>
              <a:t>دعوى </a:t>
            </a:r>
            <a:r>
              <a:rPr lang="ar-SA" sz="3200" dirty="0">
                <a:solidFill>
                  <a:srgbClr val="FF0000"/>
                </a:solidFill>
              </a:rPr>
              <a:t>الحامل</a:t>
            </a:r>
            <a:r>
              <a:rPr lang="ar-SA" sz="3200" dirty="0"/>
              <a:t> ضد المسحوب عليه القابل</a:t>
            </a:r>
          </a:p>
          <a:p>
            <a:pPr marL="514350" indent="-514350" algn="r" defTabSz="914377" rtl="1" eaLnBrk="1" latinLnBrk="0" hangingPunct="1">
              <a:lnSpc>
                <a:spcPct val="90000"/>
              </a:lnSpc>
              <a:spcBef>
                <a:spcPts val="1000"/>
              </a:spcBef>
              <a:buFont typeface="+mj-lt"/>
              <a:buAutoNum type="arabicPeriod"/>
            </a:pPr>
            <a:r>
              <a:rPr lang="ar-SA" sz="3200" dirty="0"/>
              <a:t>دعوى </a:t>
            </a:r>
            <a:r>
              <a:rPr lang="ar-SA" sz="3200" dirty="0">
                <a:solidFill>
                  <a:srgbClr val="FF0000"/>
                </a:solidFill>
              </a:rPr>
              <a:t>الحامل</a:t>
            </a:r>
            <a:r>
              <a:rPr lang="ar-SA" sz="3200" dirty="0"/>
              <a:t> على الساحب والمظهرين وضامنيهم الاحتياطيين والقابل بالتدخل. </a:t>
            </a:r>
          </a:p>
          <a:p>
            <a:pPr marL="514350" indent="-514350" algn="r" defTabSz="914377" rtl="1" eaLnBrk="1" latinLnBrk="0" hangingPunct="1">
              <a:lnSpc>
                <a:spcPct val="90000"/>
              </a:lnSpc>
              <a:spcBef>
                <a:spcPts val="1000"/>
              </a:spcBef>
              <a:buFont typeface="+mj-lt"/>
              <a:buAutoNum type="arabicPeriod"/>
            </a:pPr>
            <a:r>
              <a:rPr lang="ar-SA" sz="3200" dirty="0"/>
              <a:t>دعوى </a:t>
            </a:r>
            <a:r>
              <a:rPr lang="ar-SA" sz="3200" dirty="0">
                <a:solidFill>
                  <a:srgbClr val="00B050"/>
                </a:solidFill>
              </a:rPr>
              <a:t>المظهر</a:t>
            </a:r>
            <a:r>
              <a:rPr lang="ar-SA" sz="3200" dirty="0"/>
              <a:t> على الساحب والموقعين السابقين له وضامنيهم. </a:t>
            </a:r>
          </a:p>
          <a:p>
            <a:pPr marL="514350" indent="-514350" algn="r" defTabSz="914377" rtl="1" eaLnBrk="1" latinLnBrk="0" hangingPunct="1">
              <a:lnSpc>
                <a:spcPct val="90000"/>
              </a:lnSpc>
              <a:spcBef>
                <a:spcPts val="1000"/>
              </a:spcBef>
              <a:buFont typeface="+mj-lt"/>
              <a:buAutoNum type="arabicPeriod"/>
            </a:pPr>
            <a:r>
              <a:rPr lang="ar-SA" sz="3200" dirty="0"/>
              <a:t>دعوى </a:t>
            </a:r>
            <a:r>
              <a:rPr lang="ar-SA" sz="3200" dirty="0">
                <a:solidFill>
                  <a:srgbClr val="00B050"/>
                </a:solidFill>
              </a:rPr>
              <a:t>الضامن</a:t>
            </a:r>
            <a:r>
              <a:rPr lang="ar-SA" sz="3200" dirty="0"/>
              <a:t> </a:t>
            </a:r>
            <a:r>
              <a:rPr lang="ar-SA" sz="3200" dirty="0">
                <a:solidFill>
                  <a:srgbClr val="00B050"/>
                </a:solidFill>
              </a:rPr>
              <a:t>الاحتياطي</a:t>
            </a:r>
            <a:r>
              <a:rPr lang="ar-SA" sz="3200" dirty="0"/>
              <a:t> ضد الشخص المضمون والمظهرين والساحب.  </a:t>
            </a:r>
          </a:p>
          <a:p>
            <a:pPr marL="514350" indent="-514350" algn="r" defTabSz="914377" rtl="1" eaLnBrk="1" latinLnBrk="0" hangingPunct="1">
              <a:lnSpc>
                <a:spcPct val="90000"/>
              </a:lnSpc>
              <a:spcBef>
                <a:spcPts val="1000"/>
              </a:spcBef>
              <a:buFont typeface="+mj-lt"/>
              <a:buAutoNum type="arabicPeriod"/>
            </a:pPr>
            <a:endParaRPr lang="ar-SA" sz="3200" dirty="0"/>
          </a:p>
          <a:p>
            <a:pPr algn="r" rtl="1"/>
            <a:endParaRPr lang="ar-SA" sz="3200" dirty="0"/>
          </a:p>
          <a:p>
            <a:pPr marL="514350" indent="-514350" algn="r" defTabSz="914377" rtl="1" eaLnBrk="1" latinLnBrk="0" hangingPunct="1">
              <a:lnSpc>
                <a:spcPct val="90000"/>
              </a:lnSpc>
              <a:spcBef>
                <a:spcPts val="1000"/>
              </a:spcBef>
              <a:buFont typeface="+mj-lt"/>
              <a:buAutoNum type="arabicPeriod"/>
            </a:pPr>
            <a:endParaRPr lang="en-US" sz="3200" dirty="0"/>
          </a:p>
        </p:txBody>
      </p:sp>
    </p:spTree>
    <p:extLst>
      <p:ext uri="{BB962C8B-B14F-4D97-AF65-F5344CB8AC3E}">
        <p14:creationId xmlns:p14="http://schemas.microsoft.com/office/powerpoint/2010/main" val="69886028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B31A-E014-DB40-977F-9546C201414D}"/>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الدعاوى التي لا تخضع لعدم سماع الدعوى (الدعاوى الناشئة عن العلاقة الأصلية)</a:t>
            </a:r>
            <a:endParaRPr lang="en-US" b="1" dirty="0"/>
          </a:p>
        </p:txBody>
      </p:sp>
      <p:sp>
        <p:nvSpPr>
          <p:cNvPr id="3" name="Content Placeholder 2">
            <a:extLst>
              <a:ext uri="{FF2B5EF4-FFF2-40B4-BE49-F238E27FC236}">
                <a16:creationId xmlns:a16="http://schemas.microsoft.com/office/drawing/2014/main" id="{C2D4A632-F4AB-564C-8163-14AC31E7244A}"/>
              </a:ext>
            </a:extLst>
          </p:cNvPr>
          <p:cNvSpPr>
            <a:spLocks noGrp="1"/>
          </p:cNvSpPr>
          <p:nvPr>
            <p:ph idx="1"/>
          </p:nvPr>
        </p:nvSpPr>
        <p:spPr>
          <a:xfrm>
            <a:off x="345281" y="2039937"/>
            <a:ext cx="11846719" cy="4351338"/>
          </a:xfrm>
        </p:spPr>
        <p:txBody>
          <a:bodyPr>
            <a:noAutofit/>
          </a:bodyPr>
          <a:lstStyle/>
          <a:p>
            <a:pPr marL="514350" indent="-514350" algn="just" defTabSz="914377" rtl="1" eaLnBrk="1" latinLnBrk="0" hangingPunct="1">
              <a:lnSpc>
                <a:spcPct val="90000"/>
              </a:lnSpc>
              <a:spcBef>
                <a:spcPts val="1000"/>
              </a:spcBef>
              <a:buFont typeface="+mj-lt"/>
              <a:buAutoNum type="arabicPeriod"/>
            </a:pPr>
            <a:r>
              <a:rPr lang="ar-SA" sz="3200" dirty="0"/>
              <a:t>دعوى الساحب على المسحوب عليه والتي يطالب فيها برد مقابل الوفاء في حالة رفض المسحوب عليه السداد. </a:t>
            </a:r>
            <a:r>
              <a:rPr lang="ar-SA" sz="3200" dirty="0">
                <a:solidFill>
                  <a:srgbClr val="00B050"/>
                </a:solidFill>
              </a:rPr>
              <a:t>(العلاقة الأصلية)</a:t>
            </a:r>
          </a:p>
          <a:p>
            <a:pPr marL="514350" indent="-514350" algn="just" defTabSz="914377" rtl="1" eaLnBrk="1" latinLnBrk="0" hangingPunct="1">
              <a:lnSpc>
                <a:spcPct val="90000"/>
              </a:lnSpc>
              <a:spcBef>
                <a:spcPts val="1000"/>
              </a:spcBef>
              <a:buFont typeface="+mj-lt"/>
              <a:buAutoNum type="arabicPeriod"/>
            </a:pPr>
            <a:r>
              <a:rPr lang="ar-SA" sz="3200" dirty="0"/>
              <a:t>دعوى المسحوب عليه على الساحب والتي يطالب فيها بما دفعه على المكشوف. </a:t>
            </a:r>
            <a:r>
              <a:rPr lang="ar-SA" sz="3200" dirty="0">
                <a:solidFill>
                  <a:srgbClr val="00B050"/>
                </a:solidFill>
              </a:rPr>
              <a:t>(الوكالة)</a:t>
            </a:r>
          </a:p>
          <a:p>
            <a:pPr marL="514350" indent="-514350" algn="just" defTabSz="914377" rtl="1" eaLnBrk="1" latinLnBrk="0" hangingPunct="1">
              <a:lnSpc>
                <a:spcPct val="90000"/>
              </a:lnSpc>
              <a:spcBef>
                <a:spcPts val="1000"/>
              </a:spcBef>
              <a:buFont typeface="+mj-lt"/>
              <a:buAutoNum type="arabicPeriod"/>
            </a:pPr>
            <a:r>
              <a:rPr lang="ar-SA" sz="3200" dirty="0"/>
              <a:t>دعوى الحامل على المسحوب عليه </a:t>
            </a:r>
            <a:r>
              <a:rPr lang="ar-SA" sz="3200" b="1" dirty="0">
                <a:solidFill>
                  <a:srgbClr val="FF0000"/>
                </a:solidFill>
              </a:rPr>
              <a:t>غير القابل </a:t>
            </a:r>
            <a:r>
              <a:rPr lang="ar-SA" sz="3200" dirty="0"/>
              <a:t>التي يطالب فيها بمقابل الوفاء الذي قدمه الساحب.</a:t>
            </a:r>
            <a:r>
              <a:rPr lang="en-US" sz="3200" dirty="0"/>
              <a:t> </a:t>
            </a:r>
            <a:r>
              <a:rPr lang="ar-SA" sz="3200" dirty="0"/>
              <a:t> </a:t>
            </a:r>
            <a:r>
              <a:rPr lang="ar-SA" sz="3200" dirty="0">
                <a:solidFill>
                  <a:srgbClr val="00B050"/>
                </a:solidFill>
              </a:rPr>
              <a:t>(استنادا لملكية مقابل الوفاء) </a:t>
            </a:r>
            <a:r>
              <a:rPr lang="ar-SA" sz="3200" dirty="0">
                <a:solidFill>
                  <a:srgbClr val="FF0000"/>
                </a:solidFill>
              </a:rPr>
              <a:t>ملاحظة</a:t>
            </a:r>
            <a:r>
              <a:rPr lang="ar-SA" sz="3200" dirty="0"/>
              <a:t> </a:t>
            </a:r>
            <a:r>
              <a:rPr lang="ar-SA" sz="3200" dirty="0">
                <a:solidFill>
                  <a:srgbClr val="FF0000"/>
                </a:solidFill>
              </a:rPr>
              <a:t>صفحة </a:t>
            </a:r>
            <a:r>
              <a:rPr lang="en-US" sz="3200" dirty="0">
                <a:solidFill>
                  <a:srgbClr val="FF0000"/>
                </a:solidFill>
              </a:rPr>
              <a:t>226</a:t>
            </a:r>
            <a:endParaRPr lang="ar-SA" sz="3200" dirty="0">
              <a:solidFill>
                <a:srgbClr val="FF0000"/>
              </a:solidFill>
            </a:endParaRPr>
          </a:p>
          <a:p>
            <a:pPr marL="514350" indent="-514350" algn="just" defTabSz="914377" rtl="1" eaLnBrk="1" latinLnBrk="0" hangingPunct="1">
              <a:lnSpc>
                <a:spcPct val="90000"/>
              </a:lnSpc>
              <a:spcBef>
                <a:spcPts val="1000"/>
              </a:spcBef>
              <a:buFont typeface="+mj-lt"/>
              <a:buAutoNum type="arabicPeriod"/>
            </a:pPr>
            <a:r>
              <a:rPr lang="ar-SA" sz="3200" dirty="0"/>
              <a:t>دعوى الضامن الاحتياطي أو القابل الاحتياطي على الشخص المضمون </a:t>
            </a:r>
            <a:r>
              <a:rPr lang="ar-SA" sz="3200" dirty="0">
                <a:solidFill>
                  <a:srgbClr val="00B050"/>
                </a:solidFill>
              </a:rPr>
              <a:t>(استنادا لأحكام الوكالة أو الكفالة أو الفضالة). </a:t>
            </a:r>
          </a:p>
          <a:p>
            <a:pPr marL="514350" indent="-514350" algn="just" defTabSz="914377" rtl="1" eaLnBrk="1" latinLnBrk="0" hangingPunct="1">
              <a:lnSpc>
                <a:spcPct val="90000"/>
              </a:lnSpc>
              <a:spcBef>
                <a:spcPts val="1000"/>
              </a:spcBef>
              <a:buFont typeface="+mj-lt"/>
              <a:buAutoNum type="arabicPeriod"/>
            </a:pPr>
            <a:r>
              <a:rPr lang="ar-SA" sz="3200" dirty="0"/>
              <a:t>دعوى المستفيد على الساحب أو المظهر على المظهر السابق له </a:t>
            </a:r>
            <a:r>
              <a:rPr lang="ar-SA" sz="3200" dirty="0">
                <a:solidFill>
                  <a:srgbClr val="00B050"/>
                </a:solidFill>
              </a:rPr>
              <a:t>(استنادا للعلاقة الأصلية)</a:t>
            </a:r>
            <a:endParaRPr lang="en-US" sz="3200" dirty="0">
              <a:solidFill>
                <a:srgbClr val="00B050"/>
              </a:solidFill>
            </a:endParaRPr>
          </a:p>
        </p:txBody>
      </p:sp>
    </p:spTree>
    <p:extLst>
      <p:ext uri="{BB962C8B-B14F-4D97-AF65-F5344CB8AC3E}">
        <p14:creationId xmlns:p14="http://schemas.microsoft.com/office/powerpoint/2010/main" val="407295109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5A62-AF6B-7C45-BB5D-DB14340CF55D}"/>
              </a:ext>
            </a:extLst>
          </p:cNvPr>
          <p:cNvSpPr>
            <a:spLocks noGrp="1"/>
          </p:cNvSpPr>
          <p:nvPr>
            <p:ph type="title"/>
          </p:nvPr>
        </p:nvSpPr>
        <p:spPr>
          <a:xfrm>
            <a:off x="795337" y="50803"/>
            <a:ext cx="10515600" cy="935036"/>
          </a:xfrm>
          <a:ln>
            <a:solidFill>
              <a:schemeClr val="accent1"/>
            </a:solidFill>
          </a:ln>
        </p:spPr>
        <p:txBody>
          <a:bodyPr/>
          <a:lstStyle/>
          <a:p>
            <a:pPr algn="ctr" defTabSz="914377" rtl="1" eaLnBrk="1" latinLnBrk="0" hangingPunct="1">
              <a:lnSpc>
                <a:spcPct val="90000"/>
              </a:lnSpc>
              <a:spcBef>
                <a:spcPct val="0"/>
              </a:spcBef>
              <a:buNone/>
            </a:pPr>
            <a:r>
              <a:rPr lang="ar-SA" b="1" dirty="0"/>
              <a:t>المدة التي لا تسمع بعدها الدعوى </a:t>
            </a:r>
            <a:endParaRPr lang="en-US" b="1" dirty="0"/>
          </a:p>
        </p:txBody>
      </p:sp>
      <p:sp>
        <p:nvSpPr>
          <p:cNvPr id="3" name="Content Placeholder 2">
            <a:extLst>
              <a:ext uri="{FF2B5EF4-FFF2-40B4-BE49-F238E27FC236}">
                <a16:creationId xmlns:a16="http://schemas.microsoft.com/office/drawing/2014/main" id="{1DD22CB9-E064-FF4F-91E7-5ECE643A66F4}"/>
              </a:ext>
            </a:extLst>
          </p:cNvPr>
          <p:cNvSpPr>
            <a:spLocks noGrp="1"/>
          </p:cNvSpPr>
          <p:nvPr>
            <p:ph idx="1"/>
          </p:nvPr>
        </p:nvSpPr>
        <p:spPr>
          <a:xfrm>
            <a:off x="161926" y="1111250"/>
            <a:ext cx="12030074" cy="4351338"/>
          </a:xfrm>
        </p:spPr>
        <p:txBody>
          <a:bodyPr>
            <a:noAutofit/>
          </a:bodyPr>
          <a:lstStyle/>
          <a:p>
            <a:pPr marL="514350" indent="-514350" algn="just" defTabSz="914377" rtl="1" eaLnBrk="1" latinLnBrk="0" hangingPunct="1">
              <a:lnSpc>
                <a:spcPct val="90000"/>
              </a:lnSpc>
              <a:spcBef>
                <a:spcPts val="1000"/>
              </a:spcBef>
              <a:buFont typeface="+mj-lt"/>
              <a:buAutoNum type="arabicPeriod"/>
            </a:pPr>
            <a:r>
              <a:rPr lang="ar-SA" sz="3200" b="1" dirty="0">
                <a:solidFill>
                  <a:schemeClr val="accent1"/>
                </a:solidFill>
              </a:rPr>
              <a:t>دعوى الحامل التي يرفعها على المسحوب عليه القابل للمطالبة بقيمة الكمبيالة: </a:t>
            </a:r>
            <a:r>
              <a:rPr lang="ar-SA" sz="3200" dirty="0"/>
              <a:t>لا تسمع بعد مضي ٣ سنوات من تاريخ الاستحقاق. </a:t>
            </a:r>
          </a:p>
          <a:p>
            <a:pPr marL="514350" indent="-514350" algn="just" rtl="1">
              <a:buFont typeface="+mj-lt"/>
              <a:buAutoNum type="arabicPeriod"/>
            </a:pPr>
            <a:r>
              <a:rPr lang="ar-SA" sz="3200" b="1" dirty="0">
                <a:solidFill>
                  <a:schemeClr val="accent1"/>
                </a:solidFill>
              </a:rPr>
              <a:t>دعوى الحامل تجاه الساحب: </a:t>
            </a:r>
            <a:r>
              <a:rPr lang="ar-SA" sz="3200" dirty="0">
                <a:solidFill>
                  <a:srgbClr val="FF0000"/>
                </a:solidFill>
              </a:rPr>
              <a:t>اذا لم تكن الكمبيالة مقبولة فلا تسمع الدعوى بعد مرور ٣ سنوات من تاريخ الاستحقاق. اما اذا كانت الكمبيالة مقبولة، فلا تسمع بعد مضي سنة، </a:t>
            </a:r>
            <a:r>
              <a:rPr lang="ar-SA" sz="3200" dirty="0"/>
              <a:t>والأصل أن تحسب هذه المدة من تاريخ الاحتجاج المحرر في الميعاد النظامي – ولكن اذا كانت الكمبيالة تشتمل على شرط الرجوع بلا مصاريف فإن هذه المدة تبدأ من تاريخ استحقاق الكمبيالة. </a:t>
            </a:r>
            <a:endParaRPr lang="ar-SA" sz="3200" dirty="0">
              <a:solidFill>
                <a:srgbClr val="FF0000"/>
              </a:solidFill>
            </a:endParaRPr>
          </a:p>
          <a:p>
            <a:pPr marL="514350" indent="-514350" algn="just" defTabSz="914377" rtl="1" eaLnBrk="1" latinLnBrk="0" hangingPunct="1">
              <a:lnSpc>
                <a:spcPct val="90000"/>
              </a:lnSpc>
              <a:spcBef>
                <a:spcPts val="1000"/>
              </a:spcBef>
              <a:buFont typeface="+mj-lt"/>
              <a:buAutoNum type="arabicPeriod"/>
            </a:pPr>
            <a:r>
              <a:rPr lang="ar-SA" sz="3200" b="1" dirty="0">
                <a:solidFill>
                  <a:schemeClr val="accent1"/>
                </a:solidFill>
              </a:rPr>
              <a:t>دعوى الحامل تجاه المظهرين: </a:t>
            </a:r>
            <a:r>
              <a:rPr lang="ar-SA" sz="3200" dirty="0"/>
              <a:t>لا تسمع بعد مضي سنة من تاريخ الاحتجاج – أو سنة من تاريخ الاستحقاق اذا كانت بلا مصاريف. </a:t>
            </a:r>
          </a:p>
          <a:p>
            <a:pPr marL="514350" indent="-514350" algn="just" defTabSz="914377" rtl="1" eaLnBrk="1" latinLnBrk="0" hangingPunct="1">
              <a:lnSpc>
                <a:spcPct val="90000"/>
              </a:lnSpc>
              <a:spcBef>
                <a:spcPts val="1000"/>
              </a:spcBef>
              <a:buFont typeface="+mj-lt"/>
              <a:buAutoNum type="arabicPeriod"/>
            </a:pPr>
            <a:r>
              <a:rPr lang="ar-SA" sz="3200" b="1" dirty="0">
                <a:solidFill>
                  <a:schemeClr val="accent1"/>
                </a:solidFill>
              </a:rPr>
              <a:t>دعوى المظهرين بعضهم على بعض أو على الساحب: </a:t>
            </a:r>
            <a:r>
              <a:rPr lang="ar-SA" sz="3200" dirty="0"/>
              <a:t>لا تسمع بعد مضي ٦ أشهر من اليوم الذي وفى فيه المظهر بقيمة الكمبيالة في حالة الوفاء الودي – أو من يوم إقامة الدعوى عليه من الحامل. </a:t>
            </a:r>
            <a:endParaRPr lang="en-US" sz="3200" dirty="0"/>
          </a:p>
        </p:txBody>
      </p:sp>
    </p:spTree>
    <p:extLst>
      <p:ext uri="{BB962C8B-B14F-4D97-AF65-F5344CB8AC3E}">
        <p14:creationId xmlns:p14="http://schemas.microsoft.com/office/powerpoint/2010/main" val="211343692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9967-D555-C141-9B9A-F2D6891F17C7}"/>
              </a:ext>
            </a:extLst>
          </p:cNvPr>
          <p:cNvSpPr>
            <a:spLocks noGrp="1"/>
          </p:cNvSpPr>
          <p:nvPr>
            <p:ph type="title"/>
          </p:nvPr>
        </p:nvSpPr>
        <p:spPr>
          <a:xfrm>
            <a:off x="878681" y="150816"/>
            <a:ext cx="10515600" cy="677859"/>
          </a:xfrm>
          <a:ln>
            <a:solidFill>
              <a:schemeClr val="accent1"/>
            </a:solidFill>
          </a:ln>
        </p:spPr>
        <p:txBody>
          <a:bodyPr>
            <a:normAutofit fontScale="90000"/>
          </a:bodyPr>
          <a:lstStyle/>
          <a:p>
            <a:pPr algn="ctr" defTabSz="914377" rtl="1" eaLnBrk="1" latinLnBrk="0" hangingPunct="1">
              <a:lnSpc>
                <a:spcPct val="90000"/>
              </a:lnSpc>
              <a:spcBef>
                <a:spcPct val="0"/>
              </a:spcBef>
              <a:buNone/>
            </a:pPr>
            <a:r>
              <a:rPr lang="ar-SA" b="1" dirty="0"/>
              <a:t>أوجه التشابه والاختلاف بين السقوط والتقادم الصرفي</a:t>
            </a:r>
            <a:endParaRPr lang="en-US" b="1" dirty="0"/>
          </a:p>
        </p:txBody>
      </p:sp>
      <p:sp>
        <p:nvSpPr>
          <p:cNvPr id="3" name="Content Placeholder 2">
            <a:extLst>
              <a:ext uri="{FF2B5EF4-FFF2-40B4-BE49-F238E27FC236}">
                <a16:creationId xmlns:a16="http://schemas.microsoft.com/office/drawing/2014/main" id="{5CF025B4-0244-1644-A3E8-0E712CC75357}"/>
              </a:ext>
            </a:extLst>
          </p:cNvPr>
          <p:cNvSpPr>
            <a:spLocks noGrp="1"/>
          </p:cNvSpPr>
          <p:nvPr>
            <p:ph idx="1"/>
          </p:nvPr>
        </p:nvSpPr>
        <p:spPr>
          <a:xfrm>
            <a:off x="214312" y="1042987"/>
            <a:ext cx="11844337" cy="6029325"/>
          </a:xfrm>
        </p:spPr>
        <p:txBody>
          <a:bodyPr>
            <a:normAutofit fontScale="92500" lnSpcReduction="10000"/>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يتفقان في الآتي:</a:t>
            </a:r>
          </a:p>
          <a:p>
            <a:pPr marL="514350" indent="-514350" algn="just" defTabSz="914377" rtl="1" eaLnBrk="1" latinLnBrk="0" hangingPunct="1">
              <a:lnSpc>
                <a:spcPct val="90000"/>
              </a:lnSpc>
              <a:spcBef>
                <a:spcPts val="1000"/>
              </a:spcBef>
              <a:buFont typeface="+mj-lt"/>
              <a:buAutoNum type="arabicPeriod"/>
            </a:pPr>
            <a:r>
              <a:rPr lang="ar-SA" sz="3200" dirty="0"/>
              <a:t>وسيلتان لانقضاء الالتزام الصرفي بغير الوفاء</a:t>
            </a:r>
          </a:p>
          <a:p>
            <a:pPr marL="514350" indent="-514350" algn="just" defTabSz="914377" rtl="1" eaLnBrk="1" latinLnBrk="0" hangingPunct="1">
              <a:lnSpc>
                <a:spcPct val="90000"/>
              </a:lnSpc>
              <a:spcBef>
                <a:spcPts val="1000"/>
              </a:spcBef>
              <a:buFont typeface="+mj-lt"/>
              <a:buAutoNum type="arabicPeriod"/>
            </a:pPr>
            <a:r>
              <a:rPr lang="ar-SA" sz="3200" dirty="0"/>
              <a:t>لا يتعلقان بالنظام العام</a:t>
            </a:r>
          </a:p>
          <a:p>
            <a:pPr marL="514350" indent="-514350" algn="just" defTabSz="914377" rtl="1" eaLnBrk="1" latinLnBrk="0" hangingPunct="1">
              <a:lnSpc>
                <a:spcPct val="90000"/>
              </a:lnSpc>
              <a:spcBef>
                <a:spcPts val="1000"/>
              </a:spcBef>
              <a:buFont typeface="+mj-lt"/>
              <a:buAutoNum type="arabicPeriod"/>
            </a:pPr>
            <a:r>
              <a:rPr lang="ar-SA" sz="3200" dirty="0"/>
              <a:t>يجوز التنازل عنهما صراحة أو ضمنا</a:t>
            </a:r>
          </a:p>
          <a:p>
            <a:pPr marL="514350" indent="-514350" algn="just" defTabSz="914377" rtl="1" eaLnBrk="1" latinLnBrk="0" hangingPunct="1">
              <a:lnSpc>
                <a:spcPct val="90000"/>
              </a:lnSpc>
              <a:spcBef>
                <a:spcPts val="1000"/>
              </a:spcBef>
              <a:buFont typeface="+mj-lt"/>
              <a:buAutoNum type="arabicPeriod"/>
            </a:pPr>
            <a:r>
              <a:rPr lang="ar-SA" sz="3200" dirty="0"/>
              <a:t>لا يعني السقوط أو التقادم ضياع حق الحامل، وإنما لا يكون له الرجوع الصرفي فقط.</a:t>
            </a:r>
          </a:p>
          <a:p>
            <a:pPr marL="228594" indent="-228594" algn="just" defTabSz="914377" rtl="1" eaLnBrk="1" latinLnBrk="0" hangingPunct="1">
              <a:lnSpc>
                <a:spcPct val="90000"/>
              </a:lnSpc>
              <a:spcBef>
                <a:spcPts val="1000"/>
              </a:spcBef>
              <a:buFont typeface="Arial" panose="020B0604020202020204" pitchFamily="34" charset="0"/>
              <a:buChar char="•"/>
            </a:pPr>
            <a:endParaRPr lang="ar-SA" sz="3200" dirty="0"/>
          </a:p>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يختلفان في لآتي:</a:t>
            </a:r>
          </a:p>
          <a:p>
            <a:pPr marL="514350" indent="-514350" algn="just" defTabSz="914377" rtl="1" eaLnBrk="1" latinLnBrk="0" hangingPunct="1">
              <a:lnSpc>
                <a:spcPct val="90000"/>
              </a:lnSpc>
              <a:spcBef>
                <a:spcPts val="1000"/>
              </a:spcBef>
              <a:buFont typeface="+mj-lt"/>
              <a:buAutoNum type="arabicPeriod"/>
            </a:pPr>
            <a:r>
              <a:rPr lang="ar-SA" sz="3200" dirty="0">
                <a:solidFill>
                  <a:srgbClr val="00B050"/>
                </a:solidFill>
              </a:rPr>
              <a:t>السقوط عبارة عن جزاء للحامل المهمل، </a:t>
            </a:r>
            <a:r>
              <a:rPr lang="ar-SA" sz="3200" dirty="0"/>
              <a:t>أما التقادم فيقوم على قرينة الوفاء التي تستنتج من ترك الحامل لدعواه مدة معينة.</a:t>
            </a:r>
          </a:p>
          <a:p>
            <a:pPr marL="514350" indent="-514350" algn="just" defTabSz="914377" rtl="1" eaLnBrk="1" latinLnBrk="0" hangingPunct="1">
              <a:lnSpc>
                <a:spcPct val="90000"/>
              </a:lnSpc>
              <a:spcBef>
                <a:spcPts val="1000"/>
              </a:spcBef>
              <a:buFont typeface="+mj-lt"/>
              <a:buAutoNum type="arabicPeriod"/>
            </a:pPr>
            <a:r>
              <a:rPr lang="ar-SA" sz="3200" dirty="0">
                <a:solidFill>
                  <a:srgbClr val="00B050"/>
                </a:solidFill>
              </a:rPr>
              <a:t>السقوط يتمسك به بعض المدينين، </a:t>
            </a:r>
            <a:r>
              <a:rPr lang="ar-SA" sz="3200" dirty="0"/>
              <a:t>أما التقادم فيتمسك به الجميع وبالتالي يكون أوسع نطاقا من الدفع بالسقوط. </a:t>
            </a:r>
          </a:p>
          <a:p>
            <a:pPr marL="514350" indent="-514350" algn="just" defTabSz="914377" rtl="1" eaLnBrk="1" latinLnBrk="0" hangingPunct="1">
              <a:lnSpc>
                <a:spcPct val="90000"/>
              </a:lnSpc>
              <a:spcBef>
                <a:spcPts val="1000"/>
              </a:spcBef>
              <a:buFont typeface="+mj-lt"/>
              <a:buAutoNum type="arabicPeriod"/>
            </a:pPr>
            <a:r>
              <a:rPr lang="ar-SA" sz="3200" dirty="0">
                <a:solidFill>
                  <a:srgbClr val="00B050"/>
                </a:solidFill>
              </a:rPr>
              <a:t>السقوط يتمسك به في وجه الحامل المهمل، </a:t>
            </a:r>
            <a:r>
              <a:rPr lang="ar-SA" sz="3200" dirty="0"/>
              <a:t>أما التقادم فيتمسك به في وجه الحامل غير المهمل. </a:t>
            </a:r>
            <a:endParaRPr lang="en-US" sz="3200" dirty="0"/>
          </a:p>
        </p:txBody>
      </p:sp>
    </p:spTree>
    <p:extLst>
      <p:ext uri="{BB962C8B-B14F-4D97-AF65-F5344CB8AC3E}">
        <p14:creationId xmlns:p14="http://schemas.microsoft.com/office/powerpoint/2010/main" val="374345612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8" y="1114426"/>
            <a:ext cx="7372351" cy="375761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6000" b="1" dirty="0">
                <a:solidFill>
                  <a:schemeClr val="tx1"/>
                </a:solidFill>
              </a:rPr>
              <a:t>المحاضرة الثامنة عشر</a:t>
            </a:r>
            <a:endParaRPr lang="en-US" sz="6000" b="1" dirty="0">
              <a:solidFill>
                <a:schemeClr val="tx1"/>
              </a:solidFill>
            </a:endParaRPr>
          </a:p>
        </p:txBody>
      </p:sp>
    </p:spTree>
    <p:extLst>
      <p:ext uri="{BB962C8B-B14F-4D97-AF65-F5344CB8AC3E}">
        <p14:creationId xmlns:p14="http://schemas.microsoft.com/office/powerpoint/2010/main" val="392606766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8" name="Pentagon 7"/>
          <p:cNvSpPr/>
          <p:nvPr/>
        </p:nvSpPr>
        <p:spPr>
          <a:xfrm flipH="1">
            <a:off x="1628778" y="3501161"/>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البيانات الإلزامية والاختيارية</a:t>
            </a:r>
            <a:endParaRPr lang="en-US" sz="4000" b="1" dirty="0"/>
          </a:p>
        </p:txBody>
      </p:sp>
      <p:sp>
        <p:nvSpPr>
          <p:cNvPr id="6" name="Pentagon 5">
            <a:extLst>
              <a:ext uri="{FF2B5EF4-FFF2-40B4-BE49-F238E27FC236}">
                <a16:creationId xmlns:a16="http://schemas.microsoft.com/office/drawing/2014/main" id="{6FC42B3A-0EAC-BF44-99AE-75F3B9E0857B}"/>
              </a:ext>
            </a:extLst>
          </p:cNvPr>
          <p:cNvSpPr/>
          <p:nvPr/>
        </p:nvSpPr>
        <p:spPr>
          <a:xfrm flipH="1">
            <a:off x="1628775" y="2457865"/>
            <a:ext cx="9938712"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تعريف السند لأمر وشروطه</a:t>
            </a:r>
            <a:endParaRPr lang="en-US" sz="4000" b="1" dirty="0"/>
          </a:p>
        </p:txBody>
      </p:sp>
      <p:sp>
        <p:nvSpPr>
          <p:cNvPr id="5" name="Pentagon 4">
            <a:extLst>
              <a:ext uri="{FF2B5EF4-FFF2-40B4-BE49-F238E27FC236}">
                <a16:creationId xmlns:a16="http://schemas.microsoft.com/office/drawing/2014/main" id="{8EDC5851-4148-E142-839E-596EEC8DA6D7}"/>
              </a:ext>
            </a:extLst>
          </p:cNvPr>
          <p:cNvSpPr/>
          <p:nvPr/>
        </p:nvSpPr>
        <p:spPr>
          <a:xfrm flipH="1">
            <a:off x="1628776" y="4504285"/>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تداول السند لأمر</a:t>
            </a:r>
            <a:endParaRPr lang="en-US" sz="4000" b="1" dirty="0"/>
          </a:p>
        </p:txBody>
      </p:sp>
      <p:sp>
        <p:nvSpPr>
          <p:cNvPr id="7" name="Pentagon 6">
            <a:extLst>
              <a:ext uri="{FF2B5EF4-FFF2-40B4-BE49-F238E27FC236}">
                <a16:creationId xmlns:a16="http://schemas.microsoft.com/office/drawing/2014/main" id="{C3BC21BA-5684-874D-B6C5-66BB72705254}"/>
              </a:ext>
            </a:extLst>
          </p:cNvPr>
          <p:cNvSpPr/>
          <p:nvPr/>
        </p:nvSpPr>
        <p:spPr>
          <a:xfrm flipH="1">
            <a:off x="1628777" y="5549036"/>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انقضاء الالتزام الثابت في السند لأمر</a:t>
            </a:r>
            <a:endParaRPr lang="en-US" sz="4000" b="1" dirty="0"/>
          </a:p>
        </p:txBody>
      </p:sp>
    </p:spTree>
    <p:extLst>
      <p:ext uri="{BB962C8B-B14F-4D97-AF65-F5344CB8AC3E}">
        <p14:creationId xmlns:p14="http://schemas.microsoft.com/office/powerpoint/2010/main" val="187797163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1D29-2EAF-2043-901D-4D89750C6838}"/>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السند لأمر</a:t>
            </a:r>
            <a:endParaRPr lang="en-US" b="1" dirty="0"/>
          </a:p>
        </p:txBody>
      </p:sp>
      <p:sp>
        <p:nvSpPr>
          <p:cNvPr id="3" name="Content Placeholder 2">
            <a:extLst>
              <a:ext uri="{FF2B5EF4-FFF2-40B4-BE49-F238E27FC236}">
                <a16:creationId xmlns:a16="http://schemas.microsoft.com/office/drawing/2014/main" id="{74A16808-2CB9-1E40-9C94-A13BD962F087}"/>
              </a:ext>
            </a:extLst>
          </p:cNvPr>
          <p:cNvSpPr>
            <a:spLocks noGrp="1"/>
          </p:cNvSpPr>
          <p:nvPr>
            <p:ph idx="1"/>
          </p:nvPr>
        </p:nvSpPr>
        <p:spPr>
          <a:xfrm>
            <a:off x="100013" y="1825625"/>
            <a:ext cx="11253787" cy="4351338"/>
          </a:xfrm>
        </p:spPr>
        <p:txBody>
          <a:bodyPr>
            <a:normAutofit/>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أربع مواد في النظام فقط. (٨٧ – ٩٠)</a:t>
            </a:r>
          </a:p>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أحال النظام لأحكام الكمبيالة بالقدر الذي لا يتعارض مع ماهية السند.</a:t>
            </a:r>
          </a:p>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يسبقه وجود علاقة بين طرفين أحدهما دائن والأخر مدين. بيع قطعة أرض مثلا.</a:t>
            </a:r>
          </a:p>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الأصل أنه أداة ائتمان، ولكنه قد يكون أداة وفاء عندما يكون الدفع فيه بمجرد الاطلاع. </a:t>
            </a:r>
            <a:endParaRPr lang="en-US" sz="3200" dirty="0"/>
          </a:p>
        </p:txBody>
      </p:sp>
    </p:spTree>
    <p:extLst>
      <p:ext uri="{BB962C8B-B14F-4D97-AF65-F5344CB8AC3E}">
        <p14:creationId xmlns:p14="http://schemas.microsoft.com/office/powerpoint/2010/main" val="388873368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B040A-C5CE-904B-A7CD-3A0F6495792A}"/>
              </a:ext>
            </a:extLst>
          </p:cNvPr>
          <p:cNvSpPr>
            <a:spLocks noGrp="1"/>
          </p:cNvSpPr>
          <p:nvPr>
            <p:ph idx="1"/>
          </p:nvPr>
        </p:nvSpPr>
        <p:spPr>
          <a:xfrm>
            <a:off x="523875" y="0"/>
            <a:ext cx="11668125" cy="4351338"/>
          </a:xfrm>
        </p:spPr>
        <p:txBody>
          <a:bodyPr>
            <a:noAutofit/>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000" b="1" dirty="0">
                <a:solidFill>
                  <a:schemeClr val="accent1"/>
                </a:solidFill>
              </a:rPr>
              <a:t>تعريفه: </a:t>
            </a:r>
            <a:r>
              <a:rPr lang="ar-SA" sz="3000" dirty="0"/>
              <a:t>هو تعهد صادر من المحرر بأن يدفع لأمر أو لإذن شخص معين (المستفيد) مبلغ من النقود بمجرد الاطلاع أو في تاريخ معين. </a:t>
            </a:r>
          </a:p>
          <a:p>
            <a:pPr marL="228594" indent="-228594" algn="r" defTabSz="914377" rtl="1" eaLnBrk="1" latinLnBrk="0" hangingPunct="1">
              <a:lnSpc>
                <a:spcPct val="90000"/>
              </a:lnSpc>
              <a:spcBef>
                <a:spcPts val="1000"/>
              </a:spcBef>
              <a:buFont typeface="Arial" panose="020B0604020202020204" pitchFamily="34" charset="0"/>
              <a:buChar char="•"/>
            </a:pPr>
            <a:r>
              <a:rPr lang="ar-SA" sz="3000" b="1" dirty="0">
                <a:solidFill>
                  <a:schemeClr val="accent1"/>
                </a:solidFill>
              </a:rPr>
              <a:t>الشروط الموضوعية: </a:t>
            </a:r>
            <a:r>
              <a:rPr lang="ar-SA" sz="3000" dirty="0"/>
              <a:t>نفس أحكام الكمبيالة.  تخلفها يؤدي إلى البطلان لمن شابه هذا العيب.</a:t>
            </a:r>
          </a:p>
          <a:p>
            <a:pPr marL="228594" indent="-228594" algn="r" defTabSz="914377" rtl="1" eaLnBrk="1" latinLnBrk="0" hangingPunct="1">
              <a:lnSpc>
                <a:spcPct val="90000"/>
              </a:lnSpc>
              <a:spcBef>
                <a:spcPts val="1000"/>
              </a:spcBef>
              <a:buFont typeface="Arial" panose="020B0604020202020204" pitchFamily="34" charset="0"/>
              <a:buChar char="•"/>
            </a:pPr>
            <a:r>
              <a:rPr lang="ar-SA" sz="3000" b="1" dirty="0">
                <a:solidFill>
                  <a:schemeClr val="accent1"/>
                </a:solidFill>
              </a:rPr>
              <a:t>الشروط الشكلية: </a:t>
            </a:r>
          </a:p>
          <a:p>
            <a:pPr marL="514350" indent="-514350" algn="r" defTabSz="914377" rtl="1" eaLnBrk="1" latinLnBrk="0" hangingPunct="1">
              <a:lnSpc>
                <a:spcPct val="90000"/>
              </a:lnSpc>
              <a:spcBef>
                <a:spcPts val="1000"/>
              </a:spcBef>
              <a:buFont typeface="+mj-lt"/>
              <a:buAutoNum type="arabicPeriod"/>
            </a:pPr>
            <a:r>
              <a:rPr lang="ar-SA" sz="3000" dirty="0"/>
              <a:t>أن يكون مكتوبا</a:t>
            </a:r>
          </a:p>
          <a:p>
            <a:pPr marL="514350" indent="-514350" algn="r" defTabSz="914377" rtl="1" eaLnBrk="1" latinLnBrk="0" hangingPunct="1">
              <a:lnSpc>
                <a:spcPct val="90000"/>
              </a:lnSpc>
              <a:spcBef>
                <a:spcPts val="1000"/>
              </a:spcBef>
              <a:buFont typeface="+mj-lt"/>
              <a:buAutoNum type="arabicPeriod"/>
            </a:pPr>
            <a:r>
              <a:rPr lang="ar-SA" sz="3000" dirty="0"/>
              <a:t>أن تتوافر بالسند البيانات الإلزامية: وهذه البيانات هي: </a:t>
            </a:r>
          </a:p>
          <a:p>
            <a:pPr marL="514350" indent="-514350" algn="r" defTabSz="914377" rtl="1" eaLnBrk="1" latinLnBrk="0" hangingPunct="1">
              <a:lnSpc>
                <a:spcPct val="90000"/>
              </a:lnSpc>
              <a:spcBef>
                <a:spcPts val="1000"/>
              </a:spcBef>
              <a:buFont typeface="+mj-lt"/>
              <a:buAutoNum type="arabicPeriod"/>
            </a:pPr>
            <a:r>
              <a:rPr lang="ar-SA" sz="3000" dirty="0"/>
              <a:t>شرط الأمر أو عبارة (سند لأمر) في متن السند وباللغة التي كتب بها. </a:t>
            </a:r>
          </a:p>
          <a:p>
            <a:pPr marL="514350" indent="-514350" algn="r" defTabSz="914377" rtl="1" eaLnBrk="1" latinLnBrk="0" hangingPunct="1">
              <a:lnSpc>
                <a:spcPct val="90000"/>
              </a:lnSpc>
              <a:spcBef>
                <a:spcPts val="1000"/>
              </a:spcBef>
              <a:buFont typeface="+mj-lt"/>
              <a:buAutoNum type="arabicPeriod"/>
            </a:pPr>
            <a:r>
              <a:rPr lang="ar-SA" sz="3000" dirty="0"/>
              <a:t>تعهد غير معلق على شرط بوفاء مبلغ نقدي معين. </a:t>
            </a:r>
          </a:p>
          <a:p>
            <a:pPr marL="514350" indent="-514350" algn="r" defTabSz="914377" rtl="1" eaLnBrk="1" latinLnBrk="0" hangingPunct="1">
              <a:lnSpc>
                <a:spcPct val="90000"/>
              </a:lnSpc>
              <a:spcBef>
                <a:spcPts val="1000"/>
              </a:spcBef>
              <a:buFont typeface="+mj-lt"/>
              <a:buAutoNum type="arabicPeriod"/>
            </a:pPr>
            <a:r>
              <a:rPr lang="ar-SA" sz="3000" dirty="0"/>
              <a:t>ميعاد الاستحقاق. </a:t>
            </a:r>
          </a:p>
          <a:p>
            <a:pPr marL="514350" indent="-514350" algn="r" defTabSz="914377" rtl="1" eaLnBrk="1" latinLnBrk="0" hangingPunct="1">
              <a:lnSpc>
                <a:spcPct val="90000"/>
              </a:lnSpc>
              <a:spcBef>
                <a:spcPts val="1000"/>
              </a:spcBef>
              <a:buFont typeface="+mj-lt"/>
              <a:buAutoNum type="arabicPeriod"/>
            </a:pPr>
            <a:r>
              <a:rPr lang="ar-SA" sz="3000" dirty="0"/>
              <a:t>مكان الوفاء</a:t>
            </a:r>
          </a:p>
          <a:p>
            <a:pPr marL="514350" indent="-514350" algn="r" defTabSz="914377" rtl="1" eaLnBrk="1" latinLnBrk="0" hangingPunct="1">
              <a:lnSpc>
                <a:spcPct val="90000"/>
              </a:lnSpc>
              <a:spcBef>
                <a:spcPts val="1000"/>
              </a:spcBef>
              <a:buFont typeface="+mj-lt"/>
              <a:buAutoNum type="arabicPeriod"/>
            </a:pPr>
            <a:r>
              <a:rPr lang="ar-SA" sz="3000" dirty="0"/>
              <a:t>اسم من يجب الوفاء له أو لأمره (المستفيد) </a:t>
            </a:r>
          </a:p>
          <a:p>
            <a:pPr marL="514350" indent="-514350" algn="r" defTabSz="914377" rtl="1" eaLnBrk="1" latinLnBrk="0" hangingPunct="1">
              <a:lnSpc>
                <a:spcPct val="90000"/>
              </a:lnSpc>
              <a:spcBef>
                <a:spcPts val="1000"/>
              </a:spcBef>
              <a:buFont typeface="+mj-lt"/>
              <a:buAutoNum type="arabicPeriod"/>
            </a:pPr>
            <a:r>
              <a:rPr lang="ar-SA" sz="3000" dirty="0"/>
              <a:t>تاريخ انشاء السند ومكان إنشائه. </a:t>
            </a:r>
          </a:p>
          <a:p>
            <a:pPr marL="514350" indent="-514350" algn="r" defTabSz="914377" rtl="1" eaLnBrk="1" latinLnBrk="0" hangingPunct="1">
              <a:lnSpc>
                <a:spcPct val="90000"/>
              </a:lnSpc>
              <a:spcBef>
                <a:spcPts val="1000"/>
              </a:spcBef>
              <a:buFont typeface="+mj-lt"/>
              <a:buAutoNum type="arabicPeriod"/>
            </a:pPr>
            <a:r>
              <a:rPr lang="ar-SA" sz="3000" dirty="0"/>
              <a:t>توقيع من أنشاء السند (توقيع المحرر). </a:t>
            </a:r>
            <a:endParaRPr lang="en-US" sz="3000" dirty="0"/>
          </a:p>
        </p:txBody>
      </p:sp>
    </p:spTree>
    <p:extLst>
      <p:ext uri="{BB962C8B-B14F-4D97-AF65-F5344CB8AC3E}">
        <p14:creationId xmlns:p14="http://schemas.microsoft.com/office/powerpoint/2010/main" val="226289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a:extLst>
              <a:ext uri="{FF2B5EF4-FFF2-40B4-BE49-F238E27FC236}">
                <a16:creationId xmlns:a16="http://schemas.microsoft.com/office/drawing/2014/main" id="{48A291F8-4064-5947-BF31-FA397A309B55}"/>
              </a:ext>
            </a:extLst>
          </p:cNvPr>
          <p:cNvSpPr/>
          <p:nvPr/>
        </p:nvSpPr>
        <p:spPr>
          <a:xfrm>
            <a:off x="1749287" y="1603513"/>
            <a:ext cx="8123583" cy="4025762"/>
          </a:xfrm>
          <a:prstGeom prst="flowChartTerminator">
            <a:avLst/>
          </a:prstGeo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algn="ctr" defTabSz="914400" rtl="1" eaLnBrk="1" latinLnBrk="0" hangingPunct="1"/>
            <a:r>
              <a:rPr lang="ar-SA" sz="3600" b="1" dirty="0"/>
              <a:t>المرجع هو الكتاب والمحاضرات </a:t>
            </a:r>
          </a:p>
          <a:p>
            <a:pPr marL="0" algn="ctr" defTabSz="914400" rtl="1" eaLnBrk="1" latinLnBrk="0" hangingPunct="1"/>
            <a:r>
              <a:rPr lang="ar-SA" sz="3600" b="1" dirty="0"/>
              <a:t>هذه الشرائح عبارة عن عرض للأفكار الرئيسية ولا تغني عن الرجوع للكتاب والمحاضرات بأي حال من الأحوال </a:t>
            </a:r>
            <a:endParaRPr lang="en-US" sz="3600" b="1" dirty="0"/>
          </a:p>
        </p:txBody>
      </p:sp>
    </p:spTree>
    <p:extLst>
      <p:ext uri="{BB962C8B-B14F-4D97-AF65-F5344CB8AC3E}">
        <p14:creationId xmlns:p14="http://schemas.microsoft.com/office/powerpoint/2010/main" val="3998231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D5D573-ADC4-4741-943E-0A34CA363E74}"/>
              </a:ext>
            </a:extLst>
          </p:cNvPr>
          <p:cNvSpPr>
            <a:spLocks noGrp="1"/>
          </p:cNvSpPr>
          <p:nvPr>
            <p:ph idx="1"/>
          </p:nvPr>
        </p:nvSpPr>
        <p:spPr>
          <a:xfrm>
            <a:off x="0" y="511175"/>
            <a:ext cx="11853862" cy="4351338"/>
          </a:xfrm>
        </p:spPr>
        <p:txBody>
          <a:bodyPr>
            <a:noAutofit/>
          </a:bodyPr>
          <a:lstStyle/>
          <a:p>
            <a:pPr marL="514350" indent="-514350" algn="r" defTabSz="914400" rtl="1" eaLnBrk="1" latinLnBrk="0" hangingPunct="1">
              <a:lnSpc>
                <a:spcPct val="90000"/>
              </a:lnSpc>
              <a:spcBef>
                <a:spcPts val="1000"/>
              </a:spcBef>
              <a:buFont typeface="+mj-lt"/>
              <a:buAutoNum type="arabicPeriod" startAt="5"/>
            </a:pPr>
            <a:r>
              <a:rPr lang="ar-SA" sz="4000" dirty="0">
                <a:solidFill>
                  <a:srgbClr val="FF0000"/>
                </a:solidFill>
              </a:rPr>
              <a:t>مبدأ الكفاية الذاتية: </a:t>
            </a:r>
          </a:p>
          <a:p>
            <a:pPr marL="514350" indent="-514350" algn="r" defTabSz="914400" rtl="1" eaLnBrk="1" latinLnBrk="0" hangingPunct="1">
              <a:lnSpc>
                <a:spcPct val="90000"/>
              </a:lnSpc>
              <a:spcBef>
                <a:spcPts val="1000"/>
              </a:spcBef>
              <a:buFont typeface="+mj-lt"/>
              <a:buAutoNum type="arabicPeriod" startAt="5"/>
            </a:pPr>
            <a:endParaRPr lang="ar-SA" sz="4000" dirty="0"/>
          </a:p>
          <a:p>
            <a:pPr algn="r" rtl="1"/>
            <a:r>
              <a:rPr lang="ar-SA" sz="4000" dirty="0"/>
              <a:t>ماذا يترتب لو كتب على الورقة "ادفعوا ثمن البضاعة المرسلة إليكم بموجب العقد المبرم بيننا"؟</a:t>
            </a:r>
          </a:p>
          <a:p>
            <a:pPr algn="r" rtl="1"/>
            <a:r>
              <a:rPr lang="ar-SA" sz="4000" dirty="0"/>
              <a:t>ما هي الوصلة؟ وهل يجوز الكتابة عليها؟ </a:t>
            </a:r>
          </a:p>
          <a:p>
            <a:pPr algn="r" rtl="1"/>
            <a:endParaRPr lang="ar-SA" sz="4000" dirty="0"/>
          </a:p>
          <a:p>
            <a:pPr algn="r" rtl="1"/>
            <a:r>
              <a:rPr lang="ar-SA" sz="4000" dirty="0"/>
              <a:t>اذا توفر في الورقة مبدأ الكفاية الذاتية، ومع ذلك تم إضافة بيان أو شرط فيها لا يؤثر في حقوق حاملها، فهل يؤثر على مبدأ الكفاية الذاتية؟ </a:t>
            </a:r>
            <a:endParaRPr lang="en-US" sz="4000" dirty="0"/>
          </a:p>
        </p:txBody>
      </p:sp>
    </p:spTree>
    <p:extLst>
      <p:ext uri="{BB962C8B-B14F-4D97-AF65-F5344CB8AC3E}">
        <p14:creationId xmlns:p14="http://schemas.microsoft.com/office/powerpoint/2010/main" val="125057483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468418-7392-884D-9CB4-4F1862878FDA}"/>
              </a:ext>
            </a:extLst>
          </p:cNvPr>
          <p:cNvSpPr>
            <a:spLocks noGrp="1"/>
          </p:cNvSpPr>
          <p:nvPr>
            <p:ph/>
          </p:nvPr>
        </p:nvSpPr>
        <p:spPr>
          <a:xfrm>
            <a:off x="257175" y="0"/>
            <a:ext cx="11682417" cy="6858000"/>
          </a:xfrm>
          <a:ln>
            <a:solidFill>
              <a:schemeClr val="tx1"/>
            </a:solidFill>
          </a:ln>
        </p:spPr>
        <p:txBody>
          <a:bodyPr>
            <a:noAutofit/>
          </a:bodyPr>
          <a:lstStyle/>
          <a:p>
            <a:pPr marL="0" indent="0" algn="ctr" rtl="1">
              <a:buNone/>
            </a:pPr>
            <a:r>
              <a:rPr lang="ar-SA" sz="3200" b="1" u="sng" dirty="0"/>
              <a:t>سند لأمر</a:t>
            </a:r>
          </a:p>
          <a:p>
            <a:pPr marL="0" indent="0" algn="r" rtl="1">
              <a:buNone/>
            </a:pPr>
            <a:r>
              <a:rPr lang="ar-SA" sz="3200" dirty="0"/>
              <a:t>الرياض في ١٦ جمادى الأول ١٤٤٠هـ                         #٥٠٠٠# ريال سعودي</a:t>
            </a:r>
          </a:p>
          <a:p>
            <a:pPr marL="0" indent="0" algn="r" rtl="1">
              <a:buNone/>
            </a:pPr>
            <a:endParaRPr lang="ar-SA" sz="3200" dirty="0"/>
          </a:p>
          <a:p>
            <a:pPr marL="0" indent="0" algn="r" rtl="1">
              <a:buNone/>
            </a:pPr>
            <a:r>
              <a:rPr lang="ar-SA" sz="3200" dirty="0"/>
              <a:t>أتعهد أنا (المحرر) عبيد بن زيد  بأن أدفع لأمر ( المستفيد) خالد بن أحمد</a:t>
            </a:r>
          </a:p>
          <a:p>
            <a:pPr marL="0" indent="0" algn="r" rtl="1">
              <a:buNone/>
            </a:pPr>
            <a:r>
              <a:rPr lang="ar-SA" sz="3200" dirty="0"/>
              <a:t>المبلغ الموضح أعلاه وقدره: #خمسة </a:t>
            </a:r>
            <a:r>
              <a:rPr lang="ar-SA" sz="3200" dirty="0" err="1"/>
              <a:t>الآف</a:t>
            </a:r>
            <a:r>
              <a:rPr lang="ar-SA" sz="3200" dirty="0"/>
              <a:t> ريال سعودي لا غير# في أول محرم ١٤٤١هـ</a:t>
            </a:r>
          </a:p>
          <a:p>
            <a:pPr marL="0" indent="0" algn="r" rtl="1">
              <a:buNone/>
            </a:pPr>
            <a:endParaRPr lang="ar-SA" sz="3200" dirty="0"/>
          </a:p>
          <a:p>
            <a:pPr marL="0" indent="0" algn="r" rtl="1">
              <a:buNone/>
            </a:pPr>
            <a:r>
              <a:rPr lang="ar-SA" sz="3200" dirty="0"/>
              <a:t>مكان الوفاء: جده شارع الحمراء- عماره ١٣٤</a:t>
            </a:r>
          </a:p>
          <a:p>
            <a:pPr marL="0" indent="0" algn="r" rtl="1">
              <a:buNone/>
            </a:pPr>
            <a:endParaRPr lang="ar-SA" sz="3200" dirty="0"/>
          </a:p>
          <a:p>
            <a:pPr marL="0" indent="0" algn="r" rtl="1">
              <a:buNone/>
            </a:pPr>
            <a:r>
              <a:rPr lang="ar-SA" sz="3200" dirty="0"/>
              <a:t>                                                اسم المحرر: عبيد بن زيد</a:t>
            </a:r>
          </a:p>
          <a:p>
            <a:pPr marL="0" indent="0" algn="ctr" rtl="1">
              <a:buNone/>
            </a:pPr>
            <a:r>
              <a:rPr lang="ar-SA" sz="3200" dirty="0"/>
              <a:t>  التوقيع: </a:t>
            </a:r>
          </a:p>
          <a:p>
            <a:pPr marL="0" indent="0" algn="ctr" rtl="1">
              <a:buNone/>
            </a:pPr>
            <a:r>
              <a:rPr lang="ar-SA" sz="3200" dirty="0"/>
              <a:t>                                            العنوان: الرياض- طريق الملك عبدالله........</a:t>
            </a:r>
          </a:p>
        </p:txBody>
      </p:sp>
      <p:pic>
        <p:nvPicPr>
          <p:cNvPr id="2" name="Picture 1">
            <a:extLst>
              <a:ext uri="{FF2B5EF4-FFF2-40B4-BE49-F238E27FC236}">
                <a16:creationId xmlns:a16="http://schemas.microsoft.com/office/drawing/2014/main" id="{62F391A0-072E-DD46-A8AB-EDDF4C5C1849}"/>
              </a:ext>
            </a:extLst>
          </p:cNvPr>
          <p:cNvPicPr>
            <a:picLocks noChangeAspect="1"/>
          </p:cNvPicPr>
          <p:nvPr/>
        </p:nvPicPr>
        <p:blipFill>
          <a:blip r:embed="rId2"/>
          <a:stretch>
            <a:fillRect/>
          </a:stretch>
        </p:blipFill>
        <p:spPr>
          <a:xfrm>
            <a:off x="2351088" y="5114929"/>
            <a:ext cx="3092451" cy="611191"/>
          </a:xfrm>
          <a:prstGeom prst="rect">
            <a:avLst/>
          </a:prstGeom>
        </p:spPr>
      </p:pic>
    </p:spTree>
    <p:extLst>
      <p:ext uri="{BB962C8B-B14F-4D97-AF65-F5344CB8AC3E}">
        <p14:creationId xmlns:p14="http://schemas.microsoft.com/office/powerpoint/2010/main" val="283895797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79F431-F0FC-2F4C-B6CA-CAF3229AF20A}"/>
              </a:ext>
            </a:extLst>
          </p:cNvPr>
          <p:cNvPicPr>
            <a:picLocks noChangeAspect="1"/>
          </p:cNvPicPr>
          <p:nvPr/>
        </p:nvPicPr>
        <p:blipFill>
          <a:blip r:embed="rId2"/>
          <a:stretch>
            <a:fillRect/>
          </a:stretch>
        </p:blipFill>
        <p:spPr>
          <a:xfrm>
            <a:off x="0" y="64911"/>
            <a:ext cx="12192000" cy="6728179"/>
          </a:xfrm>
          <a:prstGeom prst="rect">
            <a:avLst/>
          </a:prstGeom>
        </p:spPr>
      </p:pic>
      <p:sp>
        <p:nvSpPr>
          <p:cNvPr id="3" name="TextBox 2">
            <a:extLst>
              <a:ext uri="{FF2B5EF4-FFF2-40B4-BE49-F238E27FC236}">
                <a16:creationId xmlns:a16="http://schemas.microsoft.com/office/drawing/2014/main" id="{A70EB16F-4609-374A-BB2D-F612A13D167C}"/>
              </a:ext>
            </a:extLst>
          </p:cNvPr>
          <p:cNvSpPr txBox="1"/>
          <p:nvPr/>
        </p:nvSpPr>
        <p:spPr>
          <a:xfrm>
            <a:off x="2200276" y="2900363"/>
            <a:ext cx="4729163" cy="369332"/>
          </a:xfrm>
          <a:prstGeom prst="rect">
            <a:avLst/>
          </a:prstGeom>
          <a:solidFill>
            <a:schemeClr val="bg1"/>
          </a:solidFill>
        </p:spPr>
        <p:txBody>
          <a:bodyPr wrap="square" rtlCol="0">
            <a:spAutoFit/>
          </a:bodyPr>
          <a:lstStyle/>
          <a:p>
            <a:pPr algn="r" defTabSz="914377" rtl="1"/>
            <a:endParaRPr lang="en-US" dirty="0"/>
          </a:p>
        </p:txBody>
      </p:sp>
      <p:sp>
        <p:nvSpPr>
          <p:cNvPr id="5" name="TextBox 4">
            <a:extLst>
              <a:ext uri="{FF2B5EF4-FFF2-40B4-BE49-F238E27FC236}">
                <a16:creationId xmlns:a16="http://schemas.microsoft.com/office/drawing/2014/main" id="{D2C856D0-25D7-3A41-B125-2F58B58AFBC2}"/>
              </a:ext>
            </a:extLst>
          </p:cNvPr>
          <p:cNvSpPr txBox="1"/>
          <p:nvPr/>
        </p:nvSpPr>
        <p:spPr>
          <a:xfrm>
            <a:off x="0" y="4757737"/>
            <a:ext cx="12192000" cy="369332"/>
          </a:xfrm>
          <a:prstGeom prst="rect">
            <a:avLst/>
          </a:prstGeom>
          <a:solidFill>
            <a:schemeClr val="bg1"/>
          </a:solidFill>
        </p:spPr>
        <p:txBody>
          <a:bodyPr wrap="square" rtlCol="0">
            <a:spAutoFit/>
          </a:bodyPr>
          <a:lstStyle/>
          <a:p>
            <a:pPr algn="r" defTabSz="914377" rtl="1"/>
            <a:endParaRPr lang="en-US" dirty="0"/>
          </a:p>
        </p:txBody>
      </p:sp>
    </p:spTree>
    <p:extLst>
      <p:ext uri="{BB962C8B-B14F-4D97-AF65-F5344CB8AC3E}">
        <p14:creationId xmlns:p14="http://schemas.microsoft.com/office/powerpoint/2010/main" val="306989300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B6B6B7A-4347-FF45-9579-BEE6B7D2EB85}"/>
              </a:ext>
            </a:extLst>
          </p:cNvPr>
          <p:cNvGraphicFramePr>
            <a:graphicFrameLocks noGrp="1"/>
          </p:cNvGraphicFramePr>
          <p:nvPr>
            <p:extLst/>
          </p:nvPr>
        </p:nvGraphicFramePr>
        <p:xfrm>
          <a:off x="0" y="749754"/>
          <a:ext cx="12192000" cy="604361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516516302"/>
                    </a:ext>
                  </a:extLst>
                </a:gridCol>
                <a:gridCol w="6096000">
                  <a:extLst>
                    <a:ext uri="{9D8B030D-6E8A-4147-A177-3AD203B41FA5}">
                      <a16:colId xmlns:a16="http://schemas.microsoft.com/office/drawing/2014/main" val="2251731265"/>
                    </a:ext>
                  </a:extLst>
                </a:gridCol>
              </a:tblGrid>
              <a:tr h="1467735">
                <a:tc>
                  <a:txBody>
                    <a:bodyPr/>
                    <a:lstStyle/>
                    <a:p>
                      <a:pPr marL="0" algn="ctr" defTabSz="914400" rtl="1" eaLnBrk="1" latinLnBrk="0" hangingPunct="1"/>
                      <a:endParaRPr lang="ar-SA" sz="3600" b="1" dirty="0"/>
                    </a:p>
                    <a:p>
                      <a:pPr marL="0" algn="ctr" defTabSz="914400" rtl="1" eaLnBrk="1" latinLnBrk="0" hangingPunct="1"/>
                      <a:r>
                        <a:rPr lang="ar-SA" sz="3600" b="1" dirty="0"/>
                        <a:t>السند لأمر</a:t>
                      </a:r>
                      <a:endParaRPr lang="en-US" sz="3600" b="1" dirty="0"/>
                    </a:p>
                  </a:txBody>
                  <a:tcPr/>
                </a:tc>
                <a:tc>
                  <a:txBody>
                    <a:bodyPr/>
                    <a:lstStyle/>
                    <a:p>
                      <a:pPr marL="0" algn="ctr" defTabSz="914400" rtl="1" eaLnBrk="1" latinLnBrk="0" hangingPunct="1"/>
                      <a:endParaRPr lang="ar-SA" sz="3600" b="1" dirty="0">
                        <a:solidFill>
                          <a:schemeClr val="bg1"/>
                        </a:solidFill>
                      </a:endParaRPr>
                    </a:p>
                    <a:p>
                      <a:pPr marL="0" algn="ctr" defTabSz="914400" rtl="1" eaLnBrk="1" latinLnBrk="0" hangingPunct="1"/>
                      <a:r>
                        <a:rPr lang="ar-SA" sz="3600" b="1" dirty="0">
                          <a:solidFill>
                            <a:schemeClr val="bg1"/>
                          </a:solidFill>
                        </a:rPr>
                        <a:t>الكمبيالة</a:t>
                      </a:r>
                      <a:endParaRPr lang="en-US" sz="3600" b="1" dirty="0">
                        <a:solidFill>
                          <a:schemeClr val="bg1"/>
                        </a:solidFill>
                      </a:endParaRPr>
                    </a:p>
                  </a:txBody>
                  <a:tcPr>
                    <a:solidFill>
                      <a:srgbClr val="00B050"/>
                    </a:solidFill>
                  </a:tcPr>
                </a:tc>
                <a:extLst>
                  <a:ext uri="{0D108BD9-81ED-4DB2-BD59-A6C34878D82A}">
                    <a16:rowId xmlns:a16="http://schemas.microsoft.com/office/drawing/2014/main" val="250496765"/>
                  </a:ext>
                </a:extLst>
              </a:tr>
              <a:tr h="1007268">
                <a:tc>
                  <a:txBody>
                    <a:bodyPr/>
                    <a:lstStyle/>
                    <a:p>
                      <a:pPr marL="0" algn="ctr" defTabSz="914400" rtl="1" eaLnBrk="1" latinLnBrk="0" hangingPunct="1"/>
                      <a:r>
                        <a:rPr lang="ar-SA" sz="3600" b="1" dirty="0"/>
                        <a:t>سند لأمر أو الأمر في المتن</a:t>
                      </a:r>
                      <a:endParaRPr lang="en-US" sz="3600" b="1" dirty="0"/>
                    </a:p>
                  </a:txBody>
                  <a:tcPr/>
                </a:tc>
                <a:tc>
                  <a:txBody>
                    <a:bodyPr/>
                    <a:lstStyle/>
                    <a:p>
                      <a:pPr marL="0" algn="ctr" defTabSz="914400" rtl="1" eaLnBrk="1" latinLnBrk="0" hangingPunct="1"/>
                      <a:r>
                        <a:rPr lang="ar-SA" sz="3600" b="1" dirty="0">
                          <a:solidFill>
                            <a:schemeClr val="tx1"/>
                          </a:solidFill>
                        </a:rPr>
                        <a:t>كمبيالة في المتن</a:t>
                      </a:r>
                      <a:endParaRPr lang="en-US" sz="3600" b="1" dirty="0">
                        <a:solidFill>
                          <a:schemeClr val="tx1"/>
                        </a:solidFill>
                      </a:endParaRPr>
                    </a:p>
                  </a:txBody>
                  <a:tcPr>
                    <a:solidFill>
                      <a:schemeClr val="accent6"/>
                    </a:solidFill>
                  </a:tcPr>
                </a:tc>
                <a:extLst>
                  <a:ext uri="{0D108BD9-81ED-4DB2-BD59-A6C34878D82A}">
                    <a16:rowId xmlns:a16="http://schemas.microsoft.com/office/drawing/2014/main" val="836706732"/>
                  </a:ext>
                </a:extLst>
              </a:tr>
              <a:tr h="1007268">
                <a:tc>
                  <a:txBody>
                    <a:bodyPr/>
                    <a:lstStyle/>
                    <a:p>
                      <a:pPr marL="0" algn="ctr" defTabSz="914400" rtl="1" eaLnBrk="1" latinLnBrk="0" hangingPunct="1"/>
                      <a:r>
                        <a:rPr lang="ar-SA" sz="3600" b="1" dirty="0"/>
                        <a:t>تعهد بالدفع</a:t>
                      </a:r>
                      <a:endParaRPr lang="en-US" sz="3600" b="1" dirty="0"/>
                    </a:p>
                  </a:txBody>
                  <a:tcPr/>
                </a:tc>
                <a:tc>
                  <a:txBody>
                    <a:bodyPr/>
                    <a:lstStyle/>
                    <a:p>
                      <a:pPr marL="0" algn="ctr" defTabSz="914400" rtl="1" eaLnBrk="1" latinLnBrk="0" hangingPunct="1"/>
                      <a:r>
                        <a:rPr lang="ar-SA" sz="3600" b="1" dirty="0">
                          <a:solidFill>
                            <a:schemeClr val="tx1"/>
                          </a:solidFill>
                        </a:rPr>
                        <a:t>أمر بالدفع </a:t>
                      </a:r>
                      <a:endParaRPr lang="en-US" sz="3600" b="1"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148344566"/>
                  </a:ext>
                </a:extLst>
              </a:tr>
              <a:tr h="1467735">
                <a:tc>
                  <a:txBody>
                    <a:bodyPr/>
                    <a:lstStyle/>
                    <a:p>
                      <a:pPr marL="0" algn="ctr" defTabSz="914400" rtl="1" eaLnBrk="1" latinLnBrk="0" hangingPunct="1"/>
                      <a:endParaRPr lang="ar-SA" sz="3600" b="1" dirty="0"/>
                    </a:p>
                    <a:p>
                      <a:pPr marL="0" algn="ctr" defTabSz="914400" rtl="1" eaLnBrk="1" latinLnBrk="0" hangingPunct="1"/>
                      <a:r>
                        <a:rPr lang="ar-SA" sz="3600" b="1" dirty="0"/>
                        <a:t>موجه من المحرر للمستفيد</a:t>
                      </a:r>
                      <a:endParaRPr lang="en-US" sz="3600" b="1" dirty="0"/>
                    </a:p>
                  </a:txBody>
                  <a:tcPr/>
                </a:tc>
                <a:tc>
                  <a:txBody>
                    <a:bodyPr/>
                    <a:lstStyle/>
                    <a:p>
                      <a:pPr marL="0" algn="ctr" defTabSz="914400" rtl="1" eaLnBrk="1" latinLnBrk="0" hangingPunct="1"/>
                      <a:endParaRPr lang="ar-SA" sz="3600" b="1" dirty="0">
                        <a:solidFill>
                          <a:schemeClr val="tx1"/>
                        </a:solidFill>
                      </a:endParaRPr>
                    </a:p>
                    <a:p>
                      <a:pPr marL="0" algn="ctr" defTabSz="914400" rtl="1" eaLnBrk="1" latinLnBrk="0" hangingPunct="1"/>
                      <a:r>
                        <a:rPr lang="ar-SA" sz="3600" b="1" dirty="0">
                          <a:solidFill>
                            <a:schemeClr val="tx1"/>
                          </a:solidFill>
                        </a:rPr>
                        <a:t>موجه من الساحب للمسحوب عليه</a:t>
                      </a:r>
                      <a:endParaRPr lang="en-US" sz="3600" b="1" dirty="0">
                        <a:solidFill>
                          <a:schemeClr val="tx1"/>
                        </a:solidFill>
                      </a:endParaRPr>
                    </a:p>
                  </a:txBody>
                  <a:tcPr>
                    <a:solidFill>
                      <a:schemeClr val="accent6"/>
                    </a:solidFill>
                  </a:tcPr>
                </a:tc>
                <a:extLst>
                  <a:ext uri="{0D108BD9-81ED-4DB2-BD59-A6C34878D82A}">
                    <a16:rowId xmlns:a16="http://schemas.microsoft.com/office/drawing/2014/main" val="2875639131"/>
                  </a:ext>
                </a:extLst>
              </a:tr>
              <a:tr h="1093604">
                <a:tc>
                  <a:txBody>
                    <a:bodyPr/>
                    <a:lstStyle/>
                    <a:p>
                      <a:pPr marL="0" algn="ctr" defTabSz="914400" rtl="1" eaLnBrk="1" latinLnBrk="0" hangingPunct="1"/>
                      <a:r>
                        <a:rPr lang="ar-SA" sz="3600" b="1" dirty="0"/>
                        <a:t>ثنائية الأطراف</a:t>
                      </a:r>
                      <a:endParaRPr lang="en-US" sz="3600" b="1" dirty="0"/>
                    </a:p>
                  </a:txBody>
                  <a:tcPr/>
                </a:tc>
                <a:tc>
                  <a:txBody>
                    <a:bodyPr/>
                    <a:lstStyle/>
                    <a:p>
                      <a:pPr marL="0" algn="ctr" defTabSz="914400" rtl="1" eaLnBrk="1" latinLnBrk="0" hangingPunct="1"/>
                      <a:r>
                        <a:rPr lang="ar-SA" sz="3600" b="1" dirty="0">
                          <a:solidFill>
                            <a:schemeClr val="tx1"/>
                          </a:solidFill>
                        </a:rPr>
                        <a:t>ثلاثية الاطراف</a:t>
                      </a:r>
                      <a:endParaRPr lang="en-US" sz="3600" b="1"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2442835652"/>
                  </a:ext>
                </a:extLst>
              </a:tr>
            </a:tbl>
          </a:graphicData>
        </a:graphic>
      </p:graphicFrame>
      <p:sp>
        <p:nvSpPr>
          <p:cNvPr id="2" name="TextBox 1">
            <a:extLst>
              <a:ext uri="{FF2B5EF4-FFF2-40B4-BE49-F238E27FC236}">
                <a16:creationId xmlns:a16="http://schemas.microsoft.com/office/drawing/2014/main" id="{813ADA6C-BD7D-3142-A200-7AC92D16E34C}"/>
              </a:ext>
            </a:extLst>
          </p:cNvPr>
          <p:cNvSpPr txBox="1"/>
          <p:nvPr/>
        </p:nvSpPr>
        <p:spPr>
          <a:xfrm>
            <a:off x="2600325" y="100013"/>
            <a:ext cx="6900863" cy="584775"/>
          </a:xfrm>
          <a:prstGeom prst="rect">
            <a:avLst/>
          </a:prstGeom>
          <a:noFill/>
          <a:ln>
            <a:solidFill>
              <a:schemeClr val="accent1"/>
            </a:solidFill>
          </a:ln>
        </p:spPr>
        <p:txBody>
          <a:bodyPr wrap="square" rtlCol="0">
            <a:spAutoFit/>
          </a:bodyPr>
          <a:lstStyle/>
          <a:p>
            <a:pPr marL="0" algn="ctr" defTabSz="914400" rtl="1" eaLnBrk="1" latinLnBrk="0" hangingPunct="1"/>
            <a:r>
              <a:rPr lang="ar-SA" sz="3200" b="1" dirty="0"/>
              <a:t>الفرق بين الكمبيالة والسند لأمر</a:t>
            </a:r>
            <a:endParaRPr lang="en-US" sz="3200" b="1" dirty="0"/>
          </a:p>
        </p:txBody>
      </p:sp>
    </p:spTree>
    <p:extLst>
      <p:ext uri="{BB962C8B-B14F-4D97-AF65-F5344CB8AC3E}">
        <p14:creationId xmlns:p14="http://schemas.microsoft.com/office/powerpoint/2010/main" val="256892926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B6B6B7A-4347-FF45-9579-BEE6B7D2EB85}"/>
              </a:ext>
            </a:extLst>
          </p:cNvPr>
          <p:cNvGraphicFramePr>
            <a:graphicFrameLocks noGrp="1"/>
          </p:cNvGraphicFramePr>
          <p:nvPr>
            <p:extLst/>
          </p:nvPr>
        </p:nvGraphicFramePr>
        <p:xfrm>
          <a:off x="-23813" y="761841"/>
          <a:ext cx="12215813" cy="609615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96825207"/>
                    </a:ext>
                  </a:extLst>
                </a:gridCol>
                <a:gridCol w="4064000">
                  <a:extLst>
                    <a:ext uri="{9D8B030D-6E8A-4147-A177-3AD203B41FA5}">
                      <a16:colId xmlns:a16="http://schemas.microsoft.com/office/drawing/2014/main" val="1516516302"/>
                    </a:ext>
                  </a:extLst>
                </a:gridCol>
                <a:gridCol w="4087813">
                  <a:extLst>
                    <a:ext uri="{9D8B030D-6E8A-4147-A177-3AD203B41FA5}">
                      <a16:colId xmlns:a16="http://schemas.microsoft.com/office/drawing/2014/main" val="2251731265"/>
                    </a:ext>
                  </a:extLst>
                </a:gridCol>
              </a:tblGrid>
              <a:tr h="1943122">
                <a:tc>
                  <a:txBody>
                    <a:bodyPr/>
                    <a:lstStyle/>
                    <a:p>
                      <a:pPr marL="0" algn="ctr" defTabSz="914400" rtl="1" eaLnBrk="1" latinLnBrk="0" hangingPunct="1"/>
                      <a:r>
                        <a:rPr lang="ar-SA" sz="3200" b="1" dirty="0">
                          <a:solidFill>
                            <a:schemeClr val="bg1"/>
                          </a:solidFill>
                        </a:rPr>
                        <a:t>انعدام قيمة السند لأمر لنقص أحد البيانات الالزامية</a:t>
                      </a:r>
                      <a:endParaRPr lang="en-US" sz="3200" b="1" dirty="0">
                        <a:solidFill>
                          <a:schemeClr val="bg1"/>
                        </a:solidFill>
                      </a:endParaRPr>
                    </a:p>
                  </a:txBody>
                  <a:tcPr>
                    <a:solidFill>
                      <a:srgbClr val="C00000"/>
                    </a:solidFill>
                  </a:tcPr>
                </a:tc>
                <a:tc>
                  <a:txBody>
                    <a:bodyPr/>
                    <a:lstStyle/>
                    <a:p>
                      <a:pPr marL="0" algn="ctr" defTabSz="914400" rtl="1" eaLnBrk="1" latinLnBrk="0" hangingPunct="1"/>
                      <a:r>
                        <a:rPr lang="ar-SA" sz="3200" b="1" dirty="0"/>
                        <a:t>بطلان السند كورقة تجارية وتحوله لسند مديونية عادي</a:t>
                      </a:r>
                      <a:endParaRPr lang="en-US" sz="3200" b="1" dirty="0"/>
                    </a:p>
                  </a:txBody>
                  <a:tcPr/>
                </a:tc>
                <a:tc>
                  <a:txBody>
                    <a:bodyPr/>
                    <a:lstStyle/>
                    <a:p>
                      <a:pPr marL="0" algn="ctr" defTabSz="914400" rtl="1" eaLnBrk="1" latinLnBrk="0" hangingPunct="1"/>
                      <a:r>
                        <a:rPr lang="ar-SA" sz="3200" b="1" dirty="0">
                          <a:solidFill>
                            <a:schemeClr val="bg1"/>
                          </a:solidFill>
                        </a:rPr>
                        <a:t>سند لأمر صحيح تجاريا، بالرغم من نقص أحد البيانات الإلزامية، لوجود بيان آخر يحل محل البيان الناقص</a:t>
                      </a:r>
                      <a:endParaRPr lang="en-US" sz="3200" b="1" dirty="0">
                        <a:solidFill>
                          <a:schemeClr val="bg1"/>
                        </a:solidFill>
                      </a:endParaRPr>
                    </a:p>
                  </a:txBody>
                  <a:tcPr>
                    <a:solidFill>
                      <a:srgbClr val="00B050"/>
                    </a:solidFill>
                  </a:tcPr>
                </a:tc>
                <a:extLst>
                  <a:ext uri="{0D108BD9-81ED-4DB2-BD59-A6C34878D82A}">
                    <a16:rowId xmlns:a16="http://schemas.microsoft.com/office/drawing/2014/main" val="250496765"/>
                  </a:ext>
                </a:extLst>
              </a:tr>
              <a:tr h="1168321">
                <a:tc>
                  <a:txBody>
                    <a:bodyPr/>
                    <a:lstStyle/>
                    <a:p>
                      <a:pPr marL="0" algn="ctr" defTabSz="914400" rtl="1" eaLnBrk="1" latinLnBrk="0" hangingPunct="1"/>
                      <a:r>
                        <a:rPr lang="ar-SA" sz="3200" b="1" dirty="0">
                          <a:solidFill>
                            <a:schemeClr val="bg1"/>
                          </a:solidFill>
                        </a:rPr>
                        <a:t>اسم المستفيد</a:t>
                      </a:r>
                      <a:endParaRPr lang="en-US" sz="3200" b="1" dirty="0">
                        <a:solidFill>
                          <a:schemeClr val="bg1"/>
                        </a:solidFill>
                      </a:endParaRPr>
                    </a:p>
                  </a:txBody>
                  <a:tcPr>
                    <a:solidFill>
                      <a:srgbClr val="C0000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a:t>تخلف كلمة سند لأمر في المتن أو شرط الأمر</a:t>
                      </a:r>
                      <a:endParaRPr lang="en-US" sz="3200" b="1" dirty="0"/>
                    </a:p>
                  </a:txBody>
                  <a:tcPr/>
                </a:tc>
                <a:tc>
                  <a:txBody>
                    <a:bodyPr/>
                    <a:lstStyle/>
                    <a:p>
                      <a:pPr marL="0" algn="ctr" defTabSz="914400" rtl="1" eaLnBrk="1" latinLnBrk="0" hangingPunct="1"/>
                      <a:r>
                        <a:rPr lang="ar-SA" sz="3200" b="1" dirty="0">
                          <a:solidFill>
                            <a:schemeClr val="tx1"/>
                          </a:solidFill>
                        </a:rPr>
                        <a:t>مكان الإنشاء: فيكون المكان المدون بجانب اسم المحرر </a:t>
                      </a:r>
                      <a:endParaRPr lang="en-US" sz="3200" b="1" dirty="0">
                        <a:solidFill>
                          <a:schemeClr val="tx1"/>
                        </a:solidFill>
                      </a:endParaRPr>
                    </a:p>
                  </a:txBody>
                  <a:tcPr>
                    <a:solidFill>
                      <a:schemeClr val="accent6"/>
                    </a:solidFill>
                  </a:tcPr>
                </a:tc>
                <a:extLst>
                  <a:ext uri="{0D108BD9-81ED-4DB2-BD59-A6C34878D82A}">
                    <a16:rowId xmlns:a16="http://schemas.microsoft.com/office/drawing/2014/main" val="836706732"/>
                  </a:ext>
                </a:extLst>
              </a:tr>
              <a:tr h="1015064">
                <a:tc>
                  <a:txBody>
                    <a:bodyPr/>
                    <a:lstStyle/>
                    <a:p>
                      <a:pPr marL="0" algn="ctr" defTabSz="914400" rtl="1" eaLnBrk="1" latinLnBrk="0" hangingPunct="1"/>
                      <a:r>
                        <a:rPr lang="ar-SA" sz="3200" b="1" dirty="0">
                          <a:solidFill>
                            <a:schemeClr val="bg1"/>
                          </a:solidFill>
                        </a:rPr>
                        <a:t>توقيع المحرر </a:t>
                      </a:r>
                      <a:endParaRPr lang="en-US" sz="3200" b="1" dirty="0">
                        <a:solidFill>
                          <a:schemeClr val="bg1"/>
                        </a:solidFill>
                      </a:endParaRPr>
                    </a:p>
                  </a:txBody>
                  <a:tcPr>
                    <a:solidFill>
                      <a:srgbClr val="C00000"/>
                    </a:solidFill>
                  </a:tcPr>
                </a:tc>
                <a:tc>
                  <a:txBody>
                    <a:bodyPr/>
                    <a:lstStyle/>
                    <a:p>
                      <a:pPr marL="0" algn="ctr" defTabSz="914400" rtl="1" eaLnBrk="1" latinLnBrk="0" hangingPunct="1"/>
                      <a:r>
                        <a:rPr lang="ar-SA" sz="3200" b="1" dirty="0"/>
                        <a:t>تخلف كلمة (أتعهد)</a:t>
                      </a:r>
                      <a:endParaRPr lang="en-US" sz="3200" b="1" dirty="0"/>
                    </a:p>
                  </a:txBody>
                  <a:tcPr/>
                </a:tc>
                <a:tc>
                  <a:txBody>
                    <a:bodyPr/>
                    <a:lstStyle/>
                    <a:p>
                      <a:pPr marL="0" algn="ctr" defTabSz="914400" rtl="1" eaLnBrk="1" latinLnBrk="0" hangingPunct="1"/>
                      <a:r>
                        <a:rPr lang="ar-SA" sz="3200" b="1" dirty="0">
                          <a:solidFill>
                            <a:schemeClr val="tx1"/>
                          </a:solidFill>
                        </a:rPr>
                        <a:t>ميعاد الاستحقاق: فيكون مستحق لدى الاطلاع</a:t>
                      </a:r>
                      <a:endParaRPr lang="en-US" sz="3200" b="1"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148344566"/>
                  </a:ext>
                </a:extLst>
              </a:tr>
              <a:tr h="1015064">
                <a:tc rowSpan="2">
                  <a:txBody>
                    <a:bodyPr/>
                    <a:lstStyle/>
                    <a:p>
                      <a:pPr marL="0" algn="ctr" defTabSz="914400" rtl="1" eaLnBrk="1" latinLnBrk="0" hangingPunct="1"/>
                      <a:r>
                        <a:rPr lang="ar-SA" sz="3200" b="1" dirty="0">
                          <a:solidFill>
                            <a:schemeClr val="bg1"/>
                          </a:solidFill>
                        </a:rPr>
                        <a:t>عدم وجود مبلغ</a:t>
                      </a:r>
                      <a:endParaRPr lang="en-US" sz="3200" b="1" dirty="0">
                        <a:solidFill>
                          <a:schemeClr val="bg1"/>
                        </a:solidFill>
                      </a:endParaRPr>
                    </a:p>
                  </a:txBody>
                  <a:tcPr>
                    <a:solidFill>
                      <a:srgbClr val="C00000"/>
                    </a:solidFill>
                  </a:tcPr>
                </a:tc>
                <a:tc>
                  <a:txBody>
                    <a:bodyPr/>
                    <a:lstStyle/>
                    <a:p>
                      <a:pPr marL="0" algn="ctr" defTabSz="914400" rtl="1" eaLnBrk="1" latinLnBrk="0" hangingPunct="1"/>
                      <a:r>
                        <a:rPr lang="ar-SA" sz="3200" b="1" dirty="0"/>
                        <a:t>أن يتضمن دفع شيء آخر غير النقود (بضاعة مثلا)</a:t>
                      </a:r>
                      <a:endParaRPr lang="en-US" sz="3200" b="1" dirty="0"/>
                    </a:p>
                  </a:txBody>
                  <a:tcPr/>
                </a:tc>
                <a:tc rowSpan="2">
                  <a:txBody>
                    <a:bodyPr/>
                    <a:lstStyle/>
                    <a:p>
                      <a:pPr marL="0" algn="ctr" defTabSz="914400" rtl="1" eaLnBrk="1" latinLnBrk="0" hangingPunct="1"/>
                      <a:r>
                        <a:rPr lang="ar-SA" sz="3200" b="1" dirty="0">
                          <a:solidFill>
                            <a:schemeClr val="tx1"/>
                          </a:solidFill>
                        </a:rPr>
                        <a:t>مكان الوفاء أو موطن المحرر: فتكون العبرة بمكان الإنشاء</a:t>
                      </a:r>
                      <a:endParaRPr lang="en-US" sz="3200" b="1" dirty="0">
                        <a:solidFill>
                          <a:schemeClr val="tx1"/>
                        </a:solidFill>
                      </a:endParaRPr>
                    </a:p>
                  </a:txBody>
                  <a:tcPr>
                    <a:solidFill>
                      <a:schemeClr val="accent6"/>
                    </a:solidFill>
                  </a:tcPr>
                </a:tc>
                <a:extLst>
                  <a:ext uri="{0D108BD9-81ED-4DB2-BD59-A6C34878D82A}">
                    <a16:rowId xmlns:a16="http://schemas.microsoft.com/office/drawing/2014/main" val="2875639131"/>
                  </a:ext>
                </a:extLst>
              </a:tr>
              <a:tr h="752078">
                <a:tc vMerge="1">
                  <a:txBody>
                    <a:bodyPr/>
                    <a:lstStyle/>
                    <a:p>
                      <a:pPr algn="ctr"/>
                      <a:endParaRPr lang="en-US" sz="3200" b="1" dirty="0"/>
                    </a:p>
                  </a:txBody>
                  <a:tcPr>
                    <a:solidFill>
                      <a:srgbClr val="C00000"/>
                    </a:solidFill>
                  </a:tcPr>
                </a:tc>
                <a:tc>
                  <a:txBody>
                    <a:bodyPr/>
                    <a:lstStyle/>
                    <a:p>
                      <a:pPr marL="0" algn="ctr" defTabSz="914400" rtl="1" eaLnBrk="1" latinLnBrk="0" hangingPunct="1"/>
                      <a:r>
                        <a:rPr lang="ar-SA" sz="3200" b="1" dirty="0"/>
                        <a:t>تخلف تاريخ الإنشاء</a:t>
                      </a:r>
                      <a:endParaRPr lang="en-US" sz="3200" b="1" dirty="0"/>
                    </a:p>
                  </a:txBody>
                  <a:tcPr/>
                </a:tc>
                <a:tc vMerge="1">
                  <a:txBody>
                    <a:bodyPr/>
                    <a:lstStyle/>
                    <a:p>
                      <a:pPr marL="0" algn="ctr" defTabSz="914400" rtl="1" eaLnBrk="1" latinLnBrk="0" hangingPunct="1"/>
                      <a:endParaRPr lang="en-US" sz="3200" b="1" dirty="0">
                        <a:solidFill>
                          <a:schemeClr val="bg1"/>
                        </a:solidFill>
                      </a:endParaRPr>
                    </a:p>
                  </a:txBody>
                  <a:tcPr>
                    <a:solidFill>
                      <a:schemeClr val="accent6"/>
                    </a:solidFill>
                  </a:tcPr>
                </a:tc>
                <a:extLst>
                  <a:ext uri="{0D108BD9-81ED-4DB2-BD59-A6C34878D82A}">
                    <a16:rowId xmlns:a16="http://schemas.microsoft.com/office/drawing/2014/main" val="2442835652"/>
                  </a:ext>
                </a:extLst>
              </a:tr>
            </a:tbl>
          </a:graphicData>
        </a:graphic>
      </p:graphicFrame>
      <p:sp>
        <p:nvSpPr>
          <p:cNvPr id="4" name="TextBox 3">
            <a:extLst>
              <a:ext uri="{FF2B5EF4-FFF2-40B4-BE49-F238E27FC236}">
                <a16:creationId xmlns:a16="http://schemas.microsoft.com/office/drawing/2014/main" id="{D731F208-B684-2944-95E7-E19A643A2AC7}"/>
              </a:ext>
            </a:extLst>
          </p:cNvPr>
          <p:cNvSpPr txBox="1"/>
          <p:nvPr/>
        </p:nvSpPr>
        <p:spPr>
          <a:xfrm>
            <a:off x="2788443" y="114300"/>
            <a:ext cx="6615113" cy="584775"/>
          </a:xfrm>
          <a:prstGeom prst="rect">
            <a:avLst/>
          </a:prstGeom>
          <a:noFill/>
          <a:ln>
            <a:solidFill>
              <a:schemeClr val="accent1"/>
            </a:solidFill>
          </a:ln>
        </p:spPr>
        <p:txBody>
          <a:bodyPr wrap="square" rtlCol="0">
            <a:spAutoFit/>
          </a:bodyPr>
          <a:lstStyle/>
          <a:p>
            <a:pPr marL="0" algn="ctr" defTabSz="914400" rtl="1" eaLnBrk="1" latinLnBrk="0" hangingPunct="1"/>
            <a:r>
              <a:rPr lang="ar-SA" sz="3200" b="1" dirty="0"/>
              <a:t>الجزاء المترتب على تخلف أحد الشروط الالزامية</a:t>
            </a:r>
            <a:endParaRPr lang="en-US" sz="3200" b="1" dirty="0"/>
          </a:p>
        </p:txBody>
      </p:sp>
    </p:spTree>
    <p:extLst>
      <p:ext uri="{BB962C8B-B14F-4D97-AF65-F5344CB8AC3E}">
        <p14:creationId xmlns:p14="http://schemas.microsoft.com/office/powerpoint/2010/main" val="396643500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2F874B5-84B2-FA43-A015-42F0ED4781B5}"/>
              </a:ext>
            </a:extLst>
          </p:cNvPr>
          <p:cNvGraphicFramePr>
            <a:graphicFrameLocks noGrp="1"/>
          </p:cNvGraphicFramePr>
          <p:nvPr>
            <p:extLst/>
          </p:nvPr>
        </p:nvGraphicFramePr>
        <p:xfrm>
          <a:off x="0" y="1285875"/>
          <a:ext cx="12192000" cy="5572124"/>
        </p:xfrm>
        <a:graphic>
          <a:graphicData uri="http://schemas.openxmlformats.org/drawingml/2006/table">
            <a:tbl>
              <a:tblPr firstRow="1" bandRow="1">
                <a:tableStyleId>{5C22544A-7EE6-4342-B048-85BDC9FD1C3A}</a:tableStyleId>
              </a:tblPr>
              <a:tblGrid>
                <a:gridCol w="5551654">
                  <a:extLst>
                    <a:ext uri="{9D8B030D-6E8A-4147-A177-3AD203B41FA5}">
                      <a16:colId xmlns:a16="http://schemas.microsoft.com/office/drawing/2014/main" val="2691786351"/>
                    </a:ext>
                  </a:extLst>
                </a:gridCol>
                <a:gridCol w="6640346">
                  <a:extLst>
                    <a:ext uri="{9D8B030D-6E8A-4147-A177-3AD203B41FA5}">
                      <a16:colId xmlns:a16="http://schemas.microsoft.com/office/drawing/2014/main" val="1031026174"/>
                    </a:ext>
                  </a:extLst>
                </a:gridCol>
              </a:tblGrid>
              <a:tr h="691540">
                <a:tc>
                  <a:txBody>
                    <a:bodyPr/>
                    <a:lstStyle/>
                    <a:p>
                      <a:pPr marL="0" algn="ctr" defTabSz="914400" rtl="1" eaLnBrk="1" latinLnBrk="0" hangingPunct="1"/>
                      <a:r>
                        <a:rPr lang="ar-SA" sz="3200" b="1" dirty="0"/>
                        <a:t>شروط لا يجوز إدراجها</a:t>
                      </a:r>
                      <a:endParaRPr lang="en-US" sz="3200" b="1" dirty="0"/>
                    </a:p>
                  </a:txBody>
                  <a:tcPr/>
                </a:tc>
                <a:tc>
                  <a:txBody>
                    <a:bodyPr/>
                    <a:lstStyle/>
                    <a:p>
                      <a:pPr marL="0" algn="ctr" defTabSz="914400" rtl="1" eaLnBrk="1" latinLnBrk="0" hangingPunct="1"/>
                      <a:r>
                        <a:rPr lang="ar-SA" sz="3200" b="1" dirty="0"/>
                        <a:t>شروط يجوز ادرجها</a:t>
                      </a:r>
                      <a:endParaRPr lang="en-US" sz="3200" b="1" dirty="0"/>
                    </a:p>
                  </a:txBody>
                  <a:tcPr>
                    <a:solidFill>
                      <a:schemeClr val="accent6"/>
                    </a:solidFill>
                  </a:tcPr>
                </a:tc>
                <a:extLst>
                  <a:ext uri="{0D108BD9-81ED-4DB2-BD59-A6C34878D82A}">
                    <a16:rowId xmlns:a16="http://schemas.microsoft.com/office/drawing/2014/main" val="1584102691"/>
                  </a:ext>
                </a:extLst>
              </a:tr>
              <a:tr h="1303325">
                <a:tc>
                  <a:txBody>
                    <a:bodyPr/>
                    <a:lstStyle/>
                    <a:p>
                      <a:pPr marL="0" algn="ctr" defTabSz="914400" rtl="1" eaLnBrk="1" latinLnBrk="0" hangingPunct="1"/>
                      <a:r>
                        <a:rPr lang="ar-SA" sz="3200" b="1" dirty="0">
                          <a:solidFill>
                            <a:schemeClr val="tx1"/>
                          </a:solidFill>
                        </a:rPr>
                        <a:t>شرط القبول</a:t>
                      </a:r>
                      <a:endParaRPr lang="en-US" sz="3200" b="1" dirty="0">
                        <a:solidFill>
                          <a:schemeClr val="tx1"/>
                        </a:solidFill>
                      </a:endParaRPr>
                    </a:p>
                  </a:txBody>
                  <a:tcPr>
                    <a:solidFill>
                      <a:schemeClr val="accent1">
                        <a:lumMod val="60000"/>
                        <a:lumOff val="40000"/>
                      </a:schemeClr>
                    </a:solidFill>
                  </a:tcPr>
                </a:tc>
                <a:tc>
                  <a:txBody>
                    <a:bodyPr/>
                    <a:lstStyle/>
                    <a:p>
                      <a:pPr algn="ctr" rtl="1"/>
                      <a:r>
                        <a:rPr lang="ar-SA" sz="3200" b="1" dirty="0"/>
                        <a:t>١- شرط الرجوع بلا مصاريف</a:t>
                      </a:r>
                      <a:endParaRPr lang="en-US" sz="3200" dirty="0"/>
                    </a:p>
                  </a:txBody>
                  <a:tcPr>
                    <a:solidFill>
                      <a:schemeClr val="accent6">
                        <a:lumMod val="60000"/>
                        <a:lumOff val="40000"/>
                      </a:schemeClr>
                    </a:solidFill>
                  </a:tcPr>
                </a:tc>
                <a:extLst>
                  <a:ext uri="{0D108BD9-81ED-4DB2-BD59-A6C34878D82A}">
                    <a16:rowId xmlns:a16="http://schemas.microsoft.com/office/drawing/2014/main" val="2917083740"/>
                  </a:ext>
                </a:extLst>
              </a:tr>
              <a:tr h="83305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a:solidFill>
                            <a:schemeClr val="tx1"/>
                          </a:solidFill>
                        </a:rPr>
                        <a:t>شرط عدم القبول</a:t>
                      </a:r>
                      <a:endParaRPr lang="en-US" sz="3200" b="1" dirty="0">
                        <a:solidFill>
                          <a:schemeClr val="tx1"/>
                        </a:solidFill>
                      </a:endParaRPr>
                    </a:p>
                  </a:txBody>
                  <a:tcPr>
                    <a:solidFill>
                      <a:schemeClr val="accent1">
                        <a:lumMod val="60000"/>
                        <a:lumOff val="40000"/>
                      </a:schemeClr>
                    </a:solidFill>
                  </a:tcPr>
                </a:tc>
                <a:tc>
                  <a:txBody>
                    <a:bodyPr/>
                    <a:lstStyle/>
                    <a:p>
                      <a:pPr algn="ctr" rtl="1"/>
                      <a:r>
                        <a:rPr lang="ar-SA" sz="3200" b="1" dirty="0"/>
                        <a:t>٢- الوفاء الاحتياطي</a:t>
                      </a:r>
                      <a:endParaRPr lang="en-US" sz="3200" dirty="0"/>
                    </a:p>
                  </a:txBody>
                  <a:tcPr>
                    <a:solidFill>
                      <a:schemeClr val="accent6">
                        <a:lumMod val="60000"/>
                        <a:lumOff val="40000"/>
                      </a:schemeClr>
                    </a:solidFill>
                  </a:tcPr>
                </a:tc>
                <a:extLst>
                  <a:ext uri="{0D108BD9-81ED-4DB2-BD59-A6C34878D82A}">
                    <a16:rowId xmlns:a16="http://schemas.microsoft.com/office/drawing/2014/main" val="686094410"/>
                  </a:ext>
                </a:extLst>
              </a:tr>
              <a:tr h="1273890">
                <a:tc>
                  <a:txBody>
                    <a:bodyPr/>
                    <a:lstStyle/>
                    <a:p>
                      <a:pPr marL="0" algn="ctr" defTabSz="914400" rtl="1" eaLnBrk="1" latinLnBrk="0" hangingPunct="1"/>
                      <a:r>
                        <a:rPr lang="ar-SA" sz="3200" b="1" dirty="0">
                          <a:solidFill>
                            <a:schemeClr val="tx1"/>
                          </a:solidFill>
                        </a:rPr>
                        <a:t>شرط الاخطار</a:t>
                      </a:r>
                    </a:p>
                    <a:p>
                      <a:pPr marL="0" algn="ctr" defTabSz="914400" rtl="1" eaLnBrk="1" latinLnBrk="0" hangingPunct="1"/>
                      <a:endParaRPr lang="ar-SA" sz="3200" b="1" dirty="0">
                        <a:solidFill>
                          <a:schemeClr val="tx1"/>
                        </a:solidFill>
                      </a:endParaRPr>
                    </a:p>
                  </a:txBody>
                  <a:tcPr>
                    <a:solidFill>
                      <a:schemeClr val="accent1">
                        <a:lumMod val="60000"/>
                        <a:lumOff val="40000"/>
                      </a:schemeClr>
                    </a:solidFill>
                  </a:tcPr>
                </a:tc>
                <a:tc>
                  <a:txBody>
                    <a:bodyPr/>
                    <a:lstStyle/>
                    <a:p>
                      <a:pPr marL="0" algn="ctr" defTabSz="914400" rtl="1" eaLnBrk="1" latinLnBrk="0" hangingPunct="1"/>
                      <a:r>
                        <a:rPr lang="ar-SA" sz="3200" b="1" dirty="0"/>
                        <a:t>٣- شرط الوفاء في موطن مختار </a:t>
                      </a:r>
                      <a:endParaRPr lang="en-US" sz="3200" b="1" dirty="0"/>
                    </a:p>
                  </a:txBody>
                  <a:tcPr>
                    <a:solidFill>
                      <a:schemeClr val="accent6">
                        <a:lumMod val="60000"/>
                        <a:lumOff val="40000"/>
                      </a:schemeClr>
                    </a:solidFill>
                  </a:tcPr>
                </a:tc>
                <a:extLst>
                  <a:ext uri="{0D108BD9-81ED-4DB2-BD59-A6C34878D82A}">
                    <a16:rowId xmlns:a16="http://schemas.microsoft.com/office/drawing/2014/main" val="3670642090"/>
                  </a:ext>
                </a:extLst>
              </a:tr>
              <a:tr h="147031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a:solidFill>
                            <a:schemeClr val="tx1"/>
                          </a:solidFill>
                        </a:rPr>
                        <a:t>شرط عدم الضمان (لا يجوز للمحرر ويجوز للمظهر)</a:t>
                      </a:r>
                    </a:p>
                  </a:txBody>
                  <a:tcPr>
                    <a:solidFill>
                      <a:schemeClr val="accent1">
                        <a:lumMod val="60000"/>
                        <a:lumOff val="40000"/>
                      </a:schemeClr>
                    </a:solidFill>
                  </a:tcPr>
                </a:tc>
                <a:tc>
                  <a:txBody>
                    <a:bodyPr/>
                    <a:lstStyle/>
                    <a:p>
                      <a:pPr marL="0" algn="ctr" defTabSz="914400" rtl="1" eaLnBrk="1" latinLnBrk="0" hangingPunct="1"/>
                      <a:r>
                        <a:rPr lang="ar-SA" sz="3200" b="1" dirty="0"/>
                        <a:t>٤- شرط حظر التظهير</a:t>
                      </a:r>
                      <a:endParaRPr lang="en-US" sz="3200" b="1" dirty="0"/>
                    </a:p>
                  </a:txBody>
                  <a:tcPr>
                    <a:solidFill>
                      <a:schemeClr val="accent6">
                        <a:lumMod val="60000"/>
                        <a:lumOff val="40000"/>
                      </a:schemeClr>
                    </a:solidFill>
                  </a:tcPr>
                </a:tc>
                <a:extLst>
                  <a:ext uri="{0D108BD9-81ED-4DB2-BD59-A6C34878D82A}">
                    <a16:rowId xmlns:a16="http://schemas.microsoft.com/office/drawing/2014/main" val="3342889576"/>
                  </a:ext>
                </a:extLst>
              </a:tr>
            </a:tbl>
          </a:graphicData>
        </a:graphic>
      </p:graphicFrame>
      <p:sp>
        <p:nvSpPr>
          <p:cNvPr id="3" name="TextBox 2">
            <a:extLst>
              <a:ext uri="{FF2B5EF4-FFF2-40B4-BE49-F238E27FC236}">
                <a16:creationId xmlns:a16="http://schemas.microsoft.com/office/drawing/2014/main" id="{EDB61461-5FA7-0649-B9DD-A4120AECE233}"/>
              </a:ext>
            </a:extLst>
          </p:cNvPr>
          <p:cNvSpPr txBox="1"/>
          <p:nvPr/>
        </p:nvSpPr>
        <p:spPr>
          <a:xfrm>
            <a:off x="2128838" y="127464"/>
            <a:ext cx="6743700" cy="707886"/>
          </a:xfrm>
          <a:prstGeom prst="rect">
            <a:avLst/>
          </a:prstGeom>
          <a:noFill/>
          <a:ln>
            <a:solidFill>
              <a:schemeClr val="accent1"/>
            </a:solidFill>
          </a:ln>
        </p:spPr>
        <p:txBody>
          <a:bodyPr wrap="square" rtlCol="0">
            <a:spAutoFit/>
          </a:bodyPr>
          <a:lstStyle/>
          <a:p>
            <a:pPr marL="0" algn="ctr" defTabSz="914400" rtl="1" eaLnBrk="1" latinLnBrk="0" hangingPunct="1"/>
            <a:r>
              <a:rPr lang="ar-SA" sz="4000" b="1" dirty="0"/>
              <a:t>الشروط والبيانات والاختيارية</a:t>
            </a:r>
            <a:endParaRPr lang="en-US" sz="4000" b="1" dirty="0"/>
          </a:p>
        </p:txBody>
      </p:sp>
    </p:spTree>
    <p:extLst>
      <p:ext uri="{BB962C8B-B14F-4D97-AF65-F5344CB8AC3E}">
        <p14:creationId xmlns:p14="http://schemas.microsoft.com/office/powerpoint/2010/main" val="284483423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B393-6B20-8D4A-B634-094F458081AB}"/>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تداول السند لأمر</a:t>
            </a:r>
            <a:endParaRPr lang="en-US" b="1" dirty="0"/>
          </a:p>
        </p:txBody>
      </p:sp>
      <p:sp>
        <p:nvSpPr>
          <p:cNvPr id="3" name="Content Placeholder 2">
            <a:extLst>
              <a:ext uri="{FF2B5EF4-FFF2-40B4-BE49-F238E27FC236}">
                <a16:creationId xmlns:a16="http://schemas.microsoft.com/office/drawing/2014/main" id="{1830738C-264F-4B4B-B486-D36A6BF28CA0}"/>
              </a:ext>
            </a:extLst>
          </p:cNvPr>
          <p:cNvSpPr>
            <a:spLocks noGrp="1"/>
          </p:cNvSpPr>
          <p:nvPr>
            <p:ph idx="1"/>
          </p:nvPr>
        </p:nvSpPr>
        <p:spPr>
          <a:xfrm>
            <a:off x="1" y="1825625"/>
            <a:ext cx="12192000" cy="4351338"/>
          </a:xfrm>
        </p:spPr>
        <p:txBody>
          <a:bodyPr>
            <a:no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تنطبق نفس أحكام تداول الكمبيالة، من حيث الشروط الموضوعية والشكلية والآثار. وقد يكون تظهير ناقل للملكية أو توكيلي أو تأميني. ولا يجوز أن يصدر السند لحامله، ولكن يجوز أن يكون على بياض. </a:t>
            </a:r>
          </a:p>
          <a:p>
            <a:pPr marL="228594" indent="-228594" algn="just" defTabSz="914377" rtl="1" eaLnBrk="1" latinLnBrk="0" hangingPunct="1">
              <a:lnSpc>
                <a:spcPct val="90000"/>
              </a:lnSpc>
              <a:spcBef>
                <a:spcPts val="1000"/>
              </a:spcBef>
              <a:buFont typeface="Arial" panose="020B0604020202020204" pitchFamily="34" charset="0"/>
              <a:buChar char="•"/>
            </a:pPr>
            <a:endParaRPr lang="ar-SA" sz="3200" dirty="0"/>
          </a:p>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rgbClr val="0070C0"/>
                </a:solidFill>
              </a:rPr>
              <a:t>ضمانات الوفاء بالسند لأمر: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تنطبق نفس أحكام ضمانات الكمبيالة، فيجوز الضمان الاحتياطي سواء على السند أو على ورقة مستقلة. وإذا لم يحدد اسم المضمون فيعد الضمان حاصلا لصالح المحرر.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وكذلك تنطبق نفس أحكام التضامن الصرفي.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ولكن القبول كضمانة ومقابل الوفاء لا تنطبق على السند لأمر، نظرا لعدم وجود مسحوب عليه. </a:t>
            </a:r>
          </a:p>
        </p:txBody>
      </p:sp>
    </p:spTree>
    <p:extLst>
      <p:ext uri="{BB962C8B-B14F-4D97-AF65-F5344CB8AC3E}">
        <p14:creationId xmlns:p14="http://schemas.microsoft.com/office/powerpoint/2010/main" val="358391092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61A2-4BAD-FF4E-8393-A04A425A85BF}"/>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انقضاء الالتزام الثابت بالسند لأمر</a:t>
            </a:r>
            <a:endParaRPr lang="en-US" b="1" dirty="0"/>
          </a:p>
        </p:txBody>
      </p:sp>
      <p:sp>
        <p:nvSpPr>
          <p:cNvPr id="3" name="Content Placeholder 2">
            <a:extLst>
              <a:ext uri="{FF2B5EF4-FFF2-40B4-BE49-F238E27FC236}">
                <a16:creationId xmlns:a16="http://schemas.microsoft.com/office/drawing/2014/main" id="{6A629406-84D9-5A4D-B1DC-C274C5C00FE0}"/>
              </a:ext>
            </a:extLst>
          </p:cNvPr>
          <p:cNvSpPr>
            <a:spLocks noGrp="1"/>
          </p:cNvSpPr>
          <p:nvPr>
            <p:ph idx="1"/>
          </p:nvPr>
        </p:nvSpPr>
        <p:spPr>
          <a:xfrm>
            <a:off x="190500" y="1897063"/>
            <a:ext cx="12001500" cy="4351338"/>
          </a:xfrm>
        </p:spPr>
        <p:txBody>
          <a:bodyPr>
            <a:noAutofit/>
          </a:bodyPr>
          <a:lstStyle/>
          <a:p>
            <a:pPr marL="514350" indent="-514350" algn="just" defTabSz="914377" rtl="1" eaLnBrk="1" latinLnBrk="0" hangingPunct="1">
              <a:lnSpc>
                <a:spcPct val="90000"/>
              </a:lnSpc>
              <a:spcBef>
                <a:spcPts val="1000"/>
              </a:spcBef>
              <a:buFont typeface="+mj-lt"/>
              <a:buAutoNum type="arabicPeriod"/>
            </a:pPr>
            <a:r>
              <a:rPr lang="ar-SA" sz="3200" b="1" dirty="0">
                <a:solidFill>
                  <a:srgbClr val="0070C0"/>
                </a:solidFill>
              </a:rPr>
              <a:t>انقضاء الالتزام بالوفاء: </a:t>
            </a:r>
          </a:p>
          <a:p>
            <a:pPr algn="just" rtl="1"/>
            <a:r>
              <a:rPr lang="ar-SA" sz="3200" dirty="0"/>
              <a:t>يلتزم المحرر بالوفاء كما يلتزم المسحوب عليه القابل في الكمبيالة. </a:t>
            </a:r>
          </a:p>
          <a:p>
            <a:pPr algn="just" rtl="1"/>
            <a:r>
              <a:rPr lang="ar-SA" sz="3200" dirty="0"/>
              <a:t>اذا كان السند مستحق بعد فترة من الاطلاع، فيجب على المستفيد تقديم السند خلال سنة من تاريخ الانشاء (مدة التقديم). ويقوم المحرر بالتأشير عليه بما يفيد الاطلاع ويكون مؤرخا وموقعا. وتبدأ (مدة الاطلاع) من تاريخ التأشير أو تاريخ الاحتجاج إذا امتنع عن التأشير. </a:t>
            </a:r>
          </a:p>
          <a:p>
            <a:pPr algn="just" rtl="1"/>
            <a:r>
              <a:rPr lang="ar-SA" sz="3200" dirty="0"/>
              <a:t>يلتزم الحامل بتقديم السند في تاريخ الاستحقاق، فإذا لم يتم الوفاء به فيقوم بالإجراءات الرسمية من عمل محضر احتجاج واخطار. </a:t>
            </a:r>
          </a:p>
        </p:txBody>
      </p:sp>
    </p:spTree>
    <p:extLst>
      <p:ext uri="{BB962C8B-B14F-4D97-AF65-F5344CB8AC3E}">
        <p14:creationId xmlns:p14="http://schemas.microsoft.com/office/powerpoint/2010/main" val="172598341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72E5D7-D454-974B-B4C4-9DF963B80B73}"/>
              </a:ext>
            </a:extLst>
          </p:cNvPr>
          <p:cNvSpPr>
            <a:spLocks noGrp="1"/>
          </p:cNvSpPr>
          <p:nvPr>
            <p:ph idx="1"/>
          </p:nvPr>
        </p:nvSpPr>
        <p:spPr>
          <a:xfrm>
            <a:off x="285751" y="525463"/>
            <a:ext cx="11739562" cy="4351338"/>
          </a:xfrm>
        </p:spPr>
        <p:txBody>
          <a:bodyPr>
            <a:noAutofit/>
          </a:bodyPr>
          <a:lstStyle/>
          <a:p>
            <a:pPr marL="514350" indent="-514350" algn="just" rtl="1">
              <a:buFont typeface="+mj-lt"/>
              <a:buAutoNum type="arabicPeriod" startAt="2"/>
            </a:pPr>
            <a:r>
              <a:rPr lang="ar-SA" sz="3200" b="1" dirty="0">
                <a:solidFill>
                  <a:srgbClr val="0070C0"/>
                </a:solidFill>
              </a:rPr>
              <a:t>انقضاء الحق بالسقوط والتقادم: </a:t>
            </a:r>
          </a:p>
          <a:p>
            <a:pPr algn="just" rtl="1"/>
            <a:r>
              <a:rPr lang="ar-SA" sz="3200" dirty="0"/>
              <a:t>اهمال الحامل في اتخاذ الإجراءات الرسمية يؤدي إلى اهماله، وبالتالي الدفع في مواجهته بالسقوط من جميع الموقعين على السند، ما عدا المحرر وضامنه الاحتياطي. </a:t>
            </a:r>
          </a:p>
          <a:p>
            <a:pPr algn="just" rtl="1"/>
            <a:r>
              <a:rPr lang="ar-SA" sz="3200" dirty="0"/>
              <a:t>تأخر الحامل في رفع الدعوى الصرفية يؤدي للدفع بتقادم الدعوى في مواجهته من قبل جميع الملتزمين. </a:t>
            </a:r>
            <a:r>
              <a:rPr lang="ar-SA" sz="3200" dirty="0">
                <a:solidFill>
                  <a:srgbClr val="00B050"/>
                </a:solidFill>
              </a:rPr>
              <a:t>فلا تسمع دعوى الحامل على المحرر وضامنه الاحتياطي بعد مضي ٣ سنوات من تاريخ الاستحقاق</a:t>
            </a:r>
            <a:r>
              <a:rPr lang="ar-SA" sz="3200" dirty="0"/>
              <a:t>. </a:t>
            </a:r>
            <a:r>
              <a:rPr lang="ar-SA" sz="3200" dirty="0">
                <a:solidFill>
                  <a:srgbClr val="FF0000"/>
                </a:solidFill>
              </a:rPr>
              <a:t>ولا تسمع دعوى الحامل على المظهرين وضامنيهم الاحتياطيين بعد مضي سنة من تاريخ الاحتجاج أو سنة من تاريخ الاستحقاق اذا كان السند بلا مصاريف. </a:t>
            </a:r>
            <a:r>
              <a:rPr lang="ar-SA" sz="3200" dirty="0"/>
              <a:t>ولا تسمع دعوى المظهرين تجاه بعضهم البعض بعد مضي ٦ أشهر من تاريخ الوفاء الودي، أو ٦ أشهر من تاريخ إقامة الدعوى.  </a:t>
            </a:r>
            <a:endParaRPr lang="en-US" sz="3200" dirty="0"/>
          </a:p>
          <a:p>
            <a:pPr marL="228594" indent="-228594" algn="r" defTabSz="914377" rtl="1" eaLnBrk="1" latinLnBrk="0" hangingPunct="1">
              <a:lnSpc>
                <a:spcPct val="90000"/>
              </a:lnSpc>
              <a:spcBef>
                <a:spcPts val="10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70356490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8" y="1114426"/>
            <a:ext cx="7372351" cy="375761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6000" b="1" dirty="0">
                <a:solidFill>
                  <a:schemeClr val="tx1"/>
                </a:solidFill>
              </a:rPr>
              <a:t>المحاضرة التاسعة عشر</a:t>
            </a:r>
            <a:endParaRPr lang="en-US" sz="6000" b="1" dirty="0">
              <a:solidFill>
                <a:schemeClr val="tx1"/>
              </a:solidFill>
            </a:endParaRPr>
          </a:p>
        </p:txBody>
      </p:sp>
    </p:spTree>
    <p:extLst>
      <p:ext uri="{BB962C8B-B14F-4D97-AF65-F5344CB8AC3E}">
        <p14:creationId xmlns:p14="http://schemas.microsoft.com/office/powerpoint/2010/main" val="159929627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8" name="Pentagon 7"/>
          <p:cNvSpPr/>
          <p:nvPr/>
        </p:nvSpPr>
        <p:spPr>
          <a:xfrm flipH="1">
            <a:off x="1628774" y="4707313"/>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أوجه الشبه والاختلاف مع السند والكمبيالة</a:t>
            </a:r>
            <a:endParaRPr lang="en-US" sz="4000" b="1" dirty="0"/>
          </a:p>
        </p:txBody>
      </p:sp>
      <p:sp>
        <p:nvSpPr>
          <p:cNvPr id="6" name="Pentagon 5">
            <a:extLst>
              <a:ext uri="{FF2B5EF4-FFF2-40B4-BE49-F238E27FC236}">
                <a16:creationId xmlns:a16="http://schemas.microsoft.com/office/drawing/2014/main" id="{6FC42B3A-0EAC-BF44-99AE-75F3B9E0857B}"/>
              </a:ext>
            </a:extLst>
          </p:cNvPr>
          <p:cNvSpPr/>
          <p:nvPr/>
        </p:nvSpPr>
        <p:spPr>
          <a:xfrm flipH="1">
            <a:off x="1628775" y="2457865"/>
            <a:ext cx="9938712"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تعريف الشيك وأهميته وشروطه</a:t>
            </a:r>
            <a:endParaRPr lang="en-US" sz="4000" b="1" dirty="0"/>
          </a:p>
        </p:txBody>
      </p:sp>
      <p:sp>
        <p:nvSpPr>
          <p:cNvPr id="5" name="Pentagon 4">
            <a:extLst>
              <a:ext uri="{FF2B5EF4-FFF2-40B4-BE49-F238E27FC236}">
                <a16:creationId xmlns:a16="http://schemas.microsoft.com/office/drawing/2014/main" id="{8EDC5851-4148-E142-839E-596EEC8DA6D7}"/>
              </a:ext>
            </a:extLst>
          </p:cNvPr>
          <p:cNvSpPr/>
          <p:nvPr/>
        </p:nvSpPr>
        <p:spPr>
          <a:xfrm flipH="1">
            <a:off x="1628775" y="5804447"/>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تداول الشيك</a:t>
            </a:r>
            <a:endParaRPr lang="en-US" sz="4000" b="1" dirty="0"/>
          </a:p>
        </p:txBody>
      </p:sp>
      <p:sp>
        <p:nvSpPr>
          <p:cNvPr id="7" name="Pentagon 6">
            <a:extLst>
              <a:ext uri="{FF2B5EF4-FFF2-40B4-BE49-F238E27FC236}">
                <a16:creationId xmlns:a16="http://schemas.microsoft.com/office/drawing/2014/main" id="{C3BC21BA-5684-874D-B6C5-66BB72705254}"/>
              </a:ext>
            </a:extLst>
          </p:cNvPr>
          <p:cNvSpPr/>
          <p:nvPr/>
        </p:nvSpPr>
        <p:spPr>
          <a:xfrm flipH="1">
            <a:off x="1628774" y="3532328"/>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البيانات الإلزامية والاختيارية وجزاء تخلفها</a:t>
            </a:r>
            <a:endParaRPr lang="en-US" sz="4000" b="1" dirty="0"/>
          </a:p>
        </p:txBody>
      </p:sp>
    </p:spTree>
    <p:extLst>
      <p:ext uri="{BB962C8B-B14F-4D97-AF65-F5344CB8AC3E}">
        <p14:creationId xmlns:p14="http://schemas.microsoft.com/office/powerpoint/2010/main" val="2377607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6D16ED-C574-4C49-AEC9-2129E21CCE2A}"/>
              </a:ext>
            </a:extLst>
          </p:cNvPr>
          <p:cNvSpPr>
            <a:spLocks noGrp="1"/>
          </p:cNvSpPr>
          <p:nvPr>
            <p:ph idx="1"/>
          </p:nvPr>
        </p:nvSpPr>
        <p:spPr>
          <a:xfrm>
            <a:off x="1466850" y="168276"/>
            <a:ext cx="10515600" cy="4351338"/>
          </a:xfrm>
        </p:spPr>
        <p:txBody>
          <a:bodyPr>
            <a:noAutofit/>
          </a:bodyPr>
          <a:lstStyle/>
          <a:p>
            <a:pPr marL="514350" indent="-514350" algn="r" defTabSz="914400" rtl="1" eaLnBrk="1" latinLnBrk="0" hangingPunct="1">
              <a:lnSpc>
                <a:spcPct val="90000"/>
              </a:lnSpc>
              <a:spcBef>
                <a:spcPts val="1000"/>
              </a:spcBef>
              <a:buFont typeface="+mj-lt"/>
              <a:buAutoNum type="arabicPeriod" startAt="6"/>
            </a:pPr>
            <a:r>
              <a:rPr lang="ar-SA" sz="4000" dirty="0">
                <a:solidFill>
                  <a:srgbClr val="FF0000"/>
                </a:solidFill>
              </a:rPr>
              <a:t>الأوراق التجارية تعد سندات تنفيذية بذاتها: </a:t>
            </a:r>
          </a:p>
          <a:p>
            <a:pPr algn="r" rtl="1"/>
            <a:r>
              <a:rPr lang="ar-SA" sz="4000" dirty="0"/>
              <a:t>هل يتطلب استصدار حكم للتنفيذ على الأوراق التجارية؟ </a:t>
            </a:r>
          </a:p>
          <a:p>
            <a:pPr algn="r" rtl="1"/>
            <a:r>
              <a:rPr lang="ar-SA" sz="4000" dirty="0"/>
              <a:t>ما هو دور قاضي التنفيذ؟ </a:t>
            </a:r>
          </a:p>
          <a:p>
            <a:pPr algn="r" rtl="1"/>
            <a:endParaRPr lang="ar-SA" sz="4000" dirty="0"/>
          </a:p>
          <a:p>
            <a:pPr algn="r" rtl="1"/>
            <a:r>
              <a:rPr lang="ar-SA" sz="4000" dirty="0"/>
              <a:t>شروط الورقة التجارية كسند تنفيذي:</a:t>
            </a:r>
          </a:p>
          <a:p>
            <a:pPr marL="514350" indent="-514350" algn="r" rtl="1">
              <a:buFont typeface="+mj-lt"/>
              <a:buAutoNum type="arabicPeriod"/>
            </a:pPr>
            <a:r>
              <a:rPr lang="ar-SA" sz="4000" dirty="0"/>
              <a:t>أن لا تتضمن شرط أو بيان يخالف أحكام الشريعة الإسلامية.</a:t>
            </a:r>
          </a:p>
          <a:p>
            <a:pPr marL="514350" indent="-514350" algn="r" rtl="1">
              <a:buFont typeface="+mj-lt"/>
              <a:buAutoNum type="arabicPeriod"/>
            </a:pPr>
            <a:r>
              <a:rPr lang="ar-SA" sz="4000" dirty="0"/>
              <a:t>أن يكون الحق الثابت بالورقة محدد المقدار.</a:t>
            </a:r>
          </a:p>
          <a:p>
            <a:pPr marL="514350" indent="-514350" algn="r" rtl="1">
              <a:buFont typeface="+mj-lt"/>
              <a:buAutoNum type="arabicPeriod"/>
            </a:pPr>
            <a:r>
              <a:rPr lang="ar-SA" sz="4000" dirty="0"/>
              <a:t>أن يكون الحق الثابت بالورقة حال الأداء.</a:t>
            </a:r>
          </a:p>
          <a:p>
            <a:pPr marL="514350" indent="-514350" algn="r" rtl="1">
              <a:buFont typeface="+mj-lt"/>
              <a:buAutoNum type="arabicPeriod"/>
            </a:pPr>
            <a:r>
              <a:rPr lang="ar-SA" sz="4000" dirty="0"/>
              <a:t>أن تتضمن الورقة إلزاما أو التزاما بالدفع. </a:t>
            </a:r>
          </a:p>
          <a:p>
            <a:pPr marL="514350" indent="-514350" algn="r" rtl="1">
              <a:buFont typeface="+mj-lt"/>
              <a:buAutoNum type="arabicPeriod"/>
            </a:pPr>
            <a:r>
              <a:rPr lang="ar-SA" sz="4000" dirty="0"/>
              <a:t>أن تكون الورقة التجارية مصبوغة بالصيغة التنفيذية.</a:t>
            </a:r>
            <a:endParaRPr lang="en-US" sz="4000" dirty="0"/>
          </a:p>
        </p:txBody>
      </p:sp>
    </p:spTree>
    <p:extLst>
      <p:ext uri="{BB962C8B-B14F-4D97-AF65-F5344CB8AC3E}">
        <p14:creationId xmlns:p14="http://schemas.microsoft.com/office/powerpoint/2010/main" val="416774438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B964-0B8B-5646-B6CB-700D38F12336}"/>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تعريف الشيك وأهميته</a:t>
            </a:r>
            <a:endParaRPr lang="en-US" b="1" dirty="0"/>
          </a:p>
        </p:txBody>
      </p:sp>
      <p:sp>
        <p:nvSpPr>
          <p:cNvPr id="3" name="Content Placeholder 2">
            <a:extLst>
              <a:ext uri="{FF2B5EF4-FFF2-40B4-BE49-F238E27FC236}">
                <a16:creationId xmlns:a16="http://schemas.microsoft.com/office/drawing/2014/main" id="{C93A1802-E73F-2E4B-92CB-46EF40F11301}"/>
              </a:ext>
            </a:extLst>
          </p:cNvPr>
          <p:cNvSpPr>
            <a:spLocks noGrp="1"/>
          </p:cNvSpPr>
          <p:nvPr>
            <p:ph idx="1"/>
          </p:nvPr>
        </p:nvSpPr>
        <p:spPr/>
        <p:txBody>
          <a:bodyPr>
            <a:norm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تعريفه: </a:t>
            </a:r>
            <a:r>
              <a:rPr lang="ar-SA" sz="3200" dirty="0"/>
              <a:t>عبارة عن محرر مكتوب، يتضمن أمرا من شخص يسمى (الساحب) إلى بنك يسمى  (المسحوب عليه)، بأن يدفع لدى الاطلاع مبلغ معين من النقود، لأمر أو لإذن شخص ثالث يسمى (المستفيد).  </a:t>
            </a:r>
          </a:p>
          <a:p>
            <a:pPr marL="228594" indent="-228594" algn="just" defTabSz="914377" rtl="1" eaLnBrk="1" latinLnBrk="0" hangingPunct="1">
              <a:lnSpc>
                <a:spcPct val="90000"/>
              </a:lnSpc>
              <a:spcBef>
                <a:spcPts val="1000"/>
              </a:spcBef>
              <a:buFont typeface="Arial" panose="020B0604020202020204" pitchFamily="34" charset="0"/>
              <a:buChar char="•"/>
            </a:pPr>
            <a:endParaRPr lang="ar-SA" sz="3200" dirty="0"/>
          </a:p>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أهميته: </a:t>
            </a:r>
            <a:r>
              <a:rPr lang="ar-SA" sz="3200" dirty="0"/>
              <a:t>تكمن في أنه أداة وفاء تقوم مقام النقود، ويعد أكثر الأوراق التجارية شيوعا، ولكي يضمن المنظم قيامه بوظيفته فقد قرر حماية جنائية للشيك. </a:t>
            </a:r>
          </a:p>
          <a:p>
            <a:pPr marL="228594" indent="-228594" algn="just" defTabSz="914377" rtl="1" eaLnBrk="1" latinLnBrk="0" hangingPunct="1">
              <a:lnSpc>
                <a:spcPct val="90000"/>
              </a:lnSpc>
              <a:spcBef>
                <a:spcPts val="10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269718695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42FB77-E2DE-2A42-9F87-3FBD40571FDD}"/>
              </a:ext>
            </a:extLst>
          </p:cNvPr>
          <p:cNvSpPr>
            <a:spLocks noGrp="1"/>
          </p:cNvSpPr>
          <p:nvPr>
            <p:ph idx="1"/>
          </p:nvPr>
        </p:nvSpPr>
        <p:spPr>
          <a:xfrm>
            <a:off x="200025" y="211138"/>
            <a:ext cx="11853863" cy="4351338"/>
          </a:xfrm>
        </p:spPr>
        <p:txBody>
          <a:bodyPr>
            <a:noAutofit/>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الشروط الموضوعية: </a:t>
            </a:r>
            <a:r>
              <a:rPr lang="ar-SA" sz="3200" dirty="0"/>
              <a:t>رضا وأهلية ومحل وسبب. نفس أحكام الكمبيالة. </a:t>
            </a:r>
          </a:p>
          <a:p>
            <a:pPr marL="228594" indent="-228594" algn="r"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الشروط الشكلية: (الالزامية)</a:t>
            </a:r>
          </a:p>
          <a:p>
            <a:pPr marL="514350" indent="-514350" algn="r" defTabSz="914377" rtl="1" eaLnBrk="1" latinLnBrk="0" hangingPunct="1">
              <a:lnSpc>
                <a:spcPct val="90000"/>
              </a:lnSpc>
              <a:spcBef>
                <a:spcPts val="1000"/>
              </a:spcBef>
              <a:buFont typeface="+mj-lt"/>
              <a:buAutoNum type="arabicPeriod"/>
            </a:pPr>
            <a:r>
              <a:rPr lang="ar-SA" sz="3200" dirty="0"/>
              <a:t>الكتابة </a:t>
            </a:r>
          </a:p>
          <a:p>
            <a:pPr marL="514350" indent="-514350" algn="r" defTabSz="914377" rtl="1" eaLnBrk="1" latinLnBrk="0" hangingPunct="1">
              <a:lnSpc>
                <a:spcPct val="90000"/>
              </a:lnSpc>
              <a:spcBef>
                <a:spcPts val="1000"/>
              </a:spcBef>
              <a:buFont typeface="+mj-lt"/>
              <a:buAutoNum type="arabicPeriod"/>
            </a:pPr>
            <a:r>
              <a:rPr lang="ar-SA" sz="3200" dirty="0"/>
              <a:t>كلمة شيك في متن الصك وباللغة التي كتب بها</a:t>
            </a:r>
          </a:p>
          <a:p>
            <a:pPr marL="514350" indent="-514350" algn="r" defTabSz="914377" rtl="1" eaLnBrk="1" latinLnBrk="0" hangingPunct="1">
              <a:lnSpc>
                <a:spcPct val="90000"/>
              </a:lnSpc>
              <a:spcBef>
                <a:spcPts val="1000"/>
              </a:spcBef>
              <a:buFont typeface="+mj-lt"/>
              <a:buAutoNum type="arabicPeriod"/>
            </a:pPr>
            <a:r>
              <a:rPr lang="ar-SA" sz="3200" dirty="0"/>
              <a:t>أمر غير معلق على شرط بدفع مبلغ معين من النقود</a:t>
            </a:r>
          </a:p>
          <a:p>
            <a:pPr marL="514350" indent="-514350" algn="r" defTabSz="914377" rtl="1" eaLnBrk="1" latinLnBrk="0" hangingPunct="1">
              <a:lnSpc>
                <a:spcPct val="90000"/>
              </a:lnSpc>
              <a:spcBef>
                <a:spcPts val="1000"/>
              </a:spcBef>
              <a:buFont typeface="+mj-lt"/>
              <a:buAutoNum type="arabicPeriod"/>
            </a:pPr>
            <a:r>
              <a:rPr lang="ar-SA" sz="3200" dirty="0"/>
              <a:t>اسم من يلزمه الوفاء (البنك المسحوب عليه)</a:t>
            </a:r>
          </a:p>
          <a:p>
            <a:pPr marL="514350" indent="-514350" algn="r" defTabSz="914377" rtl="1" eaLnBrk="1" latinLnBrk="0" hangingPunct="1">
              <a:lnSpc>
                <a:spcPct val="90000"/>
              </a:lnSpc>
              <a:spcBef>
                <a:spcPts val="1000"/>
              </a:spcBef>
              <a:buFont typeface="+mj-lt"/>
              <a:buAutoNum type="arabicPeriod"/>
            </a:pPr>
            <a:r>
              <a:rPr lang="ar-SA" sz="3200" dirty="0"/>
              <a:t>مكان الوفاء</a:t>
            </a:r>
          </a:p>
          <a:p>
            <a:pPr marL="514350" indent="-514350" algn="r" defTabSz="914377" rtl="1" eaLnBrk="1" latinLnBrk="0" hangingPunct="1">
              <a:lnSpc>
                <a:spcPct val="90000"/>
              </a:lnSpc>
              <a:spcBef>
                <a:spcPts val="1000"/>
              </a:spcBef>
              <a:buFont typeface="+mj-lt"/>
              <a:buAutoNum type="arabicPeriod"/>
            </a:pPr>
            <a:r>
              <a:rPr lang="ar-SA" sz="3200" dirty="0"/>
              <a:t>تاريخ ومكان الانشاء</a:t>
            </a:r>
          </a:p>
          <a:p>
            <a:pPr marL="514350" indent="-514350" algn="r" defTabSz="914377" rtl="1" eaLnBrk="1" latinLnBrk="0" hangingPunct="1">
              <a:lnSpc>
                <a:spcPct val="90000"/>
              </a:lnSpc>
              <a:spcBef>
                <a:spcPts val="1000"/>
              </a:spcBef>
              <a:buFont typeface="+mj-lt"/>
              <a:buAutoNum type="arabicPeriod"/>
            </a:pPr>
            <a:r>
              <a:rPr lang="ar-SA" sz="3200" dirty="0"/>
              <a:t>توقيع من أنشأ الشيك (الساحب)</a:t>
            </a:r>
          </a:p>
          <a:p>
            <a:pPr marL="514350" indent="-514350" algn="r" defTabSz="914377" rtl="1" eaLnBrk="1" latinLnBrk="0" hangingPunct="1">
              <a:lnSpc>
                <a:spcPct val="90000"/>
              </a:lnSpc>
              <a:spcBef>
                <a:spcPts val="1000"/>
              </a:spcBef>
              <a:buFont typeface="+mj-lt"/>
              <a:buAutoNum type="arabicPeriod"/>
            </a:pPr>
            <a:endParaRPr lang="ar-SA" sz="3200" dirty="0"/>
          </a:p>
          <a:p>
            <a:pPr algn="r" rtl="1"/>
            <a:r>
              <a:rPr lang="ar-SA" sz="3200" dirty="0"/>
              <a:t>على خلاف الكمبيالة، لا يوجد تاريخ استحقاق، ولا يلزم كتابة اسم المستفيد حيث يجوز أن يكون لحامله. </a:t>
            </a:r>
          </a:p>
        </p:txBody>
      </p:sp>
    </p:spTree>
    <p:extLst>
      <p:ext uri="{BB962C8B-B14F-4D97-AF65-F5344CB8AC3E}">
        <p14:creationId xmlns:p14="http://schemas.microsoft.com/office/powerpoint/2010/main" val="278480894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0FF355-CFBC-8C41-BC40-5F6A9CFC82F9}"/>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9B19EE78-0FF7-174A-A354-497A6701DBE4}"/>
              </a:ext>
            </a:extLst>
          </p:cNvPr>
          <p:cNvSpPr txBox="1"/>
          <p:nvPr/>
        </p:nvSpPr>
        <p:spPr>
          <a:xfrm>
            <a:off x="9486900" y="785813"/>
            <a:ext cx="1328738" cy="369332"/>
          </a:xfrm>
          <a:prstGeom prst="rect">
            <a:avLst/>
          </a:prstGeom>
          <a:solidFill>
            <a:schemeClr val="bg1"/>
          </a:solidFill>
        </p:spPr>
        <p:txBody>
          <a:bodyPr wrap="square" rtlCol="0">
            <a:spAutoFit/>
          </a:bodyPr>
          <a:lstStyle/>
          <a:p>
            <a:pPr marL="0" algn="r" defTabSz="914400" rtl="1" eaLnBrk="1" latinLnBrk="0" hangingPunct="1"/>
            <a:endParaRPr lang="en-US" dirty="0"/>
          </a:p>
        </p:txBody>
      </p:sp>
      <p:sp>
        <p:nvSpPr>
          <p:cNvPr id="4" name="TextBox 3">
            <a:extLst>
              <a:ext uri="{FF2B5EF4-FFF2-40B4-BE49-F238E27FC236}">
                <a16:creationId xmlns:a16="http://schemas.microsoft.com/office/drawing/2014/main" id="{D2B9055A-5AF1-1E48-9B8B-7A9E8BC0DD7A}"/>
              </a:ext>
            </a:extLst>
          </p:cNvPr>
          <p:cNvSpPr txBox="1"/>
          <p:nvPr/>
        </p:nvSpPr>
        <p:spPr>
          <a:xfrm>
            <a:off x="9486900" y="1281113"/>
            <a:ext cx="1328738" cy="369332"/>
          </a:xfrm>
          <a:prstGeom prst="rect">
            <a:avLst/>
          </a:prstGeom>
          <a:solidFill>
            <a:schemeClr val="bg1"/>
          </a:solidFill>
        </p:spPr>
        <p:txBody>
          <a:bodyPr wrap="square" rtlCol="0">
            <a:spAutoFit/>
          </a:bodyPr>
          <a:lstStyle/>
          <a:p>
            <a:pPr marL="0" algn="r" defTabSz="914400" rtl="1" eaLnBrk="1" latinLnBrk="0" hangingPunct="1"/>
            <a:endParaRPr lang="en-US" dirty="0"/>
          </a:p>
        </p:txBody>
      </p:sp>
      <p:sp>
        <p:nvSpPr>
          <p:cNvPr id="5" name="TextBox 4">
            <a:extLst>
              <a:ext uri="{FF2B5EF4-FFF2-40B4-BE49-F238E27FC236}">
                <a16:creationId xmlns:a16="http://schemas.microsoft.com/office/drawing/2014/main" id="{962F3DF0-66B2-5844-AA55-2BD39FD00A22}"/>
              </a:ext>
            </a:extLst>
          </p:cNvPr>
          <p:cNvSpPr txBox="1"/>
          <p:nvPr/>
        </p:nvSpPr>
        <p:spPr>
          <a:xfrm>
            <a:off x="2857500" y="2343150"/>
            <a:ext cx="5472113" cy="400050"/>
          </a:xfrm>
          <a:prstGeom prst="rect">
            <a:avLst/>
          </a:prstGeom>
          <a:solidFill>
            <a:schemeClr val="bg1"/>
          </a:solidFill>
        </p:spPr>
        <p:txBody>
          <a:bodyPr wrap="square" rtlCol="0">
            <a:spAutoFit/>
          </a:bodyPr>
          <a:lstStyle/>
          <a:p>
            <a:pPr marL="0" algn="r" defTabSz="914400" rtl="1" eaLnBrk="1" latinLnBrk="0" hangingPunct="1"/>
            <a:endParaRPr lang="en-US" dirty="0"/>
          </a:p>
        </p:txBody>
      </p:sp>
      <p:sp>
        <p:nvSpPr>
          <p:cNvPr id="6" name="TextBox 5">
            <a:extLst>
              <a:ext uri="{FF2B5EF4-FFF2-40B4-BE49-F238E27FC236}">
                <a16:creationId xmlns:a16="http://schemas.microsoft.com/office/drawing/2014/main" id="{1D90DDB9-F672-FB44-9B2E-588B6D2B653D}"/>
              </a:ext>
            </a:extLst>
          </p:cNvPr>
          <p:cNvSpPr txBox="1"/>
          <p:nvPr/>
        </p:nvSpPr>
        <p:spPr>
          <a:xfrm>
            <a:off x="9301163" y="3171825"/>
            <a:ext cx="1700212" cy="485775"/>
          </a:xfrm>
          <a:prstGeom prst="rect">
            <a:avLst/>
          </a:prstGeom>
          <a:solidFill>
            <a:schemeClr val="bg1"/>
          </a:solidFill>
        </p:spPr>
        <p:txBody>
          <a:bodyPr wrap="square" rtlCol="0">
            <a:spAutoFit/>
          </a:bodyPr>
          <a:lstStyle/>
          <a:p>
            <a:pPr marL="0" algn="r" defTabSz="914400" rtl="1" eaLnBrk="1" latinLnBrk="0" hangingPunct="1"/>
            <a:endParaRPr lang="en-US" dirty="0"/>
          </a:p>
        </p:txBody>
      </p:sp>
      <p:sp>
        <p:nvSpPr>
          <p:cNvPr id="7" name="TextBox 6">
            <a:extLst>
              <a:ext uri="{FF2B5EF4-FFF2-40B4-BE49-F238E27FC236}">
                <a16:creationId xmlns:a16="http://schemas.microsoft.com/office/drawing/2014/main" id="{E156625D-4B97-0F4C-B4C2-C7DFC0AF0AFA}"/>
              </a:ext>
            </a:extLst>
          </p:cNvPr>
          <p:cNvSpPr txBox="1"/>
          <p:nvPr/>
        </p:nvSpPr>
        <p:spPr>
          <a:xfrm>
            <a:off x="2657475" y="3171825"/>
            <a:ext cx="4200525" cy="728663"/>
          </a:xfrm>
          <a:prstGeom prst="rect">
            <a:avLst/>
          </a:prstGeom>
          <a:solidFill>
            <a:schemeClr val="bg1"/>
          </a:solidFill>
        </p:spPr>
        <p:txBody>
          <a:bodyPr wrap="square" rtlCol="0">
            <a:spAutoFit/>
          </a:bodyPr>
          <a:lstStyle/>
          <a:p>
            <a:pPr marL="0" algn="r" defTabSz="914400" rtl="1" eaLnBrk="1" latinLnBrk="0" hangingPunct="1"/>
            <a:endParaRPr lang="en-US" dirty="0"/>
          </a:p>
        </p:txBody>
      </p:sp>
      <p:sp>
        <p:nvSpPr>
          <p:cNvPr id="9" name="TextBox 8">
            <a:extLst>
              <a:ext uri="{FF2B5EF4-FFF2-40B4-BE49-F238E27FC236}">
                <a16:creationId xmlns:a16="http://schemas.microsoft.com/office/drawing/2014/main" id="{6F13764A-3D5A-3148-A60A-3E855313AE4F}"/>
              </a:ext>
            </a:extLst>
          </p:cNvPr>
          <p:cNvSpPr txBox="1"/>
          <p:nvPr/>
        </p:nvSpPr>
        <p:spPr>
          <a:xfrm>
            <a:off x="9072563" y="4543425"/>
            <a:ext cx="1543050" cy="957263"/>
          </a:xfrm>
          <a:prstGeom prst="rect">
            <a:avLst/>
          </a:prstGeom>
          <a:solidFill>
            <a:schemeClr val="bg1"/>
          </a:solidFill>
        </p:spPr>
        <p:txBody>
          <a:bodyPr wrap="square" rtlCol="0">
            <a:spAutoFit/>
          </a:bodyPr>
          <a:lstStyle/>
          <a:p>
            <a:pPr marL="0" algn="r" defTabSz="914400" rtl="1" eaLnBrk="1" latinLnBrk="0" hangingPunct="1"/>
            <a:endParaRPr lang="en-US" dirty="0"/>
          </a:p>
        </p:txBody>
      </p:sp>
      <p:sp>
        <p:nvSpPr>
          <p:cNvPr id="10" name="TextBox 9">
            <a:extLst>
              <a:ext uri="{FF2B5EF4-FFF2-40B4-BE49-F238E27FC236}">
                <a16:creationId xmlns:a16="http://schemas.microsoft.com/office/drawing/2014/main" id="{9A54EA82-87DD-1D45-A16A-2782E24F6BF8}"/>
              </a:ext>
            </a:extLst>
          </p:cNvPr>
          <p:cNvSpPr txBox="1"/>
          <p:nvPr/>
        </p:nvSpPr>
        <p:spPr>
          <a:xfrm>
            <a:off x="685800" y="4614863"/>
            <a:ext cx="2171700" cy="124301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6100750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4E1FA6-0063-BD48-9045-210FE56F1A17}"/>
              </a:ext>
            </a:extLst>
          </p:cNvPr>
          <p:cNvSpPr>
            <a:spLocks noGrp="1"/>
          </p:cNvSpPr>
          <p:nvPr>
            <p:ph idx="1"/>
          </p:nvPr>
        </p:nvSpPr>
        <p:spPr>
          <a:xfrm>
            <a:off x="471488" y="182562"/>
            <a:ext cx="11568112" cy="4351338"/>
          </a:xfrm>
        </p:spPr>
        <p:txBody>
          <a:bodyPr>
            <a:no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000" b="1" dirty="0">
                <a:solidFill>
                  <a:schemeClr val="accent1"/>
                </a:solidFill>
              </a:rPr>
              <a:t>مسألة: </a:t>
            </a:r>
            <a:r>
              <a:rPr lang="ar-SA" sz="3000" dirty="0"/>
              <a:t>لا يجوز سحب الشيكات الصادرة في المملكة والمستحقة فيها إلا على بنك، ولذلك فإن الصكوك المسحوبة في صورة شيكات على غير بنك لا تعتبر صحيحة. ولا ينطبق هذا على الشيكات المسحوبة في الخارج والمستحقة في المملكة، ولا على الشيكات المسحوبة في المملكة والمستحقة في الخارج. </a:t>
            </a:r>
          </a:p>
          <a:p>
            <a:pPr marL="228594" indent="-228594" algn="just" defTabSz="914377" rtl="1" eaLnBrk="1" latinLnBrk="0" hangingPunct="1">
              <a:lnSpc>
                <a:spcPct val="90000"/>
              </a:lnSpc>
              <a:spcBef>
                <a:spcPts val="1000"/>
              </a:spcBef>
              <a:buFont typeface="Arial" panose="020B0604020202020204" pitchFamily="34" charset="0"/>
              <a:buChar char="•"/>
            </a:pPr>
            <a:endParaRPr lang="ar-SA" sz="3000" dirty="0"/>
          </a:p>
          <a:p>
            <a:pPr marL="228594" indent="-228594" algn="just" defTabSz="914377" rtl="1" eaLnBrk="1" latinLnBrk="0" hangingPunct="1">
              <a:lnSpc>
                <a:spcPct val="90000"/>
              </a:lnSpc>
              <a:spcBef>
                <a:spcPts val="1000"/>
              </a:spcBef>
              <a:buFont typeface="Arial" panose="020B0604020202020204" pitchFamily="34" charset="0"/>
              <a:buChar char="•"/>
            </a:pPr>
            <a:r>
              <a:rPr lang="ar-SA" sz="3000" b="1" dirty="0">
                <a:solidFill>
                  <a:schemeClr val="accent1"/>
                </a:solidFill>
              </a:rPr>
              <a:t>مسألة: </a:t>
            </a:r>
            <a:r>
              <a:rPr lang="ar-SA" sz="3000" dirty="0"/>
              <a:t>إذا كان الشيك مؤخر التاريخ وقدم للبنك قبل اليوم المحدد فيه كتاريخ لإصداره وجب وفاؤه في يوم تقديمه، وبالتالي يبطل الأجل ويستحق مبلغ الشيك بمجرد الاطلاع. </a:t>
            </a:r>
          </a:p>
          <a:p>
            <a:pPr marL="228594" indent="-228594" algn="just" defTabSz="914377" rtl="1" eaLnBrk="1" latinLnBrk="0" hangingPunct="1">
              <a:lnSpc>
                <a:spcPct val="90000"/>
              </a:lnSpc>
              <a:spcBef>
                <a:spcPts val="1000"/>
              </a:spcBef>
              <a:buFont typeface="Arial" panose="020B0604020202020204" pitchFamily="34" charset="0"/>
              <a:buChar char="•"/>
            </a:pPr>
            <a:endParaRPr lang="ar-SA" sz="3000" dirty="0"/>
          </a:p>
          <a:p>
            <a:pPr marL="228594" indent="-228594" algn="just" defTabSz="914377" rtl="1" eaLnBrk="1" latinLnBrk="0" hangingPunct="1">
              <a:lnSpc>
                <a:spcPct val="90000"/>
              </a:lnSpc>
              <a:spcBef>
                <a:spcPts val="1000"/>
              </a:spcBef>
              <a:buFont typeface="Arial" panose="020B0604020202020204" pitchFamily="34" charset="0"/>
              <a:buChar char="•"/>
            </a:pPr>
            <a:r>
              <a:rPr lang="ar-SA" sz="3000" b="1" dirty="0">
                <a:solidFill>
                  <a:schemeClr val="accent1"/>
                </a:solidFill>
              </a:rPr>
              <a:t>مسألة: </a:t>
            </a:r>
            <a:r>
              <a:rPr lang="ar-SA" sz="3000" dirty="0"/>
              <a:t>قررت المادة ١٢٠ غرامة مالية لا تزيد عن عشرة </a:t>
            </a:r>
            <a:r>
              <a:rPr lang="ar-SA" sz="3000" dirty="0" err="1"/>
              <a:t>الآف</a:t>
            </a:r>
            <a:r>
              <a:rPr lang="ar-SA" sz="3000" dirty="0"/>
              <a:t> ريال وذلك على كل من أصدر شيك غير مؤرخ أو ذكر تاريخ غير صحيح، وكل من وفى شيك غير مؤرخ وكل من استلمه على سبيل المقاصة. </a:t>
            </a:r>
          </a:p>
          <a:p>
            <a:pPr algn="just" rtl="1"/>
            <a:r>
              <a:rPr lang="ar-SA" sz="3000" b="1" dirty="0">
                <a:solidFill>
                  <a:schemeClr val="accent1"/>
                </a:solidFill>
              </a:rPr>
              <a:t>مسألة: </a:t>
            </a:r>
            <a:r>
              <a:rPr lang="ar-SA" sz="3000" dirty="0"/>
              <a:t>ذكر تاريخ صوري للشيك لا يبطله ويستحق لدى الاطلاع. مثال (لا يصرف الا في ميعاده). هذه العبارة تدل على أن الشيك محرر في تاريخ سابق على التاريخ المبين فيه. فيعتبر شيك صحيح وهذه العبارة كأن لم تكن. </a:t>
            </a:r>
            <a:endParaRPr lang="en-US" sz="3000" dirty="0"/>
          </a:p>
          <a:p>
            <a:pPr marL="228594" indent="-228594" algn="just" defTabSz="914377" rtl="1" eaLnBrk="1" latinLnBrk="0" hangingPunct="1">
              <a:lnSpc>
                <a:spcPct val="90000"/>
              </a:lnSpc>
              <a:spcBef>
                <a:spcPts val="10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6906108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B6B6B7A-4347-FF45-9579-BEE6B7D2EB85}"/>
              </a:ext>
            </a:extLst>
          </p:cNvPr>
          <p:cNvGraphicFramePr>
            <a:graphicFrameLocks noGrp="1"/>
          </p:cNvGraphicFramePr>
          <p:nvPr>
            <p:extLst/>
          </p:nvPr>
        </p:nvGraphicFramePr>
        <p:xfrm>
          <a:off x="0" y="0"/>
          <a:ext cx="12215813" cy="68884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96825207"/>
                    </a:ext>
                  </a:extLst>
                </a:gridCol>
                <a:gridCol w="3660776">
                  <a:extLst>
                    <a:ext uri="{9D8B030D-6E8A-4147-A177-3AD203B41FA5}">
                      <a16:colId xmlns:a16="http://schemas.microsoft.com/office/drawing/2014/main" val="1516516302"/>
                    </a:ext>
                  </a:extLst>
                </a:gridCol>
                <a:gridCol w="4491037">
                  <a:extLst>
                    <a:ext uri="{9D8B030D-6E8A-4147-A177-3AD203B41FA5}">
                      <a16:colId xmlns:a16="http://schemas.microsoft.com/office/drawing/2014/main" val="2251731265"/>
                    </a:ext>
                  </a:extLst>
                </a:gridCol>
              </a:tblGrid>
              <a:tr h="1943122">
                <a:tc>
                  <a:txBody>
                    <a:bodyPr/>
                    <a:lstStyle/>
                    <a:p>
                      <a:pPr marL="0" algn="ctr" defTabSz="914400" rtl="1" eaLnBrk="1" latinLnBrk="0" hangingPunct="1"/>
                      <a:r>
                        <a:rPr lang="ar-SA" sz="3100" b="1" dirty="0">
                          <a:solidFill>
                            <a:schemeClr val="bg1"/>
                          </a:solidFill>
                        </a:rPr>
                        <a:t>انعدام قيمة الشيك لنقص أحد البيانات الالزامية</a:t>
                      </a:r>
                      <a:endParaRPr lang="en-US" sz="3100" b="1" dirty="0">
                        <a:solidFill>
                          <a:schemeClr val="bg1"/>
                        </a:solidFill>
                      </a:endParaRPr>
                    </a:p>
                  </a:txBody>
                  <a:tcPr>
                    <a:solidFill>
                      <a:srgbClr val="C00000"/>
                    </a:solidFill>
                  </a:tcPr>
                </a:tc>
                <a:tc>
                  <a:txBody>
                    <a:bodyPr/>
                    <a:lstStyle/>
                    <a:p>
                      <a:pPr marL="0" algn="ctr" defTabSz="914400" rtl="1" eaLnBrk="1" latinLnBrk="0" hangingPunct="1"/>
                      <a:r>
                        <a:rPr lang="ar-SA" sz="3100" b="1" dirty="0"/>
                        <a:t>بطلان الشيك كورقة تجارية وتحوله لسند مديونية عادي</a:t>
                      </a:r>
                      <a:endParaRPr lang="en-US" sz="3100" b="1" dirty="0"/>
                    </a:p>
                  </a:txBody>
                  <a:tcPr/>
                </a:tc>
                <a:tc>
                  <a:txBody>
                    <a:bodyPr/>
                    <a:lstStyle/>
                    <a:p>
                      <a:pPr marL="0" algn="ctr" defTabSz="914400" rtl="1" eaLnBrk="1" latinLnBrk="0" hangingPunct="1"/>
                      <a:r>
                        <a:rPr lang="ar-SA" sz="3100" b="1" dirty="0">
                          <a:solidFill>
                            <a:schemeClr val="bg1"/>
                          </a:solidFill>
                        </a:rPr>
                        <a:t>شيك صحيح تجاريا، بالرغم من نقص أحد البيانات الإلزامية، لوجود بيان آخر يحل محل البيان الناقص</a:t>
                      </a:r>
                      <a:endParaRPr lang="en-US" sz="3100" b="1" dirty="0">
                        <a:solidFill>
                          <a:schemeClr val="bg1"/>
                        </a:solidFill>
                      </a:endParaRPr>
                    </a:p>
                  </a:txBody>
                  <a:tcPr>
                    <a:solidFill>
                      <a:srgbClr val="00B050"/>
                    </a:solidFill>
                  </a:tcPr>
                </a:tc>
                <a:extLst>
                  <a:ext uri="{0D108BD9-81ED-4DB2-BD59-A6C34878D82A}">
                    <a16:rowId xmlns:a16="http://schemas.microsoft.com/office/drawing/2014/main" val="250496765"/>
                  </a:ext>
                </a:extLst>
              </a:tr>
              <a:tr h="990600">
                <a:tc rowSpan="3">
                  <a:txBody>
                    <a:bodyPr/>
                    <a:lstStyle/>
                    <a:p>
                      <a:pPr marL="0" algn="ctr" defTabSz="914400" rtl="1" eaLnBrk="1" latinLnBrk="0" hangingPunct="1"/>
                      <a:r>
                        <a:rPr lang="ar-SA" sz="3100" b="1" dirty="0">
                          <a:solidFill>
                            <a:schemeClr val="bg1"/>
                          </a:solidFill>
                        </a:rPr>
                        <a:t>توقيع الساحب </a:t>
                      </a:r>
                      <a:endParaRPr lang="en-US" sz="3100" b="1" dirty="0">
                        <a:solidFill>
                          <a:schemeClr val="bg1"/>
                        </a:solidFill>
                      </a:endParaRPr>
                    </a:p>
                  </a:txBody>
                  <a:tcPr>
                    <a:solidFill>
                      <a:srgbClr val="C0000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100" b="1" dirty="0"/>
                        <a:t>تخلف كلمة شيك في المتن</a:t>
                      </a:r>
                      <a:endParaRPr lang="en-US" sz="3100" b="1" dirty="0"/>
                    </a:p>
                  </a:txBody>
                  <a:tcPr/>
                </a:tc>
                <a:tc rowSpan="2">
                  <a:txBody>
                    <a:bodyPr/>
                    <a:lstStyle/>
                    <a:p>
                      <a:pPr marL="0" algn="ctr" defTabSz="914400" rtl="1" eaLnBrk="1" latinLnBrk="0" hangingPunct="1"/>
                      <a:r>
                        <a:rPr lang="ar-SA" sz="3100" b="1" dirty="0">
                          <a:solidFill>
                            <a:schemeClr val="tx1"/>
                          </a:solidFill>
                        </a:rPr>
                        <a:t>مكان الإنشاء: فيكون المكان المدون بجانب اسم الساحب. </a:t>
                      </a:r>
                      <a:r>
                        <a:rPr lang="ar-SA" sz="3100" b="1" dirty="0">
                          <a:solidFill>
                            <a:schemeClr val="bg1"/>
                          </a:solidFill>
                        </a:rPr>
                        <a:t>اذا لم يكن هناك مكان بجانب اسم الساحب فيبطل تجاريا</a:t>
                      </a:r>
                      <a:endParaRPr lang="en-US" sz="3100" b="1" dirty="0">
                        <a:solidFill>
                          <a:schemeClr val="bg1"/>
                        </a:solidFill>
                      </a:endParaRPr>
                    </a:p>
                  </a:txBody>
                  <a:tcPr>
                    <a:solidFill>
                      <a:schemeClr val="accent6"/>
                    </a:solidFill>
                  </a:tcPr>
                </a:tc>
                <a:extLst>
                  <a:ext uri="{0D108BD9-81ED-4DB2-BD59-A6C34878D82A}">
                    <a16:rowId xmlns:a16="http://schemas.microsoft.com/office/drawing/2014/main" val="836706732"/>
                  </a:ext>
                </a:extLst>
              </a:tr>
              <a:tr h="990600">
                <a:tc vMerge="1">
                  <a:txBody>
                    <a:bodyPr/>
                    <a:lstStyle/>
                    <a:p>
                      <a:endParaRPr lang="en-US"/>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a:t>تخلف كلمة (ادفعوا)</a:t>
                      </a:r>
                      <a:endParaRPr lang="en-US" sz="2800" b="1" dirty="0"/>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sz="3100" b="1" dirty="0"/>
                    </a:p>
                  </a:txBody>
                  <a:tcPr/>
                </a:tc>
                <a:tc vMerge="1">
                  <a:txBody>
                    <a:bodyPr/>
                    <a:lstStyle/>
                    <a:p>
                      <a:endParaRPr lang="en-US"/>
                    </a:p>
                  </a:txBody>
                  <a:tcPr/>
                </a:tc>
                <a:extLst>
                  <a:ext uri="{0D108BD9-81ED-4DB2-BD59-A6C34878D82A}">
                    <a16:rowId xmlns:a16="http://schemas.microsoft.com/office/drawing/2014/main" val="1562554880"/>
                  </a:ext>
                </a:extLst>
              </a:tr>
              <a:tr h="1015064">
                <a:tc vMerge="1">
                  <a:txBody>
                    <a:bodyPr/>
                    <a:lstStyle/>
                    <a:p>
                      <a:pPr marL="0" algn="ctr" defTabSz="914400" rtl="1" eaLnBrk="1" latinLnBrk="0" hangingPunct="1"/>
                      <a:endParaRPr lang="en-US" sz="3200" b="1" dirty="0">
                        <a:solidFill>
                          <a:schemeClr val="bg1"/>
                        </a:solidFill>
                      </a:endParaRPr>
                    </a:p>
                  </a:txBody>
                  <a:tcPr>
                    <a:solidFill>
                      <a:srgbClr val="C00000"/>
                    </a:solidFill>
                  </a:tcPr>
                </a:tc>
                <a:tc>
                  <a:txBody>
                    <a:bodyPr/>
                    <a:lstStyle/>
                    <a:p>
                      <a:pPr marL="0" algn="ctr" defTabSz="914400" rtl="1" eaLnBrk="1" latinLnBrk="0" hangingPunct="1"/>
                      <a:r>
                        <a:rPr lang="ar-SA" sz="3100" b="1" dirty="0"/>
                        <a:t>أن يتضمن دفع شيء آخر غير النقود (بضاعة مثلا)</a:t>
                      </a:r>
                      <a:endParaRPr lang="en-US" sz="3100" b="1" dirty="0"/>
                    </a:p>
                  </a:txBody>
                  <a:tcPr/>
                </a:tc>
                <a:tc rowSpan="2">
                  <a:txBody>
                    <a:bodyPr/>
                    <a:lstStyle/>
                    <a:p>
                      <a:pPr marL="0" algn="ctr" defTabSz="914400" rtl="1" eaLnBrk="1" latinLnBrk="0" hangingPunct="1"/>
                      <a:r>
                        <a:rPr lang="ar-SA" sz="3100" b="1" dirty="0">
                          <a:solidFill>
                            <a:schemeClr val="tx1"/>
                          </a:solidFill>
                        </a:rPr>
                        <a:t>مكان الوفاء: فتكون العبرة بالمكان المدون بجانب اسم المسحوب عليه. </a:t>
                      </a:r>
                      <a:r>
                        <a:rPr lang="ar-SA" sz="3100" b="1" dirty="0">
                          <a:solidFill>
                            <a:schemeClr val="bg1"/>
                          </a:solidFill>
                        </a:rPr>
                        <a:t>فإذا لم يكن هناك بيان بجانب اسم المسحوب عليه فيكون الوفاء في المحل الرئيسي للمسحوب عليه</a:t>
                      </a:r>
                      <a:endParaRPr lang="en-US" sz="3100" b="1" dirty="0">
                        <a:solidFill>
                          <a:schemeClr val="bg1"/>
                        </a:solidFill>
                      </a:endParaRPr>
                    </a:p>
                  </a:txBody>
                  <a:tcPr>
                    <a:solidFill>
                      <a:schemeClr val="accent6">
                        <a:lumMod val="40000"/>
                        <a:lumOff val="60000"/>
                      </a:schemeClr>
                    </a:solidFill>
                  </a:tcPr>
                </a:tc>
                <a:extLst>
                  <a:ext uri="{0D108BD9-81ED-4DB2-BD59-A6C34878D82A}">
                    <a16:rowId xmlns:a16="http://schemas.microsoft.com/office/drawing/2014/main" val="148344566"/>
                  </a:ext>
                </a:extLst>
              </a:tr>
              <a:tr h="1767142">
                <a:tc>
                  <a:txBody>
                    <a:bodyPr/>
                    <a:lstStyle/>
                    <a:p>
                      <a:pPr marL="0" algn="ctr" defTabSz="914400" rtl="1" eaLnBrk="1" latinLnBrk="0" hangingPunct="1"/>
                      <a:r>
                        <a:rPr lang="ar-SA" sz="3100" b="1" dirty="0">
                          <a:solidFill>
                            <a:schemeClr val="bg1"/>
                          </a:solidFill>
                        </a:rPr>
                        <a:t>عدم وجود مبلغ</a:t>
                      </a:r>
                      <a:endParaRPr lang="en-US" sz="3100" b="1" dirty="0">
                        <a:solidFill>
                          <a:schemeClr val="bg1"/>
                        </a:solidFill>
                      </a:endParaRPr>
                    </a:p>
                  </a:txBody>
                  <a:tcPr>
                    <a:solidFill>
                      <a:srgbClr val="C00000"/>
                    </a:solidFill>
                  </a:tcPr>
                </a:tc>
                <a:tc>
                  <a:txBody>
                    <a:bodyPr/>
                    <a:lstStyle/>
                    <a:p>
                      <a:pPr marL="0" algn="ctr" defTabSz="914400" rtl="1" eaLnBrk="1" latinLnBrk="0" hangingPunct="1"/>
                      <a:r>
                        <a:rPr lang="ar-SA" sz="3100" b="1" dirty="0"/>
                        <a:t>تخلف تاريخ الإنشاء</a:t>
                      </a:r>
                      <a:endParaRPr lang="en-US" sz="3100" b="1" dirty="0"/>
                    </a:p>
                  </a:txBody>
                  <a:tcPr/>
                </a:tc>
                <a:tc vMerge="1">
                  <a:txBody>
                    <a:bodyPr/>
                    <a:lstStyle/>
                    <a:p>
                      <a:pPr marL="0" algn="ctr" defTabSz="914400" rtl="1" eaLnBrk="1" latinLnBrk="0" hangingPunct="1"/>
                      <a:endParaRPr lang="en-US" sz="3200" b="1" dirty="0">
                        <a:solidFill>
                          <a:schemeClr val="bg1"/>
                        </a:solidFill>
                      </a:endParaRPr>
                    </a:p>
                  </a:txBody>
                  <a:tcPr>
                    <a:solidFill>
                      <a:schemeClr val="accent6"/>
                    </a:solidFill>
                  </a:tcPr>
                </a:tc>
                <a:extLst>
                  <a:ext uri="{0D108BD9-81ED-4DB2-BD59-A6C34878D82A}">
                    <a16:rowId xmlns:a16="http://schemas.microsoft.com/office/drawing/2014/main" val="2875639131"/>
                  </a:ext>
                </a:extLst>
              </a:tr>
            </a:tbl>
          </a:graphicData>
        </a:graphic>
      </p:graphicFrame>
    </p:spTree>
    <p:extLst>
      <p:ext uri="{BB962C8B-B14F-4D97-AF65-F5344CB8AC3E}">
        <p14:creationId xmlns:p14="http://schemas.microsoft.com/office/powerpoint/2010/main" val="24542781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2F874B5-84B2-FA43-A015-42F0ED4781B5}"/>
              </a:ext>
            </a:extLst>
          </p:cNvPr>
          <p:cNvGraphicFramePr>
            <a:graphicFrameLocks noGrp="1"/>
          </p:cNvGraphicFramePr>
          <p:nvPr>
            <p:extLst/>
          </p:nvPr>
        </p:nvGraphicFramePr>
        <p:xfrm>
          <a:off x="0" y="1268394"/>
          <a:ext cx="12192000" cy="5589606"/>
        </p:xfrm>
        <a:graphic>
          <a:graphicData uri="http://schemas.openxmlformats.org/drawingml/2006/table">
            <a:tbl>
              <a:tblPr firstRow="1" bandRow="1">
                <a:tableStyleId>{5C22544A-7EE6-4342-B048-85BDC9FD1C3A}</a:tableStyleId>
              </a:tblPr>
              <a:tblGrid>
                <a:gridCol w="5100638">
                  <a:extLst>
                    <a:ext uri="{9D8B030D-6E8A-4147-A177-3AD203B41FA5}">
                      <a16:colId xmlns:a16="http://schemas.microsoft.com/office/drawing/2014/main" val="2691786351"/>
                    </a:ext>
                  </a:extLst>
                </a:gridCol>
                <a:gridCol w="7091362">
                  <a:extLst>
                    <a:ext uri="{9D8B030D-6E8A-4147-A177-3AD203B41FA5}">
                      <a16:colId xmlns:a16="http://schemas.microsoft.com/office/drawing/2014/main" val="1031026174"/>
                    </a:ext>
                  </a:extLst>
                </a:gridCol>
              </a:tblGrid>
              <a:tr h="456010">
                <a:tc>
                  <a:txBody>
                    <a:bodyPr/>
                    <a:lstStyle/>
                    <a:p>
                      <a:pPr marL="0" algn="ctr" defTabSz="914400" rtl="1" eaLnBrk="1" latinLnBrk="0" hangingPunct="1"/>
                      <a:r>
                        <a:rPr lang="ar-SA" sz="3200" b="1" dirty="0"/>
                        <a:t>شروط لا يجوز إدراجها</a:t>
                      </a:r>
                      <a:endParaRPr lang="en-US" sz="3200" b="1" dirty="0"/>
                    </a:p>
                  </a:txBody>
                  <a:tcPr/>
                </a:tc>
                <a:tc>
                  <a:txBody>
                    <a:bodyPr/>
                    <a:lstStyle/>
                    <a:p>
                      <a:pPr marL="0" algn="ctr" defTabSz="914400" rtl="1" eaLnBrk="1" latinLnBrk="0" hangingPunct="1"/>
                      <a:r>
                        <a:rPr lang="ar-SA" sz="3200" b="1" dirty="0"/>
                        <a:t>شروط يجوز ادرجها</a:t>
                      </a:r>
                      <a:endParaRPr lang="en-US" sz="3200" b="1" dirty="0"/>
                    </a:p>
                  </a:txBody>
                  <a:tcPr>
                    <a:solidFill>
                      <a:schemeClr val="accent6"/>
                    </a:solidFill>
                  </a:tcPr>
                </a:tc>
                <a:extLst>
                  <a:ext uri="{0D108BD9-81ED-4DB2-BD59-A6C34878D82A}">
                    <a16:rowId xmlns:a16="http://schemas.microsoft.com/office/drawing/2014/main" val="1584102691"/>
                  </a:ext>
                </a:extLst>
              </a:tr>
              <a:tr h="2084207">
                <a:tc>
                  <a:txBody>
                    <a:bodyPr/>
                    <a:lstStyle/>
                    <a:p>
                      <a:pPr marL="0" algn="ctr" defTabSz="914400" rtl="1" eaLnBrk="1" latinLnBrk="0" hangingPunct="1"/>
                      <a:r>
                        <a:rPr lang="ar-SA" sz="3200" b="1" dirty="0">
                          <a:solidFill>
                            <a:schemeClr val="tx1"/>
                          </a:solidFill>
                        </a:rPr>
                        <a:t>شرط القبول</a:t>
                      </a:r>
                      <a:endParaRPr lang="en-US" sz="3200" b="1" dirty="0">
                        <a:solidFill>
                          <a:schemeClr val="tx1"/>
                        </a:solidFill>
                      </a:endParaRPr>
                    </a:p>
                  </a:txBody>
                  <a:tcPr>
                    <a:solidFill>
                      <a:schemeClr val="accent1">
                        <a:lumMod val="60000"/>
                        <a:lumOff val="40000"/>
                      </a:schemeClr>
                    </a:solidFill>
                  </a:tcPr>
                </a:tc>
                <a:tc>
                  <a:txBody>
                    <a:bodyPr/>
                    <a:lstStyle/>
                    <a:p>
                      <a:pPr algn="ctr" rtl="1"/>
                      <a:r>
                        <a:rPr lang="ar-SA" sz="3200" b="1" dirty="0"/>
                        <a:t>١- اسم المستفيد</a:t>
                      </a:r>
                    </a:p>
                    <a:p>
                      <a:pPr marL="0" indent="0" algn="r" rtl="1">
                        <a:buFontTx/>
                        <a:buNone/>
                      </a:pPr>
                      <a:r>
                        <a:rPr lang="ar-SA" sz="2800" b="1" dirty="0"/>
                        <a:t>-</a:t>
                      </a:r>
                      <a:r>
                        <a:rPr lang="ar-SA" sz="2400" b="1" dirty="0"/>
                        <a:t>المستفيد شخص معين مع النص على الأمر أو بدون (ادفعوا لأمر فلان) (ادفعوا لفلان) </a:t>
                      </a:r>
                      <a:r>
                        <a:rPr lang="ar-SA" sz="2400" b="1" u="sng" dirty="0">
                          <a:solidFill>
                            <a:schemeClr val="bg1"/>
                          </a:solidFill>
                        </a:rPr>
                        <a:t>الشيك لأمر</a:t>
                      </a:r>
                      <a:r>
                        <a:rPr lang="ar-SA" sz="2400" b="1" dirty="0">
                          <a:solidFill>
                            <a:schemeClr val="bg1"/>
                          </a:solidFill>
                        </a:rPr>
                        <a:t>.</a:t>
                      </a:r>
                    </a:p>
                    <a:p>
                      <a:pPr marL="0" indent="0" algn="r" rtl="1">
                        <a:buFontTx/>
                        <a:buNone/>
                      </a:pPr>
                      <a:r>
                        <a:rPr lang="ar-SA" sz="2400" b="1" dirty="0"/>
                        <a:t>– المستفيد شخص معين مع ذكر شرط أنه (ليس لأمر) </a:t>
                      </a:r>
                      <a:r>
                        <a:rPr lang="ar-SA" sz="2400" b="1" u="sng" dirty="0">
                          <a:solidFill>
                            <a:schemeClr val="bg1"/>
                          </a:solidFill>
                        </a:rPr>
                        <a:t>الشيك الاسمي</a:t>
                      </a:r>
                      <a:r>
                        <a:rPr lang="ar-SA" sz="2400" b="1" dirty="0"/>
                        <a:t>. </a:t>
                      </a:r>
                    </a:p>
                    <a:p>
                      <a:pPr marL="0" indent="0" algn="r" rtl="1">
                        <a:buFontTx/>
                        <a:buNone/>
                      </a:pPr>
                      <a:r>
                        <a:rPr lang="ar-SA" sz="2400" b="1" dirty="0"/>
                        <a:t>– المستفيد لحامله (ادفعوا لحامله) ( اسم شخص مع عبارة أو لحامله) (عدم تعيين اسم المستفيد).  </a:t>
                      </a:r>
                      <a:r>
                        <a:rPr lang="ar-SA" sz="2400" b="1" u="sng" dirty="0">
                          <a:solidFill>
                            <a:schemeClr val="bg1"/>
                          </a:solidFill>
                        </a:rPr>
                        <a:t>الشيك لحامله</a:t>
                      </a:r>
                    </a:p>
                  </a:txBody>
                  <a:tcPr>
                    <a:solidFill>
                      <a:schemeClr val="accent6">
                        <a:lumMod val="60000"/>
                        <a:lumOff val="40000"/>
                      </a:schemeClr>
                    </a:solidFill>
                  </a:tcPr>
                </a:tc>
                <a:extLst>
                  <a:ext uri="{0D108BD9-81ED-4DB2-BD59-A6C34878D82A}">
                    <a16:rowId xmlns:a16="http://schemas.microsoft.com/office/drawing/2014/main" val="2917083740"/>
                  </a:ext>
                </a:extLst>
              </a:tr>
              <a:tr h="90418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a:solidFill>
                            <a:schemeClr val="tx1"/>
                          </a:solidFill>
                        </a:rPr>
                        <a:t>شرط اعفاء الساحب من ضمان الوفاء</a:t>
                      </a:r>
                      <a:endParaRPr lang="en-US" sz="3200" b="1" dirty="0">
                        <a:solidFill>
                          <a:schemeClr val="tx1"/>
                        </a:solidFill>
                      </a:endParaRPr>
                    </a:p>
                  </a:txBody>
                  <a:tcPr>
                    <a:solidFill>
                      <a:schemeClr val="accent1">
                        <a:lumMod val="60000"/>
                        <a:lumOff val="40000"/>
                      </a:schemeClr>
                    </a:solidFill>
                  </a:tcPr>
                </a:tc>
                <a:tc>
                  <a:txBody>
                    <a:bodyPr/>
                    <a:lstStyle/>
                    <a:p>
                      <a:pPr algn="ctr" rtl="1"/>
                      <a:r>
                        <a:rPr lang="ar-SA" sz="3200" b="1" dirty="0"/>
                        <a:t>٢- اشتراط عدم التظهير (غير قابل للتداول)</a:t>
                      </a:r>
                      <a:endParaRPr lang="en-US" sz="3200" dirty="0"/>
                    </a:p>
                  </a:txBody>
                  <a:tcPr>
                    <a:solidFill>
                      <a:schemeClr val="accent6">
                        <a:lumMod val="60000"/>
                        <a:lumOff val="40000"/>
                      </a:schemeClr>
                    </a:solidFill>
                  </a:tcPr>
                </a:tc>
                <a:extLst>
                  <a:ext uri="{0D108BD9-81ED-4DB2-BD59-A6C34878D82A}">
                    <a16:rowId xmlns:a16="http://schemas.microsoft.com/office/drawing/2014/main" val="686094410"/>
                  </a:ext>
                </a:extLst>
              </a:tr>
              <a:tr h="876987">
                <a:tc rowSpan="2">
                  <a:txBody>
                    <a:bodyPr/>
                    <a:lstStyle/>
                    <a:p>
                      <a:pPr marL="0" algn="ctr" defTabSz="914400" rtl="1" eaLnBrk="1" latinLnBrk="0" hangingPunct="1"/>
                      <a:r>
                        <a:rPr lang="ar-SA" sz="3200" b="1" dirty="0">
                          <a:solidFill>
                            <a:schemeClr val="tx1"/>
                          </a:solidFill>
                        </a:rPr>
                        <a:t>الأجل</a:t>
                      </a:r>
                    </a:p>
                    <a:p>
                      <a:pPr marL="0" algn="ctr" defTabSz="914400" rtl="1" eaLnBrk="1" latinLnBrk="0" hangingPunct="1"/>
                      <a:endParaRPr lang="ar-SA" sz="3200" b="1" dirty="0">
                        <a:solidFill>
                          <a:schemeClr val="tx1"/>
                        </a:solidFill>
                      </a:endParaRPr>
                    </a:p>
                  </a:txBody>
                  <a:tcPr>
                    <a:solidFill>
                      <a:schemeClr val="accent1">
                        <a:lumMod val="60000"/>
                        <a:lumOff val="40000"/>
                      </a:schemeClr>
                    </a:solidFill>
                  </a:tcPr>
                </a:tc>
                <a:tc>
                  <a:txBody>
                    <a:bodyPr/>
                    <a:lstStyle/>
                    <a:p>
                      <a:pPr marL="0" algn="ctr" defTabSz="914400" rtl="1" eaLnBrk="1" latinLnBrk="0" hangingPunct="1"/>
                      <a:r>
                        <a:rPr lang="ar-SA" sz="3200" b="1" dirty="0"/>
                        <a:t>٣- شرط القيد في الحساب (للقيد في الحساب)</a:t>
                      </a:r>
                      <a:endParaRPr lang="en-US" sz="3200" b="1" dirty="0"/>
                    </a:p>
                  </a:txBody>
                  <a:tcPr>
                    <a:solidFill>
                      <a:schemeClr val="accent6">
                        <a:lumMod val="60000"/>
                        <a:lumOff val="40000"/>
                      </a:schemeClr>
                    </a:solidFill>
                  </a:tcPr>
                </a:tc>
                <a:extLst>
                  <a:ext uri="{0D108BD9-81ED-4DB2-BD59-A6C34878D82A}">
                    <a16:rowId xmlns:a16="http://schemas.microsoft.com/office/drawing/2014/main" val="3670642090"/>
                  </a:ext>
                </a:extLst>
              </a:tr>
              <a:tr h="760431">
                <a:tc v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3200" b="1" dirty="0">
                        <a:solidFill>
                          <a:schemeClr val="tx1"/>
                        </a:solidFill>
                      </a:endParaRPr>
                    </a:p>
                  </a:txBody>
                  <a:tcPr>
                    <a:solidFill>
                      <a:schemeClr val="accent1">
                        <a:lumMod val="60000"/>
                        <a:lumOff val="40000"/>
                      </a:schemeClr>
                    </a:solidFill>
                  </a:tcPr>
                </a:tc>
                <a:tc>
                  <a:txBody>
                    <a:bodyPr/>
                    <a:lstStyle/>
                    <a:p>
                      <a:pPr marL="0" algn="ctr" defTabSz="914400" rtl="1" eaLnBrk="1" latinLnBrk="0" hangingPunct="1"/>
                      <a:r>
                        <a:rPr lang="ar-SA" sz="3200" b="1" dirty="0"/>
                        <a:t>٤- بيان وصول القيمة</a:t>
                      </a:r>
                      <a:endParaRPr lang="en-US" sz="3200" b="1" dirty="0"/>
                    </a:p>
                  </a:txBody>
                  <a:tcPr>
                    <a:solidFill>
                      <a:schemeClr val="accent6">
                        <a:lumMod val="60000"/>
                        <a:lumOff val="40000"/>
                      </a:schemeClr>
                    </a:solidFill>
                  </a:tcPr>
                </a:tc>
                <a:extLst>
                  <a:ext uri="{0D108BD9-81ED-4DB2-BD59-A6C34878D82A}">
                    <a16:rowId xmlns:a16="http://schemas.microsoft.com/office/drawing/2014/main" val="3342889576"/>
                  </a:ext>
                </a:extLst>
              </a:tr>
            </a:tbl>
          </a:graphicData>
        </a:graphic>
      </p:graphicFrame>
      <p:sp>
        <p:nvSpPr>
          <p:cNvPr id="3" name="TextBox 2">
            <a:extLst>
              <a:ext uri="{FF2B5EF4-FFF2-40B4-BE49-F238E27FC236}">
                <a16:creationId xmlns:a16="http://schemas.microsoft.com/office/drawing/2014/main" id="{EDB61461-5FA7-0649-B9DD-A4120AECE233}"/>
              </a:ext>
            </a:extLst>
          </p:cNvPr>
          <p:cNvSpPr txBox="1"/>
          <p:nvPr/>
        </p:nvSpPr>
        <p:spPr>
          <a:xfrm>
            <a:off x="2128838" y="127464"/>
            <a:ext cx="6743700" cy="707886"/>
          </a:xfrm>
          <a:prstGeom prst="rect">
            <a:avLst/>
          </a:prstGeom>
          <a:noFill/>
          <a:ln>
            <a:solidFill>
              <a:schemeClr val="accent1"/>
            </a:solidFill>
          </a:ln>
        </p:spPr>
        <p:txBody>
          <a:bodyPr wrap="square" rtlCol="0">
            <a:spAutoFit/>
          </a:bodyPr>
          <a:lstStyle/>
          <a:p>
            <a:pPr marL="0" algn="ctr" defTabSz="914400" rtl="1" eaLnBrk="1" latinLnBrk="0" hangingPunct="1"/>
            <a:r>
              <a:rPr lang="ar-SA" sz="4000" b="1" dirty="0"/>
              <a:t>الشروط والبيانات والاختيارية</a:t>
            </a:r>
            <a:endParaRPr lang="en-US" sz="4000" b="1" dirty="0"/>
          </a:p>
        </p:txBody>
      </p:sp>
    </p:spTree>
    <p:extLst>
      <p:ext uri="{BB962C8B-B14F-4D97-AF65-F5344CB8AC3E}">
        <p14:creationId xmlns:p14="http://schemas.microsoft.com/office/powerpoint/2010/main" val="169100970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B6B6B7A-4347-FF45-9579-BEE6B7D2EB85}"/>
              </a:ext>
            </a:extLst>
          </p:cNvPr>
          <p:cNvGraphicFramePr>
            <a:graphicFrameLocks noGrp="1"/>
          </p:cNvGraphicFramePr>
          <p:nvPr>
            <p:extLst/>
          </p:nvPr>
        </p:nvGraphicFramePr>
        <p:xfrm>
          <a:off x="0" y="0"/>
          <a:ext cx="12192000" cy="6947383"/>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16516302"/>
                    </a:ext>
                  </a:extLst>
                </a:gridCol>
                <a:gridCol w="4064000">
                  <a:extLst>
                    <a:ext uri="{9D8B030D-6E8A-4147-A177-3AD203B41FA5}">
                      <a16:colId xmlns:a16="http://schemas.microsoft.com/office/drawing/2014/main" val="2251731265"/>
                    </a:ext>
                  </a:extLst>
                </a:gridCol>
                <a:gridCol w="4064000">
                  <a:extLst>
                    <a:ext uri="{9D8B030D-6E8A-4147-A177-3AD203B41FA5}">
                      <a16:colId xmlns:a16="http://schemas.microsoft.com/office/drawing/2014/main" val="2621671051"/>
                    </a:ext>
                  </a:extLst>
                </a:gridCol>
              </a:tblGrid>
              <a:tr h="386359">
                <a:tc>
                  <a:txBody>
                    <a:bodyPr/>
                    <a:lstStyle/>
                    <a:p>
                      <a:pPr marL="0" algn="ctr" defTabSz="914400" rtl="1" eaLnBrk="1" latinLnBrk="0" hangingPunct="1"/>
                      <a:r>
                        <a:rPr lang="ar-SA" sz="2400" b="1" dirty="0"/>
                        <a:t>السند لأمر</a:t>
                      </a:r>
                      <a:endParaRPr lang="en-US" sz="2400" b="1" dirty="0"/>
                    </a:p>
                  </a:txBody>
                  <a:tcPr/>
                </a:tc>
                <a:tc>
                  <a:txBody>
                    <a:bodyPr/>
                    <a:lstStyle/>
                    <a:p>
                      <a:pPr marL="0" algn="ctr" defTabSz="914400" rtl="1" eaLnBrk="1" latinLnBrk="0" hangingPunct="1"/>
                      <a:r>
                        <a:rPr lang="ar-SA" sz="2400" b="1" dirty="0">
                          <a:solidFill>
                            <a:schemeClr val="bg1"/>
                          </a:solidFill>
                        </a:rPr>
                        <a:t>الكمبيالة</a:t>
                      </a:r>
                      <a:endParaRPr lang="en-US" sz="2400" b="1" dirty="0">
                        <a:solidFill>
                          <a:schemeClr val="bg1"/>
                        </a:solidFill>
                      </a:endParaRPr>
                    </a:p>
                  </a:txBody>
                  <a:tcPr>
                    <a:solidFill>
                      <a:schemeClr val="accent6"/>
                    </a:solidFill>
                  </a:tcPr>
                </a:tc>
                <a:tc>
                  <a:txBody>
                    <a:bodyPr/>
                    <a:lstStyle/>
                    <a:p>
                      <a:pPr marL="0" algn="ctr" defTabSz="914400" rtl="1" eaLnBrk="1" latinLnBrk="0" hangingPunct="1"/>
                      <a:r>
                        <a:rPr lang="ar-SA" sz="2400" b="1" dirty="0"/>
                        <a:t>الشيك</a:t>
                      </a:r>
                      <a:endParaRPr lang="en-US" sz="2400" b="1" dirty="0"/>
                    </a:p>
                  </a:txBody>
                  <a:tcPr>
                    <a:solidFill>
                      <a:schemeClr val="accent2"/>
                    </a:solidFill>
                  </a:tcPr>
                </a:tc>
                <a:extLst>
                  <a:ext uri="{0D108BD9-81ED-4DB2-BD59-A6C34878D82A}">
                    <a16:rowId xmlns:a16="http://schemas.microsoft.com/office/drawing/2014/main" val="250496765"/>
                  </a:ext>
                </a:extLst>
              </a:tr>
              <a:tr h="386359">
                <a:tc>
                  <a:txBody>
                    <a:bodyPr/>
                    <a:lstStyle/>
                    <a:p>
                      <a:pPr marL="0" algn="ctr" defTabSz="914400" rtl="1" eaLnBrk="1" latinLnBrk="0" hangingPunct="1"/>
                      <a:r>
                        <a:rPr lang="ar-SA" sz="2400" b="1" dirty="0"/>
                        <a:t>ثنائية الأطراف</a:t>
                      </a:r>
                      <a:endParaRPr lang="en-US" sz="2400" b="1" dirty="0"/>
                    </a:p>
                  </a:txBody>
                  <a:tcPr/>
                </a:tc>
                <a:tc>
                  <a:txBody>
                    <a:bodyPr/>
                    <a:lstStyle/>
                    <a:p>
                      <a:pPr marL="0" algn="ctr" defTabSz="914400" rtl="1" eaLnBrk="1" latinLnBrk="0" hangingPunct="1"/>
                      <a:r>
                        <a:rPr lang="ar-SA" sz="2400" b="1" dirty="0">
                          <a:solidFill>
                            <a:schemeClr val="tx1"/>
                          </a:solidFill>
                        </a:rPr>
                        <a:t>ثلاثية الاطراف</a:t>
                      </a:r>
                      <a:endParaRPr lang="en-US" sz="2400" b="1" dirty="0">
                        <a:solidFill>
                          <a:schemeClr val="tx1"/>
                        </a:solidFill>
                      </a:endParaRPr>
                    </a:p>
                  </a:txBody>
                  <a:tcPr>
                    <a:solidFill>
                      <a:schemeClr val="accent6"/>
                    </a:solidFill>
                  </a:tcPr>
                </a:tc>
                <a:tc>
                  <a:txBody>
                    <a:bodyPr/>
                    <a:lstStyle/>
                    <a:p>
                      <a:pPr marL="0" algn="ctr" defTabSz="914400" rtl="1" eaLnBrk="1" latinLnBrk="0" hangingPunct="1"/>
                      <a:r>
                        <a:rPr lang="ar-SA" sz="2400" b="1" dirty="0"/>
                        <a:t>ثلاثية الأطراف</a:t>
                      </a:r>
                      <a:endParaRPr lang="en-US" sz="2400" b="1" dirty="0"/>
                    </a:p>
                  </a:txBody>
                  <a:tcPr>
                    <a:solidFill>
                      <a:schemeClr val="accent2"/>
                    </a:solidFill>
                  </a:tcPr>
                </a:tc>
                <a:extLst>
                  <a:ext uri="{0D108BD9-81ED-4DB2-BD59-A6C34878D82A}">
                    <a16:rowId xmlns:a16="http://schemas.microsoft.com/office/drawing/2014/main" val="3619543167"/>
                  </a:ext>
                </a:extLst>
              </a:tr>
              <a:tr h="38635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أداة وفاء وائتمان</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algn="ctr" defTabSz="914400" rtl="1" eaLnBrk="1" latinLnBrk="0" hangingPunct="1"/>
                      <a:r>
                        <a:rPr lang="ar-SA" sz="2400" b="1" dirty="0">
                          <a:solidFill>
                            <a:schemeClr val="tx1"/>
                          </a:solidFill>
                        </a:rPr>
                        <a:t>أداة وفاء وائتمان</a:t>
                      </a:r>
                      <a:endParaRPr lang="en-US" sz="2400" b="1" dirty="0">
                        <a:solidFill>
                          <a:schemeClr val="tx1"/>
                        </a:solidFill>
                      </a:endParaRPr>
                    </a:p>
                  </a:txBody>
                  <a:tcPr>
                    <a:solidFill>
                      <a:schemeClr val="accent6">
                        <a:lumMod val="40000"/>
                        <a:lumOff val="6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أداة وفاء</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accent2">
                        <a:lumMod val="60000"/>
                        <a:lumOff val="40000"/>
                      </a:schemeClr>
                    </a:solidFill>
                  </a:tcPr>
                </a:tc>
                <a:extLst>
                  <a:ext uri="{0D108BD9-81ED-4DB2-BD59-A6C34878D82A}">
                    <a16:rowId xmlns:a16="http://schemas.microsoft.com/office/drawing/2014/main" val="2429528100"/>
                  </a:ext>
                </a:extLst>
              </a:tr>
              <a:tr h="386359">
                <a:tc>
                  <a:txBody>
                    <a:bodyPr/>
                    <a:lstStyle/>
                    <a:p>
                      <a:pPr marL="0" algn="ctr" defTabSz="914400" rtl="1" eaLnBrk="1" latinLnBrk="0" hangingPunct="1"/>
                      <a:r>
                        <a:rPr lang="ar-SA" sz="2400" b="1" dirty="0"/>
                        <a:t>لدى الاطلاع أو في تاريخ معين</a:t>
                      </a:r>
                      <a:endParaRPr lang="en-US" sz="2400" b="1"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t>لدى الاطلاع أو في تاريخ معين</a:t>
                      </a:r>
                      <a:endParaRPr lang="en-US" sz="2400" b="1" dirty="0"/>
                    </a:p>
                  </a:txBody>
                  <a:tcPr>
                    <a:solidFill>
                      <a:schemeClr val="accent6"/>
                    </a:solidFill>
                  </a:tcPr>
                </a:tc>
                <a:tc>
                  <a:txBody>
                    <a:bodyPr/>
                    <a:lstStyle/>
                    <a:p>
                      <a:pPr marL="0" algn="ctr" defTabSz="914400" rtl="1" eaLnBrk="1" latinLnBrk="0" hangingPunct="1"/>
                      <a:r>
                        <a:rPr lang="ar-SA" sz="2400" b="1" dirty="0"/>
                        <a:t>مستحق لدى الاطلاع دائما</a:t>
                      </a:r>
                      <a:endParaRPr lang="en-US" sz="2400" b="1" dirty="0"/>
                    </a:p>
                  </a:txBody>
                  <a:tcPr>
                    <a:solidFill>
                      <a:schemeClr val="accent2"/>
                    </a:solidFill>
                  </a:tcPr>
                </a:tc>
                <a:extLst>
                  <a:ext uri="{0D108BD9-81ED-4DB2-BD59-A6C34878D82A}">
                    <a16:rowId xmlns:a16="http://schemas.microsoft.com/office/drawing/2014/main" val="2899048506"/>
                  </a:ext>
                </a:extLst>
              </a:tr>
              <a:tr h="386359">
                <a:tc>
                  <a:txBody>
                    <a:bodyPr/>
                    <a:lstStyle/>
                    <a:p>
                      <a:pPr marL="0" algn="ctr" defTabSz="914400" rtl="1" eaLnBrk="1" latinLnBrk="0" hangingPunct="1"/>
                      <a:r>
                        <a:rPr lang="ar-SA" sz="2400" b="1" dirty="0"/>
                        <a:t>سند لأمر أو الأمر في المتن</a:t>
                      </a:r>
                      <a:endParaRPr lang="en-US" sz="2400" b="1" dirty="0"/>
                    </a:p>
                  </a:txBody>
                  <a:tcPr/>
                </a:tc>
                <a:tc>
                  <a:txBody>
                    <a:bodyPr/>
                    <a:lstStyle/>
                    <a:p>
                      <a:pPr marL="0" algn="ctr" defTabSz="914400" rtl="1" eaLnBrk="1" latinLnBrk="0" hangingPunct="1"/>
                      <a:r>
                        <a:rPr lang="ar-SA" sz="2400" b="1" dirty="0">
                          <a:solidFill>
                            <a:schemeClr val="tx1"/>
                          </a:solidFill>
                        </a:rPr>
                        <a:t>كمبيالة في المتن</a:t>
                      </a:r>
                      <a:endParaRPr lang="en-US" sz="2400" b="1" dirty="0">
                        <a:solidFill>
                          <a:schemeClr val="tx1"/>
                        </a:solidFill>
                      </a:endParaRPr>
                    </a:p>
                  </a:txBody>
                  <a:tcPr>
                    <a:solidFill>
                      <a:schemeClr val="accent6">
                        <a:lumMod val="40000"/>
                        <a:lumOff val="60000"/>
                      </a:schemeClr>
                    </a:solidFill>
                  </a:tcPr>
                </a:tc>
                <a:tc>
                  <a:txBody>
                    <a:bodyPr/>
                    <a:lstStyle/>
                    <a:p>
                      <a:pPr marL="0" algn="ctr" defTabSz="914400" rtl="1" eaLnBrk="1" latinLnBrk="0" hangingPunct="1"/>
                      <a:r>
                        <a:rPr lang="ar-SA" sz="2400" b="1" dirty="0"/>
                        <a:t>شيك في المتن </a:t>
                      </a:r>
                      <a:endParaRPr lang="en-US" sz="2400" b="1" dirty="0"/>
                    </a:p>
                  </a:txBody>
                  <a:tcPr>
                    <a:solidFill>
                      <a:schemeClr val="accent2">
                        <a:lumMod val="60000"/>
                        <a:lumOff val="40000"/>
                      </a:schemeClr>
                    </a:solidFill>
                  </a:tcPr>
                </a:tc>
                <a:extLst>
                  <a:ext uri="{0D108BD9-81ED-4DB2-BD59-A6C34878D82A}">
                    <a16:rowId xmlns:a16="http://schemas.microsoft.com/office/drawing/2014/main" val="836706732"/>
                  </a:ext>
                </a:extLst>
              </a:tr>
              <a:tr h="386359">
                <a:tc>
                  <a:txBody>
                    <a:bodyPr/>
                    <a:lstStyle/>
                    <a:p>
                      <a:pPr marL="0" algn="ctr" defTabSz="914400" rtl="1" eaLnBrk="1" latinLnBrk="0" hangingPunct="1"/>
                      <a:r>
                        <a:rPr lang="ar-SA" sz="2400" b="1" dirty="0"/>
                        <a:t>تعهد بالدفع</a:t>
                      </a:r>
                      <a:endParaRPr lang="en-US" sz="2400" b="1" dirty="0"/>
                    </a:p>
                  </a:txBody>
                  <a:tcPr/>
                </a:tc>
                <a:tc>
                  <a:txBody>
                    <a:bodyPr/>
                    <a:lstStyle/>
                    <a:p>
                      <a:pPr marL="0" algn="ctr" defTabSz="914400" rtl="1" eaLnBrk="1" latinLnBrk="0" hangingPunct="1"/>
                      <a:r>
                        <a:rPr lang="ar-SA" sz="2400" b="1" dirty="0">
                          <a:solidFill>
                            <a:schemeClr val="tx1"/>
                          </a:solidFill>
                        </a:rPr>
                        <a:t>أمر بالدفع </a:t>
                      </a:r>
                      <a:endParaRPr lang="en-US" sz="2400" b="1" dirty="0">
                        <a:solidFill>
                          <a:schemeClr val="tx1"/>
                        </a:solidFill>
                      </a:endParaRPr>
                    </a:p>
                  </a:txBody>
                  <a:tcPr>
                    <a:solidFill>
                      <a:schemeClr val="accent6"/>
                    </a:solidFill>
                  </a:tcPr>
                </a:tc>
                <a:tc>
                  <a:txBody>
                    <a:bodyPr/>
                    <a:lstStyle/>
                    <a:p>
                      <a:pPr marL="0" algn="ctr" defTabSz="914400" rtl="1" eaLnBrk="1" latinLnBrk="0" hangingPunct="1"/>
                      <a:r>
                        <a:rPr lang="ar-SA" sz="2400" b="1" dirty="0"/>
                        <a:t>أمر بالدفع</a:t>
                      </a:r>
                      <a:endParaRPr lang="en-US" sz="2400" b="1" dirty="0"/>
                    </a:p>
                  </a:txBody>
                  <a:tcPr>
                    <a:solidFill>
                      <a:schemeClr val="accent2"/>
                    </a:solidFill>
                  </a:tcPr>
                </a:tc>
                <a:extLst>
                  <a:ext uri="{0D108BD9-81ED-4DB2-BD59-A6C34878D82A}">
                    <a16:rowId xmlns:a16="http://schemas.microsoft.com/office/drawing/2014/main" val="148344566"/>
                  </a:ext>
                </a:extLst>
              </a:tr>
              <a:tr h="386359">
                <a:tc>
                  <a:txBody>
                    <a:bodyPr/>
                    <a:lstStyle/>
                    <a:p>
                      <a:pPr marL="0" algn="ctr" defTabSz="914400" rtl="1" eaLnBrk="1" latinLnBrk="0" hangingPunct="1"/>
                      <a:r>
                        <a:rPr lang="ar-SA" sz="2400" b="1" dirty="0"/>
                        <a:t>موجه من المحرر للمستفيد</a:t>
                      </a:r>
                      <a:endParaRPr lang="en-US" sz="2400" b="1" dirty="0"/>
                    </a:p>
                  </a:txBody>
                  <a:tcPr/>
                </a:tc>
                <a:tc>
                  <a:txBody>
                    <a:bodyPr/>
                    <a:lstStyle/>
                    <a:p>
                      <a:pPr marL="0" algn="ctr" defTabSz="914400" rtl="1" eaLnBrk="1" latinLnBrk="0" hangingPunct="1"/>
                      <a:r>
                        <a:rPr lang="ar-SA" sz="2400" b="1" dirty="0">
                          <a:solidFill>
                            <a:schemeClr val="tx1"/>
                          </a:solidFill>
                        </a:rPr>
                        <a:t>موجه من الساحب للمسحوب عليه</a:t>
                      </a:r>
                      <a:endParaRPr lang="en-US" sz="2400" b="1" dirty="0">
                        <a:solidFill>
                          <a:schemeClr val="tx1"/>
                        </a:solidFill>
                      </a:endParaRPr>
                    </a:p>
                  </a:txBody>
                  <a:tcPr>
                    <a:solidFill>
                      <a:schemeClr val="accent6">
                        <a:lumMod val="40000"/>
                        <a:lumOff val="6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rPr>
                        <a:t>موجه من الساحب إلى البنك</a:t>
                      </a:r>
                      <a:endParaRPr lang="en-US" sz="2400" b="1"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2875639131"/>
                  </a:ext>
                </a:extLst>
              </a:tr>
              <a:tr h="386359">
                <a:tc>
                  <a:txBody>
                    <a:bodyPr/>
                    <a:lstStyle/>
                    <a:p>
                      <a:pPr marL="0" algn="ctr" defTabSz="914400" rtl="1" eaLnBrk="1" latinLnBrk="0" hangingPunct="1"/>
                      <a:r>
                        <a:rPr lang="ar-SA" sz="2400" b="1" dirty="0"/>
                        <a:t>لا يوجد قبول (تأشير)</a:t>
                      </a:r>
                      <a:endParaRPr lang="en-US" sz="2400" b="1" dirty="0"/>
                    </a:p>
                  </a:txBody>
                  <a:tcPr/>
                </a:tc>
                <a:tc>
                  <a:txBody>
                    <a:bodyPr/>
                    <a:lstStyle/>
                    <a:p>
                      <a:pPr marL="0" algn="ctr" defTabSz="914400" rtl="1" eaLnBrk="1" latinLnBrk="0" hangingPunct="1"/>
                      <a:r>
                        <a:rPr lang="ar-SA" sz="2400" b="1" dirty="0">
                          <a:solidFill>
                            <a:schemeClr val="tx1"/>
                          </a:solidFill>
                        </a:rPr>
                        <a:t>يوجد قبول</a:t>
                      </a:r>
                      <a:endParaRPr lang="en-US" sz="2400" b="1" dirty="0">
                        <a:solidFill>
                          <a:schemeClr val="tx1"/>
                        </a:solidFill>
                      </a:endParaRPr>
                    </a:p>
                  </a:txBody>
                  <a:tcPr>
                    <a:solidFill>
                      <a:schemeClr val="accent6"/>
                    </a:solidFill>
                  </a:tcPr>
                </a:tc>
                <a:tc>
                  <a:txBody>
                    <a:bodyPr/>
                    <a:lstStyle/>
                    <a:p>
                      <a:pPr marL="0" algn="ctr" defTabSz="914400" rtl="1" eaLnBrk="1" latinLnBrk="0" hangingPunct="1"/>
                      <a:r>
                        <a:rPr lang="ar-SA" sz="2400" b="1" dirty="0"/>
                        <a:t>لا يوجد قبول (تأشير)</a:t>
                      </a:r>
                      <a:endParaRPr lang="en-US" sz="2400" b="1" dirty="0"/>
                    </a:p>
                  </a:txBody>
                  <a:tcPr>
                    <a:solidFill>
                      <a:schemeClr val="accent2"/>
                    </a:solidFill>
                  </a:tcPr>
                </a:tc>
                <a:extLst>
                  <a:ext uri="{0D108BD9-81ED-4DB2-BD59-A6C34878D82A}">
                    <a16:rowId xmlns:a16="http://schemas.microsoft.com/office/drawing/2014/main" val="1407912150"/>
                  </a:ext>
                </a:extLst>
              </a:tr>
              <a:tr h="386359">
                <a:tc>
                  <a:txBody>
                    <a:bodyPr/>
                    <a:lstStyle/>
                    <a:p>
                      <a:pPr marL="0" algn="ctr" defTabSz="914400" rtl="1" eaLnBrk="1" latinLnBrk="0" hangingPunct="1"/>
                      <a:r>
                        <a:rPr lang="ar-SA" sz="2400" b="1" dirty="0"/>
                        <a:t>في تاريخ الاستحقاق</a:t>
                      </a:r>
                      <a:endParaRPr lang="en-US" sz="2400" b="1" dirty="0"/>
                    </a:p>
                  </a:txBody>
                  <a:tcPr/>
                </a:tc>
                <a:tc>
                  <a:txBody>
                    <a:bodyPr/>
                    <a:lstStyle/>
                    <a:p>
                      <a:pPr marL="0" algn="ctr" defTabSz="914400" rtl="1" eaLnBrk="1" latinLnBrk="0" hangingPunct="1"/>
                      <a:r>
                        <a:rPr lang="ar-SA" sz="2400" b="1" dirty="0">
                          <a:solidFill>
                            <a:schemeClr val="tx1"/>
                          </a:solidFill>
                        </a:rPr>
                        <a:t>في تاريخ الاستحقاق</a:t>
                      </a:r>
                      <a:endParaRPr lang="en-US" sz="2400" b="1" dirty="0">
                        <a:solidFill>
                          <a:schemeClr val="tx1"/>
                        </a:solidFill>
                      </a:endParaRPr>
                    </a:p>
                  </a:txBody>
                  <a:tcPr>
                    <a:solidFill>
                      <a:schemeClr val="accent6">
                        <a:lumMod val="40000"/>
                        <a:lumOff val="60000"/>
                      </a:schemeClr>
                    </a:solidFill>
                  </a:tcPr>
                </a:tc>
                <a:tc>
                  <a:txBody>
                    <a:bodyPr/>
                    <a:lstStyle/>
                    <a:p>
                      <a:pPr marL="0" algn="ctr" defTabSz="914400" rtl="1" eaLnBrk="1" latinLnBrk="0" hangingPunct="1"/>
                      <a:r>
                        <a:rPr lang="ar-SA" sz="2400" b="1" dirty="0"/>
                        <a:t>مقابل الوفاء وقت الانشاء</a:t>
                      </a:r>
                      <a:endParaRPr lang="en-US" sz="2400" b="1" dirty="0"/>
                    </a:p>
                  </a:txBody>
                  <a:tcPr>
                    <a:solidFill>
                      <a:schemeClr val="accent2">
                        <a:lumMod val="60000"/>
                        <a:lumOff val="40000"/>
                      </a:schemeClr>
                    </a:solidFill>
                  </a:tcPr>
                </a:tc>
                <a:extLst>
                  <a:ext uri="{0D108BD9-81ED-4DB2-BD59-A6C34878D82A}">
                    <a16:rowId xmlns:a16="http://schemas.microsoft.com/office/drawing/2014/main" val="3508540248"/>
                  </a:ext>
                </a:extLst>
              </a:tr>
              <a:tr h="386359">
                <a:tc>
                  <a:txBody>
                    <a:bodyPr/>
                    <a:lstStyle/>
                    <a:p>
                      <a:pPr marL="0" algn="ctr" defTabSz="914400" rtl="1" eaLnBrk="1" latinLnBrk="0" hangingPunct="1"/>
                      <a:r>
                        <a:rPr lang="ar-SA" sz="2400" b="1" dirty="0"/>
                        <a:t>لا يجوز لحامله</a:t>
                      </a:r>
                      <a:endParaRPr lang="en-US" sz="2400" b="1" dirty="0"/>
                    </a:p>
                  </a:txBody>
                  <a:tcPr/>
                </a:tc>
                <a:tc>
                  <a:txBody>
                    <a:bodyPr/>
                    <a:lstStyle/>
                    <a:p>
                      <a:pPr marL="0" algn="ctr" defTabSz="914400" rtl="1" eaLnBrk="1" latinLnBrk="0" hangingPunct="1"/>
                      <a:r>
                        <a:rPr lang="ar-SA" sz="2400" b="1" dirty="0">
                          <a:solidFill>
                            <a:schemeClr val="tx1"/>
                          </a:solidFill>
                        </a:rPr>
                        <a:t>لا تجوز لحامله</a:t>
                      </a:r>
                      <a:endParaRPr lang="en-US" sz="2400" b="1" dirty="0">
                        <a:solidFill>
                          <a:schemeClr val="tx1"/>
                        </a:solidFill>
                      </a:endParaRPr>
                    </a:p>
                  </a:txBody>
                  <a:tcPr>
                    <a:solidFill>
                      <a:schemeClr val="accent6"/>
                    </a:solidFill>
                  </a:tcPr>
                </a:tc>
                <a:tc>
                  <a:txBody>
                    <a:bodyPr/>
                    <a:lstStyle/>
                    <a:p>
                      <a:pPr marL="0" algn="ctr" defTabSz="914400" rtl="1" eaLnBrk="1" latinLnBrk="0" hangingPunct="1"/>
                      <a:r>
                        <a:rPr lang="ar-SA" sz="2400" b="1" dirty="0"/>
                        <a:t>يجوز إصداره لحامله</a:t>
                      </a:r>
                      <a:endParaRPr lang="en-US" sz="2400" b="1" dirty="0"/>
                    </a:p>
                  </a:txBody>
                  <a:tcPr>
                    <a:solidFill>
                      <a:schemeClr val="accent2"/>
                    </a:solidFill>
                  </a:tcPr>
                </a:tc>
                <a:extLst>
                  <a:ext uri="{0D108BD9-81ED-4DB2-BD59-A6C34878D82A}">
                    <a16:rowId xmlns:a16="http://schemas.microsoft.com/office/drawing/2014/main" val="2573543015"/>
                  </a:ext>
                </a:extLst>
              </a:tr>
              <a:tr h="386359">
                <a:tc>
                  <a:txBody>
                    <a:bodyPr/>
                    <a:lstStyle/>
                    <a:p>
                      <a:pPr marL="0" algn="ctr" defTabSz="914400" rtl="1" eaLnBrk="1" latinLnBrk="0" hangingPunct="1"/>
                      <a:r>
                        <a:rPr lang="ar-SA" sz="2400" b="1" dirty="0"/>
                        <a:t>لا يتمتع</a:t>
                      </a:r>
                      <a:endParaRPr lang="en-US" sz="2400" b="1" dirty="0"/>
                    </a:p>
                  </a:txBody>
                  <a:tcPr/>
                </a:tc>
                <a:tc>
                  <a:txBody>
                    <a:bodyPr/>
                    <a:lstStyle/>
                    <a:p>
                      <a:pPr marL="0" algn="ctr" defTabSz="914400" rtl="1" eaLnBrk="1" latinLnBrk="0" hangingPunct="1"/>
                      <a:r>
                        <a:rPr lang="ar-SA" sz="2400" b="1" dirty="0">
                          <a:solidFill>
                            <a:schemeClr val="tx1"/>
                          </a:solidFill>
                        </a:rPr>
                        <a:t>لا تتمتع</a:t>
                      </a:r>
                      <a:endParaRPr lang="en-US" sz="2400" b="1" dirty="0">
                        <a:solidFill>
                          <a:schemeClr val="tx1"/>
                        </a:solidFill>
                      </a:endParaRPr>
                    </a:p>
                  </a:txBody>
                  <a:tcPr>
                    <a:solidFill>
                      <a:schemeClr val="accent6">
                        <a:lumMod val="40000"/>
                        <a:lumOff val="60000"/>
                      </a:schemeClr>
                    </a:solidFill>
                  </a:tcPr>
                </a:tc>
                <a:tc>
                  <a:txBody>
                    <a:bodyPr/>
                    <a:lstStyle/>
                    <a:p>
                      <a:pPr marL="0" algn="ctr" defTabSz="914400" rtl="1" eaLnBrk="1" latinLnBrk="0" hangingPunct="1"/>
                      <a:r>
                        <a:rPr lang="ar-SA" sz="2400" b="1" dirty="0"/>
                        <a:t>يتمتع بحماية جنائية </a:t>
                      </a:r>
                      <a:endParaRPr lang="en-US" sz="2400" b="1" dirty="0"/>
                    </a:p>
                  </a:txBody>
                  <a:tcPr>
                    <a:solidFill>
                      <a:schemeClr val="accent2">
                        <a:lumMod val="60000"/>
                        <a:lumOff val="40000"/>
                      </a:schemeClr>
                    </a:solidFill>
                  </a:tcPr>
                </a:tc>
                <a:extLst>
                  <a:ext uri="{0D108BD9-81ED-4DB2-BD59-A6C34878D82A}">
                    <a16:rowId xmlns:a16="http://schemas.microsoft.com/office/drawing/2014/main" val="9459677"/>
                  </a:ext>
                </a:extLst>
              </a:tr>
              <a:tr h="386359">
                <a:tc>
                  <a:txBody>
                    <a:bodyPr/>
                    <a:lstStyle/>
                    <a:p>
                      <a:pPr marL="0" algn="ctr" defTabSz="914400" rtl="1" eaLnBrk="1" latinLnBrk="0" hangingPunct="1"/>
                      <a:r>
                        <a:rPr lang="ar-SA" sz="2400" b="1" dirty="0"/>
                        <a:t>ورقة عادية </a:t>
                      </a:r>
                      <a:endParaRPr lang="en-US" sz="2400" b="1" dirty="0"/>
                    </a:p>
                  </a:txBody>
                  <a:tcPr/>
                </a:tc>
                <a:tc>
                  <a:txBody>
                    <a:bodyPr/>
                    <a:lstStyle/>
                    <a:p>
                      <a:pPr marL="0" algn="ctr" defTabSz="914400" rtl="1" eaLnBrk="1" latinLnBrk="0" hangingPunct="1"/>
                      <a:r>
                        <a:rPr lang="ar-SA" sz="2400" b="1" dirty="0">
                          <a:solidFill>
                            <a:schemeClr val="tx1"/>
                          </a:solidFill>
                        </a:rPr>
                        <a:t>ورقة عادية</a:t>
                      </a:r>
                      <a:endParaRPr lang="en-US" sz="2400" b="1" dirty="0">
                        <a:solidFill>
                          <a:schemeClr val="tx1"/>
                        </a:solidFill>
                      </a:endParaRPr>
                    </a:p>
                  </a:txBody>
                  <a:tcPr>
                    <a:solidFill>
                      <a:schemeClr val="accent6"/>
                    </a:solidFill>
                  </a:tcPr>
                </a:tc>
                <a:tc>
                  <a:txBody>
                    <a:bodyPr/>
                    <a:lstStyle/>
                    <a:p>
                      <a:pPr marL="0" algn="ctr" defTabSz="914400" rtl="1" eaLnBrk="1" latinLnBrk="0" hangingPunct="1"/>
                      <a:r>
                        <a:rPr lang="ar-SA" sz="2400" b="1" dirty="0"/>
                        <a:t>يحرر على دفتر شيكات</a:t>
                      </a:r>
                      <a:endParaRPr lang="en-US" sz="2400" b="1" dirty="0"/>
                    </a:p>
                  </a:txBody>
                  <a:tcPr>
                    <a:solidFill>
                      <a:schemeClr val="accent2"/>
                    </a:solidFill>
                  </a:tcPr>
                </a:tc>
                <a:extLst>
                  <a:ext uri="{0D108BD9-81ED-4DB2-BD59-A6C34878D82A}">
                    <a16:rowId xmlns:a16="http://schemas.microsoft.com/office/drawing/2014/main" val="355431937"/>
                  </a:ext>
                </a:extLst>
              </a:tr>
              <a:tr h="68355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t>اذا تخلف مكان الوفاء فيعتد بمكان المحرر</a:t>
                      </a:r>
                      <a:endParaRPr lang="en-US" sz="2400" b="1"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t>اذا تخلف مكان الوفاء فيعتد بمكان المسحوب عليه</a:t>
                      </a:r>
                      <a:endParaRPr lang="en-US" sz="2400" b="1" dirty="0"/>
                    </a:p>
                  </a:txBody>
                  <a:tcPr>
                    <a:solidFill>
                      <a:schemeClr val="accent6">
                        <a:lumMod val="40000"/>
                        <a:lumOff val="60000"/>
                      </a:schemeClr>
                    </a:solidFill>
                  </a:tcPr>
                </a:tc>
                <a:tc>
                  <a:txBody>
                    <a:bodyPr/>
                    <a:lstStyle/>
                    <a:p>
                      <a:pPr marL="0" algn="ctr" defTabSz="914400" rtl="1" eaLnBrk="1" latinLnBrk="0" hangingPunct="1"/>
                      <a:r>
                        <a:rPr lang="ar-SA" sz="2400" b="1" dirty="0"/>
                        <a:t>اذا تخلف مكان الوفاء فيعتد بالمحل الرئيسي للبنك</a:t>
                      </a:r>
                      <a:endParaRPr lang="en-US" sz="2400" b="1" dirty="0"/>
                    </a:p>
                  </a:txBody>
                  <a:tcPr>
                    <a:solidFill>
                      <a:schemeClr val="accent2">
                        <a:lumMod val="60000"/>
                        <a:lumOff val="40000"/>
                      </a:schemeClr>
                    </a:solidFill>
                  </a:tcPr>
                </a:tc>
                <a:extLst>
                  <a:ext uri="{0D108BD9-81ED-4DB2-BD59-A6C34878D82A}">
                    <a16:rowId xmlns:a16="http://schemas.microsoft.com/office/drawing/2014/main" val="2580485666"/>
                  </a:ext>
                </a:extLst>
              </a:tr>
              <a:tr h="638023">
                <a:tc>
                  <a:txBody>
                    <a:bodyPr/>
                    <a:lstStyle/>
                    <a:p>
                      <a:pPr marL="0" algn="ctr" defTabSz="914400" rtl="1" eaLnBrk="1" latinLnBrk="0" hangingPunct="1"/>
                      <a:r>
                        <a:rPr lang="ar-SA" sz="2400" b="1" dirty="0"/>
                        <a:t>محضر احتجاج من الغرفة التجارية</a:t>
                      </a:r>
                      <a:endParaRPr lang="en-US" sz="2400" b="1" dirty="0"/>
                    </a:p>
                  </a:txBody>
                  <a:tcPr/>
                </a:tc>
                <a:tc>
                  <a:txBody>
                    <a:bodyPr/>
                    <a:lstStyle/>
                    <a:p>
                      <a:pPr marL="0" algn="ctr" defTabSz="914400" rtl="1" eaLnBrk="1" latinLnBrk="0" hangingPunct="1"/>
                      <a:r>
                        <a:rPr lang="ar-SA" sz="2400" b="1" dirty="0">
                          <a:solidFill>
                            <a:schemeClr val="tx1"/>
                          </a:solidFill>
                        </a:rPr>
                        <a:t>محضر احتجاج من الغرفة التجارية</a:t>
                      </a:r>
                      <a:endParaRPr lang="en-US" sz="2400" b="1" dirty="0">
                        <a:solidFill>
                          <a:schemeClr val="tx1"/>
                        </a:solidFill>
                      </a:endParaRPr>
                    </a:p>
                  </a:txBody>
                  <a:tcPr>
                    <a:solidFill>
                      <a:schemeClr val="accent6"/>
                    </a:solidFill>
                  </a:tcPr>
                </a:tc>
                <a:tc>
                  <a:txBody>
                    <a:bodyPr/>
                    <a:lstStyle/>
                    <a:p>
                      <a:pPr marL="0" algn="ctr" defTabSz="914400" rtl="1" eaLnBrk="1" latinLnBrk="0" hangingPunct="1"/>
                      <a:r>
                        <a:rPr lang="ar-SA" sz="2400" b="1" dirty="0"/>
                        <a:t>ورقة اعتراض من البنك</a:t>
                      </a:r>
                      <a:endParaRPr lang="en-US" sz="2400" b="1" dirty="0"/>
                    </a:p>
                  </a:txBody>
                  <a:tcPr>
                    <a:solidFill>
                      <a:schemeClr val="accent2"/>
                    </a:solidFill>
                  </a:tcPr>
                </a:tc>
                <a:extLst>
                  <a:ext uri="{0D108BD9-81ED-4DB2-BD59-A6C34878D82A}">
                    <a16:rowId xmlns:a16="http://schemas.microsoft.com/office/drawing/2014/main" val="4071825511"/>
                  </a:ext>
                </a:extLst>
              </a:tr>
            </a:tbl>
          </a:graphicData>
        </a:graphic>
      </p:graphicFrame>
    </p:spTree>
    <p:extLst>
      <p:ext uri="{BB962C8B-B14F-4D97-AF65-F5344CB8AC3E}">
        <p14:creationId xmlns:p14="http://schemas.microsoft.com/office/powerpoint/2010/main" val="370764356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9D17-2FFB-324A-826B-05C67C01FBFC}"/>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تداول الشيك</a:t>
            </a:r>
            <a:endParaRPr lang="en-US" b="1" dirty="0"/>
          </a:p>
        </p:txBody>
      </p:sp>
      <p:sp>
        <p:nvSpPr>
          <p:cNvPr id="3" name="Content Placeholder 2">
            <a:extLst>
              <a:ext uri="{FF2B5EF4-FFF2-40B4-BE49-F238E27FC236}">
                <a16:creationId xmlns:a16="http://schemas.microsoft.com/office/drawing/2014/main" id="{189F54AF-6ADD-1449-8B8A-389ADC4893BD}"/>
              </a:ext>
            </a:extLst>
          </p:cNvPr>
          <p:cNvSpPr>
            <a:spLocks noGrp="1"/>
          </p:cNvSpPr>
          <p:nvPr>
            <p:ph idx="1"/>
          </p:nvPr>
        </p:nvSpPr>
        <p:spPr>
          <a:xfrm>
            <a:off x="557213" y="1825625"/>
            <a:ext cx="10796587" cy="4351338"/>
          </a:xfrm>
        </p:spPr>
        <p:txBody>
          <a:bodyPr>
            <a:normAutofit/>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تطبق على تداول الشيك نفس أحكام تداول الكمبيالة. </a:t>
            </a:r>
          </a:p>
          <a:p>
            <a:pPr marL="514350" indent="-514350" algn="r" defTabSz="914377" rtl="1" eaLnBrk="1" latinLnBrk="0" hangingPunct="1">
              <a:lnSpc>
                <a:spcPct val="90000"/>
              </a:lnSpc>
              <a:spcBef>
                <a:spcPts val="1000"/>
              </a:spcBef>
              <a:buFont typeface="+mj-lt"/>
              <a:buAutoNum type="arabicPeriod"/>
            </a:pPr>
            <a:r>
              <a:rPr lang="ar-SA" sz="3200" dirty="0"/>
              <a:t>الشيك لأمر: تظهير ناقل للملكية أو توكيلي أو تأميني. </a:t>
            </a:r>
          </a:p>
          <a:p>
            <a:pPr marL="514350" indent="-514350" algn="r" defTabSz="914377" rtl="1" eaLnBrk="1" latinLnBrk="0" hangingPunct="1">
              <a:lnSpc>
                <a:spcPct val="90000"/>
              </a:lnSpc>
              <a:spcBef>
                <a:spcPts val="1000"/>
              </a:spcBef>
              <a:buFont typeface="+mj-lt"/>
              <a:buAutoNum type="arabicPeriod"/>
            </a:pPr>
            <a:r>
              <a:rPr lang="ar-SA" sz="3200" dirty="0"/>
              <a:t>الشيك الاسمي: لا يتم تداوله بالتظهير التجاري، وإنما وفقا لأحكام حوالة الحق. </a:t>
            </a:r>
          </a:p>
          <a:p>
            <a:pPr marL="514350" indent="-514350" algn="r" defTabSz="914377" rtl="1" eaLnBrk="1" latinLnBrk="0" hangingPunct="1">
              <a:lnSpc>
                <a:spcPct val="90000"/>
              </a:lnSpc>
              <a:spcBef>
                <a:spcPts val="1000"/>
              </a:spcBef>
              <a:buFont typeface="+mj-lt"/>
              <a:buAutoNum type="arabicPeriod"/>
            </a:pPr>
            <a:r>
              <a:rPr lang="ar-SA" sz="3200" dirty="0"/>
              <a:t>الشيك لحامله: يتداول بمجرد التسليم، حتى ولو قام الحامل بتظهيره . </a:t>
            </a:r>
            <a:endParaRPr lang="en-US" sz="3200" dirty="0"/>
          </a:p>
        </p:txBody>
      </p:sp>
    </p:spTree>
    <p:extLst>
      <p:ext uri="{BB962C8B-B14F-4D97-AF65-F5344CB8AC3E}">
        <p14:creationId xmlns:p14="http://schemas.microsoft.com/office/powerpoint/2010/main" val="208271814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8" y="1114426"/>
            <a:ext cx="7372351" cy="375761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6000" b="1" dirty="0">
                <a:solidFill>
                  <a:schemeClr val="tx1"/>
                </a:solidFill>
              </a:rPr>
              <a:t>المحاضرة العشرين</a:t>
            </a:r>
            <a:endParaRPr lang="en-US" sz="6000" b="1" dirty="0">
              <a:solidFill>
                <a:schemeClr val="tx1"/>
              </a:solidFill>
            </a:endParaRPr>
          </a:p>
        </p:txBody>
      </p:sp>
    </p:spTree>
    <p:extLst>
      <p:ext uri="{BB962C8B-B14F-4D97-AF65-F5344CB8AC3E}">
        <p14:creationId xmlns:p14="http://schemas.microsoft.com/office/powerpoint/2010/main" val="363083066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8" name="Pentagon 7"/>
          <p:cNvSpPr/>
          <p:nvPr/>
        </p:nvSpPr>
        <p:spPr>
          <a:xfrm flipH="1">
            <a:off x="1628774" y="3593407"/>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اعتماد الشيك</a:t>
            </a:r>
            <a:endParaRPr lang="en-US" sz="4000" b="1" dirty="0"/>
          </a:p>
        </p:txBody>
      </p:sp>
      <p:sp>
        <p:nvSpPr>
          <p:cNvPr id="6" name="Pentagon 5">
            <a:extLst>
              <a:ext uri="{FF2B5EF4-FFF2-40B4-BE49-F238E27FC236}">
                <a16:creationId xmlns:a16="http://schemas.microsoft.com/office/drawing/2014/main" id="{6FC42B3A-0EAC-BF44-99AE-75F3B9E0857B}"/>
              </a:ext>
            </a:extLst>
          </p:cNvPr>
          <p:cNvSpPr/>
          <p:nvPr/>
        </p:nvSpPr>
        <p:spPr>
          <a:xfrm flipH="1">
            <a:off x="1628775" y="2457865"/>
            <a:ext cx="9938712"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مقابل الوفاء في الشيك</a:t>
            </a:r>
            <a:endParaRPr lang="en-US" sz="4000" b="1" dirty="0"/>
          </a:p>
        </p:txBody>
      </p:sp>
      <p:sp>
        <p:nvSpPr>
          <p:cNvPr id="5" name="Pentagon 4">
            <a:extLst>
              <a:ext uri="{FF2B5EF4-FFF2-40B4-BE49-F238E27FC236}">
                <a16:creationId xmlns:a16="http://schemas.microsoft.com/office/drawing/2014/main" id="{8EDC5851-4148-E142-839E-596EEC8DA6D7}"/>
              </a:ext>
            </a:extLst>
          </p:cNvPr>
          <p:cNvSpPr/>
          <p:nvPr/>
        </p:nvSpPr>
        <p:spPr>
          <a:xfrm flipH="1">
            <a:off x="1628775" y="5804447"/>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الحماية الجنائية للشيك</a:t>
            </a:r>
            <a:endParaRPr lang="en-US" sz="4000" b="1" dirty="0"/>
          </a:p>
        </p:txBody>
      </p:sp>
      <p:sp>
        <p:nvSpPr>
          <p:cNvPr id="7" name="Pentagon 6">
            <a:extLst>
              <a:ext uri="{FF2B5EF4-FFF2-40B4-BE49-F238E27FC236}">
                <a16:creationId xmlns:a16="http://schemas.microsoft.com/office/drawing/2014/main" id="{C3BC21BA-5684-874D-B6C5-66BB72705254}"/>
              </a:ext>
            </a:extLst>
          </p:cNvPr>
          <p:cNvSpPr/>
          <p:nvPr/>
        </p:nvSpPr>
        <p:spPr>
          <a:xfrm flipH="1">
            <a:off x="1628774" y="4698927"/>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الضمان الاحتياطي والتضامن الصرفي</a:t>
            </a:r>
            <a:endParaRPr lang="en-US" sz="4000" b="1" dirty="0"/>
          </a:p>
        </p:txBody>
      </p:sp>
    </p:spTree>
    <p:extLst>
      <p:ext uri="{BB962C8B-B14F-4D97-AF65-F5344CB8AC3E}">
        <p14:creationId xmlns:p14="http://schemas.microsoft.com/office/powerpoint/2010/main" val="3209610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5B01-366D-0746-93E0-A7DEB7830533}"/>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dirty="0"/>
              <a:t>أنواع الأوراق التجارية</a:t>
            </a:r>
            <a:endParaRPr lang="en-US" dirty="0"/>
          </a:p>
        </p:txBody>
      </p:sp>
      <p:sp>
        <p:nvSpPr>
          <p:cNvPr id="3" name="Content Placeholder 2">
            <a:extLst>
              <a:ext uri="{FF2B5EF4-FFF2-40B4-BE49-F238E27FC236}">
                <a16:creationId xmlns:a16="http://schemas.microsoft.com/office/drawing/2014/main" id="{D468AE94-0CCA-6D43-9A61-5CFC757EE051}"/>
              </a:ext>
            </a:extLst>
          </p:cNvPr>
          <p:cNvSpPr>
            <a:spLocks noGrp="1"/>
          </p:cNvSpPr>
          <p:nvPr>
            <p:ph idx="1"/>
          </p:nvPr>
        </p:nvSpPr>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هل يجوز أن تكون الأوراق التجارية لحاملها ( أي تحرر بدون ذكر اسم المستفيد)؟</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كم عدد الأطراف في الأوراق التجارية؟</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وما هي العلاقات الموجودة فيها؟</a:t>
            </a:r>
            <a:endParaRPr lang="en-US" sz="4000" dirty="0"/>
          </a:p>
        </p:txBody>
      </p:sp>
    </p:spTree>
    <p:extLst>
      <p:ext uri="{BB962C8B-B14F-4D97-AF65-F5344CB8AC3E}">
        <p14:creationId xmlns:p14="http://schemas.microsoft.com/office/powerpoint/2010/main" val="82211648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239AF-445C-E040-8F2C-D471FCEE2D88}"/>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مقابل الوفاء (الرصيد)</a:t>
            </a:r>
            <a:endParaRPr lang="en-US" b="1" dirty="0"/>
          </a:p>
        </p:txBody>
      </p:sp>
      <p:sp>
        <p:nvSpPr>
          <p:cNvPr id="3" name="Content Placeholder 2">
            <a:extLst>
              <a:ext uri="{FF2B5EF4-FFF2-40B4-BE49-F238E27FC236}">
                <a16:creationId xmlns:a16="http://schemas.microsoft.com/office/drawing/2014/main" id="{D463CABC-CF96-D64D-994F-451590FAACCD}"/>
              </a:ext>
            </a:extLst>
          </p:cNvPr>
          <p:cNvSpPr>
            <a:spLocks noGrp="1"/>
          </p:cNvSpPr>
          <p:nvPr>
            <p:ph idx="1"/>
          </p:nvPr>
        </p:nvSpPr>
        <p:spPr>
          <a:xfrm>
            <a:off x="419100" y="1811338"/>
            <a:ext cx="11353800" cy="4351338"/>
          </a:xfrm>
        </p:spPr>
        <p:txBody>
          <a:bodyPr>
            <a:norm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أولا: الملتزم بتقديم مقابل الوفاء</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ثانيا: شروط وجود مقابل الوفاء: </a:t>
            </a:r>
          </a:p>
          <a:p>
            <a:pPr marL="514350" indent="-514350" algn="just" defTabSz="914377" rtl="1" eaLnBrk="1" latinLnBrk="0" hangingPunct="1">
              <a:lnSpc>
                <a:spcPct val="90000"/>
              </a:lnSpc>
              <a:spcBef>
                <a:spcPts val="1000"/>
              </a:spcBef>
              <a:buFont typeface="+mj-lt"/>
              <a:buAutoNum type="arabicPeriod"/>
            </a:pPr>
            <a:r>
              <a:rPr lang="ar-SA" sz="3200" dirty="0"/>
              <a:t>أن يكون للساحب لدى المسحوب عليه مبلغا نقديا</a:t>
            </a:r>
          </a:p>
          <a:p>
            <a:pPr marL="514350" indent="-514350" algn="just" defTabSz="914377" rtl="1" eaLnBrk="1" latinLnBrk="0" hangingPunct="1">
              <a:lnSpc>
                <a:spcPct val="90000"/>
              </a:lnSpc>
              <a:spcBef>
                <a:spcPts val="1000"/>
              </a:spcBef>
              <a:buFont typeface="+mj-lt"/>
              <a:buAutoNum type="arabicPeriod"/>
            </a:pPr>
            <a:r>
              <a:rPr lang="ar-SA" sz="3200" dirty="0"/>
              <a:t>أن يكون الرصيد مساوي على الأقل لمبلغ الشيك (جريمة إصدار شيك بدون رصيد) </a:t>
            </a:r>
          </a:p>
          <a:p>
            <a:pPr marL="514350" indent="-514350" algn="just" defTabSz="914377" rtl="1" eaLnBrk="1" latinLnBrk="0" hangingPunct="1">
              <a:lnSpc>
                <a:spcPct val="90000"/>
              </a:lnSpc>
              <a:spcBef>
                <a:spcPts val="1000"/>
              </a:spcBef>
              <a:buFont typeface="+mj-lt"/>
              <a:buAutoNum type="arabicPeriod"/>
            </a:pPr>
            <a:r>
              <a:rPr lang="ar-SA" sz="3200" dirty="0"/>
              <a:t>وجود الرصيد وقت إنشاء الشيك</a:t>
            </a:r>
          </a:p>
          <a:p>
            <a:pPr marL="514350" indent="-514350" algn="just" defTabSz="914377" rtl="1" eaLnBrk="1" latinLnBrk="0" hangingPunct="1">
              <a:lnSpc>
                <a:spcPct val="90000"/>
              </a:lnSpc>
              <a:spcBef>
                <a:spcPts val="1000"/>
              </a:spcBef>
              <a:buFont typeface="+mj-lt"/>
              <a:buAutoNum type="arabicPeriod"/>
            </a:pPr>
            <a:r>
              <a:rPr lang="ar-SA" sz="3200" dirty="0"/>
              <a:t>أن يكون للساحب حق التصرف في الرصيد بموجب شيك ( فلا يكون مخصص كغطاء لخطاب ضمان بنكي)</a:t>
            </a:r>
          </a:p>
          <a:p>
            <a:pPr marL="514350" indent="-514350" algn="just" defTabSz="914377" rtl="1" eaLnBrk="1" latinLnBrk="0" hangingPunct="1">
              <a:lnSpc>
                <a:spcPct val="90000"/>
              </a:lnSpc>
              <a:spcBef>
                <a:spcPts val="1000"/>
              </a:spcBef>
              <a:buFont typeface="+mj-lt"/>
              <a:buAutoNum type="arabicPeriod"/>
            </a:pPr>
            <a:endParaRPr lang="en-US" sz="3200" dirty="0"/>
          </a:p>
        </p:txBody>
      </p:sp>
    </p:spTree>
    <p:extLst>
      <p:ext uri="{BB962C8B-B14F-4D97-AF65-F5344CB8AC3E}">
        <p14:creationId xmlns:p14="http://schemas.microsoft.com/office/powerpoint/2010/main" val="109589823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B80AA8-C380-0140-8B74-BF522835FA65}"/>
              </a:ext>
            </a:extLst>
          </p:cNvPr>
          <p:cNvSpPr>
            <a:spLocks noGrp="1"/>
          </p:cNvSpPr>
          <p:nvPr>
            <p:ph idx="1"/>
          </p:nvPr>
        </p:nvSpPr>
        <p:spPr>
          <a:xfrm>
            <a:off x="0" y="153988"/>
            <a:ext cx="11982450" cy="4351338"/>
          </a:xfrm>
        </p:spPr>
        <p:txBody>
          <a:bodyPr>
            <a:no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ثالثا: إثبات وجود مقابل الوفاء: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اذا رفض المسحوب عليه الوفاء لعدم وجود رصيد، فيقع على الساحب أن يثبت بأن مقابل الوفاء كان موجودا وقت الإنشاء، فإذا لم يتمكن فيضمن الوفاء بقيمته صرفيا حتى ولو كان الحامل مهمل. </a:t>
            </a:r>
          </a:p>
          <a:p>
            <a:pPr marL="228594" indent="-228594" algn="just" defTabSz="914377" rtl="1" eaLnBrk="1" latinLnBrk="0" hangingPunct="1">
              <a:lnSpc>
                <a:spcPct val="90000"/>
              </a:lnSpc>
              <a:spcBef>
                <a:spcPts val="1000"/>
              </a:spcBef>
              <a:buFont typeface="Arial" panose="020B0604020202020204" pitchFamily="34" charset="0"/>
              <a:buChar char="•"/>
            </a:pPr>
            <a:endParaRPr lang="ar-SA" sz="3200" dirty="0"/>
          </a:p>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رابعا: ملكية مقابل الوفاء أثر ذلك: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يعتبر مقابل الوفاء ملكا للحامل، فيكون ملكا للمستفيد من وقت إصداره وملكا للمظهر إليه من لحظة تظهيره.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وعليه لا يستطيع الساحب استرداد المقابل بعد الاصدار.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لا يجوز للساحب أمر البنك بعدم الدفع.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مسألة: اذا سحبت عدة شيكات على مقابل لا يكفي بها جميعا كان الوفاء للشيك الأسبق تاريخا، والأخرى تعتبر شيكات من دون رصيد. </a:t>
            </a:r>
            <a:endParaRPr lang="en-US" sz="3200" dirty="0"/>
          </a:p>
        </p:txBody>
      </p:sp>
    </p:spTree>
    <p:extLst>
      <p:ext uri="{BB962C8B-B14F-4D97-AF65-F5344CB8AC3E}">
        <p14:creationId xmlns:p14="http://schemas.microsoft.com/office/powerpoint/2010/main" val="172648103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5250B-1148-FF41-8771-879FEFC3FA2A}"/>
              </a:ext>
            </a:extLst>
          </p:cNvPr>
          <p:cNvSpPr>
            <a:spLocks noGrp="1"/>
          </p:cNvSpPr>
          <p:nvPr>
            <p:ph idx="1"/>
          </p:nvPr>
        </p:nvSpPr>
        <p:spPr>
          <a:xfrm>
            <a:off x="300038" y="596900"/>
            <a:ext cx="11644312" cy="5646738"/>
          </a:xfrm>
        </p:spPr>
        <p:txBody>
          <a:bodyPr>
            <a:norm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خامسا: آثار عدم وجود مقابل الوفاء: </a:t>
            </a:r>
          </a:p>
          <a:p>
            <a:pPr marL="514350" indent="-514350" algn="just" defTabSz="914377" rtl="1" eaLnBrk="1" latinLnBrk="0" hangingPunct="1">
              <a:lnSpc>
                <a:spcPct val="90000"/>
              </a:lnSpc>
              <a:spcBef>
                <a:spcPts val="1000"/>
              </a:spcBef>
              <a:buFont typeface="+mj-lt"/>
              <a:buAutoNum type="arabicPeriod"/>
            </a:pPr>
            <a:r>
              <a:rPr lang="ar-SA" sz="3200" dirty="0"/>
              <a:t>الجزاء على عدم وجود الرصيد وقت الإنشاء:</a:t>
            </a:r>
          </a:p>
          <a:p>
            <a:pPr algn="just" rtl="1"/>
            <a:r>
              <a:rPr lang="ar-SA" sz="3200" dirty="0">
                <a:solidFill>
                  <a:srgbClr val="FF0000"/>
                </a:solidFill>
              </a:rPr>
              <a:t>جزاء مدني: </a:t>
            </a:r>
            <a:r>
              <a:rPr lang="ar-SA" sz="3200" dirty="0"/>
              <a:t>الزام الساحب بالوفاء صرفيا حتى ولو كان الحامل مهمل. </a:t>
            </a:r>
          </a:p>
          <a:p>
            <a:pPr algn="just" rtl="1"/>
            <a:r>
              <a:rPr lang="ar-SA" sz="3200" dirty="0">
                <a:solidFill>
                  <a:srgbClr val="FF0000"/>
                </a:solidFill>
              </a:rPr>
              <a:t>جزاء جنائي: </a:t>
            </a:r>
            <a:r>
              <a:rPr lang="ar" sz="3200" dirty="0"/>
              <a:t>يعاقب بالحبس مدة لا تزيد على ثلاث سنوات وبغرامة لا تزيد على خمسين ألف ريال أو بإحدى هاتين العقوبتين. </a:t>
            </a:r>
          </a:p>
          <a:p>
            <a:pPr marL="514350" indent="-514350" algn="just" rtl="1">
              <a:buFont typeface="+mj-lt"/>
              <a:buAutoNum type="arabicPeriod" startAt="2"/>
            </a:pPr>
            <a:r>
              <a:rPr lang="ar-SA" sz="3200" dirty="0"/>
              <a:t>عدم وجود الرصيد أو نقصانه لا يؤثر في صحة الشيك كورقة تجارية. </a:t>
            </a:r>
          </a:p>
          <a:p>
            <a:pPr algn="just" rtl="1"/>
            <a:endParaRPr lang="ar" sz="3200" dirty="0"/>
          </a:p>
          <a:p>
            <a:pPr algn="just" rtl="1"/>
            <a:r>
              <a:rPr lang="ar" sz="3200" dirty="0"/>
              <a:t>ويتحقق القصد الجنائي بمجرد علم الساحب بعدم وجود مقابل وفاء أو عدم كفايته حتى ولو انتفت الصفة التجارية عن الشيك. </a:t>
            </a:r>
            <a:endParaRPr lang="en-US" sz="3200" dirty="0"/>
          </a:p>
        </p:txBody>
      </p:sp>
    </p:spTree>
    <p:extLst>
      <p:ext uri="{BB962C8B-B14F-4D97-AF65-F5344CB8AC3E}">
        <p14:creationId xmlns:p14="http://schemas.microsoft.com/office/powerpoint/2010/main" val="47246168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75C3-45AF-8B4F-ACE3-38A58A1BE943}"/>
              </a:ext>
            </a:extLst>
          </p:cNvPr>
          <p:cNvSpPr>
            <a:spLocks noGrp="1"/>
          </p:cNvSpPr>
          <p:nvPr>
            <p:ph type="title"/>
          </p:nvPr>
        </p:nvSpPr>
        <p:spPr>
          <a:xfrm>
            <a:off x="838200" y="122240"/>
            <a:ext cx="10515600" cy="592135"/>
          </a:xfrm>
          <a:ln>
            <a:solidFill>
              <a:schemeClr val="accent1"/>
            </a:solidFill>
          </a:ln>
        </p:spPr>
        <p:txBody>
          <a:bodyPr>
            <a:normAutofit fontScale="90000"/>
          </a:bodyPr>
          <a:lstStyle/>
          <a:p>
            <a:pPr algn="ctr" defTabSz="914377" rtl="1" eaLnBrk="1" latinLnBrk="0" hangingPunct="1">
              <a:lnSpc>
                <a:spcPct val="90000"/>
              </a:lnSpc>
              <a:spcBef>
                <a:spcPct val="0"/>
              </a:spcBef>
              <a:buNone/>
            </a:pPr>
            <a:r>
              <a:rPr lang="ar-SA" sz="4000" b="1" dirty="0"/>
              <a:t>اعتماد الشيك</a:t>
            </a:r>
            <a:endParaRPr lang="en-US" sz="4000" b="1" dirty="0"/>
          </a:p>
        </p:txBody>
      </p:sp>
      <p:sp>
        <p:nvSpPr>
          <p:cNvPr id="3" name="Content Placeholder 2">
            <a:extLst>
              <a:ext uri="{FF2B5EF4-FFF2-40B4-BE49-F238E27FC236}">
                <a16:creationId xmlns:a16="http://schemas.microsoft.com/office/drawing/2014/main" id="{BD63D1E4-B47D-9146-8B54-7F857C1FDE4D}"/>
              </a:ext>
            </a:extLst>
          </p:cNvPr>
          <p:cNvSpPr>
            <a:spLocks noGrp="1"/>
          </p:cNvSpPr>
          <p:nvPr>
            <p:ph idx="1"/>
          </p:nvPr>
        </p:nvSpPr>
        <p:spPr>
          <a:xfrm>
            <a:off x="214313" y="914401"/>
            <a:ext cx="11977687" cy="4351338"/>
          </a:xfrm>
        </p:spPr>
        <p:txBody>
          <a:bodyPr>
            <a:noAutofit/>
          </a:bodyPr>
          <a:lstStyle/>
          <a:p>
            <a:pPr algn="just" rtl="1"/>
            <a:r>
              <a:rPr lang="ar-SA" sz="3100" b="1" dirty="0">
                <a:solidFill>
                  <a:schemeClr val="accent1"/>
                </a:solidFill>
              </a:rPr>
              <a:t>أهمية الاعتماد وأثره: </a:t>
            </a:r>
            <a:r>
              <a:rPr lang="ar-SA" sz="3100" dirty="0"/>
              <a:t>بما أنه لا يوجد قبول في الشيك، فقد يطلب المستفيد قبل استلامه للشيك أن يكون معتمدا ومصدقا من البنك، وهذا يعني بأن قيمة الشيك أصبحت مضمونه ومحجوزة لدى البنك للحامل. ومن ثم عدم تمكين الساحب من القيمة حتى انتهاء ميعاد التقديم. </a:t>
            </a:r>
            <a:endParaRPr lang="ar-SA" sz="3100" b="1" dirty="0">
              <a:solidFill>
                <a:schemeClr val="accent1"/>
              </a:solidFill>
            </a:endParaRPr>
          </a:p>
          <a:p>
            <a:pPr marL="228594" indent="-228594" algn="just" defTabSz="914377" rtl="1" eaLnBrk="1" latinLnBrk="0" hangingPunct="1">
              <a:lnSpc>
                <a:spcPct val="90000"/>
              </a:lnSpc>
              <a:spcBef>
                <a:spcPts val="1000"/>
              </a:spcBef>
              <a:buFont typeface="Arial" panose="020B0604020202020204" pitchFamily="34" charset="0"/>
              <a:buChar char="•"/>
            </a:pPr>
            <a:r>
              <a:rPr lang="ar-SA" sz="3100" b="1" dirty="0">
                <a:solidFill>
                  <a:schemeClr val="accent1"/>
                </a:solidFill>
              </a:rPr>
              <a:t>تعريفه: </a:t>
            </a:r>
            <a:r>
              <a:rPr lang="ar-SA" sz="3100" dirty="0"/>
              <a:t>هو الشيك الذي يوقعه البنك المسحوب عليه بناء على طلب الساحب أو الحامل، بما يؤكد وجود مقابل الوفاء لديه في تاريخ الاعتماد، ويلتزم بتجميد ذلك المقابل لصالح الحامل بالمدة النظامية لتقديم الشيك للوفاء. </a:t>
            </a:r>
          </a:p>
          <a:p>
            <a:pPr marL="228594" indent="-228594" algn="just" defTabSz="914377" rtl="1" eaLnBrk="1" latinLnBrk="0" hangingPunct="1">
              <a:lnSpc>
                <a:spcPct val="90000"/>
              </a:lnSpc>
              <a:spcBef>
                <a:spcPts val="1000"/>
              </a:spcBef>
              <a:buFont typeface="Arial" panose="020B0604020202020204" pitchFamily="34" charset="0"/>
              <a:buChar char="•"/>
            </a:pPr>
            <a:r>
              <a:rPr lang="ar-SA" sz="3100" b="1" dirty="0">
                <a:solidFill>
                  <a:schemeClr val="accent1"/>
                </a:solidFill>
              </a:rPr>
              <a:t>صيغة الاعتماد: </a:t>
            </a:r>
            <a:r>
              <a:rPr lang="ar-SA" sz="3100" dirty="0"/>
              <a:t>(التوقيع على صدر الشيك لوحده كافي، ولكن جرى العمل على وضع عبارة (مقبول الدفع) مع توقيع المسحوب عليه على صدر الشيك والتاريخ وختم البنك. </a:t>
            </a:r>
          </a:p>
          <a:p>
            <a:pPr marL="228594" indent="-228594" algn="just" defTabSz="914377" rtl="1" eaLnBrk="1" latinLnBrk="0" hangingPunct="1">
              <a:lnSpc>
                <a:spcPct val="90000"/>
              </a:lnSpc>
              <a:spcBef>
                <a:spcPts val="1000"/>
              </a:spcBef>
              <a:buFont typeface="Arial" panose="020B0604020202020204" pitchFamily="34" charset="0"/>
              <a:buChar char="•"/>
            </a:pPr>
            <a:r>
              <a:rPr lang="ar-SA" sz="3100" b="1" dirty="0">
                <a:solidFill>
                  <a:schemeClr val="accent1"/>
                </a:solidFill>
              </a:rPr>
              <a:t>من له حق تقديم الشيك للاعتماد: </a:t>
            </a:r>
            <a:r>
              <a:rPr lang="ar-SA" sz="3100" dirty="0"/>
              <a:t>الساحب أو الحامل ولا يجوز للبنك رفض الاعتماد اذا كان لديه مقابل وفاء كافي لدفع قيمة الشيك. </a:t>
            </a:r>
          </a:p>
          <a:p>
            <a:pPr marL="228594" indent="-228594" algn="just" defTabSz="914377" rtl="1" eaLnBrk="1" latinLnBrk="0" hangingPunct="1">
              <a:lnSpc>
                <a:spcPct val="90000"/>
              </a:lnSpc>
              <a:spcBef>
                <a:spcPts val="1000"/>
              </a:spcBef>
              <a:buFont typeface="Arial" panose="020B0604020202020204" pitchFamily="34" charset="0"/>
              <a:buChar char="•"/>
            </a:pPr>
            <a:r>
              <a:rPr lang="ar-SA" sz="3100" b="1" dirty="0">
                <a:solidFill>
                  <a:srgbClr val="00B050"/>
                </a:solidFill>
              </a:rPr>
              <a:t>هل يوجد فرق بين الشيك المقبول الدفع والشيك المصدق (شيك مصرفي)؟</a:t>
            </a:r>
          </a:p>
          <a:p>
            <a:pPr marL="228594" indent="-228594" algn="just" defTabSz="914377" rtl="1" eaLnBrk="1" latinLnBrk="0" hangingPunct="1">
              <a:lnSpc>
                <a:spcPct val="90000"/>
              </a:lnSpc>
              <a:spcBef>
                <a:spcPts val="1000"/>
              </a:spcBef>
              <a:buFont typeface="Arial" panose="020B0604020202020204" pitchFamily="34" charset="0"/>
              <a:buChar char="•"/>
            </a:pPr>
            <a:r>
              <a:rPr lang="ar-SA" sz="3100" b="1" dirty="0">
                <a:solidFill>
                  <a:srgbClr val="00B050"/>
                </a:solidFill>
              </a:rPr>
              <a:t>ما الفرق بين اعتماد الشيك وقبول الكمبيالة؟ </a:t>
            </a:r>
            <a:endParaRPr lang="en-US" sz="3100" b="1" dirty="0">
              <a:solidFill>
                <a:srgbClr val="00B050"/>
              </a:solidFill>
            </a:endParaRPr>
          </a:p>
        </p:txBody>
      </p:sp>
    </p:spTree>
    <p:extLst>
      <p:ext uri="{BB962C8B-B14F-4D97-AF65-F5344CB8AC3E}">
        <p14:creationId xmlns:p14="http://schemas.microsoft.com/office/powerpoint/2010/main" val="41535340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C434-669D-D342-822B-2D2638A6E427}"/>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الضمان الاحتياطي والتضامن الصرفي</a:t>
            </a:r>
            <a:endParaRPr lang="en-US" b="1" dirty="0"/>
          </a:p>
        </p:txBody>
      </p:sp>
      <p:sp>
        <p:nvSpPr>
          <p:cNvPr id="3" name="Content Placeholder 2">
            <a:extLst>
              <a:ext uri="{FF2B5EF4-FFF2-40B4-BE49-F238E27FC236}">
                <a16:creationId xmlns:a16="http://schemas.microsoft.com/office/drawing/2014/main" id="{F58E9FC1-16D7-9F43-9C09-82AF402FA5D5}"/>
              </a:ext>
            </a:extLst>
          </p:cNvPr>
          <p:cNvSpPr>
            <a:spLocks noGrp="1"/>
          </p:cNvSpPr>
          <p:nvPr>
            <p:ph idx="1"/>
          </p:nvPr>
        </p:nvSpPr>
        <p:spPr/>
        <p:txBody>
          <a:bodyPr>
            <a:norm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rgbClr val="0070C0"/>
                </a:solidFill>
              </a:rPr>
              <a:t>أولا: الضمان الاحتياطي بالشيك: </a:t>
            </a:r>
            <a:r>
              <a:rPr lang="ar-SA" sz="3200" dirty="0"/>
              <a:t>يجوز ضمان مبلغ الشيك كله أو بعضه من ضامن احتياطي. وتطبق نفس احكام الكمبيالة. </a:t>
            </a:r>
          </a:p>
          <a:p>
            <a:pPr marL="228594" indent="-228594" algn="just" defTabSz="914377" rtl="1" eaLnBrk="1" latinLnBrk="0" hangingPunct="1">
              <a:lnSpc>
                <a:spcPct val="90000"/>
              </a:lnSpc>
              <a:spcBef>
                <a:spcPts val="1000"/>
              </a:spcBef>
              <a:buFont typeface="Arial" panose="020B0604020202020204" pitchFamily="34" charset="0"/>
              <a:buChar char="•"/>
            </a:pPr>
            <a:endParaRPr lang="ar-SA" sz="3200" dirty="0"/>
          </a:p>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rgbClr val="0070C0"/>
                </a:solidFill>
              </a:rPr>
              <a:t>ثانيا: التضامن الصرفي: </a:t>
            </a:r>
            <a:r>
              <a:rPr lang="ar-SA" sz="3200" dirty="0"/>
              <a:t>يكون الساحب والمظهر والضامن الاحتياطي ضامنين متضامنين بالوفاء بقيمة الشيك. وتطبق نفس أحكام الكمبيالة. </a:t>
            </a:r>
            <a:endParaRPr lang="en-US" sz="3200" dirty="0"/>
          </a:p>
        </p:txBody>
      </p:sp>
    </p:spTree>
    <p:extLst>
      <p:ext uri="{BB962C8B-B14F-4D97-AF65-F5344CB8AC3E}">
        <p14:creationId xmlns:p14="http://schemas.microsoft.com/office/powerpoint/2010/main" val="98158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4148-B824-5A42-99D8-A208E7E25833}"/>
              </a:ext>
            </a:extLst>
          </p:cNvPr>
          <p:cNvSpPr>
            <a:spLocks noGrp="1"/>
          </p:cNvSpPr>
          <p:nvPr>
            <p:ph type="title"/>
          </p:nvPr>
        </p:nvSpPr>
        <p:spPr>
          <a:xfrm>
            <a:off x="838200" y="365127"/>
            <a:ext cx="10515600" cy="663573"/>
          </a:xfrm>
          <a:ln>
            <a:solidFill>
              <a:schemeClr val="accent1"/>
            </a:solidFill>
          </a:ln>
        </p:spPr>
        <p:txBody>
          <a:bodyPr>
            <a:normAutofit fontScale="90000"/>
          </a:bodyPr>
          <a:lstStyle/>
          <a:p>
            <a:pPr algn="ctr" defTabSz="914377" rtl="1" eaLnBrk="1" latinLnBrk="0" hangingPunct="1">
              <a:lnSpc>
                <a:spcPct val="90000"/>
              </a:lnSpc>
              <a:spcBef>
                <a:spcPct val="0"/>
              </a:spcBef>
              <a:buNone/>
            </a:pPr>
            <a:r>
              <a:rPr lang="ar-SA" b="1" dirty="0"/>
              <a:t>الحماية الجنائية للشيك</a:t>
            </a:r>
            <a:endParaRPr lang="en-US" b="1" dirty="0"/>
          </a:p>
        </p:txBody>
      </p:sp>
      <p:sp>
        <p:nvSpPr>
          <p:cNvPr id="3" name="Content Placeholder 2">
            <a:extLst>
              <a:ext uri="{FF2B5EF4-FFF2-40B4-BE49-F238E27FC236}">
                <a16:creationId xmlns:a16="http://schemas.microsoft.com/office/drawing/2014/main" id="{20919410-6B4E-AA4D-A069-E3DE72561FD6}"/>
              </a:ext>
            </a:extLst>
          </p:cNvPr>
          <p:cNvSpPr>
            <a:spLocks noGrp="1"/>
          </p:cNvSpPr>
          <p:nvPr>
            <p:ph idx="1"/>
          </p:nvPr>
        </p:nvSpPr>
        <p:spPr>
          <a:xfrm>
            <a:off x="157163" y="1257300"/>
            <a:ext cx="12034837" cy="5414963"/>
          </a:xfrm>
        </p:spPr>
        <p:txBody>
          <a:bodyPr>
            <a:normAutofit fontScale="92500" lnSpcReduction="20000"/>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b="1" dirty="0">
                <a:solidFill>
                  <a:srgbClr val="FF0000"/>
                </a:solidFill>
              </a:rPr>
              <a:t>المادة ١١٨ قبل التعديل:  </a:t>
            </a:r>
            <a:r>
              <a:rPr lang="ar-SA" sz="3200" dirty="0"/>
              <a:t>غرامة من ١٠٠ ريال إلى ٢٠٠ ريال، وبالسجن مدة لا تقل عن ١٥ يوم ولا تزيد عن ٦ أشهر، أو بإحداهما. </a:t>
            </a:r>
          </a:p>
          <a:p>
            <a:pPr algn="just" rtl="1"/>
            <a:r>
              <a:rPr lang="ar-SA" sz="3200" b="1" dirty="0">
                <a:solidFill>
                  <a:srgbClr val="FF0000"/>
                </a:solidFill>
              </a:rPr>
              <a:t>بعد التعديل في عام ١٤٠٩هـ: </a:t>
            </a:r>
            <a:r>
              <a:rPr lang="ar" sz="3200" dirty="0"/>
              <a:t>الحبس مدة لا تزيد على ٣ سنوات وبغرامة لا تزيد على ٥٠ ألف ريال أو بإحدى هاتين العقوبتين. فإذا عاد الجاني إلى ارتكاب أي من هذه الجرائم خلال ثلاث سنوات من تاريخ الحكم عليه في أي منها تكون العقوبة الحبس مدة لا تزيد على خمس سنوات والغرامة التي لا تزيد على مائة ألف ريال أو إحدى هاتين العقوبتين.</a:t>
            </a:r>
            <a:r>
              <a:rPr lang="ar-SA" sz="3200" dirty="0"/>
              <a:t> أيضا أضافة المادة ١٢١ جواز التشهير بعد صدور الحكم بالإدانة. </a:t>
            </a:r>
            <a:endParaRPr lang="ar" sz="3200" dirty="0"/>
          </a:p>
          <a:p>
            <a:pPr algn="just" rtl="1"/>
            <a:r>
              <a:rPr lang="ar" sz="3200" b="1" dirty="0">
                <a:solidFill>
                  <a:srgbClr val="FF0000"/>
                </a:solidFill>
              </a:rPr>
              <a:t>في عام ١٤٣٥هـ:</a:t>
            </a:r>
            <a:r>
              <a:rPr lang="ar" sz="3200" b="1" dirty="0"/>
              <a:t> </a:t>
            </a:r>
            <a:r>
              <a:rPr lang="ar" sz="3200" dirty="0"/>
              <a:t>قرار وزير الداخلية باعتبار الأفعال الواردة في المادة ١١٨ من الجرائم الموجبة للتوقيف. مالم يتم السداد أو الصلح أو التنازل.</a:t>
            </a:r>
          </a:p>
          <a:p>
            <a:pPr algn="just" rtl="1"/>
            <a:r>
              <a:rPr lang="ar" sz="3200" b="1" dirty="0">
                <a:solidFill>
                  <a:srgbClr val="FF0000"/>
                </a:solidFill>
              </a:rPr>
              <a:t>من تاريخ ١/٦/١٤٣٩</a:t>
            </a:r>
            <a:r>
              <a:rPr lang="ar" sz="3200" dirty="0"/>
              <a:t> : أصبح نظر دعوى الحق العام عن جرائم الشيك من اختصاص المحاكم الجزائية. بناء على قرار المجلس الأعلى للقضاء. </a:t>
            </a:r>
          </a:p>
          <a:p>
            <a:pPr algn="just" rtl="1"/>
            <a:endParaRPr lang="ar" sz="3200" dirty="0"/>
          </a:p>
          <a:p>
            <a:pPr algn="just" rtl="1"/>
            <a:r>
              <a:rPr lang="ar" sz="3200" b="1" dirty="0">
                <a:solidFill>
                  <a:srgbClr val="00B050"/>
                </a:solidFill>
              </a:rPr>
              <a:t>ما هو الفرق بين مفهوم الشيك في القانون التجاري ومفهومه في القانون الجنائي؟</a:t>
            </a:r>
            <a:endParaRPr lang="en-US" sz="3200" b="1" dirty="0">
              <a:solidFill>
                <a:srgbClr val="00B050"/>
              </a:solidFill>
            </a:endParaRPr>
          </a:p>
        </p:txBody>
      </p:sp>
    </p:spTree>
    <p:extLst>
      <p:ext uri="{BB962C8B-B14F-4D97-AF65-F5344CB8AC3E}">
        <p14:creationId xmlns:p14="http://schemas.microsoft.com/office/powerpoint/2010/main" val="177919910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C36853-4703-E043-BA58-75B628AD2B12}"/>
              </a:ext>
            </a:extLst>
          </p:cNvPr>
          <p:cNvSpPr>
            <a:spLocks noGrp="1"/>
          </p:cNvSpPr>
          <p:nvPr>
            <p:ph idx="1"/>
          </p:nvPr>
        </p:nvSpPr>
        <p:spPr>
          <a:xfrm>
            <a:off x="-123824" y="368300"/>
            <a:ext cx="12315824" cy="4351338"/>
          </a:xfrm>
        </p:spPr>
        <p:txBody>
          <a:bodyPr>
            <a:noAutofit/>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200" b="1" dirty="0">
                <a:solidFill>
                  <a:srgbClr val="0070C0"/>
                </a:solidFill>
              </a:rPr>
              <a:t>الجرائم التي تقع من الساحب: ارتكابه للأفعال التالية </a:t>
            </a:r>
            <a:r>
              <a:rPr lang="ar-SA" sz="3200" u="sng" dirty="0">
                <a:solidFill>
                  <a:srgbClr val="FF0000"/>
                </a:solidFill>
              </a:rPr>
              <a:t>بسوء نية</a:t>
            </a:r>
            <a:r>
              <a:rPr lang="ar-SA" sz="3200" dirty="0"/>
              <a:t>: المادة ١١٨ المعدلة </a:t>
            </a:r>
          </a:p>
          <a:p>
            <a:pPr marL="228594" indent="-228594" algn="r" defTabSz="914377" rtl="1" eaLnBrk="1" latinLnBrk="0" hangingPunct="1">
              <a:lnSpc>
                <a:spcPct val="90000"/>
              </a:lnSpc>
              <a:spcBef>
                <a:spcPts val="1000"/>
              </a:spcBef>
              <a:buFont typeface="Arial" panose="020B0604020202020204" pitchFamily="34" charset="0"/>
              <a:buChar char="•"/>
            </a:pPr>
            <a:endParaRPr lang="ar-SA" sz="3200" dirty="0"/>
          </a:p>
          <a:p>
            <a:pPr marL="514350" indent="-514350" algn="r" defTabSz="914377" rtl="1" eaLnBrk="1" latinLnBrk="0" hangingPunct="1">
              <a:lnSpc>
                <a:spcPct val="90000"/>
              </a:lnSpc>
              <a:spcBef>
                <a:spcPts val="1000"/>
              </a:spcBef>
              <a:buFont typeface="+mj-lt"/>
              <a:buAutoNum type="arabicPeriod"/>
            </a:pPr>
            <a:r>
              <a:rPr lang="ar-SA" sz="3200" dirty="0"/>
              <a:t>سحب شيك ليس له مقابل وفاء وقت الانشاء أو مقابل الوفاء أقل من قيمة الشيك. </a:t>
            </a:r>
          </a:p>
          <a:p>
            <a:pPr marL="514350" indent="-514350" algn="r" defTabSz="914377" rtl="1" eaLnBrk="1" latinLnBrk="0" hangingPunct="1">
              <a:lnSpc>
                <a:spcPct val="90000"/>
              </a:lnSpc>
              <a:spcBef>
                <a:spcPts val="1000"/>
              </a:spcBef>
              <a:buFont typeface="+mj-lt"/>
              <a:buAutoNum type="arabicPeriod"/>
            </a:pPr>
            <a:r>
              <a:rPr lang="ar-SA" sz="3200" dirty="0"/>
              <a:t>استرد بعد إعطاء الشيك مقابل الوفاء كله أو بعضه. </a:t>
            </a:r>
          </a:p>
          <a:p>
            <a:pPr marL="514350" indent="-514350" algn="r" defTabSz="914377" rtl="1" eaLnBrk="1" latinLnBrk="0" hangingPunct="1">
              <a:lnSpc>
                <a:spcPct val="90000"/>
              </a:lnSpc>
              <a:spcBef>
                <a:spcPts val="1000"/>
              </a:spcBef>
              <a:buFont typeface="+mj-lt"/>
              <a:buAutoNum type="arabicPeriod"/>
            </a:pPr>
            <a:r>
              <a:rPr lang="ar-SA" sz="3200" dirty="0"/>
              <a:t>أمر المسحوب عليه بعدم دفع قيمة الشيك. </a:t>
            </a:r>
          </a:p>
          <a:p>
            <a:pPr marL="514350" indent="-514350" algn="r" defTabSz="914377" rtl="1" eaLnBrk="1" latinLnBrk="0" hangingPunct="1">
              <a:lnSpc>
                <a:spcPct val="90000"/>
              </a:lnSpc>
              <a:spcBef>
                <a:spcPts val="1000"/>
              </a:spcBef>
              <a:buFont typeface="+mj-lt"/>
              <a:buAutoNum type="arabicPeriod"/>
            </a:pPr>
            <a:r>
              <a:rPr lang="ar-SA" sz="3200" dirty="0"/>
              <a:t>تعمد تحرير الشيك أو التوقيع عليه بصورة تمنع صرفه. </a:t>
            </a:r>
          </a:p>
          <a:p>
            <a:pPr marL="514350" indent="-514350" algn="r" rtl="1">
              <a:buFont typeface="+mj-lt"/>
              <a:buAutoNum type="arabicPeriod"/>
            </a:pPr>
            <a:r>
              <a:rPr lang="ar-SA" sz="3200" dirty="0"/>
              <a:t>أصدر شيك بدون تاريخ أو ذكر تاريخ غير صحيح.</a:t>
            </a:r>
            <a:r>
              <a:rPr lang="ar-SA" sz="3200" dirty="0">
                <a:solidFill>
                  <a:srgbClr val="FF0000"/>
                </a:solidFill>
              </a:rPr>
              <a:t> (غرامة لا تزيد عن ١٠ </a:t>
            </a:r>
            <a:r>
              <a:rPr lang="ar-SA" sz="3200" dirty="0" err="1">
                <a:solidFill>
                  <a:srgbClr val="FF0000"/>
                </a:solidFill>
              </a:rPr>
              <a:t>الآف</a:t>
            </a:r>
            <a:r>
              <a:rPr lang="ar-SA" sz="3200" dirty="0">
                <a:solidFill>
                  <a:srgbClr val="FF0000"/>
                </a:solidFill>
              </a:rPr>
              <a:t>) </a:t>
            </a:r>
            <a:r>
              <a:rPr lang="ar-SA" sz="3200" dirty="0" err="1">
                <a:solidFill>
                  <a:srgbClr val="FF0000"/>
                </a:solidFill>
              </a:rPr>
              <a:t>م</a:t>
            </a:r>
            <a:r>
              <a:rPr lang="ar-SA" sz="3200" dirty="0">
                <a:solidFill>
                  <a:srgbClr val="FF0000"/>
                </a:solidFill>
              </a:rPr>
              <a:t> ١٢٠</a:t>
            </a:r>
            <a:r>
              <a:rPr lang="ar-SA" sz="3200" dirty="0"/>
              <a:t> </a:t>
            </a:r>
          </a:p>
          <a:p>
            <a:pPr marL="514350" indent="-514350" algn="r" rtl="1">
              <a:buFont typeface="+mj-lt"/>
              <a:buAutoNum type="arabicPeriod"/>
            </a:pPr>
            <a:r>
              <a:rPr lang="ar-SA" sz="3200" dirty="0"/>
              <a:t>سحب شيك على غير بنك. </a:t>
            </a:r>
            <a:r>
              <a:rPr lang="ar-SA" sz="3200" dirty="0">
                <a:solidFill>
                  <a:srgbClr val="FF0000"/>
                </a:solidFill>
              </a:rPr>
              <a:t>(غرامة لا تزيد عن ١٠ </a:t>
            </a:r>
            <a:r>
              <a:rPr lang="ar-SA" sz="3200" dirty="0" err="1">
                <a:solidFill>
                  <a:srgbClr val="FF0000"/>
                </a:solidFill>
              </a:rPr>
              <a:t>الآف</a:t>
            </a:r>
            <a:r>
              <a:rPr lang="ar-SA" sz="3200" dirty="0">
                <a:solidFill>
                  <a:srgbClr val="FF0000"/>
                </a:solidFill>
              </a:rPr>
              <a:t>) </a:t>
            </a:r>
            <a:r>
              <a:rPr lang="ar-SA" sz="3200" dirty="0" err="1">
                <a:solidFill>
                  <a:srgbClr val="FF0000"/>
                </a:solidFill>
              </a:rPr>
              <a:t>م</a:t>
            </a:r>
            <a:r>
              <a:rPr lang="ar-SA" sz="3200" dirty="0">
                <a:solidFill>
                  <a:srgbClr val="FF0000"/>
                </a:solidFill>
              </a:rPr>
              <a:t> ١٢٠</a:t>
            </a:r>
            <a:r>
              <a:rPr lang="ar-SA" sz="3200" dirty="0"/>
              <a:t> </a:t>
            </a:r>
            <a:endParaRPr lang="en-US" sz="3200" dirty="0"/>
          </a:p>
        </p:txBody>
      </p:sp>
    </p:spTree>
    <p:extLst>
      <p:ext uri="{BB962C8B-B14F-4D97-AF65-F5344CB8AC3E}">
        <p14:creationId xmlns:p14="http://schemas.microsoft.com/office/powerpoint/2010/main" val="42222114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43414C-0249-2849-9618-202317814862}"/>
              </a:ext>
            </a:extLst>
          </p:cNvPr>
          <p:cNvSpPr>
            <a:spLocks noGrp="1"/>
          </p:cNvSpPr>
          <p:nvPr>
            <p:ph idx="1"/>
          </p:nvPr>
        </p:nvSpPr>
        <p:spPr>
          <a:xfrm>
            <a:off x="0" y="254000"/>
            <a:ext cx="11982451" cy="4351338"/>
          </a:xfrm>
        </p:spPr>
        <p:txBody>
          <a:bodyPr>
            <a:noAutofit/>
          </a:bodyPr>
          <a:lstStyle/>
          <a:p>
            <a:pPr algn="just" rtl="1"/>
            <a:r>
              <a:rPr lang="ar-SA" sz="3100" b="1" dirty="0">
                <a:solidFill>
                  <a:schemeClr val="accent1"/>
                </a:solidFill>
              </a:rPr>
              <a:t>الجرائم التي تقع من المستفيد أو الحامل: ارتكابه للأفعال التالية </a:t>
            </a:r>
            <a:r>
              <a:rPr lang="ar-SA" sz="3100" b="1" u="sng" dirty="0">
                <a:solidFill>
                  <a:srgbClr val="FF0000"/>
                </a:solidFill>
              </a:rPr>
              <a:t>بسوء نية</a:t>
            </a:r>
            <a:r>
              <a:rPr lang="ar-SA" sz="3100" dirty="0"/>
              <a:t>: المادة ١١٨ المعدلة </a:t>
            </a:r>
          </a:p>
          <a:p>
            <a:pPr marL="514350" indent="-514350" algn="just" rtl="1">
              <a:buFont typeface="+mj-lt"/>
              <a:buAutoNum type="arabicPeriod"/>
            </a:pPr>
            <a:r>
              <a:rPr lang="ar-SA" sz="3100" dirty="0"/>
              <a:t>تلقى شيكا لا يوجد له مقابل وفاء كاف لدفع قيمته. </a:t>
            </a:r>
          </a:p>
          <a:p>
            <a:pPr marL="514350" indent="-514350" algn="just" rtl="1">
              <a:buFont typeface="+mj-lt"/>
              <a:buAutoNum type="arabicPeriod"/>
            </a:pPr>
            <a:r>
              <a:rPr lang="ar-SA" sz="3100" dirty="0"/>
              <a:t>ظهر أو سلم شيك وهو يعلم أنه ليس له مقابل وفاء كاف لدفع قيمته أو غير قابل للصرف. </a:t>
            </a:r>
          </a:p>
          <a:p>
            <a:pPr marL="514350" indent="-514350" algn="just" rtl="1">
              <a:buFont typeface="+mj-lt"/>
              <a:buAutoNum type="arabicPeriod"/>
            </a:pPr>
            <a:endParaRPr lang="ar-SA" sz="3100" dirty="0"/>
          </a:p>
          <a:p>
            <a:pPr algn="just" rtl="1"/>
            <a:r>
              <a:rPr lang="ar-SA" sz="3100" b="1" dirty="0">
                <a:solidFill>
                  <a:schemeClr val="accent1"/>
                </a:solidFill>
              </a:rPr>
              <a:t>الجرائم التي تقع من البنك المسحوب عليه: ارتكابه للأفعال التالية: </a:t>
            </a:r>
            <a:r>
              <a:rPr lang="ar-SA" sz="3100" dirty="0"/>
              <a:t>المادة ١١٩ المعدلة</a:t>
            </a:r>
          </a:p>
          <a:p>
            <a:pPr marL="514350" indent="-514350" algn="just" rtl="1">
              <a:buFont typeface="+mj-lt"/>
              <a:buAutoNum type="arabicPeriod"/>
            </a:pPr>
            <a:r>
              <a:rPr lang="ar-SA" sz="3100" dirty="0"/>
              <a:t>رفض بسوء نية وفاء شيك مسحوب سحبا صحيحا وله مقابل وفاء، ولم تقدم بشأنه أية معارضة، مع عدم الاخلال بالتعويض المستحق للساحب عما أصابه من ضرر بسبب عدم الوفاء. </a:t>
            </a:r>
            <a:r>
              <a:rPr lang="ar-SA" sz="3100" dirty="0">
                <a:solidFill>
                  <a:srgbClr val="FF0000"/>
                </a:solidFill>
              </a:rPr>
              <a:t>(غرامة لا تزيد عن ١٠٠ ألف) </a:t>
            </a:r>
          </a:p>
          <a:p>
            <a:pPr marL="514350" indent="-514350" algn="just" rtl="1">
              <a:buFont typeface="+mj-lt"/>
              <a:buAutoNum type="arabicPeriod"/>
            </a:pPr>
            <a:r>
              <a:rPr lang="ar-SA" sz="3100" dirty="0"/>
              <a:t>صرح بوجود مقابل وفاء أقل مما لديه فعلا. </a:t>
            </a:r>
            <a:r>
              <a:rPr lang="ar-SA" sz="3100" dirty="0">
                <a:solidFill>
                  <a:srgbClr val="FF0000"/>
                </a:solidFill>
              </a:rPr>
              <a:t>(غرامة لا تزيد عن ١٠٠ ألف) </a:t>
            </a:r>
            <a:endParaRPr lang="ar-SA" sz="3100" dirty="0"/>
          </a:p>
          <a:p>
            <a:pPr marL="514350" indent="-514350" algn="just" rtl="1">
              <a:buFont typeface="+mj-lt"/>
              <a:buAutoNum type="arabicPeriod"/>
            </a:pPr>
            <a:r>
              <a:rPr lang="ar-SA" sz="3100" dirty="0"/>
              <a:t>كل من وفى شيك خالي من التاريخ وكل من تسلم هذا الشيك على سبيل المقاصة. </a:t>
            </a:r>
            <a:r>
              <a:rPr lang="ar-SA" sz="3100" dirty="0">
                <a:solidFill>
                  <a:srgbClr val="FF0000"/>
                </a:solidFill>
              </a:rPr>
              <a:t>(غرامة لا تزيد عن ١٠ ألف) مادة ١٢٠ المعدلة</a:t>
            </a:r>
            <a:endParaRPr lang="ar-SA" sz="3100" dirty="0"/>
          </a:p>
          <a:p>
            <a:pPr marL="228594" indent="-228594" algn="just" defTabSz="914377" rtl="1" eaLnBrk="1" latinLnBrk="0" hangingPunct="1">
              <a:lnSpc>
                <a:spcPct val="90000"/>
              </a:lnSpc>
              <a:spcBef>
                <a:spcPts val="1000"/>
              </a:spcBef>
              <a:buFont typeface="Arial" panose="020B0604020202020204" pitchFamily="34" charset="0"/>
              <a:buChar char="•"/>
            </a:pPr>
            <a:endParaRPr lang="en-US" sz="3100" dirty="0"/>
          </a:p>
        </p:txBody>
      </p:sp>
    </p:spTree>
    <p:extLst>
      <p:ext uri="{BB962C8B-B14F-4D97-AF65-F5344CB8AC3E}">
        <p14:creationId xmlns:p14="http://schemas.microsoft.com/office/powerpoint/2010/main" val="271479714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7587" y="0"/>
            <a:ext cx="6391275" cy="6743700"/>
          </a:xfrm>
          <a:prstGeom prst="rect">
            <a:avLst/>
          </a:prstGeom>
        </p:spPr>
      </p:pic>
    </p:spTree>
    <p:extLst>
      <p:ext uri="{BB962C8B-B14F-4D97-AF65-F5344CB8AC3E}">
        <p14:creationId xmlns:p14="http://schemas.microsoft.com/office/powerpoint/2010/main" val="70821121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20F85B-47CA-634A-AFA5-EBC5AA9CEEF9}"/>
              </a:ext>
            </a:extLst>
          </p:cNvPr>
          <p:cNvPicPr>
            <a:picLocks noChangeAspect="1"/>
          </p:cNvPicPr>
          <p:nvPr/>
        </p:nvPicPr>
        <p:blipFill>
          <a:blip r:embed="rId2"/>
          <a:stretch>
            <a:fillRect/>
          </a:stretch>
        </p:blipFill>
        <p:spPr>
          <a:xfrm rot="5400000">
            <a:off x="2667001" y="-2667000"/>
            <a:ext cx="6857996" cy="12192003"/>
          </a:xfrm>
          <a:prstGeom prst="rect">
            <a:avLst/>
          </a:prstGeom>
        </p:spPr>
      </p:pic>
    </p:spTree>
    <p:extLst>
      <p:ext uri="{BB962C8B-B14F-4D97-AF65-F5344CB8AC3E}">
        <p14:creationId xmlns:p14="http://schemas.microsoft.com/office/powerpoint/2010/main" val="890364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59AC-257D-ED4E-9831-24AB7DBDC37D}"/>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dirty="0"/>
              <a:t>وظائف الأوراق التجارية</a:t>
            </a:r>
            <a:endParaRPr lang="en-US" dirty="0"/>
          </a:p>
        </p:txBody>
      </p:sp>
      <p:sp>
        <p:nvSpPr>
          <p:cNvPr id="3" name="Content Placeholder 2">
            <a:extLst>
              <a:ext uri="{FF2B5EF4-FFF2-40B4-BE49-F238E27FC236}">
                <a16:creationId xmlns:a16="http://schemas.microsoft.com/office/drawing/2014/main" id="{D19C1FBC-2FA6-334F-AAC8-FEAE37E291B5}"/>
              </a:ext>
            </a:extLst>
          </p:cNvPr>
          <p:cNvSpPr>
            <a:spLocks noGrp="1"/>
          </p:cNvSpPr>
          <p:nvPr>
            <p:ph idx="1"/>
          </p:nvPr>
        </p:nvSpPr>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الورقة التجارية أداة صرف</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الورقة التجارية أداة للوفاء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الورقة التجارية أداة ائتمان</a:t>
            </a:r>
            <a:endParaRPr lang="en-US" sz="4000" dirty="0"/>
          </a:p>
        </p:txBody>
      </p:sp>
    </p:spTree>
    <p:extLst>
      <p:ext uri="{BB962C8B-B14F-4D97-AF65-F5344CB8AC3E}">
        <p14:creationId xmlns:p14="http://schemas.microsoft.com/office/powerpoint/2010/main" val="97606853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8" y="1114426"/>
            <a:ext cx="7686672" cy="375761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6000" b="1" dirty="0">
                <a:solidFill>
                  <a:schemeClr val="tx1"/>
                </a:solidFill>
              </a:rPr>
              <a:t>المحاضرة الحادية و العشرين</a:t>
            </a:r>
            <a:endParaRPr lang="en-US" sz="6000" b="1" dirty="0">
              <a:solidFill>
                <a:schemeClr val="tx1"/>
              </a:solidFill>
            </a:endParaRPr>
          </a:p>
        </p:txBody>
      </p:sp>
    </p:spTree>
    <p:extLst>
      <p:ext uri="{BB962C8B-B14F-4D97-AF65-F5344CB8AC3E}">
        <p14:creationId xmlns:p14="http://schemas.microsoft.com/office/powerpoint/2010/main" val="163445449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357977" y="163791"/>
            <a:ext cx="5420139" cy="1517013"/>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8" name="Pentagon 7"/>
          <p:cNvSpPr/>
          <p:nvPr/>
        </p:nvSpPr>
        <p:spPr>
          <a:xfrm flipH="1">
            <a:off x="1628773" y="2855539"/>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عدم الوفاء بالشيك</a:t>
            </a:r>
            <a:endParaRPr lang="en-US" sz="4000" b="1" dirty="0"/>
          </a:p>
        </p:txBody>
      </p:sp>
      <p:sp>
        <p:nvSpPr>
          <p:cNvPr id="6" name="Pentagon 5">
            <a:extLst>
              <a:ext uri="{FF2B5EF4-FFF2-40B4-BE49-F238E27FC236}">
                <a16:creationId xmlns:a16="http://schemas.microsoft.com/office/drawing/2014/main" id="{6FC42B3A-0EAC-BF44-99AE-75F3B9E0857B}"/>
              </a:ext>
            </a:extLst>
          </p:cNvPr>
          <p:cNvSpPr/>
          <p:nvPr/>
        </p:nvSpPr>
        <p:spPr>
          <a:xfrm flipH="1">
            <a:off x="1628774" y="1860070"/>
            <a:ext cx="9938712"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المدة النظامية لتقديم الشيك</a:t>
            </a:r>
            <a:endParaRPr lang="en-US" sz="4000" b="1" dirty="0"/>
          </a:p>
        </p:txBody>
      </p:sp>
      <p:sp>
        <p:nvSpPr>
          <p:cNvPr id="5" name="Pentagon 4">
            <a:extLst>
              <a:ext uri="{FF2B5EF4-FFF2-40B4-BE49-F238E27FC236}">
                <a16:creationId xmlns:a16="http://schemas.microsoft.com/office/drawing/2014/main" id="{8EDC5851-4148-E142-839E-596EEC8DA6D7}"/>
              </a:ext>
            </a:extLst>
          </p:cNvPr>
          <p:cNvSpPr/>
          <p:nvPr/>
        </p:nvSpPr>
        <p:spPr>
          <a:xfrm flipH="1">
            <a:off x="1628772" y="4898905"/>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عدم سماع الدعوى الصرفية </a:t>
            </a:r>
            <a:r>
              <a:rPr lang="ar-SA" sz="4000" b="1"/>
              <a:t>(التقادم الصرفي)</a:t>
            </a:r>
            <a:endParaRPr lang="en-US" sz="4000" b="1" dirty="0"/>
          </a:p>
        </p:txBody>
      </p:sp>
      <p:sp>
        <p:nvSpPr>
          <p:cNvPr id="7" name="Pentagon 6">
            <a:extLst>
              <a:ext uri="{FF2B5EF4-FFF2-40B4-BE49-F238E27FC236}">
                <a16:creationId xmlns:a16="http://schemas.microsoft.com/office/drawing/2014/main" id="{C3BC21BA-5684-874D-B6C5-66BB72705254}"/>
              </a:ext>
            </a:extLst>
          </p:cNvPr>
          <p:cNvSpPr/>
          <p:nvPr/>
        </p:nvSpPr>
        <p:spPr>
          <a:xfrm flipH="1">
            <a:off x="1628772" y="3851008"/>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السقوط الصرفي</a:t>
            </a:r>
            <a:endParaRPr lang="en-US" sz="4000" b="1" dirty="0"/>
          </a:p>
        </p:txBody>
      </p:sp>
      <p:sp>
        <p:nvSpPr>
          <p:cNvPr id="9" name="Pentagon 8">
            <a:extLst>
              <a:ext uri="{FF2B5EF4-FFF2-40B4-BE49-F238E27FC236}">
                <a16:creationId xmlns:a16="http://schemas.microsoft.com/office/drawing/2014/main" id="{482FCFCD-C1A6-964B-B693-8BEE2E5BE807}"/>
              </a:ext>
            </a:extLst>
          </p:cNvPr>
          <p:cNvSpPr/>
          <p:nvPr/>
        </p:nvSpPr>
        <p:spPr>
          <a:xfrm flipH="1">
            <a:off x="1628772" y="5910564"/>
            <a:ext cx="9938713" cy="8077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الجهة المختصة بنظر منازعات البنوك</a:t>
            </a:r>
            <a:endParaRPr lang="en-US" sz="4000" b="1" dirty="0"/>
          </a:p>
        </p:txBody>
      </p:sp>
    </p:spTree>
    <p:extLst>
      <p:ext uri="{BB962C8B-B14F-4D97-AF65-F5344CB8AC3E}">
        <p14:creationId xmlns:p14="http://schemas.microsoft.com/office/powerpoint/2010/main" val="295198758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32CC-A6BB-0B48-8008-AAFA6D60C8CC}"/>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المدة النظامية لتقديم الشيك للوفاء</a:t>
            </a:r>
            <a:endParaRPr lang="en-US" b="1" dirty="0"/>
          </a:p>
        </p:txBody>
      </p:sp>
      <p:sp>
        <p:nvSpPr>
          <p:cNvPr id="3" name="Content Placeholder 2">
            <a:extLst>
              <a:ext uri="{FF2B5EF4-FFF2-40B4-BE49-F238E27FC236}">
                <a16:creationId xmlns:a16="http://schemas.microsoft.com/office/drawing/2014/main" id="{66C0F273-4437-C647-8640-35DC0E100F7A}"/>
              </a:ext>
            </a:extLst>
          </p:cNvPr>
          <p:cNvSpPr>
            <a:spLocks noGrp="1"/>
          </p:cNvSpPr>
          <p:nvPr>
            <p:ph idx="1"/>
          </p:nvPr>
        </p:nvSpPr>
        <p:spPr>
          <a:xfrm>
            <a:off x="100013" y="1690690"/>
            <a:ext cx="11987211" cy="4351338"/>
          </a:xfrm>
        </p:spPr>
        <p:txBody>
          <a:bodyPr>
            <a:noAutofit/>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200" dirty="0">
                <a:solidFill>
                  <a:srgbClr val="FF0000"/>
                </a:solidFill>
              </a:rPr>
              <a:t>شهر من تاريخ الإصدار: </a:t>
            </a:r>
            <a:r>
              <a:rPr lang="ar-SA" sz="3200" dirty="0"/>
              <a:t>اذا كان مسحوب في المملكة ومستحق الوفاء بها. </a:t>
            </a:r>
          </a:p>
          <a:p>
            <a:pPr marL="228594" indent="-228594" algn="r" defTabSz="914377" rtl="1" eaLnBrk="1" latinLnBrk="0" hangingPunct="1">
              <a:lnSpc>
                <a:spcPct val="90000"/>
              </a:lnSpc>
              <a:spcBef>
                <a:spcPts val="1000"/>
              </a:spcBef>
              <a:buFont typeface="Arial" panose="020B0604020202020204" pitchFamily="34" charset="0"/>
              <a:buChar char="•"/>
            </a:pPr>
            <a:r>
              <a:rPr lang="ar-SA" sz="3200" dirty="0">
                <a:solidFill>
                  <a:srgbClr val="FF0000"/>
                </a:solidFill>
              </a:rPr>
              <a:t>٣ أشهر من تاريخ الإصدار: </a:t>
            </a:r>
            <a:r>
              <a:rPr lang="ar-SA" sz="3200" dirty="0"/>
              <a:t>اذا كان مسحوب خارج المملكة ومستحق الوفاء بها. </a:t>
            </a:r>
          </a:p>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يبدأ ميعاد التقديم من تاريخ الإصدار، ولكن لا يحسب في الميعاد يوم الإصدار. </a:t>
            </a:r>
          </a:p>
          <a:p>
            <a:pPr marL="228594" indent="-228594" algn="r" defTabSz="914377" rtl="1" eaLnBrk="1" latinLnBrk="0" hangingPunct="1">
              <a:lnSpc>
                <a:spcPct val="90000"/>
              </a:lnSpc>
              <a:spcBef>
                <a:spcPts val="1000"/>
              </a:spcBef>
              <a:buFont typeface="Arial" panose="020B0604020202020204" pitchFamily="34" charset="0"/>
              <a:buChar char="•"/>
            </a:pPr>
            <a:endParaRPr lang="ar-SA" sz="3200" dirty="0"/>
          </a:p>
          <a:p>
            <a:pPr marL="228594" indent="-228594" algn="r" defTabSz="914377" rtl="1" eaLnBrk="1" latinLnBrk="0" hangingPunct="1">
              <a:lnSpc>
                <a:spcPct val="90000"/>
              </a:lnSpc>
              <a:spcBef>
                <a:spcPts val="1000"/>
              </a:spcBef>
              <a:buFont typeface="Arial" panose="020B0604020202020204" pitchFamily="34" charset="0"/>
              <a:buChar char="•"/>
            </a:pPr>
            <a:r>
              <a:rPr lang="ar-SA" sz="3200" b="1" dirty="0">
                <a:solidFill>
                  <a:srgbClr val="0070C0"/>
                </a:solidFill>
              </a:rPr>
              <a:t>ما الذي يترتب على عدم التقديم في المدة النظامية؟  </a:t>
            </a:r>
          </a:p>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الحامل: يسقط حقه في الرجوع صرفيا على المظهرين و الساحب الذي قدم مقابل الوفاء في تاريخ الانشاء وظل موجودا حتى انقضاء ميعاد التقديم. </a:t>
            </a:r>
          </a:p>
          <a:p>
            <a:pPr algn="r" rtl="1"/>
            <a:r>
              <a:rPr lang="ar-SA" sz="3200" dirty="0"/>
              <a:t>المسحوب عليه: يوفي ولو بعد انقضاء ميعاد التقديم. </a:t>
            </a:r>
          </a:p>
          <a:p>
            <a:pPr marL="228594" indent="-228594" algn="r" defTabSz="914377" rtl="1" eaLnBrk="1" latinLnBrk="0" hangingPunct="1">
              <a:lnSpc>
                <a:spcPct val="90000"/>
              </a:lnSpc>
              <a:spcBef>
                <a:spcPts val="1000"/>
              </a:spcBef>
              <a:buFont typeface="Arial" panose="020B0604020202020204" pitchFamily="34" charset="0"/>
              <a:buChar char="•"/>
            </a:pPr>
            <a:endParaRPr lang="ar-SA" sz="3200" dirty="0"/>
          </a:p>
          <a:p>
            <a:pPr marL="228594" indent="-228594" algn="r" defTabSz="914377" rtl="1" eaLnBrk="1" latinLnBrk="0" hangingPunct="1">
              <a:lnSpc>
                <a:spcPct val="90000"/>
              </a:lnSpc>
              <a:spcBef>
                <a:spcPts val="10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374576231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69AA-3F81-6D46-9531-080F8490D4E4}"/>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عدم الوفاء بالشيك</a:t>
            </a:r>
            <a:endParaRPr lang="en-US" b="1" dirty="0"/>
          </a:p>
        </p:txBody>
      </p:sp>
      <p:sp>
        <p:nvSpPr>
          <p:cNvPr id="3" name="Content Placeholder 2">
            <a:extLst>
              <a:ext uri="{FF2B5EF4-FFF2-40B4-BE49-F238E27FC236}">
                <a16:creationId xmlns:a16="http://schemas.microsoft.com/office/drawing/2014/main" id="{728B620D-536D-F147-82BE-DE556B88102A}"/>
              </a:ext>
            </a:extLst>
          </p:cNvPr>
          <p:cNvSpPr>
            <a:spLocks noGrp="1"/>
          </p:cNvSpPr>
          <p:nvPr>
            <p:ph idx="1"/>
          </p:nvPr>
        </p:nvSpPr>
        <p:spPr/>
        <p:txBody>
          <a:bodyPr>
            <a:normAutofit/>
          </a:bodyPr>
          <a:lstStyle/>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يجب على الحامل التوجه للبنك خلال مدة تقديم الشيك.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اذا لم يوفي البنك فيجب على الحامل أن يطلب من البنك ورقة اعتراض.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يجب عمل الاعتراض خلال مدة التقديم.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الاخطار. </a:t>
            </a:r>
          </a:p>
          <a:p>
            <a:pPr marL="228594" indent="-228594" algn="just" defTabSz="914377" rtl="1" eaLnBrk="1" latinLnBrk="0" hangingPunct="1">
              <a:lnSpc>
                <a:spcPct val="90000"/>
              </a:lnSpc>
              <a:spcBef>
                <a:spcPts val="1000"/>
              </a:spcBef>
              <a:buFont typeface="Arial" panose="020B0604020202020204" pitchFamily="34" charset="0"/>
              <a:buChar char="•"/>
            </a:pPr>
            <a:r>
              <a:rPr lang="ar-SA" sz="3200" dirty="0"/>
              <a:t>الرجوع بالدعوى الصرفية على الملتزمين منفردين أو مجتمعين. </a:t>
            </a:r>
          </a:p>
          <a:p>
            <a:pPr marL="228594" indent="-228594" algn="just" defTabSz="914377" rtl="1" eaLnBrk="1" latinLnBrk="0" hangingPunct="1">
              <a:lnSpc>
                <a:spcPct val="90000"/>
              </a:lnSpc>
              <a:spcBef>
                <a:spcPts val="10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394922961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3270-970C-4049-A384-54E408B311A7}"/>
              </a:ext>
            </a:extLst>
          </p:cNvPr>
          <p:cNvSpPr>
            <a:spLocks noGrp="1"/>
          </p:cNvSpPr>
          <p:nvPr>
            <p:ph type="title"/>
          </p:nvPr>
        </p:nvSpPr>
        <p:spPr>
          <a:xfrm>
            <a:off x="842962" y="122240"/>
            <a:ext cx="10515600" cy="706435"/>
          </a:xfrm>
          <a:ln>
            <a:solidFill>
              <a:schemeClr val="accent1"/>
            </a:solidFill>
          </a:ln>
        </p:spPr>
        <p:txBody>
          <a:bodyPr/>
          <a:lstStyle/>
          <a:p>
            <a:pPr algn="ctr" defTabSz="914377" rtl="1" eaLnBrk="1" latinLnBrk="0" hangingPunct="1">
              <a:lnSpc>
                <a:spcPct val="90000"/>
              </a:lnSpc>
              <a:spcBef>
                <a:spcPct val="0"/>
              </a:spcBef>
              <a:buNone/>
            </a:pPr>
            <a:r>
              <a:rPr lang="ar-SA" b="1" dirty="0"/>
              <a:t>السقوط الصرفي</a:t>
            </a:r>
            <a:endParaRPr lang="en-US" b="1" dirty="0"/>
          </a:p>
        </p:txBody>
      </p:sp>
      <p:sp>
        <p:nvSpPr>
          <p:cNvPr id="3" name="Content Placeholder 2">
            <a:extLst>
              <a:ext uri="{FF2B5EF4-FFF2-40B4-BE49-F238E27FC236}">
                <a16:creationId xmlns:a16="http://schemas.microsoft.com/office/drawing/2014/main" id="{767412F6-EB65-E743-885A-F0AA82B035C0}"/>
              </a:ext>
            </a:extLst>
          </p:cNvPr>
          <p:cNvSpPr>
            <a:spLocks noGrp="1"/>
          </p:cNvSpPr>
          <p:nvPr>
            <p:ph idx="1"/>
          </p:nvPr>
        </p:nvSpPr>
        <p:spPr>
          <a:xfrm>
            <a:off x="142874" y="1014414"/>
            <a:ext cx="11915775" cy="4351338"/>
          </a:xfrm>
        </p:spPr>
        <p:txBody>
          <a:bodyPr>
            <a:noAutofit/>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هو جزاء رتبه النظام على الحامل المهمل. ويتمثل بالدفع الذي يتمسك به المدين الضامن في مواجهة الحامل المهمل. </a:t>
            </a:r>
          </a:p>
          <a:p>
            <a:pPr marL="228594" indent="-228594" algn="r" defTabSz="914377" rtl="1" eaLnBrk="1" latinLnBrk="0" hangingPunct="1">
              <a:lnSpc>
                <a:spcPct val="90000"/>
              </a:lnSpc>
              <a:spcBef>
                <a:spcPts val="1000"/>
              </a:spcBef>
              <a:buFont typeface="Arial" panose="020B0604020202020204" pitchFamily="34" charset="0"/>
              <a:buChar char="•"/>
            </a:pPr>
            <a:r>
              <a:rPr lang="ar-SA" sz="3200" b="1" dirty="0">
                <a:solidFill>
                  <a:srgbClr val="0070C0"/>
                </a:solidFill>
              </a:rPr>
              <a:t>حالات السقوط: </a:t>
            </a:r>
          </a:p>
          <a:p>
            <a:pPr marL="514350" indent="-514350" algn="r" defTabSz="914377" rtl="1" eaLnBrk="1" latinLnBrk="0" hangingPunct="1">
              <a:lnSpc>
                <a:spcPct val="90000"/>
              </a:lnSpc>
              <a:spcBef>
                <a:spcPts val="1000"/>
              </a:spcBef>
              <a:buFont typeface="+mj-lt"/>
              <a:buAutoNum type="arabicPeriod"/>
            </a:pPr>
            <a:r>
              <a:rPr lang="ar-SA" sz="3200" dirty="0"/>
              <a:t>اذا لم يقدم الشيك للوفاء في المواعيد المحددة. </a:t>
            </a:r>
          </a:p>
          <a:p>
            <a:pPr marL="514350" indent="-514350" algn="r" defTabSz="914377" rtl="1" eaLnBrk="1" latinLnBrk="0" hangingPunct="1">
              <a:lnSpc>
                <a:spcPct val="90000"/>
              </a:lnSpc>
              <a:spcBef>
                <a:spcPts val="1000"/>
              </a:spcBef>
              <a:buFont typeface="+mj-lt"/>
              <a:buAutoNum type="arabicPeriod"/>
            </a:pPr>
            <a:r>
              <a:rPr lang="ar-SA" sz="3200" dirty="0"/>
              <a:t>اذا لم يقم بعمل ورقة اعتراض في حالة عدم الوفاء بالشيك في المواعيد المحددة. </a:t>
            </a:r>
          </a:p>
          <a:p>
            <a:pPr algn="r" rtl="1"/>
            <a:r>
              <a:rPr lang="ar-SA" sz="3200" b="1" dirty="0">
                <a:solidFill>
                  <a:srgbClr val="0070C0"/>
                </a:solidFill>
              </a:rPr>
              <a:t>من يحق له التمسك بالسقوط في مواجهة الحامل المهمل: </a:t>
            </a:r>
            <a:r>
              <a:rPr lang="ar-SA" sz="3200" dirty="0"/>
              <a:t>جميع الملتزمين ما عدا: </a:t>
            </a:r>
          </a:p>
          <a:p>
            <a:pPr marL="514350" indent="-514350" algn="r" rtl="1">
              <a:buFont typeface="+mj-lt"/>
              <a:buAutoNum type="arabicPeriod"/>
            </a:pPr>
            <a:r>
              <a:rPr lang="ar-SA" sz="3200" dirty="0"/>
              <a:t>البنك المسحوب عليه. </a:t>
            </a:r>
          </a:p>
          <a:p>
            <a:pPr marL="514350" indent="-514350" algn="r" rtl="1">
              <a:buFont typeface="+mj-lt"/>
              <a:buAutoNum type="arabicPeriod"/>
            </a:pPr>
            <a:r>
              <a:rPr lang="ar-SA" sz="3200" dirty="0"/>
              <a:t>الساحب الذي لم يقدم مقابل الوفاء وقت الانشاء، أو قدمه ولكنه لم يبقيه حتى انقضاء مدة التقديم.</a:t>
            </a:r>
          </a:p>
          <a:p>
            <a:pPr marL="514350" indent="-514350" algn="r" rtl="1">
              <a:buFont typeface="+mj-lt"/>
              <a:buAutoNum type="arabicPeriod"/>
            </a:pPr>
            <a:r>
              <a:rPr lang="ar-SA" sz="3200" dirty="0"/>
              <a:t>ضامن الساحب الذي لم يقدم مقابل الوفاء وقت الانشاء، أو قدمه ولكنه لم يبقيه حتى انقضاء مدة التقديم.</a:t>
            </a:r>
            <a:endParaRPr lang="en-US" sz="3200" dirty="0"/>
          </a:p>
        </p:txBody>
      </p:sp>
    </p:spTree>
    <p:extLst>
      <p:ext uri="{BB962C8B-B14F-4D97-AF65-F5344CB8AC3E}">
        <p14:creationId xmlns:p14="http://schemas.microsoft.com/office/powerpoint/2010/main" val="391415905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8394-5C85-8F40-9C11-E0086ACC7FD7}"/>
              </a:ext>
            </a:extLst>
          </p:cNvPr>
          <p:cNvSpPr>
            <a:spLocks noGrp="1"/>
          </p:cNvSpPr>
          <p:nvPr>
            <p:ph type="title"/>
          </p:nvPr>
        </p:nvSpPr>
        <p:spPr>
          <a:xfrm>
            <a:off x="838200" y="114301"/>
            <a:ext cx="10515600" cy="1042988"/>
          </a:xfrm>
          <a:ln>
            <a:solidFill>
              <a:schemeClr val="accent1"/>
            </a:solidFill>
          </a:ln>
        </p:spPr>
        <p:txBody>
          <a:bodyPr/>
          <a:lstStyle/>
          <a:p>
            <a:pPr algn="ctr" defTabSz="914377" rtl="1" eaLnBrk="1" latinLnBrk="0" hangingPunct="1">
              <a:lnSpc>
                <a:spcPct val="90000"/>
              </a:lnSpc>
              <a:spcBef>
                <a:spcPct val="0"/>
              </a:spcBef>
              <a:buNone/>
            </a:pPr>
            <a:r>
              <a:rPr lang="ar-SA" b="1" dirty="0"/>
              <a:t>عدم سماع الدعوى الصرفية (تقادم الدعوى) </a:t>
            </a:r>
            <a:endParaRPr lang="en-US" b="1" dirty="0"/>
          </a:p>
        </p:txBody>
      </p:sp>
      <p:sp>
        <p:nvSpPr>
          <p:cNvPr id="3" name="Content Placeholder 2">
            <a:extLst>
              <a:ext uri="{FF2B5EF4-FFF2-40B4-BE49-F238E27FC236}">
                <a16:creationId xmlns:a16="http://schemas.microsoft.com/office/drawing/2014/main" id="{72F524F0-889D-AD47-B2F4-A2E9F010F720}"/>
              </a:ext>
            </a:extLst>
          </p:cNvPr>
          <p:cNvSpPr>
            <a:spLocks noGrp="1"/>
          </p:cNvSpPr>
          <p:nvPr>
            <p:ph idx="1"/>
          </p:nvPr>
        </p:nvSpPr>
        <p:spPr>
          <a:xfrm>
            <a:off x="838200" y="1157289"/>
            <a:ext cx="11220450" cy="4351338"/>
          </a:xfrm>
        </p:spPr>
        <p:txBody>
          <a:bodyPr>
            <a:noAutofit/>
          </a:bodyPr>
          <a:lstStyle/>
          <a:p>
            <a:pPr algn="just" rtl="1"/>
            <a:r>
              <a:rPr lang="ar-SA" sz="3200" dirty="0"/>
              <a:t>تأخر الحامل في رفع الدعوى الصرفية يؤدي للدفع بتقادم الدعوى في مواجهته من قبل جميع الملتزمين. </a:t>
            </a:r>
          </a:p>
          <a:p>
            <a:pPr algn="just" rtl="1"/>
            <a:r>
              <a:rPr lang="ar-SA" sz="3200" b="1" dirty="0">
                <a:solidFill>
                  <a:schemeClr val="accent1"/>
                </a:solidFill>
              </a:rPr>
              <a:t>مدة عدم سماع الدعوى الصرفية: </a:t>
            </a:r>
          </a:p>
          <a:p>
            <a:pPr algn="just" rtl="1"/>
            <a:r>
              <a:rPr lang="ar-SA" sz="3200" dirty="0"/>
              <a:t>٦ أشهر بالنسبة لجميع الملتزمين. </a:t>
            </a:r>
            <a:r>
              <a:rPr lang="ar-SA" sz="3200" dirty="0">
                <a:solidFill>
                  <a:srgbClr val="00B050"/>
                </a:solidFill>
              </a:rPr>
              <a:t>ولكن ٦ أشهر من أي تاريخ؟</a:t>
            </a:r>
          </a:p>
          <a:p>
            <a:pPr algn="just" rtl="1"/>
            <a:r>
              <a:rPr lang="ar-SA" sz="3200" dirty="0">
                <a:solidFill>
                  <a:srgbClr val="FF0000"/>
                </a:solidFill>
              </a:rPr>
              <a:t>دعوى رجوع الحامل على الساحب والمسحوب عليه والمظهرين والضامنين: </a:t>
            </a:r>
            <a:r>
              <a:rPr lang="ar-SA" sz="3200" dirty="0"/>
              <a:t>٦ أشهر من تاريخ انقضاء ميعاد تقديم الشيك. وبالتالي ستكون (إما ٧ أشهر أو ٩ أشهر من الاصدار). </a:t>
            </a:r>
          </a:p>
          <a:p>
            <a:pPr algn="just" rtl="1"/>
            <a:r>
              <a:rPr lang="ar-SA" sz="3200" dirty="0">
                <a:solidFill>
                  <a:srgbClr val="FF0000"/>
                </a:solidFill>
              </a:rPr>
              <a:t>دعوى رجوع الملتزمين بوفاء الشيك على بعضهم البعض: </a:t>
            </a:r>
            <a:r>
              <a:rPr lang="ar-SA" sz="3200" dirty="0"/>
              <a:t>٦ أشهر من تاريخ وفاء أحد الملتزمين وديا، أو ٦ أشهر من تاريخ رفع الدعوى على أحد الملتزمين. </a:t>
            </a:r>
          </a:p>
          <a:p>
            <a:pPr algn="just" rtl="1"/>
            <a:endParaRPr lang="ar-SA" sz="3200" dirty="0"/>
          </a:p>
          <a:p>
            <a:pPr algn="just" rtl="1"/>
            <a:r>
              <a:rPr lang="ar-SA" sz="3200" b="1" dirty="0">
                <a:solidFill>
                  <a:srgbClr val="0070C0"/>
                </a:solidFill>
              </a:rPr>
              <a:t>لا يسري التقادم على دعاوى الحق العام، ولا الدعاوى الناشئة عن العلاقة الأصلية. </a:t>
            </a:r>
            <a:endParaRPr lang="en-US" sz="3200" b="1" dirty="0">
              <a:solidFill>
                <a:srgbClr val="0070C0"/>
              </a:solidFill>
            </a:endParaRPr>
          </a:p>
        </p:txBody>
      </p:sp>
    </p:spTree>
    <p:extLst>
      <p:ext uri="{BB962C8B-B14F-4D97-AF65-F5344CB8AC3E}">
        <p14:creationId xmlns:p14="http://schemas.microsoft.com/office/powerpoint/2010/main" val="307551647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E0C9-ECFA-BC47-9F57-09B0AAEA26B4}"/>
              </a:ext>
            </a:extLst>
          </p:cNvPr>
          <p:cNvSpPr>
            <a:spLocks noGrp="1"/>
          </p:cNvSpPr>
          <p:nvPr>
            <p:ph type="title"/>
          </p:nvPr>
        </p:nvSpPr>
        <p:spPr>
          <a:ln>
            <a:solidFill>
              <a:schemeClr val="accent1"/>
            </a:solidFill>
          </a:ln>
        </p:spPr>
        <p:txBody>
          <a:bodyPr/>
          <a:lstStyle/>
          <a:p>
            <a:pPr algn="ctr" defTabSz="914377" rtl="1" eaLnBrk="1" latinLnBrk="0" hangingPunct="1">
              <a:lnSpc>
                <a:spcPct val="90000"/>
              </a:lnSpc>
              <a:spcBef>
                <a:spcPct val="0"/>
              </a:spcBef>
              <a:buNone/>
            </a:pPr>
            <a:r>
              <a:rPr lang="ar-SA" b="1" dirty="0"/>
              <a:t>الجهة المختصة بنظر منازعات البنوك</a:t>
            </a:r>
            <a:endParaRPr lang="en-US" b="1" dirty="0"/>
          </a:p>
        </p:txBody>
      </p:sp>
      <p:sp>
        <p:nvSpPr>
          <p:cNvPr id="3" name="Content Placeholder 2">
            <a:extLst>
              <a:ext uri="{FF2B5EF4-FFF2-40B4-BE49-F238E27FC236}">
                <a16:creationId xmlns:a16="http://schemas.microsoft.com/office/drawing/2014/main" id="{4E572266-7B62-6C45-9A60-91ECD40A3382}"/>
              </a:ext>
            </a:extLst>
          </p:cNvPr>
          <p:cNvSpPr>
            <a:spLocks noGrp="1"/>
          </p:cNvSpPr>
          <p:nvPr>
            <p:ph idx="1"/>
          </p:nvPr>
        </p:nvSpPr>
        <p:spPr>
          <a:xfrm>
            <a:off x="0" y="1825625"/>
            <a:ext cx="11958638" cy="4351338"/>
          </a:xfrm>
        </p:spPr>
        <p:txBody>
          <a:bodyPr>
            <a:normAutofit/>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لجنة تسوية المنازعات المصرفية الناشئة عام ١٤٠٧هـ، في مؤسسة النقد العربي السعودي. </a:t>
            </a:r>
          </a:p>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١٤٣٣هـ عدل الاسم الى (لجنة المنازعات المصرفية)، وإنشاء لجنة استئنافية.</a:t>
            </a:r>
          </a:p>
          <a:p>
            <a:pPr marL="0" indent="0" algn="r" defTabSz="914377" rtl="1" eaLnBrk="1" latinLnBrk="0" hangingPunct="1">
              <a:lnSpc>
                <a:spcPct val="90000"/>
              </a:lnSpc>
              <a:spcBef>
                <a:spcPts val="1000"/>
              </a:spcBef>
              <a:buNone/>
            </a:pPr>
            <a:r>
              <a:rPr lang="ar-SA" sz="3200" dirty="0"/>
              <a:t> </a:t>
            </a:r>
          </a:p>
          <a:p>
            <a:pPr marL="228594" indent="-228594" algn="r" defTabSz="914377" rtl="1" eaLnBrk="1" latinLnBrk="0" hangingPunct="1">
              <a:lnSpc>
                <a:spcPct val="90000"/>
              </a:lnSpc>
              <a:spcBef>
                <a:spcPts val="1000"/>
              </a:spcBef>
              <a:buFont typeface="Arial" panose="020B0604020202020204" pitchFamily="34" charset="0"/>
              <a:buChar char="•"/>
            </a:pPr>
            <a:r>
              <a:rPr lang="ar-SA" sz="3200" b="1" dirty="0">
                <a:solidFill>
                  <a:srgbClr val="0070C0"/>
                </a:solidFill>
              </a:rPr>
              <a:t>شروط انعقاد الاختصاص: </a:t>
            </a:r>
          </a:p>
          <a:p>
            <a:pPr marL="514350" indent="-514350" algn="r" defTabSz="914377" rtl="1" eaLnBrk="1" latinLnBrk="0" hangingPunct="1">
              <a:lnSpc>
                <a:spcPct val="90000"/>
              </a:lnSpc>
              <a:spcBef>
                <a:spcPts val="1000"/>
              </a:spcBef>
              <a:buFont typeface="+mj-lt"/>
              <a:buAutoNum type="arabicPeriod"/>
            </a:pPr>
            <a:r>
              <a:rPr lang="ar-SA" sz="3200" dirty="0"/>
              <a:t>أن يكون أحد طرفي الدعوى بنكا. </a:t>
            </a:r>
          </a:p>
          <a:p>
            <a:pPr marL="514350" indent="-514350" algn="r" defTabSz="914377" rtl="1" eaLnBrk="1" latinLnBrk="0" hangingPunct="1">
              <a:lnSpc>
                <a:spcPct val="90000"/>
              </a:lnSpc>
              <a:spcBef>
                <a:spcPts val="1000"/>
              </a:spcBef>
              <a:buFont typeface="+mj-lt"/>
              <a:buAutoNum type="arabicPeriod"/>
            </a:pPr>
            <a:r>
              <a:rPr lang="ar-SA" sz="3200" dirty="0"/>
              <a:t>أن تكون المنازعة صرفية. </a:t>
            </a:r>
            <a:endParaRPr lang="en-US" sz="3200" dirty="0"/>
          </a:p>
        </p:txBody>
      </p:sp>
    </p:spTree>
    <p:extLst>
      <p:ext uri="{BB962C8B-B14F-4D97-AF65-F5344CB8AC3E}">
        <p14:creationId xmlns:p14="http://schemas.microsoft.com/office/powerpoint/2010/main" val="414316524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30F8-2BC7-9D4F-9704-482FB691E708}"/>
              </a:ext>
            </a:extLst>
          </p:cNvPr>
          <p:cNvSpPr>
            <a:spLocks noGrp="1"/>
          </p:cNvSpPr>
          <p:nvPr>
            <p:ph type="title"/>
          </p:nvPr>
        </p:nvSpPr>
        <p:spPr>
          <a:ln>
            <a:solidFill>
              <a:schemeClr val="accent1"/>
            </a:solidFill>
          </a:ln>
        </p:spPr>
        <p:txBody>
          <a:bodyPr>
            <a:normAutofit/>
          </a:bodyPr>
          <a:lstStyle/>
          <a:p>
            <a:pPr algn="ctr" defTabSz="914377" rtl="1" eaLnBrk="1" latinLnBrk="0" hangingPunct="1">
              <a:lnSpc>
                <a:spcPct val="90000"/>
              </a:lnSpc>
              <a:spcBef>
                <a:spcPct val="0"/>
              </a:spcBef>
              <a:buNone/>
            </a:pPr>
            <a:r>
              <a:rPr lang="ar-SA" sz="4000" b="1" dirty="0"/>
              <a:t>الجهة المختصة بنظر منازعات الأوراق التجارية التي يكون أحد أطرافها بنكا</a:t>
            </a:r>
            <a:endParaRPr lang="en-US" sz="4000" b="1" dirty="0"/>
          </a:p>
        </p:txBody>
      </p:sp>
      <p:sp>
        <p:nvSpPr>
          <p:cNvPr id="3" name="Content Placeholder 2">
            <a:extLst>
              <a:ext uri="{FF2B5EF4-FFF2-40B4-BE49-F238E27FC236}">
                <a16:creationId xmlns:a16="http://schemas.microsoft.com/office/drawing/2014/main" id="{AEF514F8-9AED-B746-9984-773CF3A6CD3E}"/>
              </a:ext>
            </a:extLst>
          </p:cNvPr>
          <p:cNvSpPr>
            <a:spLocks noGrp="1"/>
          </p:cNvSpPr>
          <p:nvPr>
            <p:ph idx="1"/>
          </p:nvPr>
        </p:nvSpPr>
        <p:spPr>
          <a:xfrm>
            <a:off x="521493" y="1839912"/>
            <a:ext cx="11149013" cy="4351338"/>
          </a:xfrm>
        </p:spPr>
        <p:txBody>
          <a:bodyPr>
            <a:normAutofit/>
          </a:bodyPr>
          <a:lstStyle/>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حتى عام ١٤٠٨هـ كانت لجنة تسوية المنازعات المصرفية هي المختصة. </a:t>
            </a:r>
          </a:p>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بعد عام ١٤٠٨هـ أصبحت هذه اللجنة تقضي بعدم الاختصاص لأن موضوع الدعوى يتعلق بورقة تجارية يختص بنظرها لجان الأوراق التجارية في وزارة التجارة. </a:t>
            </a:r>
          </a:p>
          <a:p>
            <a:pPr marL="228594" indent="-228594" algn="r" defTabSz="914377" rtl="1" eaLnBrk="1" latinLnBrk="0" hangingPunct="1">
              <a:lnSpc>
                <a:spcPct val="90000"/>
              </a:lnSpc>
              <a:spcBef>
                <a:spcPts val="1000"/>
              </a:spcBef>
              <a:buFont typeface="Arial" panose="020B0604020202020204" pitchFamily="34" charset="0"/>
              <a:buChar char="•"/>
            </a:pPr>
            <a:r>
              <a:rPr lang="ar-SA" sz="3200" dirty="0"/>
              <a:t>بعد صدور نظام التنفيذ أصبح قضاء التنفيذ هو </a:t>
            </a:r>
            <a:r>
              <a:rPr lang="ar-SA" sz="3200"/>
              <a:t>الجهة المختصة</a:t>
            </a:r>
            <a:r>
              <a:rPr lang="ar-SA" sz="3200" dirty="0"/>
              <a:t>. </a:t>
            </a:r>
          </a:p>
        </p:txBody>
      </p:sp>
    </p:spTree>
    <p:extLst>
      <p:ext uri="{BB962C8B-B14F-4D97-AF65-F5344CB8AC3E}">
        <p14:creationId xmlns:p14="http://schemas.microsoft.com/office/powerpoint/2010/main" val="60673619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DBCC84-3C7C-AE45-813E-892686FA5E83}"/>
              </a:ext>
            </a:extLst>
          </p:cNvPr>
          <p:cNvSpPr/>
          <p:nvPr/>
        </p:nvSpPr>
        <p:spPr>
          <a:xfrm>
            <a:off x="328617" y="428629"/>
            <a:ext cx="11544300" cy="600075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5400" b="1" u="sng" dirty="0"/>
              <a:t>نظام الإفلاس</a:t>
            </a:r>
          </a:p>
          <a:p>
            <a:pPr algn="ctr" defTabSz="914377" rtl="1"/>
            <a:endParaRPr lang="ar-SA" sz="5400" b="1" dirty="0"/>
          </a:p>
          <a:p>
            <a:pPr algn="ctr" defTabSz="914377" rtl="1"/>
            <a:r>
              <a:rPr lang="ar-SA" sz="5400" b="1" dirty="0"/>
              <a:t>المحاضرة الثانية والعشرين</a:t>
            </a:r>
          </a:p>
          <a:p>
            <a:pPr algn="ctr" defTabSz="914377" rtl="1"/>
            <a:endParaRPr lang="en-US" sz="5400" b="1" dirty="0"/>
          </a:p>
        </p:txBody>
      </p:sp>
    </p:spTree>
    <p:extLst>
      <p:ext uri="{BB962C8B-B14F-4D97-AF65-F5344CB8AC3E}">
        <p14:creationId xmlns:p14="http://schemas.microsoft.com/office/powerpoint/2010/main" val="316295374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a:solidFill>
            <a:schemeClr val="accent4">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6" name="Pentagon 5"/>
          <p:cNvSpPr/>
          <p:nvPr/>
        </p:nvSpPr>
        <p:spPr>
          <a:xfrm flipH="1">
            <a:off x="2279374" y="2236306"/>
            <a:ext cx="803081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التدرج التاريخي لنظام الافلاس</a:t>
            </a:r>
            <a:endParaRPr lang="en-US" sz="4000" b="1" dirty="0"/>
          </a:p>
        </p:txBody>
      </p:sp>
      <p:sp>
        <p:nvSpPr>
          <p:cNvPr id="8" name="Pentagon 7"/>
          <p:cNvSpPr/>
          <p:nvPr/>
        </p:nvSpPr>
        <p:spPr>
          <a:xfrm flipH="1">
            <a:off x="2279374" y="3028122"/>
            <a:ext cx="803081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الهيكل التنظيمي لنظام الافلاس</a:t>
            </a:r>
            <a:endParaRPr lang="en-US" sz="4000" b="1" dirty="0"/>
          </a:p>
        </p:txBody>
      </p:sp>
      <p:sp>
        <p:nvSpPr>
          <p:cNvPr id="9" name="Pentagon 8">
            <a:extLst>
              <a:ext uri="{FF2B5EF4-FFF2-40B4-BE49-F238E27FC236}">
                <a16:creationId xmlns:a16="http://schemas.microsoft.com/office/drawing/2014/main" id="{F525DC80-EBFF-C941-834E-1F90B4C61729}"/>
              </a:ext>
            </a:extLst>
          </p:cNvPr>
          <p:cNvSpPr/>
          <p:nvPr/>
        </p:nvSpPr>
        <p:spPr>
          <a:xfrm flipH="1">
            <a:off x="2279374" y="4634529"/>
            <a:ext cx="803081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أوجه التشابه والاختلاف بين الإفلاس والاعسار</a:t>
            </a:r>
            <a:endParaRPr lang="en-US" sz="4000" b="1" dirty="0"/>
          </a:p>
        </p:txBody>
      </p:sp>
      <p:sp>
        <p:nvSpPr>
          <p:cNvPr id="10" name="Pentagon 9">
            <a:extLst>
              <a:ext uri="{FF2B5EF4-FFF2-40B4-BE49-F238E27FC236}">
                <a16:creationId xmlns:a16="http://schemas.microsoft.com/office/drawing/2014/main" id="{810B163A-A784-434C-8C7F-2071BCF07C3A}"/>
              </a:ext>
            </a:extLst>
          </p:cNvPr>
          <p:cNvSpPr/>
          <p:nvPr/>
        </p:nvSpPr>
        <p:spPr>
          <a:xfrm flipH="1">
            <a:off x="2279374" y="3819938"/>
            <a:ext cx="803081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التعريف والخصائص والإجراء والأهداف</a:t>
            </a:r>
            <a:endParaRPr lang="en-US" sz="4000" b="1" dirty="0"/>
          </a:p>
        </p:txBody>
      </p:sp>
      <p:sp>
        <p:nvSpPr>
          <p:cNvPr id="7" name="Pentagon 6">
            <a:extLst>
              <a:ext uri="{FF2B5EF4-FFF2-40B4-BE49-F238E27FC236}">
                <a16:creationId xmlns:a16="http://schemas.microsoft.com/office/drawing/2014/main" id="{2EBCF1B0-3620-AC4B-AECF-3D3B43365BFC}"/>
              </a:ext>
            </a:extLst>
          </p:cNvPr>
          <p:cNvSpPr/>
          <p:nvPr/>
        </p:nvSpPr>
        <p:spPr>
          <a:xfrm flipH="1">
            <a:off x="2279373" y="5449120"/>
            <a:ext cx="8030817"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الأشخاص الخاضعين لنظام الافلاس</a:t>
            </a:r>
            <a:endParaRPr lang="en-US" sz="4000" b="1" dirty="0"/>
          </a:p>
        </p:txBody>
      </p:sp>
    </p:spTree>
    <p:extLst>
      <p:ext uri="{BB962C8B-B14F-4D97-AF65-F5344CB8AC3E}">
        <p14:creationId xmlns:p14="http://schemas.microsoft.com/office/powerpoint/2010/main" val="3867154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A0A3-A4AD-9948-BCB3-8E5EDF1BBECE}"/>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dirty="0"/>
              <a:t>التنظيم الدولي الموحد للأوراق التجارية</a:t>
            </a:r>
            <a:endParaRPr lang="en-US" dirty="0"/>
          </a:p>
        </p:txBody>
      </p:sp>
      <p:sp>
        <p:nvSpPr>
          <p:cNvPr id="3" name="Content Placeholder 2">
            <a:extLst>
              <a:ext uri="{FF2B5EF4-FFF2-40B4-BE49-F238E27FC236}">
                <a16:creationId xmlns:a16="http://schemas.microsoft.com/office/drawing/2014/main" id="{0B472108-0DC2-EA48-BE91-06295E11D955}"/>
              </a:ext>
            </a:extLst>
          </p:cNvPr>
          <p:cNvSpPr>
            <a:spLocks noGrp="1"/>
          </p:cNvSpPr>
          <p:nvPr>
            <p:ph idx="1"/>
          </p:nvPr>
        </p:nvSpPr>
        <p:spPr>
          <a:xfrm>
            <a:off x="-228600" y="1825625"/>
            <a:ext cx="12058650" cy="4351338"/>
          </a:xfr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مؤتمر جنيف الأول لعام ١٩٣٠ بشأن الكمبيالة والسند لأمر.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مؤتمر جنيف الثاني لعام ١٩٣١ بشأن الشيك.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اتفاقية الأمم المتحدة بنيويورك بشأن الكمبيالات والسندات </a:t>
            </a:r>
            <a:r>
              <a:rPr lang="ar-SA" sz="4000" dirty="0" err="1"/>
              <a:t>الاذنية</a:t>
            </a:r>
            <a:r>
              <a:rPr lang="ar-SA" sz="4000" dirty="0"/>
              <a:t> الدولية١٩٨٨.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قانون التجارة الموحد لدول مجلس التعاون الخليجي لعام ٢٠٠٨.</a:t>
            </a:r>
            <a:endParaRPr lang="en-US" sz="4000" dirty="0"/>
          </a:p>
        </p:txBody>
      </p:sp>
    </p:spTree>
    <p:extLst>
      <p:ext uri="{BB962C8B-B14F-4D97-AF65-F5344CB8AC3E}">
        <p14:creationId xmlns:p14="http://schemas.microsoft.com/office/powerpoint/2010/main" val="388659608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FFEE-E9A2-484B-B32D-72042E641E51}"/>
              </a:ext>
            </a:extLst>
          </p:cNvPr>
          <p:cNvSpPr>
            <a:spLocks noGrp="1"/>
          </p:cNvSpPr>
          <p:nvPr>
            <p:ph type="title" idx="4294967295"/>
          </p:nvPr>
        </p:nvSpPr>
        <p:spPr>
          <a:xfrm>
            <a:off x="858077" y="126586"/>
            <a:ext cx="10515600" cy="1325563"/>
          </a:xfrm>
          <a:prstGeom prst="rect">
            <a:avLst/>
          </a:prstGeom>
          <a:ln>
            <a:solidFill>
              <a:schemeClr val="accent1"/>
            </a:solidFill>
          </a:ln>
        </p:spPr>
        <p:txBody>
          <a:bodyPr>
            <a:normAutofit fontScale="90000"/>
          </a:bodyPr>
          <a:lstStyle/>
          <a:p>
            <a:pPr algn="ctr" rtl="1"/>
            <a:br>
              <a:rPr lang="ar-SA" b="1" dirty="0"/>
            </a:br>
            <a:r>
              <a:rPr lang="ar-SA" b="1" dirty="0"/>
              <a:t>التدرج التاريخي لنظام الإفلاس في المملكة: </a:t>
            </a:r>
            <a:br>
              <a:rPr lang="en-US" b="1" dirty="0"/>
            </a:br>
            <a:endParaRPr lang="en-US" b="1" dirty="0"/>
          </a:p>
        </p:txBody>
      </p:sp>
      <p:sp>
        <p:nvSpPr>
          <p:cNvPr id="3" name="Content Placeholder 2">
            <a:extLst>
              <a:ext uri="{FF2B5EF4-FFF2-40B4-BE49-F238E27FC236}">
                <a16:creationId xmlns:a16="http://schemas.microsoft.com/office/drawing/2014/main" id="{831B82FF-88C1-9C4D-8039-B92AC8E03875}"/>
              </a:ext>
            </a:extLst>
          </p:cNvPr>
          <p:cNvSpPr>
            <a:spLocks noGrp="1"/>
          </p:cNvSpPr>
          <p:nvPr>
            <p:ph idx="4294967295"/>
          </p:nvPr>
        </p:nvSpPr>
        <p:spPr>
          <a:xfrm>
            <a:off x="251791" y="1452149"/>
            <a:ext cx="11940209" cy="4351338"/>
          </a:xfrm>
          <a:prstGeom prst="rect">
            <a:avLst/>
          </a:prstGeom>
        </p:spPr>
        <p:txBody>
          <a:bodyPr>
            <a:noAutofit/>
          </a:bodyPr>
          <a:lstStyle/>
          <a:p>
            <a:pPr lvl="1" algn="r" rtl="1"/>
            <a:r>
              <a:rPr lang="ar-SA" sz="3200" dirty="0"/>
              <a:t>الفصل العاشر من نظام المحكمة التجارية (١٠٣-١٣٥) وألغى (١٠٦ و ١٠٧ من الفصل الحادي عشر)</a:t>
            </a:r>
            <a:endParaRPr lang="en-US" sz="3200" dirty="0"/>
          </a:p>
          <a:p>
            <a:pPr lvl="1" algn="r" rtl="1"/>
            <a:r>
              <a:rPr lang="ar-SA" sz="3200" dirty="0"/>
              <a:t>نظام التسوية الواقية من الإفلاس ١٤١٦</a:t>
            </a:r>
            <a:endParaRPr lang="en-US" sz="3200" dirty="0"/>
          </a:p>
          <a:p>
            <a:pPr lvl="1" algn="r" rtl="1"/>
            <a:r>
              <a:rPr lang="ar-SA" sz="3200" dirty="0"/>
              <a:t>حتى صدر نظام الإفلاس الجديد ولائحته التنفيذية ٢٠١٨</a:t>
            </a:r>
          </a:p>
          <a:p>
            <a:pPr lvl="1" algn="r" rtl="1"/>
            <a:endParaRPr lang="en-US" sz="3200" dirty="0"/>
          </a:p>
          <a:p>
            <a:pPr lvl="1" algn="r" rtl="1"/>
            <a:r>
              <a:rPr lang="ar-SA" sz="3200" dirty="0">
                <a:solidFill>
                  <a:srgbClr val="00B050"/>
                </a:solidFill>
              </a:rPr>
              <a:t> النظرة القديمة والنظرة الجديدة لنظام الإفلاس؟</a:t>
            </a:r>
            <a:endParaRPr lang="en-US" sz="3200" dirty="0">
              <a:solidFill>
                <a:srgbClr val="00B050"/>
              </a:solidFill>
            </a:endParaRPr>
          </a:p>
          <a:p>
            <a:pPr lvl="1" algn="r" rtl="1"/>
            <a:r>
              <a:rPr lang="ar-SA" sz="3200" b="1" dirty="0">
                <a:solidFill>
                  <a:srgbClr val="0070C0"/>
                </a:solidFill>
              </a:rPr>
              <a:t>بعض إيجابيات النظام الجديد:</a:t>
            </a:r>
            <a:endParaRPr lang="en-US" sz="3200" b="1" dirty="0">
              <a:solidFill>
                <a:srgbClr val="0070C0"/>
              </a:solidFill>
            </a:endParaRPr>
          </a:p>
          <a:p>
            <a:pPr marL="1371600" lvl="2" indent="-457200" algn="r" rtl="1">
              <a:buFont typeface="+mj-lt"/>
              <a:buAutoNum type="arabicPeriod"/>
            </a:pPr>
            <a:r>
              <a:rPr lang="ar-SA" sz="3200" dirty="0"/>
              <a:t>صورة كاملة وواضحة </a:t>
            </a:r>
          </a:p>
          <a:p>
            <a:pPr marL="1371600" lvl="2" indent="-457200" algn="r" rtl="1">
              <a:buFont typeface="+mj-lt"/>
              <a:buAutoNum type="arabicPeriod"/>
            </a:pPr>
            <a:r>
              <a:rPr lang="ar-SA" sz="3200" dirty="0"/>
              <a:t>أوسع نطاقا (من حيث الاشخاص)</a:t>
            </a:r>
          </a:p>
          <a:p>
            <a:pPr marL="1371600" lvl="2" indent="-457200" algn="r" rtl="1">
              <a:buFont typeface="+mj-lt"/>
              <a:buAutoNum type="arabicPeriod"/>
            </a:pPr>
            <a:r>
              <a:rPr lang="ar-SA" sz="3200" dirty="0"/>
              <a:t>مرونة (من حيث الإجراءات: تسوية – إعادة تنظيم – تصفية)</a:t>
            </a:r>
          </a:p>
          <a:p>
            <a:pPr marL="1371600" lvl="2" indent="-457200" algn="r" rtl="1">
              <a:buFont typeface="+mj-lt"/>
              <a:buAutoNum type="arabicPeriod"/>
            </a:pPr>
            <a:r>
              <a:rPr lang="ar-SA" sz="3200" dirty="0"/>
              <a:t>إجراءات خاصة بصغار المدينين</a:t>
            </a:r>
            <a:endParaRPr lang="en-US" sz="3200" dirty="0"/>
          </a:p>
          <a:p>
            <a:pPr rtl="1"/>
            <a:r>
              <a:rPr lang="ar-SA" sz="3200" dirty="0"/>
              <a:t> </a:t>
            </a:r>
            <a:endParaRPr lang="en-US" sz="3200" dirty="0"/>
          </a:p>
          <a:p>
            <a:pPr lvl="1" algn="r" rtl="1"/>
            <a:endParaRPr lang="en-US" sz="3200" dirty="0"/>
          </a:p>
          <a:p>
            <a:pPr lvl="1" algn="r" rtl="1">
              <a:spcBef>
                <a:spcPts val="1000"/>
              </a:spcBef>
            </a:pPr>
            <a:endParaRPr lang="en-US" sz="3200" dirty="0"/>
          </a:p>
        </p:txBody>
      </p:sp>
    </p:spTree>
    <p:extLst>
      <p:ext uri="{BB962C8B-B14F-4D97-AF65-F5344CB8AC3E}">
        <p14:creationId xmlns:p14="http://schemas.microsoft.com/office/powerpoint/2010/main" val="17172655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1485D-FC63-0B42-B248-717003BF33B6}"/>
              </a:ext>
            </a:extLst>
          </p:cNvPr>
          <p:cNvSpPr>
            <a:spLocks noGrp="1"/>
          </p:cNvSpPr>
          <p:nvPr>
            <p:ph type="title" idx="4294967295"/>
          </p:nvPr>
        </p:nvSpPr>
        <p:spPr>
          <a:xfrm>
            <a:off x="838200" y="179595"/>
            <a:ext cx="10515600" cy="575779"/>
          </a:xfrm>
          <a:prstGeom prst="rect">
            <a:avLst/>
          </a:prstGeom>
          <a:ln>
            <a:solidFill>
              <a:schemeClr val="accent1"/>
            </a:solidFill>
          </a:ln>
        </p:spPr>
        <p:txBody>
          <a:bodyPr>
            <a:noAutofit/>
          </a:bodyPr>
          <a:lstStyle/>
          <a:p>
            <a:pPr algn="ctr" rtl="1"/>
            <a:br>
              <a:rPr lang="ar-SA" sz="3200" b="1" dirty="0"/>
            </a:br>
            <a:r>
              <a:rPr lang="ar-SA" sz="3200" b="1" dirty="0"/>
              <a:t>الهيكل التنظيمي لنظام الإفلاس الجديد: (٢٣١ مادة للنظام – و ٩٨ مادة للائحة) </a:t>
            </a:r>
            <a:br>
              <a:rPr lang="en-US" sz="3200" b="1" dirty="0"/>
            </a:br>
            <a:endParaRPr lang="en-US" sz="3200" b="1" dirty="0"/>
          </a:p>
        </p:txBody>
      </p:sp>
      <p:sp>
        <p:nvSpPr>
          <p:cNvPr id="3" name="Content Placeholder 2">
            <a:extLst>
              <a:ext uri="{FF2B5EF4-FFF2-40B4-BE49-F238E27FC236}">
                <a16:creationId xmlns:a16="http://schemas.microsoft.com/office/drawing/2014/main" id="{DCF40145-2BB7-934F-9691-9D7670CAEC24}"/>
              </a:ext>
            </a:extLst>
          </p:cNvPr>
          <p:cNvSpPr>
            <a:spLocks noGrp="1"/>
          </p:cNvSpPr>
          <p:nvPr>
            <p:ph idx="4294967295"/>
          </p:nvPr>
        </p:nvSpPr>
        <p:spPr>
          <a:xfrm>
            <a:off x="1676400" y="1046922"/>
            <a:ext cx="10515600" cy="4351338"/>
          </a:xfrm>
          <a:prstGeom prst="rect">
            <a:avLst/>
          </a:prstGeom>
        </p:spPr>
        <p:txBody>
          <a:bodyPr>
            <a:noAutofit/>
          </a:bodyPr>
          <a:lstStyle/>
          <a:p>
            <a:pPr marL="1371600" lvl="2" indent="-457200" algn="r" rtl="1">
              <a:buFont typeface="+mj-lt"/>
              <a:buAutoNum type="arabicPeriod"/>
            </a:pPr>
            <a:r>
              <a:rPr lang="ar-SA" dirty="0"/>
              <a:t>أحكام عامة</a:t>
            </a:r>
          </a:p>
          <a:p>
            <a:pPr marL="1371600" lvl="2" indent="-457200" algn="r" rtl="1">
              <a:buFont typeface="+mj-lt"/>
              <a:buAutoNum type="arabicPeriod"/>
            </a:pPr>
            <a:r>
              <a:rPr lang="ar-SA" dirty="0"/>
              <a:t>لجنة الإفلاس</a:t>
            </a:r>
          </a:p>
          <a:p>
            <a:pPr marL="1371600" lvl="2" indent="-457200" algn="r" rtl="1">
              <a:buFont typeface="+mj-lt"/>
              <a:buAutoNum type="arabicPeriod"/>
            </a:pPr>
            <a:r>
              <a:rPr lang="ar-SA" dirty="0"/>
              <a:t>إجراءات التسوية الوقائية </a:t>
            </a:r>
          </a:p>
          <a:p>
            <a:pPr marL="1371600" lvl="2" indent="-457200" algn="r" rtl="1">
              <a:buFont typeface="+mj-lt"/>
              <a:buAutoNum type="arabicPeriod"/>
            </a:pPr>
            <a:r>
              <a:rPr lang="ar-SA" dirty="0"/>
              <a:t>إجراء إعادة التنظيم المالي</a:t>
            </a:r>
          </a:p>
          <a:p>
            <a:pPr marL="1371600" lvl="2" indent="-457200" algn="r" rtl="1">
              <a:buFont typeface="+mj-lt"/>
              <a:buAutoNum type="arabicPeriod"/>
            </a:pPr>
            <a:r>
              <a:rPr lang="ar-SA" dirty="0"/>
              <a:t>إجراء التصفية </a:t>
            </a:r>
          </a:p>
          <a:p>
            <a:pPr marL="1371600" lvl="2" indent="-457200" algn="r" rtl="1">
              <a:buFont typeface="+mj-lt"/>
              <a:buAutoNum type="arabicPeriod"/>
            </a:pPr>
            <a:r>
              <a:rPr lang="ar-SA" dirty="0"/>
              <a:t>إجراء التسوية الوقائية لصغار المدينين</a:t>
            </a:r>
          </a:p>
          <a:p>
            <a:pPr marL="1371600" lvl="2" indent="-457200" algn="r" rtl="1">
              <a:buFont typeface="+mj-lt"/>
              <a:buAutoNum type="arabicPeriod"/>
            </a:pPr>
            <a:r>
              <a:rPr lang="ar-SA" dirty="0"/>
              <a:t>إجراء إعادة التنظيم المالي لصغار المدينين</a:t>
            </a:r>
          </a:p>
          <a:p>
            <a:pPr marL="1371600" lvl="2" indent="-457200" algn="r" rtl="1">
              <a:buFont typeface="+mj-lt"/>
              <a:buAutoNum type="arabicPeriod"/>
            </a:pPr>
            <a:r>
              <a:rPr lang="ar-SA" dirty="0"/>
              <a:t>إجراء التصفية لصغار المدينين</a:t>
            </a:r>
          </a:p>
          <a:p>
            <a:pPr marL="1371600" lvl="2" indent="-457200" algn="r" rtl="1">
              <a:buFont typeface="+mj-lt"/>
              <a:buAutoNum type="arabicPeriod"/>
            </a:pPr>
            <a:r>
              <a:rPr lang="ar-SA" dirty="0"/>
              <a:t>إجراء التصفية الإدارية</a:t>
            </a:r>
          </a:p>
          <a:p>
            <a:pPr marL="1371600" lvl="2" indent="-457200" algn="r" rtl="1">
              <a:buFont typeface="+mj-lt"/>
              <a:buAutoNum type="arabicPeriod"/>
            </a:pPr>
            <a:r>
              <a:rPr lang="ar-SA" dirty="0"/>
              <a:t>التمويل</a:t>
            </a:r>
          </a:p>
          <a:p>
            <a:pPr marL="1371600" lvl="2" indent="-457200" algn="r" rtl="1">
              <a:buFont typeface="+mj-lt"/>
              <a:buAutoNum type="arabicPeriod"/>
            </a:pPr>
            <a:r>
              <a:rPr lang="ar-SA" dirty="0"/>
              <a:t>المقاصة والديون التبادلية</a:t>
            </a:r>
          </a:p>
          <a:p>
            <a:pPr marL="1371600" lvl="2" indent="-457200" algn="r" rtl="1">
              <a:buFont typeface="+mj-lt"/>
              <a:buAutoNum type="arabicPeriod"/>
            </a:pPr>
            <a:r>
              <a:rPr lang="ar-SA" dirty="0"/>
              <a:t>أولوية الديون </a:t>
            </a:r>
          </a:p>
          <a:p>
            <a:pPr marL="1371600" lvl="2" indent="-457200" algn="r" rtl="1">
              <a:buFont typeface="+mj-lt"/>
              <a:buAutoNum type="arabicPeriod"/>
            </a:pPr>
            <a:r>
              <a:rPr lang="ar-SA" dirty="0"/>
              <a:t>العقوبات والتعاملات القابلة للإلغاء </a:t>
            </a:r>
          </a:p>
          <a:p>
            <a:pPr marL="1371600" lvl="2" indent="-457200" algn="r" rtl="1">
              <a:buFont typeface="+mj-lt"/>
              <a:buAutoNum type="arabicPeriod"/>
            </a:pPr>
            <a:r>
              <a:rPr lang="ar-SA" dirty="0"/>
              <a:t>ترتيبات الضمانات والمقاصة المرتبطة بالمعاملات المالية </a:t>
            </a:r>
          </a:p>
          <a:p>
            <a:pPr marL="1371600" lvl="2" indent="-457200" algn="r" rtl="1">
              <a:buFont typeface="+mj-lt"/>
              <a:buAutoNum type="arabicPeriod"/>
            </a:pPr>
            <a:r>
              <a:rPr lang="ar-SA" dirty="0"/>
              <a:t>حق الاعتراض على الاحكام والقرارات </a:t>
            </a:r>
          </a:p>
          <a:p>
            <a:pPr marL="1371600" lvl="2" indent="-457200" algn="r" rtl="1">
              <a:buFont typeface="+mj-lt"/>
              <a:buAutoNum type="arabicPeriod"/>
            </a:pPr>
            <a:r>
              <a:rPr lang="ar-SA" dirty="0"/>
              <a:t>أحكام خاصة بالمدين المتوفي</a:t>
            </a:r>
          </a:p>
          <a:p>
            <a:pPr marL="1371600" lvl="2" indent="-457200" algn="r" rtl="1">
              <a:buFont typeface="+mj-lt"/>
              <a:buAutoNum type="arabicPeriod"/>
            </a:pPr>
            <a:r>
              <a:rPr lang="ar-SA" dirty="0"/>
              <a:t>أحكام ختامية</a:t>
            </a:r>
            <a:endParaRPr lang="en-US" dirty="0"/>
          </a:p>
          <a:p>
            <a:pPr marL="457200" lvl="1" indent="0" algn="r" rtl="1">
              <a:buNone/>
            </a:pPr>
            <a:r>
              <a:rPr lang="ar-SA" sz="2000" dirty="0"/>
              <a:t> </a:t>
            </a:r>
            <a:endParaRPr lang="en-US" sz="2000" dirty="0"/>
          </a:p>
          <a:p>
            <a:pPr lvl="1" algn="r" rtl="1">
              <a:spcBef>
                <a:spcPts val="1000"/>
              </a:spcBef>
            </a:pPr>
            <a:endParaRPr lang="en-US" sz="2000" dirty="0"/>
          </a:p>
        </p:txBody>
      </p:sp>
    </p:spTree>
    <p:extLst>
      <p:ext uri="{BB962C8B-B14F-4D97-AF65-F5344CB8AC3E}">
        <p14:creationId xmlns:p14="http://schemas.microsoft.com/office/powerpoint/2010/main" val="370641756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EE7C-99F1-9F4B-9CF1-238548A9D500}"/>
              </a:ext>
            </a:extLst>
          </p:cNvPr>
          <p:cNvSpPr>
            <a:spLocks noGrp="1"/>
          </p:cNvSpPr>
          <p:nvPr>
            <p:ph type="title" idx="4294967295"/>
          </p:nvPr>
        </p:nvSpPr>
        <p:spPr>
          <a:xfrm>
            <a:off x="838200" y="365125"/>
            <a:ext cx="10515600" cy="1026353"/>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التعريف والخصائص</a:t>
            </a:r>
            <a:endParaRPr lang="en-US" b="1" dirty="0"/>
          </a:p>
        </p:txBody>
      </p:sp>
      <p:sp>
        <p:nvSpPr>
          <p:cNvPr id="3" name="Content Placeholder 2">
            <a:extLst>
              <a:ext uri="{FF2B5EF4-FFF2-40B4-BE49-F238E27FC236}">
                <a16:creationId xmlns:a16="http://schemas.microsoft.com/office/drawing/2014/main" id="{92FB2448-1C5D-CD42-87F3-8D95CAF26AEC}"/>
              </a:ext>
            </a:extLst>
          </p:cNvPr>
          <p:cNvSpPr>
            <a:spLocks noGrp="1"/>
          </p:cNvSpPr>
          <p:nvPr>
            <p:ph idx="4294967295"/>
          </p:nvPr>
        </p:nvSpPr>
        <p:spPr>
          <a:xfrm>
            <a:off x="983974" y="1587086"/>
            <a:ext cx="10515600" cy="4351338"/>
          </a:xfrm>
          <a:prstGeom prst="rect">
            <a:avLst/>
          </a:prstGeom>
        </p:spPr>
        <p:txBody>
          <a:bodyPr>
            <a:noAutofit/>
          </a:bodyPr>
          <a:lstStyle/>
          <a:p>
            <a:pPr lvl="1" algn="just" rtl="1"/>
            <a:r>
              <a:rPr lang="ar-SA" sz="2800" b="1" dirty="0">
                <a:solidFill>
                  <a:srgbClr val="0070C0"/>
                </a:solidFill>
              </a:rPr>
              <a:t>تعريف الإفلاس: </a:t>
            </a:r>
            <a:r>
              <a:rPr lang="ar-SA" sz="2800" dirty="0"/>
              <a:t>هو مجموعة من القواعد القانونية التي تنطبق على كل شخص يمارس أعمالا تجارية أو مهنية أو أعمالا تهدف إلى تحقيق ربح. وتنطبق أيضا على الكيانات المنظمة، وذلك عندما يكون الشخص أو الكيان مدين استغرقت ديونه جميع أصوله. </a:t>
            </a:r>
            <a:endParaRPr lang="en-US" sz="2800" dirty="0"/>
          </a:p>
          <a:p>
            <a:pPr lvl="1" algn="just" rtl="1"/>
            <a:r>
              <a:rPr lang="ar-SA" sz="2800" dirty="0"/>
              <a:t> </a:t>
            </a:r>
            <a:endParaRPr lang="en-US" sz="2800" dirty="0"/>
          </a:p>
          <a:p>
            <a:pPr lvl="1" algn="just" rtl="1"/>
            <a:r>
              <a:rPr lang="ar-SA" sz="2800" b="1" dirty="0">
                <a:solidFill>
                  <a:srgbClr val="0070C0"/>
                </a:solidFill>
              </a:rPr>
              <a:t>خصائص الإفلاس: </a:t>
            </a:r>
            <a:endParaRPr lang="en-US" sz="2800" b="1" dirty="0">
              <a:solidFill>
                <a:srgbClr val="0070C0"/>
              </a:solidFill>
            </a:endParaRPr>
          </a:p>
          <a:p>
            <a:pPr lvl="2" algn="just" rtl="1"/>
            <a:r>
              <a:rPr lang="ar-SA" sz="2800" dirty="0"/>
              <a:t>إجراء قضائي</a:t>
            </a:r>
            <a:endParaRPr lang="en-US" sz="2800" dirty="0"/>
          </a:p>
          <a:p>
            <a:pPr lvl="2" algn="just" rtl="1"/>
            <a:r>
              <a:rPr lang="ar-SA" sz="2800" dirty="0"/>
              <a:t>إجراء جماعي</a:t>
            </a:r>
            <a:endParaRPr lang="en-US" sz="2800" dirty="0"/>
          </a:p>
          <a:p>
            <a:pPr lvl="2" algn="just" rtl="1"/>
            <a:r>
              <a:rPr lang="ar-SA" sz="2800" dirty="0"/>
              <a:t>يتضمن إجراءات ذات طبيعة مزدوجة</a:t>
            </a:r>
            <a:endParaRPr lang="en-US" sz="2800" dirty="0"/>
          </a:p>
          <a:p>
            <a:pPr lvl="2" algn="just" rtl="1"/>
            <a:r>
              <a:rPr lang="ar-SA" sz="2800" dirty="0"/>
              <a:t>يهدف إلى حماية الدائنين</a:t>
            </a:r>
            <a:endParaRPr lang="en-US" sz="2800" dirty="0"/>
          </a:p>
          <a:p>
            <a:pPr lvl="2" algn="just" rtl="1"/>
            <a:r>
              <a:rPr lang="ar-SA" sz="2800" dirty="0"/>
              <a:t>يحقق المساواة بين الدائنين</a:t>
            </a:r>
            <a:endParaRPr lang="en-US" sz="2800" dirty="0"/>
          </a:p>
          <a:p>
            <a:pPr lvl="2" algn="just" rtl="1"/>
            <a:r>
              <a:rPr lang="ar-SA" sz="2800" dirty="0"/>
              <a:t>اجراء ذو طابع جزائي</a:t>
            </a:r>
            <a:endParaRPr lang="en-US" sz="2800" dirty="0"/>
          </a:p>
          <a:p>
            <a:pPr lvl="2" algn="just" rtl="1"/>
            <a:r>
              <a:rPr lang="ar-SA" sz="2800" dirty="0"/>
              <a:t>راعى جوانب انسانية</a:t>
            </a:r>
            <a:endParaRPr lang="en-US" sz="2800" dirty="0"/>
          </a:p>
          <a:p>
            <a:pPr lvl="1" algn="just" rtl="1">
              <a:spcBef>
                <a:spcPts val="1000"/>
              </a:spcBef>
            </a:pPr>
            <a:endParaRPr lang="en-US" sz="2800" dirty="0"/>
          </a:p>
        </p:txBody>
      </p:sp>
    </p:spTree>
    <p:extLst>
      <p:ext uri="{BB962C8B-B14F-4D97-AF65-F5344CB8AC3E}">
        <p14:creationId xmlns:p14="http://schemas.microsoft.com/office/powerpoint/2010/main" val="324246425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5BF4-F3FC-4040-BDAA-2B86E8CF853F}"/>
              </a:ext>
            </a:extLst>
          </p:cNvPr>
          <p:cNvSpPr>
            <a:spLocks noGrp="1"/>
          </p:cNvSpPr>
          <p:nvPr>
            <p:ph type="title" idx="4294967295"/>
          </p:nvPr>
        </p:nvSpPr>
        <p:spPr>
          <a:xfrm>
            <a:off x="983974" y="179595"/>
            <a:ext cx="10515600" cy="943665"/>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أوجه التشابه والاختلاف بين الإفلاس والإعسار</a:t>
            </a:r>
            <a:endParaRPr lang="en-US" b="1" dirty="0"/>
          </a:p>
        </p:txBody>
      </p:sp>
      <p:sp>
        <p:nvSpPr>
          <p:cNvPr id="3" name="Content Placeholder 2">
            <a:extLst>
              <a:ext uri="{FF2B5EF4-FFF2-40B4-BE49-F238E27FC236}">
                <a16:creationId xmlns:a16="http://schemas.microsoft.com/office/drawing/2014/main" id="{0EBE4186-0463-0542-8D8D-DBA716D3849D}"/>
              </a:ext>
            </a:extLst>
          </p:cNvPr>
          <p:cNvSpPr>
            <a:spLocks noGrp="1"/>
          </p:cNvSpPr>
          <p:nvPr>
            <p:ph idx="4294967295"/>
          </p:nvPr>
        </p:nvSpPr>
        <p:spPr>
          <a:xfrm>
            <a:off x="983974" y="990739"/>
            <a:ext cx="10515600" cy="4351338"/>
          </a:xfrm>
          <a:prstGeom prst="rect">
            <a:avLst/>
          </a:prstGeom>
        </p:spPr>
        <p:txBody>
          <a:bodyPr>
            <a:noAutofit/>
          </a:bodyPr>
          <a:lstStyle/>
          <a:p>
            <a:pPr marL="457200" lvl="1" indent="0" algn="r" rtl="1">
              <a:buNone/>
            </a:pPr>
            <a:endParaRPr lang="en-US" sz="2800" dirty="0"/>
          </a:p>
          <a:p>
            <a:pPr lvl="1" algn="r" rtl="1"/>
            <a:r>
              <a:rPr lang="ar-SA" sz="2800" b="1" dirty="0">
                <a:solidFill>
                  <a:srgbClr val="0070C0"/>
                </a:solidFill>
              </a:rPr>
              <a:t>التشابه بين الاعسار والافلاس: </a:t>
            </a:r>
            <a:endParaRPr lang="en-US" sz="2800" b="1" dirty="0">
              <a:solidFill>
                <a:srgbClr val="0070C0"/>
              </a:solidFill>
            </a:endParaRPr>
          </a:p>
          <a:p>
            <a:pPr lvl="2" algn="r" rtl="1"/>
            <a:r>
              <a:rPr lang="ar-SA" sz="2800" dirty="0"/>
              <a:t>يقبلان الصلح الوقائي</a:t>
            </a:r>
            <a:endParaRPr lang="en-US" sz="2800" dirty="0"/>
          </a:p>
          <a:p>
            <a:pPr lvl="2" algn="r" rtl="1"/>
            <a:r>
              <a:rPr lang="ar-SA" sz="2800" dirty="0"/>
              <a:t>غل يد المدين عن إدارة أمواله </a:t>
            </a:r>
            <a:endParaRPr lang="en-US" sz="2800" dirty="0"/>
          </a:p>
          <a:p>
            <a:pPr lvl="2" algn="r" rtl="1"/>
            <a:r>
              <a:rPr lang="ar-SA" sz="2800" dirty="0"/>
              <a:t>تقسم الأموال قسمة غرماء بين الدائنين</a:t>
            </a:r>
            <a:endParaRPr lang="en-US" sz="2800" dirty="0"/>
          </a:p>
          <a:p>
            <a:pPr lvl="2" algn="r" rtl="1"/>
            <a:r>
              <a:rPr lang="ar-SA" sz="2800" dirty="0"/>
              <a:t>كلاهما إجراء قضائي</a:t>
            </a:r>
            <a:endParaRPr lang="en-US" sz="2800" dirty="0"/>
          </a:p>
          <a:p>
            <a:pPr lvl="2" algn="r" rtl="1"/>
            <a:r>
              <a:rPr lang="ar-SA" sz="2800" dirty="0"/>
              <a:t>عقوبات في حالة اتباع إجراءات احتيالية</a:t>
            </a:r>
            <a:endParaRPr lang="en-US" sz="2800" dirty="0"/>
          </a:p>
          <a:p>
            <a:pPr marL="457200" lvl="1" indent="0" algn="r" rtl="1">
              <a:buNone/>
            </a:pPr>
            <a:r>
              <a:rPr lang="ar-SA" sz="2800" dirty="0"/>
              <a:t> </a:t>
            </a:r>
            <a:endParaRPr lang="en-US" sz="2800" dirty="0"/>
          </a:p>
          <a:p>
            <a:pPr lvl="1" algn="r" rtl="1"/>
            <a:r>
              <a:rPr lang="ar-SA" sz="2800" b="1" dirty="0">
                <a:solidFill>
                  <a:srgbClr val="0070C0"/>
                </a:solidFill>
              </a:rPr>
              <a:t>الاختلاف بين الإفلاس والاعسار: </a:t>
            </a:r>
            <a:endParaRPr lang="en-US" sz="2800" b="1" dirty="0">
              <a:solidFill>
                <a:srgbClr val="0070C0"/>
              </a:solidFill>
            </a:endParaRPr>
          </a:p>
          <a:p>
            <a:pPr lvl="2" algn="r" rtl="1"/>
            <a:r>
              <a:rPr lang="ar-SA" sz="2800" dirty="0"/>
              <a:t>القانون الواجب التطبيق</a:t>
            </a:r>
            <a:endParaRPr lang="en-US" sz="2800" dirty="0"/>
          </a:p>
          <a:p>
            <a:pPr lvl="2" algn="r" rtl="1"/>
            <a:r>
              <a:rPr lang="ar-SA" sz="2800" dirty="0"/>
              <a:t>يتولى التصفية أمين التصفية/ الاعسار كل دائن يتخذ إجراءات فردية</a:t>
            </a:r>
            <a:endParaRPr lang="en-US" sz="2800" dirty="0"/>
          </a:p>
          <a:p>
            <a:pPr lvl="2" algn="r" rtl="1"/>
            <a:r>
              <a:rPr lang="ar-SA" sz="2800" dirty="0"/>
              <a:t>الإفلاس فيه إجراءات خاصة بصغار المدينين/ الاعسار لا يوجد</a:t>
            </a:r>
            <a:endParaRPr lang="en-US" sz="2800" dirty="0"/>
          </a:p>
          <a:p>
            <a:pPr lvl="2" algn="r" rtl="1"/>
            <a:r>
              <a:rPr lang="ar-SA" sz="2800" dirty="0"/>
              <a:t>الإفلاس فيه تصفية إدارية/ الاعسار لا يوجد</a:t>
            </a:r>
            <a:endParaRPr lang="en-US" sz="2800" dirty="0"/>
          </a:p>
          <a:p>
            <a:pPr marL="457200" lvl="1" indent="0" algn="r" rtl="1">
              <a:buNone/>
            </a:pPr>
            <a:r>
              <a:rPr lang="ar-SA" sz="2800" dirty="0"/>
              <a:t> </a:t>
            </a:r>
            <a:endParaRPr lang="en-US" sz="2800" dirty="0"/>
          </a:p>
          <a:p>
            <a:pPr lvl="1" algn="r" rtl="1">
              <a:spcBef>
                <a:spcPts val="1000"/>
              </a:spcBef>
            </a:pPr>
            <a:endParaRPr lang="en-US" sz="2800" dirty="0"/>
          </a:p>
        </p:txBody>
      </p:sp>
    </p:spTree>
    <p:extLst>
      <p:ext uri="{BB962C8B-B14F-4D97-AF65-F5344CB8AC3E}">
        <p14:creationId xmlns:p14="http://schemas.microsoft.com/office/powerpoint/2010/main" val="353170226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A356D-093F-0747-ADA1-7DB81A1C3A21}"/>
              </a:ext>
            </a:extLst>
          </p:cNvPr>
          <p:cNvSpPr>
            <a:spLocks noGrp="1"/>
          </p:cNvSpPr>
          <p:nvPr>
            <p:ph type="title" idx="4294967295"/>
          </p:nvPr>
        </p:nvSpPr>
        <p:spPr>
          <a:xfrm>
            <a:off x="838200" y="365125"/>
            <a:ext cx="10515600" cy="1325563"/>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إجراءات الإفلاس</a:t>
            </a:r>
            <a:endParaRPr lang="en-US" b="1" dirty="0"/>
          </a:p>
        </p:txBody>
      </p:sp>
      <p:sp>
        <p:nvSpPr>
          <p:cNvPr id="3" name="Content Placeholder 2">
            <a:extLst>
              <a:ext uri="{FF2B5EF4-FFF2-40B4-BE49-F238E27FC236}">
                <a16:creationId xmlns:a16="http://schemas.microsoft.com/office/drawing/2014/main" id="{17B046BC-29CB-BA4C-A0DD-D030C466AA90}"/>
              </a:ext>
            </a:extLst>
          </p:cNvPr>
          <p:cNvSpPr>
            <a:spLocks noGrp="1"/>
          </p:cNvSpPr>
          <p:nvPr>
            <p:ph idx="4294967295"/>
          </p:nvPr>
        </p:nvSpPr>
        <p:spPr>
          <a:xfrm>
            <a:off x="838200" y="1944894"/>
            <a:ext cx="11754677" cy="4351338"/>
          </a:xfrm>
          <a:prstGeom prst="rect">
            <a:avLst/>
          </a:prstGeom>
        </p:spPr>
        <p:txBody>
          <a:bodyPr>
            <a:noAutofit/>
          </a:bodyPr>
          <a:lstStyle/>
          <a:p>
            <a:pPr lvl="2" algn="just" rtl="1"/>
            <a:r>
              <a:rPr lang="ar-SA" sz="3200" b="1" dirty="0">
                <a:solidFill>
                  <a:srgbClr val="0070C0"/>
                </a:solidFill>
              </a:rPr>
              <a:t>التسوية الوقائية: </a:t>
            </a:r>
            <a:r>
              <a:rPr lang="ar-SA" sz="3200" dirty="0"/>
              <a:t>إجراء يهدف الى توصل المدين الى اتفاق مع </a:t>
            </a:r>
            <a:r>
              <a:rPr lang="ar-SA" sz="3200" dirty="0" err="1"/>
              <a:t>دائنيه</a:t>
            </a:r>
            <a:r>
              <a:rPr lang="ar-SA" sz="3200" dirty="0"/>
              <a:t> على تسوية لديونه، ويحتفظ المدين فيه بإدارة نشاطه. </a:t>
            </a:r>
            <a:endParaRPr lang="en-US" sz="3200" dirty="0"/>
          </a:p>
          <a:p>
            <a:pPr lvl="2" algn="just" rtl="1"/>
            <a:r>
              <a:rPr lang="ar-SA" sz="3200" b="1" dirty="0">
                <a:solidFill>
                  <a:srgbClr val="0070C0"/>
                </a:solidFill>
              </a:rPr>
              <a:t>إعادة التنظيم المالي: </a:t>
            </a:r>
            <a:r>
              <a:rPr lang="ar-SA" sz="3200" dirty="0"/>
              <a:t>اجراء يهدف الى توصل المدين الى اتفاق مع </a:t>
            </a:r>
            <a:r>
              <a:rPr lang="ar-SA" sz="3200" dirty="0" err="1"/>
              <a:t>دائنيه</a:t>
            </a:r>
            <a:r>
              <a:rPr lang="ar-SA" sz="3200" dirty="0"/>
              <a:t> على إعادة التنظيم المالي لنشاطه، تحت اشراف أمين إعادة التنظيم المالي. </a:t>
            </a:r>
            <a:endParaRPr lang="en-US" sz="3200" dirty="0"/>
          </a:p>
          <a:p>
            <a:pPr lvl="2" algn="just" rtl="1"/>
            <a:r>
              <a:rPr lang="ar-SA" sz="3200" b="1" dirty="0">
                <a:solidFill>
                  <a:srgbClr val="0070C0"/>
                </a:solidFill>
              </a:rPr>
              <a:t>التصفية: </a:t>
            </a:r>
            <a:r>
              <a:rPr lang="ar-SA" sz="3200" dirty="0"/>
              <a:t>اجراء يهدف الى حصر مطالبات الدائنين وبيع أصول التفليسة وتوزيع حصيلتها على الدائنين، تحت إدارة امين التصفية. </a:t>
            </a:r>
            <a:endParaRPr lang="en-US" sz="3200" dirty="0"/>
          </a:p>
          <a:p>
            <a:pPr lvl="2" algn="just" rtl="1"/>
            <a:r>
              <a:rPr lang="ar-SA" sz="3200" b="1" dirty="0">
                <a:solidFill>
                  <a:srgbClr val="0070C0"/>
                </a:solidFill>
              </a:rPr>
              <a:t>التصفية الإدارية: </a:t>
            </a:r>
            <a:r>
              <a:rPr lang="ar-SA" sz="3200" dirty="0"/>
              <a:t>اجراء يهدف الى بيع أصول التفليسة التي لا يتوقع أن ينتج عن بيعها حصيلة تكفي للوفاء بمصروفات اجراء التصفية، تحت إدارة لجنة الإفلاس. </a:t>
            </a:r>
            <a:endParaRPr lang="en-US" sz="3200" dirty="0"/>
          </a:p>
          <a:p>
            <a:pPr lvl="1" algn="just" rtl="1">
              <a:spcBef>
                <a:spcPts val="1000"/>
              </a:spcBef>
            </a:pPr>
            <a:endParaRPr lang="en-US" sz="3200" dirty="0"/>
          </a:p>
        </p:txBody>
      </p:sp>
    </p:spTree>
    <p:extLst>
      <p:ext uri="{BB962C8B-B14F-4D97-AF65-F5344CB8AC3E}">
        <p14:creationId xmlns:p14="http://schemas.microsoft.com/office/powerpoint/2010/main" val="288904242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6E2D-05B5-2E4E-A650-C12883D9F7D6}"/>
              </a:ext>
            </a:extLst>
          </p:cNvPr>
          <p:cNvSpPr>
            <a:spLocks noGrp="1"/>
          </p:cNvSpPr>
          <p:nvPr>
            <p:ph type="title" idx="4294967295"/>
          </p:nvPr>
        </p:nvSpPr>
        <p:spPr>
          <a:xfrm>
            <a:off x="838200" y="365125"/>
            <a:ext cx="10515600" cy="1325563"/>
          </a:xfrm>
          <a:prstGeom prst="rect">
            <a:avLst/>
          </a:prstGeom>
          <a:ln>
            <a:solidFill>
              <a:schemeClr val="accent1"/>
            </a:solidFill>
          </a:ln>
        </p:spPr>
        <p:txBody>
          <a:bodyPr>
            <a:normAutofit fontScale="90000"/>
          </a:bodyPr>
          <a:lstStyle/>
          <a:p>
            <a:pPr algn="ctr" rtl="1"/>
            <a:br>
              <a:rPr lang="ar-SA" b="1" dirty="0"/>
            </a:br>
            <a:r>
              <a:rPr lang="ar-SA" b="1" dirty="0"/>
              <a:t>أهداف إجراءات الإفلاس: (المادة الثانية)</a:t>
            </a:r>
            <a:br>
              <a:rPr lang="en-US" b="1" dirty="0"/>
            </a:br>
            <a:endParaRPr lang="en-US" b="1" dirty="0"/>
          </a:p>
        </p:txBody>
      </p:sp>
      <p:sp>
        <p:nvSpPr>
          <p:cNvPr id="3" name="Content Placeholder 2">
            <a:extLst>
              <a:ext uri="{FF2B5EF4-FFF2-40B4-BE49-F238E27FC236}">
                <a16:creationId xmlns:a16="http://schemas.microsoft.com/office/drawing/2014/main" id="{3B8FCFB3-417A-1241-A8F3-B2843691C1FA}"/>
              </a:ext>
            </a:extLst>
          </p:cNvPr>
          <p:cNvSpPr>
            <a:spLocks noGrp="1"/>
          </p:cNvSpPr>
          <p:nvPr>
            <p:ph idx="4294967295"/>
          </p:nvPr>
        </p:nvSpPr>
        <p:spPr>
          <a:xfrm>
            <a:off x="838200" y="1825625"/>
            <a:ext cx="10515600" cy="4351338"/>
          </a:xfrm>
          <a:prstGeom prst="rect">
            <a:avLst/>
          </a:prstGeom>
        </p:spPr>
        <p:txBody>
          <a:bodyPr>
            <a:normAutofit/>
          </a:bodyPr>
          <a:lstStyle/>
          <a:p>
            <a:pPr marL="0" indent="0" algn="r" rtl="1">
              <a:buNone/>
            </a:pPr>
            <a:endParaRPr lang="en-US" sz="3200" dirty="0"/>
          </a:p>
          <a:p>
            <a:pPr lvl="1" algn="r" rtl="1"/>
            <a:r>
              <a:rPr lang="ar-SA" sz="3200" dirty="0"/>
              <a:t>فرصة للمدين المفلس أو المتعثر في ترتيب وضعه المالي. </a:t>
            </a:r>
            <a:endParaRPr lang="en-US" sz="3200" dirty="0"/>
          </a:p>
          <a:p>
            <a:pPr lvl="1" algn="r" rtl="1"/>
            <a:r>
              <a:rPr lang="ar-SA" sz="3200" dirty="0"/>
              <a:t>مراعاة حقوق الدائنين</a:t>
            </a:r>
            <a:endParaRPr lang="en-US" sz="3200" dirty="0"/>
          </a:p>
          <a:p>
            <a:pPr lvl="1" algn="r" rtl="1"/>
            <a:r>
              <a:rPr lang="ar-SA" sz="3200" dirty="0"/>
              <a:t>تعظيم قيمة أصول التفليسة </a:t>
            </a:r>
            <a:endParaRPr lang="en-US" sz="3200" dirty="0"/>
          </a:p>
          <a:p>
            <a:pPr lvl="1" algn="r" rtl="1"/>
            <a:r>
              <a:rPr lang="ar-SA" sz="3200" dirty="0"/>
              <a:t>خفض تكلفة الإجراءات وفي مدد محددة. </a:t>
            </a:r>
            <a:endParaRPr lang="en-US" sz="3200" dirty="0"/>
          </a:p>
          <a:p>
            <a:pPr marL="0" indent="0" algn="r" rtl="1">
              <a:buNone/>
            </a:pPr>
            <a:r>
              <a:rPr lang="ar-SA" sz="3200" dirty="0"/>
              <a:t> </a:t>
            </a:r>
            <a:endParaRPr lang="en-US" sz="3200" dirty="0"/>
          </a:p>
          <a:p>
            <a:pPr marL="228600" indent="-228600" algn="r" defTabSz="914400" rtl="1" eaLnBrk="1" latinLnBrk="0" hangingPunct="1">
              <a:lnSpc>
                <a:spcPct val="90000"/>
              </a:lnSpc>
              <a:spcBef>
                <a:spcPts val="10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107864234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66B4-5EB3-E044-8ADA-0E12A904716F}"/>
              </a:ext>
            </a:extLst>
          </p:cNvPr>
          <p:cNvSpPr>
            <a:spLocks noGrp="1"/>
          </p:cNvSpPr>
          <p:nvPr>
            <p:ph type="title" idx="4294967295"/>
          </p:nvPr>
        </p:nvSpPr>
        <p:spPr>
          <a:xfrm>
            <a:off x="838200" y="365126"/>
            <a:ext cx="10515600" cy="774562"/>
          </a:xfrm>
          <a:prstGeom prst="rect">
            <a:avLst/>
          </a:prstGeom>
          <a:ln>
            <a:solidFill>
              <a:schemeClr val="accent1"/>
            </a:solidFill>
          </a:ln>
        </p:spPr>
        <p:txBody>
          <a:bodyPr>
            <a:normAutofit fontScale="90000"/>
          </a:bodyPr>
          <a:lstStyle/>
          <a:p>
            <a:pPr algn="ctr" rtl="1"/>
            <a:br>
              <a:rPr lang="ar-SA" b="1" dirty="0"/>
            </a:br>
            <a:r>
              <a:rPr lang="ar-SA" b="1" dirty="0"/>
              <a:t>نطاق سريان نظام الإفلاس (الأشخاص الخاضعين له)</a:t>
            </a:r>
            <a:br>
              <a:rPr lang="en-US" b="1" dirty="0"/>
            </a:br>
            <a:endParaRPr lang="en-US" b="1" dirty="0"/>
          </a:p>
        </p:txBody>
      </p:sp>
      <p:sp>
        <p:nvSpPr>
          <p:cNvPr id="3" name="Content Placeholder 2">
            <a:extLst>
              <a:ext uri="{FF2B5EF4-FFF2-40B4-BE49-F238E27FC236}">
                <a16:creationId xmlns:a16="http://schemas.microsoft.com/office/drawing/2014/main" id="{D327F3A6-6601-7144-BFFA-363BF6371D37}"/>
              </a:ext>
            </a:extLst>
          </p:cNvPr>
          <p:cNvSpPr>
            <a:spLocks noGrp="1"/>
          </p:cNvSpPr>
          <p:nvPr>
            <p:ph idx="4294967295"/>
          </p:nvPr>
        </p:nvSpPr>
        <p:spPr>
          <a:xfrm>
            <a:off x="331304" y="1825625"/>
            <a:ext cx="11569148" cy="4351338"/>
          </a:xfrm>
          <a:prstGeom prst="rect">
            <a:avLst/>
          </a:prstGeom>
        </p:spPr>
        <p:txBody>
          <a:bodyPr>
            <a:noAutofit/>
          </a:bodyPr>
          <a:lstStyle/>
          <a:p>
            <a:pPr algn="just" rtl="1"/>
            <a:r>
              <a:rPr lang="ar-SA" sz="2400" dirty="0"/>
              <a:t> الأشخاص الطبيعية والاعتبارية (المادة الرابعة)</a:t>
            </a:r>
            <a:endParaRPr lang="en-US" sz="2400" dirty="0"/>
          </a:p>
          <a:p>
            <a:pPr marL="0" lvl="0" indent="0" algn="just" rtl="1">
              <a:buNone/>
            </a:pPr>
            <a:endParaRPr lang="en-US" sz="2400" dirty="0"/>
          </a:p>
          <a:p>
            <a:pPr lvl="0" algn="just" rtl="1"/>
            <a:r>
              <a:rPr lang="ar-SA" sz="2400" dirty="0">
                <a:solidFill>
                  <a:srgbClr val="00B050"/>
                </a:solidFill>
              </a:rPr>
              <a:t>ما هو المقصود بالأعمال المهنية ؟ </a:t>
            </a:r>
            <a:r>
              <a:rPr lang="ar-SA" sz="2400" dirty="0"/>
              <a:t>(المادة الأولى) أعمال يمارسها الشخص لحسابه الخاص على سبيل الاحتراف استناداً </a:t>
            </a:r>
            <a:r>
              <a:rPr lang="ar-SA" sz="2400" dirty="0" err="1"/>
              <a:t>إلى</a:t>
            </a:r>
            <a:r>
              <a:rPr lang="ar-SA" sz="2400" dirty="0"/>
              <a:t> خبرة </a:t>
            </a:r>
            <a:r>
              <a:rPr lang="ar-SA" sz="2400" dirty="0" err="1"/>
              <a:t>أو</a:t>
            </a:r>
            <a:r>
              <a:rPr lang="ar-SA" sz="2400" dirty="0"/>
              <a:t> تأهيل </a:t>
            </a:r>
            <a:r>
              <a:rPr lang="ar-SA" sz="2400" dirty="0" err="1"/>
              <a:t>أو</a:t>
            </a:r>
            <a:r>
              <a:rPr lang="ar-SA" sz="2400" dirty="0"/>
              <a:t> ملكة </a:t>
            </a:r>
            <a:r>
              <a:rPr lang="ar-SA" sz="2400" dirty="0" err="1"/>
              <a:t>أو</a:t>
            </a:r>
            <a:r>
              <a:rPr lang="ar-SA" sz="2400" dirty="0"/>
              <a:t> مهارة، ودون ارتباط بعقد عمل مع المستفيد يخضعه لتبعيته ومسؤوليته وإشرافه</a:t>
            </a:r>
            <a:r>
              <a:rPr lang="en-US" sz="2400" dirty="0"/>
              <a:t>. </a:t>
            </a:r>
          </a:p>
          <a:p>
            <a:pPr marL="0" lvl="0" indent="0" algn="just" rtl="1">
              <a:buNone/>
            </a:pPr>
            <a:r>
              <a:rPr lang="en-US" sz="2400" dirty="0"/>
              <a:t> </a:t>
            </a:r>
          </a:p>
          <a:p>
            <a:pPr lvl="0" algn="just" rtl="1"/>
            <a:r>
              <a:rPr lang="ar-SA" sz="2400" dirty="0">
                <a:solidFill>
                  <a:srgbClr val="00B050"/>
                </a:solidFill>
              </a:rPr>
              <a:t>والكيانات المنظمة؟ </a:t>
            </a:r>
            <a:r>
              <a:rPr lang="ar-SA" sz="2400" dirty="0"/>
              <a:t>شخص مرخص له بممارسة نشاط مالي </a:t>
            </a:r>
            <a:r>
              <a:rPr lang="ar-SA" sz="2400" dirty="0" err="1"/>
              <a:t>أو</a:t>
            </a:r>
            <a:r>
              <a:rPr lang="ar-SA" sz="2400" dirty="0"/>
              <a:t> يدير مرفقاً عامً  (المادة الثالثة) (المادة الثانية من اللائحة التنفيذية)</a:t>
            </a:r>
            <a:endParaRPr lang="en-US" sz="2400" dirty="0"/>
          </a:p>
          <a:p>
            <a:pPr algn="just" rtl="1"/>
            <a:endParaRPr lang="en-US" sz="2400" dirty="0"/>
          </a:p>
          <a:p>
            <a:pPr lvl="0" algn="just" rtl="1"/>
            <a:r>
              <a:rPr lang="ar-SA" sz="2400" dirty="0">
                <a:solidFill>
                  <a:srgbClr val="00B050"/>
                </a:solidFill>
              </a:rPr>
              <a:t>متى يخضع الشخص لنظام الإفلاس ومتى يخضع لنظام آخر؟ </a:t>
            </a:r>
            <a:r>
              <a:rPr lang="ar-SA" sz="2400" dirty="0"/>
              <a:t>(المادة السابعة)</a:t>
            </a:r>
            <a:endParaRPr lang="en-US" sz="2400" dirty="0"/>
          </a:p>
          <a:p>
            <a:pPr algn="just"/>
            <a:r>
              <a:rPr lang="ar-SA" sz="2400" dirty="0"/>
              <a:t> </a:t>
            </a:r>
            <a:endParaRPr lang="en-US" sz="2400" dirty="0"/>
          </a:p>
          <a:p>
            <a:pPr marL="228600" indent="-228600" algn="just" defTabSz="914400" rtl="1" eaLnBrk="1" latinLnBrk="0" hangingPunct="1">
              <a:lnSpc>
                <a:spcPct val="90000"/>
              </a:lnSpc>
              <a:spcBef>
                <a:spcPts val="100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247324828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784F-8D7C-A14C-BFDA-A00A9D8D25EC}"/>
              </a:ext>
            </a:extLst>
          </p:cNvPr>
          <p:cNvSpPr>
            <a:spLocks noGrp="1"/>
          </p:cNvSpPr>
          <p:nvPr>
            <p:ph type="title" idx="4294967295"/>
          </p:nvPr>
        </p:nvSpPr>
        <p:spPr>
          <a:xfrm>
            <a:off x="838200" y="139838"/>
            <a:ext cx="10515600" cy="708301"/>
          </a:xfrm>
          <a:prstGeom prst="rect">
            <a:avLst/>
          </a:prstGeom>
          <a:ln>
            <a:solidFill>
              <a:schemeClr val="accent1"/>
            </a:solidFill>
          </a:ln>
        </p:spPr>
        <p:txBody>
          <a:bodyPr>
            <a:normAutofit fontScale="90000"/>
          </a:bodyPr>
          <a:lstStyle/>
          <a:p>
            <a:pPr algn="ctr" rtl="1"/>
            <a:br>
              <a:rPr lang="ar-SA" b="1" dirty="0"/>
            </a:br>
            <a:r>
              <a:rPr lang="ar-SA" b="1" dirty="0"/>
              <a:t>منهم أصحاب الحقوق لدى المدين؟ (المادة الأولى) </a:t>
            </a:r>
            <a:br>
              <a:rPr lang="en-US" b="1" dirty="0"/>
            </a:br>
            <a:endParaRPr lang="en-US" dirty="0"/>
          </a:p>
        </p:txBody>
      </p:sp>
      <p:sp>
        <p:nvSpPr>
          <p:cNvPr id="3" name="Content Placeholder 2">
            <a:extLst>
              <a:ext uri="{FF2B5EF4-FFF2-40B4-BE49-F238E27FC236}">
                <a16:creationId xmlns:a16="http://schemas.microsoft.com/office/drawing/2014/main" id="{35F0EC94-0793-5542-8560-57CBC992AC75}"/>
              </a:ext>
            </a:extLst>
          </p:cNvPr>
          <p:cNvSpPr>
            <a:spLocks noGrp="1"/>
          </p:cNvSpPr>
          <p:nvPr>
            <p:ph idx="4294967295"/>
          </p:nvPr>
        </p:nvSpPr>
        <p:spPr>
          <a:xfrm>
            <a:off x="0" y="848139"/>
            <a:ext cx="12003156" cy="4351338"/>
          </a:xfrm>
          <a:prstGeom prst="rect">
            <a:avLst/>
          </a:prstGeom>
        </p:spPr>
        <p:txBody>
          <a:bodyPr>
            <a:noAutofit/>
          </a:bodyPr>
          <a:lstStyle/>
          <a:p>
            <a:pPr lvl="1" algn="just" rtl="1"/>
            <a:r>
              <a:rPr lang="ar-SA" dirty="0"/>
              <a:t>المدين: شخص ثبت في ذمته دين. </a:t>
            </a:r>
          </a:p>
          <a:p>
            <a:pPr lvl="1" algn="just" rtl="1"/>
            <a:endParaRPr lang="en-US" dirty="0"/>
          </a:p>
          <a:p>
            <a:pPr lvl="1" algn="just" rtl="1"/>
            <a:r>
              <a:rPr lang="ar-SA" dirty="0">
                <a:solidFill>
                  <a:srgbClr val="FF0000"/>
                </a:solidFill>
              </a:rPr>
              <a:t>الأشخاص أصحاب الحقوق هم:</a:t>
            </a:r>
            <a:endParaRPr lang="en-US" dirty="0">
              <a:solidFill>
                <a:srgbClr val="FF0000"/>
              </a:solidFill>
            </a:endParaRPr>
          </a:p>
          <a:p>
            <a:pPr lvl="1" algn="just" rtl="1"/>
            <a:r>
              <a:rPr lang="ar-SA" dirty="0"/>
              <a:t>الدائن: شخص تبث له دين في ذمة المدين</a:t>
            </a:r>
            <a:endParaRPr lang="en-US" dirty="0"/>
          </a:p>
          <a:p>
            <a:pPr lvl="1" algn="just" rtl="1"/>
            <a:r>
              <a:rPr lang="ar-SA" dirty="0"/>
              <a:t>المالك: شخص يملك حصة أو سهما في رأس مال المدين. </a:t>
            </a:r>
            <a:endParaRPr lang="en-US" dirty="0"/>
          </a:p>
          <a:p>
            <a:pPr lvl="1" algn="just" rtl="1"/>
            <a:r>
              <a:rPr lang="ar-SA" dirty="0"/>
              <a:t>الطرف ذو العلاقة: المادة الأولى</a:t>
            </a:r>
            <a:endParaRPr lang="en-US" dirty="0"/>
          </a:p>
          <a:p>
            <a:pPr marL="514350" indent="-514350" algn="just" rtl="1">
              <a:buFont typeface="+mj-lt"/>
              <a:buAutoNum type="arabicPeriod"/>
            </a:pPr>
            <a:r>
              <a:rPr lang="ar" sz="2400" dirty="0"/>
              <a:t>مدير المدين وعضو مجلس إدارته ومن في حكمهما وشريك المدين والمالك، وأقرباء هؤلاء الأشخاص والمدين حتى الدرجة الثالثة. </a:t>
            </a:r>
          </a:p>
          <a:p>
            <a:pPr marL="514350" indent="-514350" algn="just" rtl="1">
              <a:buFont typeface="+mj-lt"/>
              <a:buAutoNum type="arabicPeriod"/>
            </a:pPr>
            <a:r>
              <a:rPr lang="ar" sz="2400" dirty="0"/>
              <a:t>من يكون بينه والمدين علاقة عمل.</a:t>
            </a:r>
          </a:p>
          <a:p>
            <a:pPr marL="514350" indent="-514350" algn="just" rtl="1">
              <a:buFont typeface="+mj-lt"/>
              <a:buAutoNum type="arabicPeriod"/>
            </a:pPr>
            <a:r>
              <a:rPr lang="ar" sz="2400" dirty="0"/>
              <a:t>الشخص الذي يسيطر عليه وعلى المدين -بشكل مباشر أو غير مباشر - شخص آخر أو أكثر بما يوازي نسبة ملكية تزيد على خمسين في المائة من رأس مال كل منهما. </a:t>
            </a:r>
          </a:p>
          <a:p>
            <a:pPr marL="514350" indent="-514350" algn="just" rtl="1">
              <a:buFont typeface="+mj-lt"/>
              <a:buAutoNum type="arabicPeriod"/>
            </a:pPr>
            <a:r>
              <a:rPr lang="ar" sz="2400" dirty="0"/>
              <a:t>الشخص الذي يسيطر على المدين -بشكل مباشر أو غير مباشر - بما يوازي نسبة ملكية تزيد على خمسين في المائة من رأس مال المدين. </a:t>
            </a:r>
          </a:p>
          <a:p>
            <a:pPr marL="514350" indent="-514350" algn="just" rtl="1">
              <a:buFont typeface="+mj-lt"/>
              <a:buAutoNum type="arabicPeriod"/>
            </a:pPr>
            <a:r>
              <a:rPr lang="ar" sz="2400" dirty="0"/>
              <a:t>الشخص الذي يسيطر عليه المدين -بشكل مباشر أو غير مباشر - بما يوازي نسبة ملكية تزيد على خمسين في المائة من رأس ماله. </a:t>
            </a:r>
          </a:p>
          <a:p>
            <a:pPr marL="514350" indent="-514350" algn="just" rtl="1">
              <a:buFont typeface="+mj-lt"/>
              <a:buAutoNum type="arabicPeriod"/>
            </a:pPr>
            <a:endParaRPr lang="ar" sz="2400" dirty="0"/>
          </a:p>
          <a:p>
            <a:pPr marL="228600" indent="-228600" algn="just" defTabSz="914400" rtl="1" eaLnBrk="1" latinLnBrk="0" hangingPunct="1">
              <a:lnSpc>
                <a:spcPct val="90000"/>
              </a:lnSpc>
              <a:spcBef>
                <a:spcPts val="100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396051137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1751-6438-5A47-9831-10D6773E8CBE}"/>
              </a:ext>
            </a:extLst>
          </p:cNvPr>
          <p:cNvSpPr>
            <a:spLocks noGrp="1"/>
          </p:cNvSpPr>
          <p:nvPr>
            <p:ph type="title" idx="4294967295"/>
          </p:nvPr>
        </p:nvSpPr>
        <p:spPr>
          <a:xfrm>
            <a:off x="838200" y="365125"/>
            <a:ext cx="10515600" cy="1325563"/>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بعض التعريفات الواردة في المادة الأولى</a:t>
            </a:r>
            <a:endParaRPr lang="en-US" b="1" dirty="0"/>
          </a:p>
        </p:txBody>
      </p:sp>
      <p:sp>
        <p:nvSpPr>
          <p:cNvPr id="3" name="Content Placeholder 2">
            <a:extLst>
              <a:ext uri="{FF2B5EF4-FFF2-40B4-BE49-F238E27FC236}">
                <a16:creationId xmlns:a16="http://schemas.microsoft.com/office/drawing/2014/main" id="{F9F6EF92-B106-024C-B025-0D3A5E887F4F}"/>
              </a:ext>
            </a:extLst>
          </p:cNvPr>
          <p:cNvSpPr>
            <a:spLocks noGrp="1"/>
          </p:cNvSpPr>
          <p:nvPr>
            <p:ph idx="4294967295"/>
          </p:nvPr>
        </p:nvSpPr>
        <p:spPr>
          <a:xfrm>
            <a:off x="838200" y="1825625"/>
            <a:ext cx="10515600" cy="4351338"/>
          </a:xfrm>
          <a:prstGeom prst="rect">
            <a:avLst/>
          </a:prstGeom>
        </p:spPr>
        <p:txBody>
          <a:bodyPr>
            <a:normAutofit/>
          </a:bodyPr>
          <a:lstStyle/>
          <a:p>
            <a:pPr algn="r" rtl="1"/>
            <a:r>
              <a:rPr lang="ar" b="1" dirty="0">
                <a:solidFill>
                  <a:srgbClr val="0070C0"/>
                </a:solidFill>
              </a:rPr>
              <a:t>المحكمة: </a:t>
            </a:r>
            <a:r>
              <a:rPr lang="ar" dirty="0"/>
              <a:t>المحكمة التجارية. </a:t>
            </a:r>
          </a:p>
          <a:p>
            <a:pPr algn="r" rtl="1"/>
            <a:r>
              <a:rPr lang="ar" b="1" dirty="0">
                <a:solidFill>
                  <a:srgbClr val="0070C0"/>
                </a:solidFill>
              </a:rPr>
              <a:t>الوزارة: </a:t>
            </a:r>
            <a:r>
              <a:rPr lang="ar" dirty="0"/>
              <a:t>وزارة التجارة والاستثمار. </a:t>
            </a:r>
          </a:p>
          <a:p>
            <a:pPr algn="r" rtl="1"/>
            <a:r>
              <a:rPr lang="ar" b="1" dirty="0">
                <a:solidFill>
                  <a:srgbClr val="0070C0"/>
                </a:solidFill>
              </a:rPr>
              <a:t>الوزير: </a:t>
            </a:r>
            <a:r>
              <a:rPr lang="ar" dirty="0"/>
              <a:t>وزير التجارة والاستثمار. </a:t>
            </a:r>
          </a:p>
          <a:p>
            <a:pPr algn="r" rtl="1"/>
            <a:r>
              <a:rPr lang="ar" b="1" dirty="0">
                <a:solidFill>
                  <a:srgbClr val="0070C0"/>
                </a:solidFill>
              </a:rPr>
              <a:t>المتعثر: </a:t>
            </a:r>
            <a:r>
              <a:rPr lang="ar" dirty="0"/>
              <a:t>مدين توقف عن سداد دين مطالب به في موعد استحقاقه. </a:t>
            </a:r>
          </a:p>
          <a:p>
            <a:pPr algn="r" rtl="1"/>
            <a:r>
              <a:rPr lang="ar" b="1" dirty="0">
                <a:solidFill>
                  <a:srgbClr val="0070C0"/>
                </a:solidFill>
              </a:rPr>
              <a:t>المفلس: </a:t>
            </a:r>
            <a:r>
              <a:rPr lang="ar" dirty="0"/>
              <a:t>مدين استغرقت ديونه جميع أصوله. </a:t>
            </a:r>
          </a:p>
          <a:p>
            <a:pPr algn="r" rtl="1"/>
            <a:r>
              <a:rPr lang="ar" b="1" dirty="0">
                <a:solidFill>
                  <a:srgbClr val="0070C0"/>
                </a:solidFill>
              </a:rPr>
              <a:t>الجهة المختصة: </a:t>
            </a:r>
            <a:r>
              <a:rPr lang="ar" dirty="0"/>
              <a:t>الجهة المختصة بتنظيم نشاط الكيان المنظم والرقابة والإشراف عليه. </a:t>
            </a:r>
          </a:p>
          <a:p>
            <a:pPr algn="r" rtl="1"/>
            <a:r>
              <a:rPr lang="ar" b="1" dirty="0">
                <a:solidFill>
                  <a:srgbClr val="0070C0"/>
                </a:solidFill>
              </a:rPr>
              <a:t>المدين الصغير: </a:t>
            </a:r>
            <a:r>
              <a:rPr lang="ar" dirty="0"/>
              <a:t>مدين تنطبق عليه المعايير التي تضعها لجنة الإفلاس بالتنسيق مع الهيئة العامة للمنشئات المتوسطة والصغيرة. وقد تم تحديده بأنه المدين الذي لا تتجاوز إجمالي ديونه ٢ مليون ريال سعودي. </a:t>
            </a: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p>
        </p:txBody>
      </p:sp>
    </p:spTree>
    <p:extLst>
      <p:ext uri="{BB962C8B-B14F-4D97-AF65-F5344CB8AC3E}">
        <p14:creationId xmlns:p14="http://schemas.microsoft.com/office/powerpoint/2010/main" val="407262992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DBCC84-3C7C-AE45-813E-892686FA5E83}"/>
              </a:ext>
            </a:extLst>
          </p:cNvPr>
          <p:cNvSpPr/>
          <p:nvPr/>
        </p:nvSpPr>
        <p:spPr>
          <a:xfrm>
            <a:off x="328617" y="428629"/>
            <a:ext cx="11544300" cy="600075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ar-SA" sz="5400" b="1" dirty="0"/>
          </a:p>
          <a:p>
            <a:pPr algn="ctr" defTabSz="914377" rtl="1"/>
            <a:r>
              <a:rPr lang="ar-SA" sz="5400" b="1" dirty="0"/>
              <a:t>المحاضرة الثالثة والعشرين</a:t>
            </a:r>
          </a:p>
          <a:p>
            <a:pPr algn="ctr" defTabSz="914377" rtl="1"/>
            <a:endParaRPr lang="ar-SA" sz="5400" b="1" u="sng" dirty="0"/>
          </a:p>
          <a:p>
            <a:pPr algn="ctr" defTabSz="914377" rtl="1"/>
            <a:endParaRPr lang="en-US" sz="5400" b="1" dirty="0"/>
          </a:p>
        </p:txBody>
      </p:sp>
    </p:spTree>
    <p:extLst>
      <p:ext uri="{BB962C8B-B14F-4D97-AF65-F5344CB8AC3E}">
        <p14:creationId xmlns:p14="http://schemas.microsoft.com/office/powerpoint/2010/main" val="4042770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7F270-1892-C94D-B4DF-507885CA6483}"/>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dirty="0"/>
              <a:t>الأوراق التجارية في النظام السعودي</a:t>
            </a:r>
            <a:endParaRPr lang="en-US" dirty="0"/>
          </a:p>
        </p:txBody>
      </p:sp>
      <p:sp>
        <p:nvSpPr>
          <p:cNvPr id="3" name="Content Placeholder 2">
            <a:extLst>
              <a:ext uri="{FF2B5EF4-FFF2-40B4-BE49-F238E27FC236}">
                <a16:creationId xmlns:a16="http://schemas.microsoft.com/office/drawing/2014/main" id="{223B1017-F695-394F-8BA1-EB561C25179D}"/>
              </a:ext>
            </a:extLst>
          </p:cNvPr>
          <p:cNvSpPr>
            <a:spLocks noGrp="1"/>
          </p:cNvSpPr>
          <p:nvPr>
            <p:ph idx="1"/>
          </p:nvPr>
        </p:nvSpPr>
        <p:spPr>
          <a:xfrm>
            <a:off x="600075" y="1868487"/>
            <a:ext cx="11253787" cy="4351338"/>
          </a:xfr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نظام المحكمة التجارية لعام ١٣٥٠</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نظام الأوراق التجارية لعام ١٣٨٣ وقد أخذ بأحكام اتفاقيات جنيف، ما عدا سعر الفائدة.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نظام التنفيذ لعام ١٤٣٣.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قرار المجلس الأعلى للقضاء لعام ١٤٣٩ بنقل اختصاص الحق العام الى المحاكم الجزائية. </a:t>
            </a:r>
          </a:p>
        </p:txBody>
      </p:sp>
    </p:spTree>
    <p:extLst>
      <p:ext uri="{BB962C8B-B14F-4D97-AF65-F5344CB8AC3E}">
        <p14:creationId xmlns:p14="http://schemas.microsoft.com/office/powerpoint/2010/main" val="54298458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a:solidFill>
            <a:schemeClr val="accent4">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6" name="Pentagon 5"/>
          <p:cNvSpPr/>
          <p:nvPr/>
        </p:nvSpPr>
        <p:spPr>
          <a:xfrm flipH="1">
            <a:off x="3143251" y="2236306"/>
            <a:ext cx="716694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إنشاء لجنة الإفلاس</a:t>
            </a:r>
            <a:endParaRPr lang="en-US" sz="4000" b="1" dirty="0"/>
          </a:p>
        </p:txBody>
      </p:sp>
      <p:sp>
        <p:nvSpPr>
          <p:cNvPr id="8" name="Pentagon 7"/>
          <p:cNvSpPr/>
          <p:nvPr/>
        </p:nvSpPr>
        <p:spPr>
          <a:xfrm flipH="1">
            <a:off x="3143251" y="3028122"/>
            <a:ext cx="716694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قواعد عمل لجنة الإفلاس</a:t>
            </a:r>
            <a:endParaRPr lang="en-US" sz="4000" b="1" dirty="0"/>
          </a:p>
        </p:txBody>
      </p:sp>
      <p:sp>
        <p:nvSpPr>
          <p:cNvPr id="9" name="Pentagon 8">
            <a:extLst>
              <a:ext uri="{FF2B5EF4-FFF2-40B4-BE49-F238E27FC236}">
                <a16:creationId xmlns:a16="http://schemas.microsoft.com/office/drawing/2014/main" id="{F525DC80-EBFF-C941-834E-1F90B4C61729}"/>
              </a:ext>
            </a:extLst>
          </p:cNvPr>
          <p:cNvSpPr/>
          <p:nvPr/>
        </p:nvSpPr>
        <p:spPr>
          <a:xfrm flipH="1">
            <a:off x="3143251" y="4634529"/>
            <a:ext cx="716694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أمناء الإفلاس والخبراء وواجباتهم</a:t>
            </a:r>
            <a:endParaRPr lang="en-US" sz="4000" b="1" dirty="0"/>
          </a:p>
        </p:txBody>
      </p:sp>
      <p:sp>
        <p:nvSpPr>
          <p:cNvPr id="10" name="Pentagon 9">
            <a:extLst>
              <a:ext uri="{FF2B5EF4-FFF2-40B4-BE49-F238E27FC236}">
                <a16:creationId xmlns:a16="http://schemas.microsoft.com/office/drawing/2014/main" id="{810B163A-A784-434C-8C7F-2071BCF07C3A}"/>
              </a:ext>
            </a:extLst>
          </p:cNvPr>
          <p:cNvSpPr/>
          <p:nvPr/>
        </p:nvSpPr>
        <p:spPr>
          <a:xfrm flipH="1">
            <a:off x="3143251" y="3819938"/>
            <a:ext cx="716694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اختصاصات لجنة الإفلاس</a:t>
            </a:r>
            <a:endParaRPr lang="en-US" sz="4000" b="1" dirty="0"/>
          </a:p>
        </p:txBody>
      </p:sp>
      <p:sp>
        <p:nvSpPr>
          <p:cNvPr id="7" name="Pentagon 6">
            <a:extLst>
              <a:ext uri="{FF2B5EF4-FFF2-40B4-BE49-F238E27FC236}">
                <a16:creationId xmlns:a16="http://schemas.microsoft.com/office/drawing/2014/main" id="{2EBCF1B0-3620-AC4B-AECF-3D3B43365BFC}"/>
              </a:ext>
            </a:extLst>
          </p:cNvPr>
          <p:cNvSpPr/>
          <p:nvPr/>
        </p:nvSpPr>
        <p:spPr>
          <a:xfrm flipH="1">
            <a:off x="3143250" y="5449120"/>
            <a:ext cx="716694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عزل و اعتزال </a:t>
            </a:r>
            <a:r>
              <a:rPr lang="ar-SA" sz="4000" b="1"/>
              <a:t>الأمناء والخبراء</a:t>
            </a:r>
            <a:endParaRPr lang="en-US" sz="4000" b="1" dirty="0"/>
          </a:p>
        </p:txBody>
      </p:sp>
    </p:spTree>
    <p:extLst>
      <p:ext uri="{BB962C8B-B14F-4D97-AF65-F5344CB8AC3E}">
        <p14:creationId xmlns:p14="http://schemas.microsoft.com/office/powerpoint/2010/main" val="231258767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4BBA-421D-1144-AE13-F1DB57D8C508}"/>
              </a:ext>
            </a:extLst>
          </p:cNvPr>
          <p:cNvSpPr>
            <a:spLocks noGrp="1"/>
          </p:cNvSpPr>
          <p:nvPr>
            <p:ph type="title" idx="4294967295"/>
          </p:nvPr>
        </p:nvSpPr>
        <p:spPr>
          <a:xfrm>
            <a:off x="838200" y="365125"/>
            <a:ext cx="10515600" cy="1325563"/>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إنشاء لجنة الافلاس</a:t>
            </a:r>
            <a:endParaRPr lang="en-US" b="1" dirty="0"/>
          </a:p>
        </p:txBody>
      </p:sp>
      <p:sp>
        <p:nvSpPr>
          <p:cNvPr id="3" name="Content Placeholder 2">
            <a:extLst>
              <a:ext uri="{FF2B5EF4-FFF2-40B4-BE49-F238E27FC236}">
                <a16:creationId xmlns:a16="http://schemas.microsoft.com/office/drawing/2014/main" id="{552A6801-845F-9C47-BE27-7C32E9FF0605}"/>
              </a:ext>
            </a:extLst>
          </p:cNvPr>
          <p:cNvSpPr>
            <a:spLocks noGrp="1"/>
          </p:cNvSpPr>
          <p:nvPr>
            <p:ph idx="4294967295"/>
          </p:nvPr>
        </p:nvSpPr>
        <p:spPr>
          <a:xfrm>
            <a:off x="838200" y="1825625"/>
            <a:ext cx="10515600" cy="4351338"/>
          </a:xfrm>
          <a:prstGeom prst="rect">
            <a:avLst/>
          </a:prstGeo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تم إنشائها بقرار من مجلس الوزراء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خمس أعضاء أو أكثر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لمدة ثلاث سنوات قابلة للتجديد</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شخصية اعتبارية مستقلة ماليا واداريا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تحت اشراف وزير التجارة</a:t>
            </a:r>
          </a:p>
        </p:txBody>
      </p:sp>
    </p:spTree>
    <p:extLst>
      <p:ext uri="{BB962C8B-B14F-4D97-AF65-F5344CB8AC3E}">
        <p14:creationId xmlns:p14="http://schemas.microsoft.com/office/powerpoint/2010/main" val="20866000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624C-148F-C644-A669-88A09ECBB966}"/>
              </a:ext>
            </a:extLst>
          </p:cNvPr>
          <p:cNvSpPr>
            <a:spLocks noGrp="1"/>
          </p:cNvSpPr>
          <p:nvPr>
            <p:ph type="title" idx="4294967295"/>
          </p:nvPr>
        </p:nvSpPr>
        <p:spPr>
          <a:xfrm>
            <a:off x="838200" y="365125"/>
            <a:ext cx="10515600" cy="1325563"/>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قواعد عمل لجنة الافلاس</a:t>
            </a:r>
            <a:endParaRPr lang="en-US" b="1" dirty="0"/>
          </a:p>
        </p:txBody>
      </p:sp>
      <p:sp>
        <p:nvSpPr>
          <p:cNvPr id="3" name="Content Placeholder 2">
            <a:extLst>
              <a:ext uri="{FF2B5EF4-FFF2-40B4-BE49-F238E27FC236}">
                <a16:creationId xmlns:a16="http://schemas.microsoft.com/office/drawing/2014/main" id="{75E8E19F-AF85-3B43-B35F-DC79602B2FE3}"/>
              </a:ext>
            </a:extLst>
          </p:cNvPr>
          <p:cNvSpPr>
            <a:spLocks noGrp="1"/>
          </p:cNvSpPr>
          <p:nvPr>
            <p:ph idx="4294967295"/>
          </p:nvPr>
        </p:nvSpPr>
        <p:spPr>
          <a:xfrm>
            <a:off x="838200" y="1825625"/>
            <a:ext cx="10515600" cy="4351338"/>
          </a:xfrm>
          <a:prstGeom prst="rect">
            <a:avLst/>
          </a:prstGeo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تصدر من الوزير وتحدد كيفية </a:t>
            </a:r>
          </a:p>
          <a:p>
            <a:pPr lvl="1" algn="r" rtl="1">
              <a:spcBef>
                <a:spcPts val="1000"/>
              </a:spcBef>
            </a:pPr>
            <a:r>
              <a:rPr lang="ar-SA" sz="3200" dirty="0"/>
              <a:t>الاجتماعات </a:t>
            </a:r>
          </a:p>
          <a:p>
            <a:pPr lvl="1" algn="r" rtl="1">
              <a:spcBef>
                <a:spcPts val="1000"/>
              </a:spcBef>
            </a:pPr>
            <a:r>
              <a:rPr lang="ar-SA" sz="3200" dirty="0"/>
              <a:t>القرارات </a:t>
            </a:r>
          </a:p>
          <a:p>
            <a:pPr lvl="1" algn="r" rtl="1">
              <a:spcBef>
                <a:spcPts val="1000"/>
              </a:spcBef>
            </a:pPr>
            <a:r>
              <a:rPr lang="ar-SA" sz="3200" dirty="0"/>
              <a:t>التصويت </a:t>
            </a:r>
          </a:p>
          <a:p>
            <a:pPr lvl="1" algn="r" rtl="1">
              <a:spcBef>
                <a:spcPts val="1000"/>
              </a:spcBef>
            </a:pPr>
            <a:r>
              <a:rPr lang="ar-SA" sz="3200" dirty="0"/>
              <a:t>المحاضر </a:t>
            </a:r>
          </a:p>
          <a:p>
            <a:pPr algn="r" rtl="1"/>
            <a:r>
              <a:rPr lang="ar-SA" sz="3200" dirty="0"/>
              <a:t>تقدم اللجنة تقارير دورية للوزير عن إنجازاتها</a:t>
            </a:r>
          </a:p>
          <a:p>
            <a:pPr algn="r" rtl="1"/>
            <a:r>
              <a:rPr lang="ar-SA" sz="3200" dirty="0"/>
              <a:t>للجنة الاستعانة بالخبراء والمختصين </a:t>
            </a:r>
          </a:p>
          <a:p>
            <a:pPr algn="r" rtl="1"/>
            <a:r>
              <a:rPr lang="ar-SA" sz="3200" dirty="0"/>
              <a:t>للجنة تفويض من تراه في القيام بالأعمال الإدارية والتنفيذية </a:t>
            </a:r>
          </a:p>
          <a:p>
            <a:pPr algn="r" rtl="1"/>
            <a:endParaRPr lang="en-US" sz="3200" dirty="0"/>
          </a:p>
        </p:txBody>
      </p:sp>
    </p:spTree>
    <p:extLst>
      <p:ext uri="{BB962C8B-B14F-4D97-AF65-F5344CB8AC3E}">
        <p14:creationId xmlns:p14="http://schemas.microsoft.com/office/powerpoint/2010/main" val="110274567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EE88-BA6D-A841-8F05-3BE6255CB4C9}"/>
              </a:ext>
            </a:extLst>
          </p:cNvPr>
          <p:cNvSpPr>
            <a:spLocks noGrp="1"/>
          </p:cNvSpPr>
          <p:nvPr>
            <p:ph type="title" idx="4294967295"/>
          </p:nvPr>
        </p:nvSpPr>
        <p:spPr>
          <a:xfrm>
            <a:off x="930965" y="179595"/>
            <a:ext cx="10515600" cy="681796"/>
          </a:xfrm>
          <a:prstGeom prst="rect">
            <a:avLst/>
          </a:prstGeom>
          <a:ln>
            <a:solidFill>
              <a:schemeClr val="accent1"/>
            </a:solidFill>
          </a:ln>
        </p:spPr>
        <p:txBody>
          <a:bodyPr>
            <a:noAutofit/>
          </a:bodyPr>
          <a:lstStyle/>
          <a:p>
            <a:pPr algn="ctr" defTabSz="914400" rtl="1" eaLnBrk="1" latinLnBrk="0" hangingPunct="1">
              <a:lnSpc>
                <a:spcPct val="90000"/>
              </a:lnSpc>
              <a:spcBef>
                <a:spcPct val="0"/>
              </a:spcBef>
              <a:buNone/>
            </a:pPr>
            <a:r>
              <a:rPr lang="ar-SA" sz="3600" b="1" dirty="0"/>
              <a:t>اختصاصات لجنة الافلاس</a:t>
            </a:r>
            <a:endParaRPr lang="en-US" sz="3600" b="1" dirty="0"/>
          </a:p>
        </p:txBody>
      </p:sp>
      <p:sp>
        <p:nvSpPr>
          <p:cNvPr id="3" name="Content Placeholder 2">
            <a:extLst>
              <a:ext uri="{FF2B5EF4-FFF2-40B4-BE49-F238E27FC236}">
                <a16:creationId xmlns:a16="http://schemas.microsoft.com/office/drawing/2014/main" id="{70F11470-21A8-1845-95DC-6892CCAD89A7}"/>
              </a:ext>
            </a:extLst>
          </p:cNvPr>
          <p:cNvSpPr>
            <a:spLocks noGrp="1"/>
          </p:cNvSpPr>
          <p:nvPr>
            <p:ph idx="4294967295"/>
          </p:nvPr>
        </p:nvSpPr>
        <p:spPr>
          <a:xfrm>
            <a:off x="145776" y="1298714"/>
            <a:ext cx="11873946" cy="4735651"/>
          </a:xfrm>
          <a:prstGeom prst="rect">
            <a:avLst/>
          </a:prstGeom>
        </p:spPr>
        <p:txBody>
          <a:bodyPr>
            <a:noAutofit/>
          </a:bodyPr>
          <a:lstStyle/>
          <a:p>
            <a:pPr marL="514350" indent="-514350" algn="r" defTabSz="914400" rtl="1" eaLnBrk="1" latinLnBrk="0" hangingPunct="1">
              <a:lnSpc>
                <a:spcPct val="90000"/>
              </a:lnSpc>
              <a:spcBef>
                <a:spcPts val="1000"/>
              </a:spcBef>
              <a:buFont typeface="+mj-lt"/>
              <a:buAutoNum type="arabicPeriod"/>
            </a:pPr>
            <a:r>
              <a:rPr lang="ar-SA" dirty="0"/>
              <a:t>سجل الإفلاس: إنشائه – حفظه - إدارته – من أجل تحقيق الشفافية</a:t>
            </a:r>
          </a:p>
          <a:p>
            <a:pPr marL="514350" indent="-514350" algn="r" defTabSz="914400" rtl="1" eaLnBrk="1" latinLnBrk="0" hangingPunct="1">
              <a:lnSpc>
                <a:spcPct val="90000"/>
              </a:lnSpc>
              <a:spcBef>
                <a:spcPts val="1000"/>
              </a:spcBef>
              <a:buFont typeface="+mj-lt"/>
              <a:buAutoNum type="arabicPeriod"/>
            </a:pPr>
            <a:r>
              <a:rPr lang="ar-SA" dirty="0"/>
              <a:t>أمناء الإفلاس (الترخيص – القوائم – القواعد المنظمة – قواعد السلوك – قواعد الترشيح)</a:t>
            </a:r>
          </a:p>
          <a:p>
            <a:pPr marL="514350" indent="-514350" algn="r" defTabSz="914400" rtl="1" eaLnBrk="1" latinLnBrk="0" hangingPunct="1">
              <a:lnSpc>
                <a:spcPct val="90000"/>
              </a:lnSpc>
              <a:spcBef>
                <a:spcPts val="1000"/>
              </a:spcBef>
              <a:buFont typeface="+mj-lt"/>
              <a:buAutoNum type="arabicPeriod"/>
            </a:pPr>
            <a:r>
              <a:rPr lang="ar-SA" dirty="0"/>
              <a:t>إجراءات الإفلاس (الاشراف والتفتيش)</a:t>
            </a:r>
          </a:p>
          <a:p>
            <a:pPr marL="514350" indent="-514350" algn="r" defTabSz="914400" rtl="1" eaLnBrk="1" latinLnBrk="0" hangingPunct="1">
              <a:lnSpc>
                <a:spcPct val="90000"/>
              </a:lnSpc>
              <a:spcBef>
                <a:spcPts val="1000"/>
              </a:spcBef>
              <a:buFont typeface="+mj-lt"/>
              <a:buAutoNum type="arabicPeriod"/>
            </a:pPr>
            <a:r>
              <a:rPr lang="ar-SA" dirty="0"/>
              <a:t>صغار المدينين: اللجنة + الهيئة العامة للمنشئات المتوسطة والصغيرة (لا يتجاوز الدين ٢ مليون)</a:t>
            </a:r>
          </a:p>
          <a:p>
            <a:pPr marL="514350" indent="-514350" algn="r" defTabSz="914400" rtl="1" eaLnBrk="1" latinLnBrk="0" hangingPunct="1">
              <a:lnSpc>
                <a:spcPct val="90000"/>
              </a:lnSpc>
              <a:spcBef>
                <a:spcPts val="1000"/>
              </a:spcBef>
              <a:buFont typeface="+mj-lt"/>
              <a:buAutoNum type="arabicPeriod"/>
            </a:pPr>
            <a:r>
              <a:rPr lang="ar-SA" dirty="0"/>
              <a:t>تحديد الحد الأدنى للدين الذي يخول الدائن الحق في طلب افتتاح أي من إجراءات التصفية (٥٠ الف)</a:t>
            </a:r>
          </a:p>
          <a:p>
            <a:pPr marL="514350" indent="-514350" algn="r" defTabSz="914400" rtl="1" eaLnBrk="1" latinLnBrk="0" hangingPunct="1">
              <a:lnSpc>
                <a:spcPct val="90000"/>
              </a:lnSpc>
              <a:spcBef>
                <a:spcPts val="1000"/>
              </a:spcBef>
              <a:buFont typeface="+mj-lt"/>
              <a:buAutoNum type="arabicPeriod"/>
            </a:pPr>
            <a:r>
              <a:rPr lang="ar-SA" dirty="0"/>
              <a:t>التصفية الإدارية </a:t>
            </a:r>
          </a:p>
          <a:p>
            <a:pPr marL="514350" indent="-514350" algn="r" defTabSz="914400" rtl="1" eaLnBrk="1" latinLnBrk="0" hangingPunct="1">
              <a:lnSpc>
                <a:spcPct val="90000"/>
              </a:lnSpc>
              <a:spcBef>
                <a:spcPts val="1000"/>
              </a:spcBef>
              <a:buFont typeface="+mj-lt"/>
              <a:buAutoNum type="arabicPeriod"/>
            </a:pPr>
            <a:r>
              <a:rPr lang="ar-SA" dirty="0"/>
              <a:t>انشاء سجل لحفظ ما يصدر ضد المدين من أحكام </a:t>
            </a:r>
          </a:p>
          <a:p>
            <a:pPr marL="514350" indent="-514350" algn="r" defTabSz="914400" rtl="1" eaLnBrk="1" latinLnBrk="0" hangingPunct="1">
              <a:lnSpc>
                <a:spcPct val="90000"/>
              </a:lnSpc>
              <a:spcBef>
                <a:spcPts val="1000"/>
              </a:spcBef>
              <a:buFont typeface="+mj-lt"/>
              <a:buAutoNum type="arabicPeriod"/>
            </a:pPr>
            <a:r>
              <a:rPr lang="ar-SA" dirty="0"/>
              <a:t>اصدار النماذج والوثائق</a:t>
            </a:r>
          </a:p>
          <a:p>
            <a:pPr marL="514350" indent="-514350" algn="r" defTabSz="914400" rtl="1" eaLnBrk="1" latinLnBrk="0" hangingPunct="1">
              <a:lnSpc>
                <a:spcPct val="90000"/>
              </a:lnSpc>
              <a:spcBef>
                <a:spcPts val="1000"/>
              </a:spcBef>
              <a:buFont typeface="+mj-lt"/>
              <a:buAutoNum type="arabicPeriod"/>
            </a:pPr>
            <a:r>
              <a:rPr lang="ar-SA" dirty="0"/>
              <a:t>طلب إيقاع العقوبة: لا تزيد عن ٥٠٠ ألف</a:t>
            </a:r>
          </a:p>
          <a:p>
            <a:pPr marL="514350" indent="-514350" algn="r" defTabSz="914400" rtl="1" eaLnBrk="1" latinLnBrk="0" hangingPunct="1">
              <a:lnSpc>
                <a:spcPct val="90000"/>
              </a:lnSpc>
              <a:spcBef>
                <a:spcPts val="1000"/>
              </a:spcBef>
              <a:buFont typeface="+mj-lt"/>
              <a:buAutoNum type="arabicPeriod"/>
            </a:pPr>
            <a:r>
              <a:rPr lang="ar-SA" dirty="0"/>
              <a:t>دور تطويري</a:t>
            </a:r>
          </a:p>
          <a:p>
            <a:pPr marL="514350" indent="-514350" algn="r" defTabSz="914400" rtl="1" eaLnBrk="1" latinLnBrk="0" hangingPunct="1">
              <a:lnSpc>
                <a:spcPct val="90000"/>
              </a:lnSpc>
              <a:spcBef>
                <a:spcPts val="1000"/>
              </a:spcBef>
              <a:buFont typeface="+mj-lt"/>
              <a:buAutoNum type="arabicPeriod"/>
            </a:pPr>
            <a:r>
              <a:rPr lang="ar-SA" dirty="0"/>
              <a:t>دور توعوي</a:t>
            </a:r>
            <a:endParaRPr lang="en-US" dirty="0"/>
          </a:p>
        </p:txBody>
      </p:sp>
    </p:spTree>
    <p:extLst>
      <p:ext uri="{BB962C8B-B14F-4D97-AF65-F5344CB8AC3E}">
        <p14:creationId xmlns:p14="http://schemas.microsoft.com/office/powerpoint/2010/main" val="187431436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8123-E893-294F-B00D-5B99B7C58FD7}"/>
              </a:ext>
            </a:extLst>
          </p:cNvPr>
          <p:cNvSpPr>
            <a:spLocks noGrp="1"/>
          </p:cNvSpPr>
          <p:nvPr>
            <p:ph type="title" idx="4294967295"/>
          </p:nvPr>
        </p:nvSpPr>
        <p:spPr>
          <a:xfrm>
            <a:off x="838200" y="33821"/>
            <a:ext cx="10515600" cy="721553"/>
          </a:xfrm>
          <a:prstGeom prst="rect">
            <a:avLst/>
          </a:prstGeom>
          <a:ln>
            <a:solidFill>
              <a:schemeClr val="accent1"/>
            </a:solidFill>
          </a:ln>
        </p:spPr>
        <p:txBody>
          <a:bodyPr>
            <a:normAutofit/>
          </a:bodyPr>
          <a:lstStyle/>
          <a:p>
            <a:pPr algn="ctr" defTabSz="914400" rtl="1" eaLnBrk="1" latinLnBrk="0" hangingPunct="1">
              <a:lnSpc>
                <a:spcPct val="90000"/>
              </a:lnSpc>
              <a:spcBef>
                <a:spcPct val="0"/>
              </a:spcBef>
              <a:buNone/>
            </a:pPr>
            <a:r>
              <a:rPr lang="ar-SA" sz="4000" b="1" dirty="0"/>
              <a:t>أمناء الإفلاس والخبراء</a:t>
            </a:r>
            <a:endParaRPr lang="en-US" sz="4000" b="1" dirty="0"/>
          </a:p>
        </p:txBody>
      </p:sp>
      <p:sp>
        <p:nvSpPr>
          <p:cNvPr id="3" name="Content Placeholder 2">
            <a:extLst>
              <a:ext uri="{FF2B5EF4-FFF2-40B4-BE49-F238E27FC236}">
                <a16:creationId xmlns:a16="http://schemas.microsoft.com/office/drawing/2014/main" id="{B30C92A7-1B1D-2846-99EA-A30E0282CB36}"/>
              </a:ext>
            </a:extLst>
          </p:cNvPr>
          <p:cNvSpPr>
            <a:spLocks noGrp="1"/>
          </p:cNvSpPr>
          <p:nvPr>
            <p:ph idx="4294967295"/>
          </p:nvPr>
        </p:nvSpPr>
        <p:spPr>
          <a:xfrm>
            <a:off x="165652" y="755374"/>
            <a:ext cx="11860695" cy="4351338"/>
          </a:xfrm>
          <a:prstGeom prst="rect">
            <a:avLst/>
          </a:prstGeo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من هو أمين الإفلاس ومن الذي يعينه؟ تعينه المحكمة أو أمين الطلب</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من هو الخبير؟ </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من هي الجهة التي تمنح الترخيص لأمناء الإفلاس والخبراء؟ </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مدة الترخيص لأمين الإفلاس؟ عام هجري </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شروط منح الترخيص للأمناء: </a:t>
            </a:r>
          </a:p>
          <a:p>
            <a:pPr marL="514350" indent="-514350" algn="just" defTabSz="914400" rtl="1" eaLnBrk="1" latinLnBrk="0" hangingPunct="1">
              <a:lnSpc>
                <a:spcPct val="90000"/>
              </a:lnSpc>
              <a:spcBef>
                <a:spcPts val="1000"/>
              </a:spcBef>
              <a:buFont typeface="+mj-lt"/>
              <a:buAutoNum type="arabicPeriod"/>
            </a:pPr>
            <a:r>
              <a:rPr lang="ar-SA" sz="3200" dirty="0"/>
              <a:t>حسن السيرة والسلوك ٢- سعودي ٣- حاصل على العضوية الأساسية في الهيئة السعودية للمحاسبين القانونيين – أو محامي مرخص وحاصل على تأهيل علمي أو مهني في مجال المحاسبة ومعتمد من الهيئة السعودية للمحاسبين القانونيين. ويكون لديهم خبرة عملية لا تقل عن ثلاث سنوات بعد حصولهم على العضوية الأساسية أو رخصة المحاماة. </a:t>
            </a:r>
          </a:p>
          <a:p>
            <a:pPr algn="just" rtl="1"/>
            <a:r>
              <a:rPr lang="ar-SA" sz="3200" dirty="0"/>
              <a:t>الترخيص للخبراء: تحدد ذلك قواعد الترخيص</a:t>
            </a:r>
          </a:p>
          <a:p>
            <a:pPr algn="just" rtl="1"/>
            <a:r>
              <a:rPr lang="ar-SA" sz="3200" dirty="0">
                <a:solidFill>
                  <a:schemeClr val="accent1"/>
                </a:solidFill>
              </a:rPr>
              <a:t>ما هي واجباتهم؟ </a:t>
            </a:r>
            <a:endParaRPr lang="en-US" sz="3200" dirty="0">
              <a:solidFill>
                <a:schemeClr val="accent1"/>
              </a:solidFill>
            </a:endParaRPr>
          </a:p>
        </p:txBody>
      </p:sp>
    </p:spTree>
    <p:extLst>
      <p:ext uri="{BB962C8B-B14F-4D97-AF65-F5344CB8AC3E}">
        <p14:creationId xmlns:p14="http://schemas.microsoft.com/office/powerpoint/2010/main" val="7906643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5C42F2-B12E-F649-B8C9-916219564B66}"/>
              </a:ext>
            </a:extLst>
          </p:cNvPr>
          <p:cNvSpPr>
            <a:spLocks noGrp="1"/>
          </p:cNvSpPr>
          <p:nvPr>
            <p:ph idx="4294967295"/>
          </p:nvPr>
        </p:nvSpPr>
        <p:spPr>
          <a:xfrm>
            <a:off x="132522" y="341381"/>
            <a:ext cx="11777869" cy="4351338"/>
          </a:xfrm>
          <a:prstGeom prst="rect">
            <a:avLst/>
          </a:prstGeo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solidFill>
                  <a:srgbClr val="0070C0"/>
                </a:solidFill>
              </a:rPr>
              <a:t>ما الذي يترتب على مخالفة المرخص له بواجباته؟</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الإنذار – اللوم – إيقاف الترخيص مؤقتا – شطب الترخيص</a:t>
            </a:r>
          </a:p>
          <a:p>
            <a:pPr marL="228600" indent="-228600" algn="just" defTabSz="914400" rtl="1" eaLnBrk="1" latinLnBrk="0" hangingPunct="1">
              <a:lnSpc>
                <a:spcPct val="90000"/>
              </a:lnSpc>
              <a:spcBef>
                <a:spcPts val="1000"/>
              </a:spcBef>
              <a:buFont typeface="Arial" panose="020B0604020202020204" pitchFamily="34" charset="0"/>
              <a:buChar char="•"/>
            </a:pPr>
            <a:endParaRPr lang="ar-SA" sz="3200" dirty="0"/>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solidFill>
                  <a:srgbClr val="0070C0"/>
                </a:solidFill>
              </a:rPr>
              <a:t>متى يتم تعيين أمين لجنة الإفلاس أو الخبير؟ </a:t>
            </a:r>
            <a:r>
              <a:rPr lang="ar-SA" sz="3200" dirty="0"/>
              <a:t>الأمين</a:t>
            </a:r>
            <a:r>
              <a:rPr lang="ar-SA" sz="3200" dirty="0">
                <a:solidFill>
                  <a:srgbClr val="0070C0"/>
                </a:solidFill>
              </a:rPr>
              <a:t> </a:t>
            </a:r>
            <a:r>
              <a:rPr lang="ar-SA" sz="3200" dirty="0"/>
              <a:t>عند غل يد المدين عن إدارة أمواله، أما الخبير فمن المحكمة بناء على طلب الأمين</a:t>
            </a:r>
          </a:p>
          <a:p>
            <a:pPr marL="228600" indent="-228600" algn="just" defTabSz="914400" rtl="1" eaLnBrk="1" latinLnBrk="0" hangingPunct="1">
              <a:lnSpc>
                <a:spcPct val="90000"/>
              </a:lnSpc>
              <a:spcBef>
                <a:spcPts val="1000"/>
              </a:spcBef>
              <a:buFont typeface="Arial" panose="020B0604020202020204" pitchFamily="34" charset="0"/>
              <a:buChar char="•"/>
            </a:pPr>
            <a:endParaRPr lang="ar-SA" sz="3200" dirty="0"/>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solidFill>
                  <a:srgbClr val="0070C0"/>
                </a:solidFill>
              </a:rPr>
              <a:t>حالات حظر تعيين أمين أو خبير لتعارض المصالح؟ </a:t>
            </a:r>
          </a:p>
          <a:p>
            <a:pPr marL="514350" indent="-514350" algn="just" defTabSz="914400" rtl="1" eaLnBrk="1" latinLnBrk="0" hangingPunct="1">
              <a:lnSpc>
                <a:spcPct val="90000"/>
              </a:lnSpc>
              <a:spcBef>
                <a:spcPts val="1000"/>
              </a:spcBef>
              <a:buFont typeface="+mj-lt"/>
              <a:buAutoNum type="arabicPeriod"/>
            </a:pPr>
            <a:r>
              <a:rPr lang="ar-SA" sz="3200" dirty="0"/>
              <a:t>دائن المدين أو زوجه أو صهره أو قريبه حتى الدرجة الرابعة. </a:t>
            </a:r>
          </a:p>
          <a:p>
            <a:pPr marL="514350" indent="-514350" algn="just" defTabSz="914400" rtl="1" eaLnBrk="1" latinLnBrk="0" hangingPunct="1">
              <a:lnSpc>
                <a:spcPct val="90000"/>
              </a:lnSpc>
              <a:spcBef>
                <a:spcPts val="1000"/>
              </a:spcBef>
              <a:buFont typeface="+mj-lt"/>
              <a:buAutoNum type="arabicPeriod"/>
            </a:pPr>
            <a:r>
              <a:rPr lang="ar-SA" sz="3200" dirty="0"/>
              <a:t>شريك المدين أو العامل لديه أو مراجع حساباته أو وكيله خلال السنتين السابقتين للإجراء. </a:t>
            </a:r>
          </a:p>
          <a:p>
            <a:pPr marL="514350" indent="-514350" algn="just" defTabSz="914400" rtl="1" eaLnBrk="1" latinLnBrk="0" hangingPunct="1">
              <a:lnSpc>
                <a:spcPct val="90000"/>
              </a:lnSpc>
              <a:spcBef>
                <a:spcPts val="1000"/>
              </a:spcBef>
              <a:buFont typeface="+mj-lt"/>
              <a:buAutoNum type="arabicPeriod"/>
            </a:pPr>
            <a:endParaRPr lang="ar-SA" sz="3200" dirty="0"/>
          </a:p>
          <a:p>
            <a:pPr algn="just" rtl="1"/>
            <a:r>
              <a:rPr lang="ar-SA" sz="3200" dirty="0">
                <a:solidFill>
                  <a:schemeClr val="accent1"/>
                </a:solidFill>
              </a:rPr>
              <a:t>ما هي أسباب إزالة أسماء المرخص لهم من قائمة الأمناء؟ </a:t>
            </a:r>
            <a:endParaRPr lang="en-US" sz="3200" dirty="0">
              <a:solidFill>
                <a:schemeClr val="accent1"/>
              </a:solidFill>
            </a:endParaRPr>
          </a:p>
        </p:txBody>
      </p:sp>
    </p:spTree>
    <p:extLst>
      <p:ext uri="{BB962C8B-B14F-4D97-AF65-F5344CB8AC3E}">
        <p14:creationId xmlns:p14="http://schemas.microsoft.com/office/powerpoint/2010/main" val="324531375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BC79-AE9F-9B4C-881E-CA334485937F}"/>
              </a:ext>
            </a:extLst>
          </p:cNvPr>
          <p:cNvSpPr>
            <a:spLocks noGrp="1"/>
          </p:cNvSpPr>
          <p:nvPr>
            <p:ph type="title" idx="4294967295"/>
          </p:nvPr>
        </p:nvSpPr>
        <p:spPr>
          <a:xfrm>
            <a:off x="838200" y="365125"/>
            <a:ext cx="10515600" cy="1325563"/>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عزل واعتزال الأمين أو الخبير</a:t>
            </a:r>
            <a:endParaRPr lang="en-US" b="1" dirty="0"/>
          </a:p>
        </p:txBody>
      </p:sp>
      <p:sp>
        <p:nvSpPr>
          <p:cNvPr id="3" name="Content Placeholder 2">
            <a:extLst>
              <a:ext uri="{FF2B5EF4-FFF2-40B4-BE49-F238E27FC236}">
                <a16:creationId xmlns:a16="http://schemas.microsoft.com/office/drawing/2014/main" id="{F9842A11-3CD4-6647-9533-96D53A125877}"/>
              </a:ext>
            </a:extLst>
          </p:cNvPr>
          <p:cNvSpPr>
            <a:spLocks noGrp="1"/>
          </p:cNvSpPr>
          <p:nvPr>
            <p:ph idx="4294967295"/>
          </p:nvPr>
        </p:nvSpPr>
        <p:spPr>
          <a:xfrm>
            <a:off x="838200" y="1825625"/>
            <a:ext cx="10515600" cy="4351338"/>
          </a:xfrm>
          <a:prstGeom prst="rect">
            <a:avLst/>
          </a:prstGeom>
        </p:spPr>
        <p:txBody>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dirty="0"/>
              <a:t>للمحكمة حق العزل في أي وقت </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t>لا يجوز الاعتزال بعد التعيين بدون سبب مقبول</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t>يودع المعزول أو المعتزل قرار المحكمة في ذلك في سجل الإفلاس</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t>يتضمن قرار المحكمة تعيين أمين جديد من القائمة</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t>يسلم الأمين المعزول أو المعتزل كل ما بحوزته للأمين الجديد</a:t>
            </a:r>
            <a:endParaRPr lang="en-US" dirty="0"/>
          </a:p>
        </p:txBody>
      </p:sp>
    </p:spTree>
    <p:extLst>
      <p:ext uri="{BB962C8B-B14F-4D97-AF65-F5344CB8AC3E}">
        <p14:creationId xmlns:p14="http://schemas.microsoft.com/office/powerpoint/2010/main" val="66247353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DBCC84-3C7C-AE45-813E-892686FA5E83}"/>
              </a:ext>
            </a:extLst>
          </p:cNvPr>
          <p:cNvSpPr/>
          <p:nvPr/>
        </p:nvSpPr>
        <p:spPr>
          <a:xfrm>
            <a:off x="328617" y="428629"/>
            <a:ext cx="11544300" cy="600075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ar-SA" sz="5400" b="1" dirty="0"/>
          </a:p>
          <a:p>
            <a:pPr algn="ctr" defTabSz="914377" rtl="1"/>
            <a:r>
              <a:rPr lang="ar-SA" sz="6000" b="1" dirty="0"/>
              <a:t>المحاضرة الرابعة والعشرين</a:t>
            </a:r>
          </a:p>
          <a:p>
            <a:pPr algn="ctr" defTabSz="914377" rtl="1"/>
            <a:endParaRPr lang="ar-SA" sz="5400" b="1" u="sng" dirty="0"/>
          </a:p>
          <a:p>
            <a:pPr algn="ctr" defTabSz="914377" rtl="1"/>
            <a:endParaRPr lang="en-US" sz="5400" b="1" dirty="0"/>
          </a:p>
        </p:txBody>
      </p:sp>
    </p:spTree>
    <p:extLst>
      <p:ext uri="{BB962C8B-B14F-4D97-AF65-F5344CB8AC3E}">
        <p14:creationId xmlns:p14="http://schemas.microsoft.com/office/powerpoint/2010/main" val="281359763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a:solidFill>
            <a:schemeClr val="accent4">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6" name="Pentagon 5"/>
          <p:cNvSpPr/>
          <p:nvPr/>
        </p:nvSpPr>
        <p:spPr>
          <a:xfrm flipH="1">
            <a:off x="1417977" y="2606952"/>
            <a:ext cx="9952383"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تقديم طلب افتتاح إجراءات التسوية الوقائية لكبار المدينين</a:t>
            </a:r>
            <a:endParaRPr lang="en-US" sz="4000" b="1" dirty="0"/>
          </a:p>
        </p:txBody>
      </p:sp>
      <p:sp>
        <p:nvSpPr>
          <p:cNvPr id="8" name="Pentagon 7"/>
          <p:cNvSpPr/>
          <p:nvPr/>
        </p:nvSpPr>
        <p:spPr>
          <a:xfrm flipH="1">
            <a:off x="1417977" y="3660499"/>
            <a:ext cx="9952383"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الآثار المترتبة على افتتاح إجراءات التسوية لكبار المدينين</a:t>
            </a:r>
            <a:endParaRPr lang="en-US" sz="4000" b="1" dirty="0"/>
          </a:p>
        </p:txBody>
      </p:sp>
      <p:sp>
        <p:nvSpPr>
          <p:cNvPr id="9" name="Pentagon 8">
            <a:extLst>
              <a:ext uri="{FF2B5EF4-FFF2-40B4-BE49-F238E27FC236}">
                <a16:creationId xmlns:a16="http://schemas.microsoft.com/office/drawing/2014/main" id="{F525DC80-EBFF-C941-834E-1F90B4C61729}"/>
              </a:ext>
            </a:extLst>
          </p:cNvPr>
          <p:cNvSpPr/>
          <p:nvPr/>
        </p:nvSpPr>
        <p:spPr>
          <a:xfrm flipH="1">
            <a:off x="1417977" y="5668198"/>
            <a:ext cx="9952386"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إنهاء إجراءات التسوية الوقائية لكبار المدينين</a:t>
            </a:r>
            <a:endParaRPr lang="en-US" sz="4000" b="1" dirty="0"/>
          </a:p>
        </p:txBody>
      </p:sp>
      <p:sp>
        <p:nvSpPr>
          <p:cNvPr id="10" name="Pentagon 9">
            <a:extLst>
              <a:ext uri="{FF2B5EF4-FFF2-40B4-BE49-F238E27FC236}">
                <a16:creationId xmlns:a16="http://schemas.microsoft.com/office/drawing/2014/main" id="{810B163A-A784-434C-8C7F-2071BCF07C3A}"/>
              </a:ext>
            </a:extLst>
          </p:cNvPr>
          <p:cNvSpPr/>
          <p:nvPr/>
        </p:nvSpPr>
        <p:spPr>
          <a:xfrm flipH="1">
            <a:off x="1417977" y="4666002"/>
            <a:ext cx="9952385"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تنفيذ إجراءات التسوية الوقائية لكبار المدينين</a:t>
            </a:r>
            <a:endParaRPr lang="en-US" sz="4000" b="1" dirty="0"/>
          </a:p>
        </p:txBody>
      </p:sp>
    </p:spTree>
    <p:extLst>
      <p:ext uri="{BB962C8B-B14F-4D97-AF65-F5344CB8AC3E}">
        <p14:creationId xmlns:p14="http://schemas.microsoft.com/office/powerpoint/2010/main" val="84746610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ABFB-FBDC-2444-A50B-D33CA0DD7FF9}"/>
              </a:ext>
            </a:extLst>
          </p:cNvPr>
          <p:cNvSpPr>
            <a:spLocks noGrp="1"/>
          </p:cNvSpPr>
          <p:nvPr>
            <p:ph type="title" idx="4294967295"/>
          </p:nvPr>
        </p:nvSpPr>
        <p:spPr>
          <a:xfrm>
            <a:off x="838200" y="365125"/>
            <a:ext cx="10515600" cy="1325563"/>
          </a:xfrm>
          <a:prstGeom prst="rect">
            <a:avLst/>
          </a:prstGeom>
          <a:ln>
            <a:solidFill>
              <a:schemeClr val="accent1"/>
            </a:solidFill>
          </a:ln>
        </p:spPr>
        <p:txBody>
          <a:bodyPr>
            <a:normAutofit fontScale="90000"/>
          </a:bodyPr>
          <a:lstStyle/>
          <a:p>
            <a:pPr algn="ctr" rtl="1"/>
            <a:br>
              <a:rPr lang="ar-SA" b="1" dirty="0"/>
            </a:br>
            <a:r>
              <a:rPr lang="ar-SA" b="1" dirty="0"/>
              <a:t>تقديم طلب افتتاح إجراءات التسوية الوقائية لكبار المدينين</a:t>
            </a:r>
            <a:br>
              <a:rPr lang="ar-SA" b="1" dirty="0"/>
            </a:br>
            <a:endParaRPr lang="en-US" b="1" dirty="0"/>
          </a:p>
        </p:txBody>
      </p:sp>
      <p:sp>
        <p:nvSpPr>
          <p:cNvPr id="3" name="Content Placeholder 2">
            <a:extLst>
              <a:ext uri="{FF2B5EF4-FFF2-40B4-BE49-F238E27FC236}">
                <a16:creationId xmlns:a16="http://schemas.microsoft.com/office/drawing/2014/main" id="{71377ED7-04AB-7348-B7EB-F73162296892}"/>
              </a:ext>
            </a:extLst>
          </p:cNvPr>
          <p:cNvSpPr>
            <a:spLocks noGrp="1"/>
          </p:cNvSpPr>
          <p:nvPr>
            <p:ph idx="4294967295"/>
          </p:nvPr>
        </p:nvSpPr>
        <p:spPr>
          <a:xfrm>
            <a:off x="838200" y="1825625"/>
            <a:ext cx="10515600" cy="4351338"/>
          </a:xfrm>
          <a:prstGeom prst="rect">
            <a:avLst/>
          </a:prstGeom>
        </p:spPr>
        <p:txBody>
          <a:bodyPr>
            <a:norm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تعريف التسوية الوقائية: </a:t>
            </a:r>
            <a:r>
              <a:rPr lang="ar-SA" sz="3200" dirty="0"/>
              <a:t>هي إجراء يتقدم به المدين إلى المحكمة التجارية يهدف إلى تيسير توصله إلى اتفاق مع </a:t>
            </a:r>
            <a:r>
              <a:rPr lang="ar-SA" sz="3200" dirty="0" err="1"/>
              <a:t>دائنيه</a:t>
            </a:r>
            <a:r>
              <a:rPr lang="ar-SA" sz="3200" dirty="0"/>
              <a:t> لتسوية ديونه، مع احتفاظه بإدارة نشاطه. </a:t>
            </a:r>
          </a:p>
          <a:p>
            <a:pPr marL="228600" indent="-228600" algn="just" defTabSz="914400" rtl="1" eaLnBrk="1" latinLnBrk="0" hangingPunct="1">
              <a:lnSpc>
                <a:spcPct val="90000"/>
              </a:lnSpc>
              <a:spcBef>
                <a:spcPts val="1000"/>
              </a:spcBef>
              <a:buFont typeface="Arial" panose="020B0604020202020204" pitchFamily="34" charset="0"/>
              <a:buChar char="•"/>
            </a:pPr>
            <a:endParaRPr lang="ar-SA" sz="3200" dirty="0"/>
          </a:p>
          <a:p>
            <a:pPr marL="228600" indent="-228600" algn="just" defTabSz="914400" rtl="1" eaLnBrk="1" latinLnBrk="0" hangingPunct="1">
              <a:lnSpc>
                <a:spcPct val="90000"/>
              </a:lnSpc>
              <a:spcBef>
                <a:spcPts val="1000"/>
              </a:spcBef>
              <a:buFont typeface="Arial" panose="020B0604020202020204" pitchFamily="34" charset="0"/>
              <a:buChar char="•"/>
            </a:pPr>
            <a:r>
              <a:rPr lang="ar-SA" sz="3200" b="1" dirty="0">
                <a:solidFill>
                  <a:srgbClr val="0070C0"/>
                </a:solidFill>
              </a:rPr>
              <a:t>الشروط: </a:t>
            </a:r>
          </a:p>
          <a:p>
            <a:pPr marL="514350" indent="-514350" algn="just" defTabSz="914400" rtl="1" eaLnBrk="1" latinLnBrk="0" hangingPunct="1">
              <a:lnSpc>
                <a:spcPct val="90000"/>
              </a:lnSpc>
              <a:spcBef>
                <a:spcPts val="1000"/>
              </a:spcBef>
              <a:buFont typeface="+mj-lt"/>
              <a:buAutoNum type="arabicPeriod"/>
            </a:pPr>
            <a:r>
              <a:rPr lang="ar-SA" sz="3200" dirty="0"/>
              <a:t>متعثر أو مفلس أو من المرجح أن يعاني من اضطرابات مالية تؤدي لتعثره. </a:t>
            </a:r>
          </a:p>
          <a:p>
            <a:pPr marL="514350" indent="-514350" algn="just" defTabSz="914400" rtl="1" eaLnBrk="1" latinLnBrk="0" hangingPunct="1">
              <a:lnSpc>
                <a:spcPct val="90000"/>
              </a:lnSpc>
              <a:spcBef>
                <a:spcPts val="1000"/>
              </a:spcBef>
              <a:buFont typeface="+mj-lt"/>
              <a:buAutoNum type="arabicPeriod"/>
            </a:pPr>
            <a:r>
              <a:rPr lang="ar-SA" sz="3200" dirty="0"/>
              <a:t>ألا يكون سبق له الخضوع لهذا الإجراء خلال ١٢ شهرا السابقة للطلب. </a:t>
            </a:r>
          </a:p>
          <a:p>
            <a:pPr marL="514350" indent="-514350" algn="just" defTabSz="914400" rtl="1" eaLnBrk="1" latinLnBrk="0" hangingPunct="1">
              <a:lnSpc>
                <a:spcPct val="90000"/>
              </a:lnSpc>
              <a:spcBef>
                <a:spcPts val="1000"/>
              </a:spcBef>
              <a:buFont typeface="+mj-lt"/>
              <a:buAutoNum type="arabicPeriod"/>
            </a:pPr>
            <a:r>
              <a:rPr lang="ar-SA" sz="3200" dirty="0"/>
              <a:t>لا بد من حصول الكيان المنظم على موافقة الجهة المختصة. </a:t>
            </a:r>
            <a:endParaRPr lang="en-US" sz="3200" dirty="0"/>
          </a:p>
        </p:txBody>
      </p:sp>
    </p:spTree>
    <p:extLst>
      <p:ext uri="{BB962C8B-B14F-4D97-AF65-F5344CB8AC3E}">
        <p14:creationId xmlns:p14="http://schemas.microsoft.com/office/powerpoint/2010/main" val="108519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5" y="1114425"/>
            <a:ext cx="7372350"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6000" b="1" dirty="0"/>
              <a:t>المحاضرة الثانية</a:t>
            </a:r>
            <a:endParaRPr lang="en-US" sz="6000" b="1" dirty="0"/>
          </a:p>
        </p:txBody>
      </p:sp>
    </p:spTree>
    <p:extLst>
      <p:ext uri="{BB962C8B-B14F-4D97-AF65-F5344CB8AC3E}">
        <p14:creationId xmlns:p14="http://schemas.microsoft.com/office/powerpoint/2010/main" val="239072455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6A44B-760D-3546-8F05-2A1589A4ED2E}"/>
              </a:ext>
            </a:extLst>
          </p:cNvPr>
          <p:cNvSpPr>
            <a:spLocks noGrp="1"/>
          </p:cNvSpPr>
          <p:nvPr>
            <p:ph idx="4294967295"/>
          </p:nvPr>
        </p:nvSpPr>
        <p:spPr>
          <a:xfrm>
            <a:off x="0" y="182355"/>
            <a:ext cx="12029661" cy="6456984"/>
          </a:xfrm>
          <a:prstGeom prst="rect">
            <a:avLst/>
          </a:prstGeo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200" b="1" dirty="0">
                <a:solidFill>
                  <a:srgbClr val="0070C0"/>
                </a:solidFill>
              </a:rPr>
              <a:t>المستندات اللازمة: </a:t>
            </a:r>
          </a:p>
          <a:p>
            <a:pPr marL="514350" indent="-514350" algn="just" defTabSz="914400" rtl="1" eaLnBrk="1" latinLnBrk="0" hangingPunct="1">
              <a:lnSpc>
                <a:spcPct val="90000"/>
              </a:lnSpc>
              <a:spcBef>
                <a:spcPts val="1000"/>
              </a:spcBef>
              <a:buFont typeface="+mj-lt"/>
              <a:buAutoNum type="arabicPeriod"/>
            </a:pPr>
            <a:r>
              <a:rPr lang="ar-SA" sz="3200" dirty="0"/>
              <a:t>طلب افتتاح الإجراء يقدم للمحكمة التجارية.</a:t>
            </a:r>
          </a:p>
          <a:p>
            <a:pPr marL="514350" indent="-514350" algn="just" defTabSz="914400" rtl="1" eaLnBrk="1" latinLnBrk="0" hangingPunct="1">
              <a:lnSpc>
                <a:spcPct val="90000"/>
              </a:lnSpc>
              <a:spcBef>
                <a:spcPts val="1000"/>
              </a:spcBef>
              <a:buFont typeface="+mj-lt"/>
              <a:buAutoNum type="arabicPeriod"/>
            </a:pPr>
            <a:r>
              <a:rPr lang="ar-SA" sz="3200" dirty="0"/>
              <a:t>يرفق مقترح للتسوية. </a:t>
            </a:r>
          </a:p>
          <a:p>
            <a:pPr marL="514350" indent="-514350" algn="just" defTabSz="914400" rtl="1" eaLnBrk="1" latinLnBrk="0" hangingPunct="1">
              <a:lnSpc>
                <a:spcPct val="90000"/>
              </a:lnSpc>
              <a:spcBef>
                <a:spcPts val="1000"/>
              </a:spcBef>
              <a:buFont typeface="+mj-lt"/>
              <a:buAutoNum type="arabicPeriod"/>
            </a:pPr>
            <a:r>
              <a:rPr lang="ar-SA" sz="3200" dirty="0"/>
              <a:t>ارفاق المعلومات والوثائق ذات العلاقة. </a:t>
            </a:r>
          </a:p>
          <a:p>
            <a:pPr marL="514350" indent="-514350" algn="just" defTabSz="914400" rtl="1" eaLnBrk="1" latinLnBrk="0" hangingPunct="1">
              <a:lnSpc>
                <a:spcPct val="90000"/>
              </a:lnSpc>
              <a:spcBef>
                <a:spcPts val="1000"/>
              </a:spcBef>
              <a:buFont typeface="+mj-lt"/>
              <a:buAutoNum type="arabicPeriod"/>
            </a:pPr>
            <a:r>
              <a:rPr lang="ar-SA" sz="3200" dirty="0"/>
              <a:t>تقديم طلب بتعليق مطالبات الدائنين. </a:t>
            </a:r>
          </a:p>
          <a:p>
            <a:pPr marL="514350" indent="-514350" algn="just" defTabSz="914400" rtl="1" eaLnBrk="1" latinLnBrk="0" hangingPunct="1">
              <a:lnSpc>
                <a:spcPct val="90000"/>
              </a:lnSpc>
              <a:spcBef>
                <a:spcPts val="1000"/>
              </a:spcBef>
              <a:buFont typeface="+mj-lt"/>
              <a:buAutoNum type="arabicPeriod"/>
            </a:pPr>
            <a:endParaRPr lang="ar-SA" sz="3200" dirty="0"/>
          </a:p>
          <a:p>
            <a:pPr algn="just" rtl="1"/>
            <a:r>
              <a:rPr lang="ar-SA" sz="3200" dirty="0"/>
              <a:t> </a:t>
            </a:r>
            <a:r>
              <a:rPr lang="ar-SA" sz="3200" b="1" dirty="0">
                <a:solidFill>
                  <a:srgbClr val="0070C0"/>
                </a:solidFill>
              </a:rPr>
              <a:t>نظر المحكمة للحكم وإصدار حكمها: </a:t>
            </a:r>
          </a:p>
          <a:p>
            <a:pPr marL="514350" indent="-514350" algn="just" rtl="1">
              <a:buFont typeface="+mj-lt"/>
              <a:buAutoNum type="arabicPeriod"/>
            </a:pPr>
            <a:r>
              <a:rPr lang="ar-SA" sz="3200" dirty="0">
                <a:solidFill>
                  <a:srgbClr val="00B050"/>
                </a:solidFill>
              </a:rPr>
              <a:t>الحكم بقبول الطلب: </a:t>
            </a:r>
            <a:r>
              <a:rPr lang="ar-SA" sz="3200" dirty="0"/>
              <a:t>وتحدد المحكمة موعدا للدائنين للتصويت على المقترح لا تزيد عن ٤٠ يوم</a:t>
            </a:r>
          </a:p>
          <a:p>
            <a:pPr marL="514350" indent="-514350" algn="just" rtl="1">
              <a:buFont typeface="+mj-lt"/>
              <a:buAutoNum type="arabicPeriod"/>
            </a:pPr>
            <a:r>
              <a:rPr lang="ar-SA" sz="3200" dirty="0">
                <a:solidFill>
                  <a:srgbClr val="00B050"/>
                </a:solidFill>
              </a:rPr>
              <a:t>الحكم برفض الطلب: </a:t>
            </a:r>
            <a:r>
              <a:rPr lang="ar-SA" sz="3200" dirty="0"/>
              <a:t>لعدم اكتمال الطلب على سبيل المثال. </a:t>
            </a:r>
          </a:p>
          <a:p>
            <a:pPr lvl="1" algn="just" rtl="1">
              <a:spcBef>
                <a:spcPts val="1000"/>
              </a:spcBef>
            </a:pPr>
            <a:r>
              <a:rPr lang="ar-SA" sz="3200" dirty="0"/>
              <a:t>للمحكمة أن تقضي بافتتاح إجراء الإفلاس المناسب. </a:t>
            </a:r>
          </a:p>
          <a:p>
            <a:pPr marL="514350" indent="-514350" algn="just" rtl="1">
              <a:buFont typeface="+mj-lt"/>
              <a:buAutoNum type="arabicPeriod" startAt="3"/>
            </a:pPr>
            <a:r>
              <a:rPr lang="ar-SA" sz="3200" dirty="0">
                <a:solidFill>
                  <a:srgbClr val="00B050"/>
                </a:solidFill>
              </a:rPr>
              <a:t>تأجيل الجلسة: </a:t>
            </a:r>
            <a:r>
              <a:rPr lang="ar-SA" sz="3200" dirty="0"/>
              <a:t>لمدة لا تزيد عن ٢١ يوم</a:t>
            </a:r>
          </a:p>
          <a:p>
            <a:pPr marL="0" indent="0" algn="just" defTabSz="914400" rtl="1" eaLnBrk="1" latinLnBrk="0" hangingPunct="1">
              <a:lnSpc>
                <a:spcPct val="90000"/>
              </a:lnSpc>
              <a:spcBef>
                <a:spcPts val="1000"/>
              </a:spcBef>
              <a:buNone/>
            </a:pPr>
            <a:endParaRPr lang="en-US" sz="3200" dirty="0"/>
          </a:p>
        </p:txBody>
      </p:sp>
      <p:sp>
        <p:nvSpPr>
          <p:cNvPr id="4" name="Rectangle 3">
            <a:extLst>
              <a:ext uri="{FF2B5EF4-FFF2-40B4-BE49-F238E27FC236}">
                <a16:creationId xmlns:a16="http://schemas.microsoft.com/office/drawing/2014/main" id="{EF682B77-5103-1747-BD23-8B61BBAD622C}"/>
              </a:ext>
            </a:extLst>
          </p:cNvPr>
          <p:cNvSpPr/>
          <p:nvPr/>
        </p:nvSpPr>
        <p:spPr>
          <a:xfrm>
            <a:off x="225287" y="1152939"/>
            <a:ext cx="4691269" cy="2782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u="sng" dirty="0"/>
              <a:t>المرحلة الأولى (الافتتاح)</a:t>
            </a:r>
          </a:p>
          <a:p>
            <a:pPr marL="0" algn="ctr" defTabSz="914400" rtl="1" eaLnBrk="1" latinLnBrk="0" hangingPunct="1"/>
            <a:r>
              <a:rPr lang="ar-SA" sz="3200" b="1" dirty="0"/>
              <a:t>تبدأ: بتقديم الطلب للمحكمة</a:t>
            </a:r>
          </a:p>
          <a:p>
            <a:pPr marL="0" algn="ctr" defTabSz="914400" rtl="1" eaLnBrk="1" latinLnBrk="0" hangingPunct="1"/>
            <a:r>
              <a:rPr lang="ar-SA" sz="3200" b="1" dirty="0"/>
              <a:t>تنتهي: بصدور حكم المحكمة بالموافقة أو رفض الطلب</a:t>
            </a:r>
            <a:endParaRPr lang="en-US" sz="3200" b="1" dirty="0"/>
          </a:p>
        </p:txBody>
      </p:sp>
    </p:spTree>
    <p:extLst>
      <p:ext uri="{BB962C8B-B14F-4D97-AF65-F5344CB8AC3E}">
        <p14:creationId xmlns:p14="http://schemas.microsoft.com/office/powerpoint/2010/main" val="29372948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7EE7-4AD9-3F46-B36E-D98BBA452800}"/>
              </a:ext>
            </a:extLst>
          </p:cNvPr>
          <p:cNvSpPr>
            <a:spLocks noGrp="1"/>
          </p:cNvSpPr>
          <p:nvPr>
            <p:ph type="title" idx="4294967295"/>
          </p:nvPr>
        </p:nvSpPr>
        <p:spPr>
          <a:xfrm>
            <a:off x="838200" y="365125"/>
            <a:ext cx="10515600" cy="1325563"/>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الآثار المترتبة على افتتاح إجراء التسوية الوقائية</a:t>
            </a:r>
            <a:endParaRPr lang="en-US" b="1" dirty="0"/>
          </a:p>
        </p:txBody>
      </p:sp>
      <p:sp>
        <p:nvSpPr>
          <p:cNvPr id="3" name="Content Placeholder 2">
            <a:extLst>
              <a:ext uri="{FF2B5EF4-FFF2-40B4-BE49-F238E27FC236}">
                <a16:creationId xmlns:a16="http://schemas.microsoft.com/office/drawing/2014/main" id="{2C8B84CE-7280-AD4A-A696-68923131E8E5}"/>
              </a:ext>
            </a:extLst>
          </p:cNvPr>
          <p:cNvSpPr>
            <a:spLocks noGrp="1"/>
          </p:cNvSpPr>
          <p:nvPr>
            <p:ph idx="4294967295"/>
          </p:nvPr>
        </p:nvSpPr>
        <p:spPr>
          <a:xfrm>
            <a:off x="185530" y="1825625"/>
            <a:ext cx="11820940" cy="4351338"/>
          </a:xfrm>
          <a:prstGeom prst="rect">
            <a:avLst/>
          </a:prstGeom>
        </p:spPr>
        <p:txBody>
          <a:bodyPr>
            <a:noAutofit/>
          </a:bodyPr>
          <a:lstStyle/>
          <a:p>
            <a:pPr marL="514350" indent="-514350" algn="just" defTabSz="914400" rtl="1" eaLnBrk="1" latinLnBrk="0" hangingPunct="1">
              <a:lnSpc>
                <a:spcPct val="90000"/>
              </a:lnSpc>
              <a:spcBef>
                <a:spcPts val="1000"/>
              </a:spcBef>
              <a:buFont typeface="+mj-lt"/>
              <a:buAutoNum type="arabicPeriod"/>
            </a:pPr>
            <a:r>
              <a:rPr lang="ar-SA" sz="3200" b="1" dirty="0">
                <a:solidFill>
                  <a:schemeClr val="accent1"/>
                </a:solidFill>
              </a:rPr>
              <a:t>تعليق المطالبات: </a:t>
            </a:r>
            <a:r>
              <a:rPr lang="ar-SA" sz="3200" dirty="0"/>
              <a:t>تعليق الحق في اتخاذ أو استكمال أي إجراء أو تصرف أو دعوى تجاه المدين أو أصوله أو الضامن لدينه خلال فترة محددة. </a:t>
            </a:r>
          </a:p>
          <a:p>
            <a:pPr marL="514350" indent="-514350" algn="just" defTabSz="914400" rtl="1" eaLnBrk="1" latinLnBrk="0" hangingPunct="1">
              <a:lnSpc>
                <a:spcPct val="90000"/>
              </a:lnSpc>
              <a:spcBef>
                <a:spcPts val="1000"/>
              </a:spcBef>
              <a:buFont typeface="+mj-lt"/>
              <a:buAutoNum type="arabicPeriod"/>
            </a:pPr>
            <a:endParaRPr lang="ar-SA" sz="3200" dirty="0"/>
          </a:p>
          <a:p>
            <a:pPr algn="just" rtl="1"/>
            <a:r>
              <a:rPr lang="ar-SA" sz="3200" dirty="0"/>
              <a:t>يقدم المدين طلب للمحكمة، مرفق معه تقرير من أمين بقائمة الإفلاس يرجح فيه قبول أغلبية الدائنين للمقترح وإمكانية تنفيذه. </a:t>
            </a:r>
          </a:p>
          <a:p>
            <a:pPr algn="just" rtl="1"/>
            <a:endParaRPr lang="ar-SA" sz="3200" dirty="0"/>
          </a:p>
          <a:p>
            <a:pPr algn="just" rtl="1"/>
            <a:r>
              <a:rPr lang="ar-SA" sz="3200" dirty="0"/>
              <a:t>للمحكمة حق تعليق المطالبات لمدة لا تزيد عن ٩٠ يوم من تاريخ افتتاح الاجراء، ولها بناء على طلب المدين التمديد ٣٠ يوما لمرة أو أكثر، ويجب أن لا تتجاوز إجمالي مدة التعليق ١٨٠ يوم. </a:t>
            </a:r>
            <a:endParaRPr lang="en-US" sz="3200" dirty="0"/>
          </a:p>
        </p:txBody>
      </p:sp>
    </p:spTree>
    <p:extLst>
      <p:ext uri="{BB962C8B-B14F-4D97-AF65-F5344CB8AC3E}">
        <p14:creationId xmlns:p14="http://schemas.microsoft.com/office/powerpoint/2010/main" val="148694122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9A19D4-C5B6-C74C-9A66-DD26A030DF29}"/>
              </a:ext>
            </a:extLst>
          </p:cNvPr>
          <p:cNvSpPr>
            <a:spLocks noGrp="1"/>
          </p:cNvSpPr>
          <p:nvPr>
            <p:ph idx="4294967295"/>
          </p:nvPr>
        </p:nvSpPr>
        <p:spPr>
          <a:xfrm>
            <a:off x="198783" y="265042"/>
            <a:ext cx="11993217" cy="5817705"/>
          </a:xfrm>
          <a:prstGeom prst="rect">
            <a:avLst/>
          </a:prstGeom>
        </p:spPr>
        <p:txBody>
          <a:bodyPr>
            <a:normAutofit/>
          </a:bodyPr>
          <a:lstStyle/>
          <a:p>
            <a:pPr algn="just" rtl="1"/>
            <a:endParaRPr lang="ar-SA" sz="3200" dirty="0"/>
          </a:p>
          <a:p>
            <a:pPr algn="just" rtl="1"/>
            <a:r>
              <a:rPr lang="ar-SA" sz="3200" dirty="0"/>
              <a:t>ينتهي التعليق بانتهاء المدة، أو بتصديق المحكمة على المقترح، أو بإنهاء المحكمة للتسوية. </a:t>
            </a:r>
          </a:p>
          <a:p>
            <a:pPr algn="just" rtl="1"/>
            <a:endParaRPr lang="ar-SA" sz="3200" dirty="0"/>
          </a:p>
          <a:p>
            <a:pPr algn="just" rtl="1"/>
            <a:r>
              <a:rPr lang="ar-SA" sz="3200" dirty="0"/>
              <a:t>يجب على المدين تبليغ الدائنين بقرار المحكمة بالتعليق فور صدوره، وإيداعه لسجل الإفلاس.</a:t>
            </a:r>
            <a:endParaRPr lang="en-US" sz="3200" dirty="0"/>
          </a:p>
          <a:p>
            <a:pPr marL="514350" indent="-514350" algn="r" defTabSz="914400" rtl="1" eaLnBrk="1" latinLnBrk="0" hangingPunct="1">
              <a:lnSpc>
                <a:spcPct val="90000"/>
              </a:lnSpc>
              <a:spcBef>
                <a:spcPts val="1000"/>
              </a:spcBef>
              <a:buFont typeface="+mj-lt"/>
              <a:buAutoNum type="arabicPeriod" startAt="2"/>
            </a:pPr>
            <a:endParaRPr lang="ar-SA" sz="3200" b="1" dirty="0">
              <a:solidFill>
                <a:schemeClr val="accent1"/>
              </a:solidFill>
            </a:endParaRPr>
          </a:p>
          <a:p>
            <a:pPr marL="514350" indent="-514350" algn="r" defTabSz="914400" rtl="1" eaLnBrk="1" latinLnBrk="0" hangingPunct="1">
              <a:lnSpc>
                <a:spcPct val="90000"/>
              </a:lnSpc>
              <a:spcBef>
                <a:spcPts val="1000"/>
              </a:spcBef>
              <a:buFont typeface="+mj-lt"/>
              <a:buAutoNum type="arabicPeriod" startAt="2"/>
            </a:pPr>
            <a:endParaRPr lang="ar-SA" sz="3200" b="1" dirty="0">
              <a:solidFill>
                <a:schemeClr val="accent1"/>
              </a:solidFill>
            </a:endParaRPr>
          </a:p>
          <a:p>
            <a:pPr marL="514350" indent="-514350" algn="r" defTabSz="914400" rtl="1" eaLnBrk="1" latinLnBrk="0" hangingPunct="1">
              <a:lnSpc>
                <a:spcPct val="90000"/>
              </a:lnSpc>
              <a:spcBef>
                <a:spcPts val="1000"/>
              </a:spcBef>
              <a:buFont typeface="+mj-lt"/>
              <a:buAutoNum type="arabicPeriod" startAt="2"/>
            </a:pPr>
            <a:r>
              <a:rPr lang="ar-SA" sz="3200" b="1" dirty="0">
                <a:solidFill>
                  <a:schemeClr val="accent1"/>
                </a:solidFill>
              </a:rPr>
              <a:t>الأثر على ديون وعقود المدين:</a:t>
            </a:r>
          </a:p>
          <a:p>
            <a:pPr algn="r" rtl="1"/>
            <a:r>
              <a:rPr lang="ar-SA" sz="3200" dirty="0"/>
              <a:t>لا يسقط أجل الديون</a:t>
            </a:r>
          </a:p>
          <a:p>
            <a:pPr algn="r" rtl="1"/>
            <a:r>
              <a:rPr lang="ar-SA" sz="3200" dirty="0"/>
              <a:t>تظل الالتزامات الناشئة عن العقود قائمة.  </a:t>
            </a:r>
          </a:p>
          <a:p>
            <a:pPr algn="r" rtl="1"/>
            <a:endParaRPr lang="ar-SA" sz="3200" dirty="0"/>
          </a:p>
          <a:p>
            <a:pPr marL="514350" indent="-514350" algn="r" defTabSz="914400" rtl="1" eaLnBrk="1" latinLnBrk="0" hangingPunct="1">
              <a:lnSpc>
                <a:spcPct val="90000"/>
              </a:lnSpc>
              <a:spcBef>
                <a:spcPts val="1000"/>
              </a:spcBef>
              <a:buFont typeface="+mj-lt"/>
              <a:buAutoNum type="arabicPeriod" startAt="2"/>
            </a:pPr>
            <a:endParaRPr lang="en-US" sz="3200" dirty="0"/>
          </a:p>
        </p:txBody>
      </p:sp>
    </p:spTree>
    <p:extLst>
      <p:ext uri="{BB962C8B-B14F-4D97-AF65-F5344CB8AC3E}">
        <p14:creationId xmlns:p14="http://schemas.microsoft.com/office/powerpoint/2010/main" val="113614160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D48D0-2415-5A48-BA2B-A8A99C134762}"/>
              </a:ext>
            </a:extLst>
          </p:cNvPr>
          <p:cNvSpPr>
            <a:spLocks noGrp="1"/>
          </p:cNvSpPr>
          <p:nvPr>
            <p:ph type="title" idx="4294967295"/>
          </p:nvPr>
        </p:nvSpPr>
        <p:spPr>
          <a:xfrm>
            <a:off x="738807" y="225287"/>
            <a:ext cx="10515600" cy="549275"/>
          </a:xfrm>
          <a:prstGeom prst="rect">
            <a:avLst/>
          </a:prstGeom>
          <a:ln>
            <a:solidFill>
              <a:schemeClr val="accent1"/>
            </a:solidFill>
          </a:ln>
        </p:spPr>
        <p:txBody>
          <a:bodyPr>
            <a:normAutofit fontScale="90000"/>
          </a:bodyPr>
          <a:lstStyle/>
          <a:p>
            <a:pPr algn="ctr" defTabSz="914400" rtl="1" eaLnBrk="1" latinLnBrk="0" hangingPunct="1">
              <a:lnSpc>
                <a:spcPct val="90000"/>
              </a:lnSpc>
              <a:spcBef>
                <a:spcPct val="0"/>
              </a:spcBef>
              <a:buNone/>
            </a:pPr>
            <a:r>
              <a:rPr lang="ar-SA" sz="3600" b="1" dirty="0"/>
              <a:t>تقديم مقترح التسوية الوقائية والتصويت عليه وتعديله</a:t>
            </a:r>
            <a:endParaRPr lang="en-US" sz="3600" b="1" dirty="0"/>
          </a:p>
        </p:txBody>
      </p:sp>
      <p:sp>
        <p:nvSpPr>
          <p:cNvPr id="3" name="Content Placeholder 2">
            <a:extLst>
              <a:ext uri="{FF2B5EF4-FFF2-40B4-BE49-F238E27FC236}">
                <a16:creationId xmlns:a16="http://schemas.microsoft.com/office/drawing/2014/main" id="{EABF8DF3-697B-484D-982C-FADA447E69BC}"/>
              </a:ext>
            </a:extLst>
          </p:cNvPr>
          <p:cNvSpPr>
            <a:spLocks noGrp="1"/>
          </p:cNvSpPr>
          <p:nvPr>
            <p:ph idx="4294967295"/>
          </p:nvPr>
        </p:nvSpPr>
        <p:spPr>
          <a:xfrm>
            <a:off x="304801" y="977486"/>
            <a:ext cx="11887199" cy="4351338"/>
          </a:xfrm>
          <a:prstGeom prst="rect">
            <a:avLst/>
          </a:prstGeo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dirty="0"/>
              <a:t>تعريف المقترح وبياناته؟ </a:t>
            </a:r>
          </a:p>
          <a:p>
            <a:pPr marL="228600" indent="-228600" algn="just" defTabSz="914400" rtl="1" eaLnBrk="1" latinLnBrk="0" hangingPunct="1">
              <a:lnSpc>
                <a:spcPct val="90000"/>
              </a:lnSpc>
              <a:spcBef>
                <a:spcPts val="1000"/>
              </a:spcBef>
              <a:buFont typeface="Arial" panose="020B0604020202020204" pitchFamily="34" charset="0"/>
              <a:buChar char="•"/>
            </a:pPr>
            <a:r>
              <a:rPr lang="ar-SA" dirty="0"/>
              <a:t>وما هي البيانات التي يجب أن يتضمنها مقترح التسوية؟ </a:t>
            </a:r>
          </a:p>
          <a:p>
            <a:pPr marL="228600" indent="-228600" algn="just" defTabSz="914400" rtl="1" eaLnBrk="1" latinLnBrk="0" hangingPunct="1">
              <a:lnSpc>
                <a:spcPct val="90000"/>
              </a:lnSpc>
              <a:spcBef>
                <a:spcPts val="1000"/>
              </a:spcBef>
              <a:buFont typeface="Arial" panose="020B0604020202020204" pitchFamily="34" charset="0"/>
              <a:buChar char="•"/>
            </a:pPr>
            <a:r>
              <a:rPr lang="ar-SA" b="1" dirty="0">
                <a:solidFill>
                  <a:schemeClr val="accent1"/>
                </a:solidFill>
              </a:rPr>
              <a:t>أسس عملية التصويت: </a:t>
            </a:r>
          </a:p>
          <a:p>
            <a:pPr lvl="1" algn="just" rtl="1">
              <a:spcBef>
                <a:spcPts val="1000"/>
              </a:spcBef>
            </a:pPr>
            <a:r>
              <a:rPr lang="ar-SA" sz="2800" dirty="0"/>
              <a:t>التصويت على المقترح من قبل الملاك والدائنين </a:t>
            </a:r>
          </a:p>
          <a:p>
            <a:pPr lvl="1" algn="just" rtl="1">
              <a:spcBef>
                <a:spcPts val="1000"/>
              </a:spcBef>
            </a:pPr>
            <a:r>
              <a:rPr lang="ar-SA" sz="2800" dirty="0"/>
              <a:t>موعد التصويت: خلال ٤٠ يوم من تاريخ الافتتاح</a:t>
            </a:r>
          </a:p>
          <a:p>
            <a:pPr lvl="1" algn="just" rtl="1">
              <a:spcBef>
                <a:spcPts val="1000"/>
              </a:spcBef>
            </a:pPr>
            <a:r>
              <a:rPr lang="ar-SA" sz="2800" dirty="0"/>
              <a:t>تصنيف الدائنين إلى فئات </a:t>
            </a:r>
          </a:p>
          <a:p>
            <a:pPr lvl="1" algn="just" rtl="1">
              <a:spcBef>
                <a:spcPts val="1000"/>
              </a:spcBef>
            </a:pPr>
            <a:r>
              <a:rPr lang="ar-SA" sz="2800" dirty="0"/>
              <a:t>يكون التصويت مقبولا بموافقة دائنين تمثل مطالباتهم ثلثي قيمة ديون المصوتين في الفئة، وكان من ضمنهم دائنين مطالباتهم أكثر من قيمة ديون الأطراف غير ذوي العلاقة إن وجودوا. </a:t>
            </a:r>
          </a:p>
          <a:p>
            <a:pPr algn="just" rtl="1"/>
            <a:r>
              <a:rPr lang="ar-SA" b="1" dirty="0">
                <a:solidFill>
                  <a:schemeClr val="accent1"/>
                </a:solidFill>
              </a:rPr>
              <a:t>نتيجة التصويت: </a:t>
            </a:r>
          </a:p>
          <a:p>
            <a:pPr marL="914400" lvl="1" indent="-457200" algn="just" rtl="1">
              <a:buFont typeface="+mj-lt"/>
              <a:buAutoNum type="arabicPeriod"/>
            </a:pPr>
            <a:r>
              <a:rPr lang="ar-SA" sz="2800" dirty="0"/>
              <a:t>موافقة الدائنين على المقترح </a:t>
            </a:r>
            <a:r>
              <a:rPr lang="en-US" sz="2800" dirty="0"/>
              <a:t>2</a:t>
            </a:r>
            <a:r>
              <a:rPr lang="ar-SA" sz="2800" dirty="0"/>
              <a:t>. رفض الدائنين للمقترح </a:t>
            </a:r>
            <a:r>
              <a:rPr lang="en-US" sz="2800" dirty="0"/>
              <a:t>3</a:t>
            </a:r>
            <a:r>
              <a:rPr lang="ar-SA" sz="2800" dirty="0"/>
              <a:t>. تعذر تصويت الدائنين</a:t>
            </a:r>
          </a:p>
          <a:p>
            <a:pPr algn="just" rtl="1"/>
            <a:r>
              <a:rPr lang="ar-SA" b="1" dirty="0">
                <a:solidFill>
                  <a:schemeClr val="accent1"/>
                </a:solidFill>
              </a:rPr>
              <a:t>إجراءات ما بعد التصويت: </a:t>
            </a:r>
            <a:r>
              <a:rPr lang="ar-SA" dirty="0"/>
              <a:t>إعداد المحضر – التبليغ والايداع لدى المحكمة  </a:t>
            </a:r>
          </a:p>
          <a:p>
            <a:pPr algn="just" rtl="1"/>
            <a:r>
              <a:rPr lang="ar-SA" b="1" dirty="0">
                <a:solidFill>
                  <a:schemeClr val="accent1"/>
                </a:solidFill>
              </a:rPr>
              <a:t>تعديل المقترح</a:t>
            </a:r>
          </a:p>
          <a:p>
            <a:pPr lvl="1" algn="just" rtl="1">
              <a:spcBef>
                <a:spcPts val="1000"/>
              </a:spcBef>
            </a:pPr>
            <a:endParaRPr lang="ar-SA" sz="2800" dirty="0"/>
          </a:p>
          <a:p>
            <a:pPr marL="228600" indent="-228600" algn="just" defTabSz="914400" rtl="1" eaLnBrk="1" latinLnBrk="0" hangingPunct="1">
              <a:lnSpc>
                <a:spcPct val="90000"/>
              </a:lnSpc>
              <a:spcBef>
                <a:spcPts val="1000"/>
              </a:spcBef>
              <a:buFont typeface="Arial" panose="020B0604020202020204" pitchFamily="34" charset="0"/>
              <a:buChar char="•"/>
            </a:pPr>
            <a:endParaRPr lang="en-US" dirty="0"/>
          </a:p>
        </p:txBody>
      </p:sp>
    </p:spTree>
    <p:extLst>
      <p:ext uri="{BB962C8B-B14F-4D97-AF65-F5344CB8AC3E}">
        <p14:creationId xmlns:p14="http://schemas.microsoft.com/office/powerpoint/2010/main" val="369932152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E90D-B3C6-C441-ADBB-DF7F6528D4C4}"/>
              </a:ext>
            </a:extLst>
          </p:cNvPr>
          <p:cNvSpPr>
            <a:spLocks noGrp="1"/>
          </p:cNvSpPr>
          <p:nvPr>
            <p:ph type="title" idx="4294967295"/>
          </p:nvPr>
        </p:nvSpPr>
        <p:spPr>
          <a:xfrm>
            <a:off x="838200" y="365125"/>
            <a:ext cx="10515600" cy="1325563"/>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تصديق المحكمة على مقترح التسوية الوقائية</a:t>
            </a:r>
            <a:endParaRPr lang="en-US" b="1" dirty="0"/>
          </a:p>
        </p:txBody>
      </p:sp>
      <p:sp>
        <p:nvSpPr>
          <p:cNvPr id="3" name="Content Placeholder 2">
            <a:extLst>
              <a:ext uri="{FF2B5EF4-FFF2-40B4-BE49-F238E27FC236}">
                <a16:creationId xmlns:a16="http://schemas.microsoft.com/office/drawing/2014/main" id="{C14D669C-56E5-B043-BE28-079CA30A77B6}"/>
              </a:ext>
            </a:extLst>
          </p:cNvPr>
          <p:cNvSpPr>
            <a:spLocks noGrp="1"/>
          </p:cNvSpPr>
          <p:nvPr>
            <p:ph idx="4294967295"/>
          </p:nvPr>
        </p:nvSpPr>
        <p:spPr>
          <a:xfrm>
            <a:off x="543339" y="1825625"/>
            <a:ext cx="10810461" cy="4351338"/>
          </a:xfrm>
          <a:prstGeom prst="rect">
            <a:avLst/>
          </a:prstGeo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تقديم طلب التصديق للمحكمة</a:t>
            </a:r>
          </a:p>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شروط تصديق المحكمة:</a:t>
            </a:r>
          </a:p>
          <a:p>
            <a:pPr marL="514350" indent="-514350" algn="r" defTabSz="914400" rtl="1" eaLnBrk="1" latinLnBrk="0" hangingPunct="1">
              <a:lnSpc>
                <a:spcPct val="90000"/>
              </a:lnSpc>
              <a:spcBef>
                <a:spcPts val="1000"/>
              </a:spcBef>
              <a:buFont typeface="+mj-lt"/>
              <a:buAutoNum type="arabicPeriod"/>
            </a:pPr>
            <a:r>
              <a:rPr lang="ar-SA" sz="3200" dirty="0"/>
              <a:t>قبول الدائنين للمقترح</a:t>
            </a:r>
          </a:p>
          <a:p>
            <a:pPr marL="514350" indent="-514350" algn="r" defTabSz="914400" rtl="1" eaLnBrk="1" latinLnBrk="0" hangingPunct="1">
              <a:lnSpc>
                <a:spcPct val="90000"/>
              </a:lnSpc>
              <a:spcBef>
                <a:spcPts val="1000"/>
              </a:spcBef>
              <a:buFont typeface="+mj-lt"/>
              <a:buAutoNum type="arabicPeriod"/>
            </a:pPr>
            <a:r>
              <a:rPr lang="ar-SA" sz="3200" dirty="0"/>
              <a:t>استيفاء المقترح لمعايير العدالة</a:t>
            </a:r>
          </a:p>
          <a:p>
            <a:pPr algn="r" rtl="1"/>
            <a:r>
              <a:rPr lang="ar-SA" sz="3200" dirty="0"/>
              <a:t>تبليغ الدائنين وإيداع نسخة لسجل الإفلاس خلال مدة لا تزيد عن ٥ أيام </a:t>
            </a:r>
          </a:p>
          <a:p>
            <a:pPr algn="r" rtl="1"/>
            <a:r>
              <a:rPr lang="ar-SA" sz="3200" dirty="0"/>
              <a:t>يترتب على التصديق تحول المقترح إلى </a:t>
            </a:r>
            <a:r>
              <a:rPr lang="ar-SA" sz="3200" b="1" u="sng" dirty="0">
                <a:solidFill>
                  <a:srgbClr val="FF0000"/>
                </a:solidFill>
              </a:rPr>
              <a:t>خطة</a:t>
            </a:r>
            <a:r>
              <a:rPr lang="ar-SA" sz="3200" dirty="0"/>
              <a:t> يلتزم بها المدين والدائنين والملاك. </a:t>
            </a:r>
            <a:endParaRPr lang="en-US" sz="3200" dirty="0"/>
          </a:p>
        </p:txBody>
      </p:sp>
      <p:sp>
        <p:nvSpPr>
          <p:cNvPr id="4" name="Rectangle 3">
            <a:extLst>
              <a:ext uri="{FF2B5EF4-FFF2-40B4-BE49-F238E27FC236}">
                <a16:creationId xmlns:a16="http://schemas.microsoft.com/office/drawing/2014/main" id="{49360946-6CA3-B04D-91A5-ECF269F7EB4F}"/>
              </a:ext>
            </a:extLst>
          </p:cNvPr>
          <p:cNvSpPr/>
          <p:nvPr/>
        </p:nvSpPr>
        <p:spPr>
          <a:xfrm>
            <a:off x="543339" y="5115339"/>
            <a:ext cx="6742044" cy="1616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u="sng" dirty="0"/>
              <a:t>المرحلة الثانية (الآثار)</a:t>
            </a:r>
          </a:p>
          <a:p>
            <a:pPr marL="0" algn="ctr" defTabSz="914400" rtl="1" eaLnBrk="1" latinLnBrk="0" hangingPunct="1"/>
            <a:r>
              <a:rPr lang="ar-SA" sz="3200" b="1" dirty="0"/>
              <a:t>تبدأ: من تاريخ قرار المحكمة بافتتاح الاجراء</a:t>
            </a:r>
          </a:p>
          <a:p>
            <a:pPr marL="0" algn="ctr" defTabSz="914400" rtl="1" eaLnBrk="1" latinLnBrk="0" hangingPunct="1"/>
            <a:r>
              <a:rPr lang="ar-SA" sz="3200" b="1" dirty="0"/>
              <a:t>تنتهي: بتصديق المحكمة على المقترح</a:t>
            </a:r>
            <a:endParaRPr lang="en-US" sz="3200" b="1" dirty="0"/>
          </a:p>
        </p:txBody>
      </p:sp>
    </p:spTree>
    <p:extLst>
      <p:ext uri="{BB962C8B-B14F-4D97-AF65-F5344CB8AC3E}">
        <p14:creationId xmlns:p14="http://schemas.microsoft.com/office/powerpoint/2010/main" val="140250216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FD1C-F7A8-164D-85AB-2DE71B7E871A}"/>
              </a:ext>
            </a:extLst>
          </p:cNvPr>
          <p:cNvSpPr>
            <a:spLocks noGrp="1"/>
          </p:cNvSpPr>
          <p:nvPr>
            <p:ph type="title" idx="4294967295"/>
          </p:nvPr>
        </p:nvSpPr>
        <p:spPr>
          <a:xfrm>
            <a:off x="838200" y="365125"/>
            <a:ext cx="10515600" cy="854075"/>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تنفيذ إجراء التسوية الوقائية</a:t>
            </a:r>
            <a:endParaRPr lang="en-US" b="1" dirty="0"/>
          </a:p>
        </p:txBody>
      </p:sp>
      <p:sp>
        <p:nvSpPr>
          <p:cNvPr id="3" name="Content Placeholder 2">
            <a:extLst>
              <a:ext uri="{FF2B5EF4-FFF2-40B4-BE49-F238E27FC236}">
                <a16:creationId xmlns:a16="http://schemas.microsoft.com/office/drawing/2014/main" id="{FE076E7A-BE51-B044-B5D9-1A0D0CB21238}"/>
              </a:ext>
            </a:extLst>
          </p:cNvPr>
          <p:cNvSpPr>
            <a:spLocks noGrp="1"/>
          </p:cNvSpPr>
          <p:nvPr>
            <p:ph idx="4294967295"/>
          </p:nvPr>
        </p:nvSpPr>
        <p:spPr>
          <a:xfrm>
            <a:off x="172279" y="1348547"/>
            <a:ext cx="11847442" cy="4351338"/>
          </a:xfrm>
          <a:prstGeom prst="rect">
            <a:avLst/>
          </a:prstGeo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الخطة: </a:t>
            </a:r>
            <a:r>
              <a:rPr lang="ar-SA" sz="3200" dirty="0"/>
              <a:t>هي المقترح المصدق عليه من قبل المحكمة.</a:t>
            </a:r>
          </a:p>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توافق المحكمة على تعديل الخطة في الحالات التالية: </a:t>
            </a:r>
          </a:p>
          <a:p>
            <a:pPr marL="514350" indent="-514350" algn="r" defTabSz="914400" rtl="1" eaLnBrk="1" latinLnBrk="0" hangingPunct="1">
              <a:lnSpc>
                <a:spcPct val="90000"/>
              </a:lnSpc>
              <a:spcBef>
                <a:spcPts val="1000"/>
              </a:spcBef>
              <a:buFont typeface="+mj-lt"/>
              <a:buAutoNum type="arabicPeriod"/>
            </a:pPr>
            <a:r>
              <a:rPr lang="ar-SA" sz="3200" dirty="0"/>
              <a:t>اذا تحقق أي من حالات التعديل الواردة في الخطة. </a:t>
            </a:r>
          </a:p>
          <a:p>
            <a:pPr marL="514350" indent="-514350" algn="r" defTabSz="914400" rtl="1" eaLnBrk="1" latinLnBrk="0" hangingPunct="1">
              <a:lnSpc>
                <a:spcPct val="90000"/>
              </a:lnSpc>
              <a:spcBef>
                <a:spcPts val="1000"/>
              </a:spcBef>
              <a:buFont typeface="+mj-lt"/>
              <a:buAutoNum type="arabicPeriod"/>
            </a:pPr>
            <a:r>
              <a:rPr lang="ar-SA" sz="3200" dirty="0"/>
              <a:t>اقترح أو وافق على طلب التعديل الدائنين التي تمثل مطالباتهم ٥٠٪ من اجمالي الديون</a:t>
            </a:r>
          </a:p>
          <a:p>
            <a:pPr marL="514350" indent="-514350" algn="r" defTabSz="914400" rtl="1" eaLnBrk="1" latinLnBrk="0" hangingPunct="1">
              <a:lnSpc>
                <a:spcPct val="90000"/>
              </a:lnSpc>
              <a:spcBef>
                <a:spcPts val="1000"/>
              </a:spcBef>
              <a:buFont typeface="+mj-lt"/>
              <a:buAutoNum type="arabicPeriod"/>
            </a:pPr>
            <a:r>
              <a:rPr lang="ar-SA" sz="3200" dirty="0"/>
              <a:t>اذا نشأت حالة مؤثرة أثناء التنفيذ لم ترد في الخطة. </a:t>
            </a:r>
          </a:p>
          <a:p>
            <a:pPr marL="971550" lvl="1" indent="-514350" algn="r" rtl="1">
              <a:spcBef>
                <a:spcPts val="1000"/>
              </a:spcBef>
              <a:buFont typeface="+mj-lt"/>
              <a:buAutoNum type="arabicPeriod"/>
            </a:pPr>
            <a:r>
              <a:rPr lang="ar-SA" sz="3200" dirty="0"/>
              <a:t>القوة القاهرة </a:t>
            </a:r>
          </a:p>
          <a:p>
            <a:pPr marL="971550" lvl="1" indent="-514350" algn="r" rtl="1">
              <a:spcBef>
                <a:spcPts val="1000"/>
              </a:spcBef>
              <a:buFont typeface="+mj-lt"/>
              <a:buAutoNum type="arabicPeriod"/>
            </a:pPr>
            <a:r>
              <a:rPr lang="ar-SA" sz="3200" dirty="0"/>
              <a:t>الاضطرابات الاقتصادية أو وفاة ضامن الخطة</a:t>
            </a:r>
          </a:p>
          <a:p>
            <a:pPr marL="971550" lvl="1" indent="-514350" algn="r" rtl="1">
              <a:spcBef>
                <a:spcPts val="1000"/>
              </a:spcBef>
              <a:buFont typeface="+mj-lt"/>
              <a:buAutoNum type="arabicPeriod"/>
            </a:pPr>
            <a:r>
              <a:rPr lang="ar-SA" sz="3200" dirty="0"/>
              <a:t>افتتاح إجراءات افلاس لمتعاقد مع المدين تكون سلعه وخدماته مؤثرة في استمرار نشاط المدين.</a:t>
            </a:r>
          </a:p>
          <a:p>
            <a:pPr marL="514350" indent="-514350" algn="r" rtl="1">
              <a:buFont typeface="+mj-lt"/>
              <a:buAutoNum type="arabicPeriod"/>
            </a:pPr>
            <a:r>
              <a:rPr lang="ar-SA" sz="3200" dirty="0"/>
              <a:t>التصويت والتصديق على مقترح تعديل الخطة. </a:t>
            </a:r>
            <a:endParaRPr lang="en-US" sz="3200" dirty="0"/>
          </a:p>
        </p:txBody>
      </p:sp>
    </p:spTree>
    <p:extLst>
      <p:ext uri="{BB962C8B-B14F-4D97-AF65-F5344CB8AC3E}">
        <p14:creationId xmlns:p14="http://schemas.microsoft.com/office/powerpoint/2010/main" val="275849735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6AD3-82FA-4245-AC29-98631E5D81B4}"/>
              </a:ext>
            </a:extLst>
          </p:cNvPr>
          <p:cNvSpPr>
            <a:spLocks noGrp="1"/>
          </p:cNvSpPr>
          <p:nvPr>
            <p:ph type="title" idx="4294967295"/>
          </p:nvPr>
        </p:nvSpPr>
        <p:spPr>
          <a:xfrm>
            <a:off x="838200" y="365125"/>
            <a:ext cx="10515600" cy="1325563"/>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حالات إنهاء إجراءات التسوية الوقائية </a:t>
            </a:r>
            <a:endParaRPr lang="en-US" b="1" dirty="0"/>
          </a:p>
        </p:txBody>
      </p:sp>
      <p:sp>
        <p:nvSpPr>
          <p:cNvPr id="3" name="Content Placeholder 2">
            <a:extLst>
              <a:ext uri="{FF2B5EF4-FFF2-40B4-BE49-F238E27FC236}">
                <a16:creationId xmlns:a16="http://schemas.microsoft.com/office/drawing/2014/main" id="{0956597F-9C37-8D40-9D7F-DC6047B7DBB5}"/>
              </a:ext>
            </a:extLst>
          </p:cNvPr>
          <p:cNvSpPr>
            <a:spLocks noGrp="1"/>
          </p:cNvSpPr>
          <p:nvPr>
            <p:ph idx="4294967295"/>
          </p:nvPr>
        </p:nvSpPr>
        <p:spPr>
          <a:xfrm>
            <a:off x="838200" y="1825625"/>
            <a:ext cx="10515600" cy="4351338"/>
          </a:xfrm>
          <a:prstGeom prst="rect">
            <a:avLst/>
          </a:prstGeom>
        </p:spPr>
        <p:txBody>
          <a:bodyPr>
            <a:noAutofit/>
          </a:bodyPr>
          <a:lstStyle/>
          <a:p>
            <a:pPr marL="514350" indent="-514350" algn="r" defTabSz="914400" rtl="1" eaLnBrk="1" latinLnBrk="0" hangingPunct="1">
              <a:lnSpc>
                <a:spcPct val="90000"/>
              </a:lnSpc>
              <a:spcBef>
                <a:spcPts val="1000"/>
              </a:spcBef>
              <a:buFont typeface="+mj-lt"/>
              <a:buAutoNum type="arabicPeriod"/>
            </a:pPr>
            <a:r>
              <a:rPr lang="ar-SA" sz="3200" dirty="0"/>
              <a:t>اكتمال تنفيذ الخطة </a:t>
            </a:r>
          </a:p>
          <a:p>
            <a:pPr marL="514350" indent="-514350" algn="r" defTabSz="914400" rtl="1" eaLnBrk="1" latinLnBrk="0" hangingPunct="1">
              <a:lnSpc>
                <a:spcPct val="90000"/>
              </a:lnSpc>
              <a:spcBef>
                <a:spcPts val="1000"/>
              </a:spcBef>
              <a:buFont typeface="+mj-lt"/>
              <a:buAutoNum type="arabicPeriod"/>
            </a:pPr>
            <a:r>
              <a:rPr lang="ar-SA" sz="3200" dirty="0"/>
              <a:t>عدم انطباق شروط افتتاح الإجراء</a:t>
            </a:r>
          </a:p>
          <a:p>
            <a:pPr marL="514350" indent="-514350" algn="r" defTabSz="914400" rtl="1" eaLnBrk="1" latinLnBrk="0" hangingPunct="1">
              <a:lnSpc>
                <a:spcPct val="90000"/>
              </a:lnSpc>
              <a:spcBef>
                <a:spcPts val="1000"/>
              </a:spcBef>
              <a:buFont typeface="+mj-lt"/>
              <a:buAutoNum type="arabicPeriod"/>
            </a:pPr>
            <a:r>
              <a:rPr lang="ar-SA" sz="3200" dirty="0"/>
              <a:t>عدم تحقق نصاب التصويت على المقترح</a:t>
            </a:r>
          </a:p>
          <a:p>
            <a:pPr marL="514350" indent="-514350" algn="r" defTabSz="914400" rtl="1" eaLnBrk="1" latinLnBrk="0" hangingPunct="1">
              <a:lnSpc>
                <a:spcPct val="90000"/>
              </a:lnSpc>
              <a:spcBef>
                <a:spcPts val="1000"/>
              </a:spcBef>
              <a:buFont typeface="+mj-lt"/>
              <a:buAutoNum type="arabicPeriod"/>
            </a:pPr>
            <a:r>
              <a:rPr lang="ar-SA" sz="3200" dirty="0"/>
              <a:t>رفض المحكمة التصديق على المقترح</a:t>
            </a:r>
          </a:p>
          <a:p>
            <a:pPr marL="514350" indent="-514350" algn="r" defTabSz="914400" rtl="1" eaLnBrk="1" latinLnBrk="0" hangingPunct="1">
              <a:lnSpc>
                <a:spcPct val="90000"/>
              </a:lnSpc>
              <a:spcBef>
                <a:spcPts val="1000"/>
              </a:spcBef>
              <a:buFont typeface="+mj-lt"/>
              <a:buAutoNum type="arabicPeriod"/>
            </a:pPr>
            <a:r>
              <a:rPr lang="ar-SA" sz="3200" dirty="0"/>
              <a:t>تعذر تنفيذ الخطة</a:t>
            </a:r>
          </a:p>
          <a:p>
            <a:pPr marL="514350" indent="-514350" algn="r" defTabSz="914400" rtl="1" eaLnBrk="1" latinLnBrk="0" hangingPunct="1">
              <a:lnSpc>
                <a:spcPct val="90000"/>
              </a:lnSpc>
              <a:spcBef>
                <a:spcPts val="1000"/>
              </a:spcBef>
              <a:buFont typeface="+mj-lt"/>
              <a:buAutoNum type="arabicPeriod"/>
            </a:pPr>
            <a:r>
              <a:rPr lang="ar-SA" sz="3200" dirty="0"/>
              <a:t>عدم رغبة المدين في استكمال تنفيذ الخطة أو في استمراره لإدارة النشاط</a:t>
            </a:r>
          </a:p>
          <a:p>
            <a:pPr marL="514350" indent="-514350" algn="r" defTabSz="914400" rtl="1" eaLnBrk="1" latinLnBrk="0" hangingPunct="1">
              <a:lnSpc>
                <a:spcPct val="90000"/>
              </a:lnSpc>
              <a:spcBef>
                <a:spcPts val="1000"/>
              </a:spcBef>
              <a:buFont typeface="+mj-lt"/>
              <a:buAutoNum type="arabicPeriod"/>
            </a:pPr>
            <a:r>
              <a:rPr lang="ar-SA" sz="3200" dirty="0"/>
              <a:t>وجود مخالفات</a:t>
            </a:r>
            <a:endParaRPr lang="en-US" sz="3200" dirty="0"/>
          </a:p>
        </p:txBody>
      </p:sp>
    </p:spTree>
    <p:extLst>
      <p:ext uri="{BB962C8B-B14F-4D97-AF65-F5344CB8AC3E}">
        <p14:creationId xmlns:p14="http://schemas.microsoft.com/office/powerpoint/2010/main" val="229407300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FBA3-EC65-3445-B833-352E2B605606}"/>
              </a:ext>
            </a:extLst>
          </p:cNvPr>
          <p:cNvSpPr>
            <a:spLocks noGrp="1"/>
          </p:cNvSpPr>
          <p:nvPr>
            <p:ph type="title" idx="4294967295"/>
          </p:nvPr>
        </p:nvSpPr>
        <p:spPr>
          <a:xfrm>
            <a:off x="838200" y="365125"/>
            <a:ext cx="10515600" cy="1325563"/>
          </a:xfrm>
          <a:prstGeom prst="rect">
            <a:avLst/>
          </a:prstGeom>
          <a:ln>
            <a:solidFill>
              <a:schemeClr val="accent1"/>
            </a:solidFill>
          </a:ln>
        </p:spPr>
        <p:txBody>
          <a:bodyPr>
            <a:normAutofit fontScale="90000"/>
          </a:bodyPr>
          <a:lstStyle/>
          <a:p>
            <a:pPr algn="ctr" rtl="1"/>
            <a:br>
              <a:rPr lang="ar-SA" b="1" dirty="0"/>
            </a:br>
            <a:r>
              <a:rPr lang="ar-SA" b="1" dirty="0"/>
              <a:t>آلية إنهاء إجراء التسوية الوقائية</a:t>
            </a:r>
            <a:br>
              <a:rPr lang="ar-SA" b="1" dirty="0"/>
            </a:br>
            <a:endParaRPr lang="en-US" b="1" dirty="0"/>
          </a:p>
        </p:txBody>
      </p:sp>
      <p:sp>
        <p:nvSpPr>
          <p:cNvPr id="3" name="Content Placeholder 2">
            <a:extLst>
              <a:ext uri="{FF2B5EF4-FFF2-40B4-BE49-F238E27FC236}">
                <a16:creationId xmlns:a16="http://schemas.microsoft.com/office/drawing/2014/main" id="{01CF9CB1-532A-F04F-BC65-74ABE8458844}"/>
              </a:ext>
            </a:extLst>
          </p:cNvPr>
          <p:cNvSpPr>
            <a:spLocks noGrp="1"/>
          </p:cNvSpPr>
          <p:nvPr>
            <p:ph idx="4294967295"/>
          </p:nvPr>
        </p:nvSpPr>
        <p:spPr>
          <a:xfrm>
            <a:off x="838200" y="1825625"/>
            <a:ext cx="10515600" cy="4351338"/>
          </a:xfrm>
          <a:prstGeom prst="rect">
            <a:avLst/>
          </a:prstGeom>
        </p:spPr>
        <p:txBody>
          <a:bodyPr>
            <a:normAutofit/>
          </a:bodyPr>
          <a:lstStyle/>
          <a:p>
            <a:pPr marL="514350" indent="-514350" algn="r" defTabSz="914400" rtl="1" eaLnBrk="1" latinLnBrk="0" hangingPunct="1">
              <a:lnSpc>
                <a:spcPct val="90000"/>
              </a:lnSpc>
              <a:spcBef>
                <a:spcPts val="1000"/>
              </a:spcBef>
              <a:buFont typeface="+mj-lt"/>
              <a:buAutoNum type="arabicPeriod"/>
            </a:pPr>
            <a:r>
              <a:rPr lang="ar-SA" sz="3200" dirty="0"/>
              <a:t>تقديم طلب الإنهاء</a:t>
            </a:r>
          </a:p>
          <a:p>
            <a:pPr marL="514350" indent="-514350" algn="r" defTabSz="914400" rtl="1" eaLnBrk="1" latinLnBrk="0" hangingPunct="1">
              <a:lnSpc>
                <a:spcPct val="90000"/>
              </a:lnSpc>
              <a:spcBef>
                <a:spcPts val="1000"/>
              </a:spcBef>
              <a:buFont typeface="+mj-lt"/>
              <a:buAutoNum type="arabicPeriod"/>
            </a:pPr>
            <a:r>
              <a:rPr lang="ar-SA" sz="3200" dirty="0"/>
              <a:t>التبليغ قبل تقديم طلب الإنهاء</a:t>
            </a:r>
          </a:p>
          <a:p>
            <a:pPr marL="514350" indent="-514350" algn="r" defTabSz="914400" rtl="1" eaLnBrk="1" latinLnBrk="0" hangingPunct="1">
              <a:lnSpc>
                <a:spcPct val="90000"/>
              </a:lnSpc>
              <a:spcBef>
                <a:spcPts val="1000"/>
              </a:spcBef>
              <a:buFont typeface="+mj-lt"/>
              <a:buAutoNum type="arabicPeriod"/>
            </a:pPr>
            <a:r>
              <a:rPr lang="ar-SA" sz="3200" dirty="0"/>
              <a:t>إيداع حكم الإنهاء في سجل الإفلاس</a:t>
            </a:r>
          </a:p>
          <a:p>
            <a:pPr marL="0" indent="0" algn="r" defTabSz="914400" rtl="1" eaLnBrk="1" latinLnBrk="0" hangingPunct="1">
              <a:lnSpc>
                <a:spcPct val="90000"/>
              </a:lnSpc>
              <a:spcBef>
                <a:spcPts val="1000"/>
              </a:spcBef>
              <a:buNone/>
            </a:pPr>
            <a:endParaRPr lang="ar-SA" sz="3200" dirty="0"/>
          </a:p>
          <a:p>
            <a:pPr algn="r" rtl="1"/>
            <a:r>
              <a:rPr lang="ar-SA" sz="3200" dirty="0"/>
              <a:t>افتتاح المحكمة لإجراء الإفلاس المناسب</a:t>
            </a:r>
          </a:p>
        </p:txBody>
      </p:sp>
      <p:sp>
        <p:nvSpPr>
          <p:cNvPr id="4" name="Rectangle 3">
            <a:extLst>
              <a:ext uri="{FF2B5EF4-FFF2-40B4-BE49-F238E27FC236}">
                <a16:creationId xmlns:a16="http://schemas.microsoft.com/office/drawing/2014/main" id="{CA749CA1-2081-DD48-B984-8F2CA7FFE0F1}"/>
              </a:ext>
            </a:extLst>
          </p:cNvPr>
          <p:cNvSpPr/>
          <p:nvPr/>
        </p:nvSpPr>
        <p:spPr>
          <a:xfrm>
            <a:off x="838200" y="3896140"/>
            <a:ext cx="3882887" cy="208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2800" b="1" u="sng" dirty="0"/>
              <a:t>المرحلة الثالثة (التنفيذ)</a:t>
            </a:r>
          </a:p>
          <a:p>
            <a:pPr marL="0" algn="ctr" defTabSz="914400" rtl="1" eaLnBrk="1" latinLnBrk="0" hangingPunct="1"/>
            <a:r>
              <a:rPr lang="ar-SA" sz="2800" b="1" dirty="0"/>
              <a:t>تبدأ: بتصديق المحكمة على المقترح</a:t>
            </a:r>
          </a:p>
          <a:p>
            <a:pPr marL="0" algn="ctr" defTabSz="914400" rtl="1" eaLnBrk="1" latinLnBrk="0" hangingPunct="1"/>
            <a:r>
              <a:rPr lang="ar-SA" sz="2800" b="1" dirty="0"/>
              <a:t>تنتهي: بحكم المحكمة بإنهاء الإجراء</a:t>
            </a:r>
            <a:endParaRPr lang="en-US" sz="2800" b="1" dirty="0"/>
          </a:p>
        </p:txBody>
      </p:sp>
    </p:spTree>
    <p:extLst>
      <p:ext uri="{BB962C8B-B14F-4D97-AF65-F5344CB8AC3E}">
        <p14:creationId xmlns:p14="http://schemas.microsoft.com/office/powerpoint/2010/main" val="344756749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DBCC84-3C7C-AE45-813E-892686FA5E83}"/>
              </a:ext>
            </a:extLst>
          </p:cNvPr>
          <p:cNvSpPr/>
          <p:nvPr/>
        </p:nvSpPr>
        <p:spPr>
          <a:xfrm>
            <a:off x="328617" y="428629"/>
            <a:ext cx="11544300" cy="600075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ar-SA" sz="5400" b="1" dirty="0"/>
          </a:p>
          <a:p>
            <a:pPr algn="ctr" defTabSz="914377" rtl="1"/>
            <a:r>
              <a:rPr lang="ar-SA" sz="6000" b="1" dirty="0"/>
              <a:t>المحاضرة الخامسة والعشرين</a:t>
            </a:r>
          </a:p>
          <a:p>
            <a:pPr algn="ctr" defTabSz="914377" rtl="1"/>
            <a:endParaRPr lang="ar-SA" sz="5400" b="1" u="sng" dirty="0"/>
          </a:p>
          <a:p>
            <a:pPr algn="ctr" defTabSz="914377" rtl="1"/>
            <a:endParaRPr lang="en-US" sz="5400" b="1" dirty="0"/>
          </a:p>
        </p:txBody>
      </p:sp>
    </p:spTree>
    <p:extLst>
      <p:ext uri="{BB962C8B-B14F-4D97-AF65-F5344CB8AC3E}">
        <p14:creationId xmlns:p14="http://schemas.microsoft.com/office/powerpoint/2010/main" val="229021053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a:solidFill>
            <a:schemeClr val="accent4">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6" name="Pentagon 5"/>
          <p:cNvSpPr/>
          <p:nvPr/>
        </p:nvSpPr>
        <p:spPr>
          <a:xfrm flipH="1">
            <a:off x="1417977" y="2606952"/>
            <a:ext cx="9952383"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افتتاح إجراءات التسوية الوقائية لصغار المدينين</a:t>
            </a:r>
            <a:endParaRPr lang="en-US" sz="4000" b="1" dirty="0"/>
          </a:p>
        </p:txBody>
      </p:sp>
      <p:sp>
        <p:nvSpPr>
          <p:cNvPr id="8" name="Pentagon 7"/>
          <p:cNvSpPr/>
          <p:nvPr/>
        </p:nvSpPr>
        <p:spPr>
          <a:xfrm flipH="1">
            <a:off x="1272208" y="3660499"/>
            <a:ext cx="1009815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الآثار المترتبة على افتتاح إجراءات التسوية لصغار المدينين</a:t>
            </a:r>
            <a:endParaRPr lang="en-US" sz="4000" b="1" dirty="0"/>
          </a:p>
        </p:txBody>
      </p:sp>
      <p:sp>
        <p:nvSpPr>
          <p:cNvPr id="9" name="Pentagon 8">
            <a:extLst>
              <a:ext uri="{FF2B5EF4-FFF2-40B4-BE49-F238E27FC236}">
                <a16:creationId xmlns:a16="http://schemas.microsoft.com/office/drawing/2014/main" id="{F525DC80-EBFF-C941-834E-1F90B4C61729}"/>
              </a:ext>
            </a:extLst>
          </p:cNvPr>
          <p:cNvSpPr/>
          <p:nvPr/>
        </p:nvSpPr>
        <p:spPr>
          <a:xfrm flipH="1">
            <a:off x="1417977" y="5668198"/>
            <a:ext cx="9952386"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إنهاء إجراءات التسوية الوقائية لصغار المدينين</a:t>
            </a:r>
            <a:endParaRPr lang="en-US" sz="4000" b="1" dirty="0"/>
          </a:p>
        </p:txBody>
      </p:sp>
      <p:sp>
        <p:nvSpPr>
          <p:cNvPr id="10" name="Pentagon 9">
            <a:extLst>
              <a:ext uri="{FF2B5EF4-FFF2-40B4-BE49-F238E27FC236}">
                <a16:creationId xmlns:a16="http://schemas.microsoft.com/office/drawing/2014/main" id="{810B163A-A784-434C-8C7F-2071BCF07C3A}"/>
              </a:ext>
            </a:extLst>
          </p:cNvPr>
          <p:cNvSpPr/>
          <p:nvPr/>
        </p:nvSpPr>
        <p:spPr>
          <a:xfrm flipH="1">
            <a:off x="1417977" y="4666002"/>
            <a:ext cx="9952385"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تنفيذ إجراءات التسوية الوقائية لصغار المدينين</a:t>
            </a:r>
            <a:endParaRPr lang="en-US" sz="4000" b="1" dirty="0"/>
          </a:p>
        </p:txBody>
      </p:sp>
    </p:spTree>
    <p:extLst>
      <p:ext uri="{BB962C8B-B14F-4D97-AF65-F5344CB8AC3E}">
        <p14:creationId xmlns:p14="http://schemas.microsoft.com/office/powerpoint/2010/main" val="151044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39" y="463826"/>
            <a:ext cx="5420139" cy="1696278"/>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algn="ctr" defTabSz="914400" rtl="1" eaLnBrk="1" latinLnBrk="0" hangingPunct="1"/>
            <a:r>
              <a:rPr lang="ar-SA" sz="4000" b="1" dirty="0"/>
              <a:t>محاور المحاضرة</a:t>
            </a:r>
            <a:endParaRPr lang="en-US" sz="4000" b="1" dirty="0"/>
          </a:p>
        </p:txBody>
      </p:sp>
      <p:sp>
        <p:nvSpPr>
          <p:cNvPr id="6" name="Pentagon 5"/>
          <p:cNvSpPr/>
          <p:nvPr/>
        </p:nvSpPr>
        <p:spPr>
          <a:xfrm flipH="1">
            <a:off x="3143250" y="2743200"/>
            <a:ext cx="716694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قانون الصرف والالتزام الصرفي</a:t>
            </a:r>
            <a:endParaRPr lang="en-US" sz="4000" b="1" dirty="0"/>
          </a:p>
        </p:txBody>
      </p:sp>
      <p:sp>
        <p:nvSpPr>
          <p:cNvPr id="8" name="Pentagon 7"/>
          <p:cNvSpPr/>
          <p:nvPr/>
        </p:nvSpPr>
        <p:spPr>
          <a:xfrm flipH="1">
            <a:off x="3143250" y="3664226"/>
            <a:ext cx="716694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خصائص الالتزام الصرفي</a:t>
            </a:r>
            <a:endParaRPr lang="en-US" sz="4000" b="1" dirty="0"/>
          </a:p>
        </p:txBody>
      </p:sp>
    </p:spTree>
    <p:extLst>
      <p:ext uri="{BB962C8B-B14F-4D97-AF65-F5344CB8AC3E}">
        <p14:creationId xmlns:p14="http://schemas.microsoft.com/office/powerpoint/2010/main" val="186926454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844B-FA46-2548-AAFC-1FFD02265ECE}"/>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الأحكام المشتركة مع التسوية لكبار المدينين</a:t>
            </a:r>
            <a:endParaRPr lang="en-US" b="1" dirty="0"/>
          </a:p>
        </p:txBody>
      </p:sp>
      <p:sp>
        <p:nvSpPr>
          <p:cNvPr id="3" name="Content Placeholder 2">
            <a:extLst>
              <a:ext uri="{FF2B5EF4-FFF2-40B4-BE49-F238E27FC236}">
                <a16:creationId xmlns:a16="http://schemas.microsoft.com/office/drawing/2014/main" id="{B292C68A-100B-5F4A-94BD-99301E64D966}"/>
              </a:ext>
            </a:extLst>
          </p:cNvPr>
          <p:cNvSpPr>
            <a:spLocks noGrp="1"/>
          </p:cNvSpPr>
          <p:nvPr>
            <p:ph idx="1"/>
          </p:nvPr>
        </p:nvSpPr>
        <p:spPr/>
        <p:txBody>
          <a:bodyPr>
            <a:normAutofit/>
          </a:bodyPr>
          <a:lstStyle/>
          <a:p>
            <a:pPr marL="514350" indent="-514350" algn="r" defTabSz="914400" rtl="1" eaLnBrk="1" latinLnBrk="0" hangingPunct="1">
              <a:lnSpc>
                <a:spcPct val="90000"/>
              </a:lnSpc>
              <a:spcBef>
                <a:spcPts val="1000"/>
              </a:spcBef>
              <a:buFont typeface="+mj-lt"/>
              <a:buAutoNum type="arabicPeriod"/>
            </a:pPr>
            <a:r>
              <a:rPr lang="ar-SA" sz="3200" dirty="0"/>
              <a:t>تعليق المطالبات </a:t>
            </a:r>
          </a:p>
          <a:p>
            <a:pPr marL="514350" indent="-514350" algn="r" defTabSz="914400" rtl="1" eaLnBrk="1" latinLnBrk="0" hangingPunct="1">
              <a:lnSpc>
                <a:spcPct val="90000"/>
              </a:lnSpc>
              <a:spcBef>
                <a:spcPts val="1000"/>
              </a:spcBef>
              <a:buFont typeface="+mj-lt"/>
              <a:buAutoNum type="arabicPeriod"/>
            </a:pPr>
            <a:r>
              <a:rPr lang="ar-SA" sz="3200" dirty="0"/>
              <a:t>عدم سقوط آجال الديون </a:t>
            </a:r>
          </a:p>
          <a:p>
            <a:pPr marL="514350" indent="-514350" algn="r" defTabSz="914400" rtl="1" eaLnBrk="1" latinLnBrk="0" hangingPunct="1">
              <a:lnSpc>
                <a:spcPct val="90000"/>
              </a:lnSpc>
              <a:spcBef>
                <a:spcPts val="1000"/>
              </a:spcBef>
              <a:buFont typeface="+mj-lt"/>
              <a:buAutoNum type="arabicPeriod"/>
            </a:pPr>
            <a:r>
              <a:rPr lang="ar-SA" sz="3200" dirty="0"/>
              <a:t>بقاء الالتزامات التعاقدية قائمة </a:t>
            </a:r>
          </a:p>
          <a:p>
            <a:pPr marL="514350" indent="-514350" algn="r" defTabSz="914400" rtl="1" eaLnBrk="1" latinLnBrk="0" hangingPunct="1">
              <a:lnSpc>
                <a:spcPct val="90000"/>
              </a:lnSpc>
              <a:spcBef>
                <a:spcPts val="1000"/>
              </a:spcBef>
              <a:buFont typeface="+mj-lt"/>
              <a:buAutoNum type="arabicPeriod"/>
            </a:pPr>
            <a:r>
              <a:rPr lang="ar-SA" sz="3200" dirty="0"/>
              <a:t>للمدين طلب إنهاء أي عقد مع مراعاة الأحكام المذكورة في النظام</a:t>
            </a:r>
          </a:p>
          <a:p>
            <a:pPr marL="514350" indent="-514350" algn="r" defTabSz="914400" rtl="1" eaLnBrk="1" latinLnBrk="0" hangingPunct="1">
              <a:lnSpc>
                <a:spcPct val="90000"/>
              </a:lnSpc>
              <a:spcBef>
                <a:spcPts val="1000"/>
              </a:spcBef>
              <a:buFont typeface="+mj-lt"/>
              <a:buAutoNum type="arabicPeriod"/>
            </a:pPr>
            <a:r>
              <a:rPr lang="ar-SA" sz="3200" dirty="0"/>
              <a:t>البيانات التي يتضمنها المقترح</a:t>
            </a:r>
          </a:p>
          <a:p>
            <a:pPr marL="514350" indent="-514350" algn="r" defTabSz="914400" rtl="1" eaLnBrk="1" latinLnBrk="0" hangingPunct="1">
              <a:lnSpc>
                <a:spcPct val="90000"/>
              </a:lnSpc>
              <a:spcBef>
                <a:spcPts val="1000"/>
              </a:spcBef>
              <a:buFont typeface="+mj-lt"/>
              <a:buAutoNum type="arabicPeriod"/>
            </a:pPr>
            <a:r>
              <a:rPr lang="ar-SA" sz="3200" dirty="0"/>
              <a:t>تعديل الخطة </a:t>
            </a:r>
          </a:p>
          <a:p>
            <a:pPr marL="514350" indent="-514350" algn="r" defTabSz="914400" rtl="1" eaLnBrk="1" latinLnBrk="0" hangingPunct="1">
              <a:lnSpc>
                <a:spcPct val="90000"/>
              </a:lnSpc>
              <a:spcBef>
                <a:spcPts val="1000"/>
              </a:spcBef>
              <a:buFont typeface="+mj-lt"/>
              <a:buAutoNum type="arabicPeriod"/>
            </a:pPr>
            <a:r>
              <a:rPr lang="ar-SA" sz="3200" dirty="0"/>
              <a:t>آلية إنهاء الإجراء</a:t>
            </a:r>
          </a:p>
          <a:p>
            <a:pPr marL="514350" indent="-514350" algn="r" defTabSz="914400" rtl="1" eaLnBrk="1" latinLnBrk="0" hangingPunct="1">
              <a:lnSpc>
                <a:spcPct val="90000"/>
              </a:lnSpc>
              <a:spcBef>
                <a:spcPts val="1000"/>
              </a:spcBef>
              <a:buFont typeface="+mj-lt"/>
              <a:buAutoNum type="arabicPeriod"/>
            </a:pPr>
            <a:endParaRPr lang="en-US" sz="3200" dirty="0"/>
          </a:p>
        </p:txBody>
      </p:sp>
    </p:spTree>
    <p:extLst>
      <p:ext uri="{BB962C8B-B14F-4D97-AF65-F5344CB8AC3E}">
        <p14:creationId xmlns:p14="http://schemas.microsoft.com/office/powerpoint/2010/main" val="101188146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75B2-CD20-5E46-AA73-608C0C2A603C}"/>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افتتاح إجراء التسوية الوقائية لصغار المدينين</a:t>
            </a:r>
            <a:endParaRPr lang="en-US" b="1" dirty="0"/>
          </a:p>
        </p:txBody>
      </p:sp>
      <p:sp>
        <p:nvSpPr>
          <p:cNvPr id="3" name="Content Placeholder 2">
            <a:extLst>
              <a:ext uri="{FF2B5EF4-FFF2-40B4-BE49-F238E27FC236}">
                <a16:creationId xmlns:a16="http://schemas.microsoft.com/office/drawing/2014/main" id="{B673A9BA-BDA2-A34C-AC44-5B3593849F05}"/>
              </a:ext>
            </a:extLst>
          </p:cNvPr>
          <p:cNvSpPr>
            <a:spLocks noGrp="1"/>
          </p:cNvSpPr>
          <p:nvPr>
            <p:ph idx="1"/>
          </p:nvPr>
        </p:nvSpPr>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200" b="1" dirty="0">
                <a:solidFill>
                  <a:srgbClr val="0070C0"/>
                </a:solidFill>
              </a:rPr>
              <a:t>الهدف: </a:t>
            </a:r>
            <a:r>
              <a:rPr lang="ar-SA" sz="3200" dirty="0"/>
              <a:t>هو توصل المدين الصغير لتسوية ديونه خلال فترة قصيرة وإجراءات ميسرة بتكلفة منخفضة. </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أجاز لصغار المدينين افتتاح إجراءات التسوية لكبار المدينين إذا رغبوا ذلك. </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b="1" dirty="0">
                <a:solidFill>
                  <a:srgbClr val="0070C0"/>
                </a:solidFill>
              </a:rPr>
              <a:t>إجراءات الافتتاح: </a:t>
            </a:r>
          </a:p>
          <a:p>
            <a:pPr marL="514350" indent="-514350" algn="just" defTabSz="914400" rtl="1" eaLnBrk="1" latinLnBrk="0" hangingPunct="1">
              <a:lnSpc>
                <a:spcPct val="90000"/>
              </a:lnSpc>
              <a:spcBef>
                <a:spcPts val="1000"/>
              </a:spcBef>
              <a:buFont typeface="+mj-lt"/>
              <a:buAutoNum type="arabicPeriod"/>
            </a:pPr>
            <a:r>
              <a:rPr lang="ar-SA" sz="3200" dirty="0"/>
              <a:t>اعداد المدين لمقترح التسوية</a:t>
            </a:r>
          </a:p>
          <a:p>
            <a:pPr marL="514350" indent="-514350" algn="just" defTabSz="914400" rtl="1" eaLnBrk="1" latinLnBrk="0" hangingPunct="1">
              <a:lnSpc>
                <a:spcPct val="90000"/>
              </a:lnSpc>
              <a:spcBef>
                <a:spcPts val="1000"/>
              </a:spcBef>
              <a:buFont typeface="+mj-lt"/>
              <a:buAutoNum type="arabicPeriod"/>
            </a:pPr>
            <a:r>
              <a:rPr lang="ar-SA" sz="3200" dirty="0"/>
              <a:t>يصدر المدين قرار الافتتاح بشرط أن يكون متعثر أو مفلس أو يرجح أن يعاني من اضطرابات مالية. وأيضا أن لا يكون قد خضع لهذا الإجراء خلال 12 شهرا السابقة لقرار الافتتاح. </a:t>
            </a:r>
          </a:p>
          <a:p>
            <a:pPr marL="514350" indent="-514350" algn="just" defTabSz="914400" rtl="1" eaLnBrk="1" latinLnBrk="0" hangingPunct="1">
              <a:lnSpc>
                <a:spcPct val="90000"/>
              </a:lnSpc>
              <a:spcBef>
                <a:spcPts val="1000"/>
              </a:spcBef>
              <a:buFont typeface="+mj-lt"/>
              <a:buAutoNum type="arabicPeriod"/>
            </a:pPr>
            <a:r>
              <a:rPr lang="ar-SA" sz="3200" dirty="0"/>
              <a:t>إيداع المدين لقرار الافتتاح في سجل الإفلاس ويبدأ الافتتاح من تاريخ الإيداع. </a:t>
            </a:r>
          </a:p>
          <a:p>
            <a:pPr marL="514350" indent="-514350" algn="just" defTabSz="914400" rtl="1" eaLnBrk="1" latinLnBrk="0" hangingPunct="1">
              <a:lnSpc>
                <a:spcPct val="90000"/>
              </a:lnSpc>
              <a:spcBef>
                <a:spcPts val="1000"/>
              </a:spcBef>
              <a:buFont typeface="+mj-lt"/>
              <a:buAutoNum type="arabicPeriod"/>
            </a:pPr>
            <a:endParaRPr lang="en-US" sz="3200" dirty="0"/>
          </a:p>
        </p:txBody>
      </p:sp>
      <p:sp>
        <p:nvSpPr>
          <p:cNvPr id="4" name="Rectangle 3">
            <a:extLst>
              <a:ext uri="{FF2B5EF4-FFF2-40B4-BE49-F238E27FC236}">
                <a16:creationId xmlns:a16="http://schemas.microsoft.com/office/drawing/2014/main" id="{EC7ECE57-4883-824E-92D8-71DEF6D49ED5}"/>
              </a:ext>
            </a:extLst>
          </p:cNvPr>
          <p:cNvSpPr/>
          <p:nvPr/>
        </p:nvSpPr>
        <p:spPr>
          <a:xfrm>
            <a:off x="318052" y="3326296"/>
            <a:ext cx="6149009" cy="1118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2400" b="1" u="sng" dirty="0"/>
              <a:t>المرحلة الأولى (الافتتاح)</a:t>
            </a:r>
          </a:p>
          <a:p>
            <a:pPr marL="0" algn="ctr" defTabSz="914400" rtl="1" eaLnBrk="1" latinLnBrk="0" hangingPunct="1"/>
            <a:r>
              <a:rPr lang="ar-SA" sz="2400" b="1" dirty="0"/>
              <a:t>تبدأ: بإصدار المدين لقرار الافتتاح</a:t>
            </a:r>
          </a:p>
          <a:p>
            <a:pPr marL="0" algn="ctr" defTabSz="914400" rtl="1" eaLnBrk="1" latinLnBrk="0" hangingPunct="1"/>
            <a:r>
              <a:rPr lang="ar-SA" sz="2400" b="1" dirty="0"/>
              <a:t>تنتهي: بالإيداع في سجل الافلاس</a:t>
            </a:r>
            <a:endParaRPr lang="en-US" sz="2400" b="1" dirty="0"/>
          </a:p>
        </p:txBody>
      </p:sp>
    </p:spTree>
    <p:extLst>
      <p:ext uri="{BB962C8B-B14F-4D97-AF65-F5344CB8AC3E}">
        <p14:creationId xmlns:p14="http://schemas.microsoft.com/office/powerpoint/2010/main" val="126870746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B7AE-4D2D-5B41-A2DB-9A242D516B6F}"/>
              </a:ext>
            </a:extLst>
          </p:cNvPr>
          <p:cNvSpPr>
            <a:spLocks noGrp="1"/>
          </p:cNvSpPr>
          <p:nvPr>
            <p:ph type="title"/>
          </p:nvPr>
        </p:nvSpPr>
        <p:spPr>
          <a:xfrm>
            <a:off x="838200" y="365126"/>
            <a:ext cx="10515600" cy="814318"/>
          </a:xfrm>
          <a:ln>
            <a:solidFill>
              <a:schemeClr val="accent1"/>
            </a:solidFill>
          </a:ln>
        </p:spPr>
        <p:txBody>
          <a:bodyPr/>
          <a:lstStyle/>
          <a:p>
            <a:pPr algn="ctr" defTabSz="914400" rtl="1" eaLnBrk="1" latinLnBrk="0" hangingPunct="1">
              <a:lnSpc>
                <a:spcPct val="90000"/>
              </a:lnSpc>
              <a:spcBef>
                <a:spcPct val="0"/>
              </a:spcBef>
              <a:buNone/>
            </a:pPr>
            <a:r>
              <a:rPr lang="ar-SA" b="1" dirty="0"/>
              <a:t>آثار الافتتاح</a:t>
            </a:r>
            <a:endParaRPr lang="en-US" b="1" dirty="0"/>
          </a:p>
        </p:txBody>
      </p:sp>
      <p:sp>
        <p:nvSpPr>
          <p:cNvPr id="3" name="Content Placeholder 2">
            <a:extLst>
              <a:ext uri="{FF2B5EF4-FFF2-40B4-BE49-F238E27FC236}">
                <a16:creationId xmlns:a16="http://schemas.microsoft.com/office/drawing/2014/main" id="{8E02005C-831F-B449-AA80-FB5FAA04B500}"/>
              </a:ext>
            </a:extLst>
          </p:cNvPr>
          <p:cNvSpPr>
            <a:spLocks noGrp="1"/>
          </p:cNvSpPr>
          <p:nvPr>
            <p:ph idx="1"/>
          </p:nvPr>
        </p:nvSpPr>
        <p:spPr>
          <a:xfrm>
            <a:off x="119270" y="1584670"/>
            <a:ext cx="11767930" cy="4351338"/>
          </a:xfrm>
        </p:spPr>
        <p:txBody>
          <a:bodyPr>
            <a:noAutofit/>
          </a:bodyPr>
          <a:lstStyle/>
          <a:p>
            <a:pPr marL="514350" indent="-514350" algn="r" defTabSz="914400" rtl="1" eaLnBrk="1" latinLnBrk="0" hangingPunct="1">
              <a:lnSpc>
                <a:spcPct val="90000"/>
              </a:lnSpc>
              <a:spcBef>
                <a:spcPts val="1000"/>
              </a:spcBef>
              <a:buFont typeface="+mj-lt"/>
              <a:buAutoNum type="arabicPeriod"/>
            </a:pPr>
            <a:r>
              <a:rPr lang="ar-SA" sz="3200" b="1" dirty="0">
                <a:solidFill>
                  <a:srgbClr val="0070C0"/>
                </a:solidFill>
              </a:rPr>
              <a:t>طلب تعليق المطالبات: </a:t>
            </a:r>
            <a:r>
              <a:rPr lang="ar-SA" sz="3200" dirty="0"/>
              <a:t>مدة التعليق 90 يوم</a:t>
            </a:r>
          </a:p>
          <a:p>
            <a:pPr algn="r" rtl="1"/>
            <a:r>
              <a:rPr lang="ar-SA" sz="3200" dirty="0"/>
              <a:t>انتهاء مدة التعليق: </a:t>
            </a:r>
          </a:p>
          <a:p>
            <a:pPr lvl="1" algn="r" rtl="1"/>
            <a:r>
              <a:rPr lang="ar-SA" sz="3200" dirty="0"/>
              <a:t>انقضاء المدة المحددة </a:t>
            </a:r>
          </a:p>
          <a:p>
            <a:pPr lvl="1" algn="r" rtl="1"/>
            <a:r>
              <a:rPr lang="ar-SA" sz="3200" dirty="0"/>
              <a:t>تصويت الدائنين بالموافقة أو برفض المقترح </a:t>
            </a:r>
          </a:p>
          <a:p>
            <a:pPr lvl="1" algn="r" rtl="1"/>
            <a:r>
              <a:rPr lang="ar-SA" sz="3200" dirty="0"/>
              <a:t>إنهاء الإجراء</a:t>
            </a:r>
          </a:p>
          <a:p>
            <a:pPr marL="514350" indent="-514350" algn="r" rtl="1">
              <a:buFont typeface="+mj-lt"/>
              <a:buAutoNum type="arabicPeriod" startAt="2"/>
            </a:pPr>
            <a:r>
              <a:rPr lang="ar-SA" sz="3200" b="1" dirty="0">
                <a:solidFill>
                  <a:srgbClr val="0070C0"/>
                </a:solidFill>
              </a:rPr>
              <a:t>الأثر على الديون والعقود: </a:t>
            </a:r>
          </a:p>
          <a:p>
            <a:pPr algn="r" rtl="1"/>
            <a:r>
              <a:rPr lang="ar-SA" sz="3200" dirty="0"/>
              <a:t>لا تسقط آجال الديون </a:t>
            </a:r>
          </a:p>
          <a:p>
            <a:pPr algn="r" rtl="1"/>
            <a:r>
              <a:rPr lang="ar-SA" sz="3200" dirty="0"/>
              <a:t>تظل الالتزامات قائمة </a:t>
            </a:r>
          </a:p>
          <a:p>
            <a:pPr algn="r" rtl="1"/>
            <a:r>
              <a:rPr lang="ar-SA" sz="3200" dirty="0"/>
              <a:t>له طلب إنهاء أي عقد عن طريق المحكمة: إذا كان الانهاء ضروري لحماية نشاط المدين – يحقق مصلحة أغلبية الدائنين – ولا يرتب ضرر بالغ على المتعاقد.</a:t>
            </a:r>
            <a:endParaRPr lang="en-US" sz="3200" dirty="0"/>
          </a:p>
        </p:txBody>
      </p:sp>
    </p:spTree>
    <p:extLst>
      <p:ext uri="{BB962C8B-B14F-4D97-AF65-F5344CB8AC3E}">
        <p14:creationId xmlns:p14="http://schemas.microsoft.com/office/powerpoint/2010/main" val="267318826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37A323-515E-624A-91BC-04673697C550}"/>
              </a:ext>
            </a:extLst>
          </p:cNvPr>
          <p:cNvSpPr>
            <a:spLocks noGrp="1"/>
          </p:cNvSpPr>
          <p:nvPr>
            <p:ph idx="1"/>
          </p:nvPr>
        </p:nvSpPr>
        <p:spPr>
          <a:xfrm>
            <a:off x="0" y="208859"/>
            <a:ext cx="12192000" cy="4351338"/>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2200" b="1" dirty="0">
                <a:solidFill>
                  <a:srgbClr val="0070C0"/>
                </a:solidFill>
              </a:rPr>
              <a:t>التصويت: </a:t>
            </a:r>
          </a:p>
          <a:p>
            <a:pPr marL="514350" indent="-514350" algn="r" defTabSz="914400" rtl="1" eaLnBrk="1" latinLnBrk="0" hangingPunct="1">
              <a:lnSpc>
                <a:spcPct val="90000"/>
              </a:lnSpc>
              <a:spcBef>
                <a:spcPts val="1000"/>
              </a:spcBef>
              <a:buFont typeface="+mj-lt"/>
              <a:buAutoNum type="arabicPeriod"/>
            </a:pPr>
            <a:r>
              <a:rPr lang="ar-SA" sz="2200" dirty="0"/>
              <a:t>الأشخاص المصوتين: الملاك – والدائنين. </a:t>
            </a:r>
          </a:p>
          <a:p>
            <a:pPr marL="514350" indent="-514350" algn="r" defTabSz="914400" rtl="1" eaLnBrk="1" latinLnBrk="0" hangingPunct="1">
              <a:lnSpc>
                <a:spcPct val="90000"/>
              </a:lnSpc>
              <a:spcBef>
                <a:spcPts val="1000"/>
              </a:spcBef>
              <a:buFont typeface="+mj-lt"/>
              <a:buAutoNum type="arabicPeriod"/>
            </a:pPr>
            <a:r>
              <a:rPr lang="ar-SA" sz="2200" dirty="0"/>
              <a:t>الدعوة للتصويت على المقترح: يلتزم المدين ( وليس المحكمة) بتبليغ الدائنين. ويتم دعوة الملاك للتصويت قبل موعد التصويت ب 21 يوم. </a:t>
            </a:r>
          </a:p>
          <a:p>
            <a:pPr algn="r" rtl="1"/>
            <a:r>
              <a:rPr lang="ar-SA" sz="2200" b="1" dirty="0">
                <a:solidFill>
                  <a:srgbClr val="0070C0"/>
                </a:solidFill>
              </a:rPr>
              <a:t>نتيجة التصويت: </a:t>
            </a:r>
          </a:p>
          <a:p>
            <a:pPr marL="971550" lvl="1" indent="-514350" algn="r" rtl="1">
              <a:spcBef>
                <a:spcPts val="1000"/>
              </a:spcBef>
              <a:buFont typeface="+mj-lt"/>
              <a:buAutoNum type="arabicPeriod"/>
            </a:pPr>
            <a:r>
              <a:rPr lang="ar-SA" sz="2200" dirty="0"/>
              <a:t>قبول المقترح: بتصويت دائنين تمثل ديونهم ثلثي قيمة ديون المصوتين</a:t>
            </a:r>
          </a:p>
          <a:p>
            <a:pPr marL="971550" lvl="1" indent="-514350" algn="r" rtl="1">
              <a:spcBef>
                <a:spcPts val="1000"/>
              </a:spcBef>
              <a:buFont typeface="+mj-lt"/>
              <a:buAutoNum type="arabicPeriod"/>
            </a:pPr>
            <a:r>
              <a:rPr lang="ar-SA" sz="2200" dirty="0"/>
              <a:t>التصويت بالرفض: تقضي المحكمة بما تراه مناسب</a:t>
            </a:r>
          </a:p>
          <a:p>
            <a:pPr marL="971550" lvl="1" indent="-514350" algn="r" rtl="1">
              <a:spcBef>
                <a:spcPts val="1000"/>
              </a:spcBef>
              <a:buFont typeface="+mj-lt"/>
              <a:buAutoNum type="arabicPeriod"/>
            </a:pPr>
            <a:r>
              <a:rPr lang="ar-SA" sz="2200" dirty="0"/>
              <a:t>تعذر تصويت الدائنين في الموعد المحدد: تقضي المحكمة بما تراه مناسب. </a:t>
            </a:r>
          </a:p>
          <a:p>
            <a:pPr algn="r" rtl="1"/>
            <a:r>
              <a:rPr lang="ar-SA" sz="2200" b="1" dirty="0">
                <a:solidFill>
                  <a:srgbClr val="0070C0"/>
                </a:solidFill>
              </a:rPr>
              <a:t>إيداع نتيجة التصويت:</a:t>
            </a:r>
          </a:p>
          <a:p>
            <a:pPr marL="457200" indent="-457200" algn="r" rtl="1">
              <a:buFont typeface="+mj-lt"/>
              <a:buAutoNum type="arabicPeriod"/>
            </a:pPr>
            <a:r>
              <a:rPr lang="ar-SA" sz="2200" dirty="0"/>
              <a:t>يلتزم المدين بإيداع نتيجة التصويت لدى المحكمة خلال 3 أيام من انتهاء التصويت. </a:t>
            </a:r>
          </a:p>
          <a:p>
            <a:pPr marL="457200" indent="-457200" algn="r" rtl="1">
              <a:buFont typeface="+mj-lt"/>
              <a:buAutoNum type="arabicPeriod"/>
            </a:pPr>
            <a:r>
              <a:rPr lang="ar-SA" sz="2200" dirty="0"/>
              <a:t>يلتزم المدين بالإيداع في سجل الإفلاس  ما يثبت إيداع نتيجة التصويت لدى المحكمة خلال 5 أيام من انتهاء التصويت. </a:t>
            </a:r>
          </a:p>
          <a:p>
            <a:pPr algn="r" rtl="1"/>
            <a:r>
              <a:rPr lang="ar-SA" sz="2200" b="1" dirty="0">
                <a:solidFill>
                  <a:srgbClr val="0070C0"/>
                </a:solidFill>
              </a:rPr>
              <a:t>أثر التصويت بالموافقة على المقترح: </a:t>
            </a:r>
          </a:p>
          <a:p>
            <a:pPr marL="457200" indent="-457200" algn="r" rtl="1">
              <a:buFont typeface="+mj-lt"/>
              <a:buAutoNum type="arabicPeriod"/>
            </a:pPr>
            <a:r>
              <a:rPr lang="ar-SA" sz="2200" dirty="0"/>
              <a:t>لا يحتاج إلى تصديق من المحكمة </a:t>
            </a:r>
          </a:p>
          <a:p>
            <a:pPr marL="457200" indent="-457200" algn="r" rtl="1">
              <a:buFont typeface="+mj-lt"/>
              <a:buAutoNum type="arabicPeriod"/>
            </a:pPr>
            <a:r>
              <a:rPr lang="ar-SA" sz="2200" dirty="0"/>
              <a:t>يسري من تاريخ إيداع نتيجة التصويت لدى المحكمة </a:t>
            </a:r>
          </a:p>
          <a:p>
            <a:pPr marL="457200" indent="-457200" algn="r" rtl="1">
              <a:buFont typeface="+mj-lt"/>
              <a:buAutoNum type="arabicPeriod"/>
            </a:pPr>
            <a:r>
              <a:rPr lang="ar-SA" sz="2200" dirty="0"/>
              <a:t>يتحول حينها إلى خطة ملزمة للدائن والمدين</a:t>
            </a:r>
          </a:p>
          <a:p>
            <a:pPr marL="457200" indent="-457200" algn="r" rtl="1">
              <a:buFont typeface="+mj-lt"/>
              <a:buAutoNum type="arabicPeriod"/>
            </a:pPr>
            <a:r>
              <a:rPr lang="ar-SA" sz="2200" dirty="0"/>
              <a:t>يودع لدى سجل الإفلاس ما يفيد نفاذ الخطة </a:t>
            </a:r>
          </a:p>
        </p:txBody>
      </p:sp>
      <p:sp>
        <p:nvSpPr>
          <p:cNvPr id="4" name="Rectangle 3">
            <a:extLst>
              <a:ext uri="{FF2B5EF4-FFF2-40B4-BE49-F238E27FC236}">
                <a16:creationId xmlns:a16="http://schemas.microsoft.com/office/drawing/2014/main" id="{3B363ABB-1A1A-D44D-A055-592FB444D0F7}"/>
              </a:ext>
            </a:extLst>
          </p:cNvPr>
          <p:cNvSpPr/>
          <p:nvPr/>
        </p:nvSpPr>
        <p:spPr>
          <a:xfrm>
            <a:off x="225286" y="5088834"/>
            <a:ext cx="6742044" cy="1616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u="sng" dirty="0"/>
              <a:t>المرحلة الثانية (الآثار)</a:t>
            </a:r>
          </a:p>
          <a:p>
            <a:pPr marL="0" algn="ctr" defTabSz="914400" rtl="1" eaLnBrk="1" latinLnBrk="0" hangingPunct="1"/>
            <a:r>
              <a:rPr lang="ar-SA" sz="3200" b="1" dirty="0"/>
              <a:t>تبدأ: بإيداع قرار المدين لدى سجل الافلاس </a:t>
            </a:r>
          </a:p>
          <a:p>
            <a:pPr marL="0" algn="ctr" defTabSz="914400" rtl="1" eaLnBrk="1" latinLnBrk="0" hangingPunct="1"/>
            <a:r>
              <a:rPr lang="ar-SA" sz="3200" b="1" dirty="0"/>
              <a:t>تنتهي: إيداع نتيجة التصويت لدى المحكمة</a:t>
            </a:r>
            <a:endParaRPr lang="en-US" sz="3200" b="1" dirty="0"/>
          </a:p>
        </p:txBody>
      </p:sp>
    </p:spTree>
    <p:extLst>
      <p:ext uri="{BB962C8B-B14F-4D97-AF65-F5344CB8AC3E}">
        <p14:creationId xmlns:p14="http://schemas.microsoft.com/office/powerpoint/2010/main" val="293094571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FD1C-F7A8-164D-85AB-2DE71B7E871A}"/>
              </a:ext>
            </a:extLst>
          </p:cNvPr>
          <p:cNvSpPr>
            <a:spLocks noGrp="1"/>
          </p:cNvSpPr>
          <p:nvPr>
            <p:ph type="title"/>
          </p:nvPr>
        </p:nvSpPr>
        <p:spPr>
          <a:xfrm>
            <a:off x="838200" y="365125"/>
            <a:ext cx="10515600" cy="854075"/>
          </a:xfrm>
          <a:ln>
            <a:solidFill>
              <a:schemeClr val="accent1"/>
            </a:solidFill>
          </a:ln>
        </p:spPr>
        <p:txBody>
          <a:bodyPr/>
          <a:lstStyle/>
          <a:p>
            <a:pPr algn="ctr" defTabSz="914400" rtl="1" eaLnBrk="1" latinLnBrk="0" hangingPunct="1">
              <a:lnSpc>
                <a:spcPct val="90000"/>
              </a:lnSpc>
              <a:spcBef>
                <a:spcPct val="0"/>
              </a:spcBef>
              <a:buNone/>
            </a:pPr>
            <a:r>
              <a:rPr lang="ar-SA" b="1" dirty="0"/>
              <a:t>تنفيذ إجراء التسوية الوقائية لصغار المدينين</a:t>
            </a:r>
            <a:endParaRPr lang="en-US" b="1" dirty="0"/>
          </a:p>
        </p:txBody>
      </p:sp>
      <p:sp>
        <p:nvSpPr>
          <p:cNvPr id="3" name="Content Placeholder 2">
            <a:extLst>
              <a:ext uri="{FF2B5EF4-FFF2-40B4-BE49-F238E27FC236}">
                <a16:creationId xmlns:a16="http://schemas.microsoft.com/office/drawing/2014/main" id="{FE076E7A-BE51-B044-B5D9-1A0D0CB21238}"/>
              </a:ext>
            </a:extLst>
          </p:cNvPr>
          <p:cNvSpPr>
            <a:spLocks noGrp="1"/>
          </p:cNvSpPr>
          <p:nvPr>
            <p:ph idx="1"/>
          </p:nvPr>
        </p:nvSpPr>
        <p:spPr>
          <a:xfrm>
            <a:off x="172279" y="1348547"/>
            <a:ext cx="11847442" cy="4351338"/>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الخطة: </a:t>
            </a:r>
            <a:r>
              <a:rPr lang="ar-SA" sz="3200" dirty="0"/>
              <a:t>هي المقترح المصوت عليه بالموافقة.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الاعتراض على الخطة: </a:t>
            </a:r>
          </a:p>
          <a:p>
            <a:pPr algn="just" rtl="1"/>
            <a:r>
              <a:rPr lang="ar-SA" sz="3200" dirty="0"/>
              <a:t>للدائن الاعتراض على الخطة أمام المحكمة اذا توافرت الشروط التالية: </a:t>
            </a:r>
          </a:p>
          <a:p>
            <a:pPr marL="514350" indent="-514350" algn="just" rtl="1">
              <a:buFont typeface="+mj-lt"/>
              <a:buAutoNum type="arabicPeriod"/>
            </a:pPr>
            <a:r>
              <a:rPr lang="ar-SA" sz="3200" dirty="0"/>
              <a:t>أن يكون قد صوت عليها بالرفض</a:t>
            </a:r>
          </a:p>
          <a:p>
            <a:pPr marL="514350" indent="-514350" algn="just" rtl="1">
              <a:buFont typeface="+mj-lt"/>
              <a:buAutoNum type="arabicPeriod"/>
            </a:pPr>
            <a:r>
              <a:rPr lang="ar-SA" sz="3200" dirty="0"/>
              <a:t>أن تكون مخلة بمعايير العدالة </a:t>
            </a:r>
          </a:p>
          <a:p>
            <a:pPr marL="514350" indent="-514350" algn="just" rtl="1">
              <a:buFont typeface="+mj-lt"/>
              <a:buAutoNum type="arabicPeriod"/>
            </a:pPr>
            <a:r>
              <a:rPr lang="ar-SA" sz="3200" dirty="0"/>
              <a:t>يقدم الاعتراض للمحكمة خلال ١٤ يوم من تاريخ إيداع نتيجة التصويت لديها.</a:t>
            </a:r>
          </a:p>
          <a:p>
            <a:pPr algn="just" rtl="1"/>
            <a:r>
              <a:rPr lang="ar-SA" sz="3200" dirty="0"/>
              <a:t>للمحكمة تعليق التنفيذ ل ١٤ يوم وخلالها تقضي ببطلان الخطة أو رفض الاعتراض. </a:t>
            </a:r>
            <a:endParaRPr lang="en-US" sz="3200" dirty="0"/>
          </a:p>
        </p:txBody>
      </p:sp>
    </p:spTree>
    <p:extLst>
      <p:ext uri="{BB962C8B-B14F-4D97-AF65-F5344CB8AC3E}">
        <p14:creationId xmlns:p14="http://schemas.microsoft.com/office/powerpoint/2010/main" val="95578657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76E7A-BE51-B044-B5D9-1A0D0CB21238}"/>
              </a:ext>
            </a:extLst>
          </p:cNvPr>
          <p:cNvSpPr>
            <a:spLocks noGrp="1"/>
          </p:cNvSpPr>
          <p:nvPr>
            <p:ph idx="1"/>
          </p:nvPr>
        </p:nvSpPr>
        <p:spPr>
          <a:xfrm>
            <a:off x="185531" y="579921"/>
            <a:ext cx="11847442" cy="4351338"/>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توافق المحكمة على تعديل الخطة في الحالات التالية: </a:t>
            </a:r>
          </a:p>
          <a:p>
            <a:pPr marL="514350" indent="-514350" algn="r" defTabSz="914400" rtl="1" eaLnBrk="1" latinLnBrk="0" hangingPunct="1">
              <a:lnSpc>
                <a:spcPct val="90000"/>
              </a:lnSpc>
              <a:spcBef>
                <a:spcPts val="1000"/>
              </a:spcBef>
              <a:buFont typeface="+mj-lt"/>
              <a:buAutoNum type="arabicPeriod"/>
            </a:pPr>
            <a:r>
              <a:rPr lang="ar-SA" sz="3200" dirty="0"/>
              <a:t>اذا تحقق أي من حالات التعديل الواردة في الخطة. </a:t>
            </a:r>
          </a:p>
          <a:p>
            <a:pPr marL="514350" indent="-514350" algn="r" defTabSz="914400" rtl="1" eaLnBrk="1" latinLnBrk="0" hangingPunct="1">
              <a:lnSpc>
                <a:spcPct val="90000"/>
              </a:lnSpc>
              <a:spcBef>
                <a:spcPts val="1000"/>
              </a:spcBef>
              <a:buFont typeface="+mj-lt"/>
              <a:buAutoNum type="arabicPeriod"/>
            </a:pPr>
            <a:r>
              <a:rPr lang="ar-SA" sz="3200" dirty="0"/>
              <a:t>اقترح أو وافق على طلب التعديل الدائنين التي تمثل مطالباتهم ٥٠٪ من اجمالي الديون</a:t>
            </a:r>
          </a:p>
          <a:p>
            <a:pPr marL="514350" indent="-514350" algn="r" defTabSz="914400" rtl="1" eaLnBrk="1" latinLnBrk="0" hangingPunct="1">
              <a:lnSpc>
                <a:spcPct val="90000"/>
              </a:lnSpc>
              <a:spcBef>
                <a:spcPts val="1000"/>
              </a:spcBef>
              <a:buFont typeface="+mj-lt"/>
              <a:buAutoNum type="arabicPeriod"/>
            </a:pPr>
            <a:r>
              <a:rPr lang="ar-SA" sz="3200" dirty="0"/>
              <a:t>اذا نشأت حالة مؤثرة أثناء التنفيذ لم ترد في الخطة. </a:t>
            </a:r>
          </a:p>
          <a:p>
            <a:pPr marL="971550" lvl="1" indent="-514350" algn="r" rtl="1">
              <a:spcBef>
                <a:spcPts val="1000"/>
              </a:spcBef>
              <a:buFont typeface="+mj-lt"/>
              <a:buAutoNum type="arabicPeriod"/>
            </a:pPr>
            <a:r>
              <a:rPr lang="ar-SA" sz="3200" dirty="0"/>
              <a:t>القوة القاهرة </a:t>
            </a:r>
          </a:p>
          <a:p>
            <a:pPr marL="971550" lvl="1" indent="-514350" algn="r" rtl="1">
              <a:spcBef>
                <a:spcPts val="1000"/>
              </a:spcBef>
              <a:buFont typeface="+mj-lt"/>
              <a:buAutoNum type="arabicPeriod"/>
            </a:pPr>
            <a:r>
              <a:rPr lang="ar-SA" sz="3200" dirty="0"/>
              <a:t>الاضطرابات الاقتصادية أو وفاة ضامن الخطة</a:t>
            </a:r>
          </a:p>
          <a:p>
            <a:pPr marL="971550" lvl="1" indent="-514350" algn="r" rtl="1">
              <a:spcBef>
                <a:spcPts val="1000"/>
              </a:spcBef>
              <a:buFont typeface="+mj-lt"/>
              <a:buAutoNum type="arabicPeriod"/>
            </a:pPr>
            <a:r>
              <a:rPr lang="ar-SA" sz="3200" dirty="0"/>
              <a:t>افتتاح إجراءات افلاس لمتعاقد مع المدين تكون سلعه وخدماته مؤثرة في استمرار نشاط المدين.</a:t>
            </a:r>
          </a:p>
          <a:p>
            <a:pPr marL="514350" indent="-514350" algn="r" rtl="1">
              <a:buFont typeface="+mj-lt"/>
              <a:buAutoNum type="arabicPeriod"/>
            </a:pPr>
            <a:r>
              <a:rPr lang="ar-SA" sz="3200" dirty="0"/>
              <a:t>التصويت والتصديق على مقترح تعديل الخطة. </a:t>
            </a:r>
            <a:endParaRPr lang="en-US" sz="3200" dirty="0"/>
          </a:p>
        </p:txBody>
      </p:sp>
    </p:spTree>
    <p:extLst>
      <p:ext uri="{BB962C8B-B14F-4D97-AF65-F5344CB8AC3E}">
        <p14:creationId xmlns:p14="http://schemas.microsoft.com/office/powerpoint/2010/main" val="671466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6AD3-82FA-4245-AC29-98631E5D81B4}"/>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حالات إنهاء إجراءات التسوية الوقائية لصغار المدينين</a:t>
            </a:r>
            <a:endParaRPr lang="en-US" b="1" dirty="0"/>
          </a:p>
        </p:txBody>
      </p:sp>
      <p:sp>
        <p:nvSpPr>
          <p:cNvPr id="3" name="Content Placeholder 2">
            <a:extLst>
              <a:ext uri="{FF2B5EF4-FFF2-40B4-BE49-F238E27FC236}">
                <a16:creationId xmlns:a16="http://schemas.microsoft.com/office/drawing/2014/main" id="{0956597F-9C37-8D40-9D7F-DC6047B7DBB5}"/>
              </a:ext>
            </a:extLst>
          </p:cNvPr>
          <p:cNvSpPr>
            <a:spLocks noGrp="1"/>
          </p:cNvSpPr>
          <p:nvPr>
            <p:ph idx="1"/>
          </p:nvPr>
        </p:nvSpPr>
        <p:spPr/>
        <p:txBody>
          <a:bodyPr>
            <a:noAutofit/>
          </a:bodyPr>
          <a:lstStyle/>
          <a:p>
            <a:pPr marL="514350" indent="-514350" algn="r" defTabSz="914400" rtl="1" eaLnBrk="1" latinLnBrk="0" hangingPunct="1">
              <a:lnSpc>
                <a:spcPct val="90000"/>
              </a:lnSpc>
              <a:spcBef>
                <a:spcPts val="1000"/>
              </a:spcBef>
              <a:buFont typeface="+mj-lt"/>
              <a:buAutoNum type="arabicPeriod"/>
            </a:pPr>
            <a:r>
              <a:rPr lang="ar-SA" sz="3200" dirty="0"/>
              <a:t>تقدم المدين بطلب للمحكمة للإنهاء لاكتمال تنفيذ الخطة </a:t>
            </a:r>
          </a:p>
          <a:p>
            <a:pPr marL="514350" indent="-514350" algn="r" defTabSz="914400" rtl="1" eaLnBrk="1" latinLnBrk="0" hangingPunct="1">
              <a:lnSpc>
                <a:spcPct val="90000"/>
              </a:lnSpc>
              <a:spcBef>
                <a:spcPts val="1000"/>
              </a:spcBef>
              <a:buFont typeface="+mj-lt"/>
              <a:buAutoNum type="arabicPeriod"/>
            </a:pPr>
            <a:r>
              <a:rPr lang="ar-SA" sz="3200" dirty="0"/>
              <a:t>تقدم المدين بطلب للمحكمة للإنهاء لعدم انطباق شروط افتتاح الإجراء</a:t>
            </a:r>
          </a:p>
          <a:p>
            <a:pPr marL="514350" indent="-514350" algn="r" defTabSz="914400" rtl="1" eaLnBrk="1" latinLnBrk="0" hangingPunct="1">
              <a:lnSpc>
                <a:spcPct val="90000"/>
              </a:lnSpc>
              <a:spcBef>
                <a:spcPts val="1000"/>
              </a:spcBef>
              <a:buFont typeface="+mj-lt"/>
              <a:buAutoNum type="arabicPeriod"/>
            </a:pPr>
            <a:r>
              <a:rPr lang="ar-SA" sz="3200" dirty="0"/>
              <a:t>عدم تحقق نصاب التصويت على المقترح</a:t>
            </a:r>
          </a:p>
          <a:p>
            <a:pPr marL="514350" indent="-514350" algn="r" defTabSz="914400" rtl="1" eaLnBrk="1" latinLnBrk="0" hangingPunct="1">
              <a:lnSpc>
                <a:spcPct val="90000"/>
              </a:lnSpc>
              <a:spcBef>
                <a:spcPts val="1000"/>
              </a:spcBef>
              <a:buFont typeface="+mj-lt"/>
              <a:buAutoNum type="arabicPeriod"/>
            </a:pPr>
            <a:r>
              <a:rPr lang="ar-SA" sz="3200" dirty="0"/>
              <a:t>اذا قضت المحكمة ببطلان الخطة</a:t>
            </a:r>
          </a:p>
          <a:p>
            <a:pPr marL="514350" indent="-514350" algn="r" defTabSz="914400" rtl="1" eaLnBrk="1" latinLnBrk="0" hangingPunct="1">
              <a:lnSpc>
                <a:spcPct val="90000"/>
              </a:lnSpc>
              <a:spcBef>
                <a:spcPts val="1000"/>
              </a:spcBef>
              <a:buFont typeface="+mj-lt"/>
              <a:buAutoNum type="arabicPeriod"/>
            </a:pPr>
            <a:r>
              <a:rPr lang="ar-SA" sz="3200" dirty="0"/>
              <a:t>تقدم المدين أو الدائن بطلب لتعذر تنفيذ الخطة</a:t>
            </a:r>
          </a:p>
          <a:p>
            <a:pPr marL="514350" indent="-514350" algn="r" defTabSz="914400" rtl="1" eaLnBrk="1" latinLnBrk="0" hangingPunct="1">
              <a:lnSpc>
                <a:spcPct val="90000"/>
              </a:lnSpc>
              <a:spcBef>
                <a:spcPts val="1000"/>
              </a:spcBef>
              <a:buFont typeface="+mj-lt"/>
              <a:buAutoNum type="arabicPeriod"/>
            </a:pPr>
            <a:r>
              <a:rPr lang="ar-SA" sz="3200" dirty="0"/>
              <a:t>عدم رغبة المدين في استكمال تنفيذ الخطة أو في استمراره لإدارة النشاط</a:t>
            </a:r>
          </a:p>
          <a:p>
            <a:pPr marL="514350" indent="-514350" algn="r" defTabSz="914400" rtl="1" eaLnBrk="1" latinLnBrk="0" hangingPunct="1">
              <a:lnSpc>
                <a:spcPct val="90000"/>
              </a:lnSpc>
              <a:spcBef>
                <a:spcPts val="1000"/>
              </a:spcBef>
              <a:buFont typeface="+mj-lt"/>
              <a:buAutoNum type="arabicPeriod"/>
            </a:pPr>
            <a:r>
              <a:rPr lang="ar-SA" sz="3200" dirty="0"/>
              <a:t>وجود مخالفات</a:t>
            </a:r>
            <a:endParaRPr lang="en-US" sz="3200" dirty="0"/>
          </a:p>
        </p:txBody>
      </p:sp>
    </p:spTree>
    <p:extLst>
      <p:ext uri="{BB962C8B-B14F-4D97-AF65-F5344CB8AC3E}">
        <p14:creationId xmlns:p14="http://schemas.microsoft.com/office/powerpoint/2010/main" val="2827148042"/>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FBA3-EC65-3445-B833-352E2B605606}"/>
              </a:ext>
            </a:extLst>
          </p:cNvPr>
          <p:cNvSpPr>
            <a:spLocks noGrp="1"/>
          </p:cNvSpPr>
          <p:nvPr>
            <p:ph type="title"/>
          </p:nvPr>
        </p:nvSpPr>
        <p:spPr>
          <a:ln>
            <a:solidFill>
              <a:schemeClr val="accent1"/>
            </a:solidFill>
          </a:ln>
        </p:spPr>
        <p:txBody>
          <a:bodyPr>
            <a:normAutofit fontScale="90000"/>
          </a:bodyPr>
          <a:lstStyle/>
          <a:p>
            <a:pPr algn="ctr" rtl="1"/>
            <a:br>
              <a:rPr lang="ar-SA" b="1" dirty="0"/>
            </a:br>
            <a:r>
              <a:rPr lang="ar-SA" b="1" dirty="0"/>
              <a:t>آلية إنهاء إجراء التسوية الوقائية لصغار المدينين</a:t>
            </a:r>
            <a:br>
              <a:rPr lang="ar-SA" b="1" dirty="0"/>
            </a:br>
            <a:endParaRPr lang="en-US" b="1" dirty="0"/>
          </a:p>
        </p:txBody>
      </p:sp>
      <p:sp>
        <p:nvSpPr>
          <p:cNvPr id="3" name="Content Placeholder 2">
            <a:extLst>
              <a:ext uri="{FF2B5EF4-FFF2-40B4-BE49-F238E27FC236}">
                <a16:creationId xmlns:a16="http://schemas.microsoft.com/office/drawing/2014/main" id="{01CF9CB1-532A-F04F-BC65-74ABE8458844}"/>
              </a:ext>
            </a:extLst>
          </p:cNvPr>
          <p:cNvSpPr>
            <a:spLocks noGrp="1"/>
          </p:cNvSpPr>
          <p:nvPr>
            <p:ph idx="1"/>
          </p:nvPr>
        </p:nvSpPr>
        <p:spPr/>
        <p:txBody>
          <a:bodyPr>
            <a:normAutofit/>
          </a:bodyPr>
          <a:lstStyle/>
          <a:p>
            <a:pPr marL="514350" indent="-514350" algn="r" defTabSz="914400" rtl="1" eaLnBrk="1" latinLnBrk="0" hangingPunct="1">
              <a:lnSpc>
                <a:spcPct val="90000"/>
              </a:lnSpc>
              <a:spcBef>
                <a:spcPts val="1000"/>
              </a:spcBef>
              <a:buFont typeface="+mj-lt"/>
              <a:buAutoNum type="arabicPeriod"/>
            </a:pPr>
            <a:r>
              <a:rPr lang="ar-SA" sz="3200" dirty="0"/>
              <a:t>تقديم طلب الإنهاء للمحكمة</a:t>
            </a:r>
          </a:p>
          <a:p>
            <a:pPr marL="514350" indent="-514350" algn="r" defTabSz="914400" rtl="1" eaLnBrk="1" latinLnBrk="0" hangingPunct="1">
              <a:lnSpc>
                <a:spcPct val="90000"/>
              </a:lnSpc>
              <a:spcBef>
                <a:spcPts val="1000"/>
              </a:spcBef>
              <a:buFont typeface="+mj-lt"/>
              <a:buAutoNum type="arabicPeriod"/>
            </a:pPr>
            <a:r>
              <a:rPr lang="ar-SA" sz="3200" dirty="0"/>
              <a:t>التبليغ قبل تقديم طلب الإنهاء</a:t>
            </a:r>
          </a:p>
          <a:p>
            <a:pPr marL="514350" indent="-514350" algn="r" defTabSz="914400" rtl="1" eaLnBrk="1" latinLnBrk="0" hangingPunct="1">
              <a:lnSpc>
                <a:spcPct val="90000"/>
              </a:lnSpc>
              <a:spcBef>
                <a:spcPts val="1000"/>
              </a:spcBef>
              <a:buFont typeface="+mj-lt"/>
              <a:buAutoNum type="arabicPeriod"/>
            </a:pPr>
            <a:r>
              <a:rPr lang="ar-SA" sz="3200" dirty="0"/>
              <a:t>إيداع حكم الإنهاء في سجل الإفلاس</a:t>
            </a:r>
          </a:p>
          <a:p>
            <a:pPr marL="0" indent="0" algn="r" defTabSz="914400" rtl="1" eaLnBrk="1" latinLnBrk="0" hangingPunct="1">
              <a:lnSpc>
                <a:spcPct val="90000"/>
              </a:lnSpc>
              <a:spcBef>
                <a:spcPts val="1000"/>
              </a:spcBef>
              <a:buNone/>
            </a:pPr>
            <a:endParaRPr lang="ar-SA" sz="3200" dirty="0"/>
          </a:p>
          <a:p>
            <a:pPr algn="r" rtl="1"/>
            <a:r>
              <a:rPr lang="ar-SA" sz="3200" dirty="0"/>
              <a:t>افتتاح المحكمة لإجراء الإفلاس المناسب</a:t>
            </a:r>
          </a:p>
        </p:txBody>
      </p:sp>
      <p:sp>
        <p:nvSpPr>
          <p:cNvPr id="4" name="Rectangle 3">
            <a:extLst>
              <a:ext uri="{FF2B5EF4-FFF2-40B4-BE49-F238E27FC236}">
                <a16:creationId xmlns:a16="http://schemas.microsoft.com/office/drawing/2014/main" id="{F52A09A2-0EF2-3A4B-85DE-F3161B9C3769}"/>
              </a:ext>
            </a:extLst>
          </p:cNvPr>
          <p:cNvSpPr/>
          <p:nvPr/>
        </p:nvSpPr>
        <p:spPr>
          <a:xfrm>
            <a:off x="344558" y="3896140"/>
            <a:ext cx="4929808" cy="208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2800" b="1" u="sng" dirty="0"/>
              <a:t>المرحلة الثالثة (التنفيذ)</a:t>
            </a:r>
          </a:p>
          <a:p>
            <a:pPr algn="ctr" rtl="1"/>
            <a:r>
              <a:rPr lang="ar-SA" sz="2800" b="1" dirty="0"/>
              <a:t>تبدأ: إيداع نتيجة التصويت لدى المحكمة </a:t>
            </a:r>
          </a:p>
          <a:p>
            <a:pPr algn="ctr" rtl="1"/>
            <a:r>
              <a:rPr lang="ar-SA" sz="2800" b="1" dirty="0"/>
              <a:t>تنتهي: بحكم المحكمة بإنهاء الإجراء</a:t>
            </a:r>
            <a:endParaRPr lang="en-US" sz="2800" b="1" dirty="0"/>
          </a:p>
        </p:txBody>
      </p:sp>
    </p:spTree>
    <p:extLst>
      <p:ext uri="{BB962C8B-B14F-4D97-AF65-F5344CB8AC3E}">
        <p14:creationId xmlns:p14="http://schemas.microsoft.com/office/powerpoint/2010/main" val="185120696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6AB9-F8B5-FE48-971E-CA12D0E57530}"/>
              </a:ext>
            </a:extLst>
          </p:cNvPr>
          <p:cNvSpPr>
            <a:spLocks noGrp="1"/>
          </p:cNvSpPr>
          <p:nvPr>
            <p:ph type="title"/>
          </p:nvPr>
        </p:nvSpPr>
        <p:spPr>
          <a:xfrm>
            <a:off x="838200" y="365125"/>
            <a:ext cx="10611678" cy="1325563"/>
          </a:xfrm>
          <a:ln>
            <a:solidFill>
              <a:schemeClr val="accent1"/>
            </a:solidFill>
          </a:ln>
        </p:spPr>
        <p:txBody>
          <a:bodyPr/>
          <a:lstStyle/>
          <a:p>
            <a:pPr algn="l" defTabSz="914400" rtl="1" eaLnBrk="1" latinLnBrk="0" hangingPunct="1">
              <a:lnSpc>
                <a:spcPct val="90000"/>
              </a:lnSpc>
              <a:spcBef>
                <a:spcPct val="0"/>
              </a:spcBef>
              <a:buNone/>
            </a:pPr>
            <a:r>
              <a:rPr lang="ar-SA" b="1" dirty="0"/>
              <a:t>أوجه التشابه والاختلاف بين التسوية للكبار والصغار</a:t>
            </a:r>
            <a:endParaRPr lang="en-US" b="1" dirty="0"/>
          </a:p>
        </p:txBody>
      </p:sp>
      <p:graphicFrame>
        <p:nvGraphicFramePr>
          <p:cNvPr id="4" name="Content Placeholder 3">
            <a:extLst>
              <a:ext uri="{FF2B5EF4-FFF2-40B4-BE49-F238E27FC236}">
                <a16:creationId xmlns:a16="http://schemas.microsoft.com/office/drawing/2014/main" id="{7781CA58-84B1-2B4F-BFC4-79B700358287}"/>
              </a:ext>
            </a:extLst>
          </p:cNvPr>
          <p:cNvGraphicFramePr>
            <a:graphicFrameLocks noGrp="1"/>
          </p:cNvGraphicFramePr>
          <p:nvPr>
            <p:ph idx="1"/>
            <p:extLst/>
          </p:nvPr>
        </p:nvGraphicFramePr>
        <p:xfrm>
          <a:off x="185530" y="1825625"/>
          <a:ext cx="11794434" cy="2804160"/>
        </p:xfrm>
        <a:graphic>
          <a:graphicData uri="http://schemas.openxmlformats.org/drawingml/2006/table">
            <a:tbl>
              <a:tblPr firstRow="1" bandRow="1">
                <a:tableStyleId>{5C22544A-7EE6-4342-B048-85BDC9FD1C3A}</a:tableStyleId>
              </a:tblPr>
              <a:tblGrid>
                <a:gridCol w="3931478">
                  <a:extLst>
                    <a:ext uri="{9D8B030D-6E8A-4147-A177-3AD203B41FA5}">
                      <a16:colId xmlns:a16="http://schemas.microsoft.com/office/drawing/2014/main" val="782199345"/>
                    </a:ext>
                  </a:extLst>
                </a:gridCol>
                <a:gridCol w="3931478">
                  <a:extLst>
                    <a:ext uri="{9D8B030D-6E8A-4147-A177-3AD203B41FA5}">
                      <a16:colId xmlns:a16="http://schemas.microsoft.com/office/drawing/2014/main" val="3491874072"/>
                    </a:ext>
                  </a:extLst>
                </a:gridCol>
                <a:gridCol w="3931478">
                  <a:extLst>
                    <a:ext uri="{9D8B030D-6E8A-4147-A177-3AD203B41FA5}">
                      <a16:colId xmlns:a16="http://schemas.microsoft.com/office/drawing/2014/main" val="3358810065"/>
                    </a:ext>
                  </a:extLst>
                </a:gridCol>
              </a:tblGrid>
              <a:tr h="370840">
                <a:tc>
                  <a:txBody>
                    <a:bodyPr/>
                    <a:lstStyle/>
                    <a:p>
                      <a:pPr marL="0" algn="ctr" defTabSz="914400" rtl="1" eaLnBrk="1" latinLnBrk="0" hangingPunct="1"/>
                      <a:r>
                        <a:rPr lang="ar-SA" sz="3200" dirty="0"/>
                        <a:t>التسوية للصغار</a:t>
                      </a:r>
                      <a:endParaRPr lang="en-US" sz="3200" dirty="0"/>
                    </a:p>
                  </a:txBody>
                  <a:tcPr/>
                </a:tc>
                <a:tc>
                  <a:txBody>
                    <a:bodyPr/>
                    <a:lstStyle/>
                    <a:p>
                      <a:pPr marL="0" algn="ctr" defTabSz="914400" rtl="1" eaLnBrk="1" latinLnBrk="0" hangingPunct="1"/>
                      <a:r>
                        <a:rPr lang="ar-SA" sz="3200" dirty="0"/>
                        <a:t>التسوية للكبار</a:t>
                      </a:r>
                      <a:endParaRPr lang="en-US" sz="3200" dirty="0"/>
                    </a:p>
                  </a:txBody>
                  <a:tcPr/>
                </a:tc>
                <a:tc>
                  <a:txBody>
                    <a:bodyPr/>
                    <a:lstStyle/>
                    <a:p>
                      <a:pPr marL="0" algn="r" defTabSz="914400" rtl="1" eaLnBrk="1" latinLnBrk="0" hangingPunct="1"/>
                      <a:endParaRPr lang="en-US" sz="3200" dirty="0"/>
                    </a:p>
                  </a:txBody>
                  <a:tcPr/>
                </a:tc>
                <a:extLst>
                  <a:ext uri="{0D108BD9-81ED-4DB2-BD59-A6C34878D82A}">
                    <a16:rowId xmlns:a16="http://schemas.microsoft.com/office/drawing/2014/main" val="1262839932"/>
                  </a:ext>
                </a:extLst>
              </a:tr>
              <a:tr h="370840">
                <a:tc>
                  <a:txBody>
                    <a:bodyPr/>
                    <a:lstStyle/>
                    <a:p>
                      <a:pPr marL="0" algn="ctr" defTabSz="914400" rtl="1" eaLnBrk="1" latinLnBrk="0" hangingPunct="1"/>
                      <a:r>
                        <a:rPr lang="ar-SA" sz="3200" dirty="0"/>
                        <a:t>يصدر القرار من المدين</a:t>
                      </a:r>
                      <a:endParaRPr lang="en-US" sz="3200" dirty="0"/>
                    </a:p>
                  </a:txBody>
                  <a:tcPr/>
                </a:tc>
                <a:tc>
                  <a:txBody>
                    <a:bodyPr/>
                    <a:lstStyle/>
                    <a:p>
                      <a:pPr marL="0" algn="ctr" defTabSz="914400" rtl="1" eaLnBrk="1" latinLnBrk="0" hangingPunct="1"/>
                      <a:r>
                        <a:rPr lang="ar-SA" sz="3200" dirty="0"/>
                        <a:t>يصدر قرار الافتتاح من المحكمة</a:t>
                      </a:r>
                      <a:endParaRPr lang="en-US" sz="3200" dirty="0"/>
                    </a:p>
                  </a:txBody>
                  <a:tcPr/>
                </a:tc>
                <a:tc>
                  <a:txBody>
                    <a:bodyPr/>
                    <a:lstStyle/>
                    <a:p>
                      <a:pPr marL="0" algn="ctr" defTabSz="914400" rtl="1" eaLnBrk="1" latinLnBrk="0" hangingPunct="1"/>
                      <a:r>
                        <a:rPr lang="ar-SA" sz="3200" b="1" dirty="0">
                          <a:solidFill>
                            <a:schemeClr val="bg1"/>
                          </a:solidFill>
                        </a:rPr>
                        <a:t>قرار الافتتاح</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1462788812"/>
                  </a:ext>
                </a:extLst>
              </a:tr>
              <a:tr h="370840">
                <a:tc>
                  <a:txBody>
                    <a:bodyPr/>
                    <a:lstStyle/>
                    <a:p>
                      <a:pPr marL="0" algn="ctr" defTabSz="914400" rtl="1" eaLnBrk="1" latinLnBrk="0" hangingPunct="1"/>
                      <a:r>
                        <a:rPr lang="ar-SA" sz="3200" dirty="0"/>
                        <a:t>لا يحتاج تصديق المحكمة</a:t>
                      </a:r>
                      <a:endParaRPr lang="en-US" sz="3200" dirty="0"/>
                    </a:p>
                  </a:txBody>
                  <a:tcPr/>
                </a:tc>
                <a:tc>
                  <a:txBody>
                    <a:bodyPr/>
                    <a:lstStyle/>
                    <a:p>
                      <a:pPr marL="0" algn="ctr" defTabSz="914400" rtl="1" eaLnBrk="1" latinLnBrk="0" hangingPunct="1"/>
                      <a:r>
                        <a:rPr lang="ar-SA" sz="3200" dirty="0"/>
                        <a:t>يحتاج تصديق المحكمة</a:t>
                      </a:r>
                      <a:endParaRPr lang="en-US" sz="3200" dirty="0"/>
                    </a:p>
                  </a:txBody>
                  <a:tcPr/>
                </a:tc>
                <a:tc>
                  <a:txBody>
                    <a:bodyPr/>
                    <a:lstStyle/>
                    <a:p>
                      <a:pPr marL="0" algn="ctr" defTabSz="914400" rtl="1" eaLnBrk="1" latinLnBrk="0" hangingPunct="1"/>
                      <a:r>
                        <a:rPr lang="ar-SA" sz="3200" b="1" dirty="0">
                          <a:solidFill>
                            <a:schemeClr val="bg1"/>
                          </a:solidFill>
                        </a:rPr>
                        <a:t>الموافقة على المقترح</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4139768262"/>
                  </a:ext>
                </a:extLst>
              </a:tr>
              <a:tr h="370840">
                <a:tc>
                  <a:txBody>
                    <a:bodyPr/>
                    <a:lstStyle/>
                    <a:p>
                      <a:pPr marL="0" algn="ctr" defTabSz="914400" rtl="1" eaLnBrk="1" latinLnBrk="0" hangingPunct="1"/>
                      <a:r>
                        <a:rPr lang="ar-SA" sz="3200" dirty="0"/>
                        <a:t>لا يوجد تصنيف</a:t>
                      </a:r>
                      <a:endParaRPr lang="en-US" sz="3200" dirty="0"/>
                    </a:p>
                  </a:txBody>
                  <a:tcPr/>
                </a:tc>
                <a:tc>
                  <a:txBody>
                    <a:bodyPr/>
                    <a:lstStyle/>
                    <a:p>
                      <a:pPr marL="0" algn="ctr" defTabSz="914400" rtl="1" eaLnBrk="1" latinLnBrk="0" hangingPunct="1"/>
                      <a:r>
                        <a:rPr lang="ar-SA" sz="3200" dirty="0"/>
                        <a:t>يصنفون إلى فئات</a:t>
                      </a:r>
                      <a:endParaRPr lang="en-US" sz="3200" dirty="0"/>
                    </a:p>
                  </a:txBody>
                  <a:tcPr/>
                </a:tc>
                <a:tc>
                  <a:txBody>
                    <a:bodyPr/>
                    <a:lstStyle/>
                    <a:p>
                      <a:pPr marL="0" algn="ctr" defTabSz="914400" rtl="1" eaLnBrk="1" latinLnBrk="0" hangingPunct="1"/>
                      <a:r>
                        <a:rPr lang="ar-SA" sz="3200" b="1" dirty="0">
                          <a:solidFill>
                            <a:schemeClr val="bg1"/>
                          </a:solidFill>
                        </a:rPr>
                        <a:t>تصنيف الدائنين </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2005637514"/>
                  </a:ext>
                </a:extLst>
              </a:tr>
            </a:tbl>
          </a:graphicData>
        </a:graphic>
      </p:graphicFrame>
    </p:spTree>
    <p:extLst>
      <p:ext uri="{BB962C8B-B14F-4D97-AF65-F5344CB8AC3E}">
        <p14:creationId xmlns:p14="http://schemas.microsoft.com/office/powerpoint/2010/main" val="34464527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DBCC84-3C7C-AE45-813E-892686FA5E83}"/>
              </a:ext>
            </a:extLst>
          </p:cNvPr>
          <p:cNvSpPr/>
          <p:nvPr/>
        </p:nvSpPr>
        <p:spPr>
          <a:xfrm>
            <a:off x="328617" y="428629"/>
            <a:ext cx="11544300" cy="600075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ar-SA" sz="5400" b="1" dirty="0"/>
          </a:p>
          <a:p>
            <a:pPr algn="ctr" defTabSz="914377" rtl="1"/>
            <a:r>
              <a:rPr lang="ar-SA" sz="6000" b="1" dirty="0"/>
              <a:t>المحاضرة السادسة والعشرين</a:t>
            </a:r>
          </a:p>
          <a:p>
            <a:pPr algn="ctr" defTabSz="914377" rtl="1"/>
            <a:endParaRPr lang="ar-SA" sz="5400" b="1" u="sng" dirty="0"/>
          </a:p>
          <a:p>
            <a:pPr algn="ctr" defTabSz="914377" rtl="1"/>
            <a:endParaRPr lang="en-US" sz="5400" b="1" dirty="0"/>
          </a:p>
        </p:txBody>
      </p:sp>
    </p:spTree>
    <p:extLst>
      <p:ext uri="{BB962C8B-B14F-4D97-AF65-F5344CB8AC3E}">
        <p14:creationId xmlns:p14="http://schemas.microsoft.com/office/powerpoint/2010/main" val="392491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D211-E87E-9947-96F3-597CA0BAA42B}"/>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ماهية الالتزام الصرفي</a:t>
            </a:r>
            <a:endParaRPr lang="en-US" b="1" dirty="0"/>
          </a:p>
        </p:txBody>
      </p:sp>
      <p:sp>
        <p:nvSpPr>
          <p:cNvPr id="3" name="Content Placeholder 2">
            <a:extLst>
              <a:ext uri="{FF2B5EF4-FFF2-40B4-BE49-F238E27FC236}">
                <a16:creationId xmlns:a16="http://schemas.microsoft.com/office/drawing/2014/main" id="{18A5790B-EFF3-F54E-9116-D40DB73C0B59}"/>
              </a:ext>
            </a:extLst>
          </p:cNvPr>
          <p:cNvSpPr>
            <a:spLocks noGrp="1"/>
          </p:cNvSpPr>
          <p:nvPr>
            <p:ph idx="1"/>
          </p:nvPr>
        </p:nvSpPr>
        <p:spPr>
          <a:xfrm>
            <a:off x="0" y="1825625"/>
            <a:ext cx="12192000" cy="4351338"/>
          </a:xfr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الذي ينتج عن الورقة التجارية اذا نشأت صحيحة؟</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هو الالتزام الصرفي؟ هو الالتزام الناشئ عن التوقيع على الورقة التجارية..</a:t>
            </a:r>
          </a:p>
          <a:p>
            <a:pPr marL="228600" indent="-228600" algn="r" defTabSz="914400" rtl="1" eaLnBrk="1" latinLnBrk="0" hangingPunct="1">
              <a:lnSpc>
                <a:spcPct val="90000"/>
              </a:lnSpc>
              <a:spcBef>
                <a:spcPts val="1000"/>
              </a:spcBef>
              <a:buFont typeface="Arial" panose="020B0604020202020204" pitchFamily="34" charset="0"/>
              <a:buChar char="•"/>
            </a:pPr>
            <a:endParaRPr lang="ar-SA" sz="4000" dirty="0"/>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نستنتج من ذلك؛ أن الأوراق التجارية هي مصدر الالتزام الصرفي. </a:t>
            </a:r>
          </a:p>
          <a:p>
            <a:pPr marL="228600" indent="-228600" algn="r" defTabSz="914400" rtl="1" eaLnBrk="1" latinLnBrk="0" hangingPunct="1">
              <a:lnSpc>
                <a:spcPct val="90000"/>
              </a:lnSpc>
              <a:spcBef>
                <a:spcPts val="1000"/>
              </a:spcBef>
              <a:buFont typeface="Arial" panose="020B0604020202020204" pitchFamily="34" charset="0"/>
              <a:buChar char="•"/>
            </a:pPr>
            <a:endParaRPr lang="ar-SA" sz="4000" dirty="0"/>
          </a:p>
          <a:p>
            <a:pPr marL="228600" indent="-228600" algn="r" defTabSz="914400" rtl="1" eaLnBrk="1" latinLnBrk="0" hangingPunct="1">
              <a:lnSpc>
                <a:spcPct val="90000"/>
              </a:lnSpc>
              <a:spcBef>
                <a:spcPts val="1000"/>
              </a:spcBef>
              <a:buFont typeface="Arial" panose="020B0604020202020204" pitchFamily="34" charset="0"/>
              <a:buChar char="•"/>
            </a:pPr>
            <a:endParaRPr lang="en-US" sz="4000" dirty="0"/>
          </a:p>
        </p:txBody>
      </p:sp>
    </p:spTree>
    <p:extLst>
      <p:ext uri="{BB962C8B-B14F-4D97-AF65-F5344CB8AC3E}">
        <p14:creationId xmlns:p14="http://schemas.microsoft.com/office/powerpoint/2010/main" val="3308392196"/>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a:solidFill>
            <a:schemeClr val="accent4">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6" name="Pentagon 5"/>
          <p:cNvSpPr/>
          <p:nvPr/>
        </p:nvSpPr>
        <p:spPr>
          <a:xfrm flipH="1">
            <a:off x="437322" y="2572373"/>
            <a:ext cx="11370360"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تقديم طلب افتتاح إجراء إعادة التنظيم المالي لكبار المدينين</a:t>
            </a:r>
            <a:endParaRPr lang="en-US" sz="4000" b="1" dirty="0"/>
          </a:p>
        </p:txBody>
      </p:sp>
      <p:sp>
        <p:nvSpPr>
          <p:cNvPr id="8" name="Pentagon 7"/>
          <p:cNvSpPr/>
          <p:nvPr/>
        </p:nvSpPr>
        <p:spPr>
          <a:xfrm flipH="1">
            <a:off x="437322" y="3505194"/>
            <a:ext cx="11370360"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الآثار المترتبة على افتتاح إجراء إعادة التنظيم المالي لكبار المدينين</a:t>
            </a:r>
            <a:endParaRPr lang="en-US" sz="4000" b="1" dirty="0"/>
          </a:p>
        </p:txBody>
      </p:sp>
      <p:sp>
        <p:nvSpPr>
          <p:cNvPr id="9" name="Pentagon 8">
            <a:extLst>
              <a:ext uri="{FF2B5EF4-FFF2-40B4-BE49-F238E27FC236}">
                <a16:creationId xmlns:a16="http://schemas.microsoft.com/office/drawing/2014/main" id="{F525DC80-EBFF-C941-834E-1F90B4C61729}"/>
              </a:ext>
            </a:extLst>
          </p:cNvPr>
          <p:cNvSpPr/>
          <p:nvPr/>
        </p:nvSpPr>
        <p:spPr>
          <a:xfrm flipH="1">
            <a:off x="437322" y="5370836"/>
            <a:ext cx="11370360"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إنهاء إجراء إعادة التنظيم المالي لكبار المدينين</a:t>
            </a:r>
            <a:endParaRPr lang="en-US" sz="4000" b="1" dirty="0"/>
          </a:p>
        </p:txBody>
      </p:sp>
      <p:sp>
        <p:nvSpPr>
          <p:cNvPr id="10" name="Pentagon 9">
            <a:extLst>
              <a:ext uri="{FF2B5EF4-FFF2-40B4-BE49-F238E27FC236}">
                <a16:creationId xmlns:a16="http://schemas.microsoft.com/office/drawing/2014/main" id="{810B163A-A784-434C-8C7F-2071BCF07C3A}"/>
              </a:ext>
            </a:extLst>
          </p:cNvPr>
          <p:cNvSpPr/>
          <p:nvPr/>
        </p:nvSpPr>
        <p:spPr>
          <a:xfrm flipH="1">
            <a:off x="437322" y="4438015"/>
            <a:ext cx="11370360"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تنفيذ إجراء إعادة التنظيم المالي لكبار المدينين</a:t>
            </a:r>
            <a:endParaRPr lang="en-US" sz="4000" b="1" dirty="0"/>
          </a:p>
        </p:txBody>
      </p:sp>
    </p:spTree>
    <p:extLst>
      <p:ext uri="{BB962C8B-B14F-4D97-AF65-F5344CB8AC3E}">
        <p14:creationId xmlns:p14="http://schemas.microsoft.com/office/powerpoint/2010/main" val="57894027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2E00-8583-B74D-A9D0-3CA183B37674}"/>
              </a:ext>
            </a:extLst>
          </p:cNvPr>
          <p:cNvSpPr>
            <a:spLocks noGrp="1"/>
          </p:cNvSpPr>
          <p:nvPr>
            <p:ph type="title" idx="4294967295"/>
          </p:nvPr>
        </p:nvSpPr>
        <p:spPr>
          <a:xfrm>
            <a:off x="838200" y="365125"/>
            <a:ext cx="10515600" cy="1325563"/>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التعريف وطرق افتتاح إجراء إعادة التنظيم المالي</a:t>
            </a:r>
            <a:endParaRPr lang="en-US" b="1" dirty="0"/>
          </a:p>
        </p:txBody>
      </p:sp>
      <p:sp>
        <p:nvSpPr>
          <p:cNvPr id="3" name="Content Placeholder 2">
            <a:extLst>
              <a:ext uri="{FF2B5EF4-FFF2-40B4-BE49-F238E27FC236}">
                <a16:creationId xmlns:a16="http://schemas.microsoft.com/office/drawing/2014/main" id="{F83DEFBE-DEF1-B74B-8539-84667E8E7A69}"/>
              </a:ext>
            </a:extLst>
          </p:cNvPr>
          <p:cNvSpPr>
            <a:spLocks noGrp="1"/>
          </p:cNvSpPr>
          <p:nvPr>
            <p:ph idx="4294967295"/>
          </p:nvPr>
        </p:nvSpPr>
        <p:spPr>
          <a:xfrm>
            <a:off x="838200" y="1825624"/>
            <a:ext cx="10515600" cy="4866723"/>
          </a:xfrm>
          <a:prstGeom prst="rect">
            <a:avLst/>
          </a:prstGeom>
        </p:spPr>
        <p:txBody>
          <a:bodyPr>
            <a:normAutofit lnSpcReduction="10000"/>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solidFill>
                  <a:schemeClr val="accent1"/>
                </a:solidFill>
              </a:rPr>
              <a:t>التعريف: </a:t>
            </a:r>
            <a:r>
              <a:rPr lang="ar-SA" sz="3200" dirty="0"/>
              <a:t>إجراء يهدف إلى توصل المدين الذي تجاوزت ديونه ٢ مليون ريال إلى اتفاق مع </a:t>
            </a:r>
            <a:r>
              <a:rPr lang="ar-SA" sz="3200" dirty="0" err="1"/>
              <a:t>دائنيه</a:t>
            </a:r>
            <a:r>
              <a:rPr lang="ar-SA" sz="3200" dirty="0"/>
              <a:t> على إعادة التنظيم المالي لنشاطه من أجل تسديد ديونه، تحت إشراف أمين إعادة التنظيم المالي، وذلك في حالة عدم نجاح المدين في إجراء التسوية الوقائية.</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solidFill>
                  <a:schemeClr val="accent1"/>
                </a:solidFill>
              </a:rPr>
              <a:t>طرق الافتتاح: </a:t>
            </a:r>
          </a:p>
          <a:p>
            <a:pPr marL="514350" indent="-514350" algn="just" defTabSz="914400" rtl="1" eaLnBrk="1" latinLnBrk="0" hangingPunct="1">
              <a:lnSpc>
                <a:spcPct val="90000"/>
              </a:lnSpc>
              <a:spcBef>
                <a:spcPts val="1000"/>
              </a:spcBef>
              <a:buFont typeface="+mj-lt"/>
              <a:buAutoNum type="arabicPeriod"/>
            </a:pPr>
            <a:r>
              <a:rPr lang="ar-SA" sz="3200" dirty="0"/>
              <a:t>تحكم به المحكمة من تلقاء نفسها في حال عدم نجاح التسوية الوقائية. </a:t>
            </a:r>
          </a:p>
          <a:p>
            <a:pPr marL="514350" indent="-514350" algn="just" defTabSz="914400" rtl="1" eaLnBrk="1" latinLnBrk="0" hangingPunct="1">
              <a:lnSpc>
                <a:spcPct val="90000"/>
              </a:lnSpc>
              <a:spcBef>
                <a:spcPts val="1000"/>
              </a:spcBef>
              <a:buFont typeface="+mj-lt"/>
              <a:buAutoNum type="arabicPeriod"/>
            </a:pPr>
            <a:r>
              <a:rPr lang="ar-SA" sz="3200" dirty="0"/>
              <a:t>تقديم طلب من المدين أو الدائن أو الجهة المختصة. </a:t>
            </a:r>
            <a:r>
              <a:rPr lang="ar-SA" sz="3200" dirty="0">
                <a:solidFill>
                  <a:srgbClr val="FF0000"/>
                </a:solidFill>
              </a:rPr>
              <a:t>(على عكس التسوية)</a:t>
            </a:r>
          </a:p>
          <a:p>
            <a:pPr algn="just" rtl="1"/>
            <a:r>
              <a:rPr lang="ar-SA" sz="3200" dirty="0">
                <a:solidFill>
                  <a:schemeClr val="accent1"/>
                </a:solidFill>
              </a:rPr>
              <a:t>الشروط: </a:t>
            </a:r>
          </a:p>
          <a:p>
            <a:pPr marL="514350" indent="-514350" algn="just" rtl="1">
              <a:buFont typeface="+mj-lt"/>
              <a:buAutoNum type="arabicPeriod"/>
            </a:pPr>
            <a:r>
              <a:rPr lang="ar-SA" sz="3200" dirty="0"/>
              <a:t>متعثر أو مفلس أو من المرجح أن يعاني من اضطرابات مالية تؤدي لتعثره. </a:t>
            </a:r>
          </a:p>
          <a:p>
            <a:pPr marL="514350" indent="-514350" algn="just" rtl="1">
              <a:buFont typeface="+mj-lt"/>
              <a:buAutoNum type="arabicPeriod"/>
            </a:pPr>
            <a:r>
              <a:rPr lang="ar-SA" sz="3200" dirty="0"/>
              <a:t>ألا يكون سبق له الخضوع لهذا الإجراء خلال ١٢ شهرا السابقة للطلب. </a:t>
            </a:r>
          </a:p>
          <a:p>
            <a:pPr algn="just" rtl="1"/>
            <a:endParaRPr lang="ar-SA" sz="3200" dirty="0">
              <a:solidFill>
                <a:schemeClr val="accent1"/>
              </a:solidFill>
            </a:endParaRPr>
          </a:p>
          <a:p>
            <a:pPr algn="just" rtl="1"/>
            <a:endParaRPr lang="ar-SA" sz="3200" dirty="0">
              <a:solidFill>
                <a:srgbClr val="FF0000"/>
              </a:solidFill>
            </a:endParaRPr>
          </a:p>
          <a:p>
            <a:pPr algn="just" rtl="1"/>
            <a:endParaRPr lang="ar-SA" sz="3200" dirty="0">
              <a:solidFill>
                <a:srgbClr val="FF0000"/>
              </a:solidFill>
            </a:endParaRPr>
          </a:p>
          <a:p>
            <a:pPr algn="just" rtl="1"/>
            <a:endParaRPr lang="en-US" sz="3200" dirty="0">
              <a:solidFill>
                <a:srgbClr val="FF0000"/>
              </a:solidFill>
            </a:endParaRPr>
          </a:p>
        </p:txBody>
      </p:sp>
    </p:spTree>
    <p:extLst>
      <p:ext uri="{BB962C8B-B14F-4D97-AF65-F5344CB8AC3E}">
        <p14:creationId xmlns:p14="http://schemas.microsoft.com/office/powerpoint/2010/main" val="16944532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3F68A-850C-4C47-8984-F50131D6D27C}"/>
              </a:ext>
            </a:extLst>
          </p:cNvPr>
          <p:cNvSpPr>
            <a:spLocks noGrp="1"/>
          </p:cNvSpPr>
          <p:nvPr>
            <p:ph idx="4294967295"/>
          </p:nvPr>
        </p:nvSpPr>
        <p:spPr>
          <a:xfrm>
            <a:off x="609600" y="487156"/>
            <a:ext cx="11261035" cy="4351338"/>
          </a:xfrm>
          <a:prstGeom prst="rect">
            <a:avLst/>
          </a:prstGeo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صلاحيات المحكمة في افتتاح الإجراء: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تحدد موعد للنظر في الطلب خلال مدة لا تتجاوز ٤٠ يوم، وتقضي بأحد ثلاثة أمور: </a:t>
            </a:r>
          </a:p>
          <a:p>
            <a:pPr marL="514350" indent="-514350" algn="r" defTabSz="914400" rtl="1" eaLnBrk="1" latinLnBrk="0" hangingPunct="1">
              <a:lnSpc>
                <a:spcPct val="90000"/>
              </a:lnSpc>
              <a:spcBef>
                <a:spcPts val="1000"/>
              </a:spcBef>
              <a:buFont typeface="+mj-lt"/>
              <a:buAutoNum type="arabicPeriod"/>
            </a:pPr>
            <a:r>
              <a:rPr lang="ar-SA" sz="3200" dirty="0"/>
              <a:t>الموافقة على افتتاح الإجراء: وتعين الأمين والخبير وقاضي الإشراف</a:t>
            </a:r>
          </a:p>
          <a:p>
            <a:pPr marL="514350" indent="-514350" algn="r" defTabSz="914400" rtl="1" eaLnBrk="1" latinLnBrk="0" hangingPunct="1">
              <a:lnSpc>
                <a:spcPct val="90000"/>
              </a:lnSpc>
              <a:spcBef>
                <a:spcPts val="1000"/>
              </a:spcBef>
              <a:buFont typeface="+mj-lt"/>
              <a:buAutoNum type="arabicPeriod"/>
            </a:pPr>
            <a:r>
              <a:rPr lang="ar-SA" sz="3200" dirty="0"/>
              <a:t>رفض الطلب: ولها أن تقضي بافتتاح الإجراء المناسب. </a:t>
            </a:r>
          </a:p>
          <a:p>
            <a:pPr marL="514350" indent="-514350" algn="r" defTabSz="914400" rtl="1" eaLnBrk="1" latinLnBrk="0" hangingPunct="1">
              <a:lnSpc>
                <a:spcPct val="90000"/>
              </a:lnSpc>
              <a:spcBef>
                <a:spcPts val="1000"/>
              </a:spcBef>
              <a:buFont typeface="+mj-lt"/>
              <a:buAutoNum type="arabicPeriod"/>
            </a:pPr>
            <a:r>
              <a:rPr lang="ar-SA" sz="3200" dirty="0"/>
              <a:t>تأجيل الجلسة: لمدة لا تتجاوز ٢١ يوم.</a:t>
            </a:r>
          </a:p>
          <a:p>
            <a:pPr marL="514350" indent="-514350" algn="r" defTabSz="914400" rtl="1" eaLnBrk="1" latinLnBrk="0" hangingPunct="1">
              <a:lnSpc>
                <a:spcPct val="90000"/>
              </a:lnSpc>
              <a:spcBef>
                <a:spcPts val="1000"/>
              </a:spcBef>
              <a:buFont typeface="+mj-lt"/>
              <a:buAutoNum type="arabicPeriod"/>
            </a:pPr>
            <a:endParaRPr lang="ar-SA" sz="3200" dirty="0"/>
          </a:p>
          <a:p>
            <a:pPr marL="0" indent="0" algn="r" defTabSz="914400" rtl="1" eaLnBrk="1" latinLnBrk="0" hangingPunct="1">
              <a:lnSpc>
                <a:spcPct val="90000"/>
              </a:lnSpc>
              <a:spcBef>
                <a:spcPts val="1000"/>
              </a:spcBef>
              <a:buNone/>
            </a:pPr>
            <a:endParaRPr lang="ar-SA" sz="3200" dirty="0"/>
          </a:p>
          <a:p>
            <a:pPr marL="228600" indent="-228600" algn="r" defTabSz="914400" rtl="1" eaLnBrk="1" latinLnBrk="0" hangingPunct="1">
              <a:lnSpc>
                <a:spcPct val="90000"/>
              </a:lnSpc>
              <a:spcBef>
                <a:spcPts val="1000"/>
              </a:spcBef>
              <a:buFont typeface="Arial" panose="020B0604020202020204" pitchFamily="34" charset="0"/>
              <a:buChar char="•"/>
            </a:pPr>
            <a:endParaRPr lang="en-US" sz="3200" dirty="0"/>
          </a:p>
        </p:txBody>
      </p:sp>
      <p:sp>
        <p:nvSpPr>
          <p:cNvPr id="4" name="Rectangle 3">
            <a:extLst>
              <a:ext uri="{FF2B5EF4-FFF2-40B4-BE49-F238E27FC236}">
                <a16:creationId xmlns:a16="http://schemas.microsoft.com/office/drawing/2014/main" id="{BBEBCEC6-014F-824A-B97D-C032D28279B4}"/>
              </a:ext>
            </a:extLst>
          </p:cNvPr>
          <p:cNvSpPr/>
          <p:nvPr/>
        </p:nvSpPr>
        <p:spPr>
          <a:xfrm>
            <a:off x="1192696" y="3790122"/>
            <a:ext cx="4691269" cy="2782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u="sng" dirty="0"/>
              <a:t>المرحلة الأولى (الافتتاح)</a:t>
            </a:r>
          </a:p>
          <a:p>
            <a:pPr marL="0" algn="ctr" defTabSz="914400" rtl="1" eaLnBrk="1" latinLnBrk="0" hangingPunct="1"/>
            <a:r>
              <a:rPr lang="ar-SA" sz="3200" b="1" dirty="0"/>
              <a:t>تبدأ: بتقديم الطلب أو بحكم المحكمة بإنهاء إجراءات التسوية</a:t>
            </a:r>
          </a:p>
          <a:p>
            <a:pPr marL="0" algn="ctr" defTabSz="914400" rtl="1" eaLnBrk="1" latinLnBrk="0" hangingPunct="1"/>
            <a:r>
              <a:rPr lang="ar-SA" sz="3200" b="1" dirty="0"/>
              <a:t>تنتهي: بصدور حكم المحكمة بالموافقة أو رفض الطلب</a:t>
            </a:r>
            <a:endParaRPr lang="en-US" sz="3200" b="1" dirty="0"/>
          </a:p>
        </p:txBody>
      </p:sp>
    </p:spTree>
    <p:extLst>
      <p:ext uri="{BB962C8B-B14F-4D97-AF65-F5344CB8AC3E}">
        <p14:creationId xmlns:p14="http://schemas.microsoft.com/office/powerpoint/2010/main" val="252656676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7019-EBF5-0245-99AD-C43FC4FBEF78}"/>
              </a:ext>
            </a:extLst>
          </p:cNvPr>
          <p:cNvSpPr>
            <a:spLocks noGrp="1"/>
          </p:cNvSpPr>
          <p:nvPr>
            <p:ph type="title" idx="4294967295"/>
          </p:nvPr>
        </p:nvSpPr>
        <p:spPr>
          <a:xfrm>
            <a:off x="838200" y="365125"/>
            <a:ext cx="10515600" cy="1325563"/>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الآثار المترتبة على افتتاح إجراء إعادة التنظيم المالي</a:t>
            </a:r>
            <a:endParaRPr lang="en-US" b="1" dirty="0"/>
          </a:p>
        </p:txBody>
      </p:sp>
      <p:sp>
        <p:nvSpPr>
          <p:cNvPr id="3" name="Content Placeholder 2">
            <a:extLst>
              <a:ext uri="{FF2B5EF4-FFF2-40B4-BE49-F238E27FC236}">
                <a16:creationId xmlns:a16="http://schemas.microsoft.com/office/drawing/2014/main" id="{85E6F039-2B33-BE48-A0E9-1320FF23C7B1}"/>
              </a:ext>
            </a:extLst>
          </p:cNvPr>
          <p:cNvSpPr>
            <a:spLocks noGrp="1"/>
          </p:cNvSpPr>
          <p:nvPr>
            <p:ph idx="4294967295"/>
          </p:nvPr>
        </p:nvSpPr>
        <p:spPr>
          <a:xfrm>
            <a:off x="-543339" y="1825625"/>
            <a:ext cx="12629321" cy="4351338"/>
          </a:xfrm>
          <a:prstGeom prst="rect">
            <a:avLst/>
          </a:prstGeom>
        </p:spPr>
        <p:txBody>
          <a:bodyPr>
            <a:noAutofit/>
          </a:bodyPr>
          <a:lstStyle/>
          <a:p>
            <a:pPr marL="514350" indent="-514350" algn="r" defTabSz="914400" rtl="1" eaLnBrk="1" latinLnBrk="0" hangingPunct="1">
              <a:lnSpc>
                <a:spcPct val="90000"/>
              </a:lnSpc>
              <a:spcBef>
                <a:spcPts val="1000"/>
              </a:spcBef>
              <a:buFont typeface="+mj-lt"/>
              <a:buAutoNum type="arabicPeriod"/>
            </a:pPr>
            <a:r>
              <a:rPr lang="ar-SA" sz="3200" dirty="0">
                <a:solidFill>
                  <a:srgbClr val="0070C0"/>
                </a:solidFill>
              </a:rPr>
              <a:t>تعليق المطالبات: </a:t>
            </a:r>
            <a:r>
              <a:rPr lang="ar-SA" sz="3200" dirty="0"/>
              <a:t>ويكون بقوة النظام ودون الحاجة لتقديم طلب للمحكمة </a:t>
            </a:r>
            <a:r>
              <a:rPr lang="ar-SA" sz="3200" dirty="0">
                <a:solidFill>
                  <a:srgbClr val="FF0000"/>
                </a:solidFill>
              </a:rPr>
              <a:t>(عكس التسوية)</a:t>
            </a:r>
          </a:p>
          <a:p>
            <a:pPr algn="r" defTabSz="914400" rtl="1" eaLnBrk="1" latinLnBrk="0" hangingPunct="1">
              <a:lnSpc>
                <a:spcPct val="90000"/>
              </a:lnSpc>
              <a:spcBef>
                <a:spcPts val="1000"/>
              </a:spcBef>
              <a:buFontTx/>
              <a:buChar char="-"/>
            </a:pPr>
            <a:r>
              <a:rPr lang="ar-SA" sz="3200" dirty="0"/>
              <a:t>يبدأ التعليق/ من تاريخ قيد الطلب أو من تاريخ حكم المحكمة بإنهاء إجراء التسوية</a:t>
            </a:r>
          </a:p>
          <a:p>
            <a:pPr algn="r" defTabSz="914400" rtl="1" eaLnBrk="1" latinLnBrk="0" hangingPunct="1">
              <a:lnSpc>
                <a:spcPct val="90000"/>
              </a:lnSpc>
              <a:spcBef>
                <a:spcPts val="1000"/>
              </a:spcBef>
              <a:buFontTx/>
              <a:buChar char="-"/>
            </a:pPr>
            <a:r>
              <a:rPr lang="ar-SA" sz="3200" dirty="0"/>
              <a:t>ينتهي التعليق/ تاريخ رفض افتتاح الطلب – أو بتصديق المحكمة على المقترح – أو بتاريخ </a:t>
            </a:r>
          </a:p>
          <a:p>
            <a:pPr marL="0" indent="0" algn="r" defTabSz="914400" rtl="1" eaLnBrk="1" latinLnBrk="0" hangingPunct="1">
              <a:lnSpc>
                <a:spcPct val="90000"/>
              </a:lnSpc>
              <a:spcBef>
                <a:spcPts val="1000"/>
              </a:spcBef>
              <a:buNone/>
            </a:pPr>
            <a:r>
              <a:rPr lang="ar-SA" sz="3200" dirty="0"/>
              <a:t>انهاء الإجراء. </a:t>
            </a:r>
          </a:p>
          <a:p>
            <a:pPr marL="514350" indent="-514350" algn="r" defTabSz="914400" rtl="1" eaLnBrk="1" latinLnBrk="0" hangingPunct="1">
              <a:lnSpc>
                <a:spcPct val="90000"/>
              </a:lnSpc>
              <a:spcBef>
                <a:spcPts val="1000"/>
              </a:spcBef>
              <a:buFont typeface="+mj-lt"/>
              <a:buAutoNum type="arabicPeriod" startAt="2"/>
            </a:pPr>
            <a:r>
              <a:rPr lang="ar-SA" sz="3200" dirty="0">
                <a:solidFill>
                  <a:srgbClr val="0070C0"/>
                </a:solidFill>
              </a:rPr>
              <a:t>عدم سقوط آجال الديون وبقاء العقود والالتزامات كما هي</a:t>
            </a:r>
          </a:p>
          <a:p>
            <a:pPr marL="514350" indent="-514350" algn="r" defTabSz="914400" rtl="1" eaLnBrk="1" latinLnBrk="0" hangingPunct="1">
              <a:lnSpc>
                <a:spcPct val="90000"/>
              </a:lnSpc>
              <a:spcBef>
                <a:spcPts val="1000"/>
              </a:spcBef>
              <a:buFont typeface="+mj-lt"/>
              <a:buAutoNum type="arabicPeriod" startAt="2"/>
            </a:pPr>
            <a:r>
              <a:rPr lang="ar-SA" sz="3200" dirty="0">
                <a:solidFill>
                  <a:srgbClr val="0070C0"/>
                </a:solidFill>
              </a:rPr>
              <a:t>تعيين الأمين: </a:t>
            </a:r>
            <a:r>
              <a:rPr lang="ar-SA" sz="3200" dirty="0"/>
              <a:t>تعينه المحكمة في قرار الافتتاح من القوائم، ويجوز للمدين اقتراح الاسم</a:t>
            </a:r>
          </a:p>
          <a:p>
            <a:pPr algn="r" defTabSz="914400" rtl="1" eaLnBrk="1" latinLnBrk="0" hangingPunct="1">
              <a:lnSpc>
                <a:spcPct val="90000"/>
              </a:lnSpc>
              <a:spcBef>
                <a:spcPts val="1000"/>
              </a:spcBef>
              <a:buFontTx/>
              <a:buChar char="-"/>
            </a:pPr>
            <a:r>
              <a:rPr lang="ar-SA" sz="3200" dirty="0"/>
              <a:t>يقوم الأمين بالإيداع والاعلان والتبليغ</a:t>
            </a:r>
          </a:p>
          <a:p>
            <a:pPr marL="514350" indent="-514350" algn="r" defTabSz="914400" rtl="1" eaLnBrk="1" latinLnBrk="0" hangingPunct="1">
              <a:lnSpc>
                <a:spcPct val="90000"/>
              </a:lnSpc>
              <a:spcBef>
                <a:spcPts val="1000"/>
              </a:spcBef>
              <a:buFont typeface="+mj-lt"/>
              <a:buAutoNum type="arabicPeriod" startAt="4"/>
            </a:pPr>
            <a:r>
              <a:rPr lang="ar-SA" sz="3200" dirty="0">
                <a:solidFill>
                  <a:srgbClr val="0070C0"/>
                </a:solidFill>
              </a:rPr>
              <a:t>تعيين الخبير: </a:t>
            </a:r>
            <a:r>
              <a:rPr lang="ar-SA" sz="3200" dirty="0"/>
              <a:t>للمحكمة بناء على طلب الأمين تعيين الخبير. </a:t>
            </a:r>
          </a:p>
          <a:p>
            <a:pPr marL="514350" indent="-514350" algn="r" defTabSz="914400" rtl="1" eaLnBrk="1" latinLnBrk="0" hangingPunct="1">
              <a:lnSpc>
                <a:spcPct val="90000"/>
              </a:lnSpc>
              <a:spcBef>
                <a:spcPts val="1000"/>
              </a:spcBef>
              <a:buFont typeface="+mj-lt"/>
              <a:buAutoNum type="arabicPeriod" startAt="4"/>
            </a:pPr>
            <a:r>
              <a:rPr lang="ar-SA" sz="3200" dirty="0">
                <a:solidFill>
                  <a:srgbClr val="0070C0"/>
                </a:solidFill>
              </a:rPr>
              <a:t>تعيين قاضي الإشراف: </a:t>
            </a:r>
            <a:r>
              <a:rPr lang="ar-SA" sz="3200" dirty="0"/>
              <a:t>للمحكمة تعيينه للإشراف على التنفيذ. </a:t>
            </a:r>
          </a:p>
        </p:txBody>
      </p:sp>
    </p:spTree>
    <p:extLst>
      <p:ext uri="{BB962C8B-B14F-4D97-AF65-F5344CB8AC3E}">
        <p14:creationId xmlns:p14="http://schemas.microsoft.com/office/powerpoint/2010/main" val="130685311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72C3A-954D-A74B-90F2-338C07FF9298}"/>
              </a:ext>
            </a:extLst>
          </p:cNvPr>
          <p:cNvSpPr>
            <a:spLocks noGrp="1"/>
          </p:cNvSpPr>
          <p:nvPr>
            <p:ph idx="4294967295"/>
          </p:nvPr>
        </p:nvSpPr>
        <p:spPr>
          <a:xfrm>
            <a:off x="596348" y="460651"/>
            <a:ext cx="11168270" cy="5370306"/>
          </a:xfrm>
          <a:prstGeom prst="rect">
            <a:avLst/>
          </a:prstGeo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إشراف الأمين على إجراء إعادة التنظيم المالي: </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solidFill>
                  <a:srgbClr val="00B050"/>
                </a:solidFill>
              </a:rPr>
              <a:t>هل تعيين الأمين يعني غل يد المدين عن إدارة أمواله ونشاطه؟ </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صلاحيات الأمين: </a:t>
            </a:r>
          </a:p>
          <a:p>
            <a:pPr marL="514350" indent="-514350" algn="just" defTabSz="914400" rtl="1" eaLnBrk="1" latinLnBrk="0" hangingPunct="1">
              <a:lnSpc>
                <a:spcPct val="90000"/>
              </a:lnSpc>
              <a:spcBef>
                <a:spcPts val="1000"/>
              </a:spcBef>
              <a:buFont typeface="+mj-lt"/>
              <a:buAutoNum type="arabicPeriod"/>
            </a:pPr>
            <a:r>
              <a:rPr lang="ar-SA" sz="3200" dirty="0"/>
              <a:t>التحقق من سلامة إدارة المدين لنشاطه ومراقبة عملياته المالية. </a:t>
            </a:r>
          </a:p>
          <a:p>
            <a:pPr marL="514350" indent="-514350" algn="just" defTabSz="914400" rtl="1" eaLnBrk="1" latinLnBrk="0" hangingPunct="1">
              <a:lnSpc>
                <a:spcPct val="90000"/>
              </a:lnSpc>
              <a:spcBef>
                <a:spcPts val="1000"/>
              </a:spcBef>
              <a:buFont typeface="+mj-lt"/>
              <a:buAutoNum type="arabicPeriod"/>
            </a:pPr>
            <a:r>
              <a:rPr lang="ar-SA" sz="3200" dirty="0"/>
              <a:t>حضور جلسات الدعاوى والاجتماعات. </a:t>
            </a:r>
          </a:p>
          <a:p>
            <a:pPr marL="514350" indent="-514350" algn="just" defTabSz="914400" rtl="1" eaLnBrk="1" latinLnBrk="0" hangingPunct="1">
              <a:lnSpc>
                <a:spcPct val="90000"/>
              </a:lnSpc>
              <a:spcBef>
                <a:spcPts val="1000"/>
              </a:spcBef>
              <a:buFont typeface="+mj-lt"/>
              <a:buAutoNum type="arabicPeriod"/>
            </a:pPr>
            <a:r>
              <a:rPr lang="ar-SA" sz="3200" dirty="0"/>
              <a:t>أداء الأعمال التي يكلف بها من قبل المحكمة. </a:t>
            </a:r>
          </a:p>
          <a:p>
            <a:pPr marL="514350" indent="-514350" algn="just" defTabSz="914400" rtl="1" eaLnBrk="1" latinLnBrk="0" hangingPunct="1">
              <a:lnSpc>
                <a:spcPct val="90000"/>
              </a:lnSpc>
              <a:spcBef>
                <a:spcPts val="1000"/>
              </a:spcBef>
              <a:buFont typeface="+mj-lt"/>
              <a:buAutoNum type="arabicPeriod"/>
            </a:pPr>
            <a:r>
              <a:rPr lang="ar-SA" sz="3200" dirty="0"/>
              <a:t>الحق في الحصول على المعلومات والوثائق: التي لدى المحكمة أو المدين أو الدائن أو لدى الجهات العامة والخاصة. </a:t>
            </a:r>
          </a:p>
          <a:p>
            <a:pPr marL="514350" indent="-514350" algn="just" defTabSz="914400" rtl="1" eaLnBrk="1" latinLnBrk="0" hangingPunct="1">
              <a:lnSpc>
                <a:spcPct val="90000"/>
              </a:lnSpc>
              <a:spcBef>
                <a:spcPts val="1000"/>
              </a:spcBef>
              <a:buFont typeface="+mj-lt"/>
              <a:buAutoNum type="arabicPeriod"/>
            </a:pPr>
            <a:r>
              <a:rPr lang="ar-SA" sz="3200" dirty="0"/>
              <a:t>الحق في إنهاء العقود وفحصها والتأكد من صحتها. </a:t>
            </a:r>
            <a:endParaRPr lang="en-US" sz="3200" dirty="0"/>
          </a:p>
        </p:txBody>
      </p:sp>
    </p:spTree>
    <p:extLst>
      <p:ext uri="{BB962C8B-B14F-4D97-AF65-F5344CB8AC3E}">
        <p14:creationId xmlns:p14="http://schemas.microsoft.com/office/powerpoint/2010/main" val="1141438395"/>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978312-E6F6-2E47-8B79-EFA4FBE2FF9C}"/>
              </a:ext>
            </a:extLst>
          </p:cNvPr>
          <p:cNvSpPr>
            <a:spLocks noGrp="1"/>
          </p:cNvSpPr>
          <p:nvPr>
            <p:ph idx="4294967295"/>
          </p:nvPr>
        </p:nvSpPr>
        <p:spPr>
          <a:xfrm>
            <a:off x="-92765" y="142599"/>
            <a:ext cx="12165496" cy="4351338"/>
          </a:xfrm>
          <a:prstGeom prst="rect">
            <a:avLst/>
          </a:prstGeo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تشكيل لجنة الدائنين: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تشكل بقرار من المحكمة من ٣ أعضاء، أو بطلب الأمين، أو بطلب دائنين تمثل ديونهم ٥٠٪</a:t>
            </a:r>
          </a:p>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آلية الإنشاء: </a:t>
            </a:r>
          </a:p>
          <a:p>
            <a:pPr marL="514350" indent="-514350" algn="r" defTabSz="914400" rtl="1" eaLnBrk="1" latinLnBrk="0" hangingPunct="1">
              <a:lnSpc>
                <a:spcPct val="90000"/>
              </a:lnSpc>
              <a:spcBef>
                <a:spcPts val="1000"/>
              </a:spcBef>
              <a:buFont typeface="+mj-lt"/>
              <a:buAutoNum type="arabicPeriod"/>
            </a:pPr>
            <a:r>
              <a:rPr lang="ar-SA" sz="3200" dirty="0"/>
              <a:t>تبلغ  المحكمة الأمين بالموافقة على تشكيل اللجنة: ويبلغ الأمين الدائنين خلال ٥ أيام للترشح، وعلى الدائن الذي يريد الترشح تقديم طلبه للأمين خلال ١٤ يوم.</a:t>
            </a:r>
          </a:p>
          <a:p>
            <a:pPr marL="514350" indent="-514350" algn="r" defTabSz="914400" rtl="1" eaLnBrk="1" latinLnBrk="0" hangingPunct="1">
              <a:lnSpc>
                <a:spcPct val="90000"/>
              </a:lnSpc>
              <a:spcBef>
                <a:spcPts val="1000"/>
              </a:spcBef>
              <a:buFont typeface="+mj-lt"/>
              <a:buAutoNum type="arabicPeriod"/>
            </a:pPr>
            <a:r>
              <a:rPr lang="ar-SA" sz="3200" dirty="0"/>
              <a:t>يودع الأمين لدى المحكمة قائمة المرشحين: وتصدر المحكمة قرارها بتشكيل لجنة الدائنين، وتسمية أحد أعضائها رئيسا. </a:t>
            </a:r>
          </a:p>
          <a:p>
            <a:pPr marL="514350" indent="-514350" algn="r" defTabSz="914400" rtl="1" eaLnBrk="1" latinLnBrk="0" hangingPunct="1">
              <a:lnSpc>
                <a:spcPct val="90000"/>
              </a:lnSpc>
              <a:spcBef>
                <a:spcPts val="1000"/>
              </a:spcBef>
              <a:buFont typeface="+mj-lt"/>
              <a:buAutoNum type="arabicPeriod"/>
            </a:pPr>
            <a:r>
              <a:rPr lang="ar-SA" sz="3200" dirty="0"/>
              <a:t>يودع الأمين نسخة من قرار المحكمة لسجل الإفلاس، ويسري القرار من تاريخ الإيداع في السجل. </a:t>
            </a:r>
          </a:p>
          <a:p>
            <a:pPr algn="r" rtl="1"/>
            <a:r>
              <a:rPr lang="ar-SA" sz="3200" b="1" dirty="0">
                <a:solidFill>
                  <a:schemeClr val="accent1"/>
                </a:solidFill>
              </a:rPr>
              <a:t>مهام لجنة الدائنين: </a:t>
            </a:r>
          </a:p>
          <a:p>
            <a:pPr marL="514350" indent="-514350" algn="r" rtl="1">
              <a:buFont typeface="+mj-lt"/>
              <a:buAutoNum type="arabicPeriod"/>
            </a:pPr>
            <a:r>
              <a:rPr lang="ar-SA" sz="3200" dirty="0"/>
              <a:t>الموافقة على بيع أي من الأصول التي تتجاوز قيمتها ربع قيمة أصول التفليسة. </a:t>
            </a:r>
          </a:p>
          <a:p>
            <a:pPr marL="514350" indent="-514350" algn="r" rtl="1">
              <a:buFont typeface="+mj-lt"/>
              <a:buAutoNum type="arabicPeriod"/>
            </a:pPr>
            <a:r>
              <a:rPr lang="ar-SA" sz="3200" dirty="0"/>
              <a:t>إبداء الرأي للأمين بناء على طلبه عند اتخاذ القرارات المتعلقة ببيع أصول التفليسة. </a:t>
            </a:r>
            <a:endParaRPr lang="en-US" sz="3200" dirty="0"/>
          </a:p>
        </p:txBody>
      </p:sp>
    </p:spTree>
    <p:extLst>
      <p:ext uri="{BB962C8B-B14F-4D97-AF65-F5344CB8AC3E}">
        <p14:creationId xmlns:p14="http://schemas.microsoft.com/office/powerpoint/2010/main" val="406055037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B3D17-95D6-F742-BFE8-3E2045125A1F}"/>
              </a:ext>
            </a:extLst>
          </p:cNvPr>
          <p:cNvSpPr>
            <a:spLocks noGrp="1"/>
          </p:cNvSpPr>
          <p:nvPr>
            <p:ph idx="4294967295"/>
          </p:nvPr>
        </p:nvSpPr>
        <p:spPr>
          <a:xfrm>
            <a:off x="132522" y="248616"/>
            <a:ext cx="11857382" cy="4351338"/>
          </a:xfrm>
          <a:prstGeom prst="rect">
            <a:avLst/>
          </a:prstGeo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تقديم المطالبات وإعداد قائمة بها: </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يعد تقديم المطالبات من قبل الدائنين إجراء جماعي: بمعنى إيقاف مطالبات الدائنين الفردية. </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يقوم الدائنين بتقديم مطالباتهم للأمين خلال ٩٠ يوم من تاريخ الإعلان. </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وعلى الأمين خلال ١٤ يوم من تاريخ انتهاء مدة التقديم (ال ٩٠ يوم) تقديم قائمة المطالبات إلى المحكمة.</a:t>
            </a:r>
          </a:p>
          <a:p>
            <a:pPr marL="228600" indent="-228600" algn="just" defTabSz="914400" rtl="1" eaLnBrk="1" latinLnBrk="0" hangingPunct="1">
              <a:lnSpc>
                <a:spcPct val="90000"/>
              </a:lnSpc>
              <a:spcBef>
                <a:spcPts val="1000"/>
              </a:spcBef>
              <a:buFont typeface="Arial" panose="020B0604020202020204" pitchFamily="34" charset="0"/>
              <a:buChar char="•"/>
            </a:pPr>
            <a:endParaRPr lang="ar-SA" sz="3200" dirty="0"/>
          </a:p>
          <a:p>
            <a:pPr marL="228600" indent="-228600" algn="just"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جرد أصول التفليسة: </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يقوم الأمين بجرد الأصول بعد اعتماد المحكمة لقائمة المطالبات، ويقصد بها أصول المدين في تاريخ افتتاح الإجراء. </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يعد الأمين قائمة بهذه الأصول ويزود المحكمة بنسخة منها. </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يبقى للمدين ومن يعولهم الحق في النفقة من أصول التفليسة. </a:t>
            </a:r>
            <a:endParaRPr lang="en-US" sz="3200" dirty="0"/>
          </a:p>
        </p:txBody>
      </p:sp>
    </p:spTree>
    <p:extLst>
      <p:ext uri="{BB962C8B-B14F-4D97-AF65-F5344CB8AC3E}">
        <p14:creationId xmlns:p14="http://schemas.microsoft.com/office/powerpoint/2010/main" val="297403309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68A913-667A-1247-A7D9-1457D0E7DB0D}"/>
              </a:ext>
            </a:extLst>
          </p:cNvPr>
          <p:cNvSpPr>
            <a:spLocks noGrp="1"/>
          </p:cNvSpPr>
          <p:nvPr>
            <p:ph idx="4294967295"/>
          </p:nvPr>
        </p:nvSpPr>
        <p:spPr>
          <a:xfrm>
            <a:off x="159027" y="301626"/>
            <a:ext cx="11844131" cy="4351338"/>
          </a:xfrm>
          <a:prstGeom prst="rect">
            <a:avLst/>
          </a:prstGeo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تقديم مقترح إعادة التنظيم المالي والتصويت عليه: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يعد المدين المقترح بمساعدة الأمين متضمن للبيانات ذات العلاقة</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يودع الأمين نسخة من المقترح لدى المحكمة، وتحدد المحكمة موعدا للتصويت عليه</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على المدين بعد موافقة الأمين تبليغ الملاك والدائنين بموعد التصويت.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التصويت: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الملاك: لا بد من حضور ممثلين لربع رأس مال الشركة على الأقل، وتصدر الموافقة بأغلية ثلثي الأسهم المصوتة.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الدائنين: تعتبر الفئة موافقة اذا صوت دائنون تمثل مطالباتهم ثلثي قيمة ديون المصوتين في الفئة.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التبليغ بنتيجة التصويت: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على الأمين تبليغ المدين والدائنين والملاك بنتيجة التصويت، وإيداع النتيجة لدى المحكمة، ويطلب إما التصديق على المقترح أو إنهاء الإجراء على حسب النتيجة. </a:t>
            </a:r>
            <a:endParaRPr lang="en-US" sz="3200" dirty="0"/>
          </a:p>
        </p:txBody>
      </p:sp>
    </p:spTree>
    <p:extLst>
      <p:ext uri="{BB962C8B-B14F-4D97-AF65-F5344CB8AC3E}">
        <p14:creationId xmlns:p14="http://schemas.microsoft.com/office/powerpoint/2010/main" val="121207814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5D95D1-DAB0-6B4F-86A6-1E35577D0A45}"/>
              </a:ext>
            </a:extLst>
          </p:cNvPr>
          <p:cNvSpPr>
            <a:spLocks noGrp="1"/>
          </p:cNvSpPr>
          <p:nvPr>
            <p:ph idx="4294967295"/>
          </p:nvPr>
        </p:nvSpPr>
        <p:spPr>
          <a:xfrm>
            <a:off x="119270" y="420895"/>
            <a:ext cx="11724860" cy="4351338"/>
          </a:xfrm>
          <a:prstGeom prst="rect">
            <a:avLst/>
          </a:prstGeo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تصديق المحكمة على مقترح إعادة التنظيم المالي: </a:t>
            </a:r>
          </a:p>
          <a:p>
            <a:pPr marL="514350" indent="-514350" algn="r" defTabSz="914400" rtl="1" eaLnBrk="1" latinLnBrk="0" hangingPunct="1">
              <a:lnSpc>
                <a:spcPct val="90000"/>
              </a:lnSpc>
              <a:spcBef>
                <a:spcPts val="1000"/>
              </a:spcBef>
              <a:buFont typeface="+mj-lt"/>
              <a:buAutoNum type="arabicPeriod"/>
            </a:pPr>
            <a:r>
              <a:rPr lang="ar-SA" sz="3200" dirty="0"/>
              <a:t>اذا كانت نتيجة التصويت بالموافقة فتصدق المحكمة على المقترح بنا على طلب الأمين. </a:t>
            </a:r>
          </a:p>
          <a:p>
            <a:pPr marL="514350" indent="-514350" algn="r" defTabSz="914400" rtl="1" eaLnBrk="1" latinLnBrk="0" hangingPunct="1">
              <a:lnSpc>
                <a:spcPct val="90000"/>
              </a:lnSpc>
              <a:spcBef>
                <a:spcPts val="1000"/>
              </a:spcBef>
              <a:buFont typeface="+mj-lt"/>
              <a:buAutoNum type="arabicPeriod"/>
            </a:pPr>
            <a:r>
              <a:rPr lang="ar-SA" sz="3200" dirty="0"/>
              <a:t>يلتزم الأمين خلال ١٠ أيام من تاريخ التصديق بإعلان التصديق على موقع لجنة الإفلاس، وإيداع نسخة من حكم المحكمة بالتصديق في سجل الإفلاس. </a:t>
            </a:r>
          </a:p>
          <a:p>
            <a:pPr marL="514350" indent="-514350" algn="r" defTabSz="914400" rtl="1" eaLnBrk="1" latinLnBrk="0" hangingPunct="1">
              <a:lnSpc>
                <a:spcPct val="90000"/>
              </a:lnSpc>
              <a:spcBef>
                <a:spcPts val="1000"/>
              </a:spcBef>
              <a:buFont typeface="+mj-lt"/>
              <a:buAutoNum type="arabicPeriod"/>
            </a:pPr>
            <a:r>
              <a:rPr lang="ar-SA" sz="3200" dirty="0">
                <a:solidFill>
                  <a:srgbClr val="00B050"/>
                </a:solidFill>
              </a:rPr>
              <a:t>متي يتحول المقترح إلى خطة ملزمة؟ </a:t>
            </a:r>
            <a:endParaRPr lang="en-US" sz="3200" dirty="0">
              <a:solidFill>
                <a:srgbClr val="00B050"/>
              </a:solidFill>
            </a:endParaRPr>
          </a:p>
        </p:txBody>
      </p:sp>
      <p:sp>
        <p:nvSpPr>
          <p:cNvPr id="4" name="Rectangle 3">
            <a:extLst>
              <a:ext uri="{FF2B5EF4-FFF2-40B4-BE49-F238E27FC236}">
                <a16:creationId xmlns:a16="http://schemas.microsoft.com/office/drawing/2014/main" id="{2E9C2659-FE46-904C-9B95-71A411DC562B}"/>
              </a:ext>
            </a:extLst>
          </p:cNvPr>
          <p:cNvSpPr/>
          <p:nvPr/>
        </p:nvSpPr>
        <p:spPr>
          <a:xfrm>
            <a:off x="1020417" y="3737112"/>
            <a:ext cx="4386470" cy="2663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u="sng" dirty="0"/>
              <a:t>المرحلة الثانية (الآثار)</a:t>
            </a:r>
          </a:p>
          <a:p>
            <a:pPr marL="0" algn="ctr" defTabSz="914400" rtl="1" eaLnBrk="1" latinLnBrk="0" hangingPunct="1"/>
            <a:r>
              <a:rPr lang="ar-SA" sz="3200" b="1" dirty="0"/>
              <a:t>تبدأ: من تاريخ قرار المحكمة بافتتاح الاجراء</a:t>
            </a:r>
          </a:p>
          <a:p>
            <a:pPr marL="0" algn="ctr" defTabSz="914400" rtl="1" eaLnBrk="1" latinLnBrk="0" hangingPunct="1"/>
            <a:r>
              <a:rPr lang="ar-SA" sz="3200" b="1" dirty="0"/>
              <a:t>تنتهي: بتصديق المحكمة على المقترح</a:t>
            </a:r>
            <a:endParaRPr lang="en-US" sz="3200" b="1" dirty="0"/>
          </a:p>
        </p:txBody>
      </p:sp>
    </p:spTree>
    <p:extLst>
      <p:ext uri="{BB962C8B-B14F-4D97-AF65-F5344CB8AC3E}">
        <p14:creationId xmlns:p14="http://schemas.microsoft.com/office/powerpoint/2010/main" val="29238022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01C4-7B1F-9143-8597-9DCAD849FB06}"/>
              </a:ext>
            </a:extLst>
          </p:cNvPr>
          <p:cNvSpPr>
            <a:spLocks noGrp="1"/>
          </p:cNvSpPr>
          <p:nvPr>
            <p:ph type="title" idx="4294967295"/>
          </p:nvPr>
        </p:nvSpPr>
        <p:spPr>
          <a:xfrm>
            <a:off x="838200" y="113333"/>
            <a:ext cx="10515600" cy="1325563"/>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تنفيذ خطة إعادة التنظيم المالي</a:t>
            </a:r>
            <a:endParaRPr lang="en-US" b="1" dirty="0"/>
          </a:p>
        </p:txBody>
      </p:sp>
      <p:sp>
        <p:nvSpPr>
          <p:cNvPr id="3" name="Content Placeholder 2">
            <a:extLst>
              <a:ext uri="{FF2B5EF4-FFF2-40B4-BE49-F238E27FC236}">
                <a16:creationId xmlns:a16="http://schemas.microsoft.com/office/drawing/2014/main" id="{7EE2A3C2-2927-7448-95F8-AA5F83BEB0C4}"/>
              </a:ext>
            </a:extLst>
          </p:cNvPr>
          <p:cNvSpPr>
            <a:spLocks noGrp="1"/>
          </p:cNvSpPr>
          <p:nvPr>
            <p:ph idx="4294967295"/>
          </p:nvPr>
        </p:nvSpPr>
        <p:spPr>
          <a:xfrm>
            <a:off x="516835" y="1547330"/>
            <a:ext cx="11353800" cy="4351338"/>
          </a:xfrm>
          <a:prstGeom prst="rect">
            <a:avLst/>
          </a:prstGeo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dirty="0">
                <a:solidFill>
                  <a:schemeClr val="accent1"/>
                </a:solidFill>
              </a:rPr>
              <a:t>الخطة: </a:t>
            </a:r>
            <a:r>
              <a:rPr lang="ar-SA" sz="3200" dirty="0"/>
              <a:t>هي المقترح المصدق عليه من قبل المحكمة. </a:t>
            </a:r>
          </a:p>
          <a:p>
            <a:pPr marL="514350" indent="-514350" algn="r" defTabSz="914400" rtl="1" eaLnBrk="1" latinLnBrk="0" hangingPunct="1">
              <a:lnSpc>
                <a:spcPct val="90000"/>
              </a:lnSpc>
              <a:spcBef>
                <a:spcPts val="1000"/>
              </a:spcBef>
              <a:buFont typeface="+mj-lt"/>
              <a:buAutoNum type="arabicPeriod"/>
            </a:pPr>
            <a:r>
              <a:rPr lang="ar-SA" sz="3200" dirty="0"/>
              <a:t>يشرف الأمين على تنفيذ الخطة</a:t>
            </a:r>
          </a:p>
          <a:p>
            <a:pPr marL="514350" indent="-514350" algn="r" defTabSz="914400" rtl="1" eaLnBrk="1" latinLnBrk="0" hangingPunct="1">
              <a:lnSpc>
                <a:spcPct val="90000"/>
              </a:lnSpc>
              <a:spcBef>
                <a:spcPts val="1000"/>
              </a:spcBef>
              <a:buFont typeface="+mj-lt"/>
              <a:buAutoNum type="arabicPeriod"/>
            </a:pPr>
            <a:r>
              <a:rPr lang="ar-SA" sz="3200" dirty="0"/>
              <a:t>يقوم المدين بتقديم تقارير إلى الأمين عن سير التنفيذ في نهاية كل ٣ أشهر، ويقدم الأمين هذه التقارير إلى المحكمة والدائنين خلال ٣٠ يوم من تسلمها. </a:t>
            </a:r>
          </a:p>
          <a:p>
            <a:pPr marL="514350" indent="-514350" algn="r" defTabSz="914400" rtl="1" eaLnBrk="1" latinLnBrk="0" hangingPunct="1">
              <a:lnSpc>
                <a:spcPct val="90000"/>
              </a:lnSpc>
              <a:spcBef>
                <a:spcPts val="1000"/>
              </a:spcBef>
              <a:buFont typeface="+mj-lt"/>
              <a:buAutoNum type="arabicPeriod"/>
            </a:pPr>
            <a:r>
              <a:rPr lang="ar-SA" sz="3200" dirty="0"/>
              <a:t>يلتزم المدين بالحصول على موافقة مكتوبة من الأمين للقيام ببعض الأعمال: مثل طلب الحصول على تمويل، أو تغيير مقر أو مكتب المدين.. </a:t>
            </a:r>
          </a:p>
          <a:p>
            <a:pPr marL="514350" indent="-514350" algn="r" defTabSz="914400" rtl="1" eaLnBrk="1" latinLnBrk="0" hangingPunct="1">
              <a:lnSpc>
                <a:spcPct val="90000"/>
              </a:lnSpc>
              <a:spcBef>
                <a:spcPts val="1000"/>
              </a:spcBef>
              <a:buFont typeface="+mj-lt"/>
              <a:buAutoNum type="arabicPeriod"/>
            </a:pPr>
            <a:r>
              <a:rPr lang="ar-SA" sz="3200" dirty="0"/>
              <a:t>للجنة الدائنين والمدين والدائنين حق الاطلاع على ما لدى الأمين أو لجنة الإفلاس من معلومات متعلقة بالإجراء. </a:t>
            </a:r>
          </a:p>
          <a:p>
            <a:pPr algn="r" rtl="1"/>
            <a:r>
              <a:rPr lang="ar-SA" sz="3200" dirty="0">
                <a:solidFill>
                  <a:schemeClr val="accent1"/>
                </a:solidFill>
              </a:rPr>
              <a:t>يمكن تعديل الخطة: </a:t>
            </a:r>
            <a:r>
              <a:rPr lang="ar-SA" sz="3200" dirty="0"/>
              <a:t>نفس أحكام التسوية</a:t>
            </a:r>
            <a:endParaRPr lang="en-US" sz="3200" dirty="0"/>
          </a:p>
        </p:txBody>
      </p:sp>
    </p:spTree>
    <p:extLst>
      <p:ext uri="{BB962C8B-B14F-4D97-AF65-F5344CB8AC3E}">
        <p14:creationId xmlns:p14="http://schemas.microsoft.com/office/powerpoint/2010/main" val="4110015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930C-9B1F-8845-88C2-4B9D76703725}"/>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قانون الصرف</a:t>
            </a:r>
            <a:endParaRPr lang="en-US" b="1" dirty="0"/>
          </a:p>
        </p:txBody>
      </p:sp>
      <p:sp>
        <p:nvSpPr>
          <p:cNvPr id="3" name="Content Placeholder 2">
            <a:extLst>
              <a:ext uri="{FF2B5EF4-FFF2-40B4-BE49-F238E27FC236}">
                <a16:creationId xmlns:a16="http://schemas.microsoft.com/office/drawing/2014/main" id="{0D2325BB-1797-B34C-AB5C-B34EA4263E34}"/>
              </a:ext>
            </a:extLst>
          </p:cNvPr>
          <p:cNvSpPr>
            <a:spLocks noGrp="1"/>
          </p:cNvSpPr>
          <p:nvPr>
            <p:ph idx="1"/>
          </p:nvPr>
        </p:nvSpPr>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من أين جاء مسمى قانون الصرف؟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هو المقصود بقانون الصرف؟ مجموعة القواعد التي تحكم وتنظم الأوراق التجارية.</a:t>
            </a:r>
          </a:p>
          <a:p>
            <a:pPr marL="228600" indent="-228600" algn="r" defTabSz="914400" rtl="1" eaLnBrk="1" latinLnBrk="0" hangingPunct="1">
              <a:lnSpc>
                <a:spcPct val="90000"/>
              </a:lnSpc>
              <a:spcBef>
                <a:spcPts val="1000"/>
              </a:spcBef>
              <a:buFont typeface="Arial" panose="020B0604020202020204" pitchFamily="34" charset="0"/>
              <a:buChar char="•"/>
            </a:pPr>
            <a:endParaRPr lang="ar-SA" sz="4000" dirty="0"/>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هل يوجد قانون صرف في المملكة؟ </a:t>
            </a:r>
            <a:endParaRPr lang="en-US" sz="4000" dirty="0"/>
          </a:p>
        </p:txBody>
      </p:sp>
    </p:spTree>
    <p:extLst>
      <p:ext uri="{BB962C8B-B14F-4D97-AF65-F5344CB8AC3E}">
        <p14:creationId xmlns:p14="http://schemas.microsoft.com/office/powerpoint/2010/main" val="417257010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12FE-B581-084C-BED0-DE42AE1C0B1B}"/>
              </a:ext>
            </a:extLst>
          </p:cNvPr>
          <p:cNvSpPr>
            <a:spLocks noGrp="1"/>
          </p:cNvSpPr>
          <p:nvPr>
            <p:ph type="title" idx="4294967295"/>
          </p:nvPr>
        </p:nvSpPr>
        <p:spPr>
          <a:xfrm>
            <a:off x="864704" y="139839"/>
            <a:ext cx="10515600" cy="642040"/>
          </a:xfrm>
          <a:prstGeom prst="rect">
            <a:avLst/>
          </a:prstGeom>
          <a:ln>
            <a:solidFill>
              <a:schemeClr val="accent1"/>
            </a:solidFill>
          </a:ln>
        </p:spPr>
        <p:txBody>
          <a:bodyPr>
            <a:normAutofit fontScale="90000"/>
          </a:bodyPr>
          <a:lstStyle/>
          <a:p>
            <a:pPr algn="ctr" defTabSz="914400" rtl="1" eaLnBrk="1" latinLnBrk="0" hangingPunct="1">
              <a:lnSpc>
                <a:spcPct val="90000"/>
              </a:lnSpc>
              <a:spcBef>
                <a:spcPct val="0"/>
              </a:spcBef>
              <a:buNone/>
            </a:pPr>
            <a:r>
              <a:rPr lang="ar-SA" b="1" dirty="0"/>
              <a:t>إنهاء إجراءات إعادة التنظيم المالي</a:t>
            </a:r>
            <a:endParaRPr lang="en-US" b="1" dirty="0"/>
          </a:p>
        </p:txBody>
      </p:sp>
      <p:sp>
        <p:nvSpPr>
          <p:cNvPr id="3" name="Content Placeholder 2">
            <a:extLst>
              <a:ext uri="{FF2B5EF4-FFF2-40B4-BE49-F238E27FC236}">
                <a16:creationId xmlns:a16="http://schemas.microsoft.com/office/drawing/2014/main" id="{F3495929-FFBA-FB43-8274-C260C365B1C7}"/>
              </a:ext>
            </a:extLst>
          </p:cNvPr>
          <p:cNvSpPr>
            <a:spLocks noGrp="1"/>
          </p:cNvSpPr>
          <p:nvPr>
            <p:ph idx="4294967295"/>
          </p:nvPr>
        </p:nvSpPr>
        <p:spPr>
          <a:xfrm>
            <a:off x="0" y="781879"/>
            <a:ext cx="11989904" cy="4351338"/>
          </a:xfrm>
          <a:prstGeom prst="rect">
            <a:avLst/>
          </a:prstGeom>
        </p:spPr>
        <p:txBody>
          <a:bodyPr>
            <a:noAutofit/>
          </a:bodyPr>
          <a:lstStyle/>
          <a:p>
            <a:pPr algn="r" rtl="1"/>
            <a:r>
              <a:rPr lang="ar-SA" sz="3200" b="1" dirty="0">
                <a:solidFill>
                  <a:schemeClr val="accent1"/>
                </a:solidFill>
              </a:rPr>
              <a:t>إنهاء الإجراء بسبب اكتمال تنفيذ الخطة: </a:t>
            </a:r>
          </a:p>
          <a:p>
            <a:pPr marL="514350" indent="-514350" algn="r" rtl="1">
              <a:buFont typeface="+mj-lt"/>
              <a:buAutoNum type="arabicPeriod"/>
            </a:pPr>
            <a:r>
              <a:rPr lang="ar-SA" sz="3200" dirty="0"/>
              <a:t>يلتزم الأمين بتقديم طلب للمحكمة بإنهاء الإجراء</a:t>
            </a:r>
          </a:p>
          <a:p>
            <a:pPr marL="514350" indent="-514350" algn="r" rtl="1">
              <a:buFont typeface="+mj-lt"/>
              <a:buAutoNum type="arabicPeriod"/>
            </a:pPr>
            <a:r>
              <a:rPr lang="ar-SA" sz="3200" dirty="0"/>
              <a:t>تتحقق المحكمة من تمام تنفيذ الخطة، وتحكم بالإنهاء، وإنهاء مهمات الأمين</a:t>
            </a:r>
          </a:p>
          <a:p>
            <a:pPr algn="r" rtl="1"/>
            <a:r>
              <a:rPr lang="ar-SA" sz="3200" b="1" dirty="0">
                <a:solidFill>
                  <a:schemeClr val="accent1"/>
                </a:solidFill>
              </a:rPr>
              <a:t>حالات إنهاء الإجراء دون تنفيذ الخطة:</a:t>
            </a:r>
          </a:p>
          <a:p>
            <a:pPr marL="514350" indent="-514350" algn="r" rtl="1">
              <a:buFont typeface="+mj-lt"/>
              <a:buAutoNum type="arabicPeriod"/>
            </a:pPr>
            <a:r>
              <a:rPr lang="ar-SA" sz="3200" dirty="0"/>
              <a:t>عدم انطباق شروط افتتاح الإجراء</a:t>
            </a:r>
          </a:p>
          <a:p>
            <a:pPr marL="514350" indent="-514350" algn="r" rtl="1">
              <a:buFont typeface="+mj-lt"/>
              <a:buAutoNum type="arabicPeriod"/>
            </a:pPr>
            <a:r>
              <a:rPr lang="ar-SA" sz="3200" dirty="0"/>
              <a:t>عدم تحقق نصاب التصويت على المقترح</a:t>
            </a:r>
          </a:p>
          <a:p>
            <a:pPr marL="514350" indent="-514350" algn="r" rtl="1">
              <a:buFont typeface="+mj-lt"/>
              <a:buAutoNum type="arabicPeriod"/>
            </a:pPr>
            <a:r>
              <a:rPr lang="ar-SA" sz="3200" dirty="0"/>
              <a:t>رفض المحكمة التصديق على المقترح</a:t>
            </a:r>
          </a:p>
          <a:p>
            <a:pPr marL="514350" indent="-514350" algn="r" rtl="1">
              <a:buFont typeface="+mj-lt"/>
              <a:buAutoNum type="arabicPeriod"/>
            </a:pPr>
            <a:r>
              <a:rPr lang="ar-SA" sz="3200" dirty="0"/>
              <a:t>تعذر تنفيذ الخطة</a:t>
            </a:r>
          </a:p>
          <a:p>
            <a:pPr marL="514350" indent="-514350" algn="r" rtl="1">
              <a:buFont typeface="+mj-lt"/>
              <a:buAutoNum type="arabicPeriod"/>
            </a:pPr>
            <a:r>
              <a:rPr lang="ar-SA" sz="3200" dirty="0"/>
              <a:t>عدم رغبة المدين في استكمال تنفيذ الخطة أو في استمراره لإدارة النشاط. </a:t>
            </a:r>
          </a:p>
          <a:p>
            <a:pPr marL="514350" indent="-514350" algn="r" rtl="1">
              <a:buFont typeface="+mj-lt"/>
              <a:buAutoNum type="arabicPeriod"/>
            </a:pPr>
            <a:r>
              <a:rPr lang="ar-SA" sz="3200" dirty="0"/>
              <a:t>وجود مخالفات. في الفقرة ٥ و ٦ للمحكمة أن تقضي إما بإنهاء الإجراء أو أن تغل يد المدين عن إدارة نشاطه مع تكليف الأمين أو تعيين شخص آخر بتولي إدارة النشاط. </a:t>
            </a:r>
            <a:endParaRPr lang="en-US" sz="3200" dirty="0"/>
          </a:p>
        </p:txBody>
      </p:sp>
    </p:spTree>
    <p:extLst>
      <p:ext uri="{BB962C8B-B14F-4D97-AF65-F5344CB8AC3E}">
        <p14:creationId xmlns:p14="http://schemas.microsoft.com/office/powerpoint/2010/main" val="208377838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A3276E-1120-3E4E-83D4-83F6D2267DC6}"/>
              </a:ext>
            </a:extLst>
          </p:cNvPr>
          <p:cNvSpPr>
            <a:spLocks noGrp="1"/>
          </p:cNvSpPr>
          <p:nvPr>
            <p:ph idx="4294967295"/>
          </p:nvPr>
        </p:nvSpPr>
        <p:spPr>
          <a:xfrm>
            <a:off x="0" y="0"/>
            <a:ext cx="12095921" cy="4351338"/>
          </a:xfrm>
          <a:prstGeom prst="rect">
            <a:avLst/>
          </a:prstGeom>
        </p:spPr>
        <p:txBody>
          <a:bodyPr>
            <a:noAutofit/>
          </a:bodyPr>
          <a:lstStyle/>
          <a:p>
            <a:pPr marL="514350" indent="-514350" algn="r" rtl="1">
              <a:buFont typeface="+mj-lt"/>
              <a:buAutoNum type="arabicPeriod" startAt="2"/>
            </a:pPr>
            <a:endParaRPr lang="ar-SA" sz="3200" dirty="0"/>
          </a:p>
          <a:p>
            <a:pPr algn="r" rtl="1"/>
            <a:r>
              <a:rPr lang="ar-SA" sz="3200" b="1" dirty="0">
                <a:solidFill>
                  <a:schemeClr val="accent1"/>
                </a:solidFill>
              </a:rPr>
              <a:t>أهم الآثار المترتبة على إنهاء الإجراء دون تنفيذ الخطة: </a:t>
            </a:r>
          </a:p>
          <a:p>
            <a:pPr algn="r" rtl="1"/>
            <a:r>
              <a:rPr lang="ar-SA" sz="3200" dirty="0"/>
              <a:t>افتتاح إجراء التصفية أو التصفية الإدارية: حيث تقضي به المحكمة من تلقاء نفسها أو بناء على طلب كل ذي مصلحة. وذلك بتحقق الشروط التالية: ١- أن يكون مفلس أو متعثر ٢- أن يكون مستوفي لشروط افتتاح الإجراء. </a:t>
            </a:r>
            <a:endParaRPr lang="en-US" sz="3200" dirty="0"/>
          </a:p>
          <a:p>
            <a:pPr marL="0" indent="0" algn="r" defTabSz="914400" rtl="1" eaLnBrk="1" latinLnBrk="0" hangingPunct="1">
              <a:lnSpc>
                <a:spcPct val="90000"/>
              </a:lnSpc>
              <a:spcBef>
                <a:spcPts val="1000"/>
              </a:spcBef>
              <a:buNone/>
            </a:pPr>
            <a:endParaRPr lang="ar-SA" sz="3200" b="1" dirty="0">
              <a:solidFill>
                <a:schemeClr val="accent1"/>
              </a:solidFill>
            </a:endParaRPr>
          </a:p>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آلية إنهاء إجراء إعادة التنظيم المالي: </a:t>
            </a:r>
            <a:r>
              <a:rPr lang="ar-SA" sz="3200" dirty="0"/>
              <a:t>( نفس آلية إنهاء التسوية)، ولكن الفرق في أن الأمين هو من يتولى تقديم الطلب والتبليغ. وبالإضافة لذلك فيلزم: </a:t>
            </a:r>
          </a:p>
          <a:p>
            <a:pPr marL="514350" indent="-514350" algn="r" defTabSz="914400" rtl="1" eaLnBrk="1" latinLnBrk="0" hangingPunct="1">
              <a:lnSpc>
                <a:spcPct val="90000"/>
              </a:lnSpc>
              <a:spcBef>
                <a:spcPts val="1000"/>
              </a:spcBef>
              <a:buFont typeface="+mj-lt"/>
              <a:buAutoNum type="arabicPeriod"/>
            </a:pPr>
            <a:r>
              <a:rPr lang="ar-SA" sz="3200" dirty="0"/>
              <a:t>يقدم الأمين جميع ما بحوزته من أوراق وأصول ومستندات فور انتهاء الإجراء</a:t>
            </a:r>
          </a:p>
          <a:p>
            <a:pPr marL="514350" indent="-514350" algn="r" defTabSz="914400" rtl="1" eaLnBrk="1" latinLnBrk="0" hangingPunct="1">
              <a:lnSpc>
                <a:spcPct val="90000"/>
              </a:lnSpc>
              <a:spcBef>
                <a:spcPts val="1000"/>
              </a:spcBef>
              <a:buFont typeface="+mj-lt"/>
              <a:buAutoNum type="arabicPeriod"/>
            </a:pPr>
            <a:r>
              <a:rPr lang="ar-SA" sz="3200" dirty="0"/>
              <a:t>يودع الأمين حكم إنهاء الإجراء في سجل الإفلاس</a:t>
            </a:r>
          </a:p>
          <a:p>
            <a:pPr marL="514350" indent="-514350" algn="r" defTabSz="914400" rtl="1" eaLnBrk="1" latinLnBrk="0" hangingPunct="1">
              <a:lnSpc>
                <a:spcPct val="90000"/>
              </a:lnSpc>
              <a:spcBef>
                <a:spcPts val="1000"/>
              </a:spcBef>
              <a:buFont typeface="+mj-lt"/>
              <a:buAutoNum type="arabicPeriod"/>
            </a:pPr>
            <a:r>
              <a:rPr lang="ar-SA" sz="3200" dirty="0">
                <a:solidFill>
                  <a:srgbClr val="00B050"/>
                </a:solidFill>
              </a:rPr>
              <a:t>تنتهي مهام الأمين من تاريخ إيداع الحكم في سجل الإفلاس. </a:t>
            </a:r>
            <a:endParaRPr lang="en-US" sz="3200" dirty="0">
              <a:solidFill>
                <a:srgbClr val="00B050"/>
              </a:solidFill>
            </a:endParaRPr>
          </a:p>
        </p:txBody>
      </p:sp>
      <p:sp>
        <p:nvSpPr>
          <p:cNvPr id="4" name="Rectangle 3">
            <a:extLst>
              <a:ext uri="{FF2B5EF4-FFF2-40B4-BE49-F238E27FC236}">
                <a16:creationId xmlns:a16="http://schemas.microsoft.com/office/drawing/2014/main" id="{780E7282-ADE2-2A4A-A2F0-67FA14D124CA}"/>
              </a:ext>
            </a:extLst>
          </p:cNvPr>
          <p:cNvSpPr/>
          <p:nvPr/>
        </p:nvSpPr>
        <p:spPr>
          <a:xfrm>
            <a:off x="106017" y="4664766"/>
            <a:ext cx="3882887" cy="208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2800" b="1" u="sng" dirty="0"/>
              <a:t>المرحلة الثالثة (التنفيذ)</a:t>
            </a:r>
          </a:p>
          <a:p>
            <a:pPr marL="0" algn="ctr" defTabSz="914400" rtl="1" eaLnBrk="1" latinLnBrk="0" hangingPunct="1"/>
            <a:r>
              <a:rPr lang="ar-SA" sz="2800" b="1" dirty="0"/>
              <a:t>تبدأ: بتصديق المحكمة على المقترح</a:t>
            </a:r>
          </a:p>
          <a:p>
            <a:pPr marL="0" algn="ctr" defTabSz="914400" rtl="1" eaLnBrk="1" latinLnBrk="0" hangingPunct="1"/>
            <a:r>
              <a:rPr lang="ar-SA" sz="2800" b="1" dirty="0"/>
              <a:t>تنتهي: بحكم المحكمة بإنهاء الإجراء</a:t>
            </a:r>
            <a:endParaRPr lang="en-US" sz="2800" b="1" dirty="0"/>
          </a:p>
        </p:txBody>
      </p:sp>
    </p:spTree>
    <p:extLst>
      <p:ext uri="{BB962C8B-B14F-4D97-AF65-F5344CB8AC3E}">
        <p14:creationId xmlns:p14="http://schemas.microsoft.com/office/powerpoint/2010/main" val="242700078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6AB9-F8B5-FE48-971E-CA12D0E57530}"/>
              </a:ext>
            </a:extLst>
          </p:cNvPr>
          <p:cNvSpPr>
            <a:spLocks noGrp="1"/>
          </p:cNvSpPr>
          <p:nvPr>
            <p:ph type="title" idx="4294967295"/>
          </p:nvPr>
        </p:nvSpPr>
        <p:spPr>
          <a:xfrm>
            <a:off x="838200" y="365125"/>
            <a:ext cx="10611678" cy="1325563"/>
          </a:xfrm>
          <a:prstGeom prst="rect">
            <a:avLst/>
          </a:prstGeom>
          <a:ln>
            <a:solidFill>
              <a:schemeClr val="accent1"/>
            </a:solidFill>
          </a:ln>
        </p:spPr>
        <p:txBody>
          <a:bodyPr/>
          <a:lstStyle/>
          <a:p>
            <a:pPr algn="l" defTabSz="914400" rtl="1" eaLnBrk="1" latinLnBrk="0" hangingPunct="1">
              <a:lnSpc>
                <a:spcPct val="90000"/>
              </a:lnSpc>
              <a:spcBef>
                <a:spcPct val="0"/>
              </a:spcBef>
              <a:buNone/>
            </a:pPr>
            <a:r>
              <a:rPr lang="ar-SA" b="1" dirty="0"/>
              <a:t>أوجه التشابه والاختلاف بين إعادة التنظيم المالي والتسوية </a:t>
            </a:r>
            <a:endParaRPr lang="en-US" b="1" dirty="0"/>
          </a:p>
        </p:txBody>
      </p:sp>
      <p:graphicFrame>
        <p:nvGraphicFramePr>
          <p:cNvPr id="4" name="Content Placeholder 3">
            <a:extLst>
              <a:ext uri="{FF2B5EF4-FFF2-40B4-BE49-F238E27FC236}">
                <a16:creationId xmlns:a16="http://schemas.microsoft.com/office/drawing/2014/main" id="{7781CA58-84B1-2B4F-BFC4-79B700358287}"/>
              </a:ext>
            </a:extLst>
          </p:cNvPr>
          <p:cNvGraphicFramePr>
            <a:graphicFrameLocks noGrp="1"/>
          </p:cNvGraphicFramePr>
          <p:nvPr>
            <p:ph idx="4294967295"/>
            <p:extLst/>
          </p:nvPr>
        </p:nvGraphicFramePr>
        <p:xfrm>
          <a:off x="185530" y="1825625"/>
          <a:ext cx="11794434" cy="4450080"/>
        </p:xfrm>
        <a:graphic>
          <a:graphicData uri="http://schemas.openxmlformats.org/drawingml/2006/table">
            <a:tbl>
              <a:tblPr firstRow="1" bandRow="1">
                <a:tableStyleId>{5C22544A-7EE6-4342-B048-85BDC9FD1C3A}</a:tableStyleId>
              </a:tblPr>
              <a:tblGrid>
                <a:gridCol w="3931478">
                  <a:extLst>
                    <a:ext uri="{9D8B030D-6E8A-4147-A177-3AD203B41FA5}">
                      <a16:colId xmlns:a16="http://schemas.microsoft.com/office/drawing/2014/main" val="782199345"/>
                    </a:ext>
                  </a:extLst>
                </a:gridCol>
                <a:gridCol w="3931478">
                  <a:extLst>
                    <a:ext uri="{9D8B030D-6E8A-4147-A177-3AD203B41FA5}">
                      <a16:colId xmlns:a16="http://schemas.microsoft.com/office/drawing/2014/main" val="3491874072"/>
                    </a:ext>
                  </a:extLst>
                </a:gridCol>
                <a:gridCol w="3931478">
                  <a:extLst>
                    <a:ext uri="{9D8B030D-6E8A-4147-A177-3AD203B41FA5}">
                      <a16:colId xmlns:a16="http://schemas.microsoft.com/office/drawing/2014/main" val="3358810065"/>
                    </a:ext>
                  </a:extLst>
                </a:gridCol>
              </a:tblGrid>
              <a:tr h="370840">
                <a:tc>
                  <a:txBody>
                    <a:bodyPr/>
                    <a:lstStyle/>
                    <a:p>
                      <a:pPr marL="0" algn="ctr" defTabSz="914400" rtl="1" eaLnBrk="1" latinLnBrk="0" hangingPunct="1"/>
                      <a:r>
                        <a:rPr lang="ar-SA" sz="3200" dirty="0"/>
                        <a:t>التسوية الوقائية</a:t>
                      </a:r>
                      <a:endParaRPr lang="en-US" sz="3200" dirty="0"/>
                    </a:p>
                  </a:txBody>
                  <a:tcPr/>
                </a:tc>
                <a:tc>
                  <a:txBody>
                    <a:bodyPr/>
                    <a:lstStyle/>
                    <a:p>
                      <a:pPr marL="0" algn="ctr" defTabSz="914400" rtl="1" eaLnBrk="1" latinLnBrk="0" hangingPunct="1"/>
                      <a:r>
                        <a:rPr lang="ar-SA" sz="3200" dirty="0"/>
                        <a:t>التنظيم المالي </a:t>
                      </a:r>
                      <a:endParaRPr lang="en-US" sz="3200" dirty="0"/>
                    </a:p>
                  </a:txBody>
                  <a:tcPr/>
                </a:tc>
                <a:tc>
                  <a:txBody>
                    <a:bodyPr/>
                    <a:lstStyle/>
                    <a:p>
                      <a:pPr marL="0" algn="r" defTabSz="914400" rtl="1" eaLnBrk="1" latinLnBrk="0" hangingPunct="1"/>
                      <a:endParaRPr lang="en-US" sz="3200" dirty="0"/>
                    </a:p>
                  </a:txBody>
                  <a:tcPr/>
                </a:tc>
                <a:extLst>
                  <a:ext uri="{0D108BD9-81ED-4DB2-BD59-A6C34878D82A}">
                    <a16:rowId xmlns:a16="http://schemas.microsoft.com/office/drawing/2014/main" val="1262839932"/>
                  </a:ext>
                </a:extLst>
              </a:tr>
              <a:tr h="370840">
                <a:tc>
                  <a:txBody>
                    <a:bodyPr/>
                    <a:lstStyle/>
                    <a:p>
                      <a:pPr marL="0" algn="ctr" defTabSz="914400" rtl="1" eaLnBrk="1" latinLnBrk="0" hangingPunct="1"/>
                      <a:r>
                        <a:rPr lang="ar-SA" sz="3200" dirty="0"/>
                        <a:t>بطلب من المدين</a:t>
                      </a:r>
                      <a:endParaRPr lang="en-US" sz="3200" dirty="0"/>
                    </a:p>
                  </a:txBody>
                  <a:tcPr/>
                </a:tc>
                <a:tc>
                  <a:txBody>
                    <a:bodyPr/>
                    <a:lstStyle/>
                    <a:p>
                      <a:pPr marL="0" algn="ctr" defTabSz="914400" rtl="1" eaLnBrk="1" latinLnBrk="0" hangingPunct="1"/>
                      <a:r>
                        <a:rPr lang="ar-SA" sz="3200" dirty="0"/>
                        <a:t>يقدم من المدين أو الدائن أو الجهة المختصة</a:t>
                      </a:r>
                      <a:endParaRPr lang="en-US" sz="3200" dirty="0"/>
                    </a:p>
                  </a:txBody>
                  <a:tcPr/>
                </a:tc>
                <a:tc>
                  <a:txBody>
                    <a:bodyPr/>
                    <a:lstStyle/>
                    <a:p>
                      <a:pPr marL="0" algn="ctr" defTabSz="914400" rtl="1" eaLnBrk="1" latinLnBrk="0" hangingPunct="1"/>
                      <a:r>
                        <a:rPr lang="ar-SA" sz="3200" b="1" dirty="0">
                          <a:solidFill>
                            <a:schemeClr val="bg1"/>
                          </a:solidFill>
                        </a:rPr>
                        <a:t>طلب الافتتاح</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1462788812"/>
                  </a:ext>
                </a:extLst>
              </a:tr>
              <a:tr h="370840">
                <a:tc>
                  <a:txBody>
                    <a:bodyPr/>
                    <a:lstStyle/>
                    <a:p>
                      <a:pPr marL="0" algn="ctr" defTabSz="914400" rtl="1" eaLnBrk="1" latinLnBrk="0" hangingPunct="1"/>
                      <a:r>
                        <a:rPr lang="ar-SA" sz="3200" dirty="0"/>
                        <a:t>بطلب من المدين</a:t>
                      </a:r>
                      <a:endParaRPr lang="en-US" sz="3200" dirty="0"/>
                    </a:p>
                  </a:txBody>
                  <a:tcPr/>
                </a:tc>
                <a:tc>
                  <a:txBody>
                    <a:bodyPr/>
                    <a:lstStyle/>
                    <a:p>
                      <a:pPr marL="0" algn="ctr" defTabSz="914400" rtl="1" eaLnBrk="1" latinLnBrk="0" hangingPunct="1"/>
                      <a:r>
                        <a:rPr lang="ar-SA" sz="3200" dirty="0"/>
                        <a:t>بقوة النظام </a:t>
                      </a:r>
                      <a:endParaRPr lang="en-US" sz="3200" dirty="0"/>
                    </a:p>
                  </a:txBody>
                  <a:tcPr/>
                </a:tc>
                <a:tc>
                  <a:txBody>
                    <a:bodyPr/>
                    <a:lstStyle/>
                    <a:p>
                      <a:pPr marL="0" algn="ctr" defTabSz="914400" rtl="1" eaLnBrk="1" latinLnBrk="0" hangingPunct="1"/>
                      <a:r>
                        <a:rPr lang="ar-SA" sz="3200" b="1" dirty="0">
                          <a:solidFill>
                            <a:schemeClr val="bg1"/>
                          </a:solidFill>
                        </a:rPr>
                        <a:t>تعليق المطالبات </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4139768262"/>
                  </a:ext>
                </a:extLst>
              </a:tr>
              <a:tr h="370840">
                <a:tc>
                  <a:txBody>
                    <a:bodyPr/>
                    <a:lstStyle/>
                    <a:p>
                      <a:pPr marL="0" algn="ctr" defTabSz="914400" rtl="1" eaLnBrk="1" latinLnBrk="0" hangingPunct="1"/>
                      <a:r>
                        <a:rPr lang="ar-SA" sz="3200" dirty="0"/>
                        <a:t>لا يوجد أمين </a:t>
                      </a:r>
                      <a:endParaRPr lang="en-US" sz="3200" dirty="0"/>
                    </a:p>
                  </a:txBody>
                  <a:tcPr/>
                </a:tc>
                <a:tc>
                  <a:txBody>
                    <a:bodyPr/>
                    <a:lstStyle/>
                    <a:p>
                      <a:pPr marL="0" algn="ctr" defTabSz="914400" rtl="1" eaLnBrk="1" latinLnBrk="0" hangingPunct="1"/>
                      <a:r>
                        <a:rPr lang="ar-SA" sz="3200" dirty="0"/>
                        <a:t>تعيين أمين إعادة التنظيم</a:t>
                      </a:r>
                      <a:endParaRPr lang="en-US" sz="3200" dirty="0"/>
                    </a:p>
                  </a:txBody>
                  <a:tcPr/>
                </a:tc>
                <a:tc>
                  <a:txBody>
                    <a:bodyPr/>
                    <a:lstStyle/>
                    <a:p>
                      <a:pPr marL="0" algn="ctr" defTabSz="914400" rtl="1" eaLnBrk="1" latinLnBrk="0" hangingPunct="1"/>
                      <a:r>
                        <a:rPr lang="ar-SA" sz="3200" b="1" dirty="0">
                          <a:solidFill>
                            <a:schemeClr val="bg1"/>
                          </a:solidFill>
                        </a:rPr>
                        <a:t>مشرف الإجراء</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2005637514"/>
                  </a:ext>
                </a:extLst>
              </a:tr>
              <a:tr h="370840">
                <a:tc>
                  <a:txBody>
                    <a:bodyPr/>
                    <a:lstStyle/>
                    <a:p>
                      <a:pPr marL="0" algn="ctr" defTabSz="914400" rtl="1" eaLnBrk="1" latinLnBrk="0" hangingPunct="1"/>
                      <a:r>
                        <a:rPr lang="ar-SA" sz="3200" dirty="0"/>
                        <a:t>لا تغل يده </a:t>
                      </a:r>
                      <a:endParaRPr lang="en-US" sz="3200" dirty="0"/>
                    </a:p>
                  </a:txBody>
                  <a:tcPr/>
                </a:tc>
                <a:tc>
                  <a:txBody>
                    <a:bodyPr/>
                    <a:lstStyle/>
                    <a:p>
                      <a:pPr marL="0" algn="ctr" defTabSz="914400" rtl="1" eaLnBrk="1" latinLnBrk="0" hangingPunct="1"/>
                      <a:r>
                        <a:rPr lang="ar-SA" sz="3200" dirty="0"/>
                        <a:t>الأصل عدم غل يده، ولكن قد تغل إذا أساء إدارة نشاطه</a:t>
                      </a:r>
                      <a:endParaRPr lang="en-US" sz="3200" dirty="0"/>
                    </a:p>
                  </a:txBody>
                  <a:tcPr/>
                </a:tc>
                <a:tc>
                  <a:txBody>
                    <a:bodyPr/>
                    <a:lstStyle/>
                    <a:p>
                      <a:pPr marL="0" algn="ctr" defTabSz="914400" rtl="1" eaLnBrk="1" latinLnBrk="0" hangingPunct="1"/>
                      <a:r>
                        <a:rPr lang="ar-SA" sz="3200" b="1" dirty="0">
                          <a:solidFill>
                            <a:schemeClr val="bg1"/>
                          </a:solidFill>
                        </a:rPr>
                        <a:t>غل يد المدين </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2409474812"/>
                  </a:ext>
                </a:extLst>
              </a:tr>
              <a:tr h="370840">
                <a:tc>
                  <a:txBody>
                    <a:bodyPr/>
                    <a:lstStyle/>
                    <a:p>
                      <a:pPr marL="0" algn="ctr" defTabSz="914400" rtl="1" eaLnBrk="1" latinLnBrk="0" hangingPunct="1"/>
                      <a:r>
                        <a:rPr lang="ar-SA" sz="3200" dirty="0"/>
                        <a:t>لا تشكل لجنة دائنين</a:t>
                      </a:r>
                      <a:endParaRPr lang="en-US" sz="3200" dirty="0"/>
                    </a:p>
                  </a:txBody>
                  <a:tcPr/>
                </a:tc>
                <a:tc>
                  <a:txBody>
                    <a:bodyPr/>
                    <a:lstStyle/>
                    <a:p>
                      <a:pPr marL="0" algn="ctr" defTabSz="914400" rtl="1" eaLnBrk="1" latinLnBrk="0" hangingPunct="1"/>
                      <a:r>
                        <a:rPr lang="ar-SA" sz="3200" dirty="0"/>
                        <a:t>تشكل لجنة للدائنين</a:t>
                      </a:r>
                      <a:endParaRPr lang="en-US" sz="3200" dirty="0"/>
                    </a:p>
                  </a:txBody>
                  <a:tcPr/>
                </a:tc>
                <a:tc>
                  <a:txBody>
                    <a:bodyPr/>
                    <a:lstStyle/>
                    <a:p>
                      <a:pPr marL="0" algn="ctr" defTabSz="914400" rtl="1" eaLnBrk="1" latinLnBrk="0" hangingPunct="1"/>
                      <a:r>
                        <a:rPr lang="ar-SA" sz="3200" b="1" dirty="0">
                          <a:solidFill>
                            <a:schemeClr val="bg1"/>
                          </a:solidFill>
                        </a:rPr>
                        <a:t>لجنة الدائنين</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1754057495"/>
                  </a:ext>
                </a:extLst>
              </a:tr>
            </a:tbl>
          </a:graphicData>
        </a:graphic>
      </p:graphicFrame>
    </p:spTree>
    <p:extLst>
      <p:ext uri="{BB962C8B-B14F-4D97-AF65-F5344CB8AC3E}">
        <p14:creationId xmlns:p14="http://schemas.microsoft.com/office/powerpoint/2010/main" val="358006268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DBCC84-3C7C-AE45-813E-892686FA5E83}"/>
              </a:ext>
            </a:extLst>
          </p:cNvPr>
          <p:cNvSpPr/>
          <p:nvPr/>
        </p:nvSpPr>
        <p:spPr>
          <a:xfrm>
            <a:off x="328617" y="428629"/>
            <a:ext cx="11544300" cy="600075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ar-SA" sz="5400" b="1" dirty="0"/>
          </a:p>
          <a:p>
            <a:pPr algn="ctr" defTabSz="914377" rtl="1"/>
            <a:r>
              <a:rPr lang="ar-SA" sz="6000" b="1" dirty="0"/>
              <a:t>المحاضرة السابعة والعشرين</a:t>
            </a:r>
          </a:p>
          <a:p>
            <a:pPr algn="ctr" defTabSz="914377" rtl="1"/>
            <a:endParaRPr lang="ar-SA" sz="5400" b="1" u="sng" dirty="0"/>
          </a:p>
          <a:p>
            <a:pPr algn="ctr" defTabSz="914377" rtl="1"/>
            <a:endParaRPr lang="en-US" sz="5400" b="1" dirty="0"/>
          </a:p>
        </p:txBody>
      </p:sp>
    </p:spTree>
    <p:extLst>
      <p:ext uri="{BB962C8B-B14F-4D97-AF65-F5344CB8AC3E}">
        <p14:creationId xmlns:p14="http://schemas.microsoft.com/office/powerpoint/2010/main" val="396611001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40" y="463829"/>
            <a:ext cx="5420139" cy="1696279"/>
          </a:xfrm>
          <a:prstGeom prst="flowChartTerminator">
            <a:avLst/>
          </a:prstGeom>
          <a:solidFill>
            <a:schemeClr val="accent4">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6" name="Pentagon 5"/>
          <p:cNvSpPr/>
          <p:nvPr/>
        </p:nvSpPr>
        <p:spPr>
          <a:xfrm flipH="1">
            <a:off x="145774" y="2572373"/>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تقديم طلب افتتاح إجراء إعادة التنظيم المالي لصغار المدينين</a:t>
            </a:r>
            <a:endParaRPr lang="en-US" sz="4000" b="1" dirty="0"/>
          </a:p>
        </p:txBody>
      </p:sp>
      <p:sp>
        <p:nvSpPr>
          <p:cNvPr id="8" name="Pentagon 7"/>
          <p:cNvSpPr/>
          <p:nvPr/>
        </p:nvSpPr>
        <p:spPr>
          <a:xfrm flipH="1">
            <a:off x="145774" y="3505194"/>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الآثار المترتبة على افتتاح إجراء إعادة التنظيم المالي لصغار المدينين</a:t>
            </a:r>
            <a:endParaRPr lang="en-US" sz="4000" b="1" dirty="0"/>
          </a:p>
        </p:txBody>
      </p:sp>
      <p:sp>
        <p:nvSpPr>
          <p:cNvPr id="9" name="Pentagon 8">
            <a:extLst>
              <a:ext uri="{FF2B5EF4-FFF2-40B4-BE49-F238E27FC236}">
                <a16:creationId xmlns:a16="http://schemas.microsoft.com/office/drawing/2014/main" id="{F525DC80-EBFF-C941-834E-1F90B4C61729}"/>
              </a:ext>
            </a:extLst>
          </p:cNvPr>
          <p:cNvSpPr/>
          <p:nvPr/>
        </p:nvSpPr>
        <p:spPr>
          <a:xfrm flipH="1">
            <a:off x="145774" y="5370836"/>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إنهاء إجراء إعادة التنظيم المالي لصغار المدينين</a:t>
            </a:r>
            <a:endParaRPr lang="en-US" sz="4000" b="1" dirty="0"/>
          </a:p>
        </p:txBody>
      </p:sp>
      <p:sp>
        <p:nvSpPr>
          <p:cNvPr id="10" name="Pentagon 9">
            <a:extLst>
              <a:ext uri="{FF2B5EF4-FFF2-40B4-BE49-F238E27FC236}">
                <a16:creationId xmlns:a16="http://schemas.microsoft.com/office/drawing/2014/main" id="{810B163A-A784-434C-8C7F-2071BCF07C3A}"/>
              </a:ext>
            </a:extLst>
          </p:cNvPr>
          <p:cNvSpPr/>
          <p:nvPr/>
        </p:nvSpPr>
        <p:spPr>
          <a:xfrm flipH="1">
            <a:off x="145774" y="4438015"/>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تنفيذ إجراء إعادة التنظيم المالي لصغار المدينين</a:t>
            </a:r>
            <a:endParaRPr lang="en-US" sz="4000" b="1" dirty="0"/>
          </a:p>
        </p:txBody>
      </p:sp>
    </p:spTree>
    <p:extLst>
      <p:ext uri="{BB962C8B-B14F-4D97-AF65-F5344CB8AC3E}">
        <p14:creationId xmlns:p14="http://schemas.microsoft.com/office/powerpoint/2010/main" val="3102488372"/>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5056-70A0-A241-ABC3-0A8615CCC684}"/>
              </a:ext>
            </a:extLst>
          </p:cNvPr>
          <p:cNvSpPr>
            <a:spLocks noGrp="1"/>
          </p:cNvSpPr>
          <p:nvPr>
            <p:ph type="title" idx="4294967295"/>
          </p:nvPr>
        </p:nvSpPr>
        <p:spPr>
          <a:xfrm>
            <a:off x="824948" y="60326"/>
            <a:ext cx="10515600" cy="721552"/>
          </a:xfrm>
          <a:prstGeom prst="rect">
            <a:avLst/>
          </a:prstGeom>
          <a:ln>
            <a:solidFill>
              <a:schemeClr val="accent1"/>
            </a:solidFill>
          </a:ln>
        </p:spPr>
        <p:txBody>
          <a:bodyPr>
            <a:normAutofit/>
          </a:bodyPr>
          <a:lstStyle/>
          <a:p>
            <a:pPr algn="ctr" defTabSz="914400" rtl="1" eaLnBrk="1" latinLnBrk="0" hangingPunct="1">
              <a:lnSpc>
                <a:spcPct val="90000"/>
              </a:lnSpc>
              <a:spcBef>
                <a:spcPct val="0"/>
              </a:spcBef>
              <a:buNone/>
            </a:pPr>
            <a:r>
              <a:rPr lang="ar-SA" sz="3600" b="1" dirty="0"/>
              <a:t>افتتاح إجراء إعادة التنظيم المالي</a:t>
            </a:r>
            <a:endParaRPr lang="en-US" sz="3600" b="1" dirty="0"/>
          </a:p>
        </p:txBody>
      </p:sp>
      <p:sp>
        <p:nvSpPr>
          <p:cNvPr id="3" name="Content Placeholder 2">
            <a:extLst>
              <a:ext uri="{FF2B5EF4-FFF2-40B4-BE49-F238E27FC236}">
                <a16:creationId xmlns:a16="http://schemas.microsoft.com/office/drawing/2014/main" id="{8C40C56D-4580-014C-8EF1-BBA0BDF4C9FE}"/>
              </a:ext>
            </a:extLst>
          </p:cNvPr>
          <p:cNvSpPr>
            <a:spLocks noGrp="1"/>
          </p:cNvSpPr>
          <p:nvPr>
            <p:ph idx="4294967295"/>
          </p:nvPr>
        </p:nvSpPr>
        <p:spPr>
          <a:xfrm>
            <a:off x="238539" y="884721"/>
            <a:ext cx="11940208" cy="4351338"/>
          </a:xfrm>
          <a:prstGeom prst="rect">
            <a:avLst/>
          </a:prstGeom>
        </p:spPr>
        <p:txBody>
          <a:bodyPr>
            <a:noAutofit/>
          </a:bodyPr>
          <a:lstStyle/>
          <a:p>
            <a:pPr algn="just" rtl="1"/>
            <a:r>
              <a:rPr lang="ar-SA" sz="3200" b="1" dirty="0">
                <a:solidFill>
                  <a:schemeClr val="accent1"/>
                </a:solidFill>
              </a:rPr>
              <a:t>التعريف</a:t>
            </a:r>
            <a:r>
              <a:rPr lang="ar-SA" sz="3200" dirty="0">
                <a:solidFill>
                  <a:schemeClr val="accent1"/>
                </a:solidFill>
              </a:rPr>
              <a:t>: </a:t>
            </a:r>
            <a:r>
              <a:rPr lang="ar-SA" sz="3200" dirty="0"/>
              <a:t>إجراء يهدف إلى توصل المدين الذي تقل ديونه عن ٢مليون ريال إلى اتفاق مع </a:t>
            </a:r>
            <a:r>
              <a:rPr lang="ar-SA" sz="3200" dirty="0" err="1"/>
              <a:t>دائنيه</a:t>
            </a:r>
            <a:r>
              <a:rPr lang="ar-SA" sz="3200" dirty="0"/>
              <a:t> على إعادة التنظيم المالي لنشاطه من أجل تسديد ديونه، تحت إشراف أمين إعادة التنظيم المالي، وذلك في حالة عدم نجاح المدين في إجراء التسوية الوقائية.</a:t>
            </a:r>
            <a:endParaRPr lang="ar-SA" sz="3200" dirty="0">
              <a:solidFill>
                <a:srgbClr val="00B050"/>
              </a:solidFill>
            </a:endParaRP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solidFill>
                  <a:srgbClr val="00B050"/>
                </a:solidFill>
              </a:rPr>
              <a:t>هل يستطيع المدين الصغير أو الدائن أو الجهة المختصة طلب افتتاح إجراء إعادة التنظيم المالي لكبار المدينين بدلا من إجراء صغار المدينين؟ </a:t>
            </a:r>
            <a:r>
              <a:rPr lang="ar-SA" sz="3200" dirty="0"/>
              <a:t>نعم</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b="1" dirty="0">
                <a:solidFill>
                  <a:srgbClr val="0070C0"/>
                </a:solidFill>
              </a:rPr>
              <a:t>طرق الافتتاح: </a:t>
            </a:r>
          </a:p>
          <a:p>
            <a:pPr marL="514350" indent="-514350" algn="just" defTabSz="914400" rtl="1" eaLnBrk="1" latinLnBrk="0" hangingPunct="1">
              <a:lnSpc>
                <a:spcPct val="90000"/>
              </a:lnSpc>
              <a:spcBef>
                <a:spcPts val="1000"/>
              </a:spcBef>
              <a:buFont typeface="+mj-lt"/>
              <a:buAutoNum type="arabicPeriod"/>
            </a:pPr>
            <a:r>
              <a:rPr lang="ar-SA" sz="3200" dirty="0"/>
              <a:t>حكم المحكمة بإنهاء إجراءات التسوية الوقائية لصغار المدينين وافتتاح إعادة التنظيم </a:t>
            </a:r>
          </a:p>
          <a:p>
            <a:pPr marL="514350" indent="-514350" algn="just" defTabSz="914400" rtl="1" eaLnBrk="1" latinLnBrk="0" hangingPunct="1">
              <a:lnSpc>
                <a:spcPct val="90000"/>
              </a:lnSpc>
              <a:spcBef>
                <a:spcPts val="1000"/>
              </a:spcBef>
              <a:buFont typeface="+mj-lt"/>
              <a:buAutoNum type="arabicPeriod"/>
            </a:pPr>
            <a:r>
              <a:rPr lang="ar-SA" sz="3200" dirty="0"/>
              <a:t>تقديم الطلب من قبل الدائن إلى المحكمة وستقضي إما بالقبول أو الرفض</a:t>
            </a:r>
          </a:p>
          <a:p>
            <a:pPr marL="514350" indent="-514350" algn="just" defTabSz="914400" rtl="1" eaLnBrk="1" latinLnBrk="0" hangingPunct="1">
              <a:lnSpc>
                <a:spcPct val="90000"/>
              </a:lnSpc>
              <a:spcBef>
                <a:spcPts val="1000"/>
              </a:spcBef>
              <a:buFont typeface="+mj-lt"/>
              <a:buAutoNum type="arabicPeriod"/>
            </a:pPr>
            <a:r>
              <a:rPr lang="ar-SA" sz="3200" dirty="0"/>
              <a:t>بالإيداع القضائي </a:t>
            </a:r>
          </a:p>
          <a:p>
            <a:pPr marL="514350" indent="-514350" algn="just" defTabSz="914400" rtl="1" eaLnBrk="1" latinLnBrk="0" hangingPunct="1">
              <a:lnSpc>
                <a:spcPct val="90000"/>
              </a:lnSpc>
              <a:spcBef>
                <a:spcPts val="1000"/>
              </a:spcBef>
              <a:buFont typeface="+mj-lt"/>
              <a:buAutoNum type="arabicPeriod"/>
            </a:pPr>
            <a:endParaRPr lang="en-US" sz="3200" dirty="0"/>
          </a:p>
        </p:txBody>
      </p:sp>
      <p:sp>
        <p:nvSpPr>
          <p:cNvPr id="4" name="Rectangle 3">
            <a:extLst>
              <a:ext uri="{FF2B5EF4-FFF2-40B4-BE49-F238E27FC236}">
                <a16:creationId xmlns:a16="http://schemas.microsoft.com/office/drawing/2014/main" id="{7BAD085B-5063-BC49-9714-E045F3A78C37}"/>
              </a:ext>
            </a:extLst>
          </p:cNvPr>
          <p:cNvSpPr/>
          <p:nvPr/>
        </p:nvSpPr>
        <p:spPr>
          <a:xfrm>
            <a:off x="238539" y="4996070"/>
            <a:ext cx="7063409" cy="1696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2400" b="1" u="sng" dirty="0"/>
              <a:t>المرحلة الأولى (الافتتاح)</a:t>
            </a:r>
          </a:p>
          <a:p>
            <a:pPr marL="0" algn="ctr" defTabSz="914400" rtl="1" eaLnBrk="1" latinLnBrk="0" hangingPunct="1"/>
            <a:r>
              <a:rPr lang="ar-SA" sz="2400" b="1" dirty="0"/>
              <a:t>تبدأ: بتقديم الدائن للطلب، أو بحكم المحكمة بإنهاء إجراءات التسوية، أو بموافقة المحكمة على الإيداع القضائي</a:t>
            </a:r>
          </a:p>
          <a:p>
            <a:pPr marL="0" algn="ctr" defTabSz="914400" rtl="1" eaLnBrk="1" latinLnBrk="0" hangingPunct="1"/>
            <a:r>
              <a:rPr lang="ar-SA" sz="2400" b="1" dirty="0"/>
              <a:t>تنتهي: بصدور حكم المحكمة بالموافقة أو رفض الطلب</a:t>
            </a:r>
            <a:endParaRPr lang="en-US" sz="2400" b="1" dirty="0"/>
          </a:p>
        </p:txBody>
      </p:sp>
    </p:spTree>
    <p:extLst>
      <p:ext uri="{BB962C8B-B14F-4D97-AF65-F5344CB8AC3E}">
        <p14:creationId xmlns:p14="http://schemas.microsoft.com/office/powerpoint/2010/main" val="309085458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BD405-4C38-214C-9883-1D84610B848A}"/>
              </a:ext>
            </a:extLst>
          </p:cNvPr>
          <p:cNvSpPr/>
          <p:nvPr/>
        </p:nvSpPr>
        <p:spPr>
          <a:xfrm>
            <a:off x="145773" y="308836"/>
            <a:ext cx="11953461" cy="6494085"/>
          </a:xfrm>
          <a:prstGeom prst="rect">
            <a:avLst/>
          </a:prstGeom>
        </p:spPr>
        <p:txBody>
          <a:bodyPr wrap="square">
            <a:spAutoFit/>
          </a:bodyPr>
          <a:lstStyle/>
          <a:p>
            <a:pPr marL="457200" indent="-457200" algn="just" rtl="1">
              <a:buFont typeface="Arial" panose="020B0604020202020204" pitchFamily="34" charset="0"/>
              <a:buChar char="•"/>
            </a:pPr>
            <a:r>
              <a:rPr lang="ar-SA" sz="3200" dirty="0"/>
              <a:t>يتفق المدين أو الجهة المختصة مع أحد الأمناء المدرجين بالقائمة لتولي مهام الأمين، ثم يصدر المدين أو الجهة المختصة قرار الافتتاح ويقدمه للأمين، ويقوم الأمين بالإيداع القضائي لدى المحكمة. </a:t>
            </a:r>
          </a:p>
          <a:p>
            <a:pPr marL="457200" indent="-457200" algn="just" rtl="1">
              <a:buFont typeface="Arial" panose="020B0604020202020204" pitchFamily="34" charset="0"/>
              <a:buChar char="•"/>
            </a:pPr>
            <a:endParaRPr lang="ar-SA" sz="3200" dirty="0"/>
          </a:p>
          <a:p>
            <a:pPr marL="457200" indent="-457200" algn="just" rtl="1">
              <a:buFont typeface="Arial" panose="020B0604020202020204" pitchFamily="34" charset="0"/>
              <a:buChar char="•"/>
            </a:pPr>
            <a:r>
              <a:rPr lang="ar-SA" sz="3200" dirty="0"/>
              <a:t>يقيد طلب الإيداع لدى المحكمة وتصدر قراراها بشأن قبول الإيداع خلال ٣ أيام من تاريخ القيد </a:t>
            </a:r>
            <a:r>
              <a:rPr lang="ar-SA" sz="3200" b="1" dirty="0">
                <a:solidFill>
                  <a:srgbClr val="0070C0"/>
                </a:solidFill>
              </a:rPr>
              <a:t>ويترتب الآتي: </a:t>
            </a:r>
          </a:p>
          <a:p>
            <a:pPr marL="514350" indent="-514350" algn="just" rtl="1">
              <a:buFont typeface="+mj-lt"/>
              <a:buAutoNum type="arabicPeriod"/>
            </a:pPr>
            <a:r>
              <a:rPr lang="ar-SA" sz="3200" dirty="0"/>
              <a:t>يبدأ قرار افتتاح الاجراء بعد قبول المحكمة للإيداع. </a:t>
            </a:r>
          </a:p>
          <a:p>
            <a:pPr marL="514350" indent="-514350" algn="just" rtl="1">
              <a:buFont typeface="+mj-lt"/>
              <a:buAutoNum type="arabicPeriod"/>
            </a:pPr>
            <a:r>
              <a:rPr lang="ar-SA" sz="3200" dirty="0"/>
              <a:t>يعتبر الأمين معين من تاريخ قبول المحكمة للإيداع. </a:t>
            </a:r>
          </a:p>
          <a:p>
            <a:pPr marL="514350" indent="-514350" algn="just" rtl="1">
              <a:buFont typeface="+mj-lt"/>
              <a:buAutoNum type="arabicPeriod"/>
            </a:pPr>
            <a:r>
              <a:rPr lang="ar-SA" sz="3200" dirty="0"/>
              <a:t>يودع الأمين قرار المحكمة لدى سجل الإفلاس.</a:t>
            </a:r>
          </a:p>
          <a:p>
            <a:pPr algn="just" rtl="1"/>
            <a:r>
              <a:rPr lang="ar-SA" sz="3200" dirty="0"/>
              <a:t> </a:t>
            </a:r>
          </a:p>
          <a:p>
            <a:pPr marL="457200" indent="-457200" algn="just" rtl="1">
              <a:buFont typeface="Arial" panose="020B0604020202020204" pitchFamily="34" charset="0"/>
              <a:buChar char="•"/>
            </a:pPr>
            <a:r>
              <a:rPr lang="ar-SA" sz="3200" b="1" dirty="0">
                <a:solidFill>
                  <a:srgbClr val="0070C0"/>
                </a:solidFill>
              </a:rPr>
              <a:t>تعريف الإيداع: </a:t>
            </a:r>
            <a:r>
              <a:rPr lang="ar-SA" sz="3200" dirty="0"/>
              <a:t>هو قيام الأمين المتفق معه من قبل المدين أو الجهة المختصة بتسليم المحكمة قرار صادر ممن اتفق معه مستوفيا للمتطلبات النظامية، وقبول المحكمة ايداعه لديها.  </a:t>
            </a:r>
          </a:p>
        </p:txBody>
      </p:sp>
    </p:spTree>
    <p:extLst>
      <p:ext uri="{BB962C8B-B14F-4D97-AF65-F5344CB8AC3E}">
        <p14:creationId xmlns:p14="http://schemas.microsoft.com/office/powerpoint/2010/main" val="218064193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6D18-44AF-AE49-BA72-6D51607A160D}"/>
              </a:ext>
            </a:extLst>
          </p:cNvPr>
          <p:cNvSpPr>
            <a:spLocks noGrp="1"/>
          </p:cNvSpPr>
          <p:nvPr>
            <p:ph type="title" idx="4294967295"/>
          </p:nvPr>
        </p:nvSpPr>
        <p:spPr>
          <a:xfrm>
            <a:off x="838199" y="100083"/>
            <a:ext cx="10515600" cy="522769"/>
          </a:xfrm>
          <a:prstGeom prst="rect">
            <a:avLst/>
          </a:prstGeom>
          <a:ln>
            <a:solidFill>
              <a:schemeClr val="accent1"/>
            </a:solidFill>
          </a:ln>
        </p:spPr>
        <p:txBody>
          <a:bodyPr>
            <a:normAutofit fontScale="90000"/>
          </a:bodyPr>
          <a:lstStyle/>
          <a:p>
            <a:pPr algn="ctr" defTabSz="914400" rtl="1" eaLnBrk="1" latinLnBrk="0" hangingPunct="1">
              <a:lnSpc>
                <a:spcPct val="90000"/>
              </a:lnSpc>
              <a:spcBef>
                <a:spcPct val="0"/>
              </a:spcBef>
              <a:buNone/>
            </a:pPr>
            <a:r>
              <a:rPr lang="ar-SA" sz="3600" b="1" dirty="0"/>
              <a:t>آثار افتتاح إجراء إعادة التنظيم المالي</a:t>
            </a:r>
            <a:endParaRPr lang="en-US" sz="3600" b="1" dirty="0"/>
          </a:p>
        </p:txBody>
      </p:sp>
      <p:sp>
        <p:nvSpPr>
          <p:cNvPr id="3" name="Content Placeholder 2">
            <a:extLst>
              <a:ext uri="{FF2B5EF4-FFF2-40B4-BE49-F238E27FC236}">
                <a16:creationId xmlns:a16="http://schemas.microsoft.com/office/drawing/2014/main" id="{731FD00E-D9AD-AC4D-AF43-F5AAE27CE67D}"/>
              </a:ext>
            </a:extLst>
          </p:cNvPr>
          <p:cNvSpPr>
            <a:spLocks noGrp="1"/>
          </p:cNvSpPr>
          <p:nvPr>
            <p:ph idx="4294967295"/>
          </p:nvPr>
        </p:nvSpPr>
        <p:spPr>
          <a:xfrm>
            <a:off x="1" y="622852"/>
            <a:ext cx="11999842" cy="4351338"/>
          </a:xfrm>
          <a:prstGeom prst="rect">
            <a:avLst/>
          </a:prstGeom>
        </p:spPr>
        <p:txBody>
          <a:bodyPr>
            <a:noAutofit/>
          </a:bodyPr>
          <a:lstStyle/>
          <a:p>
            <a:pPr marL="514350" indent="-514350" algn="r" defTabSz="914400" rtl="1" eaLnBrk="1" latinLnBrk="0" hangingPunct="1">
              <a:lnSpc>
                <a:spcPct val="90000"/>
              </a:lnSpc>
              <a:spcBef>
                <a:spcPts val="1000"/>
              </a:spcBef>
              <a:buFont typeface="+mj-lt"/>
              <a:buAutoNum type="arabicPeriod"/>
            </a:pPr>
            <a:r>
              <a:rPr lang="ar-SA" sz="3200" dirty="0"/>
              <a:t>تعليق المطالبات </a:t>
            </a:r>
          </a:p>
          <a:p>
            <a:pPr marL="514350" indent="-514350" algn="r" defTabSz="914400" rtl="1" eaLnBrk="1" latinLnBrk="0" hangingPunct="1">
              <a:lnSpc>
                <a:spcPct val="90000"/>
              </a:lnSpc>
              <a:spcBef>
                <a:spcPts val="1000"/>
              </a:spcBef>
              <a:buFont typeface="+mj-lt"/>
              <a:buAutoNum type="arabicPeriod"/>
            </a:pPr>
            <a:r>
              <a:rPr lang="ar-SA" sz="3200" dirty="0"/>
              <a:t>عدم سقوط آثار الديون وبقاء الالتزامات قائمة </a:t>
            </a:r>
          </a:p>
          <a:p>
            <a:pPr marL="514350" indent="-514350" algn="r" defTabSz="914400" rtl="1" eaLnBrk="1" latinLnBrk="0" hangingPunct="1">
              <a:lnSpc>
                <a:spcPct val="90000"/>
              </a:lnSpc>
              <a:spcBef>
                <a:spcPts val="1000"/>
              </a:spcBef>
              <a:buFont typeface="+mj-lt"/>
              <a:buAutoNum type="arabicPeriod"/>
            </a:pPr>
            <a:r>
              <a:rPr lang="ar-SA" sz="3200" dirty="0">
                <a:solidFill>
                  <a:srgbClr val="0070C0"/>
                </a:solidFill>
              </a:rPr>
              <a:t>تعيين الأمين: </a:t>
            </a:r>
            <a:r>
              <a:rPr lang="ar-SA" sz="3200" u="sng" dirty="0"/>
              <a:t>يكون على حسب طريقة الافتتاح. </a:t>
            </a:r>
            <a:r>
              <a:rPr lang="ar-SA" sz="3200" dirty="0"/>
              <a:t>فاذا صدر قرار الافتتاح من المدين أو الجهة المختصة فهم من يتولى تعيين الأمين، لكن إذا تم الافتتاح بحكم المحكمة أو بطلب الدائن فالمحكمة هي من يعين الأمين. </a:t>
            </a:r>
          </a:p>
          <a:p>
            <a:pPr marL="514350" indent="-514350" algn="r" defTabSz="914400" rtl="1" eaLnBrk="1" latinLnBrk="0" hangingPunct="1">
              <a:lnSpc>
                <a:spcPct val="90000"/>
              </a:lnSpc>
              <a:spcBef>
                <a:spcPts val="1000"/>
              </a:spcBef>
              <a:buFont typeface="+mj-lt"/>
              <a:buAutoNum type="arabicPeriod"/>
            </a:pPr>
            <a:r>
              <a:rPr lang="ar-SA" sz="3200" dirty="0"/>
              <a:t>تعيين الخبير </a:t>
            </a:r>
          </a:p>
          <a:p>
            <a:pPr marL="514350" indent="-514350" algn="r" defTabSz="914400" rtl="1" eaLnBrk="1" latinLnBrk="0" hangingPunct="1">
              <a:lnSpc>
                <a:spcPct val="90000"/>
              </a:lnSpc>
              <a:spcBef>
                <a:spcPts val="1000"/>
              </a:spcBef>
              <a:buFont typeface="+mj-lt"/>
              <a:buAutoNum type="arabicPeriod"/>
            </a:pPr>
            <a:r>
              <a:rPr lang="ar-SA" sz="3200" dirty="0"/>
              <a:t>تعيين قاضي الإشراف</a:t>
            </a:r>
          </a:p>
          <a:p>
            <a:pPr marL="514350" indent="-514350" algn="r" defTabSz="914400" rtl="1" eaLnBrk="1" latinLnBrk="0" hangingPunct="1">
              <a:lnSpc>
                <a:spcPct val="90000"/>
              </a:lnSpc>
              <a:spcBef>
                <a:spcPts val="1000"/>
              </a:spcBef>
              <a:buFont typeface="+mj-lt"/>
              <a:buAutoNum type="arabicPeriod"/>
            </a:pPr>
            <a:r>
              <a:rPr lang="ar-SA" sz="3200" dirty="0"/>
              <a:t>إنشاء لجنة الدائنين</a:t>
            </a:r>
          </a:p>
          <a:p>
            <a:pPr marL="514350" indent="-514350" algn="r" defTabSz="914400" rtl="1" eaLnBrk="1" latinLnBrk="0" hangingPunct="1">
              <a:lnSpc>
                <a:spcPct val="90000"/>
              </a:lnSpc>
              <a:spcBef>
                <a:spcPts val="1000"/>
              </a:spcBef>
              <a:buFont typeface="+mj-lt"/>
              <a:buAutoNum type="arabicPeriod"/>
            </a:pPr>
            <a:r>
              <a:rPr lang="ar-SA" sz="3200" dirty="0"/>
              <a:t>تقديم المطالبات </a:t>
            </a:r>
          </a:p>
          <a:p>
            <a:pPr marL="514350" indent="-514350" algn="r" defTabSz="914400" rtl="1" eaLnBrk="1" latinLnBrk="0" hangingPunct="1">
              <a:lnSpc>
                <a:spcPct val="90000"/>
              </a:lnSpc>
              <a:spcBef>
                <a:spcPts val="1000"/>
              </a:spcBef>
              <a:buFont typeface="+mj-lt"/>
              <a:buAutoNum type="arabicPeriod"/>
            </a:pPr>
            <a:r>
              <a:rPr lang="ar-SA" sz="3200" dirty="0"/>
              <a:t>جرد أصول التفليسة</a:t>
            </a:r>
          </a:p>
          <a:p>
            <a:pPr marL="514350" indent="-514350" algn="r" defTabSz="914400" rtl="1" eaLnBrk="1" latinLnBrk="0" hangingPunct="1">
              <a:lnSpc>
                <a:spcPct val="90000"/>
              </a:lnSpc>
              <a:spcBef>
                <a:spcPts val="1000"/>
              </a:spcBef>
              <a:buFont typeface="+mj-lt"/>
              <a:buAutoNum type="arabicPeriod"/>
            </a:pPr>
            <a:r>
              <a:rPr lang="ar-SA" sz="3200" dirty="0">
                <a:solidFill>
                  <a:srgbClr val="0070C0"/>
                </a:solidFill>
              </a:rPr>
              <a:t>اعداد المقترح: </a:t>
            </a:r>
            <a:r>
              <a:rPr lang="ar-SA" sz="3200" dirty="0"/>
              <a:t>نفس إجراءات كبار المدينين ولكن يتم </a:t>
            </a:r>
            <a:r>
              <a:rPr lang="ar-SA" sz="3200" u="sng" dirty="0"/>
              <a:t>تقسيم الدائنين إلى فئتين. </a:t>
            </a:r>
            <a:r>
              <a:rPr lang="ar-SA" sz="3200" dirty="0">
                <a:solidFill>
                  <a:srgbClr val="00B050"/>
                </a:solidFill>
              </a:rPr>
              <a:t>وبعد إيداع نتيجة التصويت لدى المحكمة </a:t>
            </a:r>
            <a:r>
              <a:rPr lang="ar-SA" sz="3200" dirty="0"/>
              <a:t>يتحول المقترح إلى </a:t>
            </a:r>
            <a:r>
              <a:rPr lang="ar-SA" sz="3200" dirty="0">
                <a:solidFill>
                  <a:srgbClr val="FF0000"/>
                </a:solidFill>
              </a:rPr>
              <a:t>خطة </a:t>
            </a:r>
            <a:r>
              <a:rPr lang="ar-SA" sz="3200" dirty="0"/>
              <a:t>ملزمة. </a:t>
            </a:r>
            <a:r>
              <a:rPr lang="ar-SA" sz="3200" u="sng" dirty="0">
                <a:solidFill>
                  <a:srgbClr val="FF0000"/>
                </a:solidFill>
              </a:rPr>
              <a:t>(لا يلزم تصديق المحكمة)</a:t>
            </a:r>
            <a:endParaRPr lang="en-US" sz="3200" u="sng" dirty="0">
              <a:solidFill>
                <a:srgbClr val="FF0000"/>
              </a:solidFill>
            </a:endParaRPr>
          </a:p>
        </p:txBody>
      </p:sp>
      <p:sp>
        <p:nvSpPr>
          <p:cNvPr id="4" name="Rectangle 3">
            <a:extLst>
              <a:ext uri="{FF2B5EF4-FFF2-40B4-BE49-F238E27FC236}">
                <a16:creationId xmlns:a16="http://schemas.microsoft.com/office/drawing/2014/main" id="{78C27A1E-6A5B-1A4E-99D8-E95F2B70B35C}"/>
              </a:ext>
            </a:extLst>
          </p:cNvPr>
          <p:cNvSpPr/>
          <p:nvPr/>
        </p:nvSpPr>
        <p:spPr>
          <a:xfrm>
            <a:off x="702364" y="3008242"/>
            <a:ext cx="4386470" cy="2663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200" b="1" u="sng" dirty="0"/>
              <a:t>المرحلة الثانية (الآثار)</a:t>
            </a:r>
          </a:p>
          <a:p>
            <a:pPr marL="0" algn="ctr" defTabSz="914400" rtl="1" eaLnBrk="1" latinLnBrk="0" hangingPunct="1"/>
            <a:r>
              <a:rPr lang="ar-SA" sz="3200" b="1" dirty="0"/>
              <a:t>تبدأ: من تاريخ قرار المحكمة بافتتاح الاجراء</a:t>
            </a:r>
          </a:p>
          <a:p>
            <a:pPr marL="0" algn="ctr" defTabSz="914400" rtl="1" eaLnBrk="1" latinLnBrk="0" hangingPunct="1"/>
            <a:r>
              <a:rPr lang="ar-SA" sz="3200" b="1" dirty="0"/>
              <a:t>تنتهي: بإيداع نتيجة التصويت لدى المحكمة</a:t>
            </a:r>
            <a:endParaRPr lang="en-US" sz="3200" b="1" dirty="0"/>
          </a:p>
        </p:txBody>
      </p:sp>
    </p:spTree>
    <p:extLst>
      <p:ext uri="{BB962C8B-B14F-4D97-AF65-F5344CB8AC3E}">
        <p14:creationId xmlns:p14="http://schemas.microsoft.com/office/powerpoint/2010/main" val="205859983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2AF93-B433-F341-A376-37FA526F635E}"/>
              </a:ext>
            </a:extLst>
          </p:cNvPr>
          <p:cNvSpPr>
            <a:spLocks noGrp="1"/>
          </p:cNvSpPr>
          <p:nvPr>
            <p:ph type="title" idx="4294967295"/>
          </p:nvPr>
        </p:nvSpPr>
        <p:spPr>
          <a:xfrm>
            <a:off x="838200" y="365125"/>
            <a:ext cx="10515600" cy="1325563"/>
          </a:xfrm>
          <a:prstGeom prst="rect">
            <a:avLst/>
          </a:prstGeom>
          <a:ln>
            <a:solidFill>
              <a:schemeClr val="accent1"/>
            </a:solidFill>
          </a:ln>
        </p:spPr>
        <p:txBody>
          <a:bodyPr/>
          <a:lstStyle/>
          <a:p>
            <a:pPr algn="ctr" defTabSz="914400" rtl="1" eaLnBrk="1" latinLnBrk="0" hangingPunct="1">
              <a:lnSpc>
                <a:spcPct val="90000"/>
              </a:lnSpc>
              <a:spcBef>
                <a:spcPct val="0"/>
              </a:spcBef>
              <a:buNone/>
            </a:pPr>
            <a:r>
              <a:rPr lang="ar-SA" b="1" dirty="0"/>
              <a:t>تنفيذ خطة إعادة التنظيم المالي</a:t>
            </a:r>
            <a:endParaRPr lang="en-US" b="1" dirty="0"/>
          </a:p>
        </p:txBody>
      </p:sp>
      <p:sp>
        <p:nvSpPr>
          <p:cNvPr id="3" name="Content Placeholder 2">
            <a:extLst>
              <a:ext uri="{FF2B5EF4-FFF2-40B4-BE49-F238E27FC236}">
                <a16:creationId xmlns:a16="http://schemas.microsoft.com/office/drawing/2014/main" id="{CEEFB79C-B9BC-C64D-AB44-96935BC3DA2E}"/>
              </a:ext>
            </a:extLst>
          </p:cNvPr>
          <p:cNvSpPr>
            <a:spLocks noGrp="1"/>
          </p:cNvSpPr>
          <p:nvPr>
            <p:ph idx="4294967295"/>
          </p:nvPr>
        </p:nvSpPr>
        <p:spPr>
          <a:xfrm>
            <a:off x="715618" y="1838878"/>
            <a:ext cx="11009243" cy="4351338"/>
          </a:xfrm>
          <a:prstGeom prst="rect">
            <a:avLst/>
          </a:prstGeo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rgbClr val="0070C0"/>
                </a:solidFill>
              </a:rPr>
              <a:t>الخطة: </a:t>
            </a:r>
            <a:r>
              <a:rPr lang="ar-SA" sz="3200" dirty="0"/>
              <a:t>هي المقترح المصوت عليه بالموافقة من الدائنين وتم إيداعه لدى المحكمة.</a:t>
            </a:r>
          </a:p>
          <a:p>
            <a:pPr marL="0" indent="0" algn="r" defTabSz="914400" rtl="1" eaLnBrk="1" latinLnBrk="0" hangingPunct="1">
              <a:lnSpc>
                <a:spcPct val="90000"/>
              </a:lnSpc>
              <a:spcBef>
                <a:spcPts val="1000"/>
              </a:spcBef>
              <a:buNone/>
            </a:pPr>
            <a:r>
              <a:rPr lang="ar-SA" sz="3200" dirty="0"/>
              <a:t>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حق الدائنين ولجنة الدائنين في الحصول على الوثائق والمعلومات.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الاعتراض على الخطة من قبل الدائن الذي لم يصوت على المقترح بالموافقة.</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تعديل الخطة.</a:t>
            </a:r>
            <a:endParaRPr lang="en-US" sz="3200" dirty="0"/>
          </a:p>
        </p:txBody>
      </p:sp>
    </p:spTree>
    <p:extLst>
      <p:ext uri="{BB962C8B-B14F-4D97-AF65-F5344CB8AC3E}">
        <p14:creationId xmlns:p14="http://schemas.microsoft.com/office/powerpoint/2010/main" val="229861271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12FE-B581-084C-BED0-DE42AE1C0B1B}"/>
              </a:ext>
            </a:extLst>
          </p:cNvPr>
          <p:cNvSpPr>
            <a:spLocks noGrp="1"/>
          </p:cNvSpPr>
          <p:nvPr>
            <p:ph type="title" idx="4294967295"/>
          </p:nvPr>
        </p:nvSpPr>
        <p:spPr>
          <a:xfrm>
            <a:off x="864704" y="139839"/>
            <a:ext cx="10515600" cy="642040"/>
          </a:xfrm>
          <a:prstGeom prst="rect">
            <a:avLst/>
          </a:prstGeom>
          <a:ln>
            <a:solidFill>
              <a:schemeClr val="accent1"/>
            </a:solidFill>
          </a:ln>
        </p:spPr>
        <p:txBody>
          <a:bodyPr>
            <a:normAutofit fontScale="90000"/>
          </a:bodyPr>
          <a:lstStyle/>
          <a:p>
            <a:pPr algn="ctr" defTabSz="914400" rtl="1" eaLnBrk="1" latinLnBrk="0" hangingPunct="1">
              <a:lnSpc>
                <a:spcPct val="90000"/>
              </a:lnSpc>
              <a:spcBef>
                <a:spcPct val="0"/>
              </a:spcBef>
              <a:buNone/>
            </a:pPr>
            <a:r>
              <a:rPr lang="ar-SA" b="1" dirty="0"/>
              <a:t>إنهاء إجراءات إعادة التنظيم المالي</a:t>
            </a:r>
            <a:endParaRPr lang="en-US" b="1" dirty="0"/>
          </a:p>
        </p:txBody>
      </p:sp>
      <p:sp>
        <p:nvSpPr>
          <p:cNvPr id="3" name="Content Placeholder 2">
            <a:extLst>
              <a:ext uri="{FF2B5EF4-FFF2-40B4-BE49-F238E27FC236}">
                <a16:creationId xmlns:a16="http://schemas.microsoft.com/office/drawing/2014/main" id="{F3495929-FFBA-FB43-8274-C260C365B1C7}"/>
              </a:ext>
            </a:extLst>
          </p:cNvPr>
          <p:cNvSpPr>
            <a:spLocks noGrp="1"/>
          </p:cNvSpPr>
          <p:nvPr>
            <p:ph idx="4294967295"/>
          </p:nvPr>
        </p:nvSpPr>
        <p:spPr>
          <a:xfrm>
            <a:off x="0" y="781879"/>
            <a:ext cx="11989904" cy="4351338"/>
          </a:xfrm>
          <a:prstGeom prst="rect">
            <a:avLst/>
          </a:prstGeom>
        </p:spPr>
        <p:txBody>
          <a:bodyPr>
            <a:noAutofit/>
          </a:bodyPr>
          <a:lstStyle/>
          <a:p>
            <a:pPr algn="r" rtl="1"/>
            <a:r>
              <a:rPr lang="ar-SA" sz="3200" b="1" dirty="0">
                <a:solidFill>
                  <a:schemeClr val="accent1"/>
                </a:solidFill>
              </a:rPr>
              <a:t>إنهاء الإجراء بسبب اكتمال تنفيذ الخطة: </a:t>
            </a:r>
          </a:p>
          <a:p>
            <a:pPr marL="514350" indent="-514350" algn="r" rtl="1">
              <a:buFont typeface="+mj-lt"/>
              <a:buAutoNum type="arabicPeriod"/>
            </a:pPr>
            <a:r>
              <a:rPr lang="ar-SA" sz="3200" dirty="0"/>
              <a:t>يلتزم الأمين بتقديم طلب للمحكمة بإنهاء الإجراء</a:t>
            </a:r>
          </a:p>
          <a:p>
            <a:pPr marL="514350" indent="-514350" algn="r" rtl="1">
              <a:buFont typeface="+mj-lt"/>
              <a:buAutoNum type="arabicPeriod"/>
            </a:pPr>
            <a:r>
              <a:rPr lang="ar-SA" sz="3200" dirty="0"/>
              <a:t>تتحقق المحكمة من تمام تنفيذ الخطة، وتحكم بالإنهاء، وإنهاء مهام الأمين</a:t>
            </a:r>
          </a:p>
          <a:p>
            <a:pPr algn="r" rtl="1"/>
            <a:r>
              <a:rPr lang="ar-SA" sz="3200" b="1" dirty="0">
                <a:solidFill>
                  <a:schemeClr val="accent1"/>
                </a:solidFill>
              </a:rPr>
              <a:t>حالات إنهاء الإجراء دون تنفيذ الخطة:</a:t>
            </a:r>
          </a:p>
          <a:p>
            <a:pPr marL="514350" indent="-514350" algn="r" rtl="1">
              <a:buFont typeface="+mj-lt"/>
              <a:buAutoNum type="arabicPeriod"/>
            </a:pPr>
            <a:r>
              <a:rPr lang="ar-SA" sz="3200" dirty="0"/>
              <a:t>عدم انطباق شروط افتتاح الإجراء</a:t>
            </a:r>
          </a:p>
          <a:p>
            <a:pPr marL="514350" indent="-514350" algn="r" rtl="1">
              <a:buFont typeface="+mj-lt"/>
              <a:buAutoNum type="arabicPeriod"/>
            </a:pPr>
            <a:r>
              <a:rPr lang="ar-SA" sz="3200" dirty="0"/>
              <a:t>عدم تحقق نصاب التصويت على المقترح</a:t>
            </a:r>
          </a:p>
          <a:p>
            <a:pPr marL="514350" indent="-514350" algn="r" rtl="1">
              <a:buFont typeface="+mj-lt"/>
              <a:buAutoNum type="arabicPeriod"/>
            </a:pPr>
            <a:r>
              <a:rPr lang="ar-SA" sz="3200" dirty="0"/>
              <a:t>رفض المحكمة التصديق على المقترح</a:t>
            </a:r>
          </a:p>
          <a:p>
            <a:pPr marL="514350" indent="-514350" algn="r" rtl="1">
              <a:buFont typeface="+mj-lt"/>
              <a:buAutoNum type="arabicPeriod"/>
            </a:pPr>
            <a:r>
              <a:rPr lang="ar-SA" sz="3200" dirty="0"/>
              <a:t>تعذر تنفيذ الخطة</a:t>
            </a:r>
          </a:p>
          <a:p>
            <a:pPr marL="514350" indent="-514350" algn="r" rtl="1">
              <a:buFont typeface="+mj-lt"/>
              <a:buAutoNum type="arabicPeriod"/>
            </a:pPr>
            <a:r>
              <a:rPr lang="ar-SA" sz="3200" dirty="0"/>
              <a:t>عدم رغبة المدين في استكمال تنفيذ الخطة أو في استمراره لإدارة النشاط. </a:t>
            </a:r>
          </a:p>
          <a:p>
            <a:pPr marL="514350" indent="-514350" algn="r" rtl="1">
              <a:buFont typeface="+mj-lt"/>
              <a:buAutoNum type="arabicPeriod"/>
            </a:pPr>
            <a:r>
              <a:rPr lang="ar-SA" sz="3200" dirty="0"/>
              <a:t>وجود مخالفات. في الفقرة ٥ و ٦ للمحكمة أن تقضي إما بإنهاء الإجراء أو أن تغل يد المدين عن إدارة نشاطه مع تكليف الأمين أو تعيين شخص آخر بتولي إدارة النشاط. </a:t>
            </a:r>
            <a:endParaRPr lang="en-US" sz="3200" dirty="0"/>
          </a:p>
        </p:txBody>
      </p:sp>
    </p:spTree>
    <p:extLst>
      <p:ext uri="{BB962C8B-B14F-4D97-AF65-F5344CB8AC3E}">
        <p14:creationId xmlns:p14="http://schemas.microsoft.com/office/powerpoint/2010/main" val="155442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DBCC84-3C7C-AE45-813E-892686FA5E83}"/>
              </a:ext>
            </a:extLst>
          </p:cNvPr>
          <p:cNvSpPr/>
          <p:nvPr/>
        </p:nvSpPr>
        <p:spPr>
          <a:xfrm>
            <a:off x="328613" y="428625"/>
            <a:ext cx="11544300" cy="60007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5400" b="1" u="sng" dirty="0"/>
              <a:t>المحاضرة التمهيدية</a:t>
            </a:r>
          </a:p>
          <a:p>
            <a:pPr marL="0" algn="ctr" defTabSz="914400" rtl="1" eaLnBrk="1" latinLnBrk="0" hangingPunct="1"/>
            <a:endParaRPr lang="ar-SA" sz="5400" b="1" u="sng" dirty="0"/>
          </a:p>
          <a:p>
            <a:pPr marL="0" algn="ctr" defTabSz="914400" rtl="1" eaLnBrk="1" latinLnBrk="0" hangingPunct="1"/>
            <a:r>
              <a:rPr lang="ar-SA" sz="5400" b="1" dirty="0"/>
              <a:t>نظام الأوراق التجارية والإفلاس</a:t>
            </a:r>
            <a:endParaRPr lang="en-US" sz="5400" b="1" dirty="0"/>
          </a:p>
        </p:txBody>
      </p:sp>
    </p:spTree>
    <p:extLst>
      <p:ext uri="{BB962C8B-B14F-4D97-AF65-F5344CB8AC3E}">
        <p14:creationId xmlns:p14="http://schemas.microsoft.com/office/powerpoint/2010/main" val="2235440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A320-B919-6145-A1E2-387AECD829A3}"/>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الالتزام الصرفي</a:t>
            </a:r>
            <a:endParaRPr lang="en-US" b="1" dirty="0"/>
          </a:p>
        </p:txBody>
      </p:sp>
      <p:sp>
        <p:nvSpPr>
          <p:cNvPr id="3" name="Content Placeholder 2">
            <a:extLst>
              <a:ext uri="{FF2B5EF4-FFF2-40B4-BE49-F238E27FC236}">
                <a16:creationId xmlns:a16="http://schemas.microsoft.com/office/drawing/2014/main" id="{338B09BC-2E72-B944-8F3F-46BE99F75685}"/>
              </a:ext>
            </a:extLst>
          </p:cNvPr>
          <p:cNvSpPr>
            <a:spLocks noGrp="1"/>
          </p:cNvSpPr>
          <p:nvPr>
            <p:ph idx="1"/>
          </p:nvPr>
        </p:nvSpPr>
        <p:spPr>
          <a:xfrm>
            <a:off x="114300" y="1825625"/>
            <a:ext cx="12077700" cy="4351338"/>
          </a:xfr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هو الالتزام الناشئ عن التوقيع على ورقة تجارية، أي أنه الالتزام بدفع مبلغ من النقود.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يستند إلى وجود علاقة قانونية سابقة.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ولا ينشأ إلا اذا نشأت الورقة صحيحة، وذلك بتحقق أمرين: </a:t>
            </a:r>
          </a:p>
          <a:p>
            <a:pPr lvl="1" algn="r" rtl="1">
              <a:spcBef>
                <a:spcPts val="1000"/>
              </a:spcBef>
            </a:pPr>
            <a:r>
              <a:rPr lang="ar-SA" sz="4000" dirty="0"/>
              <a:t>تحرير الورقة بشكل صحيح </a:t>
            </a:r>
          </a:p>
          <a:p>
            <a:pPr lvl="1" algn="r" rtl="1">
              <a:spcBef>
                <a:spcPts val="1000"/>
              </a:spcBef>
            </a:pPr>
            <a:r>
              <a:rPr lang="ar-SA" sz="4000" dirty="0"/>
              <a:t>تحقق مبدأ الكفاية الذاتية</a:t>
            </a:r>
          </a:p>
        </p:txBody>
      </p:sp>
    </p:spTree>
    <p:extLst>
      <p:ext uri="{BB962C8B-B14F-4D97-AF65-F5344CB8AC3E}">
        <p14:creationId xmlns:p14="http://schemas.microsoft.com/office/powerpoint/2010/main" val="114327241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A3276E-1120-3E4E-83D4-83F6D2267DC6}"/>
              </a:ext>
            </a:extLst>
          </p:cNvPr>
          <p:cNvSpPr>
            <a:spLocks noGrp="1"/>
          </p:cNvSpPr>
          <p:nvPr>
            <p:ph idx="4294967295"/>
          </p:nvPr>
        </p:nvSpPr>
        <p:spPr>
          <a:xfrm>
            <a:off x="0" y="0"/>
            <a:ext cx="12095921" cy="4351338"/>
          </a:xfrm>
          <a:prstGeom prst="rect">
            <a:avLst/>
          </a:prstGeom>
        </p:spPr>
        <p:txBody>
          <a:bodyPr>
            <a:noAutofit/>
          </a:bodyPr>
          <a:lstStyle/>
          <a:p>
            <a:pPr marL="514350" indent="-514350" algn="r" rtl="1">
              <a:buFont typeface="+mj-lt"/>
              <a:buAutoNum type="arabicPeriod" startAt="2"/>
            </a:pPr>
            <a:endParaRPr lang="ar-SA" sz="3200" dirty="0"/>
          </a:p>
          <a:p>
            <a:pPr algn="r" rtl="1"/>
            <a:r>
              <a:rPr lang="ar-SA" sz="3200" b="1" dirty="0">
                <a:solidFill>
                  <a:schemeClr val="accent1"/>
                </a:solidFill>
              </a:rPr>
              <a:t>أهم الآثار المترتبة على إنهاء الإجراء دون تنفيذ الخطة: </a:t>
            </a:r>
          </a:p>
          <a:p>
            <a:pPr algn="r" rtl="1"/>
            <a:r>
              <a:rPr lang="ar-SA" sz="3200" dirty="0"/>
              <a:t>افتتاح إجراء التصفية أو التصفية الإدارية: حيث تقضي به المحكمة من تلقاء نفسها أو بناء على طلب كل ذي مصلحة. وذلك بتحقق الشروط التالية: ١- أن يكون مفلس أو متعثر ٢- أن يكون مستوفي لشروط افتتاح الإجراء. </a:t>
            </a:r>
            <a:endParaRPr lang="en-US" sz="3200" dirty="0"/>
          </a:p>
          <a:p>
            <a:pPr marL="0" indent="0" algn="r" defTabSz="914400" rtl="1" eaLnBrk="1" latinLnBrk="0" hangingPunct="1">
              <a:lnSpc>
                <a:spcPct val="90000"/>
              </a:lnSpc>
              <a:spcBef>
                <a:spcPts val="1000"/>
              </a:spcBef>
              <a:buNone/>
            </a:pPr>
            <a:endParaRPr lang="ar-SA" sz="3200" b="1" dirty="0">
              <a:solidFill>
                <a:schemeClr val="accent1"/>
              </a:solidFill>
            </a:endParaRPr>
          </a:p>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chemeClr val="accent1"/>
                </a:solidFill>
              </a:rPr>
              <a:t>آلية إنهاء إجراء إعادة التنظيم المالي: </a:t>
            </a:r>
            <a:r>
              <a:rPr lang="ar-SA" sz="3200" dirty="0"/>
              <a:t>الأمين هو من يتولى تقديم الطلب والتبليغ. وبالإضافة لذلك فيلزم: </a:t>
            </a:r>
          </a:p>
          <a:p>
            <a:pPr marL="514350" indent="-514350" algn="r" defTabSz="914400" rtl="1" eaLnBrk="1" latinLnBrk="0" hangingPunct="1">
              <a:lnSpc>
                <a:spcPct val="90000"/>
              </a:lnSpc>
              <a:spcBef>
                <a:spcPts val="1000"/>
              </a:spcBef>
              <a:buFont typeface="+mj-lt"/>
              <a:buAutoNum type="arabicPeriod"/>
            </a:pPr>
            <a:r>
              <a:rPr lang="ar-SA" sz="3200" dirty="0"/>
              <a:t>يقدم الأمين جميع ما بحوزته من أوراق وأصول ومستندات فور انتهاء الإجراء</a:t>
            </a:r>
          </a:p>
          <a:p>
            <a:pPr marL="514350" indent="-514350" algn="r" defTabSz="914400" rtl="1" eaLnBrk="1" latinLnBrk="0" hangingPunct="1">
              <a:lnSpc>
                <a:spcPct val="90000"/>
              </a:lnSpc>
              <a:spcBef>
                <a:spcPts val="1000"/>
              </a:spcBef>
              <a:buFont typeface="+mj-lt"/>
              <a:buAutoNum type="arabicPeriod"/>
            </a:pPr>
            <a:r>
              <a:rPr lang="ar-SA" sz="3200" dirty="0"/>
              <a:t>يودع الأمين حكم إنهاء الإجراء في سجل الإفلاس</a:t>
            </a:r>
          </a:p>
          <a:p>
            <a:pPr marL="514350" indent="-514350" algn="r" defTabSz="914400" rtl="1" eaLnBrk="1" latinLnBrk="0" hangingPunct="1">
              <a:lnSpc>
                <a:spcPct val="90000"/>
              </a:lnSpc>
              <a:spcBef>
                <a:spcPts val="1000"/>
              </a:spcBef>
              <a:buFont typeface="+mj-lt"/>
              <a:buAutoNum type="arabicPeriod"/>
            </a:pPr>
            <a:r>
              <a:rPr lang="ar-SA" sz="3200" dirty="0">
                <a:solidFill>
                  <a:srgbClr val="00B050"/>
                </a:solidFill>
              </a:rPr>
              <a:t>تنتهي مهام الأمين من تاريخ إيداع الحكم في سجل الإفلاس. </a:t>
            </a:r>
            <a:endParaRPr lang="en-US" sz="3200" dirty="0">
              <a:solidFill>
                <a:srgbClr val="00B050"/>
              </a:solidFill>
            </a:endParaRPr>
          </a:p>
        </p:txBody>
      </p:sp>
      <p:sp>
        <p:nvSpPr>
          <p:cNvPr id="4" name="Rectangle 3">
            <a:extLst>
              <a:ext uri="{FF2B5EF4-FFF2-40B4-BE49-F238E27FC236}">
                <a16:creationId xmlns:a16="http://schemas.microsoft.com/office/drawing/2014/main" id="{780E7282-ADE2-2A4A-A2F0-67FA14D124CA}"/>
              </a:ext>
            </a:extLst>
          </p:cNvPr>
          <p:cNvSpPr/>
          <p:nvPr/>
        </p:nvSpPr>
        <p:spPr>
          <a:xfrm>
            <a:off x="106017" y="4664766"/>
            <a:ext cx="3882887" cy="208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2800" b="1" u="sng" dirty="0"/>
              <a:t>المرحلة الثالثة (التنفيذ)</a:t>
            </a:r>
          </a:p>
          <a:p>
            <a:pPr marL="0" algn="ctr" defTabSz="914400" rtl="1" eaLnBrk="1" latinLnBrk="0" hangingPunct="1"/>
            <a:r>
              <a:rPr lang="ar-SA" sz="2800" b="1" dirty="0"/>
              <a:t>تبدأ: بإيداع نتيجة التصويت لدى المحكمة</a:t>
            </a:r>
          </a:p>
          <a:p>
            <a:pPr marL="0" algn="ctr" defTabSz="914400" rtl="1" eaLnBrk="1" latinLnBrk="0" hangingPunct="1"/>
            <a:r>
              <a:rPr lang="ar-SA" sz="2800" b="1" dirty="0"/>
              <a:t>تنتهي: بحكم المحكمة بإنهاء الإجراء</a:t>
            </a:r>
            <a:endParaRPr lang="en-US" sz="2800" b="1" dirty="0"/>
          </a:p>
        </p:txBody>
      </p:sp>
    </p:spTree>
    <p:extLst>
      <p:ext uri="{BB962C8B-B14F-4D97-AF65-F5344CB8AC3E}">
        <p14:creationId xmlns:p14="http://schemas.microsoft.com/office/powerpoint/2010/main" val="88323119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6AB9-F8B5-FE48-971E-CA12D0E57530}"/>
              </a:ext>
            </a:extLst>
          </p:cNvPr>
          <p:cNvSpPr>
            <a:spLocks noGrp="1"/>
          </p:cNvSpPr>
          <p:nvPr>
            <p:ph type="title" idx="4294967295"/>
          </p:nvPr>
        </p:nvSpPr>
        <p:spPr>
          <a:xfrm>
            <a:off x="838200" y="365125"/>
            <a:ext cx="10611678" cy="1325563"/>
          </a:xfrm>
          <a:prstGeom prst="rect">
            <a:avLst/>
          </a:prstGeom>
          <a:ln>
            <a:solidFill>
              <a:schemeClr val="accent1"/>
            </a:solidFill>
          </a:ln>
        </p:spPr>
        <p:txBody>
          <a:bodyPr/>
          <a:lstStyle/>
          <a:p>
            <a:pPr algn="l" defTabSz="914400" rtl="1" eaLnBrk="1" latinLnBrk="0" hangingPunct="1">
              <a:lnSpc>
                <a:spcPct val="90000"/>
              </a:lnSpc>
              <a:spcBef>
                <a:spcPct val="0"/>
              </a:spcBef>
              <a:buNone/>
            </a:pPr>
            <a:r>
              <a:rPr lang="ar-SA" b="1" dirty="0"/>
              <a:t>أوجه التشابه والاختلاف بين إعادة التنظيم للكبار والصغار</a:t>
            </a:r>
            <a:endParaRPr lang="en-US" b="1" dirty="0"/>
          </a:p>
        </p:txBody>
      </p:sp>
      <p:graphicFrame>
        <p:nvGraphicFramePr>
          <p:cNvPr id="4" name="Content Placeholder 3">
            <a:extLst>
              <a:ext uri="{FF2B5EF4-FFF2-40B4-BE49-F238E27FC236}">
                <a16:creationId xmlns:a16="http://schemas.microsoft.com/office/drawing/2014/main" id="{7781CA58-84B1-2B4F-BFC4-79B700358287}"/>
              </a:ext>
            </a:extLst>
          </p:cNvPr>
          <p:cNvGraphicFramePr>
            <a:graphicFrameLocks noGrp="1"/>
          </p:cNvGraphicFramePr>
          <p:nvPr>
            <p:ph idx="4294967295"/>
            <p:extLst/>
          </p:nvPr>
        </p:nvGraphicFramePr>
        <p:xfrm>
          <a:off x="185530" y="1825625"/>
          <a:ext cx="11794434" cy="3870960"/>
        </p:xfrm>
        <a:graphic>
          <a:graphicData uri="http://schemas.openxmlformats.org/drawingml/2006/table">
            <a:tbl>
              <a:tblPr firstRow="1" bandRow="1">
                <a:tableStyleId>{5C22544A-7EE6-4342-B048-85BDC9FD1C3A}</a:tableStyleId>
              </a:tblPr>
              <a:tblGrid>
                <a:gridCol w="3931478">
                  <a:extLst>
                    <a:ext uri="{9D8B030D-6E8A-4147-A177-3AD203B41FA5}">
                      <a16:colId xmlns:a16="http://schemas.microsoft.com/office/drawing/2014/main" val="782199345"/>
                    </a:ext>
                  </a:extLst>
                </a:gridCol>
                <a:gridCol w="3931478">
                  <a:extLst>
                    <a:ext uri="{9D8B030D-6E8A-4147-A177-3AD203B41FA5}">
                      <a16:colId xmlns:a16="http://schemas.microsoft.com/office/drawing/2014/main" val="3491874072"/>
                    </a:ext>
                  </a:extLst>
                </a:gridCol>
                <a:gridCol w="3931478">
                  <a:extLst>
                    <a:ext uri="{9D8B030D-6E8A-4147-A177-3AD203B41FA5}">
                      <a16:colId xmlns:a16="http://schemas.microsoft.com/office/drawing/2014/main" val="3358810065"/>
                    </a:ext>
                  </a:extLst>
                </a:gridCol>
              </a:tblGrid>
              <a:tr h="370840">
                <a:tc>
                  <a:txBody>
                    <a:bodyPr/>
                    <a:lstStyle/>
                    <a:p>
                      <a:pPr marL="0" algn="ctr" defTabSz="914400" rtl="1" eaLnBrk="1" latinLnBrk="0" hangingPunct="1"/>
                      <a:r>
                        <a:rPr lang="ar-SA" sz="3200" dirty="0"/>
                        <a:t>التنظيم للصغار</a:t>
                      </a:r>
                      <a:endParaRPr lang="en-US" sz="3200" dirty="0"/>
                    </a:p>
                  </a:txBody>
                  <a:tcPr/>
                </a:tc>
                <a:tc>
                  <a:txBody>
                    <a:bodyPr/>
                    <a:lstStyle/>
                    <a:p>
                      <a:pPr marL="0" algn="ctr" defTabSz="914400" rtl="1" eaLnBrk="1" latinLnBrk="0" hangingPunct="1"/>
                      <a:r>
                        <a:rPr lang="ar-SA" sz="3200" dirty="0"/>
                        <a:t>التنظيم للكبار </a:t>
                      </a:r>
                      <a:endParaRPr lang="en-US" sz="3200" dirty="0"/>
                    </a:p>
                  </a:txBody>
                  <a:tcPr/>
                </a:tc>
                <a:tc>
                  <a:txBody>
                    <a:bodyPr/>
                    <a:lstStyle/>
                    <a:p>
                      <a:pPr marL="0" algn="r" defTabSz="914400" rtl="1" eaLnBrk="1" latinLnBrk="0" hangingPunct="1"/>
                      <a:endParaRPr lang="en-US" sz="3200" dirty="0"/>
                    </a:p>
                  </a:txBody>
                  <a:tcPr/>
                </a:tc>
                <a:extLst>
                  <a:ext uri="{0D108BD9-81ED-4DB2-BD59-A6C34878D82A}">
                    <a16:rowId xmlns:a16="http://schemas.microsoft.com/office/drawing/2014/main" val="1262839932"/>
                  </a:ext>
                </a:extLst>
              </a:tr>
              <a:tr h="370840">
                <a:tc>
                  <a:txBody>
                    <a:bodyPr/>
                    <a:lstStyle/>
                    <a:p>
                      <a:pPr marL="0" algn="ctr" defTabSz="914400" rtl="1" eaLnBrk="1" latinLnBrk="0" hangingPunct="1"/>
                      <a:r>
                        <a:rPr lang="ar-SA" sz="3200" dirty="0"/>
                        <a:t>... الإيداع القضائي</a:t>
                      </a:r>
                      <a:endParaRPr lang="en-US" sz="3200" dirty="0"/>
                    </a:p>
                  </a:txBody>
                  <a:tcPr/>
                </a:tc>
                <a:tc>
                  <a:txBody>
                    <a:bodyPr/>
                    <a:lstStyle/>
                    <a:p>
                      <a:pPr marL="0" algn="ctr" defTabSz="914400" rtl="1" eaLnBrk="1" latinLnBrk="0" hangingPunct="1"/>
                      <a:r>
                        <a:rPr lang="ar-SA" sz="3200" dirty="0"/>
                        <a:t>يقدم من المدين أو الدائن أو الجهة المختصة أو المحكمة</a:t>
                      </a:r>
                      <a:endParaRPr lang="en-US" sz="3200" dirty="0"/>
                    </a:p>
                  </a:txBody>
                  <a:tcPr/>
                </a:tc>
                <a:tc>
                  <a:txBody>
                    <a:bodyPr/>
                    <a:lstStyle/>
                    <a:p>
                      <a:pPr marL="0" algn="ctr" defTabSz="914400" rtl="1" eaLnBrk="1" latinLnBrk="0" hangingPunct="1"/>
                      <a:r>
                        <a:rPr lang="ar-SA" sz="3200" b="1" dirty="0">
                          <a:solidFill>
                            <a:schemeClr val="bg1"/>
                          </a:solidFill>
                        </a:rPr>
                        <a:t>طلب الافتتاح</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1462788812"/>
                  </a:ext>
                </a:extLst>
              </a:tr>
              <a:tr h="370840">
                <a:tc>
                  <a:txBody>
                    <a:bodyPr/>
                    <a:lstStyle/>
                    <a:p>
                      <a:pPr marL="0" algn="ctr" defTabSz="914400" rtl="1" eaLnBrk="1" latinLnBrk="0" hangingPunct="1"/>
                      <a:r>
                        <a:rPr lang="ar-SA" sz="3200" dirty="0"/>
                        <a:t>على حسب طريقة الافتتاح</a:t>
                      </a:r>
                      <a:endParaRPr lang="en-US" sz="3200" dirty="0"/>
                    </a:p>
                  </a:txBody>
                  <a:tcPr/>
                </a:tc>
                <a:tc>
                  <a:txBody>
                    <a:bodyPr/>
                    <a:lstStyle/>
                    <a:p>
                      <a:pPr marL="0" algn="ctr" defTabSz="914400" rtl="1" eaLnBrk="1" latinLnBrk="0" hangingPunct="1"/>
                      <a:r>
                        <a:rPr lang="ar-SA" sz="3200" dirty="0"/>
                        <a:t>تعينه المحكمة</a:t>
                      </a:r>
                      <a:endParaRPr lang="en-US" sz="3200" dirty="0"/>
                    </a:p>
                  </a:txBody>
                  <a:tcPr/>
                </a:tc>
                <a:tc>
                  <a:txBody>
                    <a:bodyPr/>
                    <a:lstStyle/>
                    <a:p>
                      <a:pPr marL="0" algn="ctr" defTabSz="914400" rtl="1" eaLnBrk="1" latinLnBrk="0" hangingPunct="1"/>
                      <a:r>
                        <a:rPr lang="ar-SA" sz="3200" b="1" dirty="0">
                          <a:solidFill>
                            <a:schemeClr val="bg1"/>
                          </a:solidFill>
                        </a:rPr>
                        <a:t>تعيين الأمين</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2005637514"/>
                  </a:ext>
                </a:extLst>
              </a:tr>
              <a:tr h="370840">
                <a:tc>
                  <a:txBody>
                    <a:bodyPr/>
                    <a:lstStyle/>
                    <a:p>
                      <a:pPr marL="0" algn="ctr" defTabSz="914400" rtl="1" eaLnBrk="1" latinLnBrk="0" hangingPunct="1"/>
                      <a:r>
                        <a:rPr lang="ar-SA" sz="3200" dirty="0"/>
                        <a:t>يقسم الدائنين إلى فئتين</a:t>
                      </a:r>
                      <a:endParaRPr lang="en-US" sz="3200" dirty="0"/>
                    </a:p>
                  </a:txBody>
                  <a:tcPr/>
                </a:tc>
                <a:tc>
                  <a:txBody>
                    <a:bodyPr/>
                    <a:lstStyle/>
                    <a:p>
                      <a:pPr marL="0" algn="ctr" defTabSz="914400" rtl="1" eaLnBrk="1" latinLnBrk="0" hangingPunct="1"/>
                      <a:r>
                        <a:rPr lang="ar-SA" sz="3200" dirty="0"/>
                        <a:t>يقسم الدائنين إلى فئات</a:t>
                      </a:r>
                      <a:endParaRPr lang="en-US" sz="3200" dirty="0"/>
                    </a:p>
                  </a:txBody>
                  <a:tcPr/>
                </a:tc>
                <a:tc>
                  <a:txBody>
                    <a:bodyPr/>
                    <a:lstStyle/>
                    <a:p>
                      <a:pPr marL="0" algn="ctr" defTabSz="914400" rtl="1" eaLnBrk="1" latinLnBrk="0" hangingPunct="1"/>
                      <a:r>
                        <a:rPr lang="ar-SA" sz="3200" b="1" dirty="0">
                          <a:solidFill>
                            <a:schemeClr val="bg1"/>
                          </a:solidFill>
                        </a:rPr>
                        <a:t>فئات الدائنين</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2409474812"/>
                  </a:ext>
                </a:extLst>
              </a:tr>
              <a:tr h="370840">
                <a:tc>
                  <a:txBody>
                    <a:bodyPr/>
                    <a:lstStyle/>
                    <a:p>
                      <a:pPr marL="0" algn="ctr" defTabSz="914400" rtl="1" eaLnBrk="1" latinLnBrk="0" hangingPunct="1"/>
                      <a:r>
                        <a:rPr lang="ar-SA" sz="3200" dirty="0"/>
                        <a:t>بعد إيداع نتيجة التصويت لدى المحكمة</a:t>
                      </a:r>
                      <a:endParaRPr lang="en-US" sz="3200" dirty="0"/>
                    </a:p>
                  </a:txBody>
                  <a:tcPr/>
                </a:tc>
                <a:tc>
                  <a:txBody>
                    <a:bodyPr/>
                    <a:lstStyle/>
                    <a:p>
                      <a:pPr marL="0" algn="ctr" defTabSz="914400" rtl="1" eaLnBrk="1" latinLnBrk="0" hangingPunct="1"/>
                      <a:r>
                        <a:rPr lang="ar-SA" sz="3200" dirty="0"/>
                        <a:t>بعد تصديق المحكمة</a:t>
                      </a:r>
                      <a:endParaRPr lang="en-US" sz="3200" dirty="0"/>
                    </a:p>
                  </a:txBody>
                  <a:tcPr/>
                </a:tc>
                <a:tc>
                  <a:txBody>
                    <a:bodyPr/>
                    <a:lstStyle/>
                    <a:p>
                      <a:pPr marL="0" algn="ctr" defTabSz="914400" rtl="1" eaLnBrk="1" latinLnBrk="0" hangingPunct="1"/>
                      <a:r>
                        <a:rPr lang="ar-SA" sz="3200" b="1" dirty="0">
                          <a:solidFill>
                            <a:schemeClr val="bg1"/>
                          </a:solidFill>
                        </a:rPr>
                        <a:t>تحول المقترح إلى خطة</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1754057495"/>
                  </a:ext>
                </a:extLst>
              </a:tr>
            </a:tbl>
          </a:graphicData>
        </a:graphic>
      </p:graphicFrame>
    </p:spTree>
    <p:extLst>
      <p:ext uri="{BB962C8B-B14F-4D97-AF65-F5344CB8AC3E}">
        <p14:creationId xmlns:p14="http://schemas.microsoft.com/office/powerpoint/2010/main" val="1555548654"/>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DBCC84-3C7C-AE45-813E-892686FA5E83}"/>
              </a:ext>
            </a:extLst>
          </p:cNvPr>
          <p:cNvSpPr/>
          <p:nvPr/>
        </p:nvSpPr>
        <p:spPr>
          <a:xfrm>
            <a:off x="328617" y="428629"/>
            <a:ext cx="11544300" cy="600075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ar-SA" sz="5400" b="1" dirty="0"/>
          </a:p>
          <a:p>
            <a:pPr algn="ctr" defTabSz="914377" rtl="1"/>
            <a:r>
              <a:rPr lang="ar-SA" sz="6000" b="1" dirty="0"/>
              <a:t>المحاضرة الثامنة والعشرين</a:t>
            </a:r>
          </a:p>
          <a:p>
            <a:pPr algn="ctr" defTabSz="914377" rtl="1"/>
            <a:endParaRPr lang="ar-SA" sz="5400" b="1" u="sng" dirty="0"/>
          </a:p>
          <a:p>
            <a:pPr algn="ctr" defTabSz="914377" rtl="1"/>
            <a:endParaRPr lang="en-US" sz="5400" b="1" dirty="0"/>
          </a:p>
        </p:txBody>
      </p:sp>
    </p:spTree>
    <p:extLst>
      <p:ext uri="{BB962C8B-B14F-4D97-AF65-F5344CB8AC3E}">
        <p14:creationId xmlns:p14="http://schemas.microsoft.com/office/powerpoint/2010/main" val="399635508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66658" y="132524"/>
            <a:ext cx="5420139" cy="1696279"/>
          </a:xfrm>
          <a:prstGeom prst="flowChartTerminator">
            <a:avLst/>
          </a:prstGeom>
          <a:solidFill>
            <a:schemeClr val="accent4">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6" name="Pentagon 5"/>
          <p:cNvSpPr/>
          <p:nvPr/>
        </p:nvSpPr>
        <p:spPr>
          <a:xfrm flipH="1">
            <a:off x="145773" y="1991137"/>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تعريف التصفية وطرق وشروط الافتتاح</a:t>
            </a:r>
            <a:endParaRPr lang="en-US" sz="4000" b="1" dirty="0"/>
          </a:p>
        </p:txBody>
      </p:sp>
      <p:sp>
        <p:nvSpPr>
          <p:cNvPr id="9" name="Pentagon 8">
            <a:extLst>
              <a:ext uri="{FF2B5EF4-FFF2-40B4-BE49-F238E27FC236}">
                <a16:creationId xmlns:a16="http://schemas.microsoft.com/office/drawing/2014/main" id="{F525DC80-EBFF-C941-834E-1F90B4C61729}"/>
              </a:ext>
            </a:extLst>
          </p:cNvPr>
          <p:cNvSpPr/>
          <p:nvPr/>
        </p:nvSpPr>
        <p:spPr>
          <a:xfrm flipH="1">
            <a:off x="145773" y="3971799"/>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إنهاء إجراء التصفية لكبار المدينين</a:t>
            </a:r>
            <a:endParaRPr lang="en-US" sz="4000" b="1" dirty="0"/>
          </a:p>
        </p:txBody>
      </p:sp>
      <p:sp>
        <p:nvSpPr>
          <p:cNvPr id="10" name="Pentagon 9">
            <a:extLst>
              <a:ext uri="{FF2B5EF4-FFF2-40B4-BE49-F238E27FC236}">
                <a16:creationId xmlns:a16="http://schemas.microsoft.com/office/drawing/2014/main" id="{810B163A-A784-434C-8C7F-2071BCF07C3A}"/>
              </a:ext>
            </a:extLst>
          </p:cNvPr>
          <p:cNvSpPr/>
          <p:nvPr/>
        </p:nvSpPr>
        <p:spPr>
          <a:xfrm flipH="1">
            <a:off x="145773" y="2981468"/>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تنفيذ إجراء التصفية لكبار المدينين</a:t>
            </a:r>
            <a:endParaRPr lang="en-US" sz="4000" b="1" dirty="0"/>
          </a:p>
        </p:txBody>
      </p:sp>
      <p:sp>
        <p:nvSpPr>
          <p:cNvPr id="7" name="Pentagon 6">
            <a:extLst>
              <a:ext uri="{FF2B5EF4-FFF2-40B4-BE49-F238E27FC236}">
                <a16:creationId xmlns:a16="http://schemas.microsoft.com/office/drawing/2014/main" id="{2A62FF67-4EB8-1544-9A7D-FA95D0F2584C}"/>
              </a:ext>
            </a:extLst>
          </p:cNvPr>
          <p:cNvSpPr/>
          <p:nvPr/>
        </p:nvSpPr>
        <p:spPr>
          <a:xfrm flipH="1">
            <a:off x="145773" y="4889629"/>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أوجه الاختلاف بين التصفية لكبار وصغار المدينين </a:t>
            </a:r>
            <a:endParaRPr lang="en-US" sz="4000" b="1" dirty="0"/>
          </a:p>
        </p:txBody>
      </p:sp>
      <p:sp>
        <p:nvSpPr>
          <p:cNvPr id="12" name="Pentagon 11">
            <a:extLst>
              <a:ext uri="{FF2B5EF4-FFF2-40B4-BE49-F238E27FC236}">
                <a16:creationId xmlns:a16="http://schemas.microsoft.com/office/drawing/2014/main" id="{FE95956C-69E5-3D4B-BE98-34E54D61A972}"/>
              </a:ext>
            </a:extLst>
          </p:cNvPr>
          <p:cNvSpPr/>
          <p:nvPr/>
        </p:nvSpPr>
        <p:spPr>
          <a:xfrm flipH="1">
            <a:off x="145773" y="5807459"/>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أوجه الاختلاف بين التصفية وإعادة التنظيم المالي</a:t>
            </a:r>
            <a:endParaRPr lang="en-US" sz="4000" b="1" dirty="0"/>
          </a:p>
        </p:txBody>
      </p:sp>
    </p:spTree>
    <p:extLst>
      <p:ext uri="{BB962C8B-B14F-4D97-AF65-F5344CB8AC3E}">
        <p14:creationId xmlns:p14="http://schemas.microsoft.com/office/powerpoint/2010/main" val="410333581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11ED-3719-C647-9E6E-E7F1B5A61A32}"/>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الأحكام المشتركة بين إعادة التنظيم المالي والتصفية</a:t>
            </a:r>
            <a:endParaRPr lang="en-US" b="1" dirty="0"/>
          </a:p>
        </p:txBody>
      </p:sp>
      <p:sp>
        <p:nvSpPr>
          <p:cNvPr id="3" name="Content Placeholder 2">
            <a:extLst>
              <a:ext uri="{FF2B5EF4-FFF2-40B4-BE49-F238E27FC236}">
                <a16:creationId xmlns:a16="http://schemas.microsoft.com/office/drawing/2014/main" id="{8226E811-B16D-F645-B228-103F630BE397}"/>
              </a:ext>
            </a:extLst>
          </p:cNvPr>
          <p:cNvSpPr>
            <a:spLocks noGrp="1"/>
          </p:cNvSpPr>
          <p:nvPr>
            <p:ph idx="1"/>
          </p:nvPr>
        </p:nvSpPr>
        <p:spPr/>
        <p:txBody>
          <a:bodyPr>
            <a:normAutofit lnSpcReduction="10000"/>
          </a:bodyPr>
          <a:lstStyle/>
          <a:p>
            <a:pPr marL="514350" indent="-514350" algn="r" defTabSz="914400" rtl="1" eaLnBrk="1" latinLnBrk="0" hangingPunct="1">
              <a:lnSpc>
                <a:spcPct val="90000"/>
              </a:lnSpc>
              <a:spcBef>
                <a:spcPts val="1000"/>
              </a:spcBef>
              <a:buFont typeface="+mj-lt"/>
              <a:buAutoNum type="arabicPeriod"/>
            </a:pPr>
            <a:r>
              <a:rPr lang="ar-SA" sz="3200" dirty="0"/>
              <a:t>الصلاحيات العامة للمحكمة</a:t>
            </a:r>
          </a:p>
          <a:p>
            <a:pPr marL="514350" indent="-514350" algn="r" defTabSz="914400" rtl="1" eaLnBrk="1" latinLnBrk="0" hangingPunct="1">
              <a:lnSpc>
                <a:spcPct val="90000"/>
              </a:lnSpc>
              <a:spcBef>
                <a:spcPts val="1000"/>
              </a:spcBef>
              <a:buFont typeface="+mj-lt"/>
              <a:buAutoNum type="arabicPeriod"/>
            </a:pPr>
            <a:r>
              <a:rPr lang="ar-SA" sz="3200" dirty="0"/>
              <a:t>الآثار المترتبة على الافتتاح</a:t>
            </a:r>
          </a:p>
          <a:p>
            <a:pPr lvl="1" algn="r" rtl="1">
              <a:spcBef>
                <a:spcPts val="1000"/>
              </a:spcBef>
            </a:pPr>
            <a:r>
              <a:rPr lang="ar-SA" sz="3200" dirty="0"/>
              <a:t>تعيين الأمين </a:t>
            </a:r>
          </a:p>
          <a:p>
            <a:pPr lvl="1" algn="r" rtl="1">
              <a:spcBef>
                <a:spcPts val="1000"/>
              </a:spcBef>
            </a:pPr>
            <a:r>
              <a:rPr lang="ar-SA" sz="3200" dirty="0"/>
              <a:t>تعيين الخبير </a:t>
            </a:r>
          </a:p>
          <a:p>
            <a:pPr lvl="1" algn="r" rtl="1">
              <a:spcBef>
                <a:spcPts val="1000"/>
              </a:spcBef>
            </a:pPr>
            <a:r>
              <a:rPr lang="ar-SA" sz="3200" dirty="0"/>
              <a:t>تعيين قاضي الإشراف</a:t>
            </a:r>
          </a:p>
          <a:p>
            <a:pPr marL="514350" indent="-514350" algn="r" rtl="1">
              <a:buFont typeface="+mj-lt"/>
              <a:buAutoNum type="arabicPeriod"/>
            </a:pPr>
            <a:r>
              <a:rPr lang="ar-SA" sz="3200" dirty="0"/>
              <a:t>إنشاء لجنة للدائنين </a:t>
            </a:r>
          </a:p>
          <a:p>
            <a:pPr marL="514350" indent="-514350" algn="r" rtl="1">
              <a:buFont typeface="+mj-lt"/>
              <a:buAutoNum type="arabicPeriod"/>
            </a:pPr>
            <a:r>
              <a:rPr lang="ar-SA" sz="3200" dirty="0"/>
              <a:t>حق أمين التصفية في الحصول على المعلومات</a:t>
            </a:r>
          </a:p>
          <a:p>
            <a:pPr marL="514350" indent="-514350" algn="r" rtl="1">
              <a:buFont typeface="+mj-lt"/>
              <a:buAutoNum type="arabicPeriod"/>
            </a:pPr>
            <a:r>
              <a:rPr lang="ar-SA" sz="3200" dirty="0"/>
              <a:t>تعليق المطالبات</a:t>
            </a:r>
          </a:p>
        </p:txBody>
      </p:sp>
    </p:spTree>
    <p:extLst>
      <p:ext uri="{BB962C8B-B14F-4D97-AF65-F5344CB8AC3E}">
        <p14:creationId xmlns:p14="http://schemas.microsoft.com/office/powerpoint/2010/main" val="318827042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8BE4-FE27-0C42-9AEE-AE08A1D15413}"/>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تعريف التصفية وطرق الافتتاح </a:t>
            </a:r>
            <a:endParaRPr lang="en-US" b="1" dirty="0"/>
          </a:p>
        </p:txBody>
      </p:sp>
      <p:sp>
        <p:nvSpPr>
          <p:cNvPr id="3" name="Content Placeholder 2">
            <a:extLst>
              <a:ext uri="{FF2B5EF4-FFF2-40B4-BE49-F238E27FC236}">
                <a16:creationId xmlns:a16="http://schemas.microsoft.com/office/drawing/2014/main" id="{01FFF5EB-8C99-5540-BAF9-0A34A23FFF07}"/>
              </a:ext>
            </a:extLst>
          </p:cNvPr>
          <p:cNvSpPr>
            <a:spLocks noGrp="1"/>
          </p:cNvSpPr>
          <p:nvPr>
            <p:ph idx="1"/>
          </p:nvPr>
        </p:nvSpPr>
        <p:spPr/>
        <p:txBody>
          <a:bodyPr>
            <a:normAutofit/>
          </a:bodyPr>
          <a:lstStyle/>
          <a:p>
            <a:pPr algn="just" rtl="1"/>
            <a:r>
              <a:rPr lang="ar-SA" sz="3200" b="1" dirty="0">
                <a:solidFill>
                  <a:srgbClr val="0070C0"/>
                </a:solidFill>
              </a:rPr>
              <a:t>التصفية: </a:t>
            </a:r>
            <a:r>
              <a:rPr lang="ar-SA" sz="3200" dirty="0"/>
              <a:t>اجراء يهدف الى حصر مطالبات الدائنين وبيع أصول التفليسة بعد جردها وتوزيع حصيلتها على الدائنين، </a:t>
            </a:r>
            <a:r>
              <a:rPr lang="ar-SA" sz="3200" u="sng" dirty="0"/>
              <a:t>تحت إدارة امين التصفية. </a:t>
            </a:r>
          </a:p>
          <a:p>
            <a:pPr algn="just" rtl="1"/>
            <a:r>
              <a:rPr lang="ar-SA" sz="3200" dirty="0"/>
              <a:t>يهدف إلى إنهاء نشاط المدين.</a:t>
            </a:r>
          </a:p>
          <a:p>
            <a:pPr algn="just" rtl="1"/>
            <a:endParaRPr lang="ar-SA" sz="3200" dirty="0"/>
          </a:p>
          <a:p>
            <a:pPr algn="just" rtl="1"/>
            <a:r>
              <a:rPr lang="ar-SA" sz="3200" b="1" dirty="0">
                <a:solidFill>
                  <a:srgbClr val="0070C0"/>
                </a:solidFill>
              </a:rPr>
              <a:t>طرق الافتتاح: </a:t>
            </a:r>
          </a:p>
          <a:p>
            <a:pPr marL="742950" indent="-742950" algn="just" rtl="1">
              <a:buFont typeface="+mj-lt"/>
              <a:buAutoNum type="arabicPeriod"/>
            </a:pPr>
            <a:r>
              <a:rPr lang="ar-SA" sz="3200" dirty="0"/>
              <a:t>بحكم القاضي بإنهاء التسوية الوقائية أو إعادة التنظيم المالي. </a:t>
            </a:r>
          </a:p>
          <a:p>
            <a:pPr marL="742950" indent="-742950" algn="just" rtl="1">
              <a:buFont typeface="+mj-lt"/>
              <a:buAutoNum type="arabicPeriod"/>
            </a:pPr>
            <a:r>
              <a:rPr lang="ar-SA" sz="3200" dirty="0"/>
              <a:t>بتقديم طلب من المدين أو الدائن أو الجهة المختصة. </a:t>
            </a:r>
            <a:endParaRPr lang="en-US" sz="3200" dirty="0"/>
          </a:p>
        </p:txBody>
      </p:sp>
    </p:spTree>
    <p:extLst>
      <p:ext uri="{BB962C8B-B14F-4D97-AF65-F5344CB8AC3E}">
        <p14:creationId xmlns:p14="http://schemas.microsoft.com/office/powerpoint/2010/main" val="109057806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7C9B1-C6A0-514F-AC9C-8FD657F87F8F}"/>
              </a:ext>
            </a:extLst>
          </p:cNvPr>
          <p:cNvSpPr>
            <a:spLocks noGrp="1"/>
          </p:cNvSpPr>
          <p:nvPr>
            <p:ph type="title"/>
          </p:nvPr>
        </p:nvSpPr>
        <p:spPr>
          <a:xfrm>
            <a:off x="884583" y="100083"/>
            <a:ext cx="10515600" cy="615534"/>
          </a:xfrm>
          <a:ln>
            <a:solidFill>
              <a:schemeClr val="accent1"/>
            </a:solidFill>
          </a:ln>
        </p:spPr>
        <p:txBody>
          <a:bodyPr>
            <a:normAutofit/>
          </a:bodyPr>
          <a:lstStyle/>
          <a:p>
            <a:pPr algn="ctr" defTabSz="914400" rtl="1" eaLnBrk="1" latinLnBrk="0" hangingPunct="1">
              <a:lnSpc>
                <a:spcPct val="90000"/>
              </a:lnSpc>
              <a:spcBef>
                <a:spcPct val="0"/>
              </a:spcBef>
              <a:buNone/>
            </a:pPr>
            <a:r>
              <a:rPr lang="ar-SA" sz="3600" b="1" dirty="0"/>
              <a:t>شروط تقديم طلب الافتتاح</a:t>
            </a:r>
            <a:endParaRPr lang="en-US" sz="3600" b="1" dirty="0"/>
          </a:p>
        </p:txBody>
      </p:sp>
      <p:sp>
        <p:nvSpPr>
          <p:cNvPr id="3" name="Content Placeholder 2">
            <a:extLst>
              <a:ext uri="{FF2B5EF4-FFF2-40B4-BE49-F238E27FC236}">
                <a16:creationId xmlns:a16="http://schemas.microsoft.com/office/drawing/2014/main" id="{A1BA4B09-15E3-F647-896B-DE55D0BE4EB8}"/>
              </a:ext>
            </a:extLst>
          </p:cNvPr>
          <p:cNvSpPr>
            <a:spLocks noGrp="1"/>
          </p:cNvSpPr>
          <p:nvPr>
            <p:ph idx="1"/>
          </p:nvPr>
        </p:nvSpPr>
        <p:spPr>
          <a:xfrm>
            <a:off x="165652" y="831712"/>
            <a:ext cx="11953461" cy="4351338"/>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solidFill>
                  <a:srgbClr val="0070C0"/>
                </a:solidFill>
              </a:rPr>
              <a:t>اذا كان التقديم من قبل المدين: </a:t>
            </a:r>
          </a:p>
          <a:p>
            <a:pPr marL="514350" indent="-514350" algn="r" defTabSz="914400" rtl="1" eaLnBrk="1" latinLnBrk="0" hangingPunct="1">
              <a:lnSpc>
                <a:spcPct val="90000"/>
              </a:lnSpc>
              <a:spcBef>
                <a:spcPts val="1000"/>
              </a:spcBef>
              <a:buFont typeface="+mj-lt"/>
              <a:buAutoNum type="arabicPeriod"/>
            </a:pPr>
            <a:r>
              <a:rPr lang="ar-SA" sz="3200" dirty="0"/>
              <a:t>أن يكون متعثر أو مفلس</a:t>
            </a:r>
          </a:p>
          <a:p>
            <a:pPr marL="514350" indent="-514350" algn="r" defTabSz="914400" rtl="1" eaLnBrk="1" latinLnBrk="0" hangingPunct="1">
              <a:lnSpc>
                <a:spcPct val="90000"/>
              </a:lnSpc>
              <a:spcBef>
                <a:spcPts val="1000"/>
              </a:spcBef>
              <a:buFont typeface="+mj-lt"/>
              <a:buAutoNum type="arabicPeriod"/>
            </a:pPr>
            <a:r>
              <a:rPr lang="ar-SA" sz="3200" dirty="0"/>
              <a:t>إرفاق المعلومات ذات العلاقة </a:t>
            </a:r>
          </a:p>
          <a:p>
            <a:pPr marL="514350" indent="-514350" algn="r" defTabSz="914400" rtl="1" eaLnBrk="1" latinLnBrk="0" hangingPunct="1">
              <a:lnSpc>
                <a:spcPct val="90000"/>
              </a:lnSpc>
              <a:spcBef>
                <a:spcPts val="1000"/>
              </a:spcBef>
              <a:buFont typeface="+mj-lt"/>
              <a:buAutoNum type="arabicPeriod"/>
            </a:pPr>
            <a:r>
              <a:rPr lang="ar-SA" sz="3200" dirty="0"/>
              <a:t>حصول الكيانات المنظمة على موافقة الجهة المختصة. </a:t>
            </a:r>
          </a:p>
          <a:p>
            <a:pPr marL="514350" indent="-514350" algn="r" defTabSz="914400" rtl="1" eaLnBrk="1" latinLnBrk="0" hangingPunct="1">
              <a:lnSpc>
                <a:spcPct val="90000"/>
              </a:lnSpc>
              <a:spcBef>
                <a:spcPts val="1000"/>
              </a:spcBef>
              <a:buFont typeface="+mj-lt"/>
              <a:buAutoNum type="arabicPeriod"/>
            </a:pPr>
            <a:endParaRPr lang="ar-SA" sz="3200" dirty="0"/>
          </a:p>
          <a:p>
            <a:pPr algn="r" rtl="1"/>
            <a:r>
              <a:rPr lang="ar-SA" sz="3200" b="1" dirty="0">
                <a:solidFill>
                  <a:srgbClr val="0070C0"/>
                </a:solidFill>
              </a:rPr>
              <a:t>اذا كان التقديم من قبل الدائن: </a:t>
            </a:r>
          </a:p>
          <a:p>
            <a:pPr marL="514350" indent="-514350" algn="r" rtl="1">
              <a:buFont typeface="+mj-lt"/>
              <a:buAutoNum type="arabicPeriod"/>
            </a:pPr>
            <a:r>
              <a:rPr lang="ar-SA" sz="3200" dirty="0"/>
              <a:t>أن يكون الدين حال الأداء ومحدد المقدار</a:t>
            </a:r>
          </a:p>
          <a:p>
            <a:pPr marL="514350" indent="-514350" algn="r" rtl="1">
              <a:buFont typeface="+mj-lt"/>
              <a:buAutoNum type="arabicPeriod"/>
            </a:pPr>
            <a:r>
              <a:rPr lang="ar-SA" sz="3200" dirty="0"/>
              <a:t>ألا يقل مقدار الدين عن ٥٠ ألف ريال</a:t>
            </a:r>
          </a:p>
          <a:p>
            <a:pPr marL="514350" indent="-514350" algn="r" rtl="1">
              <a:buFont typeface="+mj-lt"/>
              <a:buAutoNum type="arabicPeriod"/>
            </a:pPr>
            <a:r>
              <a:rPr lang="ar-SA" sz="3200" dirty="0"/>
              <a:t>أن يكون الدين مستحق الأداء بموجب سند تنفيذي أو ورقة عادية. </a:t>
            </a:r>
          </a:p>
          <a:p>
            <a:pPr marL="514350" indent="-514350" algn="r" rtl="1">
              <a:buFont typeface="+mj-lt"/>
              <a:buAutoNum type="arabicPeriod"/>
            </a:pPr>
            <a:r>
              <a:rPr lang="ar-SA" sz="3200" dirty="0"/>
              <a:t>أن يثبت أنه طالب المدين بالسداد قبل ٢٨ يوم من تاريخ قيد الطلب، ولم يسدد المدين أو ينازع في الدين. </a:t>
            </a:r>
          </a:p>
        </p:txBody>
      </p:sp>
    </p:spTree>
    <p:extLst>
      <p:ext uri="{BB962C8B-B14F-4D97-AF65-F5344CB8AC3E}">
        <p14:creationId xmlns:p14="http://schemas.microsoft.com/office/powerpoint/2010/main" val="3528574208"/>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DB2C-9C00-6D43-BABE-0D88BEF605BA}"/>
              </a:ext>
            </a:extLst>
          </p:cNvPr>
          <p:cNvSpPr>
            <a:spLocks noGrp="1"/>
          </p:cNvSpPr>
          <p:nvPr>
            <p:ph type="title"/>
          </p:nvPr>
        </p:nvSpPr>
        <p:spPr>
          <a:xfrm>
            <a:off x="771939" y="113333"/>
            <a:ext cx="10515600" cy="973345"/>
          </a:xfrm>
          <a:ln>
            <a:solidFill>
              <a:schemeClr val="accent1"/>
            </a:solidFill>
          </a:ln>
        </p:spPr>
        <p:txBody>
          <a:bodyPr/>
          <a:lstStyle/>
          <a:p>
            <a:pPr algn="ctr" defTabSz="914400" rtl="1" eaLnBrk="1" latinLnBrk="0" hangingPunct="1">
              <a:lnSpc>
                <a:spcPct val="90000"/>
              </a:lnSpc>
              <a:spcBef>
                <a:spcPct val="0"/>
              </a:spcBef>
              <a:buNone/>
            </a:pPr>
            <a:r>
              <a:rPr lang="ar-SA" b="1" dirty="0"/>
              <a:t>آلية التبليغ بطلب الافتتاح</a:t>
            </a:r>
            <a:endParaRPr lang="en-US" b="1" dirty="0"/>
          </a:p>
        </p:txBody>
      </p:sp>
      <p:sp>
        <p:nvSpPr>
          <p:cNvPr id="3" name="Content Placeholder 2">
            <a:extLst>
              <a:ext uri="{FF2B5EF4-FFF2-40B4-BE49-F238E27FC236}">
                <a16:creationId xmlns:a16="http://schemas.microsoft.com/office/drawing/2014/main" id="{80AD7DCB-0917-9A43-95DE-E0801BB46F72}"/>
              </a:ext>
            </a:extLst>
          </p:cNvPr>
          <p:cNvSpPr>
            <a:spLocks noGrp="1"/>
          </p:cNvSpPr>
          <p:nvPr>
            <p:ph idx="1"/>
          </p:nvPr>
        </p:nvSpPr>
        <p:spPr>
          <a:xfrm>
            <a:off x="0" y="1086678"/>
            <a:ext cx="12192000" cy="4351338"/>
          </a:xfrm>
        </p:spPr>
        <p:txBody>
          <a:bodyPr>
            <a:noAutofit/>
          </a:bodyPr>
          <a:lstStyle/>
          <a:p>
            <a:pPr algn="r" rtl="1"/>
            <a:r>
              <a:rPr lang="ar-SA" sz="3200" b="1" dirty="0">
                <a:solidFill>
                  <a:srgbClr val="0070C0"/>
                </a:solidFill>
              </a:rPr>
              <a:t>اذا كان التقديم من قبل المدين: </a:t>
            </a:r>
          </a:p>
          <a:p>
            <a:pPr algn="r" defTabSz="914400" rtl="1" eaLnBrk="1" latinLnBrk="0" hangingPunct="1">
              <a:lnSpc>
                <a:spcPct val="90000"/>
              </a:lnSpc>
              <a:spcBef>
                <a:spcPts val="1000"/>
              </a:spcBef>
              <a:buFontTx/>
              <a:buChar char="-"/>
            </a:pPr>
            <a:r>
              <a:rPr lang="ar-SA" sz="3200" dirty="0"/>
              <a:t>يلتزم المدين بتبليغ الدائنين بطلب الافتتاح وموعد جلسة النظر فيه، وللدائن أحد أمرين: </a:t>
            </a:r>
          </a:p>
          <a:p>
            <a:pPr marL="514350" indent="-514350" algn="r" defTabSz="914400" rtl="1" eaLnBrk="1" latinLnBrk="0" hangingPunct="1">
              <a:lnSpc>
                <a:spcPct val="90000"/>
              </a:lnSpc>
              <a:spcBef>
                <a:spcPts val="1000"/>
              </a:spcBef>
              <a:buFont typeface="+mj-lt"/>
              <a:buAutoNum type="arabicPeriod"/>
            </a:pPr>
            <a:r>
              <a:rPr lang="ar-SA" sz="3200" dirty="0"/>
              <a:t>تقديم طلب اعتراض على الطلب، وستقضي المحكمة إما بقبول الاعتراض أو رفضه. </a:t>
            </a:r>
            <a:r>
              <a:rPr lang="ar-SA" sz="3200" dirty="0">
                <a:solidFill>
                  <a:srgbClr val="FF0000"/>
                </a:solidFill>
              </a:rPr>
              <a:t>وإذا رفضت الطلب ستحكم بالافتتاح اذا ترجح لديها تعذر استمرار نشاط المدين، وكانت أصوله تكفي للوفاء بمصروفات إجراء التصفية.</a:t>
            </a:r>
          </a:p>
          <a:p>
            <a:pPr marL="514350" indent="-514350" algn="r" defTabSz="914400" rtl="1" eaLnBrk="1" latinLnBrk="0" hangingPunct="1">
              <a:lnSpc>
                <a:spcPct val="90000"/>
              </a:lnSpc>
              <a:spcBef>
                <a:spcPts val="1000"/>
              </a:spcBef>
              <a:buFont typeface="+mj-lt"/>
              <a:buAutoNum type="arabicPeriod"/>
            </a:pPr>
            <a:r>
              <a:rPr lang="ar-SA" sz="3200" dirty="0"/>
              <a:t>تقديم الدائن طلب افتتاح إعادة التنظيم المالي، بشرط أن يثبت إمكانية استمرار نشاط المدين. </a:t>
            </a:r>
          </a:p>
          <a:p>
            <a:pPr algn="r" rtl="1"/>
            <a:r>
              <a:rPr lang="ar-SA" sz="3200" b="1" dirty="0">
                <a:solidFill>
                  <a:srgbClr val="0070C0"/>
                </a:solidFill>
              </a:rPr>
              <a:t>اذا كان التقديم من قبل الدائن: </a:t>
            </a:r>
          </a:p>
          <a:p>
            <a:pPr algn="r" rtl="1">
              <a:buFontTx/>
              <a:buChar char="-"/>
            </a:pPr>
            <a:r>
              <a:rPr lang="ar-SA" sz="3200" dirty="0"/>
              <a:t>تبلغ المحكمة المدين به، وللمدين أحد أمرين: </a:t>
            </a:r>
          </a:p>
          <a:p>
            <a:pPr marL="514350" indent="-514350" algn="r" rtl="1">
              <a:buFont typeface="+mj-lt"/>
              <a:buAutoNum type="arabicPeriod"/>
            </a:pPr>
            <a:r>
              <a:rPr lang="ar-SA" sz="3200" dirty="0"/>
              <a:t>يعترض المدين على الطلب وتقضي المحكمة في الاعتراض إما بالقبول أو الرفض. </a:t>
            </a:r>
          </a:p>
          <a:p>
            <a:pPr marL="514350" indent="-514350" algn="r" rtl="1">
              <a:buFont typeface="+mj-lt"/>
              <a:buAutoNum type="arabicPeriod"/>
            </a:pPr>
            <a:r>
              <a:rPr lang="ar-SA" sz="3200" dirty="0"/>
              <a:t>أن يقدم المدين إلى المحكمة افتتاح إجراء التسوية أو إعادة التنظيم المالي، بشرط أن يثبت إمكانية استمرار نشاطه.  </a:t>
            </a:r>
          </a:p>
          <a:p>
            <a:pPr marL="514350" indent="-514350" algn="r" rtl="1">
              <a:buFont typeface="+mj-lt"/>
              <a:buAutoNum type="arabicPeriod"/>
            </a:pPr>
            <a:endParaRPr lang="ar-SA" sz="3200" dirty="0"/>
          </a:p>
          <a:p>
            <a:pPr marL="514350" indent="-514350" algn="r" defTabSz="914400" rtl="1" eaLnBrk="1" latinLnBrk="0" hangingPunct="1">
              <a:lnSpc>
                <a:spcPct val="90000"/>
              </a:lnSpc>
              <a:spcBef>
                <a:spcPts val="1000"/>
              </a:spcBef>
              <a:buFont typeface="+mj-lt"/>
              <a:buAutoNum type="arabicPeriod"/>
            </a:pPr>
            <a:endParaRPr lang="en-US" sz="3200" dirty="0"/>
          </a:p>
        </p:txBody>
      </p:sp>
    </p:spTree>
    <p:extLst>
      <p:ext uri="{BB962C8B-B14F-4D97-AF65-F5344CB8AC3E}">
        <p14:creationId xmlns:p14="http://schemas.microsoft.com/office/powerpoint/2010/main" val="343082458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7509-9C76-C243-8CC2-159E16F2D4D9}"/>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تنفيذ إجراء التصفية (آثار الافتتاح) </a:t>
            </a:r>
            <a:endParaRPr lang="en-US" b="1" dirty="0"/>
          </a:p>
        </p:txBody>
      </p:sp>
      <p:sp>
        <p:nvSpPr>
          <p:cNvPr id="3" name="Content Placeholder 2">
            <a:extLst>
              <a:ext uri="{FF2B5EF4-FFF2-40B4-BE49-F238E27FC236}">
                <a16:creationId xmlns:a16="http://schemas.microsoft.com/office/drawing/2014/main" id="{EBFF43D3-CD90-0C4D-A2C4-726235E31277}"/>
              </a:ext>
            </a:extLst>
          </p:cNvPr>
          <p:cNvSpPr>
            <a:spLocks noGrp="1"/>
          </p:cNvSpPr>
          <p:nvPr>
            <p:ph idx="1"/>
          </p:nvPr>
        </p:nvSpPr>
        <p:spPr/>
        <p:txBody>
          <a:bodyPr>
            <a:noAutofit/>
          </a:bodyPr>
          <a:lstStyle/>
          <a:p>
            <a:pPr marL="0" indent="0" algn="just" defTabSz="914400" rtl="1" eaLnBrk="1" latinLnBrk="0" hangingPunct="1">
              <a:lnSpc>
                <a:spcPct val="90000"/>
              </a:lnSpc>
              <a:spcBef>
                <a:spcPts val="1000"/>
              </a:spcBef>
              <a:buNone/>
            </a:pPr>
            <a:r>
              <a:rPr lang="ar-SA" sz="3200" b="1" dirty="0">
                <a:solidFill>
                  <a:srgbClr val="0070C0"/>
                </a:solidFill>
              </a:rPr>
              <a:t>أولا: إدارة أمين التصفية لنشاط المدين: </a:t>
            </a:r>
          </a:p>
          <a:p>
            <a:pPr marL="514350" indent="-514350" algn="just" defTabSz="914400" rtl="1" eaLnBrk="1" latinLnBrk="0" hangingPunct="1">
              <a:lnSpc>
                <a:spcPct val="90000"/>
              </a:lnSpc>
              <a:spcBef>
                <a:spcPts val="1000"/>
              </a:spcBef>
              <a:buFont typeface="+mj-lt"/>
              <a:buAutoNum type="arabicPeriod"/>
            </a:pPr>
            <a:r>
              <a:rPr lang="ar-SA" sz="3200" dirty="0"/>
              <a:t>غل يد المدين عن إدارة أمواله وإحلال أمين التصفية محله فور تعيينه.</a:t>
            </a:r>
          </a:p>
          <a:p>
            <a:pPr marL="514350" indent="-514350" algn="just" defTabSz="914400" rtl="1" eaLnBrk="1" latinLnBrk="0" hangingPunct="1">
              <a:lnSpc>
                <a:spcPct val="90000"/>
              </a:lnSpc>
              <a:spcBef>
                <a:spcPts val="1000"/>
              </a:spcBef>
              <a:buFont typeface="+mj-lt"/>
              <a:buAutoNum type="arabicPeriod"/>
            </a:pPr>
            <a:r>
              <a:rPr lang="ar-SA" sz="3200" dirty="0"/>
              <a:t>بطلان تصرف المدين في أي من أصول التفليسة بعد تعيين الأمين.</a:t>
            </a:r>
          </a:p>
          <a:p>
            <a:pPr marL="514350" indent="-514350" algn="just" defTabSz="914400" rtl="1" eaLnBrk="1" latinLnBrk="0" hangingPunct="1">
              <a:lnSpc>
                <a:spcPct val="90000"/>
              </a:lnSpc>
              <a:spcBef>
                <a:spcPts val="1000"/>
              </a:spcBef>
              <a:buFont typeface="+mj-lt"/>
              <a:buAutoNum type="arabicPeriod"/>
            </a:pPr>
            <a:r>
              <a:rPr lang="ar-SA" sz="3200" dirty="0"/>
              <a:t>حق أمين التصفية في الحصول على المعلومات والوثائق.</a:t>
            </a:r>
          </a:p>
          <a:p>
            <a:pPr marL="514350" indent="-514350" algn="just" defTabSz="914400" rtl="1" eaLnBrk="1" latinLnBrk="0" hangingPunct="1">
              <a:lnSpc>
                <a:spcPct val="90000"/>
              </a:lnSpc>
              <a:spcBef>
                <a:spcPts val="1000"/>
              </a:spcBef>
              <a:buFont typeface="+mj-lt"/>
              <a:buAutoNum type="arabicPeriod"/>
            </a:pPr>
            <a:r>
              <a:rPr lang="ar-SA" sz="3200" dirty="0"/>
              <a:t>بدء الأمين في تصفية أصول التفليسة ما عدا ما يحتفظ به المدين لمعيشته.</a:t>
            </a:r>
          </a:p>
          <a:p>
            <a:pPr marL="514350" indent="-514350" algn="just" defTabSz="914400" rtl="1" eaLnBrk="1" latinLnBrk="0" hangingPunct="1">
              <a:lnSpc>
                <a:spcPct val="90000"/>
              </a:lnSpc>
              <a:spcBef>
                <a:spcPts val="1000"/>
              </a:spcBef>
              <a:buFont typeface="+mj-lt"/>
              <a:buAutoNum type="arabicPeriod"/>
            </a:pPr>
            <a:r>
              <a:rPr lang="ar-SA" sz="3200" dirty="0"/>
              <a:t>إعداد أمين التصفية لتقارير دورية تقدم للمحكمة كل ثلاثة أشهر.</a:t>
            </a:r>
          </a:p>
          <a:p>
            <a:pPr marL="0" indent="0" algn="just" defTabSz="914400" rtl="1" eaLnBrk="1" latinLnBrk="0" hangingPunct="1">
              <a:lnSpc>
                <a:spcPct val="90000"/>
              </a:lnSpc>
              <a:spcBef>
                <a:spcPts val="1000"/>
              </a:spcBef>
              <a:buNone/>
            </a:pPr>
            <a:r>
              <a:rPr lang="ar-SA" sz="3200" b="1" dirty="0">
                <a:solidFill>
                  <a:srgbClr val="0070C0"/>
                </a:solidFill>
              </a:rPr>
              <a:t>ثانيا: سقوط آجال الديون</a:t>
            </a:r>
            <a:endParaRPr lang="ar-SA" sz="3200" dirty="0">
              <a:solidFill>
                <a:srgbClr val="0070C0"/>
              </a:solidFill>
            </a:endParaRPr>
          </a:p>
          <a:p>
            <a:pPr marL="0" indent="0" algn="just" defTabSz="914400" rtl="1" eaLnBrk="1" latinLnBrk="0" hangingPunct="1">
              <a:lnSpc>
                <a:spcPct val="90000"/>
              </a:lnSpc>
              <a:spcBef>
                <a:spcPts val="1000"/>
              </a:spcBef>
              <a:buNone/>
            </a:pPr>
            <a:r>
              <a:rPr lang="ar-SA" sz="3200" b="1" dirty="0">
                <a:solidFill>
                  <a:srgbClr val="0070C0"/>
                </a:solidFill>
              </a:rPr>
              <a:t>ثالثا: تقديم الدائنين لمطالباتهم سواء كانت حالة أو آجلة إلى أمين التصفية خلال فترة التقديم، وقيامه بإعداد قائمة بهذه المطالبات لتقديمها للمحكمة للاعتماد.  </a:t>
            </a:r>
          </a:p>
        </p:txBody>
      </p:sp>
    </p:spTree>
    <p:extLst>
      <p:ext uri="{BB962C8B-B14F-4D97-AF65-F5344CB8AC3E}">
        <p14:creationId xmlns:p14="http://schemas.microsoft.com/office/powerpoint/2010/main" val="217567966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016F7-0A87-0C48-849B-D88B7FD511E6}"/>
              </a:ext>
            </a:extLst>
          </p:cNvPr>
          <p:cNvSpPr>
            <a:spLocks noGrp="1"/>
          </p:cNvSpPr>
          <p:nvPr>
            <p:ph idx="1"/>
          </p:nvPr>
        </p:nvSpPr>
        <p:spPr>
          <a:xfrm>
            <a:off x="159026" y="261869"/>
            <a:ext cx="11738113" cy="4351338"/>
          </a:xfrm>
        </p:spPr>
        <p:txBody>
          <a:bodyPr>
            <a:noAutofit/>
          </a:bodyPr>
          <a:lstStyle/>
          <a:p>
            <a:pPr marL="0" indent="0" algn="r" defTabSz="914400" rtl="1" eaLnBrk="1" latinLnBrk="0" hangingPunct="1">
              <a:lnSpc>
                <a:spcPct val="90000"/>
              </a:lnSpc>
              <a:spcBef>
                <a:spcPts val="1000"/>
              </a:spcBef>
              <a:buNone/>
            </a:pPr>
            <a:r>
              <a:rPr lang="ar-SA" sz="3200" b="1" dirty="0">
                <a:solidFill>
                  <a:srgbClr val="0070C0"/>
                </a:solidFill>
              </a:rPr>
              <a:t>رابعا: التصويت: </a:t>
            </a:r>
          </a:p>
          <a:p>
            <a:pPr algn="r" rtl="1"/>
            <a:r>
              <a:rPr lang="ar-SA" sz="3200" dirty="0"/>
              <a:t>على الأمين دعوة الدائنين إلى اجتماع للمداولة والتصويت لاتخاذ قرار في أي حالة يرى فيها ضرورة الحصول على موافقتهم. </a:t>
            </a:r>
          </a:p>
          <a:p>
            <a:pPr algn="r" rtl="1"/>
            <a:r>
              <a:rPr lang="ar-SA" sz="3200" dirty="0"/>
              <a:t>النسبة المتطلبة لصحة التصويت: اذا صوت عليه دائنون يمثلون أغلبية قيمة مطالبات المصوتين. </a:t>
            </a:r>
          </a:p>
          <a:p>
            <a:pPr marL="0" indent="0" algn="r" rtl="1">
              <a:buNone/>
            </a:pPr>
            <a:r>
              <a:rPr lang="ar-SA" sz="3200" b="1" dirty="0">
                <a:solidFill>
                  <a:srgbClr val="0070C0"/>
                </a:solidFill>
              </a:rPr>
              <a:t>خامسا: جرد أصول تفليسة المدين: وإعداد قائمة بأصول التفليسة</a:t>
            </a:r>
          </a:p>
          <a:p>
            <a:pPr marL="0" indent="0" algn="r" rtl="1">
              <a:buNone/>
            </a:pPr>
            <a:r>
              <a:rPr lang="ar-SA" sz="3200" b="1" dirty="0">
                <a:solidFill>
                  <a:srgbClr val="0070C0"/>
                </a:solidFill>
              </a:rPr>
              <a:t>سادسا: قيام الأمين ببيع أصول التفليسة بأفضل سعر ممكن</a:t>
            </a:r>
          </a:p>
          <a:p>
            <a:pPr marL="0" indent="0" algn="r" rtl="1">
              <a:buNone/>
            </a:pPr>
            <a:r>
              <a:rPr lang="ar-SA" sz="3200" b="1" dirty="0">
                <a:solidFill>
                  <a:srgbClr val="0070C0"/>
                </a:solidFill>
              </a:rPr>
              <a:t>سابعا: يتم توزيع حصيلة بيع أصول التفليسة على الدائنين بقرار يصدره الأمين، وفقا لترتيب الأولوية: </a:t>
            </a:r>
            <a:r>
              <a:rPr lang="ar-SA" sz="3200" dirty="0"/>
              <a:t>ويتم رد فائض التصفية إن وجد إلى المدين. </a:t>
            </a:r>
          </a:p>
          <a:p>
            <a:pPr marL="0" indent="0" algn="r" rtl="1">
              <a:buNone/>
            </a:pPr>
            <a:r>
              <a:rPr lang="ar-SA" sz="3200" b="1" dirty="0">
                <a:solidFill>
                  <a:srgbClr val="0070C0"/>
                </a:solidFill>
              </a:rPr>
              <a:t>ثامنا: اذا لم تكف حصيلة بيع الأصول فيكون الملاك في الشخص الاعتباري مسؤولين عن الوفاء بالديون على حسب مسؤوليتهم: </a:t>
            </a:r>
            <a:r>
              <a:rPr lang="ar-SA" sz="3200" dirty="0"/>
              <a:t>وفي حالة رفض الملاك السداد فيتقدم الأمين إلى المحكمة بطلب إلزامهم بالسداد. </a:t>
            </a:r>
          </a:p>
          <a:p>
            <a:pPr marL="0" indent="0" algn="r" rtl="1">
              <a:buNone/>
            </a:pPr>
            <a:endParaRPr lang="ar-SA" sz="3200" dirty="0"/>
          </a:p>
          <a:p>
            <a:pPr marL="514350" indent="-514350" algn="r" rtl="1">
              <a:buFont typeface="+mj-lt"/>
              <a:buAutoNum type="arabicPeriod"/>
            </a:pPr>
            <a:endParaRPr lang="en-US" sz="3200" dirty="0"/>
          </a:p>
        </p:txBody>
      </p:sp>
    </p:spTree>
    <p:extLst>
      <p:ext uri="{BB962C8B-B14F-4D97-AF65-F5344CB8AC3E}">
        <p14:creationId xmlns:p14="http://schemas.microsoft.com/office/powerpoint/2010/main" val="2732616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6171-88E5-834D-804B-598A90C04AE0}"/>
              </a:ext>
            </a:extLst>
          </p:cNvPr>
          <p:cNvSpPr>
            <a:spLocks noGrp="1"/>
          </p:cNvSpPr>
          <p:nvPr>
            <p:ph type="title"/>
          </p:nvPr>
        </p:nvSpPr>
        <p:spPr>
          <a:xfrm>
            <a:off x="809625" y="150814"/>
            <a:ext cx="10515600" cy="763586"/>
          </a:xfrm>
          <a:ln>
            <a:solidFill>
              <a:schemeClr val="accent1"/>
            </a:solidFill>
          </a:ln>
        </p:spPr>
        <p:txBody>
          <a:bodyPr/>
          <a:lstStyle/>
          <a:p>
            <a:pPr algn="ctr" defTabSz="914400" rtl="1" eaLnBrk="1" latinLnBrk="0" hangingPunct="1">
              <a:lnSpc>
                <a:spcPct val="90000"/>
              </a:lnSpc>
              <a:spcBef>
                <a:spcPct val="0"/>
              </a:spcBef>
              <a:buNone/>
            </a:pPr>
            <a:r>
              <a:rPr lang="ar-SA" b="1" dirty="0"/>
              <a:t>أنواع علاقات الالتزام الصرفي</a:t>
            </a:r>
            <a:endParaRPr lang="en-US" b="1" dirty="0"/>
          </a:p>
        </p:txBody>
      </p:sp>
      <p:sp>
        <p:nvSpPr>
          <p:cNvPr id="4" name="Oval 3">
            <a:extLst>
              <a:ext uri="{FF2B5EF4-FFF2-40B4-BE49-F238E27FC236}">
                <a16:creationId xmlns:a16="http://schemas.microsoft.com/office/drawing/2014/main" id="{B5C6E39F-DA5E-AB4E-9F91-0B86A7836B34}"/>
              </a:ext>
            </a:extLst>
          </p:cNvPr>
          <p:cNvSpPr/>
          <p:nvPr/>
        </p:nvSpPr>
        <p:spPr>
          <a:xfrm>
            <a:off x="8115299" y="1124743"/>
            <a:ext cx="3871913" cy="25146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90000"/>
              </a:lnSpc>
              <a:spcBef>
                <a:spcPts val="1000"/>
              </a:spcBef>
            </a:pPr>
            <a:r>
              <a:rPr lang="ar-SA" sz="4000" dirty="0">
                <a:solidFill>
                  <a:schemeClr val="tx1"/>
                </a:solidFill>
              </a:rPr>
              <a:t>أطراف بينهم علاقات قانونية سابقة ومباشرة </a:t>
            </a:r>
          </a:p>
        </p:txBody>
      </p:sp>
      <p:sp>
        <p:nvSpPr>
          <p:cNvPr id="5" name="Rounded Rectangle 4">
            <a:extLst>
              <a:ext uri="{FF2B5EF4-FFF2-40B4-BE49-F238E27FC236}">
                <a16:creationId xmlns:a16="http://schemas.microsoft.com/office/drawing/2014/main" id="{C0A52587-CA98-C043-BE96-84BFF00E02CF}"/>
              </a:ext>
            </a:extLst>
          </p:cNvPr>
          <p:cNvSpPr/>
          <p:nvPr/>
        </p:nvSpPr>
        <p:spPr>
          <a:xfrm>
            <a:off x="485775" y="1353343"/>
            <a:ext cx="4424362" cy="2571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90000"/>
              </a:lnSpc>
              <a:spcBef>
                <a:spcPts val="1000"/>
              </a:spcBef>
            </a:pPr>
            <a:r>
              <a:rPr lang="ar-SA" sz="4000" dirty="0"/>
              <a:t>الساحب – والمستفيد </a:t>
            </a:r>
          </a:p>
          <a:p>
            <a:pPr algn="r" rtl="1">
              <a:lnSpc>
                <a:spcPct val="90000"/>
              </a:lnSpc>
              <a:spcBef>
                <a:spcPts val="1000"/>
              </a:spcBef>
            </a:pPr>
            <a:r>
              <a:rPr lang="ar-SA" sz="4000" dirty="0"/>
              <a:t>محرر السند – والمستفيد </a:t>
            </a:r>
          </a:p>
          <a:p>
            <a:pPr algn="r" rtl="1">
              <a:lnSpc>
                <a:spcPct val="90000"/>
              </a:lnSpc>
              <a:spcBef>
                <a:spcPts val="1000"/>
              </a:spcBef>
            </a:pPr>
            <a:r>
              <a:rPr lang="ar-SA" sz="4000" dirty="0"/>
              <a:t>المظهر – والمظهر إليه</a:t>
            </a:r>
          </a:p>
        </p:txBody>
      </p:sp>
      <p:sp>
        <p:nvSpPr>
          <p:cNvPr id="6" name="Oval 5">
            <a:extLst>
              <a:ext uri="{FF2B5EF4-FFF2-40B4-BE49-F238E27FC236}">
                <a16:creationId xmlns:a16="http://schemas.microsoft.com/office/drawing/2014/main" id="{F1792EDD-1FAA-7947-BE1D-40D88A102A9D}"/>
              </a:ext>
            </a:extLst>
          </p:cNvPr>
          <p:cNvSpPr/>
          <p:nvPr/>
        </p:nvSpPr>
        <p:spPr>
          <a:xfrm>
            <a:off x="681037" y="4757737"/>
            <a:ext cx="3476625" cy="1857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dirty="0"/>
              <a:t>نتج عن العلاقة التزام صرفي</a:t>
            </a:r>
            <a:endParaRPr lang="en-US" sz="4000" dirty="0"/>
          </a:p>
        </p:txBody>
      </p:sp>
      <p:sp>
        <p:nvSpPr>
          <p:cNvPr id="7" name="Rounded Rectangle 6">
            <a:extLst>
              <a:ext uri="{FF2B5EF4-FFF2-40B4-BE49-F238E27FC236}">
                <a16:creationId xmlns:a16="http://schemas.microsoft.com/office/drawing/2014/main" id="{7AC5B527-FA02-9541-B85C-EB734EDDD511}"/>
              </a:ext>
            </a:extLst>
          </p:cNvPr>
          <p:cNvSpPr/>
          <p:nvPr/>
        </p:nvSpPr>
        <p:spPr>
          <a:xfrm>
            <a:off x="6286500" y="3849686"/>
            <a:ext cx="4914900" cy="28225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3600" dirty="0"/>
              <a:t>فيكون للمدين أن يحتج في مواجهة </a:t>
            </a:r>
            <a:r>
              <a:rPr lang="ar-SA" sz="3600" dirty="0" err="1"/>
              <a:t>دائنه</a:t>
            </a:r>
            <a:r>
              <a:rPr lang="ar-SA" sz="3600" dirty="0"/>
              <a:t> </a:t>
            </a:r>
            <a:r>
              <a:rPr lang="ar-SA" sz="3600" b="1" dirty="0">
                <a:solidFill>
                  <a:srgbClr val="FF0000"/>
                </a:solidFill>
              </a:rPr>
              <a:t>المباشر</a:t>
            </a:r>
            <a:r>
              <a:rPr lang="ar-SA" sz="3600" dirty="0"/>
              <a:t> بأسباب الفسخ والبطلان للعلاقات القانونية التي نشأت بينهم قبل التوقيع على الورقة التجارية</a:t>
            </a:r>
            <a:endParaRPr lang="en-US" sz="3600" dirty="0"/>
          </a:p>
        </p:txBody>
      </p:sp>
      <p:cxnSp>
        <p:nvCxnSpPr>
          <p:cNvPr id="9" name="Straight Arrow Connector 8">
            <a:extLst>
              <a:ext uri="{FF2B5EF4-FFF2-40B4-BE49-F238E27FC236}">
                <a16:creationId xmlns:a16="http://schemas.microsoft.com/office/drawing/2014/main" id="{AB0D0BEF-2CB8-3249-A1CD-667A911F7B9E}"/>
              </a:ext>
            </a:extLst>
          </p:cNvPr>
          <p:cNvCxnSpPr>
            <a:cxnSpLocks/>
            <a:stCxn id="4" idx="2"/>
          </p:cNvCxnSpPr>
          <p:nvPr/>
        </p:nvCxnSpPr>
        <p:spPr>
          <a:xfrm flipH="1">
            <a:off x="5057775" y="2382043"/>
            <a:ext cx="3057524" cy="1039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7C98CDB-C6B7-BA42-9A43-A083991F445D}"/>
              </a:ext>
            </a:extLst>
          </p:cNvPr>
          <p:cNvCxnSpPr>
            <a:stCxn id="5" idx="2"/>
          </p:cNvCxnSpPr>
          <p:nvPr/>
        </p:nvCxnSpPr>
        <p:spPr>
          <a:xfrm flipH="1">
            <a:off x="2686050" y="3925093"/>
            <a:ext cx="11906" cy="675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EB5FF1E-59C4-FE4A-B570-4E36CF3E1D97}"/>
              </a:ext>
            </a:extLst>
          </p:cNvPr>
          <p:cNvCxnSpPr>
            <a:stCxn id="6" idx="6"/>
          </p:cNvCxnSpPr>
          <p:nvPr/>
        </p:nvCxnSpPr>
        <p:spPr>
          <a:xfrm flipV="1">
            <a:off x="4157662" y="5343525"/>
            <a:ext cx="1943101" cy="3429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321602"/>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326E-B084-A440-858D-DFBD8DB82901}"/>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أولوية توزيع الديون</a:t>
            </a:r>
            <a:endParaRPr lang="en-US" b="1" dirty="0"/>
          </a:p>
        </p:txBody>
      </p:sp>
      <p:sp>
        <p:nvSpPr>
          <p:cNvPr id="3" name="Content Placeholder 2">
            <a:extLst>
              <a:ext uri="{FF2B5EF4-FFF2-40B4-BE49-F238E27FC236}">
                <a16:creationId xmlns:a16="http://schemas.microsoft.com/office/drawing/2014/main" id="{36520842-6947-064D-BD3E-702E26BCB0F9}"/>
              </a:ext>
            </a:extLst>
          </p:cNvPr>
          <p:cNvSpPr>
            <a:spLocks noGrp="1"/>
          </p:cNvSpPr>
          <p:nvPr>
            <p:ph idx="1"/>
          </p:nvPr>
        </p:nvSpPr>
        <p:spPr>
          <a:xfrm>
            <a:off x="838200" y="1690688"/>
            <a:ext cx="10515600" cy="4351338"/>
          </a:xfrm>
        </p:spPr>
        <p:txBody>
          <a:bodyPr>
            <a:noAutofit/>
          </a:bodyPr>
          <a:lstStyle/>
          <a:p>
            <a:pPr marL="514350" indent="-514350" algn="r" defTabSz="914400" rtl="1" eaLnBrk="1" latinLnBrk="0" hangingPunct="1">
              <a:lnSpc>
                <a:spcPct val="90000"/>
              </a:lnSpc>
              <a:spcBef>
                <a:spcPts val="1000"/>
              </a:spcBef>
              <a:buFont typeface="+mj-lt"/>
              <a:buAutoNum type="arabicPeriod"/>
            </a:pPr>
            <a:r>
              <a:rPr lang="ar-SA" sz="3200" dirty="0"/>
              <a:t>الديون المضمونة ضمانا عينيا كالرهن </a:t>
            </a:r>
          </a:p>
          <a:p>
            <a:pPr marL="514350" indent="-514350" algn="r" defTabSz="914400" rtl="1" eaLnBrk="1" latinLnBrk="0" hangingPunct="1">
              <a:lnSpc>
                <a:spcPct val="90000"/>
              </a:lnSpc>
              <a:spcBef>
                <a:spcPts val="1000"/>
              </a:spcBef>
              <a:buFont typeface="+mj-lt"/>
              <a:buAutoNum type="arabicPeriod"/>
            </a:pPr>
            <a:r>
              <a:rPr lang="ar-SA" sz="3200" dirty="0"/>
              <a:t>التمويل المضمون </a:t>
            </a:r>
          </a:p>
          <a:p>
            <a:pPr marL="514350" indent="-514350" algn="r" defTabSz="914400" rtl="1" eaLnBrk="1" latinLnBrk="0" hangingPunct="1">
              <a:lnSpc>
                <a:spcPct val="90000"/>
              </a:lnSpc>
              <a:spcBef>
                <a:spcPts val="1000"/>
              </a:spcBef>
              <a:buFont typeface="+mj-lt"/>
              <a:buAutoNum type="arabicPeriod"/>
            </a:pPr>
            <a:r>
              <a:rPr lang="ar-SA" sz="3200" dirty="0"/>
              <a:t>مبالغ مستحقة لعمال المدين يعادل أجر 30 يوم </a:t>
            </a:r>
          </a:p>
          <a:p>
            <a:pPr marL="514350" indent="-514350" algn="r" defTabSz="914400" rtl="1" eaLnBrk="1" latinLnBrk="0" hangingPunct="1">
              <a:lnSpc>
                <a:spcPct val="90000"/>
              </a:lnSpc>
              <a:spcBef>
                <a:spcPts val="1000"/>
              </a:spcBef>
              <a:buFont typeface="+mj-lt"/>
              <a:buAutoNum type="arabicPeriod"/>
            </a:pPr>
            <a:r>
              <a:rPr lang="ar-SA" sz="3200" dirty="0"/>
              <a:t>النفقات الأسرية المقررة بموجب نص نظامي أو حكم قضائي</a:t>
            </a:r>
          </a:p>
          <a:p>
            <a:pPr marL="514350" indent="-514350" algn="r" defTabSz="914400" rtl="1" eaLnBrk="1" latinLnBrk="0" hangingPunct="1">
              <a:lnSpc>
                <a:spcPct val="90000"/>
              </a:lnSpc>
              <a:spcBef>
                <a:spcPts val="1000"/>
              </a:spcBef>
              <a:buFont typeface="+mj-lt"/>
              <a:buAutoNum type="arabicPeriod"/>
            </a:pPr>
            <a:r>
              <a:rPr lang="ar-SA" sz="3200" dirty="0"/>
              <a:t>المصروفات اللازمة لاستمرار نشاط المدين أثناء الإجراء</a:t>
            </a:r>
          </a:p>
          <a:p>
            <a:pPr marL="514350" indent="-514350" algn="r" defTabSz="914400" rtl="1" eaLnBrk="1" latinLnBrk="0" hangingPunct="1">
              <a:lnSpc>
                <a:spcPct val="90000"/>
              </a:lnSpc>
              <a:spcBef>
                <a:spcPts val="1000"/>
              </a:spcBef>
              <a:buFont typeface="+mj-lt"/>
              <a:buAutoNum type="arabicPeriod"/>
            </a:pPr>
            <a:r>
              <a:rPr lang="ar-SA" sz="3200" dirty="0"/>
              <a:t>أجور عمال المدين السابقة </a:t>
            </a:r>
          </a:p>
          <a:p>
            <a:pPr marL="514350" indent="-514350" algn="r" defTabSz="914400" rtl="1" eaLnBrk="1" latinLnBrk="0" hangingPunct="1">
              <a:lnSpc>
                <a:spcPct val="90000"/>
              </a:lnSpc>
              <a:spcBef>
                <a:spcPts val="1000"/>
              </a:spcBef>
              <a:buFont typeface="+mj-lt"/>
              <a:buAutoNum type="arabicPeriod"/>
            </a:pPr>
            <a:r>
              <a:rPr lang="ar-SA" sz="3200" dirty="0"/>
              <a:t>الديون غير المضمونة </a:t>
            </a:r>
          </a:p>
          <a:p>
            <a:pPr marL="514350" indent="-514350" algn="r" defTabSz="914400" rtl="1" eaLnBrk="1" latinLnBrk="0" hangingPunct="1">
              <a:lnSpc>
                <a:spcPct val="90000"/>
              </a:lnSpc>
              <a:spcBef>
                <a:spcPts val="1000"/>
              </a:spcBef>
              <a:buFont typeface="+mj-lt"/>
              <a:buAutoNum type="arabicPeriod"/>
            </a:pPr>
            <a:r>
              <a:rPr lang="ar-SA" sz="3200" dirty="0"/>
              <a:t>الرسوم والاشتراكات والضرائب والمستحقات الحكومية غير المضمونة </a:t>
            </a:r>
          </a:p>
          <a:p>
            <a:pPr marL="514350" indent="-514350" algn="r" defTabSz="914400" rtl="1" eaLnBrk="1" latinLnBrk="0" hangingPunct="1">
              <a:lnSpc>
                <a:spcPct val="90000"/>
              </a:lnSpc>
              <a:spcBef>
                <a:spcPts val="1000"/>
              </a:spcBef>
              <a:buFont typeface="+mj-lt"/>
              <a:buAutoNum type="arabicPeriod"/>
            </a:pPr>
            <a:r>
              <a:rPr lang="ar-SA" sz="3200" dirty="0"/>
              <a:t>قسمة الغرماء بين أصحاب الأولوية الواحدة</a:t>
            </a:r>
          </a:p>
          <a:p>
            <a:pPr marL="514350" indent="-514350" algn="r" defTabSz="914400" rtl="1" eaLnBrk="1" latinLnBrk="0" hangingPunct="1">
              <a:lnSpc>
                <a:spcPct val="90000"/>
              </a:lnSpc>
              <a:spcBef>
                <a:spcPts val="1000"/>
              </a:spcBef>
              <a:buFont typeface="+mj-lt"/>
              <a:buAutoNum type="arabicPeriod"/>
            </a:pPr>
            <a:endParaRPr lang="ar-SA" sz="3200" dirty="0"/>
          </a:p>
          <a:p>
            <a:pPr marL="514350" indent="-514350" algn="r" defTabSz="914400" rtl="1" eaLnBrk="1" latinLnBrk="0" hangingPunct="1">
              <a:lnSpc>
                <a:spcPct val="90000"/>
              </a:lnSpc>
              <a:spcBef>
                <a:spcPts val="1000"/>
              </a:spcBef>
              <a:buFont typeface="+mj-lt"/>
              <a:buAutoNum type="arabicPeriod"/>
            </a:pPr>
            <a:endParaRPr lang="en-US" sz="3200" dirty="0"/>
          </a:p>
        </p:txBody>
      </p:sp>
    </p:spTree>
    <p:extLst>
      <p:ext uri="{BB962C8B-B14F-4D97-AF65-F5344CB8AC3E}">
        <p14:creationId xmlns:p14="http://schemas.microsoft.com/office/powerpoint/2010/main" val="2092684413"/>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0568-8C3F-4345-96BE-CB860FC67097}"/>
              </a:ext>
            </a:extLst>
          </p:cNvPr>
          <p:cNvSpPr>
            <a:spLocks noGrp="1"/>
          </p:cNvSpPr>
          <p:nvPr>
            <p:ph type="title"/>
          </p:nvPr>
        </p:nvSpPr>
        <p:spPr>
          <a:xfrm>
            <a:off x="745434" y="192849"/>
            <a:ext cx="10515600" cy="787813"/>
          </a:xfrm>
          <a:ln>
            <a:solidFill>
              <a:schemeClr val="accent1"/>
            </a:solidFill>
          </a:ln>
        </p:spPr>
        <p:txBody>
          <a:bodyPr>
            <a:normAutofit/>
          </a:bodyPr>
          <a:lstStyle/>
          <a:p>
            <a:pPr algn="ctr" defTabSz="914400" rtl="1" eaLnBrk="1" latinLnBrk="0" hangingPunct="1">
              <a:lnSpc>
                <a:spcPct val="90000"/>
              </a:lnSpc>
              <a:spcBef>
                <a:spcPct val="0"/>
              </a:spcBef>
              <a:buNone/>
            </a:pPr>
            <a:r>
              <a:rPr lang="ar-SA" b="1" dirty="0"/>
              <a:t>إنهاء إجراء التصفية </a:t>
            </a:r>
            <a:endParaRPr lang="en-US" b="1" dirty="0"/>
          </a:p>
        </p:txBody>
      </p:sp>
      <p:sp>
        <p:nvSpPr>
          <p:cNvPr id="3" name="Content Placeholder 2">
            <a:extLst>
              <a:ext uri="{FF2B5EF4-FFF2-40B4-BE49-F238E27FC236}">
                <a16:creationId xmlns:a16="http://schemas.microsoft.com/office/drawing/2014/main" id="{ABF8780F-C21A-324A-BC5E-AC45BD8AFEE5}"/>
              </a:ext>
            </a:extLst>
          </p:cNvPr>
          <p:cNvSpPr>
            <a:spLocks noGrp="1"/>
          </p:cNvSpPr>
          <p:nvPr>
            <p:ph idx="1"/>
          </p:nvPr>
        </p:nvSpPr>
        <p:spPr>
          <a:xfrm>
            <a:off x="-145774" y="1060175"/>
            <a:ext cx="12298017" cy="4351338"/>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b="1" dirty="0">
                <a:solidFill>
                  <a:srgbClr val="0070C0"/>
                </a:solidFill>
              </a:rPr>
              <a:t>أولا: الحالات التي تقضي فيها المحكمة بإنهاء إجراء التصفية: </a:t>
            </a:r>
          </a:p>
          <a:p>
            <a:pPr marL="514350" indent="-514350" algn="r" defTabSz="914400" rtl="1" eaLnBrk="1" latinLnBrk="0" hangingPunct="1">
              <a:lnSpc>
                <a:spcPct val="90000"/>
              </a:lnSpc>
              <a:spcBef>
                <a:spcPts val="1000"/>
              </a:spcBef>
              <a:buFont typeface="+mj-lt"/>
              <a:buAutoNum type="arabicPeriod"/>
            </a:pPr>
            <a:r>
              <a:rPr lang="ar-SA" dirty="0">
                <a:solidFill>
                  <a:srgbClr val="FF0000"/>
                </a:solidFill>
              </a:rPr>
              <a:t>بناء على طلب الأمين في حالة عدم كفاية حصيلة بيع أصول التفليسة للوفاء بمصروفات إجراء التصفية: </a:t>
            </a:r>
          </a:p>
          <a:p>
            <a:pPr algn="r" defTabSz="914400" rtl="1" eaLnBrk="1" latinLnBrk="0" hangingPunct="1">
              <a:lnSpc>
                <a:spcPct val="90000"/>
              </a:lnSpc>
              <a:spcBef>
                <a:spcPts val="1000"/>
              </a:spcBef>
              <a:buFontTx/>
              <a:buChar char="-"/>
            </a:pPr>
            <a:r>
              <a:rPr lang="ar-SA" dirty="0"/>
              <a:t>اذا قضت المحكمة بالإنهاء، فإنها تقضي بافتتاح إجراء التصفية الإدارية للمدين. </a:t>
            </a:r>
          </a:p>
          <a:p>
            <a:pPr algn="r" defTabSz="914400" rtl="1" eaLnBrk="1" latinLnBrk="0" hangingPunct="1">
              <a:lnSpc>
                <a:spcPct val="90000"/>
              </a:lnSpc>
              <a:spcBef>
                <a:spcPts val="1000"/>
              </a:spcBef>
              <a:buFontTx/>
              <a:buChar char="-"/>
            </a:pPr>
            <a:r>
              <a:rPr lang="ar-SA" dirty="0"/>
              <a:t>وتحيل أوراق الدعوى إلى سجل الإفلاس.</a:t>
            </a:r>
          </a:p>
          <a:p>
            <a:pPr algn="r" rtl="1">
              <a:buFontTx/>
              <a:buChar char="-"/>
            </a:pPr>
            <a:r>
              <a:rPr lang="ar-SA" dirty="0"/>
              <a:t> يلتزم الأمين بإيداع حكم المحكمة بالإنهاء في سجل الإفلاس والسجل التجاري بالإضافة إلى قيامه بشطب السجل التجاري. </a:t>
            </a:r>
          </a:p>
          <a:p>
            <a:pPr marL="514350" indent="-514350" algn="r" defTabSz="914400" rtl="1" eaLnBrk="1" latinLnBrk="0" hangingPunct="1">
              <a:lnSpc>
                <a:spcPct val="90000"/>
              </a:lnSpc>
              <a:spcBef>
                <a:spcPts val="1000"/>
              </a:spcBef>
              <a:buFont typeface="+mj-lt"/>
              <a:buAutoNum type="arabicPeriod" startAt="2"/>
            </a:pPr>
            <a:r>
              <a:rPr lang="ar-SA" dirty="0">
                <a:solidFill>
                  <a:srgbClr val="FF0000"/>
                </a:solidFill>
              </a:rPr>
              <a:t>إنهاء الإجراء لاكتمال أعمال التصفية:</a:t>
            </a:r>
          </a:p>
          <a:p>
            <a:pPr marL="514350" indent="-514350" algn="r" rtl="1">
              <a:buFont typeface="+mj-lt"/>
              <a:buAutoNum type="arabicPeriod" startAt="2"/>
            </a:pPr>
            <a:r>
              <a:rPr lang="ar-SA" dirty="0"/>
              <a:t>يقدم الأمين طلب للمحكمة للحكم بإنهاء الإجراء بسبب اكتمال أعمال التصفية مرفق معه المعلومات والمستندات المطلوبة. وإذا كان المدين شخص اعتباري فتقضي المحكمة بحله.</a:t>
            </a:r>
          </a:p>
          <a:p>
            <a:pPr algn="r" rtl="1">
              <a:buFontTx/>
              <a:buChar char="-"/>
            </a:pPr>
            <a:r>
              <a:rPr lang="ar-SA" dirty="0"/>
              <a:t>يلتزم الأمين بإيداع حكم المحكمة بالإنهاء في سجل الإفلاس والسجل التجاري بالإضافة إلى قيامه بشطب السجل التجاري. </a:t>
            </a:r>
          </a:p>
          <a:p>
            <a:pPr algn="r" rtl="1">
              <a:buFontTx/>
              <a:buChar char="-"/>
            </a:pPr>
            <a:r>
              <a:rPr lang="ar-SA" dirty="0"/>
              <a:t>تسليم الأمين جميع ما بحوزته.  </a:t>
            </a:r>
            <a:endParaRPr lang="en-US" dirty="0"/>
          </a:p>
        </p:txBody>
      </p:sp>
    </p:spTree>
    <p:extLst>
      <p:ext uri="{BB962C8B-B14F-4D97-AF65-F5344CB8AC3E}">
        <p14:creationId xmlns:p14="http://schemas.microsoft.com/office/powerpoint/2010/main" val="3521428573"/>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42AB-80A4-DF41-87C9-78D3A581A491}"/>
              </a:ext>
            </a:extLst>
          </p:cNvPr>
          <p:cNvSpPr>
            <a:spLocks noGrp="1"/>
          </p:cNvSpPr>
          <p:nvPr>
            <p:ph type="title"/>
          </p:nvPr>
        </p:nvSpPr>
        <p:spPr>
          <a:ln>
            <a:solidFill>
              <a:schemeClr val="accent1"/>
            </a:solidFill>
          </a:ln>
        </p:spPr>
        <p:txBody>
          <a:bodyPr>
            <a:normAutofit/>
          </a:bodyPr>
          <a:lstStyle/>
          <a:p>
            <a:pPr algn="ctr" defTabSz="914400" rtl="1" eaLnBrk="1" latinLnBrk="0" hangingPunct="1">
              <a:lnSpc>
                <a:spcPct val="90000"/>
              </a:lnSpc>
              <a:spcBef>
                <a:spcPct val="0"/>
              </a:spcBef>
              <a:buNone/>
            </a:pPr>
            <a:r>
              <a:rPr lang="ar-SA" sz="4000" b="1" dirty="0"/>
              <a:t>أوجه الاختلاف بين التصفية للكبار والتصفية لصغار المدينين</a:t>
            </a:r>
            <a:endParaRPr lang="en-US" sz="4000" b="1" dirty="0"/>
          </a:p>
        </p:txBody>
      </p:sp>
      <p:graphicFrame>
        <p:nvGraphicFramePr>
          <p:cNvPr id="4" name="Content Placeholder 3">
            <a:extLst>
              <a:ext uri="{FF2B5EF4-FFF2-40B4-BE49-F238E27FC236}">
                <a16:creationId xmlns:a16="http://schemas.microsoft.com/office/drawing/2014/main" id="{89786F9C-EA89-C045-9258-1268B692CFCD}"/>
              </a:ext>
            </a:extLst>
          </p:cNvPr>
          <p:cNvGraphicFramePr>
            <a:graphicFrameLocks noGrp="1"/>
          </p:cNvGraphicFramePr>
          <p:nvPr>
            <p:ph idx="1"/>
            <p:extLst/>
          </p:nvPr>
        </p:nvGraphicFramePr>
        <p:xfrm>
          <a:off x="185530" y="1825625"/>
          <a:ext cx="11794434" cy="4937760"/>
        </p:xfrm>
        <a:graphic>
          <a:graphicData uri="http://schemas.openxmlformats.org/drawingml/2006/table">
            <a:tbl>
              <a:tblPr firstRow="1" bandRow="1">
                <a:tableStyleId>{5C22544A-7EE6-4342-B048-85BDC9FD1C3A}</a:tableStyleId>
              </a:tblPr>
              <a:tblGrid>
                <a:gridCol w="3931478">
                  <a:extLst>
                    <a:ext uri="{9D8B030D-6E8A-4147-A177-3AD203B41FA5}">
                      <a16:colId xmlns:a16="http://schemas.microsoft.com/office/drawing/2014/main" val="782199345"/>
                    </a:ext>
                  </a:extLst>
                </a:gridCol>
                <a:gridCol w="3931478">
                  <a:extLst>
                    <a:ext uri="{9D8B030D-6E8A-4147-A177-3AD203B41FA5}">
                      <a16:colId xmlns:a16="http://schemas.microsoft.com/office/drawing/2014/main" val="3491874072"/>
                    </a:ext>
                  </a:extLst>
                </a:gridCol>
                <a:gridCol w="3931478">
                  <a:extLst>
                    <a:ext uri="{9D8B030D-6E8A-4147-A177-3AD203B41FA5}">
                      <a16:colId xmlns:a16="http://schemas.microsoft.com/office/drawing/2014/main" val="3358810065"/>
                    </a:ext>
                  </a:extLst>
                </a:gridCol>
              </a:tblGrid>
              <a:tr h="370840">
                <a:tc>
                  <a:txBody>
                    <a:bodyPr/>
                    <a:lstStyle/>
                    <a:p>
                      <a:pPr marL="0" algn="ctr" defTabSz="914400" rtl="1" eaLnBrk="1" latinLnBrk="0" hangingPunct="1"/>
                      <a:r>
                        <a:rPr lang="ar-SA" sz="3200" dirty="0"/>
                        <a:t>التصفية للصغار</a:t>
                      </a:r>
                      <a:endParaRPr lang="en-US" sz="3200" dirty="0"/>
                    </a:p>
                  </a:txBody>
                  <a:tcPr/>
                </a:tc>
                <a:tc>
                  <a:txBody>
                    <a:bodyPr/>
                    <a:lstStyle/>
                    <a:p>
                      <a:pPr marL="0" algn="ctr" defTabSz="914400" rtl="1" eaLnBrk="1" latinLnBrk="0" hangingPunct="1"/>
                      <a:r>
                        <a:rPr lang="ar-SA" sz="3200" dirty="0"/>
                        <a:t>التصفية للكبار</a:t>
                      </a:r>
                      <a:endParaRPr lang="en-US" sz="3200" dirty="0"/>
                    </a:p>
                  </a:txBody>
                  <a:tcPr/>
                </a:tc>
                <a:tc>
                  <a:txBody>
                    <a:bodyPr/>
                    <a:lstStyle/>
                    <a:p>
                      <a:pPr marL="0" algn="r" defTabSz="914400" rtl="1" eaLnBrk="1" latinLnBrk="0" hangingPunct="1"/>
                      <a:endParaRPr lang="en-US" sz="3200" dirty="0"/>
                    </a:p>
                  </a:txBody>
                  <a:tcPr/>
                </a:tc>
                <a:extLst>
                  <a:ext uri="{0D108BD9-81ED-4DB2-BD59-A6C34878D82A}">
                    <a16:rowId xmlns:a16="http://schemas.microsoft.com/office/drawing/2014/main" val="1262839932"/>
                  </a:ext>
                </a:extLst>
              </a:tr>
              <a:tr h="370840">
                <a:tc>
                  <a:txBody>
                    <a:bodyPr/>
                    <a:lstStyle/>
                    <a:p>
                      <a:pPr marL="0" algn="ctr" defTabSz="914400" rtl="1" eaLnBrk="1" latinLnBrk="0" hangingPunct="1"/>
                      <a:r>
                        <a:rPr lang="ar-SA" sz="3200" dirty="0"/>
                        <a:t>لا تزيد ديونه عن ٢ مليون</a:t>
                      </a:r>
                      <a:endParaRPr lang="en-US" sz="3200" dirty="0"/>
                    </a:p>
                  </a:txBody>
                  <a:tcPr/>
                </a:tc>
                <a:tc>
                  <a:txBody>
                    <a:bodyPr/>
                    <a:lstStyle/>
                    <a:p>
                      <a:pPr marL="0" algn="ctr" defTabSz="914400" rtl="1" eaLnBrk="1" latinLnBrk="0" hangingPunct="1"/>
                      <a:r>
                        <a:rPr lang="ar-SA" sz="3200" dirty="0"/>
                        <a:t>تزيد ديونه عن ٢ مليون</a:t>
                      </a:r>
                      <a:endParaRPr lang="en-US" sz="3200" dirty="0"/>
                    </a:p>
                  </a:txBody>
                  <a:tcPr/>
                </a:tc>
                <a:tc>
                  <a:txBody>
                    <a:bodyPr/>
                    <a:lstStyle/>
                    <a:p>
                      <a:pPr marL="0" algn="ctr" defTabSz="914400" rtl="1" eaLnBrk="1" latinLnBrk="0" hangingPunct="1"/>
                      <a:r>
                        <a:rPr lang="ar-SA" sz="3200" b="1" dirty="0">
                          <a:solidFill>
                            <a:schemeClr val="bg1"/>
                          </a:solidFill>
                        </a:rPr>
                        <a:t>تعريف المدين</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1511737097"/>
                  </a:ext>
                </a:extLst>
              </a:tr>
              <a:tr h="370840">
                <a:tc>
                  <a:txBody>
                    <a:bodyPr/>
                    <a:lstStyle/>
                    <a:p>
                      <a:pPr marL="0" algn="ctr" defTabSz="914400" rtl="1" eaLnBrk="1" latinLnBrk="0" hangingPunct="1"/>
                      <a:r>
                        <a:rPr lang="ar-SA" sz="3200" dirty="0"/>
                        <a:t>... الإيداع القضائي</a:t>
                      </a:r>
                      <a:endParaRPr lang="en-US" sz="3200" dirty="0"/>
                    </a:p>
                  </a:txBody>
                  <a:tcPr/>
                </a:tc>
                <a:tc>
                  <a:txBody>
                    <a:bodyPr/>
                    <a:lstStyle/>
                    <a:p>
                      <a:pPr marL="0" algn="ctr" defTabSz="914400" rtl="1" eaLnBrk="1" latinLnBrk="0" hangingPunct="1"/>
                      <a:r>
                        <a:rPr lang="ar-SA" sz="3200" dirty="0"/>
                        <a:t>يقدم من المدين أو الدائن أو الجهة المختصة أو المحكمة</a:t>
                      </a:r>
                      <a:endParaRPr lang="en-US" sz="3200" dirty="0"/>
                    </a:p>
                  </a:txBody>
                  <a:tcPr/>
                </a:tc>
                <a:tc>
                  <a:txBody>
                    <a:bodyPr/>
                    <a:lstStyle/>
                    <a:p>
                      <a:pPr marL="0" algn="ctr" defTabSz="914400" rtl="1" eaLnBrk="1" latinLnBrk="0" hangingPunct="1"/>
                      <a:r>
                        <a:rPr lang="ar-SA" sz="3200" b="1" dirty="0">
                          <a:solidFill>
                            <a:schemeClr val="bg1"/>
                          </a:solidFill>
                        </a:rPr>
                        <a:t>طلب الافتتاح</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1334680158"/>
                  </a:ext>
                </a:extLst>
              </a:tr>
              <a:tr h="370840">
                <a:tc>
                  <a:txBody>
                    <a:bodyPr/>
                    <a:lstStyle/>
                    <a:p>
                      <a:pPr marL="0" algn="ctr" defTabSz="914400" rtl="1" eaLnBrk="1" latinLnBrk="0" hangingPunct="1"/>
                      <a:r>
                        <a:rPr lang="ar-SA" sz="3200" dirty="0"/>
                        <a:t>على حسب طريقة الافتتاح</a:t>
                      </a:r>
                      <a:endParaRPr lang="en-US" sz="3200" dirty="0"/>
                    </a:p>
                  </a:txBody>
                  <a:tcPr/>
                </a:tc>
                <a:tc>
                  <a:txBody>
                    <a:bodyPr/>
                    <a:lstStyle/>
                    <a:p>
                      <a:pPr marL="0" algn="ctr" defTabSz="914400" rtl="1" eaLnBrk="1" latinLnBrk="0" hangingPunct="1"/>
                      <a:r>
                        <a:rPr lang="ar-SA" sz="3200" dirty="0"/>
                        <a:t>تعينه المحكمة</a:t>
                      </a:r>
                      <a:endParaRPr lang="en-US" sz="3200" dirty="0"/>
                    </a:p>
                  </a:txBody>
                  <a:tcPr/>
                </a:tc>
                <a:tc>
                  <a:txBody>
                    <a:bodyPr/>
                    <a:lstStyle/>
                    <a:p>
                      <a:pPr marL="0" algn="ctr" defTabSz="914400" rtl="1" eaLnBrk="1" latinLnBrk="0" hangingPunct="1"/>
                      <a:r>
                        <a:rPr lang="ar-SA" sz="3200" b="1" dirty="0">
                          <a:solidFill>
                            <a:schemeClr val="bg1"/>
                          </a:solidFill>
                        </a:rPr>
                        <a:t>تعيين الأمين</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2671576835"/>
                  </a:ext>
                </a:extLst>
              </a:tr>
              <a:tr h="370840">
                <a:tc>
                  <a:txBody>
                    <a:bodyPr/>
                    <a:lstStyle/>
                    <a:p>
                      <a:pPr marL="0" algn="ctr" defTabSz="914400" rtl="1" eaLnBrk="1" latinLnBrk="0" hangingPunct="1"/>
                      <a:r>
                        <a:rPr lang="ar-SA" sz="3200" dirty="0"/>
                        <a:t>لا يتم إنشاء لجنة للدائنين</a:t>
                      </a:r>
                      <a:endParaRPr lang="en-US" sz="3200" dirty="0"/>
                    </a:p>
                  </a:txBody>
                  <a:tcPr/>
                </a:tc>
                <a:tc>
                  <a:txBody>
                    <a:bodyPr/>
                    <a:lstStyle/>
                    <a:p>
                      <a:pPr marL="0" algn="ctr" defTabSz="914400" rtl="1" eaLnBrk="1" latinLnBrk="0" hangingPunct="1"/>
                      <a:r>
                        <a:rPr lang="ar-SA" sz="3200" dirty="0"/>
                        <a:t>يتم إنشاء لجنة للدائنين</a:t>
                      </a:r>
                      <a:endParaRPr lang="en-US" sz="3200" dirty="0"/>
                    </a:p>
                  </a:txBody>
                  <a:tcPr/>
                </a:tc>
                <a:tc>
                  <a:txBody>
                    <a:bodyPr/>
                    <a:lstStyle/>
                    <a:p>
                      <a:pPr marL="0" algn="ctr" defTabSz="914400" rtl="1" eaLnBrk="1" latinLnBrk="0" hangingPunct="1"/>
                      <a:r>
                        <a:rPr lang="ar-SA" sz="3200" b="1" dirty="0">
                          <a:solidFill>
                            <a:schemeClr val="bg1"/>
                          </a:solidFill>
                        </a:rPr>
                        <a:t>لجنة الدائنين</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1462788812"/>
                  </a:ext>
                </a:extLst>
              </a:tr>
              <a:tr h="370840">
                <a:tc>
                  <a:txBody>
                    <a:bodyPr/>
                    <a:lstStyle/>
                    <a:p>
                      <a:pPr marL="0" algn="ctr" defTabSz="914400" rtl="1" eaLnBrk="1" latinLnBrk="0" hangingPunct="1"/>
                      <a:r>
                        <a:rPr lang="ar-SA" sz="3200" dirty="0"/>
                        <a:t>محدد بمدة ١٢ شهر من تاريخ الافتتاح – وللأمين تمديدها اذا دعت الحاجة</a:t>
                      </a:r>
                      <a:endParaRPr lang="en-US" sz="3200" dirty="0"/>
                    </a:p>
                  </a:txBody>
                  <a:tcPr/>
                </a:tc>
                <a:tc>
                  <a:txBody>
                    <a:bodyPr/>
                    <a:lstStyle/>
                    <a:p>
                      <a:pPr marL="0" algn="ctr" defTabSz="914400" rtl="1" eaLnBrk="1" latinLnBrk="0" hangingPunct="1"/>
                      <a:r>
                        <a:rPr lang="ar-SA" sz="3200" dirty="0"/>
                        <a:t>غير محدد المدة</a:t>
                      </a:r>
                      <a:endParaRPr lang="en-US" sz="3200" dirty="0"/>
                    </a:p>
                  </a:txBody>
                  <a:tcPr/>
                </a:tc>
                <a:tc>
                  <a:txBody>
                    <a:bodyPr/>
                    <a:lstStyle/>
                    <a:p>
                      <a:pPr marL="0" algn="ctr" defTabSz="914400" rtl="1" eaLnBrk="1" latinLnBrk="0" hangingPunct="1"/>
                      <a:r>
                        <a:rPr lang="ar-SA" sz="3200" b="1" dirty="0">
                          <a:solidFill>
                            <a:schemeClr val="bg1"/>
                          </a:solidFill>
                        </a:rPr>
                        <a:t>مدة الإجراء</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2005637514"/>
                  </a:ext>
                </a:extLst>
              </a:tr>
            </a:tbl>
          </a:graphicData>
        </a:graphic>
      </p:graphicFrame>
    </p:spTree>
    <p:extLst>
      <p:ext uri="{BB962C8B-B14F-4D97-AF65-F5344CB8AC3E}">
        <p14:creationId xmlns:p14="http://schemas.microsoft.com/office/powerpoint/2010/main" val="74553925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A265-1D77-FD46-A703-3BD810FA1E59}"/>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أوجه الاختلاف بين التصفية وإعادة التنظيم المالي</a:t>
            </a:r>
            <a:endParaRPr lang="en-US" b="1" dirty="0"/>
          </a:p>
        </p:txBody>
      </p:sp>
      <p:graphicFrame>
        <p:nvGraphicFramePr>
          <p:cNvPr id="4" name="Content Placeholder 3">
            <a:extLst>
              <a:ext uri="{FF2B5EF4-FFF2-40B4-BE49-F238E27FC236}">
                <a16:creationId xmlns:a16="http://schemas.microsoft.com/office/drawing/2014/main" id="{CC77F741-E109-D945-90AD-B4CCEF43A760}"/>
              </a:ext>
            </a:extLst>
          </p:cNvPr>
          <p:cNvGraphicFramePr>
            <a:graphicFrameLocks noGrp="1"/>
          </p:cNvGraphicFramePr>
          <p:nvPr>
            <p:ph idx="1"/>
            <p:extLst/>
          </p:nvPr>
        </p:nvGraphicFramePr>
        <p:xfrm>
          <a:off x="185530" y="1825625"/>
          <a:ext cx="11794434" cy="3870960"/>
        </p:xfrm>
        <a:graphic>
          <a:graphicData uri="http://schemas.openxmlformats.org/drawingml/2006/table">
            <a:tbl>
              <a:tblPr firstRow="1" bandRow="1">
                <a:tableStyleId>{5C22544A-7EE6-4342-B048-85BDC9FD1C3A}</a:tableStyleId>
              </a:tblPr>
              <a:tblGrid>
                <a:gridCol w="3931478">
                  <a:extLst>
                    <a:ext uri="{9D8B030D-6E8A-4147-A177-3AD203B41FA5}">
                      <a16:colId xmlns:a16="http://schemas.microsoft.com/office/drawing/2014/main" val="782199345"/>
                    </a:ext>
                  </a:extLst>
                </a:gridCol>
                <a:gridCol w="3931478">
                  <a:extLst>
                    <a:ext uri="{9D8B030D-6E8A-4147-A177-3AD203B41FA5}">
                      <a16:colId xmlns:a16="http://schemas.microsoft.com/office/drawing/2014/main" val="3491874072"/>
                    </a:ext>
                  </a:extLst>
                </a:gridCol>
                <a:gridCol w="3931478">
                  <a:extLst>
                    <a:ext uri="{9D8B030D-6E8A-4147-A177-3AD203B41FA5}">
                      <a16:colId xmlns:a16="http://schemas.microsoft.com/office/drawing/2014/main" val="3358810065"/>
                    </a:ext>
                  </a:extLst>
                </a:gridCol>
              </a:tblGrid>
              <a:tr h="370840">
                <a:tc>
                  <a:txBody>
                    <a:bodyPr/>
                    <a:lstStyle/>
                    <a:p>
                      <a:pPr marL="0" algn="ctr" defTabSz="914400" rtl="1" eaLnBrk="1" latinLnBrk="0" hangingPunct="1"/>
                      <a:r>
                        <a:rPr lang="ar-SA" sz="3200" dirty="0"/>
                        <a:t>التنظيم للكبار</a:t>
                      </a:r>
                      <a:endParaRPr lang="en-US" sz="3200" dirty="0"/>
                    </a:p>
                  </a:txBody>
                  <a:tcPr/>
                </a:tc>
                <a:tc>
                  <a:txBody>
                    <a:bodyPr/>
                    <a:lstStyle/>
                    <a:p>
                      <a:pPr marL="0" algn="ctr" defTabSz="914400" rtl="1" eaLnBrk="1" latinLnBrk="0" hangingPunct="1"/>
                      <a:r>
                        <a:rPr lang="ar-SA" sz="3200" dirty="0"/>
                        <a:t>التصفية</a:t>
                      </a:r>
                      <a:endParaRPr lang="en-US" sz="3200" dirty="0"/>
                    </a:p>
                  </a:txBody>
                  <a:tcPr/>
                </a:tc>
                <a:tc>
                  <a:txBody>
                    <a:bodyPr/>
                    <a:lstStyle/>
                    <a:p>
                      <a:pPr marL="0" algn="r" defTabSz="914400" rtl="1" eaLnBrk="1" latinLnBrk="0" hangingPunct="1"/>
                      <a:endParaRPr lang="en-US" sz="3200" dirty="0"/>
                    </a:p>
                  </a:txBody>
                  <a:tcPr/>
                </a:tc>
                <a:extLst>
                  <a:ext uri="{0D108BD9-81ED-4DB2-BD59-A6C34878D82A}">
                    <a16:rowId xmlns:a16="http://schemas.microsoft.com/office/drawing/2014/main" val="1262839932"/>
                  </a:ext>
                </a:extLst>
              </a:tr>
              <a:tr h="370840">
                <a:tc>
                  <a:txBody>
                    <a:bodyPr/>
                    <a:lstStyle/>
                    <a:p>
                      <a:pPr marL="0" algn="ctr" defTabSz="914400" rtl="1" eaLnBrk="1" latinLnBrk="0" hangingPunct="1"/>
                      <a:r>
                        <a:rPr lang="ar-SA" sz="3200" dirty="0"/>
                        <a:t>محاولة استمرار نشاط المدين</a:t>
                      </a:r>
                      <a:endParaRPr lang="en-US" sz="3200" dirty="0"/>
                    </a:p>
                  </a:txBody>
                  <a:tcPr/>
                </a:tc>
                <a:tc>
                  <a:txBody>
                    <a:bodyPr/>
                    <a:lstStyle/>
                    <a:p>
                      <a:pPr marL="0" algn="ctr" defTabSz="914400" rtl="1" eaLnBrk="1" latinLnBrk="0" hangingPunct="1"/>
                      <a:r>
                        <a:rPr lang="ar-SA" sz="3200" dirty="0"/>
                        <a:t>إنهاء نشاط المدين</a:t>
                      </a:r>
                      <a:endParaRPr lang="en-US" sz="3200" dirty="0"/>
                    </a:p>
                  </a:txBody>
                  <a:tcPr/>
                </a:tc>
                <a:tc>
                  <a:txBody>
                    <a:bodyPr/>
                    <a:lstStyle/>
                    <a:p>
                      <a:pPr marL="0" algn="ctr" defTabSz="914400" rtl="1" eaLnBrk="1" latinLnBrk="0" hangingPunct="1"/>
                      <a:r>
                        <a:rPr lang="ar-SA" sz="3200" b="1" dirty="0">
                          <a:solidFill>
                            <a:schemeClr val="bg1"/>
                          </a:solidFill>
                        </a:rPr>
                        <a:t>الهدف</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1462788812"/>
                  </a:ext>
                </a:extLst>
              </a:tr>
              <a:tr h="370840">
                <a:tc>
                  <a:txBody>
                    <a:bodyPr/>
                    <a:lstStyle/>
                    <a:p>
                      <a:pPr marL="0" algn="ctr" defTabSz="914400" rtl="1" eaLnBrk="1" latinLnBrk="0" hangingPunct="1"/>
                      <a:r>
                        <a:rPr lang="ar-SA" sz="3200" dirty="0"/>
                        <a:t>متعثر أو مفلس أو يعاني من اضطرابات مالية</a:t>
                      </a:r>
                      <a:endParaRPr lang="en-US" sz="3200" dirty="0"/>
                    </a:p>
                  </a:txBody>
                  <a:tcPr/>
                </a:tc>
                <a:tc>
                  <a:txBody>
                    <a:bodyPr/>
                    <a:lstStyle/>
                    <a:p>
                      <a:pPr marL="0" algn="ctr" defTabSz="914400" rtl="1" eaLnBrk="1" latinLnBrk="0" hangingPunct="1"/>
                      <a:r>
                        <a:rPr lang="ar-SA" sz="3200" dirty="0"/>
                        <a:t>متعثرا أو مفلسا</a:t>
                      </a:r>
                      <a:endParaRPr lang="en-US" sz="3200" dirty="0"/>
                    </a:p>
                  </a:txBody>
                  <a:tcPr/>
                </a:tc>
                <a:tc>
                  <a:txBody>
                    <a:bodyPr/>
                    <a:lstStyle/>
                    <a:p>
                      <a:pPr marL="0" algn="ctr" defTabSz="914400" rtl="1" eaLnBrk="1" latinLnBrk="0" hangingPunct="1"/>
                      <a:r>
                        <a:rPr lang="ar-SA" sz="3200" b="1" dirty="0">
                          <a:solidFill>
                            <a:schemeClr val="bg1"/>
                          </a:solidFill>
                        </a:rPr>
                        <a:t>شروط الافتتاح</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2005637514"/>
                  </a:ext>
                </a:extLst>
              </a:tr>
              <a:tr h="370840">
                <a:tc>
                  <a:txBody>
                    <a:bodyPr/>
                    <a:lstStyle/>
                    <a:p>
                      <a:pPr marL="0" algn="ctr" defTabSz="914400" rtl="1" eaLnBrk="1" latinLnBrk="0" hangingPunct="1"/>
                      <a:r>
                        <a:rPr lang="ar-SA" sz="3200" dirty="0"/>
                        <a:t>لا تغل يد المدين، وإنما يكون الأمين مشرف على النشاط</a:t>
                      </a:r>
                      <a:endParaRPr lang="en-US" sz="3200" dirty="0"/>
                    </a:p>
                  </a:txBody>
                  <a:tcPr/>
                </a:tc>
                <a:tc>
                  <a:txBody>
                    <a:bodyPr/>
                    <a:lstStyle/>
                    <a:p>
                      <a:pPr marL="0" algn="ctr" defTabSz="914400" rtl="1" eaLnBrk="1" latinLnBrk="0" hangingPunct="1"/>
                      <a:r>
                        <a:rPr lang="ar-SA" sz="3200" dirty="0"/>
                        <a:t>غل يد المدين عن إدارة نشاطه</a:t>
                      </a:r>
                      <a:endParaRPr lang="en-US" sz="3200" dirty="0"/>
                    </a:p>
                  </a:txBody>
                  <a:tcPr/>
                </a:tc>
                <a:tc>
                  <a:txBody>
                    <a:bodyPr/>
                    <a:lstStyle/>
                    <a:p>
                      <a:pPr marL="0" algn="ctr" defTabSz="914400" rtl="1" eaLnBrk="1" latinLnBrk="0" hangingPunct="1"/>
                      <a:r>
                        <a:rPr lang="ar-SA" sz="3200" b="1" dirty="0">
                          <a:solidFill>
                            <a:schemeClr val="bg1"/>
                          </a:solidFill>
                        </a:rPr>
                        <a:t>غل يد المدين</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2409474812"/>
                  </a:ext>
                </a:extLst>
              </a:tr>
              <a:tr h="370840">
                <a:tc>
                  <a:txBody>
                    <a:bodyPr/>
                    <a:lstStyle/>
                    <a:p>
                      <a:pPr marL="0" algn="ctr" defTabSz="914400" rtl="1" eaLnBrk="1" latinLnBrk="0" hangingPunct="1"/>
                      <a:r>
                        <a:rPr lang="ar-SA" sz="3200" dirty="0"/>
                        <a:t>لا تسقط الآجال</a:t>
                      </a:r>
                      <a:endParaRPr lang="en-US" sz="3200" dirty="0"/>
                    </a:p>
                  </a:txBody>
                  <a:tcPr/>
                </a:tc>
                <a:tc>
                  <a:txBody>
                    <a:bodyPr/>
                    <a:lstStyle/>
                    <a:p>
                      <a:pPr marL="0" algn="ctr" defTabSz="914400" rtl="1" eaLnBrk="1" latinLnBrk="0" hangingPunct="1"/>
                      <a:r>
                        <a:rPr lang="ar-SA" sz="3200" dirty="0"/>
                        <a:t>تسقط الآجال</a:t>
                      </a:r>
                      <a:endParaRPr lang="en-US" sz="3200" dirty="0"/>
                    </a:p>
                  </a:txBody>
                  <a:tcPr/>
                </a:tc>
                <a:tc>
                  <a:txBody>
                    <a:bodyPr/>
                    <a:lstStyle/>
                    <a:p>
                      <a:pPr marL="0" algn="ctr" defTabSz="914400" rtl="1" eaLnBrk="1" latinLnBrk="0" hangingPunct="1"/>
                      <a:r>
                        <a:rPr lang="ar-SA" sz="3200" b="1" dirty="0">
                          <a:solidFill>
                            <a:schemeClr val="bg1"/>
                          </a:solidFill>
                        </a:rPr>
                        <a:t>آجال الديون</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3245998304"/>
                  </a:ext>
                </a:extLst>
              </a:tr>
            </a:tbl>
          </a:graphicData>
        </a:graphic>
      </p:graphicFrame>
    </p:spTree>
    <p:extLst>
      <p:ext uri="{BB962C8B-B14F-4D97-AF65-F5344CB8AC3E}">
        <p14:creationId xmlns:p14="http://schemas.microsoft.com/office/powerpoint/2010/main" val="381809588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DBCC84-3C7C-AE45-813E-892686FA5E83}"/>
              </a:ext>
            </a:extLst>
          </p:cNvPr>
          <p:cNvSpPr/>
          <p:nvPr/>
        </p:nvSpPr>
        <p:spPr>
          <a:xfrm>
            <a:off x="328617" y="428629"/>
            <a:ext cx="11544300" cy="600075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ar-SA" sz="5400" b="1" dirty="0"/>
          </a:p>
          <a:p>
            <a:pPr algn="ctr" defTabSz="914377" rtl="1"/>
            <a:r>
              <a:rPr lang="ar-SA" sz="6000" b="1" dirty="0"/>
              <a:t>المحاضرة التاسعة والعشرين</a:t>
            </a:r>
          </a:p>
          <a:p>
            <a:pPr algn="ctr" defTabSz="914377" rtl="1"/>
            <a:endParaRPr lang="ar-SA" sz="5400" b="1" u="sng" dirty="0"/>
          </a:p>
          <a:p>
            <a:pPr algn="ctr" defTabSz="914377" rtl="1"/>
            <a:endParaRPr lang="en-US" sz="5400" b="1" dirty="0"/>
          </a:p>
        </p:txBody>
      </p:sp>
    </p:spTree>
    <p:extLst>
      <p:ext uri="{BB962C8B-B14F-4D97-AF65-F5344CB8AC3E}">
        <p14:creationId xmlns:p14="http://schemas.microsoft.com/office/powerpoint/2010/main" val="3365435639"/>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66658" y="132524"/>
            <a:ext cx="5420139" cy="1696279"/>
          </a:xfrm>
          <a:prstGeom prst="flowChartTerminator">
            <a:avLst/>
          </a:prstGeom>
          <a:solidFill>
            <a:schemeClr val="accent4">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6" name="Pentagon 5"/>
          <p:cNvSpPr/>
          <p:nvPr/>
        </p:nvSpPr>
        <p:spPr>
          <a:xfrm flipH="1">
            <a:off x="145773" y="1991137"/>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تعريف التصفية الإدارية وطرق وشروط الافتتاح</a:t>
            </a:r>
            <a:endParaRPr lang="en-US" sz="4000" b="1" dirty="0"/>
          </a:p>
        </p:txBody>
      </p:sp>
      <p:sp>
        <p:nvSpPr>
          <p:cNvPr id="9" name="Pentagon 8">
            <a:extLst>
              <a:ext uri="{FF2B5EF4-FFF2-40B4-BE49-F238E27FC236}">
                <a16:creationId xmlns:a16="http://schemas.microsoft.com/office/drawing/2014/main" id="{F525DC80-EBFF-C941-834E-1F90B4C61729}"/>
              </a:ext>
            </a:extLst>
          </p:cNvPr>
          <p:cNvSpPr/>
          <p:nvPr/>
        </p:nvSpPr>
        <p:spPr>
          <a:xfrm flipH="1">
            <a:off x="145773" y="3971799"/>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تنفيذ إجراء التصفية الإدارية</a:t>
            </a:r>
            <a:endParaRPr lang="en-US" sz="4000" b="1" dirty="0"/>
          </a:p>
        </p:txBody>
      </p:sp>
      <p:sp>
        <p:nvSpPr>
          <p:cNvPr id="10" name="Pentagon 9">
            <a:extLst>
              <a:ext uri="{FF2B5EF4-FFF2-40B4-BE49-F238E27FC236}">
                <a16:creationId xmlns:a16="http://schemas.microsoft.com/office/drawing/2014/main" id="{810B163A-A784-434C-8C7F-2071BCF07C3A}"/>
              </a:ext>
            </a:extLst>
          </p:cNvPr>
          <p:cNvSpPr/>
          <p:nvPr/>
        </p:nvSpPr>
        <p:spPr>
          <a:xfrm flipH="1">
            <a:off x="145773" y="2981468"/>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الآثار المترتبة على افتتاح إجراء التصفية الإدارية</a:t>
            </a:r>
            <a:endParaRPr lang="en-US" sz="4000" b="1" dirty="0"/>
          </a:p>
        </p:txBody>
      </p:sp>
      <p:sp>
        <p:nvSpPr>
          <p:cNvPr id="7" name="Pentagon 6">
            <a:extLst>
              <a:ext uri="{FF2B5EF4-FFF2-40B4-BE49-F238E27FC236}">
                <a16:creationId xmlns:a16="http://schemas.microsoft.com/office/drawing/2014/main" id="{2A62FF67-4EB8-1544-9A7D-FA95D0F2584C}"/>
              </a:ext>
            </a:extLst>
          </p:cNvPr>
          <p:cNvSpPr/>
          <p:nvPr/>
        </p:nvSpPr>
        <p:spPr>
          <a:xfrm flipH="1">
            <a:off x="145773" y="4889629"/>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إنهاء إجراء التصفية الإدارية والآثار المترتبة عليه</a:t>
            </a:r>
            <a:endParaRPr lang="en-US" sz="4000" b="1" dirty="0"/>
          </a:p>
        </p:txBody>
      </p:sp>
      <p:sp>
        <p:nvSpPr>
          <p:cNvPr id="12" name="Pentagon 11">
            <a:extLst>
              <a:ext uri="{FF2B5EF4-FFF2-40B4-BE49-F238E27FC236}">
                <a16:creationId xmlns:a16="http://schemas.microsoft.com/office/drawing/2014/main" id="{FE95956C-69E5-3D4B-BE98-34E54D61A972}"/>
              </a:ext>
            </a:extLst>
          </p:cNvPr>
          <p:cNvSpPr/>
          <p:nvPr/>
        </p:nvSpPr>
        <p:spPr>
          <a:xfrm flipH="1">
            <a:off x="145773" y="5807459"/>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a:t>إجراءات مطالبة الدائنين بديونهم المتبقية في ذمة المدين</a:t>
            </a:r>
            <a:endParaRPr lang="en-US" sz="4000" b="1" dirty="0"/>
          </a:p>
        </p:txBody>
      </p:sp>
    </p:spTree>
    <p:extLst>
      <p:ext uri="{BB962C8B-B14F-4D97-AF65-F5344CB8AC3E}">
        <p14:creationId xmlns:p14="http://schemas.microsoft.com/office/powerpoint/2010/main" val="125172234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7F23-6431-7A48-8D9A-8F3A0EB7F728}"/>
              </a:ext>
            </a:extLst>
          </p:cNvPr>
          <p:cNvSpPr>
            <a:spLocks noGrp="1"/>
          </p:cNvSpPr>
          <p:nvPr>
            <p:ph type="title"/>
          </p:nvPr>
        </p:nvSpPr>
        <p:spPr>
          <a:xfrm>
            <a:off x="838200" y="365126"/>
            <a:ext cx="10515600" cy="801066"/>
          </a:xfrm>
          <a:ln>
            <a:solidFill>
              <a:schemeClr val="accent1"/>
            </a:solidFill>
          </a:ln>
        </p:spPr>
        <p:txBody>
          <a:bodyPr/>
          <a:lstStyle/>
          <a:p>
            <a:pPr algn="ctr" rtl="1"/>
            <a:r>
              <a:rPr lang="ar-SA" b="1" dirty="0"/>
              <a:t>تعريف التصفية الإدارية وطرق الافتتاح </a:t>
            </a:r>
            <a:endParaRPr lang="en-US" dirty="0"/>
          </a:p>
        </p:txBody>
      </p:sp>
      <p:sp>
        <p:nvSpPr>
          <p:cNvPr id="3" name="Content Placeholder 2">
            <a:extLst>
              <a:ext uri="{FF2B5EF4-FFF2-40B4-BE49-F238E27FC236}">
                <a16:creationId xmlns:a16="http://schemas.microsoft.com/office/drawing/2014/main" id="{8B58F6CB-2DBB-3F4A-9233-012C2A854600}"/>
              </a:ext>
            </a:extLst>
          </p:cNvPr>
          <p:cNvSpPr>
            <a:spLocks noGrp="1"/>
          </p:cNvSpPr>
          <p:nvPr>
            <p:ph idx="1"/>
          </p:nvPr>
        </p:nvSpPr>
        <p:spPr>
          <a:xfrm>
            <a:off x="152400" y="1335294"/>
            <a:ext cx="11887200" cy="4351338"/>
          </a:xfr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b="1" dirty="0">
                <a:solidFill>
                  <a:schemeClr val="accent1"/>
                </a:solidFill>
              </a:rPr>
              <a:t>التصفية الإدارية: </a:t>
            </a:r>
            <a:r>
              <a:rPr lang="ar-SA" dirty="0"/>
              <a:t>إجراء يهدف إلى بيع أصول التفليسة التي لا يتوقع أن ينتج عن بيعها حصيلة تكفي للوفاء بمصروفات إجراء التصفية، </a:t>
            </a:r>
            <a:r>
              <a:rPr lang="ar-SA" u="sng" dirty="0"/>
              <a:t>تحت إدارة لجنة الإفلاس. </a:t>
            </a:r>
          </a:p>
          <a:p>
            <a:pPr marL="228600" indent="-228600" algn="just" defTabSz="914400" rtl="1" eaLnBrk="1" latinLnBrk="0" hangingPunct="1">
              <a:lnSpc>
                <a:spcPct val="90000"/>
              </a:lnSpc>
              <a:spcBef>
                <a:spcPts val="1000"/>
              </a:spcBef>
              <a:buFont typeface="Arial" panose="020B0604020202020204" pitchFamily="34" charset="0"/>
              <a:buChar char="•"/>
            </a:pPr>
            <a:r>
              <a:rPr lang="ar-SA" b="1" dirty="0">
                <a:solidFill>
                  <a:schemeClr val="accent1"/>
                </a:solidFill>
              </a:rPr>
              <a:t>طرق الافتتاح: </a:t>
            </a:r>
          </a:p>
          <a:p>
            <a:pPr marL="514350" indent="-514350" algn="just" defTabSz="914400" rtl="1" eaLnBrk="1" latinLnBrk="0" hangingPunct="1">
              <a:lnSpc>
                <a:spcPct val="90000"/>
              </a:lnSpc>
              <a:spcBef>
                <a:spcPts val="1000"/>
              </a:spcBef>
              <a:buFont typeface="+mj-lt"/>
              <a:buAutoNum type="arabicPeriod"/>
            </a:pPr>
            <a:r>
              <a:rPr lang="ar-SA" dirty="0"/>
              <a:t>بناء على حكم المحكمة بإنهاء إجراء سابق. </a:t>
            </a:r>
          </a:p>
          <a:p>
            <a:pPr marL="514350" indent="-514350" algn="just" defTabSz="914400" rtl="1" eaLnBrk="1" latinLnBrk="0" hangingPunct="1">
              <a:lnSpc>
                <a:spcPct val="90000"/>
              </a:lnSpc>
              <a:spcBef>
                <a:spcPts val="1000"/>
              </a:spcBef>
              <a:buFont typeface="+mj-lt"/>
              <a:buAutoNum type="arabicPeriod"/>
            </a:pPr>
            <a:r>
              <a:rPr lang="ar-SA" dirty="0"/>
              <a:t>أن يقدم المدين أو الجهة المختصة طلب للمحكمة المختصة بالافتتاح. </a:t>
            </a:r>
          </a:p>
          <a:p>
            <a:pPr algn="just" rtl="1"/>
            <a:r>
              <a:rPr lang="ar-SA" b="1" dirty="0">
                <a:solidFill>
                  <a:schemeClr val="accent1"/>
                </a:solidFill>
              </a:rPr>
              <a:t>شروط الافتتاح: </a:t>
            </a:r>
          </a:p>
          <a:p>
            <a:pPr marL="514350" indent="-514350" algn="just" rtl="1">
              <a:buFont typeface="+mj-lt"/>
              <a:buAutoNum type="arabicPeriod"/>
            </a:pPr>
            <a:r>
              <a:rPr lang="ar-SA" dirty="0"/>
              <a:t>أن يكون المدين متعثر أو مفلس</a:t>
            </a:r>
          </a:p>
          <a:p>
            <a:pPr marL="514350" indent="-514350" algn="just" rtl="1">
              <a:buFont typeface="+mj-lt"/>
              <a:buAutoNum type="arabicPeriod"/>
            </a:pPr>
            <a:r>
              <a:rPr lang="ar-SA" dirty="0"/>
              <a:t>أن تكون أصوله لا تكفي للوفاء بمصروفات إجراء التصفية.  </a:t>
            </a:r>
            <a:endParaRPr lang="en-US" dirty="0"/>
          </a:p>
          <a:p>
            <a:pPr marL="514350" indent="-514350" algn="just" rtl="1">
              <a:buFont typeface="+mj-lt"/>
              <a:buAutoNum type="arabicPeriod"/>
            </a:pPr>
            <a:r>
              <a:rPr lang="ar-SA" dirty="0"/>
              <a:t>أن يرفق في طلبه الوثائق والمعلومات</a:t>
            </a:r>
          </a:p>
          <a:p>
            <a:pPr algn="just" rtl="1"/>
            <a:r>
              <a:rPr lang="ar-SA" b="1" dirty="0">
                <a:solidFill>
                  <a:schemeClr val="accent1"/>
                </a:solidFill>
              </a:rPr>
              <a:t>نظر المحكمة للطلب: </a:t>
            </a:r>
            <a:r>
              <a:rPr lang="ar-SA" dirty="0"/>
              <a:t>وستقضي بأحد ثلاث أمور: </a:t>
            </a:r>
          </a:p>
          <a:p>
            <a:pPr marL="0" indent="0" algn="just" rtl="1">
              <a:buNone/>
            </a:pPr>
            <a:r>
              <a:rPr lang="en-US" dirty="0"/>
              <a:t>1</a:t>
            </a:r>
            <a:r>
              <a:rPr lang="ar-SA" dirty="0"/>
              <a:t>- القبول          </a:t>
            </a:r>
            <a:r>
              <a:rPr lang="en-US" dirty="0"/>
              <a:t>2</a:t>
            </a:r>
            <a:r>
              <a:rPr lang="ar-SA" dirty="0"/>
              <a:t>- الرفض              </a:t>
            </a:r>
            <a:r>
              <a:rPr lang="en-US" dirty="0"/>
              <a:t>3</a:t>
            </a:r>
            <a:r>
              <a:rPr lang="ar-SA" dirty="0"/>
              <a:t>- تأجيل الجلسة</a:t>
            </a:r>
          </a:p>
          <a:p>
            <a:pPr algn="just" rtl="1"/>
            <a:endParaRPr lang="ar-SA" dirty="0"/>
          </a:p>
        </p:txBody>
      </p:sp>
    </p:spTree>
    <p:extLst>
      <p:ext uri="{BB962C8B-B14F-4D97-AF65-F5344CB8AC3E}">
        <p14:creationId xmlns:p14="http://schemas.microsoft.com/office/powerpoint/2010/main" val="162370890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5FE3-88DF-034B-96C3-9F6DAF461976}"/>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الآثار المترتبة على افتتاح إجراء التصفية الإدارية</a:t>
            </a:r>
            <a:endParaRPr lang="en-US" b="1" dirty="0"/>
          </a:p>
        </p:txBody>
      </p:sp>
      <p:sp>
        <p:nvSpPr>
          <p:cNvPr id="3" name="Content Placeholder 2">
            <a:extLst>
              <a:ext uri="{FF2B5EF4-FFF2-40B4-BE49-F238E27FC236}">
                <a16:creationId xmlns:a16="http://schemas.microsoft.com/office/drawing/2014/main" id="{542373EA-E190-E640-8BB5-53DBCF95A526}"/>
              </a:ext>
            </a:extLst>
          </p:cNvPr>
          <p:cNvSpPr>
            <a:spLocks noGrp="1"/>
          </p:cNvSpPr>
          <p:nvPr>
            <p:ph idx="1"/>
          </p:nvPr>
        </p:nvSpPr>
        <p:spPr/>
        <p:txBody>
          <a:bodyPr>
            <a:noAutofit/>
          </a:bodyPr>
          <a:lstStyle/>
          <a:p>
            <a:pPr marL="514350" indent="-514350" algn="r" defTabSz="914400" rtl="1" eaLnBrk="1" latinLnBrk="0" hangingPunct="1">
              <a:lnSpc>
                <a:spcPct val="90000"/>
              </a:lnSpc>
              <a:spcBef>
                <a:spcPts val="1000"/>
              </a:spcBef>
              <a:buFont typeface="+mj-lt"/>
              <a:buAutoNum type="arabicPeriod"/>
            </a:pPr>
            <a:r>
              <a:rPr lang="ar-SA" sz="3200" dirty="0">
                <a:solidFill>
                  <a:srgbClr val="0070C0"/>
                </a:solidFill>
              </a:rPr>
              <a:t>تعليق المطالبات </a:t>
            </a:r>
          </a:p>
          <a:p>
            <a:pPr marL="514350" indent="-514350" algn="r" defTabSz="914400" rtl="1" eaLnBrk="1" latinLnBrk="0" hangingPunct="1">
              <a:lnSpc>
                <a:spcPct val="90000"/>
              </a:lnSpc>
              <a:spcBef>
                <a:spcPts val="1000"/>
              </a:spcBef>
              <a:buFont typeface="+mj-lt"/>
              <a:buAutoNum type="arabicPeriod"/>
            </a:pPr>
            <a:r>
              <a:rPr lang="ar-SA" sz="3200" dirty="0">
                <a:solidFill>
                  <a:srgbClr val="0070C0"/>
                </a:solidFill>
              </a:rPr>
              <a:t>سقوط آجال الديون غير الحالة</a:t>
            </a:r>
          </a:p>
          <a:p>
            <a:pPr marL="514350" indent="-514350" algn="r" defTabSz="914400" rtl="1" eaLnBrk="1" latinLnBrk="0" hangingPunct="1">
              <a:lnSpc>
                <a:spcPct val="90000"/>
              </a:lnSpc>
              <a:spcBef>
                <a:spcPts val="1000"/>
              </a:spcBef>
              <a:buFont typeface="+mj-lt"/>
              <a:buAutoNum type="arabicPeriod"/>
            </a:pPr>
            <a:r>
              <a:rPr lang="ar-SA" sz="3200" dirty="0">
                <a:solidFill>
                  <a:srgbClr val="0070C0"/>
                </a:solidFill>
              </a:rPr>
              <a:t>تعيين لجنة الإفلاس لتتولى إدارة الإجراء</a:t>
            </a:r>
          </a:p>
          <a:p>
            <a:pPr lvl="1" algn="just" rtl="1"/>
            <a:r>
              <a:rPr lang="ar-SA" sz="3200" dirty="0"/>
              <a:t>غل يد المدين عن إدارة أمواله وإحلال لجنة الإفلاس محله.</a:t>
            </a:r>
          </a:p>
          <a:p>
            <a:pPr lvl="1" algn="just" rtl="1"/>
            <a:r>
              <a:rPr lang="ar-SA" sz="3200" dirty="0"/>
              <a:t>بطلان تصرف المدين في أي من أصول التفليسة.</a:t>
            </a:r>
          </a:p>
          <a:p>
            <a:pPr lvl="1" algn="just" rtl="1"/>
            <a:r>
              <a:rPr lang="ar-SA" sz="3200" dirty="0"/>
              <a:t>حق لجنة الافلاس في الحصول على المعلومات والوثائق.</a:t>
            </a:r>
          </a:p>
          <a:p>
            <a:pPr marL="514350" indent="-514350" algn="just" rtl="1">
              <a:buFont typeface="+mj-lt"/>
              <a:buAutoNum type="arabicPeriod"/>
            </a:pPr>
            <a:r>
              <a:rPr lang="ar-SA" sz="3200" dirty="0">
                <a:solidFill>
                  <a:srgbClr val="0070C0"/>
                </a:solidFill>
              </a:rPr>
              <a:t>تلتزم لجنة الإفلاس بالإعلان عن افتتاح الإجراء وتبليغ الدائنين لتقديم مطالباتهم خلال ٦٠ يوم من تاريخ الإعلان، وإيداع حكم الافتتاح في سجل الإفلاس. </a:t>
            </a:r>
          </a:p>
          <a:p>
            <a:pPr marL="514350" indent="-514350" algn="r" defTabSz="914400" rtl="1" eaLnBrk="1" latinLnBrk="0" hangingPunct="1">
              <a:lnSpc>
                <a:spcPct val="90000"/>
              </a:lnSpc>
              <a:spcBef>
                <a:spcPts val="1000"/>
              </a:spcBef>
              <a:buFont typeface="+mj-lt"/>
              <a:buAutoNum type="arabicPeriod"/>
            </a:pPr>
            <a:endParaRPr lang="en-US" sz="3200" dirty="0"/>
          </a:p>
        </p:txBody>
      </p:sp>
    </p:spTree>
    <p:extLst>
      <p:ext uri="{BB962C8B-B14F-4D97-AF65-F5344CB8AC3E}">
        <p14:creationId xmlns:p14="http://schemas.microsoft.com/office/powerpoint/2010/main" val="4046799959"/>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6219-6B24-1D44-BACA-44E19AE224D7}"/>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تنفيذ إجراء التصفية الإدارية</a:t>
            </a:r>
            <a:endParaRPr lang="en-US" b="1" dirty="0"/>
          </a:p>
        </p:txBody>
      </p:sp>
      <p:sp>
        <p:nvSpPr>
          <p:cNvPr id="3" name="Content Placeholder 2">
            <a:extLst>
              <a:ext uri="{FF2B5EF4-FFF2-40B4-BE49-F238E27FC236}">
                <a16:creationId xmlns:a16="http://schemas.microsoft.com/office/drawing/2014/main" id="{80901D88-BAF4-0D40-BA67-B6C1BF62B335}"/>
              </a:ext>
            </a:extLst>
          </p:cNvPr>
          <p:cNvSpPr>
            <a:spLocks noGrp="1"/>
          </p:cNvSpPr>
          <p:nvPr>
            <p:ph idx="1"/>
          </p:nvPr>
        </p:nvSpPr>
        <p:spPr>
          <a:xfrm>
            <a:off x="198783" y="1825625"/>
            <a:ext cx="11807687" cy="4351338"/>
          </a:xfrm>
        </p:spPr>
        <p:txBody>
          <a:bodyPr>
            <a:noAutofit/>
          </a:bodyPr>
          <a:lstStyle/>
          <a:p>
            <a:pPr marL="514350" indent="-514350" algn="r" defTabSz="914400" rtl="1" eaLnBrk="1" latinLnBrk="0" hangingPunct="1">
              <a:lnSpc>
                <a:spcPct val="90000"/>
              </a:lnSpc>
              <a:spcBef>
                <a:spcPts val="1000"/>
              </a:spcBef>
              <a:buFont typeface="+mj-lt"/>
              <a:buAutoNum type="arabicPeriod"/>
            </a:pPr>
            <a:r>
              <a:rPr lang="ar-SA" sz="3200" dirty="0">
                <a:solidFill>
                  <a:srgbClr val="0070C0"/>
                </a:solidFill>
              </a:rPr>
              <a:t>قيام لجنة الإفلاس بإعداد قائمة بالمطالبات</a:t>
            </a:r>
          </a:p>
          <a:p>
            <a:pPr marL="514350" indent="-514350" algn="r" defTabSz="914400" rtl="1" eaLnBrk="1" latinLnBrk="0" hangingPunct="1">
              <a:lnSpc>
                <a:spcPct val="90000"/>
              </a:lnSpc>
              <a:spcBef>
                <a:spcPts val="1000"/>
              </a:spcBef>
              <a:buFont typeface="+mj-lt"/>
              <a:buAutoNum type="arabicPeriod"/>
            </a:pPr>
            <a:r>
              <a:rPr lang="ar-SA" sz="3200" dirty="0">
                <a:solidFill>
                  <a:srgbClr val="0070C0"/>
                </a:solidFill>
              </a:rPr>
              <a:t>جرد وحصر أصول التفليسة </a:t>
            </a:r>
            <a:r>
              <a:rPr lang="ar-SA" sz="3200" dirty="0"/>
              <a:t>(إن وجدت)</a:t>
            </a:r>
          </a:p>
          <a:p>
            <a:pPr marL="514350" indent="-514350" algn="r" defTabSz="914400" rtl="1" eaLnBrk="1" latinLnBrk="0" hangingPunct="1">
              <a:lnSpc>
                <a:spcPct val="90000"/>
              </a:lnSpc>
              <a:spcBef>
                <a:spcPts val="1000"/>
              </a:spcBef>
              <a:buFont typeface="+mj-lt"/>
              <a:buAutoNum type="arabicPeriod"/>
            </a:pPr>
            <a:r>
              <a:rPr lang="ar-SA" sz="3200" dirty="0">
                <a:solidFill>
                  <a:srgbClr val="0070C0"/>
                </a:solidFill>
              </a:rPr>
              <a:t>بيع أصول التفليسة </a:t>
            </a:r>
            <a:r>
              <a:rPr lang="ar-SA" sz="3200" dirty="0"/>
              <a:t>ما لم تقرر لجنة الإفلاس أن حصيلة البيع غير مجدية. وتكون حصيلة البيع غير مجدية في الحالات الآتية: </a:t>
            </a:r>
          </a:p>
          <a:p>
            <a:pPr lvl="1" algn="r" rtl="1">
              <a:spcBef>
                <a:spcPts val="1000"/>
              </a:spcBef>
            </a:pPr>
            <a:r>
              <a:rPr lang="ar-SA" sz="3200" dirty="0"/>
              <a:t>اذا كانت التكلفة المقدرة لبيع الأصل تساوي أو تزيد عن القيمة المقدرة لبيعه. </a:t>
            </a:r>
          </a:p>
          <a:p>
            <a:pPr lvl="1" algn="r" rtl="1">
              <a:spcBef>
                <a:spcPts val="1000"/>
              </a:spcBef>
            </a:pPr>
            <a:r>
              <a:rPr lang="ar-SA" sz="3200" dirty="0"/>
              <a:t>اذا تعذر بيع الأصل خلال مدة معقولة. </a:t>
            </a:r>
          </a:p>
          <a:p>
            <a:pPr marL="514350" indent="-514350" algn="r" rtl="1">
              <a:buFont typeface="+mj-lt"/>
              <a:buAutoNum type="arabicPeriod"/>
            </a:pPr>
            <a:r>
              <a:rPr lang="ar-SA" sz="3200" dirty="0">
                <a:solidFill>
                  <a:srgbClr val="0070C0"/>
                </a:solidFill>
              </a:rPr>
              <a:t>اذا نتج عن بيع أصول التفليسة حصيلة تكفي للوفاء بمصروفات إجراء التصفية فتوزع بالترتيب الآتي: </a:t>
            </a:r>
            <a:r>
              <a:rPr lang="en-US" sz="3200" dirty="0"/>
              <a:t>1</a:t>
            </a:r>
            <a:r>
              <a:rPr lang="ar-SA" sz="3200" dirty="0"/>
              <a:t>- أتعاب ومصروفات لجنة الإفلاس. </a:t>
            </a:r>
            <a:r>
              <a:rPr lang="en-US" sz="3200" dirty="0"/>
              <a:t>2</a:t>
            </a:r>
            <a:r>
              <a:rPr lang="ar-SA" sz="3200" dirty="0"/>
              <a:t>- التوزيع على الدائنين وفقا لأحكام التوزيع. </a:t>
            </a:r>
          </a:p>
          <a:p>
            <a:pPr algn="r" rtl="1"/>
            <a:endParaRPr lang="en-US" sz="3200" dirty="0"/>
          </a:p>
        </p:txBody>
      </p:sp>
    </p:spTree>
    <p:extLst>
      <p:ext uri="{BB962C8B-B14F-4D97-AF65-F5344CB8AC3E}">
        <p14:creationId xmlns:p14="http://schemas.microsoft.com/office/powerpoint/2010/main" val="2154988192"/>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326E-B084-A440-858D-DFBD8DB82901}"/>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أولوية توزيع الديون</a:t>
            </a:r>
            <a:endParaRPr lang="en-US" b="1" dirty="0"/>
          </a:p>
        </p:txBody>
      </p:sp>
      <p:sp>
        <p:nvSpPr>
          <p:cNvPr id="3" name="Content Placeholder 2">
            <a:extLst>
              <a:ext uri="{FF2B5EF4-FFF2-40B4-BE49-F238E27FC236}">
                <a16:creationId xmlns:a16="http://schemas.microsoft.com/office/drawing/2014/main" id="{36520842-6947-064D-BD3E-702E26BCB0F9}"/>
              </a:ext>
            </a:extLst>
          </p:cNvPr>
          <p:cNvSpPr>
            <a:spLocks noGrp="1"/>
          </p:cNvSpPr>
          <p:nvPr>
            <p:ph idx="1"/>
          </p:nvPr>
        </p:nvSpPr>
        <p:spPr>
          <a:xfrm>
            <a:off x="838200" y="1690688"/>
            <a:ext cx="10515600" cy="4351338"/>
          </a:xfrm>
        </p:spPr>
        <p:txBody>
          <a:bodyPr>
            <a:noAutofit/>
          </a:bodyPr>
          <a:lstStyle/>
          <a:p>
            <a:pPr marL="514350" indent="-514350" algn="r" defTabSz="914400" rtl="1" eaLnBrk="1" latinLnBrk="0" hangingPunct="1">
              <a:lnSpc>
                <a:spcPct val="90000"/>
              </a:lnSpc>
              <a:spcBef>
                <a:spcPts val="1000"/>
              </a:spcBef>
              <a:buFont typeface="+mj-lt"/>
              <a:buAutoNum type="arabicPeriod"/>
            </a:pPr>
            <a:r>
              <a:rPr lang="ar-SA" sz="3200" dirty="0"/>
              <a:t>الديون المضمونة ضمانا عينيا كالرهن </a:t>
            </a:r>
          </a:p>
          <a:p>
            <a:pPr marL="514350" indent="-514350" algn="r" defTabSz="914400" rtl="1" eaLnBrk="1" latinLnBrk="0" hangingPunct="1">
              <a:lnSpc>
                <a:spcPct val="90000"/>
              </a:lnSpc>
              <a:spcBef>
                <a:spcPts val="1000"/>
              </a:spcBef>
              <a:buFont typeface="+mj-lt"/>
              <a:buAutoNum type="arabicPeriod"/>
            </a:pPr>
            <a:r>
              <a:rPr lang="ar-SA" sz="3200" dirty="0"/>
              <a:t>التمويل المضمون </a:t>
            </a:r>
          </a:p>
          <a:p>
            <a:pPr marL="514350" indent="-514350" algn="r" defTabSz="914400" rtl="1" eaLnBrk="1" latinLnBrk="0" hangingPunct="1">
              <a:lnSpc>
                <a:spcPct val="90000"/>
              </a:lnSpc>
              <a:spcBef>
                <a:spcPts val="1000"/>
              </a:spcBef>
              <a:buFont typeface="+mj-lt"/>
              <a:buAutoNum type="arabicPeriod"/>
            </a:pPr>
            <a:r>
              <a:rPr lang="ar-SA" sz="3200" dirty="0"/>
              <a:t>مبالغ مستحقة لعمال المدين يعادل أجر 30 يوم </a:t>
            </a:r>
          </a:p>
          <a:p>
            <a:pPr marL="514350" indent="-514350" algn="r" defTabSz="914400" rtl="1" eaLnBrk="1" latinLnBrk="0" hangingPunct="1">
              <a:lnSpc>
                <a:spcPct val="90000"/>
              </a:lnSpc>
              <a:spcBef>
                <a:spcPts val="1000"/>
              </a:spcBef>
              <a:buFont typeface="+mj-lt"/>
              <a:buAutoNum type="arabicPeriod"/>
            </a:pPr>
            <a:r>
              <a:rPr lang="ar-SA" sz="3200" dirty="0"/>
              <a:t>النفقات الأسرية المقررة بموجب نص نظامي أو حكم قضائي</a:t>
            </a:r>
          </a:p>
          <a:p>
            <a:pPr marL="514350" indent="-514350" algn="r" defTabSz="914400" rtl="1" eaLnBrk="1" latinLnBrk="0" hangingPunct="1">
              <a:lnSpc>
                <a:spcPct val="90000"/>
              </a:lnSpc>
              <a:spcBef>
                <a:spcPts val="1000"/>
              </a:spcBef>
              <a:buFont typeface="+mj-lt"/>
              <a:buAutoNum type="arabicPeriod"/>
            </a:pPr>
            <a:r>
              <a:rPr lang="ar-SA" sz="3200" dirty="0"/>
              <a:t>المصروفات اللازمة لاستمرار نشاط المدين أثناء الإجراء</a:t>
            </a:r>
          </a:p>
          <a:p>
            <a:pPr marL="514350" indent="-514350" algn="r" defTabSz="914400" rtl="1" eaLnBrk="1" latinLnBrk="0" hangingPunct="1">
              <a:lnSpc>
                <a:spcPct val="90000"/>
              </a:lnSpc>
              <a:spcBef>
                <a:spcPts val="1000"/>
              </a:spcBef>
              <a:buFont typeface="+mj-lt"/>
              <a:buAutoNum type="arabicPeriod"/>
            </a:pPr>
            <a:r>
              <a:rPr lang="ar-SA" sz="3200" dirty="0"/>
              <a:t>أجور عمال المدين السابقة </a:t>
            </a:r>
          </a:p>
          <a:p>
            <a:pPr marL="514350" indent="-514350" algn="r" defTabSz="914400" rtl="1" eaLnBrk="1" latinLnBrk="0" hangingPunct="1">
              <a:lnSpc>
                <a:spcPct val="90000"/>
              </a:lnSpc>
              <a:spcBef>
                <a:spcPts val="1000"/>
              </a:spcBef>
              <a:buFont typeface="+mj-lt"/>
              <a:buAutoNum type="arabicPeriod"/>
            </a:pPr>
            <a:r>
              <a:rPr lang="ar-SA" sz="3200" dirty="0"/>
              <a:t>الديون غير المضمونة </a:t>
            </a:r>
          </a:p>
          <a:p>
            <a:pPr marL="514350" indent="-514350" algn="r" defTabSz="914400" rtl="1" eaLnBrk="1" latinLnBrk="0" hangingPunct="1">
              <a:lnSpc>
                <a:spcPct val="90000"/>
              </a:lnSpc>
              <a:spcBef>
                <a:spcPts val="1000"/>
              </a:spcBef>
              <a:buFont typeface="+mj-lt"/>
              <a:buAutoNum type="arabicPeriod"/>
            </a:pPr>
            <a:r>
              <a:rPr lang="ar-SA" sz="3200" dirty="0"/>
              <a:t>الرسوم والاشتراكات والضرائب والمستحقات الحكومية غير المضمونة </a:t>
            </a:r>
          </a:p>
          <a:p>
            <a:pPr marL="514350" indent="-514350" algn="r" defTabSz="914400" rtl="1" eaLnBrk="1" latinLnBrk="0" hangingPunct="1">
              <a:lnSpc>
                <a:spcPct val="90000"/>
              </a:lnSpc>
              <a:spcBef>
                <a:spcPts val="1000"/>
              </a:spcBef>
              <a:buFont typeface="+mj-lt"/>
              <a:buAutoNum type="arabicPeriod"/>
            </a:pPr>
            <a:r>
              <a:rPr lang="ar-SA" sz="3200" dirty="0"/>
              <a:t>قسمة الغرماء بين أصحاب الأولوية الواحدة</a:t>
            </a:r>
          </a:p>
          <a:p>
            <a:pPr marL="514350" indent="-514350" algn="r" defTabSz="914400" rtl="1" eaLnBrk="1" latinLnBrk="0" hangingPunct="1">
              <a:lnSpc>
                <a:spcPct val="90000"/>
              </a:lnSpc>
              <a:spcBef>
                <a:spcPts val="1000"/>
              </a:spcBef>
              <a:buFont typeface="+mj-lt"/>
              <a:buAutoNum type="arabicPeriod"/>
            </a:pPr>
            <a:endParaRPr lang="ar-SA" sz="3200" dirty="0"/>
          </a:p>
          <a:p>
            <a:pPr marL="514350" indent="-514350" algn="r" defTabSz="914400" rtl="1" eaLnBrk="1" latinLnBrk="0" hangingPunct="1">
              <a:lnSpc>
                <a:spcPct val="90000"/>
              </a:lnSpc>
              <a:spcBef>
                <a:spcPts val="1000"/>
              </a:spcBef>
              <a:buFont typeface="+mj-lt"/>
              <a:buAutoNum type="arabicPeriod"/>
            </a:pPr>
            <a:endParaRPr lang="en-US" sz="3200" dirty="0"/>
          </a:p>
        </p:txBody>
      </p:sp>
    </p:spTree>
    <p:extLst>
      <p:ext uri="{BB962C8B-B14F-4D97-AF65-F5344CB8AC3E}">
        <p14:creationId xmlns:p14="http://schemas.microsoft.com/office/powerpoint/2010/main" val="4157715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1DB2E8B-9B16-D843-9949-49AABBB27A51}"/>
              </a:ext>
            </a:extLst>
          </p:cNvPr>
          <p:cNvSpPr/>
          <p:nvPr/>
        </p:nvSpPr>
        <p:spPr>
          <a:xfrm>
            <a:off x="7972424" y="467517"/>
            <a:ext cx="3871913" cy="310435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90000"/>
              </a:lnSpc>
              <a:spcBef>
                <a:spcPts val="1000"/>
              </a:spcBef>
            </a:pPr>
            <a:r>
              <a:rPr lang="ar-SA" sz="4000" dirty="0">
                <a:solidFill>
                  <a:schemeClr val="tx1"/>
                </a:solidFill>
              </a:rPr>
              <a:t>أطراف لا توجد بينهم علاقات قانونية سابقة ومباشرة </a:t>
            </a:r>
          </a:p>
        </p:txBody>
      </p:sp>
      <p:sp>
        <p:nvSpPr>
          <p:cNvPr id="5" name="Rounded Rectangle 4">
            <a:extLst>
              <a:ext uri="{FF2B5EF4-FFF2-40B4-BE49-F238E27FC236}">
                <a16:creationId xmlns:a16="http://schemas.microsoft.com/office/drawing/2014/main" id="{2CFE7A2E-4A5C-3C47-B2EF-023B62B68278}"/>
              </a:ext>
            </a:extLst>
          </p:cNvPr>
          <p:cNvSpPr/>
          <p:nvPr/>
        </p:nvSpPr>
        <p:spPr>
          <a:xfrm>
            <a:off x="128586" y="781843"/>
            <a:ext cx="5743577" cy="2571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90000"/>
              </a:lnSpc>
              <a:spcBef>
                <a:spcPts val="1000"/>
              </a:spcBef>
            </a:pPr>
            <a:r>
              <a:rPr lang="ar-SA" sz="4000" dirty="0"/>
              <a:t>المستفيد - والمسحوب عليه القابل</a:t>
            </a:r>
          </a:p>
          <a:p>
            <a:pPr algn="r" rtl="1">
              <a:lnSpc>
                <a:spcPct val="90000"/>
              </a:lnSpc>
              <a:spcBef>
                <a:spcPts val="1000"/>
              </a:spcBef>
            </a:pPr>
            <a:r>
              <a:rPr lang="ar-SA" sz="4000" dirty="0"/>
              <a:t>الحامل – والساحب والمظهرين</a:t>
            </a:r>
          </a:p>
        </p:txBody>
      </p:sp>
      <p:sp>
        <p:nvSpPr>
          <p:cNvPr id="6" name="Oval 5">
            <a:extLst>
              <a:ext uri="{FF2B5EF4-FFF2-40B4-BE49-F238E27FC236}">
                <a16:creationId xmlns:a16="http://schemas.microsoft.com/office/drawing/2014/main" id="{D7E69B2E-4A3D-BE49-B2EF-F411F58C1209}"/>
              </a:ext>
            </a:extLst>
          </p:cNvPr>
          <p:cNvSpPr/>
          <p:nvPr/>
        </p:nvSpPr>
        <p:spPr>
          <a:xfrm>
            <a:off x="3819521" y="3914774"/>
            <a:ext cx="6088859" cy="2771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dirty="0"/>
              <a:t>بالرغم من عدم وجود علاقات قانونية مباشرة بينهم، إلا أنه يكون بينهم التزام صرفي</a:t>
            </a:r>
            <a:endParaRPr lang="en-US" sz="4000" dirty="0"/>
          </a:p>
        </p:txBody>
      </p:sp>
      <p:cxnSp>
        <p:nvCxnSpPr>
          <p:cNvPr id="8" name="Straight Arrow Connector 7">
            <a:extLst>
              <a:ext uri="{FF2B5EF4-FFF2-40B4-BE49-F238E27FC236}">
                <a16:creationId xmlns:a16="http://schemas.microsoft.com/office/drawing/2014/main" id="{AE20466F-4D08-2B4F-BB1B-4E8E9ED0E10A}"/>
              </a:ext>
            </a:extLst>
          </p:cNvPr>
          <p:cNvCxnSpPr>
            <a:cxnSpLocks/>
            <a:stCxn id="4" idx="2"/>
          </p:cNvCxnSpPr>
          <p:nvPr/>
        </p:nvCxnSpPr>
        <p:spPr>
          <a:xfrm flipH="1">
            <a:off x="5986463" y="2019696"/>
            <a:ext cx="198596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0805B83-498A-CC48-B0E3-B8ADAFAD02E3}"/>
              </a:ext>
            </a:extLst>
          </p:cNvPr>
          <p:cNvCxnSpPr>
            <a:cxnSpLocks/>
            <a:stCxn id="5" idx="2"/>
          </p:cNvCxnSpPr>
          <p:nvPr/>
        </p:nvCxnSpPr>
        <p:spPr>
          <a:xfrm>
            <a:off x="3000375" y="3353593"/>
            <a:ext cx="1543050" cy="7794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450819"/>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12C7-1B5B-3C4D-8E6B-7C825CD2D5BC}"/>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إنهاء إجراء التصفية الإدارية</a:t>
            </a:r>
            <a:endParaRPr lang="en-US" b="1" dirty="0"/>
          </a:p>
        </p:txBody>
      </p:sp>
      <p:sp>
        <p:nvSpPr>
          <p:cNvPr id="3" name="Content Placeholder 2">
            <a:extLst>
              <a:ext uri="{FF2B5EF4-FFF2-40B4-BE49-F238E27FC236}">
                <a16:creationId xmlns:a16="http://schemas.microsoft.com/office/drawing/2014/main" id="{08A0975A-1456-4A4A-ABFD-0470A6BDA5DA}"/>
              </a:ext>
            </a:extLst>
          </p:cNvPr>
          <p:cNvSpPr>
            <a:spLocks noGrp="1"/>
          </p:cNvSpPr>
          <p:nvPr>
            <p:ph idx="1"/>
          </p:nvPr>
        </p:nvSpPr>
        <p:spPr/>
        <p:txBody>
          <a:bodyPr>
            <a:normAutofit/>
          </a:bodyPr>
          <a:lstStyle/>
          <a:p>
            <a:pPr marL="514350" indent="-514350" algn="just" defTabSz="914400" rtl="1" eaLnBrk="1" latinLnBrk="0" hangingPunct="1">
              <a:lnSpc>
                <a:spcPct val="90000"/>
              </a:lnSpc>
              <a:spcBef>
                <a:spcPts val="1000"/>
              </a:spcBef>
              <a:buFont typeface="+mj-lt"/>
              <a:buAutoNum type="arabicPeriod"/>
            </a:pPr>
            <a:r>
              <a:rPr lang="ar-SA" sz="3200" u="sng" dirty="0"/>
              <a:t>إصدار لجنة الإفلاس لقرار إنهاء إجراء التصفية الإدارية </a:t>
            </a:r>
            <a:r>
              <a:rPr lang="ar-SA" sz="3200" dirty="0"/>
              <a:t>خلال 12 شهرا من الافتتاح، ويجوز للجنة تمديد الإجراء لمدة لا تزيد عن 90 يوم إذا دعت الحاجة لذلك. </a:t>
            </a:r>
          </a:p>
          <a:p>
            <a:pPr marL="514350" indent="-514350" algn="just" defTabSz="914400" rtl="1" eaLnBrk="1" latinLnBrk="0" hangingPunct="1">
              <a:lnSpc>
                <a:spcPct val="90000"/>
              </a:lnSpc>
              <a:spcBef>
                <a:spcPts val="1000"/>
              </a:spcBef>
              <a:buFont typeface="+mj-lt"/>
              <a:buAutoNum type="arabicPeriod"/>
            </a:pPr>
            <a:endParaRPr lang="ar-SA" sz="3200" dirty="0"/>
          </a:p>
          <a:p>
            <a:pPr marL="514350" indent="-514350" algn="just" defTabSz="914400" rtl="1" eaLnBrk="1" latinLnBrk="0" hangingPunct="1">
              <a:lnSpc>
                <a:spcPct val="90000"/>
              </a:lnSpc>
              <a:spcBef>
                <a:spcPts val="1000"/>
              </a:spcBef>
              <a:buFont typeface="+mj-lt"/>
              <a:buAutoNum type="arabicPeriod"/>
            </a:pPr>
            <a:r>
              <a:rPr lang="ar-SA" sz="3200" dirty="0"/>
              <a:t>يعد الإجراء منتهيا بإيداع قرار الإنهاء لدى المحكمة. وتقوم اللجنة أيضا بإيداع ما يفيد الانهاء لدى سجل الإفلاس والسجل التجاري. </a:t>
            </a:r>
          </a:p>
          <a:p>
            <a:pPr marL="514350" indent="-514350" algn="just" defTabSz="914400" rtl="1" eaLnBrk="1" latinLnBrk="0" hangingPunct="1">
              <a:lnSpc>
                <a:spcPct val="90000"/>
              </a:lnSpc>
              <a:spcBef>
                <a:spcPts val="1000"/>
              </a:spcBef>
              <a:buFont typeface="+mj-lt"/>
              <a:buAutoNum type="arabicPeriod"/>
            </a:pPr>
            <a:endParaRPr lang="en-US" sz="3200" dirty="0"/>
          </a:p>
        </p:txBody>
      </p:sp>
    </p:spTree>
    <p:extLst>
      <p:ext uri="{BB962C8B-B14F-4D97-AF65-F5344CB8AC3E}">
        <p14:creationId xmlns:p14="http://schemas.microsoft.com/office/powerpoint/2010/main" val="117361742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4904-9918-1045-8038-754A1CF71825}"/>
              </a:ext>
            </a:extLst>
          </p:cNvPr>
          <p:cNvSpPr>
            <a:spLocks noGrp="1"/>
          </p:cNvSpPr>
          <p:nvPr>
            <p:ph type="title"/>
          </p:nvPr>
        </p:nvSpPr>
        <p:spPr>
          <a:xfrm>
            <a:off x="838200" y="365125"/>
            <a:ext cx="10515600" cy="708301"/>
          </a:xfrm>
          <a:ln>
            <a:solidFill>
              <a:schemeClr val="accent1"/>
            </a:solidFill>
          </a:ln>
        </p:spPr>
        <p:txBody>
          <a:bodyPr>
            <a:normAutofit/>
          </a:bodyPr>
          <a:lstStyle/>
          <a:p>
            <a:pPr algn="ctr" defTabSz="914400" rtl="1" eaLnBrk="1" latinLnBrk="0" hangingPunct="1">
              <a:lnSpc>
                <a:spcPct val="90000"/>
              </a:lnSpc>
              <a:spcBef>
                <a:spcPct val="0"/>
              </a:spcBef>
              <a:buNone/>
            </a:pPr>
            <a:r>
              <a:rPr lang="ar-SA" sz="4000" b="1" dirty="0"/>
              <a:t>الآثار المترتبة على إنهاء إجراء التصفية الإدارية</a:t>
            </a:r>
            <a:endParaRPr lang="en-US" sz="4000" b="1" dirty="0"/>
          </a:p>
        </p:txBody>
      </p:sp>
      <p:sp>
        <p:nvSpPr>
          <p:cNvPr id="3" name="Content Placeholder 2">
            <a:extLst>
              <a:ext uri="{FF2B5EF4-FFF2-40B4-BE49-F238E27FC236}">
                <a16:creationId xmlns:a16="http://schemas.microsoft.com/office/drawing/2014/main" id="{70AA186E-E6B9-9849-8496-8015FE46BB13}"/>
              </a:ext>
            </a:extLst>
          </p:cNvPr>
          <p:cNvSpPr>
            <a:spLocks noGrp="1"/>
          </p:cNvSpPr>
          <p:nvPr>
            <p:ph idx="1"/>
          </p:nvPr>
        </p:nvSpPr>
        <p:spPr>
          <a:xfrm>
            <a:off x="99391" y="1308791"/>
            <a:ext cx="11993217" cy="4351338"/>
          </a:xfrm>
        </p:spPr>
        <p:txBody>
          <a:bodyPr>
            <a:noAutofit/>
          </a:bodyPr>
          <a:lstStyle/>
          <a:p>
            <a:pPr marL="514350" indent="-514350" algn="just" defTabSz="914400" rtl="1" eaLnBrk="1" latinLnBrk="0" hangingPunct="1">
              <a:lnSpc>
                <a:spcPct val="90000"/>
              </a:lnSpc>
              <a:spcBef>
                <a:spcPts val="1000"/>
              </a:spcBef>
              <a:buFont typeface="+mj-lt"/>
              <a:buAutoNum type="arabicPeriod"/>
            </a:pPr>
            <a:r>
              <a:rPr lang="ar-SA" sz="3200" dirty="0"/>
              <a:t>حل المدين ذي الصفة الاعتبارية. </a:t>
            </a:r>
          </a:p>
          <a:p>
            <a:pPr marL="514350" indent="-514350" algn="just" defTabSz="914400" rtl="1" eaLnBrk="1" latinLnBrk="0" hangingPunct="1">
              <a:lnSpc>
                <a:spcPct val="90000"/>
              </a:lnSpc>
              <a:spcBef>
                <a:spcPts val="1000"/>
              </a:spcBef>
              <a:buFont typeface="+mj-lt"/>
              <a:buAutoNum type="arabicPeriod"/>
            </a:pPr>
            <a:r>
              <a:rPr lang="ar-SA" sz="3200" dirty="0"/>
              <a:t>إزالة اسم المدين من سجل الإفلاس بعد مضي 30 يوم من تاريخ إيداع ما يفيد الإنهاء في سجل الإفلاس والسجل التجاري. </a:t>
            </a:r>
          </a:p>
          <a:p>
            <a:pPr marL="514350" indent="-514350" algn="just" defTabSz="914400" rtl="1" eaLnBrk="1" latinLnBrk="0" hangingPunct="1">
              <a:lnSpc>
                <a:spcPct val="90000"/>
              </a:lnSpc>
              <a:spcBef>
                <a:spcPts val="1000"/>
              </a:spcBef>
              <a:buFont typeface="+mj-lt"/>
              <a:buAutoNum type="arabicPeriod"/>
            </a:pPr>
            <a:r>
              <a:rPr lang="ar-SA" sz="3200" dirty="0"/>
              <a:t>شطب السجل التجاري إن وجد. </a:t>
            </a:r>
          </a:p>
          <a:p>
            <a:pPr marL="514350" indent="-514350" algn="just" defTabSz="914400" rtl="1" eaLnBrk="1" latinLnBrk="0" hangingPunct="1">
              <a:lnSpc>
                <a:spcPct val="90000"/>
              </a:lnSpc>
              <a:spcBef>
                <a:spcPts val="1000"/>
              </a:spcBef>
              <a:buFont typeface="+mj-lt"/>
              <a:buAutoNum type="arabicPeriod"/>
            </a:pPr>
            <a:r>
              <a:rPr lang="ar-SA" sz="3200" dirty="0"/>
              <a:t>تمكين الشخص ذو الصفة الطبيعية من ممارسة الأعمال التجارية والمهنية أو الهادفة لتحقيق ربح. </a:t>
            </a:r>
          </a:p>
          <a:p>
            <a:pPr marL="514350" indent="-514350" algn="just" defTabSz="914400" rtl="1" eaLnBrk="1" latinLnBrk="0" hangingPunct="1">
              <a:lnSpc>
                <a:spcPct val="90000"/>
              </a:lnSpc>
              <a:spcBef>
                <a:spcPts val="1000"/>
              </a:spcBef>
              <a:buFont typeface="+mj-lt"/>
              <a:buAutoNum type="arabicPeriod"/>
            </a:pPr>
            <a:r>
              <a:rPr lang="ar-SA" sz="3200" dirty="0"/>
              <a:t>لا تبرأ ذمة المدين ذو الصفة الطبيعية إلا بإبراء خاص أو عام من الدائنين. </a:t>
            </a:r>
          </a:p>
          <a:p>
            <a:pPr marL="514350" indent="-514350" algn="just" defTabSz="914400" rtl="1" eaLnBrk="1" latinLnBrk="0" hangingPunct="1">
              <a:lnSpc>
                <a:spcPct val="90000"/>
              </a:lnSpc>
              <a:spcBef>
                <a:spcPts val="1000"/>
              </a:spcBef>
              <a:buFont typeface="+mj-lt"/>
              <a:buAutoNum type="arabicPeriod"/>
            </a:pPr>
            <a:r>
              <a:rPr lang="ar-SA" sz="3200" dirty="0"/>
              <a:t>اذا لم يتم الإبراء فيعد المدين ذو الصفة الطبيعية مفلسا فيما يتعلق بحقوق الدائنين المتبقية في ذمته حتى بعد إزالة اسمه من سجل الإفلاس وذلك خلال 24 شهرا من إنهاء إجراء التصفية الإدارية، ولا يكون للدائنين حق التقدم للمحكمة خلال هذه المدة لطلب افتتاح أي اجراء ضد المدين. </a:t>
            </a:r>
          </a:p>
          <a:p>
            <a:pPr marL="228600" indent="-228600" algn="just" defTabSz="914400" rtl="1" eaLnBrk="1" latinLnBrk="0" hangingPunct="1">
              <a:lnSpc>
                <a:spcPct val="90000"/>
              </a:lnSpc>
              <a:spcBef>
                <a:spcPts val="10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892342814"/>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2354-A066-314B-947A-05E2BE1327F3}"/>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إجراءات مطالبة الدائنين بديونهم المتبقية في ذمة المدين</a:t>
            </a:r>
            <a:endParaRPr lang="en-US" b="1" dirty="0"/>
          </a:p>
        </p:txBody>
      </p:sp>
      <p:sp>
        <p:nvSpPr>
          <p:cNvPr id="3" name="Content Placeholder 2">
            <a:extLst>
              <a:ext uri="{FF2B5EF4-FFF2-40B4-BE49-F238E27FC236}">
                <a16:creationId xmlns:a16="http://schemas.microsoft.com/office/drawing/2014/main" id="{D28F2FD8-F255-8E4C-A84F-DD63CF36BE1A}"/>
              </a:ext>
            </a:extLst>
          </p:cNvPr>
          <p:cNvSpPr>
            <a:spLocks noGrp="1"/>
          </p:cNvSpPr>
          <p:nvPr>
            <p:ph idx="1"/>
          </p:nvPr>
        </p:nvSpPr>
        <p:spPr>
          <a:xfrm>
            <a:off x="410817" y="1825625"/>
            <a:ext cx="11569147" cy="4351338"/>
          </a:xfrm>
        </p:spPr>
        <p:txBody>
          <a:bodyPr>
            <a:normAutofit/>
          </a:bodyPr>
          <a:lstStyle/>
          <a:p>
            <a:pPr algn="just" rtl="1"/>
            <a:r>
              <a:rPr lang="ar-SA" sz="3200" dirty="0"/>
              <a:t>خلال مدة 24 شهرا: </a:t>
            </a:r>
          </a:p>
          <a:p>
            <a:pPr marL="514350" indent="-514350" algn="just" defTabSz="914400" rtl="1" eaLnBrk="1" latinLnBrk="0" hangingPunct="1">
              <a:lnSpc>
                <a:spcPct val="90000"/>
              </a:lnSpc>
              <a:spcBef>
                <a:spcPts val="1000"/>
              </a:spcBef>
              <a:buFont typeface="+mj-lt"/>
              <a:buAutoNum type="arabicPeriod"/>
            </a:pPr>
            <a:r>
              <a:rPr lang="ar-SA" sz="3200" dirty="0"/>
              <a:t>يجب على المدين إبلاغ الدائنين عند بدء نشاط تجاري أو مهني أو يهدف لتحقيق ربح. </a:t>
            </a:r>
          </a:p>
          <a:p>
            <a:pPr marL="514350" indent="-514350" algn="just" defTabSz="914400" rtl="1" eaLnBrk="1" latinLnBrk="0" hangingPunct="1">
              <a:lnSpc>
                <a:spcPct val="90000"/>
              </a:lnSpc>
              <a:spcBef>
                <a:spcPts val="1000"/>
              </a:spcBef>
              <a:buFont typeface="+mj-lt"/>
              <a:buAutoNum type="arabicPeriod"/>
            </a:pPr>
            <a:r>
              <a:rPr lang="ar-SA" sz="3200" dirty="0"/>
              <a:t>اذا آل إلى المدين مال فيجب عليه التقدم للمحكمة بطلب توزيع ذلك المال على الدائنين. </a:t>
            </a:r>
          </a:p>
          <a:p>
            <a:pPr marL="514350" indent="-514350" algn="just" defTabSz="914400" rtl="1" eaLnBrk="1" latinLnBrk="0" hangingPunct="1">
              <a:lnSpc>
                <a:spcPct val="90000"/>
              </a:lnSpc>
              <a:spcBef>
                <a:spcPts val="1000"/>
              </a:spcBef>
              <a:buFont typeface="+mj-lt"/>
              <a:buAutoNum type="arabicPeriod"/>
            </a:pPr>
            <a:r>
              <a:rPr lang="ar-SA" sz="3200" dirty="0"/>
              <a:t>إذا آل إلى المدين مال ولم يتقدم إلى المحكمة، فيكون للدائن التقدم إلى المحكمة للمطالبة بحقه في المال الذي آل إلى المدين. </a:t>
            </a:r>
          </a:p>
        </p:txBody>
      </p:sp>
    </p:spTree>
    <p:extLst>
      <p:ext uri="{BB962C8B-B14F-4D97-AF65-F5344CB8AC3E}">
        <p14:creationId xmlns:p14="http://schemas.microsoft.com/office/powerpoint/2010/main" val="52897722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7CD1-A861-9247-8494-5B88FE6EBC95}"/>
              </a:ext>
            </a:extLst>
          </p:cNvPr>
          <p:cNvSpPr>
            <a:spLocks noGrp="1"/>
          </p:cNvSpPr>
          <p:nvPr>
            <p:ph type="title"/>
          </p:nvPr>
        </p:nvSpPr>
        <p:spPr>
          <a:ln>
            <a:solidFill>
              <a:schemeClr val="accent1"/>
            </a:solidFill>
          </a:ln>
        </p:spPr>
        <p:txBody>
          <a:bodyPr>
            <a:normAutofit/>
          </a:bodyPr>
          <a:lstStyle/>
          <a:p>
            <a:pPr algn="ctr" defTabSz="914400" rtl="1" eaLnBrk="1" latinLnBrk="0" hangingPunct="1">
              <a:lnSpc>
                <a:spcPct val="90000"/>
              </a:lnSpc>
              <a:spcBef>
                <a:spcPct val="0"/>
              </a:spcBef>
              <a:buNone/>
            </a:pPr>
            <a:r>
              <a:rPr lang="ar-SA" sz="3600" b="1" dirty="0"/>
              <a:t>أبرز الاختلافات بين إجراء التصفية الإدارية وباقي إجراءات الافلاس</a:t>
            </a:r>
            <a:endParaRPr lang="en-US" sz="3600" b="1" dirty="0"/>
          </a:p>
        </p:txBody>
      </p:sp>
      <p:graphicFrame>
        <p:nvGraphicFramePr>
          <p:cNvPr id="4" name="Content Placeholder 3">
            <a:extLst>
              <a:ext uri="{FF2B5EF4-FFF2-40B4-BE49-F238E27FC236}">
                <a16:creationId xmlns:a16="http://schemas.microsoft.com/office/drawing/2014/main" id="{47CB41DA-E5AF-094E-9810-14C4FB384FF4}"/>
              </a:ext>
            </a:extLst>
          </p:cNvPr>
          <p:cNvGraphicFramePr>
            <a:graphicFrameLocks noGrp="1"/>
          </p:cNvGraphicFramePr>
          <p:nvPr>
            <p:ph idx="1"/>
            <p:extLst/>
          </p:nvPr>
        </p:nvGraphicFramePr>
        <p:xfrm>
          <a:off x="185530" y="1825625"/>
          <a:ext cx="11794434" cy="2712720"/>
        </p:xfrm>
        <a:graphic>
          <a:graphicData uri="http://schemas.openxmlformats.org/drawingml/2006/table">
            <a:tbl>
              <a:tblPr firstRow="1" bandRow="1">
                <a:tableStyleId>{5C22544A-7EE6-4342-B048-85BDC9FD1C3A}</a:tableStyleId>
              </a:tblPr>
              <a:tblGrid>
                <a:gridCol w="3931478">
                  <a:extLst>
                    <a:ext uri="{9D8B030D-6E8A-4147-A177-3AD203B41FA5}">
                      <a16:colId xmlns:a16="http://schemas.microsoft.com/office/drawing/2014/main" val="782199345"/>
                    </a:ext>
                  </a:extLst>
                </a:gridCol>
                <a:gridCol w="3931478">
                  <a:extLst>
                    <a:ext uri="{9D8B030D-6E8A-4147-A177-3AD203B41FA5}">
                      <a16:colId xmlns:a16="http://schemas.microsoft.com/office/drawing/2014/main" val="3491874072"/>
                    </a:ext>
                  </a:extLst>
                </a:gridCol>
                <a:gridCol w="3931478">
                  <a:extLst>
                    <a:ext uri="{9D8B030D-6E8A-4147-A177-3AD203B41FA5}">
                      <a16:colId xmlns:a16="http://schemas.microsoft.com/office/drawing/2014/main" val="3358810065"/>
                    </a:ext>
                  </a:extLst>
                </a:gridCol>
              </a:tblGrid>
              <a:tr h="370840">
                <a:tc>
                  <a:txBody>
                    <a:bodyPr/>
                    <a:lstStyle/>
                    <a:p>
                      <a:pPr marL="0" algn="ctr" defTabSz="914400" rtl="1" eaLnBrk="1" latinLnBrk="0" hangingPunct="1"/>
                      <a:r>
                        <a:rPr lang="ar-SA" sz="3200" dirty="0"/>
                        <a:t>بقية الإجراءات </a:t>
                      </a:r>
                      <a:endParaRPr lang="en-US" sz="3200" dirty="0"/>
                    </a:p>
                  </a:txBody>
                  <a:tcPr/>
                </a:tc>
                <a:tc>
                  <a:txBody>
                    <a:bodyPr/>
                    <a:lstStyle/>
                    <a:p>
                      <a:pPr marL="0" algn="ctr" defTabSz="914400" rtl="1" eaLnBrk="1" latinLnBrk="0" hangingPunct="1"/>
                      <a:r>
                        <a:rPr lang="ar-SA" sz="3200" dirty="0"/>
                        <a:t>التصفية الإدارية</a:t>
                      </a:r>
                      <a:endParaRPr lang="en-US" sz="3200" dirty="0"/>
                    </a:p>
                  </a:txBody>
                  <a:tcPr/>
                </a:tc>
                <a:tc>
                  <a:txBody>
                    <a:bodyPr/>
                    <a:lstStyle/>
                    <a:p>
                      <a:pPr marL="0" algn="r" defTabSz="914400" rtl="1" eaLnBrk="1" latinLnBrk="0" hangingPunct="1"/>
                      <a:endParaRPr lang="en-US" sz="3200" dirty="0"/>
                    </a:p>
                  </a:txBody>
                  <a:tcPr/>
                </a:tc>
                <a:extLst>
                  <a:ext uri="{0D108BD9-81ED-4DB2-BD59-A6C34878D82A}">
                    <a16:rowId xmlns:a16="http://schemas.microsoft.com/office/drawing/2014/main" val="1262839932"/>
                  </a:ext>
                </a:extLst>
              </a:tr>
              <a:tr h="370840">
                <a:tc>
                  <a:txBody>
                    <a:bodyPr/>
                    <a:lstStyle/>
                    <a:p>
                      <a:pPr marL="0" algn="ctr" defTabSz="914400" rtl="1" eaLnBrk="1" latinLnBrk="0" hangingPunct="1"/>
                      <a:r>
                        <a:rPr lang="ar-SA" sz="3200" dirty="0"/>
                        <a:t>لا يوجد إشراف في التسوية، بينما يعين أمين في الإعادة والتصفية</a:t>
                      </a:r>
                      <a:endParaRPr lang="en-US" sz="3200" dirty="0"/>
                    </a:p>
                  </a:txBody>
                  <a:tcPr/>
                </a:tc>
                <a:tc>
                  <a:txBody>
                    <a:bodyPr/>
                    <a:lstStyle/>
                    <a:p>
                      <a:pPr marL="0" algn="ctr" defTabSz="914400" rtl="1" eaLnBrk="1" latinLnBrk="0" hangingPunct="1"/>
                      <a:r>
                        <a:rPr lang="ar-SA" sz="3200" dirty="0"/>
                        <a:t>لجنة الافلاس</a:t>
                      </a:r>
                      <a:endParaRPr lang="en-US" sz="3200" dirty="0"/>
                    </a:p>
                  </a:txBody>
                  <a:tcPr/>
                </a:tc>
                <a:tc>
                  <a:txBody>
                    <a:bodyPr/>
                    <a:lstStyle/>
                    <a:p>
                      <a:pPr marL="0" algn="ctr" defTabSz="914400" rtl="1" eaLnBrk="1" latinLnBrk="0" hangingPunct="1"/>
                      <a:r>
                        <a:rPr lang="ar-SA" sz="3200" b="1" dirty="0">
                          <a:solidFill>
                            <a:schemeClr val="bg1"/>
                          </a:solidFill>
                        </a:rPr>
                        <a:t>الاشراف</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1462788812"/>
                  </a:ext>
                </a:extLst>
              </a:tr>
              <a:tr h="370840">
                <a:tc>
                  <a:txBody>
                    <a:bodyPr/>
                    <a:lstStyle/>
                    <a:p>
                      <a:pPr marL="0" algn="ctr" defTabSz="914400" rtl="1" eaLnBrk="1" latinLnBrk="0" hangingPunct="1"/>
                      <a:r>
                        <a:rPr lang="ar-SA" sz="3200" dirty="0"/>
                        <a:t>بقرار من المحكمة المختصة</a:t>
                      </a:r>
                      <a:endParaRPr lang="en-US" sz="3200" dirty="0"/>
                    </a:p>
                  </a:txBody>
                  <a:tcPr/>
                </a:tc>
                <a:tc>
                  <a:txBody>
                    <a:bodyPr/>
                    <a:lstStyle/>
                    <a:p>
                      <a:pPr marL="0" algn="ctr" defTabSz="914400" rtl="1" eaLnBrk="1" latinLnBrk="0" hangingPunct="1"/>
                      <a:r>
                        <a:rPr lang="ar-SA" sz="3200" dirty="0"/>
                        <a:t>بقرار من لجنة الإفلاس</a:t>
                      </a:r>
                      <a:endParaRPr lang="en-US" sz="3200" dirty="0"/>
                    </a:p>
                  </a:txBody>
                  <a:tcPr/>
                </a:tc>
                <a:tc>
                  <a:txBody>
                    <a:bodyPr/>
                    <a:lstStyle/>
                    <a:p>
                      <a:pPr marL="0" algn="ctr" defTabSz="914400" rtl="1" eaLnBrk="1" latinLnBrk="0" hangingPunct="1"/>
                      <a:r>
                        <a:rPr lang="ar-SA" sz="3200" b="1" dirty="0">
                          <a:solidFill>
                            <a:schemeClr val="bg1"/>
                          </a:solidFill>
                        </a:rPr>
                        <a:t>الإنهاء</a:t>
                      </a:r>
                      <a:endParaRPr lang="en-US" sz="3200" b="1" dirty="0">
                        <a:solidFill>
                          <a:schemeClr val="bg1"/>
                        </a:solidFill>
                      </a:endParaRPr>
                    </a:p>
                  </a:txBody>
                  <a:tcPr>
                    <a:solidFill>
                      <a:schemeClr val="accent1"/>
                    </a:solidFill>
                  </a:tcPr>
                </a:tc>
                <a:extLst>
                  <a:ext uri="{0D108BD9-81ED-4DB2-BD59-A6C34878D82A}">
                    <a16:rowId xmlns:a16="http://schemas.microsoft.com/office/drawing/2014/main" val="2005637514"/>
                  </a:ext>
                </a:extLst>
              </a:tr>
            </a:tbl>
          </a:graphicData>
        </a:graphic>
      </p:graphicFrame>
    </p:spTree>
    <p:extLst>
      <p:ext uri="{BB962C8B-B14F-4D97-AF65-F5344CB8AC3E}">
        <p14:creationId xmlns:p14="http://schemas.microsoft.com/office/powerpoint/2010/main" val="202632196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DBCC84-3C7C-AE45-813E-892686FA5E83}"/>
              </a:ext>
            </a:extLst>
          </p:cNvPr>
          <p:cNvSpPr/>
          <p:nvPr/>
        </p:nvSpPr>
        <p:spPr>
          <a:xfrm>
            <a:off x="328617" y="428629"/>
            <a:ext cx="11544300" cy="600075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endParaRPr lang="ar-SA" sz="5400" b="1" dirty="0"/>
          </a:p>
          <a:p>
            <a:pPr algn="ctr" defTabSz="914377" rtl="1"/>
            <a:r>
              <a:rPr lang="ar-SA" sz="6000" b="1" dirty="0"/>
              <a:t>المحاضرة الثلاثون</a:t>
            </a:r>
          </a:p>
          <a:p>
            <a:pPr algn="ctr" defTabSz="914377" rtl="1"/>
            <a:endParaRPr lang="ar-SA" sz="5400" b="1" u="sng" dirty="0"/>
          </a:p>
          <a:p>
            <a:pPr algn="ctr" defTabSz="914377" rtl="1"/>
            <a:endParaRPr lang="en-US" sz="5400" b="1" dirty="0"/>
          </a:p>
        </p:txBody>
      </p:sp>
    </p:spTree>
    <p:extLst>
      <p:ext uri="{BB962C8B-B14F-4D97-AF65-F5344CB8AC3E}">
        <p14:creationId xmlns:p14="http://schemas.microsoft.com/office/powerpoint/2010/main" val="238016073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66658" y="132525"/>
            <a:ext cx="5420139" cy="1272206"/>
          </a:xfrm>
          <a:prstGeom prst="flowChartTerminator">
            <a:avLst/>
          </a:prstGeom>
          <a:solidFill>
            <a:schemeClr val="accent4">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rtl="1"/>
            <a:r>
              <a:rPr lang="ar-SA" sz="4000" b="1" dirty="0"/>
              <a:t>محاور المحاضرة</a:t>
            </a:r>
            <a:endParaRPr lang="en-US" sz="4000" b="1" dirty="0"/>
          </a:p>
        </p:txBody>
      </p:sp>
      <p:sp>
        <p:nvSpPr>
          <p:cNvPr id="6" name="Pentagon 5"/>
          <p:cNvSpPr/>
          <p:nvPr/>
        </p:nvSpPr>
        <p:spPr>
          <a:xfrm flipH="1">
            <a:off x="251790" y="1514059"/>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تمويل المدين</a:t>
            </a:r>
            <a:endParaRPr lang="en-US" sz="4000" b="1" dirty="0"/>
          </a:p>
        </p:txBody>
      </p:sp>
      <p:sp>
        <p:nvSpPr>
          <p:cNvPr id="9" name="Pentagon 8">
            <a:extLst>
              <a:ext uri="{FF2B5EF4-FFF2-40B4-BE49-F238E27FC236}">
                <a16:creationId xmlns:a16="http://schemas.microsoft.com/office/drawing/2014/main" id="{F525DC80-EBFF-C941-834E-1F90B4C61729}"/>
              </a:ext>
            </a:extLst>
          </p:cNvPr>
          <p:cNvSpPr/>
          <p:nvPr/>
        </p:nvSpPr>
        <p:spPr>
          <a:xfrm flipH="1">
            <a:off x="251790" y="3201844"/>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أولوية الديون</a:t>
            </a:r>
            <a:endParaRPr lang="en-US" sz="4000" b="1" dirty="0"/>
          </a:p>
        </p:txBody>
      </p:sp>
      <p:sp>
        <p:nvSpPr>
          <p:cNvPr id="10" name="Pentagon 9">
            <a:extLst>
              <a:ext uri="{FF2B5EF4-FFF2-40B4-BE49-F238E27FC236}">
                <a16:creationId xmlns:a16="http://schemas.microsoft.com/office/drawing/2014/main" id="{810B163A-A784-434C-8C7F-2071BCF07C3A}"/>
              </a:ext>
            </a:extLst>
          </p:cNvPr>
          <p:cNvSpPr/>
          <p:nvPr/>
        </p:nvSpPr>
        <p:spPr>
          <a:xfrm flipH="1">
            <a:off x="251790" y="2332107"/>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rtl="1"/>
            <a:r>
              <a:rPr lang="ar-SA" sz="4000" b="1" dirty="0"/>
              <a:t>المقاصة والديون التبادلية</a:t>
            </a:r>
            <a:endParaRPr lang="en-US" sz="4000" b="1" dirty="0"/>
          </a:p>
        </p:txBody>
      </p:sp>
      <p:sp>
        <p:nvSpPr>
          <p:cNvPr id="7" name="Pentagon 6">
            <a:extLst>
              <a:ext uri="{FF2B5EF4-FFF2-40B4-BE49-F238E27FC236}">
                <a16:creationId xmlns:a16="http://schemas.microsoft.com/office/drawing/2014/main" id="{2A62FF67-4EB8-1544-9A7D-FA95D0F2584C}"/>
              </a:ext>
            </a:extLst>
          </p:cNvPr>
          <p:cNvSpPr/>
          <p:nvPr/>
        </p:nvSpPr>
        <p:spPr>
          <a:xfrm flipH="1">
            <a:off x="251790" y="4119674"/>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الأفعال المعاقب عليها وعقوباتها والأفعال القابلة للإلغاء</a:t>
            </a:r>
            <a:endParaRPr lang="en-US" sz="4000" b="1" dirty="0"/>
          </a:p>
        </p:txBody>
      </p:sp>
      <p:sp>
        <p:nvSpPr>
          <p:cNvPr id="12" name="Pentagon 11">
            <a:extLst>
              <a:ext uri="{FF2B5EF4-FFF2-40B4-BE49-F238E27FC236}">
                <a16:creationId xmlns:a16="http://schemas.microsoft.com/office/drawing/2014/main" id="{FE95956C-69E5-3D4B-BE98-34E54D61A972}"/>
              </a:ext>
            </a:extLst>
          </p:cNvPr>
          <p:cNvSpPr/>
          <p:nvPr/>
        </p:nvSpPr>
        <p:spPr>
          <a:xfrm flipH="1">
            <a:off x="251790" y="5037504"/>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الاعتراض على الأحكام والقرارات</a:t>
            </a:r>
            <a:endParaRPr lang="en-US" sz="4000" b="1" dirty="0"/>
          </a:p>
        </p:txBody>
      </p:sp>
      <p:sp>
        <p:nvSpPr>
          <p:cNvPr id="8" name="Pentagon 7">
            <a:extLst>
              <a:ext uri="{FF2B5EF4-FFF2-40B4-BE49-F238E27FC236}">
                <a16:creationId xmlns:a16="http://schemas.microsoft.com/office/drawing/2014/main" id="{B566B995-044F-FF4B-82AE-4414E7108A75}"/>
              </a:ext>
            </a:extLst>
          </p:cNvPr>
          <p:cNvSpPr/>
          <p:nvPr/>
        </p:nvSpPr>
        <p:spPr>
          <a:xfrm flipH="1">
            <a:off x="251790" y="5890751"/>
            <a:ext cx="11661908"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أحكام تتعلق بوفاة المدين المفلس</a:t>
            </a:r>
            <a:endParaRPr lang="en-US" sz="4000" b="1" dirty="0"/>
          </a:p>
        </p:txBody>
      </p:sp>
    </p:spTree>
    <p:extLst>
      <p:ext uri="{BB962C8B-B14F-4D97-AF65-F5344CB8AC3E}">
        <p14:creationId xmlns:p14="http://schemas.microsoft.com/office/powerpoint/2010/main" val="3968572583"/>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4840-B15B-3B49-8421-5E0EE76A3EA5}"/>
              </a:ext>
            </a:extLst>
          </p:cNvPr>
          <p:cNvSpPr>
            <a:spLocks noGrp="1"/>
          </p:cNvSpPr>
          <p:nvPr>
            <p:ph type="title"/>
          </p:nvPr>
        </p:nvSpPr>
        <p:spPr>
          <a:xfrm>
            <a:off x="811695" y="179595"/>
            <a:ext cx="10515600" cy="880580"/>
          </a:xfrm>
          <a:ln>
            <a:solidFill>
              <a:schemeClr val="accent1"/>
            </a:solidFill>
          </a:ln>
        </p:spPr>
        <p:txBody>
          <a:bodyPr/>
          <a:lstStyle/>
          <a:p>
            <a:pPr algn="ctr" defTabSz="914400" rtl="1" eaLnBrk="1" latinLnBrk="0" hangingPunct="1">
              <a:lnSpc>
                <a:spcPct val="90000"/>
              </a:lnSpc>
              <a:spcBef>
                <a:spcPct val="0"/>
              </a:spcBef>
              <a:buNone/>
            </a:pPr>
            <a:r>
              <a:rPr lang="ar-SA" b="1" dirty="0"/>
              <a:t>تمويل المدين</a:t>
            </a:r>
            <a:endParaRPr lang="en-US" b="1" dirty="0"/>
          </a:p>
        </p:txBody>
      </p:sp>
      <p:sp>
        <p:nvSpPr>
          <p:cNvPr id="3" name="Content Placeholder 2">
            <a:extLst>
              <a:ext uri="{FF2B5EF4-FFF2-40B4-BE49-F238E27FC236}">
                <a16:creationId xmlns:a16="http://schemas.microsoft.com/office/drawing/2014/main" id="{6FAEAD6E-77A4-1747-94C4-1C953F6B4111}"/>
              </a:ext>
            </a:extLst>
          </p:cNvPr>
          <p:cNvSpPr>
            <a:spLocks noGrp="1"/>
          </p:cNvSpPr>
          <p:nvPr>
            <p:ph idx="1"/>
          </p:nvPr>
        </p:nvSpPr>
        <p:spPr>
          <a:xfrm>
            <a:off x="92764" y="1293122"/>
            <a:ext cx="11953461" cy="4351338"/>
          </a:xfr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يجوز للمدين الحصول على تمويل بعد افتتاح إجراءات الإفلاس، ما عدا التصفية الإدارية. فقد يحتاج الى تمويل في التسوية وإعادة التنظيم </a:t>
            </a:r>
            <a:r>
              <a:rPr lang="ar-SA" sz="3200" u="sng" dirty="0"/>
              <a:t>إذا كان ضروريا لتنفيذ المقترح واستمرار نشاط المدين.</a:t>
            </a:r>
            <a:r>
              <a:rPr lang="ar-SA" sz="3200" dirty="0"/>
              <a:t> وقد يحتاج إلى تمويل في فترة التصفية </a:t>
            </a:r>
            <a:r>
              <a:rPr lang="ar-SA" sz="3200" u="sng" dirty="0"/>
              <a:t>للحفاظ على قيمة أصول التفليسة أو زيادة حصيلة بيعها. </a:t>
            </a:r>
          </a:p>
          <a:p>
            <a:pPr marL="514350" indent="-514350" algn="just" defTabSz="914400" rtl="1" eaLnBrk="1" latinLnBrk="0" hangingPunct="1">
              <a:lnSpc>
                <a:spcPct val="90000"/>
              </a:lnSpc>
              <a:spcBef>
                <a:spcPts val="1000"/>
              </a:spcBef>
              <a:buFont typeface="+mj-lt"/>
              <a:buAutoNum type="arabicPeriod"/>
            </a:pPr>
            <a:r>
              <a:rPr lang="ar-SA" sz="3200" b="1" dirty="0">
                <a:solidFill>
                  <a:srgbClr val="0070C0"/>
                </a:solidFill>
              </a:rPr>
              <a:t>التمويل المضمون وغير المضمون في اجراء التسوية الوقائية وإعادة التنظيم المالي: </a:t>
            </a:r>
          </a:p>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يشترط موافقة المحكمة للحصول على تمويل مضمون، بينما لا يشترط موافقتها للحصول على تمويل غير مضمون. </a:t>
            </a:r>
          </a:p>
          <a:p>
            <a:pPr marL="514350" indent="-514350" algn="just" defTabSz="914400" rtl="1" eaLnBrk="1" latinLnBrk="0" hangingPunct="1">
              <a:lnSpc>
                <a:spcPct val="90000"/>
              </a:lnSpc>
              <a:spcBef>
                <a:spcPts val="1000"/>
              </a:spcBef>
              <a:buFont typeface="+mj-lt"/>
              <a:buAutoNum type="arabicPeriod" startAt="2"/>
            </a:pPr>
            <a:r>
              <a:rPr lang="ar-SA" sz="3200" b="1" dirty="0">
                <a:solidFill>
                  <a:srgbClr val="0070C0"/>
                </a:solidFill>
              </a:rPr>
              <a:t>التمويل المضمون وغير المضمون في إجراء التصفية: </a:t>
            </a:r>
            <a:r>
              <a:rPr lang="ar-SA" sz="3200" dirty="0"/>
              <a:t>لا بد من الحصول على موافقة المحكمة. </a:t>
            </a:r>
          </a:p>
          <a:p>
            <a:pPr marL="514350" indent="-514350" algn="just" defTabSz="914400" rtl="1" eaLnBrk="1" latinLnBrk="0" hangingPunct="1">
              <a:lnSpc>
                <a:spcPct val="90000"/>
              </a:lnSpc>
              <a:spcBef>
                <a:spcPts val="1000"/>
              </a:spcBef>
              <a:buFont typeface="+mj-lt"/>
              <a:buAutoNum type="arabicPeriod" startAt="3"/>
            </a:pPr>
            <a:r>
              <a:rPr lang="ar-SA" sz="3200" b="1" dirty="0">
                <a:solidFill>
                  <a:srgbClr val="0070C0"/>
                </a:solidFill>
              </a:rPr>
              <a:t>لا يجوز للمدين الحصول على تمويل مضمون أو غير مضمون بعد افتتاح إجراء التصفية الإدارية. </a:t>
            </a:r>
          </a:p>
          <a:p>
            <a:pPr marL="228600" indent="-228600" algn="just" defTabSz="914400" rtl="1" eaLnBrk="1" latinLnBrk="0" hangingPunct="1">
              <a:lnSpc>
                <a:spcPct val="90000"/>
              </a:lnSpc>
              <a:spcBef>
                <a:spcPts val="10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134280213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B8BB6-C0D9-9041-9397-4D6FF2085EC8}"/>
              </a:ext>
            </a:extLst>
          </p:cNvPr>
          <p:cNvSpPr>
            <a:spLocks noGrp="1"/>
          </p:cNvSpPr>
          <p:nvPr>
            <p:ph type="title"/>
          </p:nvPr>
        </p:nvSpPr>
        <p:spPr>
          <a:xfrm>
            <a:off x="838200" y="126587"/>
            <a:ext cx="10515600" cy="628788"/>
          </a:xfrm>
          <a:ln>
            <a:solidFill>
              <a:schemeClr val="accent1"/>
            </a:solidFill>
          </a:ln>
        </p:spPr>
        <p:txBody>
          <a:bodyPr>
            <a:normAutofit fontScale="90000"/>
          </a:bodyPr>
          <a:lstStyle/>
          <a:p>
            <a:pPr algn="ctr" defTabSz="914400" rtl="1" eaLnBrk="1" latinLnBrk="0" hangingPunct="1">
              <a:lnSpc>
                <a:spcPct val="90000"/>
              </a:lnSpc>
              <a:spcBef>
                <a:spcPct val="0"/>
              </a:spcBef>
              <a:buNone/>
            </a:pPr>
            <a:r>
              <a:rPr lang="ar-SA" b="1" dirty="0"/>
              <a:t>المقاصة والديون التبادلية</a:t>
            </a:r>
            <a:endParaRPr lang="en-US" b="1" dirty="0"/>
          </a:p>
        </p:txBody>
      </p:sp>
      <p:sp>
        <p:nvSpPr>
          <p:cNvPr id="3" name="Content Placeholder 2">
            <a:extLst>
              <a:ext uri="{FF2B5EF4-FFF2-40B4-BE49-F238E27FC236}">
                <a16:creationId xmlns:a16="http://schemas.microsoft.com/office/drawing/2014/main" id="{E4DA76E3-1428-B848-83ED-F6AC7FC23E77}"/>
              </a:ext>
            </a:extLst>
          </p:cNvPr>
          <p:cNvSpPr>
            <a:spLocks noGrp="1"/>
          </p:cNvSpPr>
          <p:nvPr>
            <p:ph idx="1"/>
          </p:nvPr>
        </p:nvSpPr>
        <p:spPr>
          <a:xfrm>
            <a:off x="132522" y="937729"/>
            <a:ext cx="11966713" cy="5820880"/>
          </a:xfr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200" b="1" dirty="0">
                <a:solidFill>
                  <a:srgbClr val="0070C0"/>
                </a:solidFill>
              </a:rPr>
              <a:t>تعريف المقاصة</a:t>
            </a:r>
            <a:r>
              <a:rPr lang="ar-SA" sz="3200" dirty="0"/>
              <a:t>: هي طريقة من طرق انقضاء الالتزامات بغير الوفاء، وتقتضي وجود شخصان كل منهما دائن ومدين للآخر في نفس الوقت. فإذا لم يكن الدينين متساويين في المقدار فتقع المقاصة وينقضي الدين الموجود في ذمة كل منهما للآخر بقدر الأقل منهما. </a:t>
            </a:r>
          </a:p>
          <a:p>
            <a:pPr marL="514350" indent="-514350" algn="just" defTabSz="914400" rtl="1" eaLnBrk="1" latinLnBrk="0" hangingPunct="1">
              <a:lnSpc>
                <a:spcPct val="90000"/>
              </a:lnSpc>
              <a:spcBef>
                <a:spcPts val="1000"/>
              </a:spcBef>
              <a:buFont typeface="+mj-lt"/>
              <a:buAutoNum type="arabicPeriod"/>
            </a:pPr>
            <a:r>
              <a:rPr lang="ar-SA" sz="3200" dirty="0"/>
              <a:t>الأصل </a:t>
            </a:r>
            <a:r>
              <a:rPr lang="ar-SA" sz="3200" b="1" dirty="0"/>
              <a:t>حظر</a:t>
            </a:r>
            <a:r>
              <a:rPr lang="ar-SA" sz="3200" dirty="0"/>
              <a:t> </a:t>
            </a:r>
            <a:r>
              <a:rPr lang="ar-SA" sz="3200" dirty="0">
                <a:solidFill>
                  <a:srgbClr val="FF0000"/>
                </a:solidFill>
              </a:rPr>
              <a:t>المقاصة التلقائية </a:t>
            </a:r>
            <a:r>
              <a:rPr lang="ar-SA" sz="3200" dirty="0"/>
              <a:t>في إجراء التسوية وإعادة التنظيم المالي، ولكن </a:t>
            </a:r>
            <a:r>
              <a:rPr lang="ar-SA" sz="3200" b="1" dirty="0"/>
              <a:t>يجوز</a:t>
            </a:r>
            <a:r>
              <a:rPr lang="ar-SA" sz="3200" dirty="0"/>
              <a:t> استثناءً وقوع المقاصة في حالتين: 1- أن ينص المقترح على إجراء المقاصة 2- اذا طالب المدين </a:t>
            </a:r>
            <a:r>
              <a:rPr lang="ar-SA" sz="3200" dirty="0" err="1"/>
              <a:t>دائنه</a:t>
            </a:r>
            <a:r>
              <a:rPr lang="ar-SA" sz="3200" dirty="0"/>
              <a:t> بأداء ما عليه (استثناء على مبدأ تعليق المطالبات)</a:t>
            </a:r>
          </a:p>
          <a:p>
            <a:pPr marL="514350" indent="-514350" algn="just" defTabSz="914400" rtl="1" eaLnBrk="1" latinLnBrk="0" hangingPunct="1">
              <a:lnSpc>
                <a:spcPct val="90000"/>
              </a:lnSpc>
              <a:spcBef>
                <a:spcPts val="1000"/>
              </a:spcBef>
              <a:buFont typeface="+mj-lt"/>
              <a:buAutoNum type="arabicPeriod"/>
            </a:pPr>
            <a:r>
              <a:rPr lang="ar-SA" sz="3200" dirty="0"/>
              <a:t>وقوع المقاصة التلقائية كأثر يترتب على افتتاح إجراء التصفية أو التصفية الإدارية. </a:t>
            </a:r>
          </a:p>
          <a:p>
            <a:pPr algn="just" rtl="1"/>
            <a:r>
              <a:rPr lang="ar-SA" sz="3200" b="1" dirty="0">
                <a:solidFill>
                  <a:srgbClr val="0070C0"/>
                </a:solidFill>
              </a:rPr>
              <a:t>الدين المتبقي بعد إجراء المقاصة لا يخرج عن أحد أمرين: </a:t>
            </a:r>
            <a:r>
              <a:rPr lang="ar-SA" sz="3200" dirty="0"/>
              <a:t>1- أن يكون الدين المتبقي مستحقا للدائن 2- أن يكون الدين المتبقي مستحقا للمدين. </a:t>
            </a:r>
          </a:p>
          <a:p>
            <a:pPr algn="just" rtl="1"/>
            <a:r>
              <a:rPr lang="ar-SA" sz="3200" b="1" dirty="0">
                <a:solidFill>
                  <a:srgbClr val="0070C0"/>
                </a:solidFill>
              </a:rPr>
              <a:t>بالنسبة للمقاصة بين الديون التي بعملة أجنبية: </a:t>
            </a:r>
            <a:r>
              <a:rPr lang="ar-SA" sz="3200" dirty="0"/>
              <a:t>فيتم تحويل مبالغ هذه الديون إلى الريال السعودي وفقا لأسعار الصرف لدى مؤسسة النقد العربي السعودي في تاريخ افتتاح إجراء التصفية، ويجوز الاتفاق على إجراء المقاصة بعملة أخرى. </a:t>
            </a:r>
            <a:endParaRPr lang="en-US" sz="3200" dirty="0"/>
          </a:p>
        </p:txBody>
      </p:sp>
    </p:spTree>
    <p:extLst>
      <p:ext uri="{BB962C8B-B14F-4D97-AF65-F5344CB8AC3E}">
        <p14:creationId xmlns:p14="http://schemas.microsoft.com/office/powerpoint/2010/main" val="179917855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BDEA-47AC-FA44-B9E0-47750ACF0FFF}"/>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أولوية الديون</a:t>
            </a:r>
            <a:endParaRPr lang="en-US" b="1" dirty="0"/>
          </a:p>
        </p:txBody>
      </p:sp>
      <p:sp>
        <p:nvSpPr>
          <p:cNvPr id="3" name="Content Placeholder 2">
            <a:extLst>
              <a:ext uri="{FF2B5EF4-FFF2-40B4-BE49-F238E27FC236}">
                <a16:creationId xmlns:a16="http://schemas.microsoft.com/office/drawing/2014/main" id="{47D0E0B9-E192-1A42-B441-1480FBCF7C46}"/>
              </a:ext>
            </a:extLst>
          </p:cNvPr>
          <p:cNvSpPr>
            <a:spLocks noGrp="1"/>
          </p:cNvSpPr>
          <p:nvPr>
            <p:ph idx="1"/>
          </p:nvPr>
        </p:nvSpPr>
        <p:spPr>
          <a:xfrm>
            <a:off x="212035" y="1825625"/>
            <a:ext cx="11979965" cy="4351338"/>
          </a:xfr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قد تكون حصيلة بيع أصول التفليسة كافية لسداد جميع الديون، ولكن المشكلة عند عدم كفايتها لسداد جميع الديون، لذلك وضع النظام ترتيبا لأولوية سداد هذه الديون المتبقية. </a:t>
            </a:r>
          </a:p>
          <a:p>
            <a:pPr marL="514350" indent="-514350" algn="just" defTabSz="914400" rtl="1" eaLnBrk="1" latinLnBrk="0" hangingPunct="1">
              <a:lnSpc>
                <a:spcPct val="90000"/>
              </a:lnSpc>
              <a:spcBef>
                <a:spcPts val="1000"/>
              </a:spcBef>
              <a:buFont typeface="+mj-lt"/>
              <a:buAutoNum type="arabicPeriod"/>
            </a:pPr>
            <a:r>
              <a:rPr lang="ar-SA" sz="3200" dirty="0">
                <a:solidFill>
                  <a:srgbClr val="0070C0"/>
                </a:solidFill>
              </a:rPr>
              <a:t>اذا كان الإجراء هو التسوية الوقائية أو إعادة التنظيم المالي: </a:t>
            </a:r>
            <a:r>
              <a:rPr lang="ar-SA" sz="3200" u="sng" dirty="0"/>
              <a:t>فتدفع المستحقات قبل إنهاء الإجراء وفقا للترتيب التالي</a:t>
            </a:r>
            <a:r>
              <a:rPr lang="ar-SA" sz="3200" dirty="0"/>
              <a:t>: </a:t>
            </a:r>
            <a:r>
              <a:rPr lang="ar-SA" sz="3200" dirty="0">
                <a:solidFill>
                  <a:srgbClr val="FF0000"/>
                </a:solidFill>
              </a:rPr>
              <a:t>1-</a:t>
            </a:r>
            <a:r>
              <a:rPr lang="ar-SA" sz="3200" dirty="0"/>
              <a:t> أي أتعاب أو مصروفات للأمين أو الخبير يحل أجل سدادها أثناء سير الإجراء. </a:t>
            </a:r>
            <a:r>
              <a:rPr lang="ar-SA" sz="3200" dirty="0">
                <a:solidFill>
                  <a:srgbClr val="FF0000"/>
                </a:solidFill>
              </a:rPr>
              <a:t>2-</a:t>
            </a:r>
            <a:r>
              <a:rPr lang="ar-SA" sz="3200" dirty="0"/>
              <a:t> أي تمويل حصل عليه المدين وفق أحكام هذا النظام. </a:t>
            </a:r>
            <a:r>
              <a:rPr lang="ar-SA" sz="3200" dirty="0">
                <a:solidFill>
                  <a:srgbClr val="FF0000"/>
                </a:solidFill>
              </a:rPr>
              <a:t>3-</a:t>
            </a:r>
            <a:r>
              <a:rPr lang="ar-SA" sz="3200" dirty="0"/>
              <a:t> المصروفات اللازمة لاستمرار نشاط المدين أثناء سير الإجراء بما في ذلك توفير السلع والخدمات وعقود العمل. </a:t>
            </a:r>
          </a:p>
          <a:p>
            <a:pPr marL="514350" indent="-514350" algn="just" rtl="1">
              <a:buFont typeface="+mj-lt"/>
              <a:buAutoNum type="arabicPeriod"/>
            </a:pPr>
            <a:r>
              <a:rPr lang="ar-SA" sz="3200" dirty="0">
                <a:solidFill>
                  <a:srgbClr val="0070C0"/>
                </a:solidFill>
              </a:rPr>
              <a:t>اذا كان الإجراء هو التصفية: </a:t>
            </a:r>
            <a:r>
              <a:rPr lang="ar-SA" sz="3200" u="sng" dirty="0"/>
              <a:t>فتدفع المستحقات قبل توزيع حصيلة بيع الأصول على الدائنين وفقا للترتيب التالي </a:t>
            </a:r>
            <a:r>
              <a:rPr lang="ar-SA" sz="3200" dirty="0"/>
              <a:t>: </a:t>
            </a:r>
            <a:r>
              <a:rPr lang="ar-SA" sz="3200" dirty="0">
                <a:solidFill>
                  <a:srgbClr val="FF0000"/>
                </a:solidFill>
              </a:rPr>
              <a:t>1-</a:t>
            </a:r>
            <a:r>
              <a:rPr lang="ar-SA" sz="3200" dirty="0"/>
              <a:t> مصروفات أمين الإفلاس ومصروفات بيع أصول التفليسة. </a:t>
            </a:r>
            <a:r>
              <a:rPr lang="ar-SA" sz="3200" dirty="0">
                <a:solidFill>
                  <a:srgbClr val="FF0000"/>
                </a:solidFill>
              </a:rPr>
              <a:t>2-</a:t>
            </a:r>
            <a:r>
              <a:rPr lang="ar-SA" sz="3200" dirty="0"/>
              <a:t> على حسب الأولوية (السابق ذكرها وشرحها في محاضرة التصفية)..</a:t>
            </a:r>
          </a:p>
        </p:txBody>
      </p:sp>
    </p:spTree>
    <p:extLst>
      <p:ext uri="{BB962C8B-B14F-4D97-AF65-F5344CB8AC3E}">
        <p14:creationId xmlns:p14="http://schemas.microsoft.com/office/powerpoint/2010/main" val="1742156295"/>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0092-749B-B34B-980F-650B5BA8B805}"/>
              </a:ext>
            </a:extLst>
          </p:cNvPr>
          <p:cNvSpPr>
            <a:spLocks noGrp="1"/>
          </p:cNvSpPr>
          <p:nvPr>
            <p:ph type="title"/>
          </p:nvPr>
        </p:nvSpPr>
        <p:spPr>
          <a:xfrm>
            <a:off x="838200" y="100081"/>
            <a:ext cx="10515600" cy="1325563"/>
          </a:xfrm>
          <a:ln>
            <a:solidFill>
              <a:schemeClr val="accent1"/>
            </a:solidFill>
          </a:ln>
        </p:spPr>
        <p:txBody>
          <a:bodyPr>
            <a:normAutofit/>
          </a:bodyPr>
          <a:lstStyle/>
          <a:p>
            <a:pPr algn="ctr" defTabSz="914400" rtl="1" eaLnBrk="1" latinLnBrk="0" hangingPunct="1">
              <a:lnSpc>
                <a:spcPct val="90000"/>
              </a:lnSpc>
              <a:spcBef>
                <a:spcPct val="0"/>
              </a:spcBef>
              <a:buNone/>
            </a:pPr>
            <a:r>
              <a:rPr lang="ar-SA" sz="4000" b="1" dirty="0"/>
              <a:t>الأفعال المعاقب عليها</a:t>
            </a:r>
            <a:endParaRPr lang="en-US" sz="4000" b="1" dirty="0"/>
          </a:p>
        </p:txBody>
      </p:sp>
      <p:sp>
        <p:nvSpPr>
          <p:cNvPr id="3" name="Content Placeholder 2">
            <a:extLst>
              <a:ext uri="{FF2B5EF4-FFF2-40B4-BE49-F238E27FC236}">
                <a16:creationId xmlns:a16="http://schemas.microsoft.com/office/drawing/2014/main" id="{4723A371-170D-5241-B346-A3057DE52C10}"/>
              </a:ext>
            </a:extLst>
          </p:cNvPr>
          <p:cNvSpPr>
            <a:spLocks noGrp="1"/>
          </p:cNvSpPr>
          <p:nvPr>
            <p:ph idx="1"/>
          </p:nvPr>
        </p:nvSpPr>
        <p:spPr>
          <a:xfrm>
            <a:off x="178905" y="1587086"/>
            <a:ext cx="11834190" cy="4351338"/>
          </a:xfr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dirty="0"/>
              <a:t>فرض النظام عقوبات على الأفعال التي تشتمل على إساءة التصرف والإهمال والتلاعب، والأفعال التي تتضمن سلوك احتيالي بهدف إخفاء أصول المدين لتفادي حصرها أو تصفيتها. </a:t>
            </a:r>
          </a:p>
          <a:p>
            <a:pPr marL="514350" indent="-514350" algn="just" defTabSz="914400" rtl="1" eaLnBrk="1" latinLnBrk="0" hangingPunct="1">
              <a:lnSpc>
                <a:spcPct val="90000"/>
              </a:lnSpc>
              <a:spcBef>
                <a:spcPts val="1000"/>
              </a:spcBef>
              <a:buFont typeface="+mj-lt"/>
              <a:buAutoNum type="arabicPeriod"/>
            </a:pPr>
            <a:r>
              <a:rPr lang="ar-SA" dirty="0">
                <a:solidFill>
                  <a:srgbClr val="0070C0"/>
                </a:solidFill>
              </a:rPr>
              <a:t>حدد النظام النطاق الزمني لارتكاب الأفعال المعاقب عليها بأمرين هما: </a:t>
            </a:r>
            <a:r>
              <a:rPr lang="ar-SA" dirty="0"/>
              <a:t>1- ارتكاب هذه الأفعال قبل افتتاح الإجراء وأدى ارتكابها لافتتاح هذا الإجراء. 2- ارتكاب هذه الأفعال أثناء سريان الإجراء وأدى ارتكابها للإضرار بحقوق أي من الأطراف بمن فيهم الدائنون. </a:t>
            </a:r>
          </a:p>
          <a:p>
            <a:pPr marL="514350" indent="-514350" algn="just" defTabSz="914400" rtl="1" eaLnBrk="1" latinLnBrk="0" hangingPunct="1">
              <a:lnSpc>
                <a:spcPct val="90000"/>
              </a:lnSpc>
              <a:spcBef>
                <a:spcPts val="1000"/>
              </a:spcBef>
              <a:buFont typeface="+mj-lt"/>
              <a:buAutoNum type="arabicPeriod"/>
            </a:pPr>
            <a:r>
              <a:rPr lang="ar-SA" dirty="0">
                <a:solidFill>
                  <a:srgbClr val="0070C0"/>
                </a:solidFill>
              </a:rPr>
              <a:t>الأفعال الصادرة من المدين ذي الصفة الطبيعية أو مدير لدى مدين أو عضو في مجلس إدارته.... </a:t>
            </a:r>
            <a:r>
              <a:rPr lang="ar-SA" dirty="0"/>
              <a:t>(راجع المادة 200 من نظام الإفلاس) صفحة 523 في الكتاب.</a:t>
            </a:r>
          </a:p>
          <a:p>
            <a:pPr marL="514350" indent="-514350" algn="just" defTabSz="914400" rtl="1" eaLnBrk="1" latinLnBrk="0" hangingPunct="1">
              <a:lnSpc>
                <a:spcPct val="90000"/>
              </a:lnSpc>
              <a:spcBef>
                <a:spcPts val="1000"/>
              </a:spcBef>
              <a:buFont typeface="+mj-lt"/>
              <a:buAutoNum type="arabicPeriod"/>
            </a:pPr>
            <a:r>
              <a:rPr lang="ar-SA" dirty="0">
                <a:solidFill>
                  <a:srgbClr val="0070C0"/>
                </a:solidFill>
              </a:rPr>
              <a:t>الأفعال الصادرة من دائن أو من مدعي هذه الصفة </a:t>
            </a:r>
            <a:r>
              <a:rPr lang="ar-SA" dirty="0"/>
              <a:t>( راجع المادة 202) صفحة 524</a:t>
            </a:r>
          </a:p>
          <a:p>
            <a:pPr marL="514350" indent="-514350" algn="just" defTabSz="914400" rtl="1" eaLnBrk="1" latinLnBrk="0" hangingPunct="1">
              <a:lnSpc>
                <a:spcPct val="90000"/>
              </a:lnSpc>
              <a:spcBef>
                <a:spcPts val="1000"/>
              </a:spcBef>
              <a:buFont typeface="+mj-lt"/>
              <a:buAutoNum type="arabicPeriod"/>
            </a:pPr>
            <a:r>
              <a:rPr lang="ar-SA" dirty="0">
                <a:solidFill>
                  <a:srgbClr val="0070C0"/>
                </a:solidFill>
              </a:rPr>
              <a:t>الأفعال الصادرة من أي شخص </a:t>
            </a:r>
            <a:r>
              <a:rPr lang="ar-SA" dirty="0"/>
              <a:t>(المادة 201) صفحة 524</a:t>
            </a:r>
          </a:p>
          <a:p>
            <a:pPr algn="just" rtl="1"/>
            <a:r>
              <a:rPr lang="ar-SA" dirty="0"/>
              <a:t>اذا اشتبه أمين الإفلاس في ارتكاب المدين أو أي من </a:t>
            </a:r>
            <a:r>
              <a:rPr lang="ar-SA" dirty="0" err="1"/>
              <a:t>دائنيه</a:t>
            </a:r>
            <a:r>
              <a:rPr lang="ar-SA" dirty="0"/>
              <a:t> أيا من الأفعال المجرمة في النظام فعليه التقدم إلى الجهة المعنية. (تختص النيابة العامة بالتحقيق والادعاء في الأفعال المجرمة، وتتولى المحكمة إيقاع العقوبة)</a:t>
            </a:r>
            <a:endParaRPr lang="en-US" dirty="0"/>
          </a:p>
        </p:txBody>
      </p:sp>
    </p:spTree>
    <p:extLst>
      <p:ext uri="{BB962C8B-B14F-4D97-AF65-F5344CB8AC3E}">
        <p14:creationId xmlns:p14="http://schemas.microsoft.com/office/powerpoint/2010/main" val="3000260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4792-BC87-5949-84F8-10191A5BD78A}"/>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خصائص الالتزام الصرفي</a:t>
            </a:r>
            <a:endParaRPr lang="en-US" b="1" dirty="0"/>
          </a:p>
        </p:txBody>
      </p:sp>
      <p:sp>
        <p:nvSpPr>
          <p:cNvPr id="3" name="Content Placeholder 2">
            <a:extLst>
              <a:ext uri="{FF2B5EF4-FFF2-40B4-BE49-F238E27FC236}">
                <a16:creationId xmlns:a16="http://schemas.microsoft.com/office/drawing/2014/main" id="{BEA6D683-3830-C342-9DFF-46BA512F3002}"/>
              </a:ext>
            </a:extLst>
          </p:cNvPr>
          <p:cNvSpPr>
            <a:spLocks noGrp="1"/>
          </p:cNvSpPr>
          <p:nvPr>
            <p:ph idx="1"/>
          </p:nvPr>
        </p:nvSpPr>
        <p:spPr>
          <a:xfrm>
            <a:off x="214313" y="1825625"/>
            <a:ext cx="11858625" cy="4351338"/>
          </a:xfrm>
        </p:spPr>
        <p:txBody>
          <a:bodyPr>
            <a:noAutofit/>
          </a:bodyPr>
          <a:lstStyle/>
          <a:p>
            <a:pPr marL="514350" indent="-514350" algn="r" defTabSz="914400" rtl="1" eaLnBrk="1" latinLnBrk="0" hangingPunct="1">
              <a:lnSpc>
                <a:spcPct val="90000"/>
              </a:lnSpc>
              <a:spcBef>
                <a:spcPts val="1000"/>
              </a:spcBef>
              <a:buFont typeface="+mj-lt"/>
              <a:buAutoNum type="arabicPeriod"/>
            </a:pPr>
            <a:r>
              <a:rPr lang="ar-SA" sz="4000" dirty="0">
                <a:solidFill>
                  <a:srgbClr val="FF0000"/>
                </a:solidFill>
              </a:rPr>
              <a:t>استقلال التوقيعات: </a:t>
            </a:r>
          </a:p>
          <a:p>
            <a:pPr algn="r" rtl="1"/>
            <a:r>
              <a:rPr lang="ar-SA" sz="4000" dirty="0"/>
              <a:t>يعني أن كل توقيع مستقل عن التوقيعات السابقة أو اللاحقة، بحيث ينشأ عن كل توقيع التزام صرفي مستقل. </a:t>
            </a:r>
          </a:p>
          <a:p>
            <a:pPr algn="r" rtl="1"/>
            <a:endParaRPr lang="ar-SA" sz="4000" dirty="0"/>
          </a:p>
          <a:p>
            <a:pPr algn="r" rtl="1"/>
            <a:r>
              <a:rPr lang="ar-SA" sz="4000" dirty="0"/>
              <a:t>مثال: لو أن التزام أحد الموقعين على  الورقة كان باطلا لنقص أهليته أو انعدامها أو كان رضاه معيبا أو لعدم مشروعية سبب الالتزام ... فإن هذا لا يؤثر على صحة التوقيعات الأخرى .. </a:t>
            </a:r>
            <a:r>
              <a:rPr lang="ar-SA" sz="4000" dirty="0">
                <a:solidFill>
                  <a:schemeClr val="accent6">
                    <a:lumMod val="75000"/>
                  </a:schemeClr>
                </a:solidFill>
              </a:rPr>
              <a:t>ويقتصر أثر البطلان على هذا الشخص فقط. </a:t>
            </a:r>
            <a:endParaRPr lang="en-US" sz="4000" dirty="0">
              <a:solidFill>
                <a:schemeClr val="accent6">
                  <a:lumMod val="75000"/>
                </a:schemeClr>
              </a:solidFill>
            </a:endParaRPr>
          </a:p>
        </p:txBody>
      </p:sp>
    </p:spTree>
    <p:extLst>
      <p:ext uri="{BB962C8B-B14F-4D97-AF65-F5344CB8AC3E}">
        <p14:creationId xmlns:p14="http://schemas.microsoft.com/office/powerpoint/2010/main" val="2553454342"/>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346DE-A884-AC42-B728-647CEED6C444}"/>
              </a:ext>
            </a:extLst>
          </p:cNvPr>
          <p:cNvSpPr>
            <a:spLocks noGrp="1"/>
          </p:cNvSpPr>
          <p:nvPr>
            <p:ph type="title"/>
          </p:nvPr>
        </p:nvSpPr>
        <p:spPr>
          <a:xfrm>
            <a:off x="897835" y="37965"/>
            <a:ext cx="10515600" cy="615535"/>
          </a:xfrm>
          <a:ln>
            <a:solidFill>
              <a:schemeClr val="accent1"/>
            </a:solidFill>
          </a:ln>
        </p:spPr>
        <p:txBody>
          <a:bodyPr>
            <a:normAutofit/>
          </a:bodyPr>
          <a:lstStyle/>
          <a:p>
            <a:pPr algn="ctr" defTabSz="914400" rtl="1" eaLnBrk="1" latinLnBrk="0" hangingPunct="1">
              <a:lnSpc>
                <a:spcPct val="90000"/>
              </a:lnSpc>
              <a:spcBef>
                <a:spcPct val="0"/>
              </a:spcBef>
              <a:buNone/>
            </a:pPr>
            <a:r>
              <a:rPr lang="ar-SA" sz="3600" b="1" dirty="0"/>
              <a:t>العقوبات على الأفعال المعاقب عليها</a:t>
            </a:r>
            <a:endParaRPr lang="en-US" sz="3600" b="1" dirty="0"/>
          </a:p>
        </p:txBody>
      </p:sp>
      <p:sp>
        <p:nvSpPr>
          <p:cNvPr id="3" name="Content Placeholder 2">
            <a:extLst>
              <a:ext uri="{FF2B5EF4-FFF2-40B4-BE49-F238E27FC236}">
                <a16:creationId xmlns:a16="http://schemas.microsoft.com/office/drawing/2014/main" id="{C695F911-6576-094E-A04A-42B8262E92E1}"/>
              </a:ext>
            </a:extLst>
          </p:cNvPr>
          <p:cNvSpPr>
            <a:spLocks noGrp="1"/>
          </p:cNvSpPr>
          <p:nvPr>
            <p:ph idx="1"/>
          </p:nvPr>
        </p:nvSpPr>
        <p:spPr>
          <a:xfrm>
            <a:off x="119270" y="619678"/>
            <a:ext cx="12072730" cy="4351338"/>
          </a:xfrm>
        </p:spPr>
        <p:txBody>
          <a:bodyPr>
            <a:noAutofit/>
          </a:bodyPr>
          <a:lstStyle/>
          <a:p>
            <a:pPr marL="514350" indent="-514350" algn="just" defTabSz="914400" rtl="1" eaLnBrk="1" latinLnBrk="0" hangingPunct="1">
              <a:lnSpc>
                <a:spcPct val="90000"/>
              </a:lnSpc>
              <a:spcBef>
                <a:spcPts val="1000"/>
              </a:spcBef>
              <a:buFont typeface="+mj-lt"/>
              <a:buAutoNum type="arabicPeriod"/>
            </a:pPr>
            <a:r>
              <a:rPr lang="ar-SA" dirty="0">
                <a:solidFill>
                  <a:srgbClr val="0070C0"/>
                </a:solidFill>
              </a:rPr>
              <a:t>العقوبة الأصلية: </a:t>
            </a:r>
            <a:r>
              <a:rPr lang="ar-SA" dirty="0"/>
              <a:t>السجن مدة لا تزيد على خمس سنوات وبغرامة لا تزيد عن خمسة ملايين ريال أو بإحدى هاتين العقوبتين. </a:t>
            </a:r>
          </a:p>
          <a:p>
            <a:pPr marL="514350" indent="-514350" algn="just" defTabSz="914400" rtl="1" eaLnBrk="1" latinLnBrk="0" hangingPunct="1">
              <a:lnSpc>
                <a:spcPct val="90000"/>
              </a:lnSpc>
              <a:spcBef>
                <a:spcPts val="1000"/>
              </a:spcBef>
              <a:buFont typeface="+mj-lt"/>
              <a:buAutoNum type="arabicPeriod"/>
            </a:pPr>
            <a:r>
              <a:rPr lang="ar-SA" dirty="0">
                <a:solidFill>
                  <a:srgbClr val="0070C0"/>
                </a:solidFill>
              </a:rPr>
              <a:t>عقوبات الحظر: </a:t>
            </a:r>
            <a:r>
              <a:rPr lang="ar-SA" dirty="0"/>
              <a:t>للمحكمة أن تقضي بواحدة أو أكثر من عقوبات الحظر لمدة لا تزيد عن خمس سنوات ( </a:t>
            </a:r>
            <a:r>
              <a:rPr lang="ar-SA" dirty="0">
                <a:solidFill>
                  <a:srgbClr val="FF0000"/>
                </a:solidFill>
              </a:rPr>
              <a:t>كعقوبة تكميلية </a:t>
            </a:r>
            <a:r>
              <a:rPr lang="ar-SA" dirty="0"/>
              <a:t>لمن طبقت عليه العقوبة الأصلية)، وعقوبات الحظر هي: </a:t>
            </a:r>
          </a:p>
          <a:p>
            <a:pPr marL="457200" lvl="1" indent="0" algn="just" rtl="1">
              <a:spcBef>
                <a:spcPts val="1000"/>
              </a:spcBef>
              <a:buNone/>
            </a:pPr>
            <a:r>
              <a:rPr lang="ar-SA" sz="2800" dirty="0"/>
              <a:t>1- حظر إدارة   2- حظر التصويت  3- حظر تملك الحصص والأسهم   </a:t>
            </a:r>
          </a:p>
          <a:p>
            <a:pPr marL="514350" indent="-514350" algn="just" rtl="1">
              <a:buFont typeface="+mj-lt"/>
              <a:buAutoNum type="arabicPeriod"/>
            </a:pPr>
            <a:r>
              <a:rPr lang="ar-SA" dirty="0">
                <a:solidFill>
                  <a:srgbClr val="0070C0"/>
                </a:solidFill>
              </a:rPr>
              <a:t>عقوبات تكميلية بناء على طلب كل ذي مصلحة: </a:t>
            </a:r>
            <a:r>
              <a:rPr lang="ar-SA" dirty="0"/>
              <a:t>فللمحكمة بواحد أو أكثر مما يأتي: </a:t>
            </a:r>
          </a:p>
          <a:p>
            <a:pPr marL="457200" lvl="1" indent="0" algn="just" rtl="1">
              <a:buNone/>
            </a:pPr>
            <a:r>
              <a:rPr lang="ar-SA" sz="2800" dirty="0"/>
              <a:t>1- بطلان التصرف أو الأثر المترتب على ارتكاب أي من الأفعال المخالفة.  2- استرداد أي أصول للمدين وأي حقوق مرتبطة بها.   3- التعويض بناء على طلب ذي مصلحة. </a:t>
            </a:r>
          </a:p>
          <a:p>
            <a:pPr algn="just" rtl="1"/>
            <a:r>
              <a:rPr lang="ar-SA" b="1" dirty="0">
                <a:solidFill>
                  <a:srgbClr val="0070C0"/>
                </a:solidFill>
              </a:rPr>
              <a:t>عقوبات المخالفة لأحكام النظام واللائحة: </a:t>
            </a:r>
            <a:r>
              <a:rPr lang="ar-SA" dirty="0"/>
              <a:t>غرامة لا تزيد عن 500 ألف ريال. </a:t>
            </a:r>
          </a:p>
          <a:p>
            <a:pPr algn="just" rtl="1"/>
            <a:r>
              <a:rPr lang="ar-SA" b="1" dirty="0">
                <a:solidFill>
                  <a:srgbClr val="0070C0"/>
                </a:solidFill>
              </a:rPr>
              <a:t>العقوبات المقررة في حال العود (تكرار المخالفة): </a:t>
            </a:r>
            <a:r>
              <a:rPr lang="ar-SA" dirty="0"/>
              <a:t>مضاعفة العقوبات المقررة. ويعتبر عائدا كل من ارتكب فعلا مجرما أو مخالفة سبق الحكم عليه فيها بحكم نهائي خلال ثلاث سنوات من تاريخ اكتمال تنفيذ العقوبة. </a:t>
            </a:r>
          </a:p>
          <a:p>
            <a:pPr algn="just" rtl="1"/>
            <a:r>
              <a:rPr lang="ar-SA" b="1" dirty="0">
                <a:solidFill>
                  <a:srgbClr val="0070C0"/>
                </a:solidFill>
              </a:rPr>
              <a:t>تلتزم المحكمة بتبليغ لجنة الإفلاس بجميع الأحكام الصادرة وذلك فور صدورها. </a:t>
            </a:r>
            <a:r>
              <a:rPr lang="ar-SA" dirty="0"/>
              <a:t>وتنشأ لجنة الإفلاس سجلا لحفظ ما يصدر على المدين من أحكام ويكون منطوق الحكم متاح لاطلاع العموم. </a:t>
            </a:r>
          </a:p>
        </p:txBody>
      </p:sp>
    </p:spTree>
    <p:extLst>
      <p:ext uri="{BB962C8B-B14F-4D97-AF65-F5344CB8AC3E}">
        <p14:creationId xmlns:p14="http://schemas.microsoft.com/office/powerpoint/2010/main" val="208681697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0E74F-9675-BF4F-940C-903B9BD139DF}"/>
              </a:ext>
            </a:extLst>
          </p:cNvPr>
          <p:cNvSpPr>
            <a:spLocks noGrp="1"/>
          </p:cNvSpPr>
          <p:nvPr>
            <p:ph type="title"/>
          </p:nvPr>
        </p:nvSpPr>
        <p:spPr>
          <a:xfrm>
            <a:off x="838200" y="126586"/>
            <a:ext cx="10515600" cy="536023"/>
          </a:xfrm>
          <a:ln>
            <a:solidFill>
              <a:schemeClr val="accent1"/>
            </a:solidFill>
          </a:ln>
        </p:spPr>
        <p:txBody>
          <a:bodyPr>
            <a:normAutofit fontScale="90000"/>
          </a:bodyPr>
          <a:lstStyle/>
          <a:p>
            <a:pPr algn="ctr" rtl="1"/>
            <a:r>
              <a:rPr lang="ar-SA" sz="3600" b="1" dirty="0"/>
              <a:t>إلغاء التصرفات التي تمت خلال فترة الريبة</a:t>
            </a:r>
            <a:endParaRPr lang="en-US" sz="3600" dirty="0"/>
          </a:p>
        </p:txBody>
      </p:sp>
      <p:sp>
        <p:nvSpPr>
          <p:cNvPr id="3" name="Content Placeholder 2">
            <a:extLst>
              <a:ext uri="{FF2B5EF4-FFF2-40B4-BE49-F238E27FC236}">
                <a16:creationId xmlns:a16="http://schemas.microsoft.com/office/drawing/2014/main" id="{B5733BCF-DD98-DC45-8B8C-A0F908679951}"/>
              </a:ext>
            </a:extLst>
          </p:cNvPr>
          <p:cNvSpPr>
            <a:spLocks noGrp="1"/>
          </p:cNvSpPr>
          <p:nvPr>
            <p:ph idx="1"/>
          </p:nvPr>
        </p:nvSpPr>
        <p:spPr>
          <a:xfrm>
            <a:off x="0" y="662609"/>
            <a:ext cx="12192000" cy="5262563"/>
          </a:xfr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2400" dirty="0"/>
              <a:t>الأصل أن الإفلاس ينتج أثره بالنسبة للمستقبل كغل يد المدين، ولكنه قد ينتج آثار بالنسبة للماضي كتلك التصرفات المتعلقة بفترة توقف المدين عن دفع ديونه قبل افتتاح الإجراء. حيث تضطرب أعماله المالية مما قد يدفعه للقيام بتصرفات تضر </a:t>
            </a:r>
            <a:r>
              <a:rPr lang="ar-SA" sz="2400" dirty="0" err="1"/>
              <a:t>بدائنيه</a:t>
            </a:r>
            <a:r>
              <a:rPr lang="ar-SA" sz="2400" dirty="0"/>
              <a:t>. لذلك سمح النظام للمحكمة بالتدقيق في تلك التصرفات الصادرة قبل افتتاح الإجراء (فترة الريبة) وذلك بهدف التمييز بين التصرفات الحقيقية والأخرى التي تهدف لإخفاء أصول المدين. </a:t>
            </a:r>
          </a:p>
          <a:p>
            <a:pPr marL="228600" indent="-228600" algn="just" defTabSz="914400" rtl="1" eaLnBrk="1" latinLnBrk="0" hangingPunct="1">
              <a:lnSpc>
                <a:spcPct val="90000"/>
              </a:lnSpc>
              <a:spcBef>
                <a:spcPts val="1000"/>
              </a:spcBef>
              <a:buFont typeface="Arial" panose="020B0604020202020204" pitchFamily="34" charset="0"/>
              <a:buChar char="•"/>
            </a:pPr>
            <a:r>
              <a:rPr lang="ar-SA" sz="2400" b="1" dirty="0">
                <a:solidFill>
                  <a:srgbClr val="0070C0"/>
                </a:solidFill>
              </a:rPr>
              <a:t>فترة الريبة: </a:t>
            </a:r>
            <a:r>
              <a:rPr lang="ar-SA" sz="2400" dirty="0"/>
              <a:t>هي الفترة التي ارتاب فيها المنظم في تصرفات المدين قبل افتتاح إجراء الإفلاس. </a:t>
            </a:r>
          </a:p>
          <a:p>
            <a:pPr marL="228600" indent="-228600" algn="just" defTabSz="914400" rtl="1" eaLnBrk="1" latinLnBrk="0" hangingPunct="1">
              <a:lnSpc>
                <a:spcPct val="90000"/>
              </a:lnSpc>
              <a:spcBef>
                <a:spcPts val="1000"/>
              </a:spcBef>
              <a:buFont typeface="Arial" panose="020B0604020202020204" pitchFamily="34" charset="0"/>
              <a:buChar char="•"/>
            </a:pPr>
            <a:r>
              <a:rPr lang="ar-SA" sz="2400" b="1" dirty="0">
                <a:solidFill>
                  <a:srgbClr val="0070C0"/>
                </a:solidFill>
              </a:rPr>
              <a:t>تحديد فترة الريبة: </a:t>
            </a:r>
          </a:p>
          <a:p>
            <a:pPr marL="514350" indent="-514350" algn="just" defTabSz="914400" rtl="1" eaLnBrk="1" latinLnBrk="0" hangingPunct="1">
              <a:lnSpc>
                <a:spcPct val="90000"/>
              </a:lnSpc>
              <a:spcBef>
                <a:spcPts val="1000"/>
              </a:spcBef>
              <a:buFont typeface="+mj-lt"/>
              <a:buAutoNum type="arabicPeriod"/>
            </a:pPr>
            <a:r>
              <a:rPr lang="ar-SA" sz="2400" dirty="0"/>
              <a:t>التصرف بين المدين وطرف غير ذي علاقة: 12 شهرا السابقة لافتتاح الإجراء. </a:t>
            </a:r>
          </a:p>
          <a:p>
            <a:pPr marL="514350" indent="-514350" algn="just" defTabSz="914400" rtl="1" eaLnBrk="1" latinLnBrk="0" hangingPunct="1">
              <a:lnSpc>
                <a:spcPct val="90000"/>
              </a:lnSpc>
              <a:spcBef>
                <a:spcPts val="1000"/>
              </a:spcBef>
              <a:buFont typeface="+mj-lt"/>
              <a:buAutoNum type="arabicPeriod"/>
            </a:pPr>
            <a:r>
              <a:rPr lang="ar-SA" sz="2400" dirty="0"/>
              <a:t>التصرف بين المدين وطرف ذي علاقة: 24 شهرا السابقة لافتتاح الإجراء. </a:t>
            </a:r>
          </a:p>
          <a:p>
            <a:pPr algn="just" rtl="1"/>
            <a:r>
              <a:rPr lang="ar-SA" sz="2400" b="1" dirty="0">
                <a:solidFill>
                  <a:srgbClr val="0070C0"/>
                </a:solidFill>
              </a:rPr>
              <a:t>التصرفات التي يجوز الاعتراض عليها خلال فترة الريبة: </a:t>
            </a:r>
            <a:r>
              <a:rPr lang="ar-SA" sz="2400" dirty="0"/>
              <a:t>مثل التنازل كليا أو جزئيا عن أي من أصول(المادة 210) 529</a:t>
            </a:r>
          </a:p>
          <a:p>
            <a:pPr algn="just" rtl="1"/>
            <a:r>
              <a:rPr lang="ar-SA" sz="2400" b="1" dirty="0">
                <a:solidFill>
                  <a:srgbClr val="0070C0"/>
                </a:solidFill>
              </a:rPr>
              <a:t>المدة التي يقدم خلالها الاعتراض: </a:t>
            </a:r>
            <a:r>
              <a:rPr lang="ar-SA" sz="2400" dirty="0"/>
              <a:t>24 شهرا من تاريخ افتتاح الإجراء. </a:t>
            </a:r>
          </a:p>
          <a:p>
            <a:pPr algn="just" rtl="1"/>
            <a:r>
              <a:rPr lang="ar-SA" sz="2400" b="1" dirty="0">
                <a:solidFill>
                  <a:srgbClr val="0070C0"/>
                </a:solidFill>
              </a:rPr>
              <a:t>الجزاء المترتب على تصرفات المدين خلال فترة الريبة: </a:t>
            </a:r>
            <a:r>
              <a:rPr lang="ar-SA" sz="2400" dirty="0"/>
              <a:t>1- تقضي المحكمة ببطلان التصرف </a:t>
            </a:r>
            <a:r>
              <a:rPr lang="ar-SA" sz="2400" dirty="0">
                <a:solidFill>
                  <a:srgbClr val="FF0000"/>
                </a:solidFill>
              </a:rPr>
              <a:t>(أمر وجوبي بنص النظام وليس سلطة تقديرية للمحكمة)</a:t>
            </a:r>
            <a:r>
              <a:rPr lang="ar-SA" sz="2400" dirty="0"/>
              <a:t>، إلا إذا ثبت لها أن التصرف حقق مصلحة للمدين، وأنه لم يكن متعثرا أو مفلسا وقت إجراء التصرف. 2- تقضي المحكمة مع البطلان بأي مما يأتي: استرداد الأصول وعوائدها إن وجدت أو دفع القيمة العادلة للأصول عند تعذر استردادها... (راجع المادة 211) صفحة 530 في الكتاب.</a:t>
            </a:r>
          </a:p>
          <a:p>
            <a:pPr algn="just" rtl="1"/>
            <a:r>
              <a:rPr lang="ar-SA" sz="2400" dirty="0">
                <a:solidFill>
                  <a:schemeClr val="accent1"/>
                </a:solidFill>
              </a:rPr>
              <a:t>لا يترتب على الحكم ببطلان التصرف أي أثر على حقوق الغير حسن النية، مالم يكن طرفا في التصرف الذي أبرمه المدين.  </a:t>
            </a:r>
            <a:endParaRPr lang="en-US" sz="2400" dirty="0">
              <a:solidFill>
                <a:schemeClr val="accent1"/>
              </a:solidFill>
            </a:endParaRPr>
          </a:p>
        </p:txBody>
      </p:sp>
    </p:spTree>
    <p:extLst>
      <p:ext uri="{BB962C8B-B14F-4D97-AF65-F5344CB8AC3E}">
        <p14:creationId xmlns:p14="http://schemas.microsoft.com/office/powerpoint/2010/main" val="48011137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105D-53B6-F145-A5B7-7FA35843828A}"/>
              </a:ext>
            </a:extLst>
          </p:cNvPr>
          <p:cNvSpPr>
            <a:spLocks noGrp="1"/>
          </p:cNvSpPr>
          <p:nvPr>
            <p:ph type="title"/>
          </p:nvPr>
        </p:nvSpPr>
        <p:spPr>
          <a:xfrm>
            <a:off x="877956" y="100082"/>
            <a:ext cx="10515600" cy="602283"/>
          </a:xfrm>
          <a:ln>
            <a:solidFill>
              <a:schemeClr val="accent1"/>
            </a:solidFill>
          </a:ln>
        </p:spPr>
        <p:txBody>
          <a:bodyPr>
            <a:normAutofit fontScale="90000"/>
          </a:bodyPr>
          <a:lstStyle/>
          <a:p>
            <a:pPr algn="ctr" defTabSz="914400" rtl="1" eaLnBrk="1" latinLnBrk="0" hangingPunct="1">
              <a:lnSpc>
                <a:spcPct val="90000"/>
              </a:lnSpc>
              <a:spcBef>
                <a:spcPct val="0"/>
              </a:spcBef>
              <a:buNone/>
            </a:pPr>
            <a:r>
              <a:rPr lang="ar-SA" b="1" dirty="0"/>
              <a:t>الاعتراض على الأحكام والقرارات</a:t>
            </a:r>
            <a:endParaRPr lang="en-US" b="1" dirty="0"/>
          </a:p>
        </p:txBody>
      </p:sp>
      <p:sp>
        <p:nvSpPr>
          <p:cNvPr id="3" name="Content Placeholder 2">
            <a:extLst>
              <a:ext uri="{FF2B5EF4-FFF2-40B4-BE49-F238E27FC236}">
                <a16:creationId xmlns:a16="http://schemas.microsoft.com/office/drawing/2014/main" id="{EF958ADD-9227-B948-BF02-FC948E59228A}"/>
              </a:ext>
            </a:extLst>
          </p:cNvPr>
          <p:cNvSpPr>
            <a:spLocks noGrp="1"/>
          </p:cNvSpPr>
          <p:nvPr>
            <p:ph idx="1"/>
          </p:nvPr>
        </p:nvSpPr>
        <p:spPr>
          <a:xfrm>
            <a:off x="212034" y="702365"/>
            <a:ext cx="11847443" cy="4351338"/>
          </a:xfrm>
        </p:spPr>
        <p:txBody>
          <a:bodyPr>
            <a:noAutofit/>
          </a:bodyPr>
          <a:lstStyle/>
          <a:p>
            <a:pPr marL="0" indent="0" algn="just" defTabSz="914400" rtl="1" eaLnBrk="1" latinLnBrk="0" hangingPunct="1">
              <a:lnSpc>
                <a:spcPct val="90000"/>
              </a:lnSpc>
              <a:spcBef>
                <a:spcPts val="1000"/>
              </a:spcBef>
              <a:buNone/>
            </a:pPr>
            <a:r>
              <a:rPr lang="ar-SA" b="1" dirty="0">
                <a:solidFill>
                  <a:srgbClr val="0070C0"/>
                </a:solidFill>
              </a:rPr>
              <a:t>أولا: الاعتراض أمام محكمة الدرجة الأولى: </a:t>
            </a:r>
          </a:p>
          <a:p>
            <a:pPr marL="971550" lvl="1" indent="-514350" algn="just" rtl="1">
              <a:spcBef>
                <a:spcPts val="1000"/>
              </a:spcBef>
              <a:buFont typeface="+mj-lt"/>
              <a:buAutoNum type="arabicPeriod"/>
            </a:pPr>
            <a:r>
              <a:rPr lang="ar-SA" sz="2800" dirty="0"/>
              <a:t>فيما لم يرد به نص خاص، يجوز الاعتراض على إجراء أو قرار صادر عن المدين أو الدائن أو أمين الإفلاس أو الجهة المختصة. ويكون الحكم نهائيا وغير قابل للطعن بأي طريق، باستثناء الحالات التي يجوز الطعن فيها أمام محكمة الاستئناف. </a:t>
            </a:r>
          </a:p>
          <a:p>
            <a:pPr marL="971550" lvl="1" indent="-514350" algn="just" rtl="1">
              <a:spcBef>
                <a:spcPts val="1000"/>
              </a:spcBef>
              <a:buFont typeface="+mj-lt"/>
              <a:buAutoNum type="arabicPeriod"/>
            </a:pPr>
            <a:r>
              <a:rPr lang="ar-SA" sz="2800" dirty="0"/>
              <a:t>فيما لم يرد به نص خاص، يجوز الاعتراض على إجراء أو قرار صادر عن لجنة الإفلاس، ما عدا ما يتعلق بالترخيص لأمناء الإفلاس والخبراء. ويكون الحكم نهائيا وغير قابل للطعن بأي طريق، باستثناء الحالات التي يجوز الطعن فيها أمام محكمة الاستئناف. </a:t>
            </a:r>
          </a:p>
          <a:p>
            <a:pPr algn="just" rtl="1"/>
            <a:r>
              <a:rPr lang="ar-SA" dirty="0">
                <a:solidFill>
                  <a:srgbClr val="0070C0"/>
                </a:solidFill>
              </a:rPr>
              <a:t>المدة التي يتم خلالها تقديم الاعتراض: </a:t>
            </a:r>
            <a:r>
              <a:rPr lang="ar-SA" dirty="0"/>
              <a:t>خلال 14 يوم من تاريخ صدور القرار أو اتخاذ الاجراء. </a:t>
            </a:r>
          </a:p>
          <a:p>
            <a:pPr algn="just" rtl="1"/>
            <a:r>
              <a:rPr lang="ar-SA" b="1" dirty="0">
                <a:solidFill>
                  <a:srgbClr val="0070C0"/>
                </a:solidFill>
              </a:rPr>
              <a:t>ثانيا: الاعتراض أمام محكمة الدرجة الثانية (الاستئناف): </a:t>
            </a:r>
            <a:r>
              <a:rPr lang="ar-SA" dirty="0"/>
              <a:t>يجوز لكل ذي مصلحة الاعتراض على حكم محكمة الدرجة الأولى في الحالات التالية: 1- رفض افتتاح إجراء التسوية أو إعادة التنظيم المالي.... (راجع المادة 217) صفحة 532.</a:t>
            </a:r>
          </a:p>
          <a:p>
            <a:pPr algn="just" rtl="1"/>
            <a:r>
              <a:rPr lang="ar-SA" dirty="0">
                <a:solidFill>
                  <a:srgbClr val="0070C0"/>
                </a:solidFill>
              </a:rPr>
              <a:t>المدة التي يتم خلالها تقديم الاعتراض: </a:t>
            </a:r>
            <a:r>
              <a:rPr lang="ar-SA" dirty="0"/>
              <a:t>14 يوم من تاريخ إصدار الحكم..</a:t>
            </a:r>
          </a:p>
          <a:p>
            <a:pPr algn="just" rtl="1"/>
            <a:r>
              <a:rPr lang="ar-SA" dirty="0">
                <a:solidFill>
                  <a:srgbClr val="0070C0"/>
                </a:solidFill>
              </a:rPr>
              <a:t>نظر محكمة الاستئناف للاعتراض: </a:t>
            </a:r>
            <a:r>
              <a:rPr lang="ar-SA" dirty="0"/>
              <a:t>تقضي بتأييده أو نقضه، ويكون حكمها في حال النقض غير قابل للطعن بأي طريق. </a:t>
            </a:r>
          </a:p>
          <a:p>
            <a:pPr algn="just" rtl="1"/>
            <a:endParaRPr lang="ar-SA" dirty="0"/>
          </a:p>
          <a:p>
            <a:pPr algn="just" rtl="1"/>
            <a:endParaRPr lang="en-US" dirty="0"/>
          </a:p>
        </p:txBody>
      </p:sp>
    </p:spTree>
    <p:extLst>
      <p:ext uri="{BB962C8B-B14F-4D97-AF65-F5344CB8AC3E}">
        <p14:creationId xmlns:p14="http://schemas.microsoft.com/office/powerpoint/2010/main" val="504441468"/>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9D80-EB34-6046-96A0-35AF314DED2E}"/>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أحكام تتعلق بوفاة المدين المفلس</a:t>
            </a:r>
            <a:endParaRPr lang="en-US" b="1" dirty="0"/>
          </a:p>
        </p:txBody>
      </p:sp>
      <p:sp>
        <p:nvSpPr>
          <p:cNvPr id="3" name="Content Placeholder 2">
            <a:extLst>
              <a:ext uri="{FF2B5EF4-FFF2-40B4-BE49-F238E27FC236}">
                <a16:creationId xmlns:a16="http://schemas.microsoft.com/office/drawing/2014/main" id="{F5F876A0-F555-4740-AE09-E6E3EE56D27C}"/>
              </a:ext>
            </a:extLst>
          </p:cNvPr>
          <p:cNvSpPr>
            <a:spLocks noGrp="1"/>
          </p:cNvSpPr>
          <p:nvPr>
            <p:ph idx="1"/>
          </p:nvPr>
        </p:nvSpPr>
        <p:spPr>
          <a:xfrm>
            <a:off x="92765" y="1865382"/>
            <a:ext cx="12006470" cy="4351338"/>
          </a:xfr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200" dirty="0"/>
              <a:t>قرر النظام دفع مصروفات دفن المدين المتوفي والرسوم المتعلقة بذلك قبل سداد الديون ذات الأولوية. وحفاظا على حقوق الدائنين قرر أحكام خاصة بالمدين المتوفي المفلس. </a:t>
            </a:r>
          </a:p>
          <a:p>
            <a:pPr marL="514350" indent="-514350" algn="just" defTabSz="914400" rtl="1" eaLnBrk="1" latinLnBrk="0" hangingPunct="1">
              <a:lnSpc>
                <a:spcPct val="90000"/>
              </a:lnSpc>
              <a:spcBef>
                <a:spcPts val="1000"/>
              </a:spcBef>
              <a:buFont typeface="+mj-lt"/>
              <a:buAutoNum type="arabicPeriod"/>
            </a:pPr>
            <a:r>
              <a:rPr lang="ar-SA" sz="3200" dirty="0">
                <a:solidFill>
                  <a:srgbClr val="0070C0"/>
                </a:solidFill>
              </a:rPr>
              <a:t>وفاة المدين </a:t>
            </a:r>
            <a:r>
              <a:rPr lang="ar-SA" sz="3200" u="sng" dirty="0">
                <a:solidFill>
                  <a:srgbClr val="0070C0"/>
                </a:solidFill>
              </a:rPr>
              <a:t>بعد تقديم طلب افتتاح </a:t>
            </a:r>
            <a:r>
              <a:rPr lang="ar-SA" sz="3200" dirty="0">
                <a:solidFill>
                  <a:srgbClr val="0070C0"/>
                </a:solidFill>
              </a:rPr>
              <a:t>اجراء التسوية أو إعادة التنظيم المالي </a:t>
            </a:r>
            <a:r>
              <a:rPr lang="ar-SA" sz="3200" u="sng" dirty="0">
                <a:solidFill>
                  <a:srgbClr val="0070C0"/>
                </a:solidFill>
              </a:rPr>
              <a:t>وقبل صدور الحكم بالقبول أو الرفض</a:t>
            </a:r>
            <a:r>
              <a:rPr lang="ar-SA" sz="3200" dirty="0">
                <a:solidFill>
                  <a:srgbClr val="0070C0"/>
                </a:solidFill>
              </a:rPr>
              <a:t>:</a:t>
            </a:r>
          </a:p>
          <a:p>
            <a:pPr marL="971550" lvl="1" indent="-514350" algn="just" rtl="1">
              <a:spcBef>
                <a:spcPts val="1000"/>
              </a:spcBef>
              <a:buFont typeface="+mj-lt"/>
              <a:buAutoNum type="arabicPeriod"/>
            </a:pPr>
            <a:r>
              <a:rPr lang="ar-SA" sz="3200" dirty="0">
                <a:solidFill>
                  <a:srgbClr val="00B050"/>
                </a:solidFill>
              </a:rPr>
              <a:t>اذا ثبت للمحكمة تحقق شروط الافتتاح: </a:t>
            </a:r>
            <a:r>
              <a:rPr lang="ar-SA" sz="3200" dirty="0"/>
              <a:t>فتدعو الورثة والدائنين لاجتماع من أجل اتخاذ أحد قرارين وذلك بموافقة جميع الورثة وجميع الدائنين. وهذين القرارين هما: 1- أن يؤسس الورثة شركة ذات مسؤولية محدودة أو مساهمة وتستكمل هذه الشركة إجراءات الافتتاح. 2- قرار بطلب افتتاح إجراء التصفية أو التصفية الإدارية. </a:t>
            </a:r>
          </a:p>
          <a:p>
            <a:pPr marL="971550" lvl="1" indent="-514350" algn="just" rtl="1">
              <a:spcBef>
                <a:spcPts val="1000"/>
              </a:spcBef>
              <a:buFont typeface="+mj-lt"/>
              <a:buAutoNum type="arabicPeriod"/>
            </a:pPr>
            <a:r>
              <a:rPr lang="ar-SA" sz="3200" dirty="0">
                <a:solidFill>
                  <a:srgbClr val="00B050"/>
                </a:solidFill>
              </a:rPr>
              <a:t>اذا ثبت للمحكمة عدم تحقق شروط الافتتاح أو تعذر اتخاذ قرار: </a:t>
            </a:r>
            <a:r>
              <a:rPr lang="ar-SA" sz="3200" dirty="0"/>
              <a:t> فتقضي بافتتاح اجراء التصفية أو التصفية الإدارية لتركة المدين المتوفي. </a:t>
            </a:r>
            <a:endParaRPr lang="en-US" sz="3200" dirty="0"/>
          </a:p>
        </p:txBody>
      </p:sp>
    </p:spTree>
    <p:extLst>
      <p:ext uri="{BB962C8B-B14F-4D97-AF65-F5344CB8AC3E}">
        <p14:creationId xmlns:p14="http://schemas.microsoft.com/office/powerpoint/2010/main" val="9528874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0B06B5-01BE-674D-A2E4-1E1D5D5E813F}"/>
              </a:ext>
            </a:extLst>
          </p:cNvPr>
          <p:cNvSpPr>
            <a:spLocks noGrp="1"/>
          </p:cNvSpPr>
          <p:nvPr>
            <p:ph idx="1"/>
          </p:nvPr>
        </p:nvSpPr>
        <p:spPr>
          <a:xfrm>
            <a:off x="238539" y="477078"/>
            <a:ext cx="11794435" cy="5699885"/>
          </a:xfrm>
        </p:spPr>
        <p:txBody>
          <a:bodyPr>
            <a:noAutofit/>
          </a:bodyPr>
          <a:lstStyle/>
          <a:p>
            <a:pPr marL="514350" indent="-514350" algn="just" defTabSz="914400" rtl="1" eaLnBrk="1" latinLnBrk="0" hangingPunct="1">
              <a:lnSpc>
                <a:spcPct val="90000"/>
              </a:lnSpc>
              <a:spcBef>
                <a:spcPts val="1000"/>
              </a:spcBef>
              <a:buFont typeface="+mj-lt"/>
              <a:buAutoNum type="arabicPeriod" startAt="2"/>
            </a:pPr>
            <a:r>
              <a:rPr lang="ar-SA" sz="3200" dirty="0">
                <a:solidFill>
                  <a:srgbClr val="0070C0"/>
                </a:solidFill>
              </a:rPr>
              <a:t>وفاة المدين </a:t>
            </a:r>
            <a:r>
              <a:rPr lang="ar-SA" sz="3200" u="sng" dirty="0">
                <a:solidFill>
                  <a:srgbClr val="0070C0"/>
                </a:solidFill>
              </a:rPr>
              <a:t>بعد افتتاح إجراء </a:t>
            </a:r>
            <a:r>
              <a:rPr lang="ar-SA" sz="3200" dirty="0">
                <a:solidFill>
                  <a:srgbClr val="0070C0"/>
                </a:solidFill>
              </a:rPr>
              <a:t>التسوية أو إعادة التنظيم المالي </a:t>
            </a:r>
            <a:r>
              <a:rPr lang="ar-SA" sz="3200" u="sng" dirty="0">
                <a:solidFill>
                  <a:srgbClr val="0070C0"/>
                </a:solidFill>
              </a:rPr>
              <a:t>وقبل حكم المحكمة بإنهائه</a:t>
            </a:r>
            <a:r>
              <a:rPr lang="ar-SA" sz="3200" dirty="0">
                <a:solidFill>
                  <a:srgbClr val="0070C0"/>
                </a:solidFill>
              </a:rPr>
              <a:t>:</a:t>
            </a:r>
          </a:p>
          <a:p>
            <a:pPr marL="0" indent="0" algn="just" defTabSz="914400" rtl="1" eaLnBrk="1" latinLnBrk="0" hangingPunct="1">
              <a:lnSpc>
                <a:spcPct val="90000"/>
              </a:lnSpc>
              <a:spcBef>
                <a:spcPts val="1000"/>
              </a:spcBef>
              <a:buNone/>
            </a:pPr>
            <a:r>
              <a:rPr lang="ar-SA" sz="3200" dirty="0">
                <a:solidFill>
                  <a:srgbClr val="0070C0"/>
                </a:solidFill>
              </a:rPr>
              <a:t> </a:t>
            </a:r>
          </a:p>
          <a:p>
            <a:pPr marL="971550" lvl="1" indent="-514350" algn="just" rtl="1">
              <a:spcBef>
                <a:spcPts val="1000"/>
              </a:spcBef>
              <a:buFont typeface="+mj-lt"/>
              <a:buAutoNum type="arabicPeriod"/>
            </a:pPr>
            <a:r>
              <a:rPr lang="ar-SA" sz="3200" dirty="0">
                <a:solidFill>
                  <a:srgbClr val="00B050"/>
                </a:solidFill>
              </a:rPr>
              <a:t>يعد الإجراء مستمرا والخطة نافذة. </a:t>
            </a:r>
            <a:r>
              <a:rPr lang="ar-SA" sz="3200" dirty="0"/>
              <a:t>وتدعو الورثة والدائنين لاجتماع من أجل اتخاذ أحد قرارين وذلك بموافقة جميع الورثة وجميع الدائنين. وهذين القرارين هما: 1- أن يؤسس الورثة شركة ذات مسؤولية محدودة أو مساهمة. 2- قرار بطلب افتتاح إجراء التصفية أو التصفية الإدارية. 3- وإذا تعذر اتخاذ قرار: فتقضي بإنهاء الإجراء وافتتاح اجراء التصفية أو التصفية الإدارية لتركة المدين المتوفي. </a:t>
            </a:r>
          </a:p>
          <a:p>
            <a:pPr marL="971550" lvl="1" indent="-514350" algn="just" rtl="1">
              <a:spcBef>
                <a:spcPts val="1000"/>
              </a:spcBef>
              <a:buFont typeface="+mj-lt"/>
              <a:buAutoNum type="arabicPeriod"/>
            </a:pPr>
            <a:endParaRPr lang="ar-SA" sz="3200" dirty="0"/>
          </a:p>
          <a:p>
            <a:pPr marL="971550" lvl="1" indent="-514350" algn="just" rtl="1">
              <a:spcBef>
                <a:spcPts val="1000"/>
              </a:spcBef>
              <a:buFont typeface="+mj-lt"/>
              <a:buAutoNum type="arabicPeriod"/>
            </a:pPr>
            <a:r>
              <a:rPr lang="ar-SA" sz="3200" dirty="0">
                <a:solidFill>
                  <a:srgbClr val="00B050"/>
                </a:solidFill>
              </a:rPr>
              <a:t>للمحكمة تعيين أمين لإدارة النشاط حتى يتم تأسيس شركة أو إنهاء الإجراء،</a:t>
            </a:r>
            <a:r>
              <a:rPr lang="ar-SA" sz="3200" dirty="0"/>
              <a:t> وذلك بناء على طلب الورثة أو الدائنين بعد افتتاح إجراء التسوية الوقائية.</a:t>
            </a:r>
            <a:endParaRPr lang="en-US" sz="3200" dirty="0"/>
          </a:p>
          <a:p>
            <a:pPr marL="971550" lvl="1" indent="-514350" algn="just" rtl="1">
              <a:spcBef>
                <a:spcPts val="1000"/>
              </a:spcBef>
              <a:buFont typeface="+mj-lt"/>
              <a:buAutoNum type="arabicPeriod"/>
            </a:pPr>
            <a:endParaRPr lang="en-US" sz="3200" dirty="0"/>
          </a:p>
        </p:txBody>
      </p:sp>
    </p:spTree>
    <p:extLst>
      <p:ext uri="{BB962C8B-B14F-4D97-AF65-F5344CB8AC3E}">
        <p14:creationId xmlns:p14="http://schemas.microsoft.com/office/powerpoint/2010/main" val="299770545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1BE9F9-DAD4-F040-A1A2-E059B43B8E5B}"/>
              </a:ext>
            </a:extLst>
          </p:cNvPr>
          <p:cNvSpPr>
            <a:spLocks noGrp="1"/>
          </p:cNvSpPr>
          <p:nvPr>
            <p:ph idx="1"/>
          </p:nvPr>
        </p:nvSpPr>
        <p:spPr>
          <a:xfrm>
            <a:off x="251792" y="328130"/>
            <a:ext cx="11781182" cy="4351338"/>
          </a:xfrm>
        </p:spPr>
        <p:txBody>
          <a:bodyPr>
            <a:noAutofit/>
          </a:bodyPr>
          <a:lstStyle/>
          <a:p>
            <a:pPr marL="514350" indent="-514350" algn="just" defTabSz="914400" rtl="1" eaLnBrk="1" latinLnBrk="0" hangingPunct="1">
              <a:lnSpc>
                <a:spcPct val="90000"/>
              </a:lnSpc>
              <a:spcBef>
                <a:spcPts val="1000"/>
              </a:spcBef>
              <a:buFont typeface="+mj-lt"/>
              <a:buAutoNum type="arabicPeriod" startAt="3"/>
            </a:pPr>
            <a:r>
              <a:rPr lang="ar-SA" dirty="0">
                <a:solidFill>
                  <a:schemeClr val="accent1"/>
                </a:solidFill>
              </a:rPr>
              <a:t>وفاة المدين </a:t>
            </a:r>
            <a:r>
              <a:rPr lang="ar-SA" u="sng" dirty="0">
                <a:solidFill>
                  <a:schemeClr val="accent1"/>
                </a:solidFill>
              </a:rPr>
              <a:t>بعد تقديم طلب افتتاح </a:t>
            </a:r>
            <a:r>
              <a:rPr lang="ar-SA" dirty="0">
                <a:solidFill>
                  <a:schemeClr val="accent1"/>
                </a:solidFill>
              </a:rPr>
              <a:t>إجراءات التصفية أو التصفية الإدارية </a:t>
            </a:r>
            <a:r>
              <a:rPr lang="ar-SA" u="sng" dirty="0">
                <a:solidFill>
                  <a:schemeClr val="accent1"/>
                </a:solidFill>
              </a:rPr>
              <a:t>وقبل صدور الحكم بالقبول أو الرفض</a:t>
            </a:r>
            <a:r>
              <a:rPr lang="ar-SA" dirty="0">
                <a:solidFill>
                  <a:schemeClr val="accent1"/>
                </a:solidFill>
              </a:rPr>
              <a:t>:  </a:t>
            </a:r>
          </a:p>
          <a:p>
            <a:pPr marL="971550" lvl="1" indent="-514350" algn="just" rtl="1">
              <a:buFont typeface="+mj-lt"/>
              <a:buAutoNum type="arabicPeriod"/>
            </a:pPr>
            <a:r>
              <a:rPr lang="ar-SA" sz="2800" dirty="0">
                <a:solidFill>
                  <a:srgbClr val="00B050"/>
                </a:solidFill>
              </a:rPr>
              <a:t>اذا ثبت للمحكمة عدم تحقق شروط الافتتاح وتحقق شروط افتتاح إعادة التنظيم المالي: </a:t>
            </a:r>
            <a:r>
              <a:rPr lang="ar-SA" sz="2800" dirty="0"/>
              <a:t>فتدعو الورثة والدائنين لاجتماع من أجل اتخاذ أحد قرارين وذلك بموافقة جميع الورثة وجميع الدائنين. وهذين القرارين هما: 1- أن يؤسس الورثة شركة ذات مسؤولية محدودة أو مساهمة وتستكمل هذه الشركة إجراءات افتتاح إعادة التنظيم المالي. 2- قرار بطلب افتتاح إجراء التصفية أو التصفية الإدارية. </a:t>
            </a:r>
          </a:p>
          <a:p>
            <a:pPr marL="971550" lvl="1" indent="-514350" algn="just" rtl="1">
              <a:buFont typeface="+mj-lt"/>
              <a:buAutoNum type="arabicPeriod"/>
            </a:pPr>
            <a:r>
              <a:rPr lang="ar-SA" sz="2800" dirty="0">
                <a:solidFill>
                  <a:srgbClr val="00B050"/>
                </a:solidFill>
              </a:rPr>
              <a:t>اذا ثبت للمحكمة تحقق شروط الافتتاح أو تعذر اتخاذ قرار: </a:t>
            </a:r>
            <a:r>
              <a:rPr lang="ar-SA" sz="2800" dirty="0"/>
              <a:t> فتقضي بافتتاح اجراء التصفية أو التصفية الإدارية لتركة المدين المتوفي. </a:t>
            </a:r>
            <a:endParaRPr lang="en-US" sz="2800" dirty="0"/>
          </a:p>
          <a:p>
            <a:pPr marL="514350" indent="-514350" algn="just" rtl="1">
              <a:buFont typeface="+mj-lt"/>
              <a:buAutoNum type="arabicPeriod" startAt="3"/>
            </a:pPr>
            <a:r>
              <a:rPr lang="ar-SA" dirty="0">
                <a:solidFill>
                  <a:schemeClr val="accent1"/>
                </a:solidFill>
              </a:rPr>
              <a:t>وفاة المدين </a:t>
            </a:r>
            <a:r>
              <a:rPr lang="ar-SA" u="sng" dirty="0">
                <a:solidFill>
                  <a:schemeClr val="accent1"/>
                </a:solidFill>
              </a:rPr>
              <a:t>بعد افتتاح إجراء </a:t>
            </a:r>
            <a:r>
              <a:rPr lang="ar-SA" dirty="0">
                <a:solidFill>
                  <a:schemeClr val="accent1"/>
                </a:solidFill>
              </a:rPr>
              <a:t>التصفية أو التصفية الإدارية </a:t>
            </a:r>
            <a:r>
              <a:rPr lang="ar-SA" u="sng" dirty="0">
                <a:solidFill>
                  <a:schemeClr val="accent1"/>
                </a:solidFill>
              </a:rPr>
              <a:t>وقبل حكم المحكمة بإنهائه</a:t>
            </a:r>
            <a:r>
              <a:rPr lang="ar-SA" dirty="0">
                <a:solidFill>
                  <a:schemeClr val="accent1"/>
                </a:solidFill>
              </a:rPr>
              <a:t>:</a:t>
            </a:r>
          </a:p>
          <a:p>
            <a:pPr marL="971550" lvl="1" indent="-514350" algn="just" rtl="1">
              <a:buFont typeface="+mj-lt"/>
              <a:buAutoNum type="arabicPeriod"/>
            </a:pPr>
            <a:r>
              <a:rPr lang="ar-SA" sz="2800" dirty="0">
                <a:solidFill>
                  <a:srgbClr val="00B050"/>
                </a:solidFill>
              </a:rPr>
              <a:t> يستمر الإجراء ويكمل الأمين أو لجنة الإفلاس مهام كل منهما. </a:t>
            </a:r>
          </a:p>
          <a:p>
            <a:pPr marL="514350" indent="-514350" algn="just" rtl="1">
              <a:buFont typeface="+mj-lt"/>
              <a:buAutoNum type="arabicPeriod" startAt="3"/>
            </a:pPr>
            <a:r>
              <a:rPr lang="ar-SA" dirty="0">
                <a:solidFill>
                  <a:schemeClr val="accent1"/>
                </a:solidFill>
              </a:rPr>
              <a:t>وفاة المدين قبل تقديم طلب افتتاح الإجراء: </a:t>
            </a:r>
          </a:p>
          <a:p>
            <a:pPr marL="914400" lvl="1" indent="-457200" algn="just" rtl="1">
              <a:buFont typeface="+mj-lt"/>
              <a:buAutoNum type="arabicPeriod"/>
            </a:pPr>
            <a:r>
              <a:rPr lang="ar-SA" sz="2800" dirty="0">
                <a:solidFill>
                  <a:srgbClr val="00B050"/>
                </a:solidFill>
              </a:rPr>
              <a:t>اذا كان مفلس أو متعثر فلورثته الاتفاق مع الدائنين على تأسيس شركة ونقل أصول التركة إليها. </a:t>
            </a:r>
          </a:p>
          <a:p>
            <a:pPr marL="914400" lvl="1" indent="-457200" algn="just" rtl="1">
              <a:buFont typeface="+mj-lt"/>
              <a:buAutoNum type="arabicPeriod"/>
            </a:pPr>
            <a:r>
              <a:rPr lang="ar-SA" sz="2800" dirty="0">
                <a:solidFill>
                  <a:srgbClr val="00B050"/>
                </a:solidFill>
              </a:rPr>
              <a:t>ثم التقدم إلى المحكمة بطلب افتتاح اجراء الإفلاس المناسب للشركة. </a:t>
            </a:r>
          </a:p>
          <a:p>
            <a:pPr marL="514350" indent="-514350" algn="just" defTabSz="914400" rtl="1" eaLnBrk="1" latinLnBrk="0" hangingPunct="1">
              <a:lnSpc>
                <a:spcPct val="90000"/>
              </a:lnSpc>
              <a:spcBef>
                <a:spcPts val="1000"/>
              </a:spcBef>
              <a:buFont typeface="+mj-lt"/>
              <a:buAutoNum type="arabicPeriod" startAt="3"/>
            </a:pPr>
            <a:endParaRPr lang="en-US" dirty="0"/>
          </a:p>
        </p:txBody>
      </p:sp>
    </p:spTree>
    <p:extLst>
      <p:ext uri="{BB962C8B-B14F-4D97-AF65-F5344CB8AC3E}">
        <p14:creationId xmlns:p14="http://schemas.microsoft.com/office/powerpoint/2010/main" val="145321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029120-2262-5947-95BA-1083A4175CA5}"/>
              </a:ext>
            </a:extLst>
          </p:cNvPr>
          <p:cNvSpPr>
            <a:spLocks noGrp="1"/>
          </p:cNvSpPr>
          <p:nvPr>
            <p:ph idx="1"/>
          </p:nvPr>
        </p:nvSpPr>
        <p:spPr>
          <a:xfrm>
            <a:off x="100013" y="271464"/>
            <a:ext cx="11958637" cy="5905500"/>
          </a:xfrm>
        </p:spPr>
        <p:txBody>
          <a:bodyPr>
            <a:noAutofit/>
          </a:bodyPr>
          <a:lstStyle/>
          <a:p>
            <a:pPr marL="742950" indent="-742950" algn="r" rtl="1">
              <a:buFont typeface="+mj-lt"/>
              <a:buAutoNum type="arabicPeriod" startAt="2"/>
            </a:pPr>
            <a:r>
              <a:rPr lang="ar-SA" sz="4000" dirty="0">
                <a:solidFill>
                  <a:srgbClr val="FF0000"/>
                </a:solidFill>
              </a:rPr>
              <a:t>التطهير من الدفوع:</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أي أن الحق الثابت في الورقة التجارية ينتقل من المظهر الى المظهر اليه مطهرا تماما من كل العيوب والدفوع القانونية التي قد تلحق بالعلاقات الناشئة بين الموقعين السابقين على الورقة التجارية. </a:t>
            </a:r>
          </a:p>
          <a:p>
            <a:pPr marL="228600" indent="-228600" algn="r" defTabSz="914400" rtl="1" eaLnBrk="1" latinLnBrk="0" hangingPunct="1">
              <a:lnSpc>
                <a:spcPct val="90000"/>
              </a:lnSpc>
              <a:spcBef>
                <a:spcPts val="1000"/>
              </a:spcBef>
              <a:buFont typeface="Arial" panose="020B0604020202020204" pitchFamily="34" charset="0"/>
              <a:buChar char="•"/>
            </a:pPr>
            <a:endParaRPr lang="ar-SA" sz="4000" dirty="0"/>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بحيث لا يجوز لأي ملتزم فيها سواء كان ساحبا أو مسحوب عليه أو مظهر أن يحتج على الحامل حسن النية بالدفوع التي كان من الممكن الاحتجاج بها في وجه من تربطه علاقة مباشرة معه. </a:t>
            </a:r>
            <a:endParaRPr lang="en-US" sz="4000" dirty="0"/>
          </a:p>
        </p:txBody>
      </p:sp>
    </p:spTree>
    <p:extLst>
      <p:ext uri="{BB962C8B-B14F-4D97-AF65-F5344CB8AC3E}">
        <p14:creationId xmlns:p14="http://schemas.microsoft.com/office/powerpoint/2010/main" val="1492504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1DB2E8B-9B16-D843-9949-49AABBB27A51}"/>
              </a:ext>
            </a:extLst>
          </p:cNvPr>
          <p:cNvSpPr/>
          <p:nvPr/>
        </p:nvSpPr>
        <p:spPr>
          <a:xfrm>
            <a:off x="7972424" y="467517"/>
            <a:ext cx="3871913" cy="310435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90000"/>
              </a:lnSpc>
              <a:spcBef>
                <a:spcPts val="1000"/>
              </a:spcBef>
            </a:pPr>
            <a:r>
              <a:rPr lang="ar-SA" sz="4000" dirty="0">
                <a:solidFill>
                  <a:schemeClr val="tx1"/>
                </a:solidFill>
              </a:rPr>
              <a:t>مثال: لو حرر سند لأمر لصالح المستفيد لسداد دين قمار</a:t>
            </a:r>
          </a:p>
        </p:txBody>
      </p:sp>
      <p:sp>
        <p:nvSpPr>
          <p:cNvPr id="5" name="Rounded Rectangle 4">
            <a:extLst>
              <a:ext uri="{FF2B5EF4-FFF2-40B4-BE49-F238E27FC236}">
                <a16:creationId xmlns:a16="http://schemas.microsoft.com/office/drawing/2014/main" id="{2CFE7A2E-4A5C-3C47-B2EF-023B62B68278}"/>
              </a:ext>
            </a:extLst>
          </p:cNvPr>
          <p:cNvSpPr/>
          <p:nvPr/>
        </p:nvSpPr>
        <p:spPr>
          <a:xfrm>
            <a:off x="128586" y="1200149"/>
            <a:ext cx="5743577" cy="135731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90000"/>
              </a:lnSpc>
              <a:spcBef>
                <a:spcPts val="1000"/>
              </a:spcBef>
            </a:pPr>
            <a:r>
              <a:rPr lang="ar-SA" sz="4000" dirty="0">
                <a:solidFill>
                  <a:schemeClr val="tx1"/>
                </a:solidFill>
              </a:rPr>
              <a:t>ثم ظهر السند لشخص حسن النية</a:t>
            </a:r>
          </a:p>
        </p:txBody>
      </p:sp>
      <p:sp>
        <p:nvSpPr>
          <p:cNvPr id="6" name="Oval 5">
            <a:extLst>
              <a:ext uri="{FF2B5EF4-FFF2-40B4-BE49-F238E27FC236}">
                <a16:creationId xmlns:a16="http://schemas.microsoft.com/office/drawing/2014/main" id="{D7E69B2E-4A3D-BE49-B2EF-F411F58C1209}"/>
              </a:ext>
            </a:extLst>
          </p:cNvPr>
          <p:cNvSpPr/>
          <p:nvPr/>
        </p:nvSpPr>
        <p:spPr>
          <a:xfrm>
            <a:off x="461958" y="4133055"/>
            <a:ext cx="6088859" cy="277177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dirty="0">
                <a:solidFill>
                  <a:schemeClr val="tx1"/>
                </a:solidFill>
              </a:rPr>
              <a:t>فلا يجوز للساحب أو المحرر الدفع في مواجهة الحامل بعدم مشروعية انشاء السند</a:t>
            </a:r>
            <a:endParaRPr lang="en-US" sz="4000" dirty="0">
              <a:solidFill>
                <a:schemeClr val="tx1"/>
              </a:solidFill>
            </a:endParaRPr>
          </a:p>
        </p:txBody>
      </p:sp>
      <p:cxnSp>
        <p:nvCxnSpPr>
          <p:cNvPr id="8" name="Straight Arrow Connector 7">
            <a:extLst>
              <a:ext uri="{FF2B5EF4-FFF2-40B4-BE49-F238E27FC236}">
                <a16:creationId xmlns:a16="http://schemas.microsoft.com/office/drawing/2014/main" id="{AE20466F-4D08-2B4F-BB1B-4E8E9ED0E10A}"/>
              </a:ext>
            </a:extLst>
          </p:cNvPr>
          <p:cNvCxnSpPr>
            <a:cxnSpLocks/>
            <a:stCxn id="4" idx="2"/>
          </p:cNvCxnSpPr>
          <p:nvPr/>
        </p:nvCxnSpPr>
        <p:spPr>
          <a:xfrm flipH="1">
            <a:off x="5872163" y="2019696"/>
            <a:ext cx="2100261" cy="480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0805B83-498A-CC48-B0E3-B8ADAFAD02E3}"/>
              </a:ext>
            </a:extLst>
          </p:cNvPr>
          <p:cNvCxnSpPr>
            <a:cxnSpLocks/>
            <a:stCxn id="5" idx="2"/>
          </p:cNvCxnSpPr>
          <p:nvPr/>
        </p:nvCxnSpPr>
        <p:spPr>
          <a:xfrm>
            <a:off x="3000375" y="2557462"/>
            <a:ext cx="385763" cy="13573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89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C8745A-B106-2743-AF6B-B456F02F7B39}"/>
              </a:ext>
            </a:extLst>
          </p:cNvPr>
          <p:cNvSpPr txBox="1"/>
          <p:nvPr/>
        </p:nvSpPr>
        <p:spPr>
          <a:xfrm>
            <a:off x="0" y="542925"/>
            <a:ext cx="12192000" cy="4401205"/>
          </a:xfrm>
          <a:prstGeom prst="rect">
            <a:avLst/>
          </a:prstGeom>
          <a:noFill/>
        </p:spPr>
        <p:txBody>
          <a:bodyPr wrap="square" rtlCol="0">
            <a:spAutoFit/>
          </a:bodyPr>
          <a:lstStyle/>
          <a:p>
            <a:pPr marL="285750" indent="-285750" algn="r" rtl="1">
              <a:buFont typeface="Arial" panose="020B0604020202020204" pitchFamily="34" charset="0"/>
              <a:buChar char="•"/>
            </a:pPr>
            <a:r>
              <a:rPr lang="ar-SA" sz="4000" dirty="0"/>
              <a:t>إلا أن هناك دفوع لا يطهرها التظهير حتى لو كان الحامل حسن النية: </a:t>
            </a:r>
          </a:p>
          <a:p>
            <a:pPr marL="742950" lvl="1" indent="-285750" algn="r" rtl="1">
              <a:buFont typeface="Arial" panose="020B0604020202020204" pitchFamily="34" charset="0"/>
              <a:buChar char="•"/>
            </a:pPr>
            <a:r>
              <a:rPr lang="ar-SA" sz="4000" dirty="0"/>
              <a:t>نقص الأهلية </a:t>
            </a:r>
          </a:p>
          <a:p>
            <a:pPr marL="742950" lvl="1" indent="-285750" algn="r" rtl="1">
              <a:buFont typeface="Arial" panose="020B0604020202020204" pitchFamily="34" charset="0"/>
              <a:buChar char="•"/>
            </a:pPr>
            <a:r>
              <a:rPr lang="ar-SA" sz="4000" dirty="0"/>
              <a:t>التزوير </a:t>
            </a:r>
          </a:p>
          <a:p>
            <a:pPr marL="742950" lvl="1" indent="-285750" algn="r" rtl="1">
              <a:buFont typeface="Arial" panose="020B0604020202020204" pitchFamily="34" charset="0"/>
              <a:buChar char="•"/>
            </a:pPr>
            <a:endParaRPr lang="ar-SA" sz="4000" dirty="0"/>
          </a:p>
          <a:p>
            <a:pPr marL="285750" indent="-285750" algn="r" rtl="1">
              <a:buFont typeface="Arial" panose="020B0604020202020204" pitchFamily="34" charset="0"/>
              <a:buChar char="•"/>
            </a:pPr>
            <a:r>
              <a:rPr lang="ar-SA" sz="4000" dirty="0"/>
              <a:t>يحاول المنظم هنا أن يوازن بين مصلحة الحامل حسن النية، وبين مصلحة ناقص الأهلية ومن تم تزوير توقيعه. وقد رجح مصلحة ناقص الأهلية ومن وقع التوقيع في حقه.</a:t>
            </a:r>
            <a:endParaRPr lang="en-US" sz="4000" dirty="0"/>
          </a:p>
        </p:txBody>
      </p:sp>
    </p:spTree>
    <p:extLst>
      <p:ext uri="{BB962C8B-B14F-4D97-AF65-F5344CB8AC3E}">
        <p14:creationId xmlns:p14="http://schemas.microsoft.com/office/powerpoint/2010/main" val="24700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812A1C-6D4A-494A-8EF4-D35DE363C89F}"/>
              </a:ext>
            </a:extLst>
          </p:cNvPr>
          <p:cNvSpPr txBox="1"/>
          <p:nvPr/>
        </p:nvSpPr>
        <p:spPr>
          <a:xfrm>
            <a:off x="0" y="0"/>
            <a:ext cx="12192000" cy="6863417"/>
          </a:xfrm>
          <a:prstGeom prst="rect">
            <a:avLst/>
          </a:prstGeom>
          <a:noFill/>
        </p:spPr>
        <p:txBody>
          <a:bodyPr wrap="square" rtlCol="0">
            <a:spAutoFit/>
          </a:bodyPr>
          <a:lstStyle/>
          <a:p>
            <a:pPr marL="342900" indent="-342900" algn="r" defTabSz="914400" rtl="1" eaLnBrk="1" latinLnBrk="0" hangingPunct="1">
              <a:buFont typeface="+mj-lt"/>
              <a:buAutoNum type="arabicPeriod" startAt="3"/>
            </a:pPr>
            <a:r>
              <a:rPr lang="ar-SA" sz="4000" dirty="0">
                <a:solidFill>
                  <a:srgbClr val="FF0000"/>
                </a:solidFill>
              </a:rPr>
              <a:t>الالتزام الصرفي يكون مجردا عن سبب نشوئه: ( مبدأ تجريد الالتزام الصرفي)</a:t>
            </a:r>
            <a:endParaRPr lang="ar-SA" sz="4000" dirty="0"/>
          </a:p>
          <a:p>
            <a:pPr marL="342900" indent="-342900" algn="r" defTabSz="914400" rtl="1" eaLnBrk="1" latinLnBrk="0" hangingPunct="1">
              <a:buFont typeface="Arial" panose="020B0604020202020204" pitchFamily="34" charset="0"/>
              <a:buChar char="•"/>
            </a:pPr>
            <a:r>
              <a:rPr lang="ar-SA" sz="4000" dirty="0"/>
              <a:t>معناه عدم وجود صلة بين العلاقة الأصلية لنشؤ الالتزام وبين الالتزام الصرفي الناشئ عن توقيع الورقة التجارية. </a:t>
            </a:r>
          </a:p>
          <a:p>
            <a:pPr marL="342900" indent="-342900" algn="r" defTabSz="914400" rtl="1" eaLnBrk="1" latinLnBrk="0" hangingPunct="1">
              <a:buFont typeface="Arial" panose="020B0604020202020204" pitchFamily="34" charset="0"/>
              <a:buChar char="•"/>
            </a:pPr>
            <a:r>
              <a:rPr lang="ar-SA" sz="4000" dirty="0"/>
              <a:t>الالتزام الأصلي مثل: شراء عقار – شراء بضاعة </a:t>
            </a:r>
          </a:p>
          <a:p>
            <a:pPr marL="342900" indent="-342900" algn="r" defTabSz="914400" rtl="1" eaLnBrk="1" latinLnBrk="0" hangingPunct="1">
              <a:buFont typeface="Arial" panose="020B0604020202020204" pitchFamily="34" charset="0"/>
              <a:buChar char="•"/>
            </a:pPr>
            <a:endParaRPr lang="ar-SA" sz="4000" dirty="0"/>
          </a:p>
          <a:p>
            <a:pPr marL="342900" indent="-342900" algn="r" defTabSz="914400" rtl="1" eaLnBrk="1" latinLnBrk="0" hangingPunct="1">
              <a:buFont typeface="Arial" panose="020B0604020202020204" pitchFamily="34" charset="0"/>
              <a:buChar char="•"/>
            </a:pPr>
            <a:r>
              <a:rPr lang="ar-SA" sz="4000" dirty="0"/>
              <a:t>ومبدأ التجريد يستلزم شرطان: </a:t>
            </a:r>
          </a:p>
          <a:p>
            <a:pPr marL="342900" indent="-342900" algn="r" defTabSz="914400" rtl="1" eaLnBrk="1" latinLnBrk="0" hangingPunct="1">
              <a:buFont typeface="+mj-lt"/>
              <a:buAutoNum type="alphaLcPeriod"/>
            </a:pPr>
            <a:r>
              <a:rPr lang="ar-SA" sz="4000" dirty="0"/>
              <a:t>أن يتم تظهير الورقة التجارية لكي تنتقل مطهرة من الدفوع</a:t>
            </a:r>
          </a:p>
          <a:p>
            <a:pPr marL="342900" indent="-342900" algn="r" defTabSz="914400" rtl="1" eaLnBrk="1" latinLnBrk="0" hangingPunct="1">
              <a:buFont typeface="+mj-lt"/>
              <a:buAutoNum type="alphaLcPeriod"/>
            </a:pPr>
            <a:r>
              <a:rPr lang="ar-SA" sz="4000" dirty="0"/>
              <a:t>أن يكون المظهر إليه حسن النية</a:t>
            </a:r>
          </a:p>
          <a:p>
            <a:pPr marL="342900" indent="-342900" algn="r" defTabSz="914400" rtl="1" eaLnBrk="1" latinLnBrk="0" hangingPunct="1">
              <a:buFont typeface="Arial" panose="020B0604020202020204" pitchFamily="34" charset="0"/>
              <a:buChar char="•"/>
            </a:pPr>
            <a:r>
              <a:rPr lang="ar-SA" sz="4000" dirty="0"/>
              <a:t>مثال: لو قام شخص بسحب كمبيالة لوفاء فوائد ربوية، ثم ظهر المستفيد الكمبيالة لحامل حسن النية لا يعرف سبب نشؤ الكمبيالة غير المشروع. </a:t>
            </a:r>
          </a:p>
        </p:txBody>
      </p:sp>
    </p:spTree>
    <p:extLst>
      <p:ext uri="{BB962C8B-B14F-4D97-AF65-F5344CB8AC3E}">
        <p14:creationId xmlns:p14="http://schemas.microsoft.com/office/powerpoint/2010/main" val="1848246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F91CBF-2B66-9243-9E2E-EC5B4F917229}"/>
              </a:ext>
            </a:extLst>
          </p:cNvPr>
          <p:cNvSpPr txBox="1"/>
          <p:nvPr/>
        </p:nvSpPr>
        <p:spPr>
          <a:xfrm>
            <a:off x="2043114" y="394633"/>
            <a:ext cx="9901236" cy="6247864"/>
          </a:xfrm>
          <a:prstGeom prst="rect">
            <a:avLst/>
          </a:prstGeom>
          <a:noFill/>
        </p:spPr>
        <p:txBody>
          <a:bodyPr wrap="square" rtlCol="0">
            <a:spAutoFit/>
          </a:bodyPr>
          <a:lstStyle/>
          <a:p>
            <a:pPr marL="342900" indent="-342900" algn="r" rtl="1">
              <a:buFont typeface="+mj-lt"/>
              <a:buAutoNum type="arabicPeriod" startAt="4"/>
            </a:pPr>
            <a:r>
              <a:rPr lang="ar-SA" sz="4000" dirty="0">
                <a:solidFill>
                  <a:srgbClr val="FF0000"/>
                </a:solidFill>
              </a:rPr>
              <a:t>الالتزامات الصرفية شديدة </a:t>
            </a:r>
            <a:r>
              <a:rPr lang="ar-SA" sz="4000" dirty="0" err="1">
                <a:solidFill>
                  <a:srgbClr val="FF0000"/>
                </a:solidFill>
              </a:rPr>
              <a:t>الوطئة</a:t>
            </a:r>
            <a:r>
              <a:rPr lang="ar-SA" sz="4000" dirty="0">
                <a:solidFill>
                  <a:srgbClr val="FF0000"/>
                </a:solidFill>
              </a:rPr>
              <a:t>: </a:t>
            </a:r>
          </a:p>
          <a:p>
            <a:pPr marL="342900" indent="-342900" algn="r" rtl="1">
              <a:buFont typeface="Arial" panose="020B0604020202020204" pitchFamily="34" charset="0"/>
              <a:buChar char="•"/>
            </a:pPr>
            <a:r>
              <a:rPr lang="ar-SA" sz="4000" dirty="0">
                <a:solidFill>
                  <a:schemeClr val="accent6">
                    <a:lumMod val="50000"/>
                  </a:schemeClr>
                </a:solidFill>
              </a:rPr>
              <a:t>أولا: الشدة في معاملة المدين بالورقة التجارية: </a:t>
            </a:r>
          </a:p>
          <a:p>
            <a:pPr marL="342900" indent="-342900" algn="r" rtl="1">
              <a:buFont typeface="Arial" panose="020B0604020202020204" pitchFamily="34" charset="0"/>
              <a:buChar char="•"/>
            </a:pPr>
            <a:r>
              <a:rPr lang="ar-SA" sz="4000" dirty="0"/>
              <a:t>من هو المدين؟ ومن هو المدين الأصلي ومن هو المدين الضامن؟ </a:t>
            </a:r>
          </a:p>
          <a:p>
            <a:pPr marL="342900" indent="-342900" algn="r" rtl="1">
              <a:buFont typeface="Arial" panose="020B0604020202020204" pitchFamily="34" charset="0"/>
              <a:buChar char="•"/>
            </a:pPr>
            <a:r>
              <a:rPr lang="ar-SA" sz="4000" dirty="0">
                <a:solidFill>
                  <a:schemeClr val="accent1"/>
                </a:solidFill>
              </a:rPr>
              <a:t>تتمثل أوجه شد النظام في عدة أمور: </a:t>
            </a:r>
          </a:p>
          <a:p>
            <a:pPr marL="342900" indent="-342900" algn="r" rtl="1">
              <a:buFont typeface="+mj-lt"/>
              <a:buAutoNum type="alphaLcPeriod"/>
            </a:pPr>
            <a:r>
              <a:rPr lang="ar-SA" sz="4000" dirty="0"/>
              <a:t>الزام المدين بدفع القيمة في تاريخ الاستحقاق</a:t>
            </a:r>
          </a:p>
          <a:p>
            <a:pPr marL="342900" indent="-342900" algn="r" rtl="1">
              <a:buFont typeface="+mj-lt"/>
              <a:buAutoNum type="alphaLcPeriod"/>
            </a:pPr>
            <a:r>
              <a:rPr lang="ar-SA" sz="4000" dirty="0"/>
              <a:t>عدم منح مهلة قضائية للوفاء </a:t>
            </a:r>
          </a:p>
          <a:p>
            <a:pPr marL="342900" indent="-342900" algn="r" rtl="1">
              <a:buFont typeface="+mj-lt"/>
              <a:buAutoNum type="alphaLcPeriod"/>
            </a:pPr>
            <a:r>
              <a:rPr lang="ar-SA" sz="4000" dirty="0"/>
              <a:t>تحرير احتجاج عدم القبول (</a:t>
            </a:r>
            <a:r>
              <a:rPr lang="ar-SA" sz="4000" dirty="0" err="1"/>
              <a:t>بروتستو</a:t>
            </a:r>
            <a:r>
              <a:rPr lang="ar-SA" sz="4000" dirty="0"/>
              <a:t>) تشهير بالتاجر </a:t>
            </a:r>
          </a:p>
          <a:p>
            <a:pPr marL="342900" indent="-342900" algn="r" rtl="1">
              <a:buFont typeface="+mj-lt"/>
              <a:buAutoNum type="alphaLcPeriod"/>
            </a:pPr>
            <a:r>
              <a:rPr lang="ar-SA" sz="4000" dirty="0"/>
              <a:t>مسؤولية جميع الموقعين بالتضامن </a:t>
            </a:r>
          </a:p>
          <a:p>
            <a:pPr marL="342900" indent="-342900" algn="r" rtl="1">
              <a:buFont typeface="+mj-lt"/>
              <a:buAutoNum type="alphaLcPeriod"/>
            </a:pPr>
            <a:r>
              <a:rPr lang="ar-SA" sz="4000" dirty="0"/>
              <a:t>جعل النظام الورقة التجارية سندا تنفيذيا </a:t>
            </a:r>
          </a:p>
        </p:txBody>
      </p:sp>
    </p:spTree>
    <p:extLst>
      <p:ext uri="{BB962C8B-B14F-4D97-AF65-F5344CB8AC3E}">
        <p14:creationId xmlns:p14="http://schemas.microsoft.com/office/powerpoint/2010/main" val="2210465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0D4B35-D3C3-164B-9E6E-C7984A0D9979}"/>
              </a:ext>
            </a:extLst>
          </p:cNvPr>
          <p:cNvSpPr txBox="1"/>
          <p:nvPr/>
        </p:nvSpPr>
        <p:spPr>
          <a:xfrm>
            <a:off x="0" y="257176"/>
            <a:ext cx="12058650" cy="5632311"/>
          </a:xfrm>
          <a:prstGeom prst="rect">
            <a:avLst/>
          </a:prstGeom>
          <a:noFill/>
        </p:spPr>
        <p:txBody>
          <a:bodyPr wrap="square" rtlCol="0">
            <a:spAutoFit/>
          </a:bodyPr>
          <a:lstStyle/>
          <a:p>
            <a:pPr marL="285750" indent="-285750" algn="r" rtl="1">
              <a:buFont typeface="Arial" panose="020B0604020202020204" pitchFamily="34" charset="0"/>
              <a:buChar char="•"/>
            </a:pPr>
            <a:r>
              <a:rPr lang="ar-SA" sz="4000" dirty="0">
                <a:solidFill>
                  <a:schemeClr val="accent6">
                    <a:lumMod val="50000"/>
                  </a:schemeClr>
                </a:solidFill>
              </a:rPr>
              <a:t>ثانيا: الشدة في معاملة الدائن بالورقة التجارية: </a:t>
            </a:r>
          </a:p>
          <a:p>
            <a:pPr marL="342900" indent="-342900" algn="r" rtl="1">
              <a:buFont typeface="+mj-lt"/>
              <a:buAutoNum type="alphaLcPeriod"/>
            </a:pPr>
            <a:r>
              <a:rPr lang="ar-SA" sz="4000" dirty="0"/>
              <a:t>ملزم بمطالبة المدين بالوفاء في تاريخ الاستحقاق</a:t>
            </a:r>
          </a:p>
          <a:p>
            <a:pPr marL="800100" lvl="1" indent="-342900" algn="r" rtl="1">
              <a:buFont typeface="+mj-lt"/>
              <a:buAutoNum type="alphaLcPeriod"/>
            </a:pPr>
            <a:r>
              <a:rPr lang="ar-SA" sz="4000" dirty="0"/>
              <a:t>اذا لم يوف المدين فيقوم بعمل احتجاج عدم الوفاء خلال اليومين التاليين ليوم الاستحقاق</a:t>
            </a:r>
          </a:p>
          <a:p>
            <a:pPr marL="800100" lvl="1" indent="-342900" algn="r" rtl="1">
              <a:buFont typeface="+mj-lt"/>
              <a:buAutoNum type="alphaLcPeriod"/>
            </a:pPr>
            <a:r>
              <a:rPr lang="ar-SA" sz="4000" dirty="0"/>
              <a:t>اذا لم يقم بذلك فإنه يعتبر حامل مهمل. ماذا يعني ذلك؟ </a:t>
            </a:r>
          </a:p>
          <a:p>
            <a:pPr marL="342900" indent="-342900" algn="r" rtl="1">
              <a:buFont typeface="+mj-lt"/>
              <a:buAutoNum type="alphaLcPeriod"/>
            </a:pPr>
            <a:r>
              <a:rPr lang="ar-SA" sz="4000" dirty="0"/>
              <a:t>أيضا يجب أن يخطر الساحب والمظهر بعدم القبول أو بعدم الوفاء خلال ٤ أيام التالية ليوم الاحتجاج</a:t>
            </a:r>
          </a:p>
          <a:p>
            <a:pPr marL="342900" indent="-342900" algn="r" rtl="1">
              <a:buFont typeface="+mj-lt"/>
              <a:buAutoNum type="alphaLcPeriod"/>
            </a:pPr>
            <a:r>
              <a:rPr lang="ar-SA" sz="4000" dirty="0"/>
              <a:t>حظر النظام على الحامل رفض الوفاء الجزئي</a:t>
            </a:r>
          </a:p>
          <a:p>
            <a:pPr marL="342900" indent="-342900" algn="r" rtl="1">
              <a:buFont typeface="+mj-lt"/>
              <a:buAutoNum type="alphaLcPeriod"/>
            </a:pPr>
            <a:r>
              <a:rPr lang="ar-SA" sz="4000" dirty="0"/>
              <a:t>إلزام الحامل برفع الدعوى الصرفية خلال مدة قصيرة</a:t>
            </a:r>
            <a:endParaRPr lang="en-US" sz="4000" dirty="0"/>
          </a:p>
        </p:txBody>
      </p:sp>
    </p:spTree>
    <p:extLst>
      <p:ext uri="{BB962C8B-B14F-4D97-AF65-F5344CB8AC3E}">
        <p14:creationId xmlns:p14="http://schemas.microsoft.com/office/powerpoint/2010/main" val="231645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p:nvPr>
        </p:nvSpPr>
        <p:spPr>
          <a:xfrm>
            <a:off x="609600" y="274639"/>
            <a:ext cx="10972800" cy="6218926"/>
          </a:xfrm>
          <a:ln>
            <a:solidFill>
              <a:srgbClr val="FF3300"/>
            </a:solidFill>
            <a:miter lim="800000"/>
            <a:headEnd/>
            <a:tailEnd/>
          </a:ln>
        </p:spPr>
        <p:txBody>
          <a:bodyPr>
            <a:noAutofit/>
          </a:bodyPr>
          <a:lstStyle/>
          <a:p>
            <a:pPr marL="0" indent="0" algn="r" rtl="1">
              <a:buNone/>
            </a:pPr>
            <a:endParaRPr lang="ar-SA" altLang="en-US" sz="3200" b="1" u="sng" dirty="0"/>
          </a:p>
          <a:p>
            <a:pPr algn="r" rtl="1"/>
            <a:r>
              <a:rPr lang="ar-SA" altLang="en-US" sz="3200" b="1" u="sng" dirty="0"/>
              <a:t>هدف المقرر</a:t>
            </a:r>
            <a:r>
              <a:rPr lang="ar-SA" altLang="en-US" sz="3200" dirty="0"/>
              <a:t>:</a:t>
            </a:r>
          </a:p>
          <a:p>
            <a:pPr algn="r" rtl="1"/>
            <a:r>
              <a:rPr lang="ar-SA" altLang="en-US" sz="3200" dirty="0"/>
              <a:t> </a:t>
            </a:r>
            <a:r>
              <a:rPr lang="ar-SA" sz="3200" dirty="0"/>
              <a:t>معرفة الأوراق التجارية في النظام السعودي وأنواعها والأحكام التي تنظمها. مع بيان الأحكام الخاصة المتعلقة بنظام الإفلاس الجديد وإجراءاتها. </a:t>
            </a:r>
          </a:p>
          <a:p>
            <a:pPr marL="0" indent="0" algn="r" rtl="1">
              <a:buNone/>
            </a:pPr>
            <a:endParaRPr lang="ar-SA" sz="3200" dirty="0"/>
          </a:p>
          <a:p>
            <a:pPr algn="r" rtl="1"/>
            <a:r>
              <a:rPr lang="ar-SA" altLang="en-US" sz="3200" b="1" u="sng" dirty="0"/>
              <a:t>المحتويات:</a:t>
            </a:r>
            <a:endParaRPr lang="ar-SA" altLang="en-US" sz="3200" b="1" dirty="0"/>
          </a:p>
          <a:p>
            <a:pPr algn="r" rtl="1">
              <a:buFontTx/>
              <a:buNone/>
            </a:pPr>
            <a:r>
              <a:rPr lang="ar-SA" altLang="en-US" sz="3200" b="1" dirty="0"/>
              <a:t>     </a:t>
            </a:r>
            <a:r>
              <a:rPr lang="ar-SA" altLang="en-US" sz="3200" dirty="0"/>
              <a:t>ـ الفصل التمهيدي: المبادئ العامة في الأوراق التجارية.</a:t>
            </a:r>
          </a:p>
          <a:p>
            <a:pPr algn="r" rtl="1">
              <a:buFontTx/>
              <a:buNone/>
            </a:pPr>
            <a:r>
              <a:rPr lang="ar-SA" altLang="en-US" sz="3200" dirty="0"/>
              <a:t>     ـ الباب الأول: الكمبيالة.</a:t>
            </a:r>
          </a:p>
          <a:p>
            <a:pPr algn="r" rtl="1">
              <a:buFontTx/>
              <a:buNone/>
            </a:pPr>
            <a:r>
              <a:rPr lang="ar-SA" altLang="en-US" sz="3200" dirty="0"/>
              <a:t>     ـ الباب الثاني: السند لأمر والشيك. </a:t>
            </a:r>
          </a:p>
          <a:p>
            <a:pPr algn="r" rtl="1">
              <a:buNone/>
            </a:pPr>
            <a:r>
              <a:rPr lang="ar-SA" altLang="en-US" sz="3200" b="1" dirty="0"/>
              <a:t>	</a:t>
            </a:r>
            <a:r>
              <a:rPr lang="ar-SA" altLang="en-US" sz="3200" dirty="0"/>
              <a:t>   ـ الباب الثالث: الإفلاس. </a:t>
            </a:r>
          </a:p>
          <a:p>
            <a:pPr algn="r" rtl="1">
              <a:buNone/>
            </a:pPr>
            <a:endParaRPr lang="ar-SA" altLang="en-US" sz="3200" dirty="0"/>
          </a:p>
          <a:p>
            <a:pPr algn="r" rtl="1">
              <a:buFontTx/>
              <a:buNone/>
            </a:pPr>
            <a:endParaRPr lang="ar-SA" altLang="en-US" sz="3200" b="1" dirty="0"/>
          </a:p>
        </p:txBody>
      </p:sp>
    </p:spTree>
    <p:extLst>
      <p:ext uri="{BB962C8B-B14F-4D97-AF65-F5344CB8AC3E}">
        <p14:creationId xmlns:p14="http://schemas.microsoft.com/office/powerpoint/2010/main" val="724241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5" y="1114425"/>
            <a:ext cx="7372350"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6000" b="1" dirty="0"/>
              <a:t>المحاضرة الثالثة</a:t>
            </a:r>
            <a:endParaRPr lang="en-US" sz="6000" b="1" dirty="0"/>
          </a:p>
        </p:txBody>
      </p:sp>
    </p:spTree>
    <p:extLst>
      <p:ext uri="{BB962C8B-B14F-4D97-AF65-F5344CB8AC3E}">
        <p14:creationId xmlns:p14="http://schemas.microsoft.com/office/powerpoint/2010/main" val="3453703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39" y="463826"/>
            <a:ext cx="5420139" cy="1696278"/>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algn="ctr" defTabSz="914400" rtl="1" eaLnBrk="1" latinLnBrk="0" hangingPunct="1"/>
            <a:r>
              <a:rPr lang="ar-SA" sz="4000" b="1" dirty="0"/>
              <a:t>محاور المحاضرة</a:t>
            </a:r>
            <a:endParaRPr lang="en-US" sz="4000" b="1" dirty="0"/>
          </a:p>
        </p:txBody>
      </p:sp>
      <p:sp>
        <p:nvSpPr>
          <p:cNvPr id="6" name="Pentagon 5"/>
          <p:cNvSpPr/>
          <p:nvPr/>
        </p:nvSpPr>
        <p:spPr>
          <a:xfrm flipH="1">
            <a:off x="3143248" y="3621674"/>
            <a:ext cx="716694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إنشاء الكمبيالة</a:t>
            </a:r>
            <a:endParaRPr lang="en-US" sz="4000" b="1" dirty="0"/>
          </a:p>
        </p:txBody>
      </p:sp>
      <p:sp>
        <p:nvSpPr>
          <p:cNvPr id="8" name="Pentagon 7"/>
          <p:cNvSpPr/>
          <p:nvPr/>
        </p:nvSpPr>
        <p:spPr>
          <a:xfrm flipH="1">
            <a:off x="3143248" y="4592914"/>
            <a:ext cx="716694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الشروط الموضوعية</a:t>
            </a:r>
            <a:endParaRPr lang="en-US" sz="4000" b="1" dirty="0"/>
          </a:p>
        </p:txBody>
      </p:sp>
      <p:sp>
        <p:nvSpPr>
          <p:cNvPr id="10" name="Pentagon 9">
            <a:extLst>
              <a:ext uri="{FF2B5EF4-FFF2-40B4-BE49-F238E27FC236}">
                <a16:creationId xmlns:a16="http://schemas.microsoft.com/office/drawing/2014/main" id="{810B163A-A784-434C-8C7F-2071BCF07C3A}"/>
              </a:ext>
            </a:extLst>
          </p:cNvPr>
          <p:cNvSpPr/>
          <p:nvPr/>
        </p:nvSpPr>
        <p:spPr>
          <a:xfrm flipH="1">
            <a:off x="3143249" y="2650434"/>
            <a:ext cx="7166941" cy="6758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تنفيذ الالتزام الصرفي</a:t>
            </a:r>
            <a:endParaRPr lang="en-US" sz="4000" b="1" dirty="0"/>
          </a:p>
        </p:txBody>
      </p:sp>
    </p:spTree>
    <p:extLst>
      <p:ext uri="{BB962C8B-B14F-4D97-AF65-F5344CB8AC3E}">
        <p14:creationId xmlns:p14="http://schemas.microsoft.com/office/powerpoint/2010/main" val="1111621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4975-D6C6-D94F-9B1B-B7F39F02F6B2}"/>
              </a:ext>
            </a:extLst>
          </p:cNvPr>
          <p:cNvSpPr>
            <a:spLocks noGrp="1"/>
          </p:cNvSpPr>
          <p:nvPr>
            <p:ph type="title"/>
          </p:nvPr>
        </p:nvSpPr>
        <p:spPr>
          <a:xfrm>
            <a:off x="838199" y="171449"/>
            <a:ext cx="10515600" cy="714375"/>
          </a:xfrm>
          <a:ln>
            <a:solidFill>
              <a:srgbClr val="0070C0"/>
            </a:solidFill>
          </a:ln>
        </p:spPr>
        <p:txBody>
          <a:bodyPr>
            <a:normAutofit/>
          </a:bodyPr>
          <a:lstStyle/>
          <a:p>
            <a:pPr algn="ctr" defTabSz="914400" rtl="1" eaLnBrk="1" latinLnBrk="0" hangingPunct="1">
              <a:lnSpc>
                <a:spcPct val="90000"/>
              </a:lnSpc>
              <a:spcBef>
                <a:spcPct val="0"/>
              </a:spcBef>
              <a:buNone/>
            </a:pPr>
            <a:r>
              <a:rPr lang="ar-SA" b="1" dirty="0"/>
              <a:t>تنفيذ الالتزامات الصرفية</a:t>
            </a:r>
            <a:endParaRPr lang="en-US" b="1" dirty="0"/>
          </a:p>
        </p:txBody>
      </p:sp>
      <p:sp>
        <p:nvSpPr>
          <p:cNvPr id="3" name="Content Placeholder 2">
            <a:extLst>
              <a:ext uri="{FF2B5EF4-FFF2-40B4-BE49-F238E27FC236}">
                <a16:creationId xmlns:a16="http://schemas.microsoft.com/office/drawing/2014/main" id="{B9A3AEA6-E420-EF4D-850B-C3842245C734}"/>
              </a:ext>
            </a:extLst>
          </p:cNvPr>
          <p:cNvSpPr>
            <a:spLocks noGrp="1"/>
          </p:cNvSpPr>
          <p:nvPr>
            <p:ph idx="1"/>
          </p:nvPr>
        </p:nvSpPr>
        <p:spPr>
          <a:xfrm>
            <a:off x="-450056" y="1271587"/>
            <a:ext cx="12499181" cy="4000501"/>
          </a:xfrm>
          <a:ln>
            <a:noFill/>
          </a:ln>
        </p:spPr>
        <p:txBody>
          <a:bodyPr>
            <a:noAutofit/>
          </a:bodyPr>
          <a:lstStyle/>
          <a:p>
            <a:pPr marL="514350" indent="-514350" algn="r" defTabSz="914400" rtl="1" eaLnBrk="1" latinLnBrk="0" hangingPunct="1">
              <a:lnSpc>
                <a:spcPct val="90000"/>
              </a:lnSpc>
              <a:spcBef>
                <a:spcPts val="1000"/>
              </a:spcBef>
              <a:buFont typeface="+mj-lt"/>
              <a:buAutoNum type="arabicPeriod"/>
            </a:pPr>
            <a:r>
              <a:rPr lang="ar-SA" sz="3200" dirty="0">
                <a:solidFill>
                  <a:srgbClr val="FF0000"/>
                </a:solidFill>
              </a:rPr>
              <a:t>اختصاص قاضي التنفيذ بالدعوى الصرفية: </a:t>
            </a:r>
          </a:p>
          <a:p>
            <a:pPr algn="r" rtl="1"/>
            <a:r>
              <a:rPr lang="ar-SA" sz="3200" dirty="0"/>
              <a:t>من الجهة التي كانت تختص بنظر الحق العام والخاص في الدعوى الصرفية؟ </a:t>
            </a:r>
          </a:p>
          <a:p>
            <a:pPr algn="r" rtl="1"/>
            <a:r>
              <a:rPr lang="ar-SA" sz="3200" dirty="0"/>
              <a:t>هل كان حكم هذه جهة قابل للاستئناف؟ </a:t>
            </a:r>
          </a:p>
          <a:p>
            <a:pPr algn="r" rtl="1"/>
            <a:r>
              <a:rPr lang="ar-SA" sz="3200" dirty="0"/>
              <a:t>ما التطور الذي حصل بخصوص الحق الخاص في عام ١٤٣٣؟ </a:t>
            </a:r>
          </a:p>
          <a:p>
            <a:pPr algn="r" rtl="1"/>
            <a:r>
              <a:rPr lang="ar-SA" sz="3200" dirty="0"/>
              <a:t>يختص قاضي التنفيذ بالمنازعات المتعلقة </a:t>
            </a:r>
            <a:r>
              <a:rPr lang="ar-SA" sz="3200" dirty="0">
                <a:solidFill>
                  <a:srgbClr val="0070C0"/>
                </a:solidFill>
              </a:rPr>
              <a:t>بالتحقق من صحة السند التنفيذي </a:t>
            </a:r>
            <a:r>
              <a:rPr lang="ar-SA" sz="3200" dirty="0"/>
              <a:t>كادعاء تزوير السند أو انكار التوقيع... </a:t>
            </a:r>
          </a:p>
          <a:p>
            <a:pPr algn="r" rtl="1"/>
            <a:r>
              <a:rPr lang="ar-SA" sz="3200" dirty="0"/>
              <a:t>ويختص </a:t>
            </a:r>
            <a:r>
              <a:rPr lang="ar-SA" sz="3200" dirty="0">
                <a:solidFill>
                  <a:srgbClr val="0070C0"/>
                </a:solidFill>
              </a:rPr>
              <a:t>بنظر دفوع المنفذ ضده </a:t>
            </a:r>
            <a:r>
              <a:rPr lang="ar-SA" sz="3200" dirty="0"/>
              <a:t>بانقضاء الحق بالوفاء أو الابراء أو الصلح أو المقاصة</a:t>
            </a:r>
          </a:p>
          <a:p>
            <a:pPr algn="r" rtl="1"/>
            <a:r>
              <a:rPr lang="ar-SA" sz="3200" dirty="0"/>
              <a:t>هل يخضع حكم القاضي للاستئناف؟ </a:t>
            </a:r>
          </a:p>
          <a:p>
            <a:pPr algn="r" rtl="1"/>
            <a:r>
              <a:rPr lang="ar-SA" sz="3200" dirty="0"/>
              <a:t>أين ينعقد الاختصاص المكاني لقاضي التنفيذ؟ </a:t>
            </a:r>
          </a:p>
          <a:p>
            <a:pPr algn="r" rtl="1"/>
            <a:r>
              <a:rPr lang="ar-SA" sz="3200" dirty="0"/>
              <a:t>متى تخضع الأوراق التجارية للنظر من قبل قاضي التنفيذ؟ </a:t>
            </a:r>
            <a:endParaRPr lang="en-US" sz="3200" dirty="0"/>
          </a:p>
        </p:txBody>
      </p:sp>
    </p:spTree>
    <p:extLst>
      <p:ext uri="{BB962C8B-B14F-4D97-AF65-F5344CB8AC3E}">
        <p14:creationId xmlns:p14="http://schemas.microsoft.com/office/powerpoint/2010/main" val="1980858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8E0F5A-DAC6-4748-8A85-25A313B3A9EA}"/>
              </a:ext>
            </a:extLst>
          </p:cNvPr>
          <p:cNvSpPr>
            <a:spLocks noGrp="1"/>
          </p:cNvSpPr>
          <p:nvPr>
            <p:ph idx="1"/>
          </p:nvPr>
        </p:nvSpPr>
        <p:spPr>
          <a:xfrm>
            <a:off x="242887" y="600075"/>
            <a:ext cx="11744325" cy="5576888"/>
          </a:xfrm>
        </p:spPr>
        <p:txBody>
          <a:bodyPr>
            <a:normAutofit fontScale="92500" lnSpcReduction="10000"/>
          </a:bodyPr>
          <a:lstStyle/>
          <a:p>
            <a:pPr marL="742950" indent="-742950" algn="r" rtl="1">
              <a:buFont typeface="+mj-lt"/>
              <a:buAutoNum type="arabicPeriod" startAt="2"/>
            </a:pPr>
            <a:r>
              <a:rPr lang="ar-SA" sz="4000" dirty="0">
                <a:solidFill>
                  <a:srgbClr val="FF0000"/>
                </a:solidFill>
              </a:rPr>
              <a:t>خروج الدعوى الموضوعية من اختصاص قاضي التنفيذ:</a:t>
            </a:r>
          </a:p>
          <a:p>
            <a:pPr marL="742950" indent="-742950" algn="r" rtl="1">
              <a:buFont typeface="+mj-lt"/>
              <a:buAutoNum type="arabicPeriod" startAt="2"/>
            </a:pPr>
            <a:endParaRPr lang="ar-SA" sz="4000" dirty="0">
              <a:solidFill>
                <a:srgbClr val="FF0000"/>
              </a:solidFill>
            </a:endParaRPr>
          </a:p>
          <a:p>
            <a:pPr algn="r" rtl="1"/>
            <a:r>
              <a:rPr lang="ar-SA" sz="4000" dirty="0"/>
              <a:t>مثل: المنازعة بالإخلال بالتزامات العقد – عدم تسليم البضاعة – عدم </a:t>
            </a:r>
            <a:r>
              <a:rPr lang="ar-SA" sz="4000"/>
              <a:t>استحقاق الأجرة</a:t>
            </a:r>
            <a:endParaRPr lang="ar-SA" sz="4000" dirty="0"/>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هل يتوقف سير إجراءات التنفيذ في حال رفع نزاع موضوعي؟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متى يتم إيقاف إجراءات التنفيذ؟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من المحكمة المختصة بنظر الدعوى الموضوعية هل هي المحكمة التجارية أم العامة؟</a:t>
            </a:r>
          </a:p>
          <a:p>
            <a:pPr marL="228600" indent="-228600" algn="r" defTabSz="914400" rtl="1" eaLnBrk="1" latinLnBrk="0" hangingPunct="1">
              <a:lnSpc>
                <a:spcPct val="90000"/>
              </a:lnSpc>
              <a:spcBef>
                <a:spcPts val="1000"/>
              </a:spcBef>
              <a:buFont typeface="Arial" panose="020B0604020202020204" pitchFamily="34" charset="0"/>
              <a:buChar char="•"/>
            </a:pPr>
            <a:endParaRPr lang="ar-SA" sz="4000" dirty="0"/>
          </a:p>
          <a:p>
            <a:pPr marL="742950" indent="-742950" algn="r" defTabSz="914400" rtl="1" eaLnBrk="1" latinLnBrk="0" hangingPunct="1">
              <a:lnSpc>
                <a:spcPct val="90000"/>
              </a:lnSpc>
              <a:spcBef>
                <a:spcPts val="1000"/>
              </a:spcBef>
              <a:buFont typeface="+mj-lt"/>
              <a:buAutoNum type="arabicPeriod" startAt="3"/>
            </a:pPr>
            <a:r>
              <a:rPr lang="ar-SA" sz="4000" dirty="0">
                <a:solidFill>
                  <a:srgbClr val="FF0000"/>
                </a:solidFill>
              </a:rPr>
              <a:t>اختصاص المحكمة الجزائية بالحق العام: </a:t>
            </a:r>
            <a:endParaRPr lang="en-US" sz="4000" dirty="0">
              <a:solidFill>
                <a:srgbClr val="FF0000"/>
              </a:solidFill>
            </a:endParaRPr>
          </a:p>
        </p:txBody>
      </p:sp>
    </p:spTree>
    <p:extLst>
      <p:ext uri="{BB962C8B-B14F-4D97-AF65-F5344CB8AC3E}">
        <p14:creationId xmlns:p14="http://schemas.microsoft.com/office/powerpoint/2010/main" val="3442185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E1FD-35CD-EB49-B59C-DC6B56034C38}"/>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تعريف الكمبيالة</a:t>
            </a:r>
            <a:endParaRPr lang="en-US" b="1" dirty="0"/>
          </a:p>
        </p:txBody>
      </p:sp>
      <p:sp>
        <p:nvSpPr>
          <p:cNvPr id="3" name="Content Placeholder 2">
            <a:extLst>
              <a:ext uri="{FF2B5EF4-FFF2-40B4-BE49-F238E27FC236}">
                <a16:creationId xmlns:a16="http://schemas.microsoft.com/office/drawing/2014/main" id="{C3240FD0-C625-2442-B72F-B4D831C1DE08}"/>
              </a:ext>
            </a:extLst>
          </p:cNvPr>
          <p:cNvSpPr>
            <a:spLocks noGrp="1"/>
          </p:cNvSpPr>
          <p:nvPr>
            <p:ph idx="1"/>
          </p:nvPr>
        </p:nvSpPr>
        <p:spPr>
          <a:xfrm>
            <a:off x="-128588" y="1825625"/>
            <a:ext cx="12144376" cy="4351338"/>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صك شكلي يحرر وفقا لبيانات معينة حددها النظام، ويتضمن أمرا من شخص يسمى الساحب إلى شخص آخر يسمى المسحوب عليه، بأن يدفع مبلغ معين من النقود أو قابل للتعين، لأمر شخص ثالث يسمى المستفيد، في تاريخ محدد أو قابل للتحديد.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كم عدد أطرافها؟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كم عدد العلاقات السابقة على إنشائها؟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تعد أهم الأوراق التجارية من الناحية النظرية، وليس العملية! لماذا؟ </a:t>
            </a:r>
            <a:endParaRPr lang="en-US" sz="4000" dirty="0"/>
          </a:p>
        </p:txBody>
      </p:sp>
    </p:spTree>
    <p:extLst>
      <p:ext uri="{BB962C8B-B14F-4D97-AF65-F5344CB8AC3E}">
        <p14:creationId xmlns:p14="http://schemas.microsoft.com/office/powerpoint/2010/main" val="213323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89C7-D5B9-544D-BFFC-C0C303E78EE6}"/>
              </a:ext>
            </a:extLst>
          </p:cNvPr>
          <p:cNvSpPr>
            <a:spLocks noGrp="1"/>
          </p:cNvSpPr>
          <p:nvPr>
            <p:ph type="title"/>
          </p:nvPr>
        </p:nvSpPr>
        <p:spPr>
          <a:xfrm>
            <a:off x="952500" y="1943100"/>
            <a:ext cx="10515600" cy="3028949"/>
          </a:xfrm>
          <a:ln>
            <a:solidFill>
              <a:schemeClr val="accent1"/>
            </a:solidFill>
          </a:ln>
        </p:spPr>
        <p:txBody>
          <a:bodyPr>
            <a:normAutofit/>
          </a:bodyPr>
          <a:lstStyle/>
          <a:p>
            <a:pPr algn="ctr" defTabSz="914400" rtl="1" eaLnBrk="1" latinLnBrk="0" hangingPunct="1">
              <a:lnSpc>
                <a:spcPct val="90000"/>
              </a:lnSpc>
              <a:spcBef>
                <a:spcPct val="0"/>
              </a:spcBef>
              <a:buNone/>
            </a:pPr>
            <a:r>
              <a:rPr lang="ar-SA" sz="6600" b="1" dirty="0"/>
              <a:t>الشروط الموضوعية</a:t>
            </a:r>
            <a:endParaRPr lang="en-US" sz="6600" b="1" dirty="0"/>
          </a:p>
        </p:txBody>
      </p:sp>
    </p:spTree>
    <p:extLst>
      <p:ext uri="{BB962C8B-B14F-4D97-AF65-F5344CB8AC3E}">
        <p14:creationId xmlns:p14="http://schemas.microsoft.com/office/powerpoint/2010/main" val="1651090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39BE-2747-0942-9AB1-039D613BE52A}"/>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أولا: الرضا</a:t>
            </a:r>
            <a:endParaRPr lang="en-US" b="1" dirty="0"/>
          </a:p>
        </p:txBody>
      </p:sp>
      <p:sp>
        <p:nvSpPr>
          <p:cNvPr id="3" name="Content Placeholder 2">
            <a:extLst>
              <a:ext uri="{FF2B5EF4-FFF2-40B4-BE49-F238E27FC236}">
                <a16:creationId xmlns:a16="http://schemas.microsoft.com/office/drawing/2014/main" id="{A73BFBDF-964D-9942-98FE-7352E265E47E}"/>
              </a:ext>
            </a:extLst>
          </p:cNvPr>
          <p:cNvSpPr>
            <a:spLocks noGrp="1"/>
          </p:cNvSpPr>
          <p:nvPr>
            <p:ph idx="1"/>
          </p:nvPr>
        </p:nvSpPr>
        <p:spPr>
          <a:xfrm>
            <a:off x="0" y="2005013"/>
            <a:ext cx="12058650" cy="4351338"/>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يجب أن يكون الرضا موجود، وخالي من العيوب.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الانعدام (مثل تزوير التوقيع) يرتب البطلان المطلق. يدفع في وجه الحامل الحسن والسيء النية.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اذا شاب الرضا عيب ( كالإكراه) فيكون البطلان نسبي. يدفع في وجه الحامل سيء النية. </a:t>
            </a:r>
          </a:p>
          <a:p>
            <a:pPr marL="228600" indent="-228600" algn="r" defTabSz="914400" rtl="1" eaLnBrk="1" latinLnBrk="0" hangingPunct="1">
              <a:lnSpc>
                <a:spcPct val="90000"/>
              </a:lnSpc>
              <a:spcBef>
                <a:spcPts val="1000"/>
              </a:spcBef>
              <a:buFont typeface="Arial" panose="020B0604020202020204" pitchFamily="34" charset="0"/>
              <a:buChar char="•"/>
            </a:pPr>
            <a:endParaRPr lang="ar-SA" sz="4000" dirty="0"/>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هل تبطل الكمبيالة اذا بطلت في حق أحد الملتزمين فيها؟ </a:t>
            </a:r>
          </a:p>
          <a:p>
            <a:pPr marL="228600" indent="-228600" algn="r" defTabSz="914400" rtl="1" eaLnBrk="1" latinLnBrk="0" hangingPunct="1">
              <a:lnSpc>
                <a:spcPct val="90000"/>
              </a:lnSpc>
              <a:spcBef>
                <a:spcPts val="1000"/>
              </a:spcBef>
              <a:buFont typeface="Arial" panose="020B0604020202020204" pitchFamily="34" charset="0"/>
              <a:buChar char="•"/>
            </a:pPr>
            <a:endParaRPr lang="en-US" sz="4000" dirty="0"/>
          </a:p>
        </p:txBody>
      </p:sp>
    </p:spTree>
    <p:extLst>
      <p:ext uri="{BB962C8B-B14F-4D97-AF65-F5344CB8AC3E}">
        <p14:creationId xmlns:p14="http://schemas.microsoft.com/office/powerpoint/2010/main" val="3334219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B3DA-8D7F-AF42-BF15-FF7DD5E2885C}"/>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dirty="0"/>
              <a:t>ثانيا: محل الالتزام الصرفي</a:t>
            </a:r>
            <a:endParaRPr lang="en-US" dirty="0"/>
          </a:p>
        </p:txBody>
      </p:sp>
      <p:sp>
        <p:nvSpPr>
          <p:cNvPr id="3" name="Content Placeholder 2">
            <a:extLst>
              <a:ext uri="{FF2B5EF4-FFF2-40B4-BE49-F238E27FC236}">
                <a16:creationId xmlns:a16="http://schemas.microsoft.com/office/drawing/2014/main" id="{85E65EA7-AA90-A244-94E3-A2C650A5DEBD}"/>
              </a:ext>
            </a:extLst>
          </p:cNvPr>
          <p:cNvSpPr>
            <a:spLocks noGrp="1"/>
          </p:cNvSpPr>
          <p:nvPr>
            <p:ph idx="1"/>
          </p:nvPr>
        </p:nvSpPr>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أسأل نفسك! بماذا أنت مدين؟</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دائما المحل مبلغ من النقود.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ولذلك يكون مشروع دائما.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الذي يشترط في المحل؟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الذي يترتب اذا كان المحل شيء اخر غير النقود؟  </a:t>
            </a:r>
          </a:p>
          <a:p>
            <a:pPr marL="228600" indent="-228600" algn="r" defTabSz="914400" rtl="1" eaLnBrk="1" latinLnBrk="0" hangingPunct="1">
              <a:lnSpc>
                <a:spcPct val="90000"/>
              </a:lnSpc>
              <a:spcBef>
                <a:spcPts val="1000"/>
              </a:spcBef>
              <a:buFont typeface="Arial" panose="020B0604020202020204" pitchFamily="34" charset="0"/>
              <a:buChar char="•"/>
            </a:pPr>
            <a:endParaRPr lang="en-US" sz="4000" dirty="0"/>
          </a:p>
        </p:txBody>
      </p:sp>
    </p:spTree>
    <p:extLst>
      <p:ext uri="{BB962C8B-B14F-4D97-AF65-F5344CB8AC3E}">
        <p14:creationId xmlns:p14="http://schemas.microsoft.com/office/powerpoint/2010/main" val="2461442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5" y="1114425"/>
            <a:ext cx="7372350"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6000" b="1" dirty="0"/>
              <a:t>المحاضرة الرابعة</a:t>
            </a:r>
            <a:endParaRPr lang="en-US" sz="6000" b="1" dirty="0"/>
          </a:p>
        </p:txBody>
      </p:sp>
    </p:spTree>
    <p:extLst>
      <p:ext uri="{BB962C8B-B14F-4D97-AF65-F5344CB8AC3E}">
        <p14:creationId xmlns:p14="http://schemas.microsoft.com/office/powerpoint/2010/main" val="2755199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39" y="463826"/>
            <a:ext cx="5420139" cy="1696278"/>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algn="ctr" defTabSz="914400" rtl="1" eaLnBrk="1" latinLnBrk="0" hangingPunct="1"/>
            <a:r>
              <a:rPr lang="ar-SA" sz="4000" b="1" dirty="0"/>
              <a:t>محاور المحاضرة</a:t>
            </a:r>
            <a:endParaRPr lang="en-US" sz="4000" b="1" dirty="0"/>
          </a:p>
        </p:txBody>
      </p:sp>
      <p:sp>
        <p:nvSpPr>
          <p:cNvPr id="8" name="Pentagon 7"/>
          <p:cNvSpPr/>
          <p:nvPr/>
        </p:nvSpPr>
        <p:spPr>
          <a:xfrm flipH="1">
            <a:off x="3171822" y="2692676"/>
            <a:ext cx="7166941"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استكمال الشروط الموضوعية</a:t>
            </a:r>
            <a:endParaRPr lang="en-US" sz="4000" b="1" dirty="0"/>
          </a:p>
        </p:txBody>
      </p:sp>
      <p:sp>
        <p:nvSpPr>
          <p:cNvPr id="5" name="Pentagon 4">
            <a:extLst>
              <a:ext uri="{FF2B5EF4-FFF2-40B4-BE49-F238E27FC236}">
                <a16:creationId xmlns:a16="http://schemas.microsoft.com/office/drawing/2014/main" id="{45AB8879-132E-EE4E-B130-D5178555DE9B}"/>
              </a:ext>
            </a:extLst>
          </p:cNvPr>
          <p:cNvSpPr/>
          <p:nvPr/>
        </p:nvSpPr>
        <p:spPr>
          <a:xfrm flipH="1">
            <a:off x="3171821" y="3854726"/>
            <a:ext cx="7166941"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الشروط الشكلية وجزاء تخلفها أو نقصها</a:t>
            </a:r>
            <a:endParaRPr lang="en-US" sz="4000" b="1" dirty="0"/>
          </a:p>
        </p:txBody>
      </p:sp>
    </p:spTree>
    <p:extLst>
      <p:ext uri="{BB962C8B-B14F-4D97-AF65-F5344CB8AC3E}">
        <p14:creationId xmlns:p14="http://schemas.microsoft.com/office/powerpoint/2010/main" val="315301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p:nvPr>
        </p:nvSpPr>
        <p:spPr>
          <a:xfrm>
            <a:off x="0" y="292102"/>
            <a:ext cx="12044776" cy="6391275"/>
          </a:xfrm>
          <a:ln>
            <a:solidFill>
              <a:srgbClr val="FF3300"/>
            </a:solidFill>
            <a:miter lim="800000"/>
            <a:headEnd/>
            <a:tailEnd/>
          </a:ln>
        </p:spPr>
        <p:txBody>
          <a:bodyPr>
            <a:normAutofit lnSpcReduction="10000"/>
          </a:bodyPr>
          <a:lstStyle/>
          <a:p>
            <a:pPr algn="r" rtl="1"/>
            <a:endParaRPr lang="ar-SA" altLang="en-US" sz="3200" b="1" dirty="0"/>
          </a:p>
          <a:p>
            <a:pPr algn="r" rtl="1"/>
            <a:r>
              <a:rPr lang="ar-SA" altLang="en-US" sz="3200" b="1" dirty="0"/>
              <a:t>المراجع الأساسية:  </a:t>
            </a:r>
          </a:p>
          <a:p>
            <a:pPr algn="r" rtl="1"/>
            <a:r>
              <a:rPr lang="ar-SA" altLang="en-US" sz="3200" b="1" dirty="0"/>
              <a:t>الأوراق التجارية والإفلاس وفقا للأنظمة التجارية في المملكة العربية السعودية. تأليف: د. إيمان مأمون أحمد سليمان. الطبعة الأولى </a:t>
            </a:r>
            <a:r>
              <a:rPr lang="en-US" altLang="en-US" sz="3200" b="1" dirty="0"/>
              <a:t>40</a:t>
            </a:r>
            <a:r>
              <a:rPr lang="ar-SA" altLang="en-US" sz="3200" b="1" dirty="0"/>
              <a:t>14هـ / </a:t>
            </a:r>
            <a:r>
              <a:rPr lang="en-US" altLang="en-US" sz="3200" b="1" dirty="0"/>
              <a:t>2019</a:t>
            </a:r>
            <a:r>
              <a:rPr lang="ar-SA" altLang="en-US" sz="3200" b="1" dirty="0" err="1"/>
              <a:t>م</a:t>
            </a:r>
            <a:endParaRPr lang="en-US" altLang="en-US" sz="3200" b="1" dirty="0"/>
          </a:p>
          <a:p>
            <a:pPr marL="0" indent="0" algn="r" rtl="1">
              <a:buNone/>
            </a:pPr>
            <a:r>
              <a:rPr lang="en-US" altLang="en-US" sz="3200" b="1" dirty="0"/>
              <a:t>   </a:t>
            </a:r>
            <a:r>
              <a:rPr lang="ar-SA" altLang="en-US" sz="3200" b="1" dirty="0"/>
              <a:t>           - نظام الأوراق التجارية </a:t>
            </a:r>
          </a:p>
          <a:p>
            <a:pPr marL="0" indent="0" algn="r" rtl="1">
              <a:buNone/>
            </a:pPr>
            <a:r>
              <a:rPr lang="ar-SA" altLang="en-US" sz="3200" b="1" dirty="0"/>
              <a:t>              - نظام الإفلاس الجديد</a:t>
            </a:r>
          </a:p>
          <a:p>
            <a:pPr marL="0" indent="0" algn="r" rtl="1">
              <a:buNone/>
            </a:pPr>
            <a:endParaRPr lang="ar-SA" altLang="en-US" sz="3200" b="1" dirty="0"/>
          </a:p>
          <a:p>
            <a:pPr algn="r" rtl="1"/>
            <a:r>
              <a:rPr lang="ar-SA" altLang="en-US" sz="3200" b="1" dirty="0"/>
              <a:t>المراجع المساعدة: </a:t>
            </a:r>
          </a:p>
          <a:p>
            <a:pPr algn="r" rtl="1"/>
            <a:r>
              <a:rPr lang="ar-SA" altLang="en-US" sz="3200" b="1" dirty="0"/>
              <a:t>الأوراق التجارية وإجراءات الإفلاس طبقا للأنظمة القانونية المنفذة لرؤية المملكة </a:t>
            </a:r>
            <a:r>
              <a:rPr lang="en-US" altLang="en-US" sz="3200" b="1" dirty="0"/>
              <a:t>2030</a:t>
            </a:r>
            <a:r>
              <a:rPr lang="ar-SA" altLang="en-US" sz="3200" b="1" dirty="0"/>
              <a:t>. </a:t>
            </a:r>
            <a:r>
              <a:rPr lang="ar-SA" altLang="en-US" sz="3200" b="1" dirty="0" err="1"/>
              <a:t>أ.د</a:t>
            </a:r>
            <a:r>
              <a:rPr lang="ar-SA" altLang="en-US" sz="3200" b="1" dirty="0"/>
              <a:t>. عبدالرحمن السيد قرمان. الطبعة الأولى </a:t>
            </a:r>
            <a:r>
              <a:rPr lang="en-US" altLang="en-US" sz="3200" b="1" dirty="0"/>
              <a:t>1440</a:t>
            </a:r>
            <a:r>
              <a:rPr lang="ar-SA" altLang="en-US" sz="3200" b="1" dirty="0"/>
              <a:t>هـ / </a:t>
            </a:r>
            <a:r>
              <a:rPr lang="en-US" altLang="en-US" sz="3200" b="1" dirty="0"/>
              <a:t>2019</a:t>
            </a:r>
            <a:r>
              <a:rPr lang="ar-SA" altLang="en-US" sz="3200" b="1" dirty="0" err="1"/>
              <a:t>م</a:t>
            </a:r>
            <a:r>
              <a:rPr lang="ar-SA" altLang="en-US" sz="3200" b="1" dirty="0"/>
              <a:t>. </a:t>
            </a:r>
          </a:p>
          <a:p>
            <a:pPr algn="r" rtl="1"/>
            <a:r>
              <a:rPr lang="ar-SA" altLang="en-US" sz="3200" b="1" dirty="0"/>
              <a:t>الأوراق التجارية في النظام السعودي. د. إلياس حداد. </a:t>
            </a:r>
          </a:p>
          <a:p>
            <a:pPr algn="r" rtl="1"/>
            <a:r>
              <a:rPr lang="ar-SA" altLang="en-US" sz="3200" b="1" dirty="0"/>
              <a:t>الأوراق التجارية في النظام السعودي. د. عبدالله محمد العمران. </a:t>
            </a:r>
            <a:endParaRPr lang="en-US" altLang="en-US" sz="3200" b="1" dirty="0"/>
          </a:p>
          <a:p>
            <a:pPr algn="r" rtl="1"/>
            <a:endParaRPr lang="ar-SA" altLang="en-US" sz="3200" dirty="0"/>
          </a:p>
        </p:txBody>
      </p:sp>
    </p:spTree>
    <p:extLst>
      <p:ext uri="{BB962C8B-B14F-4D97-AF65-F5344CB8AC3E}">
        <p14:creationId xmlns:p14="http://schemas.microsoft.com/office/powerpoint/2010/main" val="614449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BB05-4E0C-A14E-8AEA-DF7FCA519448}"/>
              </a:ext>
            </a:extLst>
          </p:cNvPr>
          <p:cNvSpPr>
            <a:spLocks noGrp="1"/>
          </p:cNvSpPr>
          <p:nvPr>
            <p:ph type="title"/>
          </p:nvPr>
        </p:nvSpPr>
        <p:spPr>
          <a:xfrm>
            <a:off x="838200" y="179387"/>
            <a:ext cx="10515600" cy="792163"/>
          </a:xfrm>
          <a:ln>
            <a:solidFill>
              <a:schemeClr val="accent1"/>
            </a:solidFill>
          </a:ln>
        </p:spPr>
        <p:txBody>
          <a:bodyPr/>
          <a:lstStyle/>
          <a:p>
            <a:pPr algn="ctr" defTabSz="914400" rtl="1" eaLnBrk="1" latinLnBrk="0" hangingPunct="1">
              <a:lnSpc>
                <a:spcPct val="90000"/>
              </a:lnSpc>
              <a:spcBef>
                <a:spcPct val="0"/>
              </a:spcBef>
              <a:buNone/>
            </a:pPr>
            <a:r>
              <a:rPr lang="ar-SA" dirty="0"/>
              <a:t>ثالثا: السبب (وصول القيمة)</a:t>
            </a:r>
            <a:endParaRPr lang="en-US" dirty="0"/>
          </a:p>
        </p:txBody>
      </p:sp>
      <p:sp>
        <p:nvSpPr>
          <p:cNvPr id="3" name="Content Placeholder 2">
            <a:extLst>
              <a:ext uri="{FF2B5EF4-FFF2-40B4-BE49-F238E27FC236}">
                <a16:creationId xmlns:a16="http://schemas.microsoft.com/office/drawing/2014/main" id="{2C8C0994-3F7C-1844-83C0-7DFA6E00DD6F}"/>
              </a:ext>
            </a:extLst>
          </p:cNvPr>
          <p:cNvSpPr>
            <a:spLocks noGrp="1"/>
          </p:cNvSpPr>
          <p:nvPr>
            <p:ph idx="1"/>
          </p:nvPr>
        </p:nvSpPr>
        <p:spPr>
          <a:xfrm>
            <a:off x="-285750" y="971550"/>
            <a:ext cx="12272963" cy="4351338"/>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اسأل نفسك! لماذا أنت مدين؟</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هو العلاقة القانونية الأصلية التي أدت إلى إنشاء الكمبيالة. ولذلك يكون السبب سابق على إنشاء الكمبيالة.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هل يشترط ذكر السبب في الكمبيالة؟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معنى مصطلح (وصول القيمة) أو ( القيمة وصلت)؟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يشترط في السبب أمرين: ١- أن يكون موجود ٢- أن يكون مشروع.</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ماذا يترتب لو تم اشتراط دفع قيمة الكمبيالة مع الفوائد الربوية؟</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الذي يترتب على عدم وجود السبب أو عدم مشروعيته؟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وهل يكون هذا الأثر نافذ في مواجهة الحامل حسن النية؟</a:t>
            </a:r>
          </a:p>
          <a:p>
            <a:pPr marL="228600" indent="-228600" algn="r" defTabSz="914400" rtl="1" eaLnBrk="1" latinLnBrk="0" hangingPunct="1">
              <a:lnSpc>
                <a:spcPct val="90000"/>
              </a:lnSpc>
              <a:spcBef>
                <a:spcPts val="1000"/>
              </a:spcBef>
              <a:buFont typeface="Arial" panose="020B0604020202020204" pitchFamily="34" charset="0"/>
              <a:buChar char="•"/>
            </a:pPr>
            <a:endParaRPr lang="en-US" sz="4000" dirty="0"/>
          </a:p>
        </p:txBody>
      </p:sp>
    </p:spTree>
    <p:extLst>
      <p:ext uri="{BB962C8B-B14F-4D97-AF65-F5344CB8AC3E}">
        <p14:creationId xmlns:p14="http://schemas.microsoft.com/office/powerpoint/2010/main" val="2808864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3E8A-319F-924D-81FD-FD9870B0DAE9}"/>
              </a:ext>
            </a:extLst>
          </p:cNvPr>
          <p:cNvSpPr>
            <a:spLocks noGrp="1"/>
          </p:cNvSpPr>
          <p:nvPr>
            <p:ph type="title"/>
          </p:nvPr>
        </p:nvSpPr>
        <p:spPr>
          <a:xfrm>
            <a:off x="766762" y="122239"/>
            <a:ext cx="10515600" cy="692150"/>
          </a:xfrm>
          <a:ln>
            <a:solidFill>
              <a:schemeClr val="accent1"/>
            </a:solidFill>
          </a:ln>
        </p:spPr>
        <p:txBody>
          <a:bodyPr>
            <a:normAutofit fontScale="90000"/>
          </a:bodyPr>
          <a:lstStyle/>
          <a:p>
            <a:pPr algn="ctr" defTabSz="914400" rtl="1" eaLnBrk="1" latinLnBrk="0" hangingPunct="1">
              <a:lnSpc>
                <a:spcPct val="90000"/>
              </a:lnSpc>
              <a:spcBef>
                <a:spcPct val="0"/>
              </a:spcBef>
              <a:buNone/>
            </a:pPr>
            <a:r>
              <a:rPr lang="ar-SA" dirty="0"/>
              <a:t>رابعا: الأهلية</a:t>
            </a:r>
            <a:endParaRPr lang="en-US" dirty="0"/>
          </a:p>
        </p:txBody>
      </p:sp>
      <p:sp>
        <p:nvSpPr>
          <p:cNvPr id="3" name="Content Placeholder 2">
            <a:extLst>
              <a:ext uri="{FF2B5EF4-FFF2-40B4-BE49-F238E27FC236}">
                <a16:creationId xmlns:a16="http://schemas.microsoft.com/office/drawing/2014/main" id="{0075EC68-21A6-D54D-8C7B-4BC13B3ABF27}"/>
              </a:ext>
            </a:extLst>
          </p:cNvPr>
          <p:cNvSpPr>
            <a:spLocks noGrp="1"/>
          </p:cNvSpPr>
          <p:nvPr>
            <p:ph idx="1"/>
          </p:nvPr>
        </p:nvSpPr>
        <p:spPr>
          <a:xfrm>
            <a:off x="157163" y="1042989"/>
            <a:ext cx="12034837" cy="4351338"/>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يشترط أن يكون الموقع على الورقة كامل الأهلية وفقا لقانون دولته. غير مصاب بعارض من عوارض الأهلية.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كم السن المطلوب لسحب الكمبيالة في النظام السعودي؟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solidFill>
                  <a:srgbClr val="00B050"/>
                </a:solidFill>
              </a:rPr>
              <a:t>أهلية الأجنبي في التوقيع على الكمبيالة: </a:t>
            </a:r>
          </a:p>
          <a:p>
            <a:pPr marL="514350" indent="-514350" algn="r" defTabSz="914400" rtl="1" eaLnBrk="1" latinLnBrk="0" hangingPunct="1">
              <a:lnSpc>
                <a:spcPct val="90000"/>
              </a:lnSpc>
              <a:spcBef>
                <a:spcPts val="1000"/>
              </a:spcBef>
              <a:buFont typeface="+mj-lt"/>
              <a:buAutoNum type="arabicPeriod"/>
            </a:pPr>
            <a:r>
              <a:rPr lang="ar-SA" sz="4000" dirty="0"/>
              <a:t>أن تكون كاملة وفقا لقانون دولته وقانون الدولة التي وقع فيها.</a:t>
            </a:r>
          </a:p>
          <a:p>
            <a:pPr marL="514350" indent="-514350" algn="r" defTabSz="914400" rtl="1" eaLnBrk="1" latinLnBrk="0" hangingPunct="1">
              <a:lnSpc>
                <a:spcPct val="90000"/>
              </a:lnSpc>
              <a:spcBef>
                <a:spcPts val="1000"/>
              </a:spcBef>
              <a:buFont typeface="+mj-lt"/>
              <a:buAutoNum type="arabicPeriod"/>
            </a:pPr>
            <a:r>
              <a:rPr lang="ar-SA" sz="4000" dirty="0"/>
              <a:t>أن تكون كاملة وفقا لقانون دولته وناقصة وفقا لقانون الدولة التي وقع فيها: (يطبق قانون دولته).. مصري عمره ١٩ سنة وقع في الكويت. </a:t>
            </a:r>
          </a:p>
          <a:p>
            <a:pPr marL="514350" indent="-514350" algn="r" defTabSz="914400" rtl="1" eaLnBrk="1" latinLnBrk="0" hangingPunct="1">
              <a:lnSpc>
                <a:spcPct val="90000"/>
              </a:lnSpc>
              <a:spcBef>
                <a:spcPts val="1000"/>
              </a:spcBef>
              <a:buFont typeface="+mj-lt"/>
              <a:buAutoNum type="arabicPeriod"/>
            </a:pPr>
            <a:r>
              <a:rPr lang="ar-SA" sz="4000" dirty="0"/>
              <a:t>أن تكون ناقصة وفقا لقانون دولته وكاملة وفقا لقانون الدولة التي وقع فيها: (يطبق قانون الدولة التي وقع فيها) كويتي ١٩ وقع في السعودية.</a:t>
            </a:r>
          </a:p>
        </p:txBody>
      </p:sp>
    </p:spTree>
    <p:extLst>
      <p:ext uri="{BB962C8B-B14F-4D97-AF65-F5344CB8AC3E}">
        <p14:creationId xmlns:p14="http://schemas.microsoft.com/office/powerpoint/2010/main" val="1104350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76D98-AEC3-634C-BCF1-110F102A048C}"/>
              </a:ext>
            </a:extLst>
          </p:cNvPr>
          <p:cNvSpPr>
            <a:spLocks noGrp="1"/>
          </p:cNvSpPr>
          <p:nvPr>
            <p:ph idx="1"/>
          </p:nvPr>
        </p:nvSpPr>
        <p:spPr>
          <a:xfrm>
            <a:off x="171451" y="128588"/>
            <a:ext cx="11872912" cy="6048375"/>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solidFill>
                  <a:srgbClr val="00B050"/>
                </a:solidFill>
              </a:rPr>
              <a:t>التزامات القصر عند توقيعهم على الكمبيالة: </a:t>
            </a:r>
          </a:p>
          <a:p>
            <a:pPr marL="514350" indent="-514350" algn="r" defTabSz="914400" rtl="1" eaLnBrk="1" latinLnBrk="0" hangingPunct="1">
              <a:lnSpc>
                <a:spcPct val="90000"/>
              </a:lnSpc>
              <a:spcBef>
                <a:spcPts val="1000"/>
              </a:spcBef>
              <a:buFont typeface="+mj-lt"/>
              <a:buAutoNum type="arabicPeriod"/>
            </a:pPr>
            <a:r>
              <a:rPr lang="ar-SA" sz="4000" dirty="0"/>
              <a:t>توقيع </a:t>
            </a:r>
            <a:r>
              <a:rPr lang="ar-SA" sz="4000" dirty="0">
                <a:solidFill>
                  <a:srgbClr val="FF0000"/>
                </a:solidFill>
              </a:rPr>
              <a:t>عديم الأهلية أو </a:t>
            </a:r>
            <a:r>
              <a:rPr lang="ar-SA" sz="4000">
                <a:solidFill>
                  <a:srgbClr val="FF0000"/>
                </a:solidFill>
              </a:rPr>
              <a:t>ناقص الأهلية </a:t>
            </a:r>
            <a:r>
              <a:rPr lang="ar-SA" sz="4000" dirty="0"/>
              <a:t>غير المأذون </a:t>
            </a:r>
            <a:r>
              <a:rPr lang="ar-SA" sz="4000"/>
              <a:t>له بالتجارة.</a:t>
            </a:r>
            <a:endParaRPr lang="ar-SA" sz="4000" dirty="0"/>
          </a:p>
          <a:p>
            <a:pPr lvl="1" algn="r" rtl="1"/>
            <a:r>
              <a:rPr lang="ar-SA" sz="4000" dirty="0"/>
              <a:t>بطلان التصرف على العديم أو الناقص فقط</a:t>
            </a:r>
          </a:p>
          <a:p>
            <a:pPr lvl="1" algn="r" rtl="1"/>
            <a:r>
              <a:rPr lang="ar-SA" sz="4000" dirty="0"/>
              <a:t>التمسك بالبطلان في مواجهة كل حامل للكمبيالة حتى لو كان حسن النية. </a:t>
            </a:r>
          </a:p>
          <a:p>
            <a:pPr marL="514350" indent="-514350" algn="r" rtl="1">
              <a:buFont typeface="+mj-lt"/>
              <a:buAutoNum type="arabicPeriod" startAt="2"/>
            </a:pPr>
            <a:r>
              <a:rPr lang="ar-SA" sz="4000" dirty="0"/>
              <a:t>توقيع </a:t>
            </a:r>
            <a:r>
              <a:rPr lang="ar-SA" sz="4000" dirty="0">
                <a:solidFill>
                  <a:srgbClr val="FF0000"/>
                </a:solidFill>
              </a:rPr>
              <a:t>ناقص</a:t>
            </a:r>
            <a:r>
              <a:rPr lang="ar-SA" sz="4000" dirty="0"/>
              <a:t> الأهلية المأذون له بالتجارة</a:t>
            </a:r>
          </a:p>
          <a:p>
            <a:pPr lvl="1" algn="r" rtl="1"/>
            <a:r>
              <a:rPr lang="ar-SA" sz="4000" dirty="0"/>
              <a:t>صحة الالتزام الصرفي اذا كان إصدار الكمبيالة يتعلق بشؤون تجارته المأذون له بممارستها. </a:t>
            </a:r>
          </a:p>
          <a:p>
            <a:pPr lvl="1" algn="r" rtl="1"/>
            <a:r>
              <a:rPr lang="ar-SA" sz="4000" dirty="0"/>
              <a:t>بطلان الالتزام الصرفي اذا كان إصدار الكمبيالة لا يتعلق بشؤون التجارة المأذون له بممارستها. </a:t>
            </a:r>
          </a:p>
          <a:p>
            <a:pPr algn="r" rtl="1"/>
            <a:r>
              <a:rPr lang="ar-SA" sz="4000" dirty="0"/>
              <a:t>هل البطلان هنا بطلان نسبي أو بطلان مطلق؟  </a:t>
            </a:r>
            <a:endParaRPr lang="en-US" sz="4000" dirty="0"/>
          </a:p>
        </p:txBody>
      </p:sp>
    </p:spTree>
    <p:extLst>
      <p:ext uri="{BB962C8B-B14F-4D97-AF65-F5344CB8AC3E}">
        <p14:creationId xmlns:p14="http://schemas.microsoft.com/office/powerpoint/2010/main" val="3915923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89C7-D5B9-544D-BFFC-C0C303E78EE6}"/>
              </a:ext>
            </a:extLst>
          </p:cNvPr>
          <p:cNvSpPr>
            <a:spLocks noGrp="1"/>
          </p:cNvSpPr>
          <p:nvPr>
            <p:ph type="title"/>
          </p:nvPr>
        </p:nvSpPr>
        <p:spPr>
          <a:xfrm>
            <a:off x="952500" y="1943100"/>
            <a:ext cx="10515600" cy="3028949"/>
          </a:xfrm>
          <a:ln>
            <a:solidFill>
              <a:schemeClr val="accent1"/>
            </a:solidFill>
          </a:ln>
        </p:spPr>
        <p:txBody>
          <a:bodyPr>
            <a:normAutofit/>
          </a:bodyPr>
          <a:lstStyle/>
          <a:p>
            <a:pPr algn="ctr" defTabSz="914400" rtl="1" eaLnBrk="1" latinLnBrk="0" hangingPunct="1">
              <a:lnSpc>
                <a:spcPct val="90000"/>
              </a:lnSpc>
              <a:spcBef>
                <a:spcPct val="0"/>
              </a:spcBef>
              <a:buNone/>
            </a:pPr>
            <a:r>
              <a:rPr lang="ar-SA" sz="6600" b="1" dirty="0"/>
              <a:t>الشروط الشكلية</a:t>
            </a:r>
            <a:endParaRPr lang="en-US" sz="6600" b="1" dirty="0"/>
          </a:p>
        </p:txBody>
      </p:sp>
    </p:spTree>
    <p:extLst>
      <p:ext uri="{BB962C8B-B14F-4D97-AF65-F5344CB8AC3E}">
        <p14:creationId xmlns:p14="http://schemas.microsoft.com/office/powerpoint/2010/main" val="3711998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E7B60-D4F5-DD40-9A3E-9B35233C6845}"/>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البيانات الإلزامية في الكمبيالة</a:t>
            </a:r>
            <a:endParaRPr lang="en-US" b="1" dirty="0"/>
          </a:p>
        </p:txBody>
      </p:sp>
      <p:sp>
        <p:nvSpPr>
          <p:cNvPr id="9" name="Content Placeholder 8">
            <a:extLst>
              <a:ext uri="{FF2B5EF4-FFF2-40B4-BE49-F238E27FC236}">
                <a16:creationId xmlns:a16="http://schemas.microsoft.com/office/drawing/2014/main" id="{A8422BD6-9FEB-7343-A921-9FD92AE1C5FA}"/>
              </a:ext>
            </a:extLst>
          </p:cNvPr>
          <p:cNvSpPr>
            <a:spLocks noGrp="1"/>
          </p:cNvSpPr>
          <p:nvPr>
            <p:ph idx="1"/>
          </p:nvPr>
        </p:nvSpPr>
        <p:spPr/>
        <p:txBody>
          <a:bodyPr>
            <a:noAutofit/>
          </a:bodyPr>
          <a:lstStyle/>
          <a:p>
            <a:pPr marL="514350" indent="-514350" algn="r" defTabSz="914400" rtl="1" eaLnBrk="1" latinLnBrk="0" hangingPunct="1">
              <a:lnSpc>
                <a:spcPct val="90000"/>
              </a:lnSpc>
              <a:spcBef>
                <a:spcPts val="1000"/>
              </a:spcBef>
              <a:buFont typeface="+mj-lt"/>
              <a:buAutoNum type="arabicPeriod"/>
            </a:pPr>
            <a:r>
              <a:rPr lang="ar-SA" sz="3600" dirty="0">
                <a:solidFill>
                  <a:srgbClr val="0070C0"/>
                </a:solidFill>
              </a:rPr>
              <a:t>كلمة كمبيالة في متن الصك وباللغة التي كتب بها.  </a:t>
            </a:r>
          </a:p>
          <a:p>
            <a:pPr marL="514350" indent="-514350" algn="r" defTabSz="914400" rtl="1" eaLnBrk="1" latinLnBrk="0" hangingPunct="1">
              <a:lnSpc>
                <a:spcPct val="90000"/>
              </a:lnSpc>
              <a:spcBef>
                <a:spcPts val="1000"/>
              </a:spcBef>
              <a:buFont typeface="+mj-lt"/>
              <a:buAutoNum type="arabicPeriod"/>
            </a:pPr>
            <a:r>
              <a:rPr lang="ar-SA" sz="3600" dirty="0">
                <a:solidFill>
                  <a:srgbClr val="0070C0"/>
                </a:solidFill>
              </a:rPr>
              <a:t>امر غير معلق على شرط بوفاء </a:t>
            </a:r>
            <a:r>
              <a:rPr lang="ar-SA" sz="3600" dirty="0">
                <a:solidFill>
                  <a:srgbClr val="FF0000"/>
                </a:solidFill>
              </a:rPr>
              <a:t>مبلغ</a:t>
            </a:r>
            <a:r>
              <a:rPr lang="ar-SA" sz="3600" dirty="0">
                <a:solidFill>
                  <a:srgbClr val="0070C0"/>
                </a:solidFill>
              </a:rPr>
              <a:t> معين من النقود.</a:t>
            </a:r>
          </a:p>
          <a:p>
            <a:pPr marL="514350" indent="-514350" algn="r" rtl="1">
              <a:buFont typeface="+mj-lt"/>
              <a:buAutoNum type="arabicPeriod"/>
            </a:pPr>
            <a:r>
              <a:rPr lang="ar-SA" sz="3600" dirty="0"/>
              <a:t> </a:t>
            </a:r>
            <a:r>
              <a:rPr lang="ar-SA" sz="3600" dirty="0">
                <a:solidFill>
                  <a:srgbClr val="0070C0"/>
                </a:solidFill>
              </a:rPr>
              <a:t>تاريخ</a:t>
            </a:r>
            <a:r>
              <a:rPr lang="ar-SA" sz="3600" dirty="0"/>
              <a:t> </a:t>
            </a:r>
            <a:r>
              <a:rPr lang="ar-SA" sz="3600" dirty="0">
                <a:solidFill>
                  <a:srgbClr val="00B050"/>
                </a:solidFill>
              </a:rPr>
              <a:t>ومكان إنشاء الكمبيالة</a:t>
            </a:r>
            <a:r>
              <a:rPr lang="ar-SA" sz="3600" dirty="0"/>
              <a:t>. </a:t>
            </a:r>
          </a:p>
          <a:p>
            <a:pPr marL="514350" indent="-514350" algn="r" defTabSz="914400" rtl="1" eaLnBrk="1" latinLnBrk="0" hangingPunct="1">
              <a:lnSpc>
                <a:spcPct val="90000"/>
              </a:lnSpc>
              <a:spcBef>
                <a:spcPts val="1000"/>
              </a:spcBef>
              <a:buFont typeface="+mj-lt"/>
              <a:buAutoNum type="arabicPeriod"/>
            </a:pPr>
            <a:r>
              <a:rPr lang="ar-SA" sz="3600" dirty="0">
                <a:solidFill>
                  <a:srgbClr val="0070C0"/>
                </a:solidFill>
              </a:rPr>
              <a:t>اسم المسحوب عليه. </a:t>
            </a:r>
          </a:p>
          <a:p>
            <a:pPr marL="514350" indent="-514350" algn="r" defTabSz="914400" rtl="1" eaLnBrk="1" latinLnBrk="0" hangingPunct="1">
              <a:lnSpc>
                <a:spcPct val="90000"/>
              </a:lnSpc>
              <a:spcBef>
                <a:spcPts val="1000"/>
              </a:spcBef>
              <a:buFont typeface="+mj-lt"/>
              <a:buAutoNum type="arabicPeriod"/>
            </a:pPr>
            <a:r>
              <a:rPr lang="ar-SA" sz="3600" dirty="0">
                <a:solidFill>
                  <a:srgbClr val="FF0000"/>
                </a:solidFill>
              </a:rPr>
              <a:t>اسم المستفيد. </a:t>
            </a:r>
          </a:p>
          <a:p>
            <a:pPr marL="514350" indent="-514350" algn="r" defTabSz="914400" rtl="1" eaLnBrk="1" latinLnBrk="0" hangingPunct="1">
              <a:lnSpc>
                <a:spcPct val="90000"/>
              </a:lnSpc>
              <a:spcBef>
                <a:spcPts val="1000"/>
              </a:spcBef>
              <a:buFont typeface="+mj-lt"/>
              <a:buAutoNum type="arabicPeriod"/>
            </a:pPr>
            <a:r>
              <a:rPr lang="ar-SA" sz="3600" dirty="0">
                <a:solidFill>
                  <a:srgbClr val="FF0000"/>
                </a:solidFill>
              </a:rPr>
              <a:t>توقيع الساحب. </a:t>
            </a:r>
          </a:p>
          <a:p>
            <a:pPr marL="514350" indent="-514350" algn="r" defTabSz="914400" rtl="1" eaLnBrk="1" latinLnBrk="0" hangingPunct="1">
              <a:lnSpc>
                <a:spcPct val="90000"/>
              </a:lnSpc>
              <a:spcBef>
                <a:spcPts val="1000"/>
              </a:spcBef>
              <a:buFont typeface="+mj-lt"/>
              <a:buAutoNum type="arabicPeriod"/>
            </a:pPr>
            <a:r>
              <a:rPr lang="ar-SA" sz="3600" dirty="0">
                <a:solidFill>
                  <a:srgbClr val="00B050"/>
                </a:solidFill>
              </a:rPr>
              <a:t>ميعاد الاستحقاق. </a:t>
            </a:r>
          </a:p>
          <a:p>
            <a:pPr marL="514350" indent="-514350" algn="r" defTabSz="914400" rtl="1" eaLnBrk="1" latinLnBrk="0" hangingPunct="1">
              <a:lnSpc>
                <a:spcPct val="90000"/>
              </a:lnSpc>
              <a:spcBef>
                <a:spcPts val="1000"/>
              </a:spcBef>
              <a:buFont typeface="+mj-lt"/>
              <a:buAutoNum type="arabicPeriod"/>
            </a:pPr>
            <a:r>
              <a:rPr lang="ar-SA" sz="3600" dirty="0">
                <a:solidFill>
                  <a:srgbClr val="00B050"/>
                </a:solidFill>
              </a:rPr>
              <a:t>مكان الوفاء. </a:t>
            </a:r>
          </a:p>
          <a:p>
            <a:pPr marL="514350" indent="-514350" algn="r" defTabSz="914400" rtl="1" eaLnBrk="1" latinLnBrk="0" hangingPunct="1">
              <a:lnSpc>
                <a:spcPct val="90000"/>
              </a:lnSpc>
              <a:spcBef>
                <a:spcPts val="1000"/>
              </a:spcBef>
              <a:buFont typeface="+mj-lt"/>
              <a:buAutoNum type="arabicPeriod"/>
            </a:pPr>
            <a:endParaRPr lang="en-US" sz="3600" dirty="0"/>
          </a:p>
        </p:txBody>
      </p:sp>
    </p:spTree>
    <p:extLst>
      <p:ext uri="{BB962C8B-B14F-4D97-AF65-F5344CB8AC3E}">
        <p14:creationId xmlns:p14="http://schemas.microsoft.com/office/powerpoint/2010/main" val="2849791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37A5-B66A-4F49-A6A5-8E841D00E456}"/>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solidFill>
                  <a:srgbClr val="0070C0"/>
                </a:solidFill>
              </a:rPr>
              <a:t>أولا: كلمة كمبيالة في متن الصك وباللغة التي حرر بها</a:t>
            </a:r>
            <a:endParaRPr lang="en-US" b="1" dirty="0">
              <a:solidFill>
                <a:srgbClr val="0070C0"/>
              </a:solidFill>
            </a:endParaRPr>
          </a:p>
        </p:txBody>
      </p:sp>
      <p:sp>
        <p:nvSpPr>
          <p:cNvPr id="3" name="Content Placeholder 2">
            <a:extLst>
              <a:ext uri="{FF2B5EF4-FFF2-40B4-BE49-F238E27FC236}">
                <a16:creationId xmlns:a16="http://schemas.microsoft.com/office/drawing/2014/main" id="{BB3218BE-74E7-D248-8336-F6F9D0F184B2}"/>
              </a:ext>
            </a:extLst>
          </p:cNvPr>
          <p:cNvSpPr>
            <a:spLocks noGrp="1"/>
          </p:cNvSpPr>
          <p:nvPr>
            <p:ph idx="1"/>
          </p:nvPr>
        </p:nvSpPr>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هل يكفي كتابة كلمة كمبيالة في صدر الصك بدلا من متنها؟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هو الهدف من اشتراط كتابة كلمة كمبيالة في المتن؟</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الذي يترتب على عدم كتابتها؟</a:t>
            </a:r>
            <a:endParaRPr lang="en-US" sz="4000" dirty="0"/>
          </a:p>
        </p:txBody>
      </p:sp>
    </p:spTree>
    <p:extLst>
      <p:ext uri="{BB962C8B-B14F-4D97-AF65-F5344CB8AC3E}">
        <p14:creationId xmlns:p14="http://schemas.microsoft.com/office/powerpoint/2010/main" val="3325989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858F-126E-DE47-80DA-E5AC4082D6F7}"/>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ثانيا: أمر </a:t>
            </a:r>
            <a:r>
              <a:rPr lang="ar-SA" b="1" dirty="0">
                <a:solidFill>
                  <a:srgbClr val="0070C0"/>
                </a:solidFill>
              </a:rPr>
              <a:t>غير معلق على شرط</a:t>
            </a:r>
            <a:r>
              <a:rPr lang="ar-SA" b="1" dirty="0"/>
              <a:t> </a:t>
            </a:r>
            <a:r>
              <a:rPr lang="ar-SA" b="1" dirty="0">
                <a:solidFill>
                  <a:srgbClr val="FF0000"/>
                </a:solidFill>
              </a:rPr>
              <a:t>بوفاء مبلغ معين من النقود</a:t>
            </a:r>
            <a:endParaRPr lang="en-US" b="1" dirty="0">
              <a:solidFill>
                <a:srgbClr val="FF0000"/>
              </a:solidFill>
            </a:endParaRPr>
          </a:p>
        </p:txBody>
      </p:sp>
      <p:sp>
        <p:nvSpPr>
          <p:cNvPr id="3" name="Content Placeholder 2">
            <a:extLst>
              <a:ext uri="{FF2B5EF4-FFF2-40B4-BE49-F238E27FC236}">
                <a16:creationId xmlns:a16="http://schemas.microsoft.com/office/drawing/2014/main" id="{7E8D6EC6-22D3-2A41-B5A8-FEB335F8F1BD}"/>
              </a:ext>
            </a:extLst>
          </p:cNvPr>
          <p:cNvSpPr>
            <a:spLocks noGrp="1"/>
          </p:cNvSpPr>
          <p:nvPr>
            <p:ph idx="1"/>
          </p:nvPr>
        </p:nvSpPr>
        <p:spPr>
          <a:xfrm>
            <a:off x="-300037" y="1854200"/>
            <a:ext cx="12492038" cy="4351338"/>
          </a:xfrm>
        </p:spPr>
        <p:txBody>
          <a:bodyPr>
            <a:noAutofit/>
          </a:bodyPr>
          <a:lstStyle/>
          <a:p>
            <a:pPr marL="514350" indent="-514350" algn="r" defTabSz="914400" rtl="1" eaLnBrk="1" latinLnBrk="0" hangingPunct="1">
              <a:lnSpc>
                <a:spcPct val="90000"/>
              </a:lnSpc>
              <a:spcBef>
                <a:spcPts val="1000"/>
              </a:spcBef>
              <a:buFont typeface="+mj-lt"/>
              <a:buAutoNum type="arabicPeriod"/>
            </a:pPr>
            <a:r>
              <a:rPr lang="ar-SA" sz="4000" dirty="0"/>
              <a:t>وجود أمر بالدفع:</a:t>
            </a:r>
          </a:p>
          <a:p>
            <a:pPr algn="r" rtl="1"/>
            <a:r>
              <a:rPr lang="ar-SA" sz="4000" dirty="0"/>
              <a:t>كلمة (ادفعوا) هي التي تمنح الكمبيالة سمة التداول كورقة تجارية بالتظهير. </a:t>
            </a:r>
          </a:p>
          <a:p>
            <a:pPr algn="r" rtl="1"/>
            <a:r>
              <a:rPr lang="ar-SA" sz="4000" dirty="0"/>
              <a:t>ما الذي يترتب على عدم وجود هذه الكلمة (ادفعوا) كما لو كتب (أتعهد)؟ تعتبر سند مديونية عادي.  </a:t>
            </a:r>
          </a:p>
          <a:p>
            <a:pPr algn="r" rtl="1"/>
            <a:r>
              <a:rPr lang="ar-SA" sz="4000" dirty="0"/>
              <a:t>هل يجوز تداولها بالتظهير اذا لم تتضمن كلمة (لأمر)؟ نعم</a:t>
            </a:r>
          </a:p>
          <a:p>
            <a:pPr algn="r" rtl="1"/>
            <a:r>
              <a:rPr lang="ar-SA" sz="4000" dirty="0"/>
              <a:t>ما ذا يترتب على تضمين عبارة (ليست لأمر) أو شطب كلمة (لأمر) أو عبارة (غير قابلة للتداول)؟ </a:t>
            </a:r>
            <a:endParaRPr lang="en-US" sz="4000" dirty="0"/>
          </a:p>
        </p:txBody>
      </p:sp>
    </p:spTree>
    <p:extLst>
      <p:ext uri="{BB962C8B-B14F-4D97-AF65-F5344CB8AC3E}">
        <p14:creationId xmlns:p14="http://schemas.microsoft.com/office/powerpoint/2010/main" val="6218558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AC721D-9EBD-2947-B097-F3CEF7F61523}"/>
              </a:ext>
            </a:extLst>
          </p:cNvPr>
          <p:cNvSpPr>
            <a:spLocks noGrp="1"/>
          </p:cNvSpPr>
          <p:nvPr>
            <p:ph idx="1"/>
          </p:nvPr>
        </p:nvSpPr>
        <p:spPr>
          <a:xfrm>
            <a:off x="214312" y="114300"/>
            <a:ext cx="11815762" cy="5805488"/>
          </a:xfrm>
        </p:spPr>
        <p:txBody>
          <a:bodyPr>
            <a:noAutofit/>
          </a:bodyPr>
          <a:lstStyle/>
          <a:p>
            <a:pPr marL="514350" indent="-514350" algn="just" defTabSz="914400" rtl="1" eaLnBrk="1" latinLnBrk="0" hangingPunct="1">
              <a:lnSpc>
                <a:spcPct val="90000"/>
              </a:lnSpc>
              <a:spcBef>
                <a:spcPts val="1000"/>
              </a:spcBef>
              <a:buFont typeface="+mj-lt"/>
              <a:buAutoNum type="arabicPeriod" startAt="2"/>
            </a:pPr>
            <a:r>
              <a:rPr lang="ar-SA" sz="3200" dirty="0"/>
              <a:t>عدم تعليق الأمر على شرط: لأنه يفقد الكمبيالة الكفاية الذاتية. </a:t>
            </a:r>
          </a:p>
          <a:p>
            <a:pPr algn="just" rtl="1"/>
            <a:r>
              <a:rPr lang="ar-SA" sz="3200" dirty="0"/>
              <a:t>ما الذي يترتب على تعليق الكمبيالة على شرط واقف؟ تتحول لسند مديونية عادي. </a:t>
            </a:r>
          </a:p>
          <a:p>
            <a:pPr algn="just" rtl="1"/>
            <a:endParaRPr lang="ar-SA" sz="3200" dirty="0"/>
          </a:p>
          <a:p>
            <a:pPr marL="514350" indent="-514350" algn="just" defTabSz="914400" rtl="1" eaLnBrk="1" latinLnBrk="0" hangingPunct="1">
              <a:lnSpc>
                <a:spcPct val="90000"/>
              </a:lnSpc>
              <a:spcBef>
                <a:spcPts val="1000"/>
              </a:spcBef>
              <a:buFont typeface="+mj-lt"/>
              <a:buAutoNum type="arabicPeriod" startAt="3"/>
            </a:pPr>
            <a:r>
              <a:rPr lang="ar-SA" sz="3200" dirty="0"/>
              <a:t>وفاء مبلغ من النقود: </a:t>
            </a:r>
          </a:p>
          <a:p>
            <a:pPr algn="just" rtl="1"/>
            <a:r>
              <a:rPr lang="ar-SA" sz="3200" dirty="0"/>
              <a:t>أنشأت كمبيالة في مسقط وتضمنت التالي (ادفعوا لأمر ... مبلغ وقدره خمسة </a:t>
            </a:r>
            <a:r>
              <a:rPr lang="ar-SA" sz="3200" dirty="0" err="1"/>
              <a:t>الآف</a:t>
            </a:r>
            <a:r>
              <a:rPr lang="ar-SA" sz="3200" dirty="0"/>
              <a:t> ريال)، وكان مكان الوفاء بها في المملكة، فهل المقصود ريال عماني أم ريال سعودي؟ </a:t>
            </a:r>
          </a:p>
          <a:p>
            <a:pPr algn="just" rtl="1"/>
            <a:r>
              <a:rPr lang="ar-SA" sz="3200" dirty="0"/>
              <a:t>أنشأت كمبيالة في أمريكا وتضمنت التالي ( ادفعوا لأمر ... مبلغ وقدره خمسة </a:t>
            </a:r>
            <a:r>
              <a:rPr lang="ar-SA" sz="3200" dirty="0" err="1"/>
              <a:t>الآف</a:t>
            </a:r>
            <a:r>
              <a:rPr lang="ar-SA" sz="3200" dirty="0"/>
              <a:t> دولار أمريكي)، وكان مكان الوفاء في المملكة. فهل يتم الوفاء بالدولار الأمريكي أم بالريال السعودي؟ </a:t>
            </a:r>
          </a:p>
          <a:p>
            <a:pPr algn="just" rtl="1"/>
            <a:r>
              <a:rPr lang="ar-SA" sz="3200" dirty="0"/>
              <a:t>لو كان هناك اختلاف بين المبلغ المكتوب بالأرقام وبين المكتوب بالحروف، </a:t>
            </a:r>
            <a:r>
              <a:rPr lang="ar-SA" sz="3200" dirty="0" err="1"/>
              <a:t>فأيهما</a:t>
            </a:r>
            <a:r>
              <a:rPr lang="ar-SA" sz="3200" dirty="0"/>
              <a:t> يعتمد؟ </a:t>
            </a:r>
          </a:p>
          <a:p>
            <a:pPr algn="just" rtl="1"/>
            <a:r>
              <a:rPr lang="ar-SA" sz="3200" dirty="0"/>
              <a:t>لو كتب المبلغ عدة مرات بالأرقام وبالحروف وكان هناك اختلاف بينهما، فأي مبلغ نعتمد الأعلى أم الأقل؟</a:t>
            </a:r>
          </a:p>
          <a:p>
            <a:pPr algn="just" rtl="1"/>
            <a:r>
              <a:rPr lang="ar-SA" sz="3200" dirty="0"/>
              <a:t>ما الذي يترتب على </a:t>
            </a:r>
            <a:r>
              <a:rPr lang="ar-SA" sz="3200" dirty="0">
                <a:solidFill>
                  <a:srgbClr val="FF0000"/>
                </a:solidFill>
              </a:rPr>
              <a:t>عدم تحديد مبلغ نقدي </a:t>
            </a:r>
            <a:r>
              <a:rPr lang="ar-SA" sz="3200" dirty="0"/>
              <a:t>في الكمبيالة؟ البطلان.</a:t>
            </a:r>
            <a:endParaRPr lang="en-US" sz="3200" dirty="0"/>
          </a:p>
        </p:txBody>
      </p:sp>
    </p:spTree>
    <p:extLst>
      <p:ext uri="{BB962C8B-B14F-4D97-AF65-F5344CB8AC3E}">
        <p14:creationId xmlns:p14="http://schemas.microsoft.com/office/powerpoint/2010/main" val="2323709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5" y="1114425"/>
            <a:ext cx="7372350"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6000" b="1" dirty="0"/>
              <a:t>المحاضرة الخامسة</a:t>
            </a:r>
            <a:endParaRPr lang="en-US" sz="6000" b="1" dirty="0"/>
          </a:p>
        </p:txBody>
      </p:sp>
    </p:spTree>
    <p:extLst>
      <p:ext uri="{BB962C8B-B14F-4D97-AF65-F5344CB8AC3E}">
        <p14:creationId xmlns:p14="http://schemas.microsoft.com/office/powerpoint/2010/main" val="3610948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39" y="463826"/>
            <a:ext cx="5420139" cy="1696278"/>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algn="ctr" defTabSz="914400" rtl="1" eaLnBrk="1" latinLnBrk="0" hangingPunct="1"/>
            <a:r>
              <a:rPr lang="ar-SA" sz="4000" b="1" dirty="0"/>
              <a:t>محاور المحاضرة</a:t>
            </a:r>
            <a:endParaRPr lang="en-US" sz="4000" b="1" dirty="0"/>
          </a:p>
        </p:txBody>
      </p:sp>
      <p:sp>
        <p:nvSpPr>
          <p:cNvPr id="7" name="Pentagon 6">
            <a:extLst>
              <a:ext uri="{FF2B5EF4-FFF2-40B4-BE49-F238E27FC236}">
                <a16:creationId xmlns:a16="http://schemas.microsoft.com/office/drawing/2014/main" id="{C5216453-0490-444C-BC61-F80EBC9385BB}"/>
              </a:ext>
            </a:extLst>
          </p:cNvPr>
          <p:cNvSpPr/>
          <p:nvPr/>
        </p:nvSpPr>
        <p:spPr>
          <a:xfrm flipH="1">
            <a:off x="2557457" y="3016526"/>
            <a:ext cx="8572504"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استكمال الشروط الشكلية وجزاء تخلفها أو نقصها</a:t>
            </a:r>
            <a:endParaRPr lang="en-US" sz="4000" b="1" dirty="0"/>
          </a:p>
        </p:txBody>
      </p:sp>
    </p:spTree>
    <p:extLst>
      <p:ext uri="{BB962C8B-B14F-4D97-AF65-F5344CB8AC3E}">
        <p14:creationId xmlns:p14="http://schemas.microsoft.com/office/powerpoint/2010/main" val="295302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365" y="581298"/>
            <a:ext cx="10972800" cy="5239719"/>
          </a:xfrm>
          <a:ln>
            <a:solidFill>
              <a:srgbClr val="FF0000"/>
            </a:solidFill>
          </a:ln>
        </p:spPr>
        <p:txBody>
          <a:bodyPr>
            <a:normAutofit/>
          </a:bodyPr>
          <a:lstStyle/>
          <a:p>
            <a:pPr algn="r" rtl="1">
              <a:buFontTx/>
              <a:buChar char="•"/>
            </a:pPr>
            <a:r>
              <a:rPr lang="ar-SA" altLang="en-US" sz="3600" b="1" dirty="0"/>
              <a:t>أستاذ المقرر: د. يحي الشريف</a:t>
            </a:r>
            <a:endParaRPr lang="en-US" altLang="en-US" sz="3600" b="1" dirty="0"/>
          </a:p>
          <a:p>
            <a:pPr algn="r" rtl="1">
              <a:buFontTx/>
              <a:buChar char="•"/>
            </a:pPr>
            <a:r>
              <a:rPr lang="ar-SA" altLang="en-US" sz="3600" b="1" dirty="0"/>
              <a:t> رقم المكتب: </a:t>
            </a:r>
            <a:r>
              <a:rPr lang="en-US" altLang="en-US" sz="3600" b="1" dirty="0"/>
              <a:t>121</a:t>
            </a:r>
            <a:r>
              <a:rPr lang="ar-SA" altLang="en-US" sz="3600" b="1" dirty="0" err="1"/>
              <a:t>أ</a:t>
            </a:r>
            <a:endParaRPr lang="ar-SA" altLang="en-US" sz="3600" b="1" dirty="0"/>
          </a:p>
          <a:p>
            <a:pPr algn="r" rtl="1">
              <a:buFontTx/>
              <a:buChar char="•"/>
            </a:pPr>
            <a:r>
              <a:rPr lang="ar-SA" altLang="en-US" sz="3600" b="1" dirty="0"/>
              <a:t> </a:t>
            </a:r>
            <a:r>
              <a:rPr lang="ar-SA" altLang="en-US" sz="3600" b="1" dirty="0" err="1"/>
              <a:t>الايميل</a:t>
            </a:r>
            <a:r>
              <a:rPr lang="ar-SA" altLang="en-US" sz="3600" b="1" dirty="0"/>
              <a:t>: </a:t>
            </a:r>
            <a:r>
              <a:rPr lang="en-US" altLang="en-US" sz="3600" b="1" dirty="0">
                <a:hlinkClick r:id="rId2"/>
              </a:rPr>
              <a:t>yalshareef@ksu.edu.sa</a:t>
            </a:r>
            <a:endParaRPr lang="ar-SA" altLang="en-US" sz="3600" b="1" dirty="0"/>
          </a:p>
          <a:p>
            <a:pPr algn="r" rtl="1">
              <a:buFontTx/>
              <a:buChar char="•"/>
            </a:pPr>
            <a:r>
              <a:rPr lang="ar-SA" altLang="en-US" sz="3600" b="1" dirty="0"/>
              <a:t>الساعات المكتبية: الأحد والثلاثاء من </a:t>
            </a:r>
            <a:r>
              <a:rPr lang="en-US" altLang="en-US" sz="3600" b="1" dirty="0"/>
              <a:t>12</a:t>
            </a:r>
            <a:r>
              <a:rPr lang="ar-SA" altLang="en-US" sz="3600" b="1" dirty="0"/>
              <a:t> الى </a:t>
            </a:r>
            <a:r>
              <a:rPr lang="en-US" altLang="en-US" sz="3600" b="1" dirty="0"/>
              <a:t>1</a:t>
            </a:r>
            <a:r>
              <a:rPr lang="ar-SA" altLang="en-US" sz="3600" b="1" dirty="0"/>
              <a:t>. </a:t>
            </a:r>
          </a:p>
          <a:p>
            <a:pPr algn="r" rtl="1">
              <a:buFontTx/>
              <a:buChar char="•"/>
            </a:pPr>
            <a:endParaRPr lang="ar-SA" altLang="en-US" sz="3600" b="1" dirty="0"/>
          </a:p>
          <a:p>
            <a:pPr marL="0" indent="0" algn="r" rtl="1">
              <a:buNone/>
            </a:pPr>
            <a:endParaRPr lang="ar-SA" altLang="en-US" sz="3600" b="1" dirty="0">
              <a:solidFill>
                <a:schemeClr val="hlink"/>
              </a:solidFill>
            </a:endParaRPr>
          </a:p>
        </p:txBody>
      </p:sp>
    </p:spTree>
    <p:extLst>
      <p:ext uri="{BB962C8B-B14F-4D97-AF65-F5344CB8AC3E}">
        <p14:creationId xmlns:p14="http://schemas.microsoft.com/office/powerpoint/2010/main" val="2411060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9FFF2-FAD2-5B4D-875B-ED8A37F5BBC2}"/>
              </a:ext>
            </a:extLst>
          </p:cNvPr>
          <p:cNvSpPr>
            <a:spLocks noGrp="1"/>
          </p:cNvSpPr>
          <p:nvPr>
            <p:ph type="title"/>
          </p:nvPr>
        </p:nvSpPr>
        <p:spPr>
          <a:xfrm>
            <a:off x="842963" y="107950"/>
            <a:ext cx="10515600" cy="620713"/>
          </a:xfrm>
          <a:ln>
            <a:solidFill>
              <a:schemeClr val="accent1"/>
            </a:solidFill>
          </a:ln>
        </p:spPr>
        <p:txBody>
          <a:bodyPr>
            <a:normAutofit fontScale="90000"/>
          </a:bodyPr>
          <a:lstStyle/>
          <a:p>
            <a:pPr algn="ctr" defTabSz="914400" rtl="1" eaLnBrk="1" latinLnBrk="0" hangingPunct="1">
              <a:lnSpc>
                <a:spcPct val="90000"/>
              </a:lnSpc>
              <a:spcBef>
                <a:spcPct val="0"/>
              </a:spcBef>
              <a:buNone/>
            </a:pPr>
            <a:r>
              <a:rPr lang="ar-SA" b="1" dirty="0">
                <a:solidFill>
                  <a:srgbClr val="0070C0"/>
                </a:solidFill>
              </a:rPr>
              <a:t>ثالثا: </a:t>
            </a:r>
            <a:r>
              <a:rPr lang="ar-SA" b="1" dirty="0">
                <a:solidFill>
                  <a:schemeClr val="accent1"/>
                </a:solidFill>
              </a:rPr>
              <a:t>تاريخ</a:t>
            </a:r>
            <a:r>
              <a:rPr lang="ar-SA" b="1" dirty="0"/>
              <a:t> </a:t>
            </a:r>
            <a:r>
              <a:rPr lang="ar-SA" b="1" dirty="0">
                <a:solidFill>
                  <a:srgbClr val="00B050"/>
                </a:solidFill>
              </a:rPr>
              <a:t>ومكان إنشاء الكمبيالة</a:t>
            </a:r>
            <a:endParaRPr lang="en-US" b="1" dirty="0">
              <a:solidFill>
                <a:srgbClr val="00B050"/>
              </a:solidFill>
            </a:endParaRPr>
          </a:p>
        </p:txBody>
      </p:sp>
      <p:sp>
        <p:nvSpPr>
          <p:cNvPr id="3" name="Content Placeholder 2">
            <a:extLst>
              <a:ext uri="{FF2B5EF4-FFF2-40B4-BE49-F238E27FC236}">
                <a16:creationId xmlns:a16="http://schemas.microsoft.com/office/drawing/2014/main" id="{0CF8A81E-BF49-E14E-9E74-8B7631445D09}"/>
              </a:ext>
            </a:extLst>
          </p:cNvPr>
          <p:cNvSpPr>
            <a:spLocks noGrp="1"/>
          </p:cNvSpPr>
          <p:nvPr>
            <p:ph idx="1"/>
          </p:nvPr>
        </p:nvSpPr>
        <p:spPr>
          <a:xfrm>
            <a:off x="128588" y="885826"/>
            <a:ext cx="12063412" cy="4351338"/>
          </a:xfrm>
        </p:spPr>
        <p:txBody>
          <a:bodyPr>
            <a:noAutofit/>
          </a:bodyPr>
          <a:lstStyle/>
          <a:p>
            <a:pPr marL="514350" indent="-514350" algn="r" defTabSz="914400" rtl="1" eaLnBrk="1" latinLnBrk="0" hangingPunct="1">
              <a:lnSpc>
                <a:spcPct val="90000"/>
              </a:lnSpc>
              <a:spcBef>
                <a:spcPts val="1000"/>
              </a:spcBef>
              <a:buFont typeface="+mj-lt"/>
              <a:buAutoNum type="alphaLcPeriod"/>
            </a:pPr>
            <a:r>
              <a:rPr lang="ar-SA" sz="3200" dirty="0"/>
              <a:t>يجب أن يبين تاريخ الإنشاء وتتضح أهميته في عدة أمور: </a:t>
            </a:r>
          </a:p>
          <a:p>
            <a:pPr marL="514350" indent="-514350" algn="r" defTabSz="914400" rtl="1" eaLnBrk="1" latinLnBrk="0" hangingPunct="1">
              <a:lnSpc>
                <a:spcPct val="90000"/>
              </a:lnSpc>
              <a:spcBef>
                <a:spcPts val="1000"/>
              </a:spcBef>
              <a:buFont typeface="+mj-lt"/>
              <a:buAutoNum type="arabicPeriod"/>
            </a:pPr>
            <a:r>
              <a:rPr lang="ar-SA" sz="3200" dirty="0"/>
              <a:t>تحديد أهلية الساحب عند إصدارها. </a:t>
            </a:r>
          </a:p>
          <a:p>
            <a:pPr marL="514350" indent="-514350" algn="r" defTabSz="914400" rtl="1" eaLnBrk="1" latinLnBrk="0" hangingPunct="1">
              <a:lnSpc>
                <a:spcPct val="90000"/>
              </a:lnSpc>
              <a:spcBef>
                <a:spcPts val="1000"/>
              </a:spcBef>
              <a:buFont typeface="+mj-lt"/>
              <a:buAutoNum type="arabicPeriod"/>
            </a:pPr>
            <a:r>
              <a:rPr lang="ar-SA" sz="3200" dirty="0"/>
              <a:t>تحديد تاريخ الاستحقاق عندما تكون مستحقة بعد مدة معينة من إنشائها. </a:t>
            </a:r>
          </a:p>
          <a:p>
            <a:pPr marL="514350" indent="-514350" algn="r" defTabSz="914400" rtl="1" eaLnBrk="1" latinLnBrk="0" hangingPunct="1">
              <a:lnSpc>
                <a:spcPct val="90000"/>
              </a:lnSpc>
              <a:spcBef>
                <a:spcPts val="1000"/>
              </a:spcBef>
              <a:buFont typeface="+mj-lt"/>
              <a:buAutoNum type="arabicPeriod"/>
            </a:pPr>
            <a:r>
              <a:rPr lang="ar-SA" sz="3200" dirty="0"/>
              <a:t>تحديد ميعاد تقديم الكمبيالة للاطلاع عندما تكون مستحقة لدى الاطلاع أو بعد مدة معينة من الاطلاع. </a:t>
            </a:r>
          </a:p>
          <a:p>
            <a:pPr marL="514350" indent="-514350" algn="just" rtl="1">
              <a:buFont typeface="+mj-lt"/>
              <a:buAutoNum type="arabicPeriod"/>
            </a:pPr>
            <a:r>
              <a:rPr lang="ar-SA" sz="3200" dirty="0"/>
              <a:t>فض تزاحم المستفيدين على مقابل وفاء واحد لدى المسحوب عليه. مثال: في تاريخ ١٤٣٩/٥/٥هـ سحب عبيد (الساحب) كمبيالة لأمر خالد (المستفيد) بعشرة </a:t>
            </a:r>
            <a:r>
              <a:rPr lang="ar-SA" sz="3200" dirty="0" err="1"/>
              <a:t>الآف</a:t>
            </a:r>
            <a:r>
              <a:rPr lang="ar-SA" sz="3200" dirty="0"/>
              <a:t> ريال على (المسحوب عليه) زيد الذي يدين للساحب بعشرة </a:t>
            </a:r>
            <a:r>
              <a:rPr lang="ar-SA" sz="3200" dirty="0" err="1"/>
              <a:t>الآف</a:t>
            </a:r>
            <a:r>
              <a:rPr lang="ar-SA" sz="3200" dirty="0"/>
              <a:t> ريال. وفي تاريخ ١٤٣٩/٥/٦هـ سحب عبيد (الساحب) كمبيالة أخرى لأمر محمود (المستفيد) بعشرة </a:t>
            </a:r>
            <a:r>
              <a:rPr lang="ar-SA" sz="3200" dirty="0" err="1"/>
              <a:t>الآف</a:t>
            </a:r>
            <a:r>
              <a:rPr lang="ar-SA" sz="3200" dirty="0"/>
              <a:t> ريال على نفس مقابل الوفاء الموجود عند زيد. فلمن تكون الأولوية على مقابل الوفاء لخالد أو محمود، مع العلم أن الكمبيالتين مستحقة في نفس التاريخ ١٤٣٩/١٠/٦؟ </a:t>
            </a:r>
          </a:p>
        </p:txBody>
      </p:sp>
    </p:spTree>
    <p:extLst>
      <p:ext uri="{BB962C8B-B14F-4D97-AF65-F5344CB8AC3E}">
        <p14:creationId xmlns:p14="http://schemas.microsoft.com/office/powerpoint/2010/main" val="1951696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8AE90-3FAF-494F-804A-E39D10325D57}"/>
              </a:ext>
            </a:extLst>
          </p:cNvPr>
          <p:cNvSpPr>
            <a:spLocks noGrp="1"/>
          </p:cNvSpPr>
          <p:nvPr>
            <p:ph idx="1"/>
          </p:nvPr>
        </p:nvSpPr>
        <p:spPr>
          <a:xfrm>
            <a:off x="52387" y="196850"/>
            <a:ext cx="12139613" cy="5661026"/>
          </a:xfrm>
        </p:spPr>
        <p:txBody>
          <a:bodyPr>
            <a:noAutofit/>
          </a:bodyPr>
          <a:lstStyle/>
          <a:p>
            <a:pPr marL="742950" indent="-742950" algn="just" rtl="1">
              <a:buFont typeface="+mj-lt"/>
              <a:buAutoNum type="arabicPeriod" startAt="5"/>
            </a:pPr>
            <a:r>
              <a:rPr lang="ar-SA" sz="3600" dirty="0"/>
              <a:t>الكمبيالة المسحوبة قبل صدور حكم بإفلاس الساحب صحيحة ونافذة في مواجهة الدائنين، أما المسحوبة بعد صدور الحكم فتكون غير نافذة في مواجهة الدائنين. </a:t>
            </a:r>
          </a:p>
          <a:p>
            <a:pPr marL="228600" indent="-228600" algn="r" defTabSz="914400" rtl="1" eaLnBrk="1" latinLnBrk="0" hangingPunct="1">
              <a:lnSpc>
                <a:spcPct val="90000"/>
              </a:lnSpc>
              <a:spcBef>
                <a:spcPts val="1000"/>
              </a:spcBef>
              <a:buFont typeface="Arial" panose="020B0604020202020204" pitchFamily="34" charset="0"/>
              <a:buChar char="•"/>
            </a:pPr>
            <a:r>
              <a:rPr lang="ar-SA" sz="3600" dirty="0">
                <a:solidFill>
                  <a:srgbClr val="0070C0"/>
                </a:solidFill>
              </a:rPr>
              <a:t>ماذا لو خلت الكمبيالة من تاريخ الإنشاء</a:t>
            </a:r>
            <a:r>
              <a:rPr lang="ar-SA" sz="3600" dirty="0"/>
              <a:t>، أو إذا كتب بصورة غير صحيحة مثل (١٤٢/٩/١)؟ تتحول لسند مديونية عادي.</a:t>
            </a:r>
          </a:p>
          <a:p>
            <a:pPr marL="228600" indent="-228600" algn="r" defTabSz="914400" rtl="1" eaLnBrk="1" latinLnBrk="0" hangingPunct="1">
              <a:lnSpc>
                <a:spcPct val="90000"/>
              </a:lnSpc>
              <a:spcBef>
                <a:spcPts val="1000"/>
              </a:spcBef>
              <a:buFont typeface="Arial" panose="020B0604020202020204" pitchFamily="34" charset="0"/>
              <a:buChar char="•"/>
            </a:pPr>
            <a:endParaRPr lang="ar-SA" sz="3600" dirty="0"/>
          </a:p>
          <a:p>
            <a:pPr marL="742950" indent="-742950" algn="r" defTabSz="914400" rtl="1" eaLnBrk="1" latinLnBrk="0" hangingPunct="1">
              <a:lnSpc>
                <a:spcPct val="90000"/>
              </a:lnSpc>
              <a:spcBef>
                <a:spcPts val="1000"/>
              </a:spcBef>
              <a:buFont typeface="+mj-lt"/>
              <a:buAutoNum type="alphaLcPeriod" startAt="2"/>
            </a:pPr>
            <a:r>
              <a:rPr lang="ar-SA" sz="3600" dirty="0"/>
              <a:t>يجب ذكر مكان الإنشاء (الرياض ١ محرم ١٤٣٩هـ).</a:t>
            </a:r>
          </a:p>
          <a:p>
            <a:pPr marL="228600" indent="-228600" algn="r" defTabSz="914400" rtl="1" eaLnBrk="1" latinLnBrk="0" hangingPunct="1">
              <a:lnSpc>
                <a:spcPct val="90000"/>
              </a:lnSpc>
              <a:spcBef>
                <a:spcPts val="1000"/>
              </a:spcBef>
              <a:buFont typeface="Arial" panose="020B0604020202020204" pitchFamily="34" charset="0"/>
              <a:buChar char="•"/>
            </a:pPr>
            <a:r>
              <a:rPr lang="ar-SA" sz="3600" dirty="0"/>
              <a:t>تكمن الأهمية في تحديد القانون الواجب التطبيق على صحة الكمبيالة من حيث الشكل.</a:t>
            </a:r>
          </a:p>
          <a:p>
            <a:pPr marL="228600" indent="-228600" algn="r" defTabSz="914400" rtl="1" eaLnBrk="1" latinLnBrk="0" hangingPunct="1">
              <a:lnSpc>
                <a:spcPct val="90000"/>
              </a:lnSpc>
              <a:spcBef>
                <a:spcPts val="1000"/>
              </a:spcBef>
              <a:buFont typeface="Arial" panose="020B0604020202020204" pitchFamily="34" charset="0"/>
              <a:buChar char="•"/>
            </a:pPr>
            <a:r>
              <a:rPr lang="ar-SA" sz="3600" dirty="0"/>
              <a:t>هل تبطل الورقة تجاريا في حالة </a:t>
            </a:r>
            <a:r>
              <a:rPr lang="ar-SA" sz="3600" dirty="0">
                <a:solidFill>
                  <a:srgbClr val="00B050"/>
                </a:solidFill>
              </a:rPr>
              <a:t>عدم ذكر مكان إنشاء الكمبيالة؟ </a:t>
            </a:r>
            <a:r>
              <a:rPr lang="ar-SA" sz="3600" dirty="0"/>
              <a:t>لا، وإنما تعتبر محررة في المكان المبين بجانب اسم الساحب. </a:t>
            </a:r>
          </a:p>
          <a:p>
            <a:pPr marL="228600" indent="-228600" algn="r" defTabSz="914400" rtl="1" eaLnBrk="1" latinLnBrk="0" hangingPunct="1">
              <a:lnSpc>
                <a:spcPct val="90000"/>
              </a:lnSpc>
              <a:spcBef>
                <a:spcPts val="1000"/>
              </a:spcBef>
              <a:buFont typeface="Arial" panose="020B0604020202020204" pitchFamily="34" charset="0"/>
              <a:buChar char="•"/>
            </a:pPr>
            <a:r>
              <a:rPr lang="ar-SA" sz="3600" dirty="0"/>
              <a:t>ماذا لو لم يذكر أي مكان بجانب اسم الساحب؟ تبطل تجاريا. </a:t>
            </a:r>
            <a:endParaRPr lang="en-US" sz="3600" dirty="0"/>
          </a:p>
        </p:txBody>
      </p:sp>
    </p:spTree>
    <p:extLst>
      <p:ext uri="{BB962C8B-B14F-4D97-AF65-F5344CB8AC3E}">
        <p14:creationId xmlns:p14="http://schemas.microsoft.com/office/powerpoint/2010/main" val="2790096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014F-911F-B04C-8EFF-204F43E6E3C2}"/>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solidFill>
                  <a:srgbClr val="0070C0"/>
                </a:solidFill>
              </a:rPr>
              <a:t>رابعا: اسم المسحوب عليه</a:t>
            </a:r>
            <a:endParaRPr lang="en-US" b="1" dirty="0">
              <a:solidFill>
                <a:srgbClr val="0070C0"/>
              </a:solidFill>
            </a:endParaRPr>
          </a:p>
        </p:txBody>
      </p:sp>
      <p:sp>
        <p:nvSpPr>
          <p:cNvPr id="3" name="Content Placeholder 2">
            <a:extLst>
              <a:ext uri="{FF2B5EF4-FFF2-40B4-BE49-F238E27FC236}">
                <a16:creationId xmlns:a16="http://schemas.microsoft.com/office/drawing/2014/main" id="{B1653CC9-01E7-9045-80B0-D352BA6723D3}"/>
              </a:ext>
            </a:extLst>
          </p:cNvPr>
          <p:cNvSpPr>
            <a:spLocks noGrp="1"/>
          </p:cNvSpPr>
          <p:nvPr>
            <p:ph idx="1"/>
          </p:nvPr>
        </p:nvSpPr>
        <p:spPr>
          <a:xfrm>
            <a:off x="0" y="1825625"/>
            <a:ext cx="11353800" cy="4351338"/>
          </a:xfr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من هو المسحوب عليه؟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لماذا يجب تعيين اسم المسحوب عليه بشكل واضح؟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هل يعتبر المسحوب عليه طرف في الكمبيالة؟ ومتى يصبح مدين بها؟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من هو المسحوب عليه الاحتياطي؟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هل يجوز سحب الكمبيالة على ساحبها؟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ذا ينتج عن خلو الكمبيالة من اسم المسحوب عليه؟ </a:t>
            </a:r>
            <a:r>
              <a:rPr lang="ar-SA" sz="4000" dirty="0">
                <a:solidFill>
                  <a:srgbClr val="FF0000"/>
                </a:solidFill>
              </a:rPr>
              <a:t>ص٦٦ تنبيه!</a:t>
            </a:r>
            <a:endParaRPr lang="en-US" sz="4000" dirty="0">
              <a:solidFill>
                <a:srgbClr val="FF0000"/>
              </a:solidFill>
            </a:endParaRPr>
          </a:p>
        </p:txBody>
      </p:sp>
    </p:spTree>
    <p:extLst>
      <p:ext uri="{BB962C8B-B14F-4D97-AF65-F5344CB8AC3E}">
        <p14:creationId xmlns:p14="http://schemas.microsoft.com/office/powerpoint/2010/main" val="2718885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5C8E-07DB-F646-AD18-1666D520B4BE}"/>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solidFill>
                  <a:srgbClr val="00B050"/>
                </a:solidFill>
              </a:rPr>
              <a:t>خامسا: ميعاد الاستحقاق</a:t>
            </a:r>
            <a:endParaRPr lang="en-US" b="1" dirty="0">
              <a:solidFill>
                <a:srgbClr val="00B050"/>
              </a:solidFill>
            </a:endParaRPr>
          </a:p>
        </p:txBody>
      </p:sp>
      <p:sp>
        <p:nvSpPr>
          <p:cNvPr id="3" name="Content Placeholder 2">
            <a:extLst>
              <a:ext uri="{FF2B5EF4-FFF2-40B4-BE49-F238E27FC236}">
                <a16:creationId xmlns:a16="http://schemas.microsoft.com/office/drawing/2014/main" id="{BE387981-64A8-0D41-8403-DEBA166784FF}"/>
              </a:ext>
            </a:extLst>
          </p:cNvPr>
          <p:cNvSpPr>
            <a:spLocks noGrp="1"/>
          </p:cNvSpPr>
          <p:nvPr>
            <p:ph idx="1"/>
          </p:nvPr>
        </p:nvSpPr>
        <p:spPr>
          <a:xfrm>
            <a:off x="214313" y="1825625"/>
            <a:ext cx="11787187" cy="4351338"/>
          </a:xfr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هو تاريخ الاستحقاق؟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ماذا يحق للحامل في هذا التاريخ؟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ويشترط فيها شرطان: ١- أن يكون محددا  ٢- أن يكون واحدا (مبدأ وحدة الاستحقاق).</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solidFill>
                  <a:srgbClr val="0070C0"/>
                </a:solidFill>
              </a:rPr>
              <a:t>ماذا ينتج عن تضمين الورقة لأكثر من تاريخ للاستحقاق؟ تبطل تجاريا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solidFill>
                  <a:srgbClr val="00B050"/>
                </a:solidFill>
              </a:rPr>
              <a:t>ما الذي يترتب على عدم وجود تاريخ للاستحقاق؟ تستحق لدى الاطلاع </a:t>
            </a:r>
          </a:p>
          <a:p>
            <a:pPr marL="228600" indent="-228600" algn="r" defTabSz="914400" rtl="1" eaLnBrk="1" latinLnBrk="0" hangingPunct="1">
              <a:lnSpc>
                <a:spcPct val="90000"/>
              </a:lnSpc>
              <a:spcBef>
                <a:spcPts val="1000"/>
              </a:spcBef>
              <a:buFont typeface="Arial" panose="020B0604020202020204" pitchFamily="34" charset="0"/>
              <a:buChar char="•"/>
            </a:pPr>
            <a:endParaRPr lang="ar-SA" sz="4000" dirty="0"/>
          </a:p>
        </p:txBody>
      </p:sp>
    </p:spTree>
    <p:extLst>
      <p:ext uri="{BB962C8B-B14F-4D97-AF65-F5344CB8AC3E}">
        <p14:creationId xmlns:p14="http://schemas.microsoft.com/office/powerpoint/2010/main" val="8725395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9F44C9-5DB4-CC48-AD87-34EDF9440C28}"/>
              </a:ext>
            </a:extLst>
          </p:cNvPr>
          <p:cNvSpPr>
            <a:spLocks noGrp="1"/>
          </p:cNvSpPr>
          <p:nvPr>
            <p:ph idx="1"/>
          </p:nvPr>
        </p:nvSpPr>
        <p:spPr>
          <a:xfrm>
            <a:off x="981075" y="1296988"/>
            <a:ext cx="10515600" cy="4351338"/>
          </a:xfr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u="sng" dirty="0"/>
              <a:t>هناك أربع طرق لتحديد ميعاد الاستحقاق: </a:t>
            </a:r>
          </a:p>
          <a:p>
            <a:pPr marL="228600" indent="-228600" algn="r" defTabSz="914400" rtl="1" eaLnBrk="1" latinLnBrk="0" hangingPunct="1">
              <a:lnSpc>
                <a:spcPct val="90000"/>
              </a:lnSpc>
              <a:spcBef>
                <a:spcPts val="1000"/>
              </a:spcBef>
              <a:buFont typeface="Arial" panose="020B0604020202020204" pitchFamily="34" charset="0"/>
              <a:buChar char="•"/>
            </a:pPr>
            <a:endParaRPr lang="ar-SA" sz="4000" dirty="0"/>
          </a:p>
          <a:p>
            <a:pPr marL="514350" indent="-514350" algn="r" defTabSz="914400" rtl="1" eaLnBrk="1" latinLnBrk="0" hangingPunct="1">
              <a:lnSpc>
                <a:spcPct val="90000"/>
              </a:lnSpc>
              <a:spcBef>
                <a:spcPts val="1000"/>
              </a:spcBef>
              <a:buFont typeface="+mj-lt"/>
              <a:buAutoNum type="arabicPeriod"/>
            </a:pPr>
            <a:r>
              <a:rPr lang="ar-SA" sz="4000" dirty="0"/>
              <a:t>أن تكون مستحقة الوفاء لدى الاطلاع.</a:t>
            </a:r>
          </a:p>
          <a:p>
            <a:pPr marL="514350" indent="-514350" algn="r" defTabSz="914400" rtl="1" eaLnBrk="1" latinLnBrk="0" hangingPunct="1">
              <a:lnSpc>
                <a:spcPct val="90000"/>
              </a:lnSpc>
              <a:spcBef>
                <a:spcPts val="1000"/>
              </a:spcBef>
              <a:buFont typeface="+mj-lt"/>
              <a:buAutoNum type="arabicPeriod"/>
            </a:pPr>
            <a:r>
              <a:rPr lang="ar-SA" sz="4000" dirty="0"/>
              <a:t>أن تكون مستحقة الوفاء بعد مدة معينة من الاطلاع. </a:t>
            </a:r>
          </a:p>
          <a:p>
            <a:pPr marL="514350" indent="-514350" algn="r" defTabSz="914400" rtl="1" eaLnBrk="1" latinLnBrk="0" hangingPunct="1">
              <a:lnSpc>
                <a:spcPct val="90000"/>
              </a:lnSpc>
              <a:spcBef>
                <a:spcPts val="1000"/>
              </a:spcBef>
              <a:buFont typeface="+mj-lt"/>
              <a:buAutoNum type="arabicPeriod"/>
            </a:pPr>
            <a:r>
              <a:rPr lang="ar-SA" sz="4000" dirty="0"/>
              <a:t>أن تكون مستحقة الوفاء بعد مدة معينة من تاريخ الانشاء. </a:t>
            </a:r>
          </a:p>
          <a:p>
            <a:pPr marL="514350" indent="-514350" algn="r" defTabSz="914400" rtl="1" eaLnBrk="1" latinLnBrk="0" hangingPunct="1">
              <a:lnSpc>
                <a:spcPct val="90000"/>
              </a:lnSpc>
              <a:spcBef>
                <a:spcPts val="1000"/>
              </a:spcBef>
              <a:buFont typeface="+mj-lt"/>
              <a:buAutoNum type="arabicPeriod"/>
            </a:pPr>
            <a:r>
              <a:rPr lang="ar-SA" sz="4000" dirty="0"/>
              <a:t>أن تكون مستحقة الوفاء في يوم معين. </a:t>
            </a:r>
            <a:endParaRPr lang="en-US" sz="4000" dirty="0"/>
          </a:p>
        </p:txBody>
      </p:sp>
    </p:spTree>
    <p:extLst>
      <p:ext uri="{BB962C8B-B14F-4D97-AF65-F5344CB8AC3E}">
        <p14:creationId xmlns:p14="http://schemas.microsoft.com/office/powerpoint/2010/main" val="21483922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12FA9E-44B8-E643-B9A7-EACE5FCBF08F}"/>
              </a:ext>
            </a:extLst>
          </p:cNvPr>
          <p:cNvSpPr>
            <a:spLocks noGrp="1"/>
          </p:cNvSpPr>
          <p:nvPr>
            <p:ph idx="1"/>
          </p:nvPr>
        </p:nvSpPr>
        <p:spPr>
          <a:xfrm>
            <a:off x="0" y="596900"/>
            <a:ext cx="11958638" cy="4351338"/>
          </a:xfrm>
        </p:spPr>
        <p:txBody>
          <a:bodyPr>
            <a:noAutofit/>
          </a:bodyPr>
          <a:lstStyle/>
          <a:p>
            <a:pPr marL="514350" indent="-514350" algn="r" rtl="1">
              <a:buFont typeface="+mj-lt"/>
              <a:buAutoNum type="arabicPeriod"/>
            </a:pPr>
            <a:r>
              <a:rPr lang="ar-SA" sz="4000" dirty="0"/>
              <a:t>أن تكون مستحقة الوفاء لدى الاطلاع:</a:t>
            </a:r>
          </a:p>
          <a:p>
            <a:pPr marL="514350" indent="-514350" algn="r" rtl="1">
              <a:buFont typeface="+mj-lt"/>
              <a:buAutoNum type="arabicPeriod"/>
            </a:pPr>
            <a:endParaRPr lang="ar-SA" sz="4000" dirty="0"/>
          </a:p>
          <a:p>
            <a:pPr algn="r" rtl="1"/>
            <a:r>
              <a:rPr lang="ar-SA" sz="4000" dirty="0"/>
              <a:t>فيكتب (ادفعوا بموجب هذه الكمبيالة لدى الاطلاع).</a:t>
            </a:r>
          </a:p>
          <a:p>
            <a:pPr algn="r" rtl="1"/>
            <a:r>
              <a:rPr lang="ar-SA" sz="4000" dirty="0"/>
              <a:t>يستطيع الحامل أن يقدمها للوفاء خلال سنة من تاريخ الانشاء. </a:t>
            </a:r>
          </a:p>
          <a:p>
            <a:pPr algn="just" rtl="1"/>
            <a:r>
              <a:rPr lang="ar-SA" sz="4000" dirty="0"/>
              <a:t>ما هو الحكم فيما يأتي: (ادفعوا بموجب هذه الكمبيالة لدى الاطلاع) ثم كتب (ولا تقدم للاطلاع الا بعد شهرين من تاريخ الانشاء).. أولا: هل الكمبيالة صحيحة؟ ثانيا: مدة تقديم الكمبيالة للوفاء هي سنة، ولكن اذا كانت هذه الكمبيالة صحيحة فمن أي تاريخ نحسب مهلة الوفاء (أي مدة السنة)؟</a:t>
            </a:r>
          </a:p>
          <a:p>
            <a:pPr marL="228600" indent="-228600" algn="r" defTabSz="914400" rtl="1" eaLnBrk="1" latinLnBrk="0" hangingPunct="1">
              <a:lnSpc>
                <a:spcPct val="90000"/>
              </a:lnSpc>
              <a:spcBef>
                <a:spcPts val="1000"/>
              </a:spcBef>
              <a:buFont typeface="Arial" panose="020B0604020202020204" pitchFamily="34" charset="0"/>
              <a:buChar char="•"/>
            </a:pPr>
            <a:endParaRPr lang="en-US" sz="4000" dirty="0"/>
          </a:p>
        </p:txBody>
      </p:sp>
    </p:spTree>
    <p:extLst>
      <p:ext uri="{BB962C8B-B14F-4D97-AF65-F5344CB8AC3E}">
        <p14:creationId xmlns:p14="http://schemas.microsoft.com/office/powerpoint/2010/main" val="28984053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1ACFA-125A-6A4E-9659-C6707ED8244E}"/>
              </a:ext>
            </a:extLst>
          </p:cNvPr>
          <p:cNvSpPr>
            <a:spLocks noGrp="1"/>
          </p:cNvSpPr>
          <p:nvPr>
            <p:ph idx="1"/>
          </p:nvPr>
        </p:nvSpPr>
        <p:spPr>
          <a:xfrm>
            <a:off x="1166813" y="896938"/>
            <a:ext cx="10515600" cy="4351338"/>
          </a:xfrm>
        </p:spPr>
        <p:txBody>
          <a:bodyPr>
            <a:normAutofit/>
          </a:bodyPr>
          <a:lstStyle/>
          <a:p>
            <a:pPr marL="514350" indent="-514350" algn="r" defTabSz="914400" rtl="1" eaLnBrk="1" latinLnBrk="0" hangingPunct="1">
              <a:lnSpc>
                <a:spcPct val="90000"/>
              </a:lnSpc>
              <a:spcBef>
                <a:spcPts val="1000"/>
              </a:spcBef>
              <a:buFont typeface="+mj-lt"/>
              <a:buAutoNum type="arabicPeriod" startAt="2"/>
            </a:pPr>
            <a:r>
              <a:rPr lang="ar-SA" sz="4000" dirty="0"/>
              <a:t>أن تكون مستحقة الوفاء بعد مدة معينة من الاطلاع:</a:t>
            </a:r>
          </a:p>
          <a:p>
            <a:pPr marL="0" indent="0" algn="r" defTabSz="914400" rtl="1" eaLnBrk="1" latinLnBrk="0" hangingPunct="1">
              <a:lnSpc>
                <a:spcPct val="90000"/>
              </a:lnSpc>
              <a:spcBef>
                <a:spcPts val="1000"/>
              </a:spcBef>
              <a:buNone/>
            </a:pPr>
            <a:r>
              <a:rPr lang="ar-SA" sz="4000" dirty="0"/>
              <a:t> </a:t>
            </a:r>
          </a:p>
          <a:p>
            <a:pPr algn="r" rtl="1"/>
            <a:r>
              <a:rPr lang="ar-SA" sz="4000" dirty="0"/>
              <a:t>فيكتب (ادفعوا بعد ثلاثة أشهر من الاطلاع على هذه الكمبيالة). </a:t>
            </a:r>
          </a:p>
          <a:p>
            <a:pPr algn="r" rtl="1"/>
            <a:r>
              <a:rPr lang="ar-SA" sz="4000" dirty="0"/>
              <a:t>فيبدأ ميعاد احتساب الثلاثة أشهر من تاريخ قبولها أو من تاريخ احتجاج عدم القبول. </a:t>
            </a:r>
          </a:p>
        </p:txBody>
      </p:sp>
    </p:spTree>
    <p:extLst>
      <p:ext uri="{BB962C8B-B14F-4D97-AF65-F5344CB8AC3E}">
        <p14:creationId xmlns:p14="http://schemas.microsoft.com/office/powerpoint/2010/main" val="3559833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468418-7392-884D-9CB4-4F1862878FDA}"/>
              </a:ext>
            </a:extLst>
          </p:cNvPr>
          <p:cNvSpPr>
            <a:spLocks noGrp="1"/>
          </p:cNvSpPr>
          <p:nvPr>
            <p:ph/>
          </p:nvPr>
        </p:nvSpPr>
        <p:spPr>
          <a:xfrm>
            <a:off x="271463" y="488952"/>
            <a:ext cx="11639550" cy="6226173"/>
          </a:xfrm>
          <a:ln>
            <a:solidFill>
              <a:schemeClr val="tx1"/>
            </a:solidFill>
          </a:ln>
        </p:spPr>
        <p:txBody>
          <a:bodyPr>
            <a:noAutofit/>
          </a:bodyPr>
          <a:lstStyle/>
          <a:p>
            <a:pPr marL="0" indent="0" algn="ctr" defTabSz="914400" rtl="1" eaLnBrk="1" latinLnBrk="0" hangingPunct="1">
              <a:lnSpc>
                <a:spcPct val="90000"/>
              </a:lnSpc>
              <a:spcBef>
                <a:spcPts val="1000"/>
              </a:spcBef>
              <a:buNone/>
            </a:pPr>
            <a:r>
              <a:rPr lang="ar-SA" sz="3200" b="1" u="sng" dirty="0"/>
              <a:t>كمبيالة</a:t>
            </a:r>
          </a:p>
          <a:p>
            <a:pPr marL="0" indent="0" algn="r" defTabSz="914400" rtl="1" eaLnBrk="1" latinLnBrk="0" hangingPunct="1">
              <a:lnSpc>
                <a:spcPct val="90000"/>
              </a:lnSpc>
              <a:spcBef>
                <a:spcPts val="1000"/>
              </a:spcBef>
              <a:buNone/>
            </a:pPr>
            <a:r>
              <a:rPr lang="ar-SA" sz="3200" dirty="0"/>
              <a:t>الرياض في ١٦ جمادى الأول ١٤٤٠هـ                         #١١٤.٠٠٠# ريال سعودي</a:t>
            </a:r>
          </a:p>
          <a:p>
            <a:pPr marL="0" indent="0" algn="r" defTabSz="914400" rtl="1" eaLnBrk="1" latinLnBrk="0" hangingPunct="1">
              <a:lnSpc>
                <a:spcPct val="90000"/>
              </a:lnSpc>
              <a:spcBef>
                <a:spcPts val="1000"/>
              </a:spcBef>
              <a:buNone/>
            </a:pPr>
            <a:endParaRPr lang="ar-SA" sz="3200" dirty="0"/>
          </a:p>
          <a:p>
            <a:pPr marL="0" indent="0" algn="r" defTabSz="914400" rtl="1" eaLnBrk="1" latinLnBrk="0" hangingPunct="1">
              <a:lnSpc>
                <a:spcPct val="90000"/>
              </a:lnSpc>
              <a:spcBef>
                <a:spcPts val="1000"/>
              </a:spcBef>
              <a:buNone/>
            </a:pPr>
            <a:r>
              <a:rPr lang="ar-SA" sz="3200" dirty="0"/>
              <a:t>إلى مؤسسة محمد حامد للمقاولات            وعنوانه: جده- شارع الحمراء- عماره ١٣٤</a:t>
            </a:r>
          </a:p>
          <a:p>
            <a:pPr marL="0" indent="0" algn="r" defTabSz="914400" rtl="1" eaLnBrk="1" latinLnBrk="0" hangingPunct="1">
              <a:lnSpc>
                <a:spcPct val="90000"/>
              </a:lnSpc>
              <a:spcBef>
                <a:spcPts val="1000"/>
              </a:spcBef>
              <a:buNone/>
            </a:pPr>
            <a:r>
              <a:rPr lang="ar-SA" sz="3200" dirty="0"/>
              <a:t>ادفعوا بموجب هذه الكمبيالة لأمر: خالد على أحمد</a:t>
            </a:r>
          </a:p>
          <a:p>
            <a:pPr marL="0" indent="0" algn="r" defTabSz="914400" rtl="1" eaLnBrk="1" latinLnBrk="0" hangingPunct="1">
              <a:lnSpc>
                <a:spcPct val="90000"/>
              </a:lnSpc>
              <a:spcBef>
                <a:spcPts val="1000"/>
              </a:spcBef>
              <a:buNone/>
            </a:pPr>
            <a:r>
              <a:rPr lang="ar-SA" sz="3200" dirty="0"/>
              <a:t>المبلغ الموضح أعلاه وقدره: #مائة وأربعة عشر ألف ريال سعودي لا غير#</a:t>
            </a:r>
          </a:p>
          <a:p>
            <a:pPr marL="0" indent="0" algn="r" defTabSz="914400" rtl="1" eaLnBrk="1" latinLnBrk="0" hangingPunct="1">
              <a:lnSpc>
                <a:spcPct val="90000"/>
              </a:lnSpc>
              <a:spcBef>
                <a:spcPts val="1000"/>
              </a:spcBef>
              <a:buNone/>
            </a:pPr>
            <a:endParaRPr lang="ar-SA" sz="3200" dirty="0"/>
          </a:p>
          <a:p>
            <a:pPr marL="0" indent="0" algn="r" defTabSz="914400" rtl="1" eaLnBrk="1" latinLnBrk="0" hangingPunct="1">
              <a:lnSpc>
                <a:spcPct val="90000"/>
              </a:lnSpc>
              <a:spcBef>
                <a:spcPts val="1000"/>
              </a:spcBef>
              <a:buNone/>
            </a:pPr>
            <a:r>
              <a:rPr lang="ar-SA" sz="3200" dirty="0"/>
              <a:t>تاريخ الاستحقاق: ١٦ رمضان١٤٤٠هـ</a:t>
            </a:r>
          </a:p>
          <a:p>
            <a:pPr marL="0" indent="0" algn="ctr" defTabSz="914400" rtl="1" eaLnBrk="1" latinLnBrk="0" hangingPunct="1">
              <a:lnSpc>
                <a:spcPct val="90000"/>
              </a:lnSpc>
              <a:spcBef>
                <a:spcPts val="1000"/>
              </a:spcBef>
              <a:buNone/>
            </a:pPr>
            <a:r>
              <a:rPr lang="ar-SA" sz="3200" dirty="0"/>
              <a:t>                          اسم الساحب: عبيد زيد محمد</a:t>
            </a:r>
          </a:p>
          <a:p>
            <a:pPr marL="0" indent="0" algn="ctr" defTabSz="914400" rtl="1" eaLnBrk="1" latinLnBrk="0" hangingPunct="1">
              <a:lnSpc>
                <a:spcPct val="90000"/>
              </a:lnSpc>
              <a:spcBef>
                <a:spcPts val="1000"/>
              </a:spcBef>
              <a:buNone/>
            </a:pPr>
            <a:r>
              <a:rPr lang="ar-SA" sz="3200" dirty="0"/>
              <a:t>  التوقيع: </a:t>
            </a:r>
          </a:p>
          <a:p>
            <a:pPr marL="0" indent="0" algn="ctr" defTabSz="914400" rtl="1" eaLnBrk="1" latinLnBrk="0" hangingPunct="1">
              <a:lnSpc>
                <a:spcPct val="90000"/>
              </a:lnSpc>
              <a:spcBef>
                <a:spcPts val="1000"/>
              </a:spcBef>
              <a:buNone/>
            </a:pPr>
            <a:r>
              <a:rPr lang="ar-SA" sz="3200" dirty="0"/>
              <a:t>                                            العنوان: الرياض- طريق الملك عبدالله........</a:t>
            </a:r>
          </a:p>
        </p:txBody>
      </p:sp>
      <p:pic>
        <p:nvPicPr>
          <p:cNvPr id="2" name="Picture 1">
            <a:extLst>
              <a:ext uri="{FF2B5EF4-FFF2-40B4-BE49-F238E27FC236}">
                <a16:creationId xmlns:a16="http://schemas.microsoft.com/office/drawing/2014/main" id="{62F391A0-072E-DD46-A8AB-EDDF4C5C1849}"/>
              </a:ext>
            </a:extLst>
          </p:cNvPr>
          <p:cNvPicPr>
            <a:picLocks noChangeAspect="1"/>
          </p:cNvPicPr>
          <p:nvPr/>
        </p:nvPicPr>
        <p:blipFill>
          <a:blip r:embed="rId2"/>
          <a:stretch>
            <a:fillRect/>
          </a:stretch>
        </p:blipFill>
        <p:spPr>
          <a:xfrm>
            <a:off x="2379663" y="5600701"/>
            <a:ext cx="3092450" cy="611190"/>
          </a:xfrm>
          <a:prstGeom prst="rect">
            <a:avLst/>
          </a:prstGeom>
        </p:spPr>
      </p:pic>
    </p:spTree>
    <p:extLst>
      <p:ext uri="{BB962C8B-B14F-4D97-AF65-F5344CB8AC3E}">
        <p14:creationId xmlns:p14="http://schemas.microsoft.com/office/powerpoint/2010/main" val="448165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5" y="1114425"/>
            <a:ext cx="7372350"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6000" b="1" dirty="0"/>
              <a:t>المحاضرة السادسة</a:t>
            </a:r>
            <a:endParaRPr lang="en-US" sz="6000" b="1" dirty="0"/>
          </a:p>
        </p:txBody>
      </p:sp>
    </p:spTree>
    <p:extLst>
      <p:ext uri="{BB962C8B-B14F-4D97-AF65-F5344CB8AC3E}">
        <p14:creationId xmlns:p14="http://schemas.microsoft.com/office/powerpoint/2010/main" val="1664186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39" y="463826"/>
            <a:ext cx="5420139" cy="1696278"/>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algn="ctr" defTabSz="914400" rtl="1" eaLnBrk="1" latinLnBrk="0" hangingPunct="1"/>
            <a:r>
              <a:rPr lang="ar-SA" sz="4000" b="1" dirty="0"/>
              <a:t>محاور المحاضرة</a:t>
            </a:r>
            <a:endParaRPr lang="en-US" sz="4000" b="1" dirty="0"/>
          </a:p>
        </p:txBody>
      </p:sp>
      <p:sp>
        <p:nvSpPr>
          <p:cNvPr id="7" name="Pentagon 6">
            <a:extLst>
              <a:ext uri="{FF2B5EF4-FFF2-40B4-BE49-F238E27FC236}">
                <a16:creationId xmlns:a16="http://schemas.microsoft.com/office/drawing/2014/main" id="{C5216453-0490-444C-BC61-F80EBC9385BB}"/>
              </a:ext>
            </a:extLst>
          </p:cNvPr>
          <p:cNvSpPr/>
          <p:nvPr/>
        </p:nvSpPr>
        <p:spPr>
          <a:xfrm flipH="1">
            <a:off x="2557457" y="3016526"/>
            <a:ext cx="8572504"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استكمال الشروط الشكلية وجزاء تخلفها أو نقصها</a:t>
            </a:r>
            <a:endParaRPr lang="en-US" sz="4000" b="1" dirty="0"/>
          </a:p>
        </p:txBody>
      </p:sp>
    </p:spTree>
    <p:extLst>
      <p:ext uri="{BB962C8B-B14F-4D97-AF65-F5344CB8AC3E}">
        <p14:creationId xmlns:p14="http://schemas.microsoft.com/office/powerpoint/2010/main" val="365534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1AAF80-3A24-1947-9271-700AF37B1EB7}"/>
              </a:ext>
            </a:extLst>
          </p:cNvPr>
          <p:cNvSpPr/>
          <p:nvPr/>
        </p:nvSpPr>
        <p:spPr>
          <a:xfrm>
            <a:off x="142876" y="1818798"/>
            <a:ext cx="11644312" cy="3785652"/>
          </a:xfrm>
          <a:prstGeom prst="rect">
            <a:avLst/>
          </a:prstGeom>
        </p:spPr>
        <p:txBody>
          <a:bodyPr wrap="square">
            <a:spAutoFit/>
          </a:bodyPr>
          <a:lstStyle/>
          <a:p>
            <a:pPr marL="457200" indent="-457200" algn="r" rtl="1">
              <a:buFont typeface="Arial" panose="020B0604020202020204" pitchFamily="34" charset="0"/>
              <a:buChar char="•"/>
            </a:pPr>
            <a:r>
              <a:rPr lang="ar-SA" sz="4000" dirty="0"/>
              <a:t>المعاملات تكون إما مدنية أو تجارية.</a:t>
            </a:r>
          </a:p>
          <a:p>
            <a:pPr marL="457200" indent="-457200" algn="r" rtl="1">
              <a:buFont typeface="Arial" panose="020B0604020202020204" pitchFamily="34" charset="0"/>
              <a:buChar char="•"/>
            </a:pPr>
            <a:r>
              <a:rPr lang="en-US" sz="4000" dirty="0"/>
              <a:t>الحياة التجارية تقوم على السرعة والإئتمان</a:t>
            </a:r>
            <a:r>
              <a:rPr lang="ar-SA" sz="4000" dirty="0"/>
              <a:t>.</a:t>
            </a:r>
          </a:p>
          <a:p>
            <a:pPr marL="457200" indent="-457200" algn="r" rtl="1">
              <a:buFont typeface="Arial" panose="020B0604020202020204" pitchFamily="34" charset="0"/>
              <a:buChar char="•"/>
            </a:pPr>
            <a:r>
              <a:rPr lang="en-US" sz="4000" dirty="0"/>
              <a:t>هل القانون المدني يوفر السرعة ويحقق الإئتمان؟</a:t>
            </a:r>
            <a:endParaRPr lang="ar-SA" sz="4000" dirty="0"/>
          </a:p>
          <a:p>
            <a:pPr marL="457200" indent="-457200" algn="r" rtl="1">
              <a:buFont typeface="Arial" panose="020B0604020202020204" pitchFamily="34" charset="0"/>
              <a:buChar char="•"/>
            </a:pPr>
            <a:r>
              <a:rPr lang="en-US" sz="4000" dirty="0"/>
              <a:t>مثال: حوالة الحق</a:t>
            </a:r>
            <a:r>
              <a:rPr lang="ar-SA" sz="4000" dirty="0"/>
              <a:t>. </a:t>
            </a:r>
          </a:p>
          <a:p>
            <a:pPr marL="457200" indent="-457200" algn="r" rtl="1">
              <a:buFont typeface="Arial" panose="020B0604020202020204" pitchFamily="34" charset="0"/>
              <a:buChar char="•"/>
            </a:pPr>
            <a:r>
              <a:rPr lang="en-US" sz="4000" dirty="0"/>
              <a:t>لذلك؛ ظهرت الأوراق التجارية كوسائل تساعد التجار على تحقيق السرعة وتوفير الإئتمان</a:t>
            </a:r>
            <a:r>
              <a:rPr lang="ar-SA" sz="4000" dirty="0"/>
              <a:t>. </a:t>
            </a:r>
            <a:endParaRPr lang="en-US" sz="4000" dirty="0"/>
          </a:p>
        </p:txBody>
      </p:sp>
      <p:sp>
        <p:nvSpPr>
          <p:cNvPr id="6" name="TextBox 5">
            <a:extLst>
              <a:ext uri="{FF2B5EF4-FFF2-40B4-BE49-F238E27FC236}">
                <a16:creationId xmlns:a16="http://schemas.microsoft.com/office/drawing/2014/main" id="{945A3D95-78CF-074C-8EBE-2E6D463290CF}"/>
              </a:ext>
            </a:extLst>
          </p:cNvPr>
          <p:cNvSpPr txBox="1"/>
          <p:nvPr/>
        </p:nvSpPr>
        <p:spPr>
          <a:xfrm>
            <a:off x="3700463" y="528638"/>
            <a:ext cx="5314949" cy="707886"/>
          </a:xfrm>
          <a:prstGeom prst="rect">
            <a:avLst/>
          </a:prstGeom>
          <a:noFill/>
          <a:ln>
            <a:solidFill>
              <a:schemeClr val="accent1"/>
            </a:solidFill>
          </a:ln>
        </p:spPr>
        <p:txBody>
          <a:bodyPr wrap="square" rtlCol="0">
            <a:spAutoFit/>
          </a:bodyPr>
          <a:lstStyle/>
          <a:p>
            <a:pPr algn="ctr"/>
            <a:r>
              <a:rPr lang="ar-SA" sz="4000" b="1" dirty="0">
                <a:solidFill>
                  <a:srgbClr val="0070C0"/>
                </a:solidFill>
              </a:rPr>
              <a:t>مقدمة</a:t>
            </a:r>
            <a:endParaRPr lang="en-US" sz="4000" b="1" dirty="0">
              <a:solidFill>
                <a:srgbClr val="0070C0"/>
              </a:solidFill>
            </a:endParaRPr>
          </a:p>
        </p:txBody>
      </p:sp>
    </p:spTree>
    <p:extLst>
      <p:ext uri="{BB962C8B-B14F-4D97-AF65-F5344CB8AC3E}">
        <p14:creationId xmlns:p14="http://schemas.microsoft.com/office/powerpoint/2010/main" val="551119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50E240-72F9-7540-9A93-62E69B2CE608}"/>
              </a:ext>
            </a:extLst>
          </p:cNvPr>
          <p:cNvSpPr>
            <a:spLocks noGrp="1"/>
          </p:cNvSpPr>
          <p:nvPr>
            <p:ph idx="1"/>
          </p:nvPr>
        </p:nvSpPr>
        <p:spPr>
          <a:xfrm>
            <a:off x="442913" y="525463"/>
            <a:ext cx="11487149" cy="4351338"/>
          </a:xfrm>
        </p:spPr>
        <p:txBody>
          <a:bodyPr>
            <a:noAutofit/>
          </a:bodyPr>
          <a:lstStyle/>
          <a:p>
            <a:pPr marL="514350" indent="-514350" algn="r" defTabSz="914400" rtl="1" eaLnBrk="1" latinLnBrk="0" hangingPunct="1">
              <a:lnSpc>
                <a:spcPct val="90000"/>
              </a:lnSpc>
              <a:spcBef>
                <a:spcPts val="1000"/>
              </a:spcBef>
              <a:buFont typeface="+mj-lt"/>
              <a:buAutoNum type="arabicPeriod" startAt="3"/>
            </a:pPr>
            <a:r>
              <a:rPr lang="ar-SA" sz="4000" dirty="0"/>
              <a:t>أن تكون مستحقة بعد مدة معينة من تاريخ الانشاء: </a:t>
            </a:r>
          </a:p>
          <a:p>
            <a:pPr algn="r" rtl="1"/>
            <a:r>
              <a:rPr lang="ar-SA" sz="4000" dirty="0"/>
              <a:t>فيكتب (ادفعوا بعد ستة أشهر من تاريخ انشاء هذه الكمبيالة). </a:t>
            </a:r>
          </a:p>
          <a:p>
            <a:pPr algn="r" rtl="1"/>
            <a:r>
              <a:rPr lang="ar-SA" sz="4000" dirty="0"/>
              <a:t>فتستحق في مثل تاريخ انشائها من الشهر الذي يجب فيه الوفاء. </a:t>
            </a:r>
          </a:p>
          <a:p>
            <a:pPr algn="r" rtl="1"/>
            <a:endParaRPr lang="ar-SA" sz="4000" dirty="0"/>
          </a:p>
          <a:p>
            <a:pPr algn="just" rtl="1"/>
            <a:r>
              <a:rPr lang="ar-SA" sz="4000" dirty="0"/>
              <a:t>كتبت كمبيالة في تاريخ ٣٠ من شهر ذي القعدة فستكون مسحقة في يوم ٣٠ من جمادى الأول، ولكن لم يكن فيه سوى ٢٩ يوم! ما العمل في هذه الحالة؟ </a:t>
            </a:r>
          </a:p>
          <a:p>
            <a:pPr algn="just" rtl="1"/>
            <a:r>
              <a:rPr lang="ar-SA" sz="4000" dirty="0"/>
              <a:t>أول الشهر= يوم ١ .. وسط الشهر= يوم ١٥... اخر الشهر= الأخير منه.</a:t>
            </a:r>
          </a:p>
          <a:p>
            <a:pPr algn="r" rtl="1"/>
            <a:endParaRPr lang="en-US" sz="4000" dirty="0"/>
          </a:p>
        </p:txBody>
      </p:sp>
    </p:spTree>
    <p:extLst>
      <p:ext uri="{BB962C8B-B14F-4D97-AF65-F5344CB8AC3E}">
        <p14:creationId xmlns:p14="http://schemas.microsoft.com/office/powerpoint/2010/main" val="42444796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6FD7C0-933E-6D49-BE30-8510F740B0EC}"/>
              </a:ext>
            </a:extLst>
          </p:cNvPr>
          <p:cNvSpPr>
            <a:spLocks noGrp="1"/>
          </p:cNvSpPr>
          <p:nvPr>
            <p:ph idx="1"/>
          </p:nvPr>
        </p:nvSpPr>
        <p:spPr>
          <a:xfrm>
            <a:off x="171450" y="511175"/>
            <a:ext cx="11639550" cy="4351338"/>
          </a:xfrm>
        </p:spPr>
        <p:txBody>
          <a:bodyPr>
            <a:noAutofit/>
          </a:bodyPr>
          <a:lstStyle/>
          <a:p>
            <a:pPr marL="514350" indent="-514350" algn="r" defTabSz="914400" rtl="1" eaLnBrk="1" latinLnBrk="0" hangingPunct="1">
              <a:lnSpc>
                <a:spcPct val="90000"/>
              </a:lnSpc>
              <a:spcBef>
                <a:spcPts val="1000"/>
              </a:spcBef>
              <a:buFont typeface="+mj-lt"/>
              <a:buAutoNum type="arabicPeriod" startAt="4"/>
            </a:pPr>
            <a:r>
              <a:rPr lang="ar-SA" sz="4000" dirty="0"/>
              <a:t>أن تكون مستحقة الوفاء في يوم معين: </a:t>
            </a:r>
          </a:p>
          <a:p>
            <a:pPr algn="r" rtl="1"/>
            <a:r>
              <a:rPr lang="ar-SA" sz="4000" dirty="0"/>
              <a:t>فيكتب (ادفعوا بموجب هذه الكمبيالة في ١٤٤٠/١/١هـ). </a:t>
            </a:r>
          </a:p>
          <a:p>
            <a:pPr algn="just" rtl="1"/>
            <a:r>
              <a:rPr lang="ar-SA" sz="4000" dirty="0"/>
              <a:t>اذا اختلف تقويم دولة الانشاء عن تقويم دولة الوفاء، فيتحدد تاريخ الاستحقاق وفقا لتقويم دولة الوفاء. </a:t>
            </a:r>
          </a:p>
          <a:p>
            <a:pPr algn="r" rtl="1"/>
            <a:endParaRPr lang="ar-SA" sz="4000" dirty="0"/>
          </a:p>
          <a:p>
            <a:pPr algn="r" rtl="1"/>
            <a:r>
              <a:rPr lang="ar-SA" sz="4000" dirty="0"/>
              <a:t>هل هذه الطرق الأربع وردت على سبيل المثال أم على سبيل الحصر؟ </a:t>
            </a:r>
            <a:r>
              <a:rPr lang="ar-SA" sz="4000" dirty="0">
                <a:solidFill>
                  <a:srgbClr val="0070C0"/>
                </a:solidFill>
              </a:rPr>
              <a:t>و ماذا يترتب على تحديد ميعاد بطريقة أخرى؟ تتحول لسند مديونية</a:t>
            </a:r>
            <a:r>
              <a:rPr lang="ar-SA" sz="4000" dirty="0"/>
              <a:t>.</a:t>
            </a:r>
            <a:endParaRPr lang="en-US" sz="4000" dirty="0"/>
          </a:p>
        </p:txBody>
      </p:sp>
    </p:spTree>
    <p:extLst>
      <p:ext uri="{BB962C8B-B14F-4D97-AF65-F5344CB8AC3E}">
        <p14:creationId xmlns:p14="http://schemas.microsoft.com/office/powerpoint/2010/main" val="1709596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71A68-763D-2745-B25B-1ABBE929DDC2}"/>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solidFill>
                  <a:srgbClr val="00B050"/>
                </a:solidFill>
              </a:rPr>
              <a:t>خامسا: مكان الوفاء</a:t>
            </a:r>
            <a:endParaRPr lang="en-US" b="1" dirty="0">
              <a:solidFill>
                <a:srgbClr val="00B050"/>
              </a:solidFill>
            </a:endParaRPr>
          </a:p>
        </p:txBody>
      </p:sp>
      <p:sp>
        <p:nvSpPr>
          <p:cNvPr id="4" name="Content Placeholder 3">
            <a:extLst>
              <a:ext uri="{FF2B5EF4-FFF2-40B4-BE49-F238E27FC236}">
                <a16:creationId xmlns:a16="http://schemas.microsoft.com/office/drawing/2014/main" id="{E1169588-1E8A-5E49-873F-3E9BB2EBD06C}"/>
              </a:ext>
            </a:extLst>
          </p:cNvPr>
          <p:cNvSpPr>
            <a:spLocks noGrp="1"/>
          </p:cNvSpPr>
          <p:nvPr>
            <p:ph idx="1"/>
          </p:nvPr>
        </p:nvSpPr>
        <p:spPr>
          <a:xfrm>
            <a:off x="214313" y="1825625"/>
            <a:ext cx="11872911" cy="4351338"/>
          </a:xfr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600" dirty="0"/>
              <a:t>ما هو مكان الوفاء؟ </a:t>
            </a:r>
          </a:p>
          <a:p>
            <a:pPr marL="228600" indent="-228600" algn="just" defTabSz="914400" rtl="1" eaLnBrk="1" latinLnBrk="0" hangingPunct="1">
              <a:lnSpc>
                <a:spcPct val="90000"/>
              </a:lnSpc>
              <a:spcBef>
                <a:spcPts val="1000"/>
              </a:spcBef>
              <a:buFont typeface="Arial" panose="020B0604020202020204" pitchFamily="34" charset="0"/>
              <a:buChar char="•"/>
            </a:pPr>
            <a:r>
              <a:rPr lang="ar-SA" sz="3600" dirty="0"/>
              <a:t>تكمن أهميته في الآتي: ١- المكان الذي تقدم فيه الكمبيالة لاستيفاء قيمتها. </a:t>
            </a:r>
          </a:p>
          <a:p>
            <a:pPr marL="0" indent="0" algn="just" defTabSz="914400" rtl="1" eaLnBrk="1" latinLnBrk="0" hangingPunct="1">
              <a:lnSpc>
                <a:spcPct val="90000"/>
              </a:lnSpc>
              <a:spcBef>
                <a:spcPts val="1000"/>
              </a:spcBef>
              <a:buNone/>
            </a:pPr>
            <a:r>
              <a:rPr lang="ar-SA" sz="3600" dirty="0"/>
              <a:t>٢- يساعد في تعيين العملة عند حدوث لبس. ٣- يفيد في تعيين الاختصاص بالتنفيذ </a:t>
            </a:r>
            <a:r>
              <a:rPr lang="ar-SA" sz="3600" dirty="0">
                <a:solidFill>
                  <a:srgbClr val="FF0000"/>
                </a:solidFill>
              </a:rPr>
              <a:t>ملاحظة ص٣٤. توضيح هذه النقطة في الشريحة القادمة.</a:t>
            </a:r>
          </a:p>
          <a:p>
            <a:pPr algn="just" rtl="1"/>
            <a:r>
              <a:rPr lang="ar-SA" sz="3600" dirty="0">
                <a:solidFill>
                  <a:srgbClr val="00B050"/>
                </a:solidFill>
              </a:rPr>
              <a:t>ماذا يترتب على عدم ذكر مكان الوفاء؟ يعتبر المكان المذكور بجانب اسم المسحوب عليه هو مكان وفائها. </a:t>
            </a:r>
          </a:p>
          <a:p>
            <a:pPr algn="just" rtl="1"/>
            <a:r>
              <a:rPr lang="ar-SA" sz="3600" dirty="0">
                <a:solidFill>
                  <a:schemeClr val="accent1"/>
                </a:solidFill>
              </a:rPr>
              <a:t>ماذا لو لم يوجد مكان بجانب اسم المسحوب عليه؟ تتحول لسند مديونية عادي. </a:t>
            </a:r>
          </a:p>
          <a:p>
            <a:pPr algn="just" rtl="1"/>
            <a:r>
              <a:rPr lang="ar-SA" sz="3600" dirty="0"/>
              <a:t>ما هو المقصود بتوطين الكمبيالة؟ </a:t>
            </a:r>
            <a:endParaRPr lang="en-US" sz="3600" dirty="0"/>
          </a:p>
        </p:txBody>
      </p:sp>
    </p:spTree>
    <p:extLst>
      <p:ext uri="{BB962C8B-B14F-4D97-AF65-F5344CB8AC3E}">
        <p14:creationId xmlns:p14="http://schemas.microsoft.com/office/powerpoint/2010/main" val="9374059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DB9FD8C-0E03-154E-A0B4-A98783170AB8}"/>
              </a:ext>
            </a:extLst>
          </p:cNvPr>
          <p:cNvPicPr>
            <a:picLocks noGrp="1" noChangeAspect="1"/>
          </p:cNvPicPr>
          <p:nvPr>
            <p:ph/>
          </p:nvPr>
        </p:nvPicPr>
        <p:blipFill>
          <a:blip r:embed="rId2"/>
          <a:stretch>
            <a:fillRect/>
          </a:stretch>
        </p:blipFill>
        <p:spPr>
          <a:xfrm>
            <a:off x="4763" y="653910"/>
            <a:ext cx="12192000" cy="1587500"/>
          </a:xfrm>
        </p:spPr>
      </p:pic>
      <p:sp>
        <p:nvSpPr>
          <p:cNvPr id="5" name="TextBox 4">
            <a:extLst>
              <a:ext uri="{FF2B5EF4-FFF2-40B4-BE49-F238E27FC236}">
                <a16:creationId xmlns:a16="http://schemas.microsoft.com/office/drawing/2014/main" id="{B48232A1-F30A-B242-B742-A89ED351602C}"/>
              </a:ext>
            </a:extLst>
          </p:cNvPr>
          <p:cNvSpPr txBox="1"/>
          <p:nvPr/>
        </p:nvSpPr>
        <p:spPr>
          <a:xfrm>
            <a:off x="6800850" y="130690"/>
            <a:ext cx="5272088" cy="523220"/>
          </a:xfrm>
          <a:prstGeom prst="rect">
            <a:avLst/>
          </a:prstGeom>
          <a:noFill/>
          <a:ln>
            <a:solidFill>
              <a:srgbClr val="0070C0"/>
            </a:solidFill>
          </a:ln>
        </p:spPr>
        <p:txBody>
          <a:bodyPr wrap="square" rtlCol="0">
            <a:spAutoFit/>
          </a:bodyPr>
          <a:lstStyle/>
          <a:p>
            <a:pPr marL="0" algn="r" defTabSz="914400" rtl="1" eaLnBrk="1" latinLnBrk="0" hangingPunct="1"/>
            <a:r>
              <a:rPr lang="ar-SA" sz="2800" dirty="0"/>
              <a:t>أولا: اذا تم تحديد مكان للوفاء في الكمبيالة: </a:t>
            </a:r>
            <a:endParaRPr lang="en-US" sz="2800" dirty="0"/>
          </a:p>
        </p:txBody>
      </p:sp>
      <p:sp>
        <p:nvSpPr>
          <p:cNvPr id="6" name="TextBox 5">
            <a:extLst>
              <a:ext uri="{FF2B5EF4-FFF2-40B4-BE49-F238E27FC236}">
                <a16:creationId xmlns:a16="http://schemas.microsoft.com/office/drawing/2014/main" id="{F35FB993-578C-274D-A8FD-9095FE17506C}"/>
              </a:ext>
            </a:extLst>
          </p:cNvPr>
          <p:cNvSpPr txBox="1"/>
          <p:nvPr/>
        </p:nvSpPr>
        <p:spPr>
          <a:xfrm>
            <a:off x="6772275" y="2303255"/>
            <a:ext cx="5300662" cy="523220"/>
          </a:xfrm>
          <a:prstGeom prst="rect">
            <a:avLst/>
          </a:prstGeom>
          <a:noFill/>
          <a:ln>
            <a:solidFill>
              <a:srgbClr val="0070C0"/>
            </a:solidFill>
          </a:ln>
        </p:spPr>
        <p:txBody>
          <a:bodyPr wrap="square" rtlCol="0">
            <a:spAutoFit/>
          </a:bodyPr>
          <a:lstStyle/>
          <a:p>
            <a:pPr algn="r" rtl="1"/>
            <a:r>
              <a:rPr lang="ar-SA" sz="2800" dirty="0"/>
              <a:t>ثانيا: اذا لم ينص على مكان للوفاء:</a:t>
            </a:r>
            <a:endParaRPr lang="en-US" sz="2800" dirty="0"/>
          </a:p>
        </p:txBody>
      </p:sp>
      <p:pic>
        <p:nvPicPr>
          <p:cNvPr id="8" name="Picture 7">
            <a:extLst>
              <a:ext uri="{FF2B5EF4-FFF2-40B4-BE49-F238E27FC236}">
                <a16:creationId xmlns:a16="http://schemas.microsoft.com/office/drawing/2014/main" id="{513BE455-E369-1246-B344-FD8EF731C757}"/>
              </a:ext>
            </a:extLst>
          </p:cNvPr>
          <p:cNvPicPr>
            <a:picLocks noChangeAspect="1"/>
          </p:cNvPicPr>
          <p:nvPr/>
        </p:nvPicPr>
        <p:blipFill>
          <a:blip r:embed="rId3"/>
          <a:stretch>
            <a:fillRect/>
          </a:stretch>
        </p:blipFill>
        <p:spPr>
          <a:xfrm>
            <a:off x="252413" y="2926487"/>
            <a:ext cx="11820525" cy="1638300"/>
          </a:xfrm>
          <a:prstGeom prst="rect">
            <a:avLst/>
          </a:prstGeom>
          <a:ln>
            <a:solidFill>
              <a:srgbClr val="FF0000"/>
            </a:solidFill>
          </a:ln>
        </p:spPr>
      </p:pic>
      <p:pic>
        <p:nvPicPr>
          <p:cNvPr id="10" name="Picture 9">
            <a:extLst>
              <a:ext uri="{FF2B5EF4-FFF2-40B4-BE49-F238E27FC236}">
                <a16:creationId xmlns:a16="http://schemas.microsoft.com/office/drawing/2014/main" id="{06CF69C8-7E52-7745-94C1-FE2D1C07A347}"/>
              </a:ext>
            </a:extLst>
          </p:cNvPr>
          <p:cNvPicPr>
            <a:picLocks noChangeAspect="1"/>
          </p:cNvPicPr>
          <p:nvPr/>
        </p:nvPicPr>
        <p:blipFill>
          <a:blip r:embed="rId4"/>
          <a:stretch>
            <a:fillRect/>
          </a:stretch>
        </p:blipFill>
        <p:spPr>
          <a:xfrm>
            <a:off x="252412" y="4664799"/>
            <a:ext cx="11820525" cy="2143125"/>
          </a:xfrm>
          <a:prstGeom prst="rect">
            <a:avLst/>
          </a:prstGeom>
          <a:ln>
            <a:solidFill>
              <a:srgbClr val="FF0000"/>
            </a:solidFill>
          </a:ln>
        </p:spPr>
      </p:pic>
    </p:spTree>
    <p:extLst>
      <p:ext uri="{BB962C8B-B14F-4D97-AF65-F5344CB8AC3E}">
        <p14:creationId xmlns:p14="http://schemas.microsoft.com/office/powerpoint/2010/main" val="24769459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597A9-52B2-0B4C-9A5B-3722E24F3E92}"/>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solidFill>
                  <a:srgbClr val="FF0000"/>
                </a:solidFill>
              </a:rPr>
              <a:t>سادسا: اسم المستفيد</a:t>
            </a:r>
            <a:endParaRPr lang="en-US" b="1" dirty="0">
              <a:solidFill>
                <a:srgbClr val="FF0000"/>
              </a:solidFill>
            </a:endParaRPr>
          </a:p>
        </p:txBody>
      </p:sp>
      <p:sp>
        <p:nvSpPr>
          <p:cNvPr id="3" name="Content Placeholder 2">
            <a:extLst>
              <a:ext uri="{FF2B5EF4-FFF2-40B4-BE49-F238E27FC236}">
                <a16:creationId xmlns:a16="http://schemas.microsoft.com/office/drawing/2014/main" id="{99B0388A-34FD-DD4D-87A2-D4EABF6780C0}"/>
              </a:ext>
            </a:extLst>
          </p:cNvPr>
          <p:cNvSpPr>
            <a:spLocks noGrp="1"/>
          </p:cNvSpPr>
          <p:nvPr>
            <p:ph idx="1"/>
          </p:nvPr>
        </p:nvSpPr>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من هو المستفيد؟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هل يجوز أن يكون اسم المستفيد غير اسمه الحقيقي الشخصي؟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هل يجوز أن تكون الكمبيالة لحاملها؟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هل يجوز سحب الكمبيالة لأمر ساحبها؟ </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solidFill>
                  <a:srgbClr val="FF0000"/>
                </a:solidFill>
              </a:rPr>
              <a:t>ماذا يترتب على عدم وجود اسم المستفيد؟ انعدام قيمة الصك</a:t>
            </a:r>
            <a:endParaRPr lang="en-US" sz="4000" dirty="0">
              <a:solidFill>
                <a:srgbClr val="FF0000"/>
              </a:solidFill>
            </a:endParaRPr>
          </a:p>
        </p:txBody>
      </p:sp>
    </p:spTree>
    <p:extLst>
      <p:ext uri="{BB962C8B-B14F-4D97-AF65-F5344CB8AC3E}">
        <p14:creationId xmlns:p14="http://schemas.microsoft.com/office/powerpoint/2010/main" val="2318177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4F77-A555-E74D-A74D-495EBD8CE5D9}"/>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solidFill>
                  <a:srgbClr val="FF0000"/>
                </a:solidFill>
              </a:rPr>
              <a:t>سابعا: توقيع الساحب</a:t>
            </a:r>
            <a:endParaRPr lang="en-US" b="1" dirty="0">
              <a:solidFill>
                <a:srgbClr val="FF0000"/>
              </a:solidFill>
            </a:endParaRPr>
          </a:p>
        </p:txBody>
      </p:sp>
      <p:sp>
        <p:nvSpPr>
          <p:cNvPr id="3" name="Content Placeholder 2">
            <a:extLst>
              <a:ext uri="{FF2B5EF4-FFF2-40B4-BE49-F238E27FC236}">
                <a16:creationId xmlns:a16="http://schemas.microsoft.com/office/drawing/2014/main" id="{4DE80F82-E566-894C-80E1-1B2D9ECE9CEF}"/>
              </a:ext>
            </a:extLst>
          </p:cNvPr>
          <p:cNvSpPr>
            <a:spLocks noGrp="1"/>
          </p:cNvSpPr>
          <p:nvPr>
            <p:ph idx="1"/>
          </p:nvPr>
        </p:nvSpPr>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4000" dirty="0"/>
              <a:t>من هو الساحب؟ </a:t>
            </a:r>
          </a:p>
          <a:p>
            <a:pPr marL="228600" indent="-228600" algn="just" defTabSz="914400" rtl="1" eaLnBrk="1" latinLnBrk="0" hangingPunct="1">
              <a:lnSpc>
                <a:spcPct val="90000"/>
              </a:lnSpc>
              <a:spcBef>
                <a:spcPts val="1000"/>
              </a:spcBef>
              <a:buFont typeface="Arial" panose="020B0604020202020204" pitchFamily="34" charset="0"/>
              <a:buChar char="•"/>
            </a:pPr>
            <a:r>
              <a:rPr lang="ar-SA" sz="4000" dirty="0"/>
              <a:t>ما المقصود بتوقيع الساحب؟ وما هي صوره؟ </a:t>
            </a:r>
          </a:p>
          <a:p>
            <a:pPr marL="228600" indent="-228600" algn="just" defTabSz="914400" rtl="1" eaLnBrk="1" latinLnBrk="0" hangingPunct="1">
              <a:lnSpc>
                <a:spcPct val="90000"/>
              </a:lnSpc>
              <a:spcBef>
                <a:spcPts val="1000"/>
              </a:spcBef>
              <a:buFont typeface="Arial" panose="020B0604020202020204" pitchFamily="34" charset="0"/>
              <a:buChar char="•"/>
            </a:pPr>
            <a:r>
              <a:rPr lang="ar-SA" sz="4000" dirty="0"/>
              <a:t>ما ذا يترتب على </a:t>
            </a:r>
            <a:r>
              <a:rPr lang="ar-SA" sz="4000" dirty="0">
                <a:solidFill>
                  <a:srgbClr val="FF0000"/>
                </a:solidFill>
              </a:rPr>
              <a:t>تخلف توقيع الساحب </a:t>
            </a:r>
            <a:r>
              <a:rPr lang="ar-SA" sz="4000" dirty="0">
                <a:solidFill>
                  <a:schemeClr val="accent2">
                    <a:lumMod val="50000"/>
                  </a:schemeClr>
                </a:solidFill>
              </a:rPr>
              <a:t>أو تزويره</a:t>
            </a:r>
            <a:r>
              <a:rPr lang="ar-SA" sz="4000" dirty="0"/>
              <a:t>؟</a:t>
            </a:r>
          </a:p>
          <a:p>
            <a:pPr marL="228600" indent="-228600" algn="just" defTabSz="914400" rtl="1" eaLnBrk="1" latinLnBrk="0" hangingPunct="1">
              <a:lnSpc>
                <a:spcPct val="90000"/>
              </a:lnSpc>
              <a:spcBef>
                <a:spcPts val="1000"/>
              </a:spcBef>
              <a:buFont typeface="Arial" panose="020B0604020202020204" pitchFamily="34" charset="0"/>
              <a:buChar char="•"/>
            </a:pPr>
            <a:r>
              <a:rPr lang="ar-SA" sz="4000" u="sng" dirty="0"/>
              <a:t>حالات عدم توقيع الساحب: </a:t>
            </a:r>
          </a:p>
          <a:p>
            <a:pPr marL="228600" indent="-228600" algn="just" defTabSz="914400" rtl="1" eaLnBrk="1" latinLnBrk="0" hangingPunct="1">
              <a:lnSpc>
                <a:spcPct val="90000"/>
              </a:lnSpc>
              <a:spcBef>
                <a:spcPts val="1000"/>
              </a:spcBef>
              <a:buFont typeface="Arial" panose="020B0604020202020204" pitchFamily="34" charset="0"/>
              <a:buChar char="•"/>
            </a:pPr>
            <a:r>
              <a:rPr lang="ar-SA" sz="4000" dirty="0"/>
              <a:t>أولا: حالة تزوير توقيع الساحب: ويترتب عليها بطلان الكمبيالة بالنسبة للساحب، مع بقاء الورقة صحيحة تجاريا بشرط تظهيرها. </a:t>
            </a:r>
            <a:endParaRPr lang="en-US" sz="4000" dirty="0"/>
          </a:p>
        </p:txBody>
      </p:sp>
    </p:spTree>
    <p:extLst>
      <p:ext uri="{BB962C8B-B14F-4D97-AF65-F5344CB8AC3E}">
        <p14:creationId xmlns:p14="http://schemas.microsoft.com/office/powerpoint/2010/main" val="40960055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7BDDF4-43BE-FA4F-892F-A9CE71187B66}"/>
              </a:ext>
            </a:extLst>
          </p:cNvPr>
          <p:cNvSpPr>
            <a:spLocks noGrp="1"/>
          </p:cNvSpPr>
          <p:nvPr>
            <p:ph/>
          </p:nvPr>
        </p:nvSpPr>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dirty="0"/>
              <a:t>ثانيا: حالة توقيع الكمبيالة من وكيل الساحب: (الوكيل العادي)</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t>ما هي الوكالة العادية؟ </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t>من الملتزم في الوكالة هل هو الوكيل ام الموكل؟ </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t>لا بد أن يوضح الوكيل ذلك مثال: بالتوكيل عن فلان.. أو عن شركة ...، ويترتب على عدم التوضيح أن يلتزم شخصيا بالكمبيالة. </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t>الى من يتجه الالتزام بالكمبيالة في حالة تجاوز حدود الوكالة؟ </a:t>
            </a:r>
          </a:p>
          <a:p>
            <a:pPr marL="228600" indent="-228600" algn="r" defTabSz="914400" rtl="1" eaLnBrk="1" latinLnBrk="0" hangingPunct="1">
              <a:lnSpc>
                <a:spcPct val="90000"/>
              </a:lnSpc>
              <a:spcBef>
                <a:spcPts val="1000"/>
              </a:spcBef>
              <a:buFont typeface="Arial" panose="020B0604020202020204" pitchFamily="34" charset="0"/>
              <a:buChar char="•"/>
            </a:pPr>
            <a:endParaRPr lang="ar-SA" dirty="0"/>
          </a:p>
          <a:p>
            <a:pPr marL="228600" indent="-228600" algn="r" defTabSz="914400" rtl="1" eaLnBrk="1" latinLnBrk="0" hangingPunct="1">
              <a:lnSpc>
                <a:spcPct val="90000"/>
              </a:lnSpc>
              <a:spcBef>
                <a:spcPts val="1000"/>
              </a:spcBef>
              <a:buFont typeface="Arial" panose="020B0604020202020204" pitchFamily="34" charset="0"/>
              <a:buChar char="•"/>
            </a:pPr>
            <a:r>
              <a:rPr lang="ar-SA" dirty="0"/>
              <a:t>ثالثا: حالة توقيع الكمبيالة من آخر لحساب الساحب: (الوكيل بالعمولة)</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t>ما هي الوكالة بالعمولة؟ </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t>هل يجيزها النظام؟ </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t>هل يوقع </a:t>
            </a:r>
            <a:r>
              <a:rPr lang="ar-SA"/>
              <a:t>الساحب الحقيقي على </a:t>
            </a:r>
            <a:r>
              <a:rPr lang="ar-SA" dirty="0"/>
              <a:t>الكمبيالة؟ </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t>ما هي الدوافع وراء إصدار الكمبيالة بهذه الطريقة؟ </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t>ما هي العلاقات الموجودة في هذه الصورة؟ </a:t>
            </a:r>
            <a:endParaRPr lang="en-US" dirty="0"/>
          </a:p>
        </p:txBody>
      </p:sp>
    </p:spTree>
    <p:extLst>
      <p:ext uri="{BB962C8B-B14F-4D97-AF65-F5344CB8AC3E}">
        <p14:creationId xmlns:p14="http://schemas.microsoft.com/office/powerpoint/2010/main" val="2195169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5" y="1114425"/>
            <a:ext cx="7372350"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6000" b="1" dirty="0"/>
              <a:t>المحاضرة السابعة</a:t>
            </a:r>
            <a:endParaRPr lang="en-US" sz="6000" b="1" dirty="0"/>
          </a:p>
        </p:txBody>
      </p:sp>
    </p:spTree>
    <p:extLst>
      <p:ext uri="{BB962C8B-B14F-4D97-AF65-F5344CB8AC3E}">
        <p14:creationId xmlns:p14="http://schemas.microsoft.com/office/powerpoint/2010/main" val="40145280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39" y="463826"/>
            <a:ext cx="5420139" cy="1696278"/>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algn="ctr" defTabSz="914400" rtl="1" eaLnBrk="1" latinLnBrk="0" hangingPunct="1"/>
            <a:r>
              <a:rPr lang="ar-SA" sz="4000" b="1" dirty="0"/>
              <a:t>محاور المحاضرة</a:t>
            </a:r>
            <a:endParaRPr lang="en-US" sz="4000" b="1" dirty="0"/>
          </a:p>
        </p:txBody>
      </p:sp>
      <p:sp>
        <p:nvSpPr>
          <p:cNvPr id="8" name="Pentagon 7"/>
          <p:cNvSpPr/>
          <p:nvPr/>
        </p:nvSpPr>
        <p:spPr>
          <a:xfrm flipH="1">
            <a:off x="1628774" y="3501161"/>
            <a:ext cx="9938713"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اصدار الكمبيالة على بياض</a:t>
            </a:r>
            <a:endParaRPr lang="en-US" sz="4000" b="1" dirty="0"/>
          </a:p>
        </p:txBody>
      </p:sp>
      <p:sp>
        <p:nvSpPr>
          <p:cNvPr id="5" name="Pentagon 4">
            <a:extLst>
              <a:ext uri="{FF2B5EF4-FFF2-40B4-BE49-F238E27FC236}">
                <a16:creationId xmlns:a16="http://schemas.microsoft.com/office/drawing/2014/main" id="{45AB8879-132E-EE4E-B130-D5178555DE9B}"/>
              </a:ext>
            </a:extLst>
          </p:cNvPr>
          <p:cNvSpPr/>
          <p:nvPr/>
        </p:nvSpPr>
        <p:spPr>
          <a:xfrm flipH="1">
            <a:off x="1623385" y="4654826"/>
            <a:ext cx="9938714"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الصورية في البيانات الالزامية</a:t>
            </a:r>
            <a:endParaRPr lang="en-US" sz="4000" b="1" dirty="0"/>
          </a:p>
        </p:txBody>
      </p:sp>
      <p:sp>
        <p:nvSpPr>
          <p:cNvPr id="6" name="Pentagon 5">
            <a:extLst>
              <a:ext uri="{FF2B5EF4-FFF2-40B4-BE49-F238E27FC236}">
                <a16:creationId xmlns:a16="http://schemas.microsoft.com/office/drawing/2014/main" id="{6FC42B3A-0EAC-BF44-99AE-75F3B9E0857B}"/>
              </a:ext>
            </a:extLst>
          </p:cNvPr>
          <p:cNvSpPr/>
          <p:nvPr/>
        </p:nvSpPr>
        <p:spPr>
          <a:xfrm flipH="1">
            <a:off x="1628775" y="2457865"/>
            <a:ext cx="9938712"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مراجعة الجزاء المترتب على تخلف أحد البيانات الإلزامية</a:t>
            </a:r>
            <a:endParaRPr lang="en-US" sz="4000" b="1" dirty="0"/>
          </a:p>
        </p:txBody>
      </p:sp>
      <p:sp>
        <p:nvSpPr>
          <p:cNvPr id="7" name="Pentagon 6">
            <a:extLst>
              <a:ext uri="{FF2B5EF4-FFF2-40B4-BE49-F238E27FC236}">
                <a16:creationId xmlns:a16="http://schemas.microsoft.com/office/drawing/2014/main" id="{25212395-0552-6349-A5AB-01DDC2F64C8C}"/>
              </a:ext>
            </a:extLst>
          </p:cNvPr>
          <p:cNvSpPr/>
          <p:nvPr/>
        </p:nvSpPr>
        <p:spPr>
          <a:xfrm flipH="1">
            <a:off x="1623385" y="5698122"/>
            <a:ext cx="9938714"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تحريف بيانات الكمبيالة</a:t>
            </a:r>
            <a:endParaRPr lang="en-US" sz="4000" b="1" dirty="0"/>
          </a:p>
        </p:txBody>
      </p:sp>
    </p:spTree>
    <p:extLst>
      <p:ext uri="{BB962C8B-B14F-4D97-AF65-F5344CB8AC3E}">
        <p14:creationId xmlns:p14="http://schemas.microsoft.com/office/powerpoint/2010/main" val="33761141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B6B6B7A-4347-FF45-9579-BEE6B7D2EB85}"/>
              </a:ext>
            </a:extLst>
          </p:cNvPr>
          <p:cNvGraphicFramePr>
            <a:graphicFrameLocks noGrp="1"/>
          </p:cNvGraphicFramePr>
          <p:nvPr>
            <p:extLst/>
          </p:nvPr>
        </p:nvGraphicFramePr>
        <p:xfrm>
          <a:off x="0" y="0"/>
          <a:ext cx="12192000" cy="685799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96825207"/>
                    </a:ext>
                  </a:extLst>
                </a:gridCol>
                <a:gridCol w="4064000">
                  <a:extLst>
                    <a:ext uri="{9D8B030D-6E8A-4147-A177-3AD203B41FA5}">
                      <a16:colId xmlns:a16="http://schemas.microsoft.com/office/drawing/2014/main" val="1516516302"/>
                    </a:ext>
                  </a:extLst>
                </a:gridCol>
                <a:gridCol w="4064000">
                  <a:extLst>
                    <a:ext uri="{9D8B030D-6E8A-4147-A177-3AD203B41FA5}">
                      <a16:colId xmlns:a16="http://schemas.microsoft.com/office/drawing/2014/main" val="2251731265"/>
                    </a:ext>
                  </a:extLst>
                </a:gridCol>
              </a:tblGrid>
              <a:tr h="1665514">
                <a:tc>
                  <a:txBody>
                    <a:bodyPr/>
                    <a:lstStyle/>
                    <a:p>
                      <a:pPr marL="0" algn="ctr" defTabSz="914400" rtl="1" eaLnBrk="1" latinLnBrk="0" hangingPunct="1"/>
                      <a:r>
                        <a:rPr lang="ar-SA" sz="3200" b="1" dirty="0">
                          <a:solidFill>
                            <a:schemeClr val="bg1"/>
                          </a:solidFill>
                        </a:rPr>
                        <a:t>لا ينتج عنها أي التزام، أي باطلة تجاريا ولا تعتبر سند مديونية عادي</a:t>
                      </a:r>
                      <a:endParaRPr lang="en-US" sz="3200" b="1" dirty="0">
                        <a:solidFill>
                          <a:schemeClr val="bg1"/>
                        </a:solidFill>
                      </a:endParaRPr>
                    </a:p>
                  </a:txBody>
                  <a:tcPr>
                    <a:solidFill>
                      <a:srgbClr val="C00000"/>
                    </a:solidFill>
                  </a:tcPr>
                </a:tc>
                <a:tc>
                  <a:txBody>
                    <a:bodyPr/>
                    <a:lstStyle/>
                    <a:p>
                      <a:pPr marL="0" algn="ctr" defTabSz="914400" rtl="1" eaLnBrk="1" latinLnBrk="0" hangingPunct="1"/>
                      <a:r>
                        <a:rPr lang="ar-SA" sz="3200" b="1" dirty="0"/>
                        <a:t>(باطلة تجاريا) أي تتحول الكمبيالة لسند مديونية عادي</a:t>
                      </a:r>
                      <a:endParaRPr lang="en-US" sz="3200" b="1" dirty="0"/>
                    </a:p>
                  </a:txBody>
                  <a:tcPr/>
                </a:tc>
                <a:tc>
                  <a:txBody>
                    <a:bodyPr/>
                    <a:lstStyle/>
                    <a:p>
                      <a:pPr marL="0" algn="ctr" defTabSz="914400" rtl="1" eaLnBrk="1" latinLnBrk="0" hangingPunct="1"/>
                      <a:r>
                        <a:rPr lang="ar-SA" sz="3200" b="1" dirty="0">
                          <a:solidFill>
                            <a:schemeClr val="bg1"/>
                          </a:solidFill>
                        </a:rPr>
                        <a:t>كمبيالة صحيحة تجاريا لوجود بيان آخر يحل محل البيان الناقص</a:t>
                      </a:r>
                      <a:endParaRPr lang="en-US" sz="3200" b="1" dirty="0">
                        <a:solidFill>
                          <a:schemeClr val="bg1"/>
                        </a:solidFill>
                      </a:endParaRPr>
                    </a:p>
                  </a:txBody>
                  <a:tcPr>
                    <a:solidFill>
                      <a:schemeClr val="accent6"/>
                    </a:solidFill>
                  </a:tcPr>
                </a:tc>
                <a:extLst>
                  <a:ext uri="{0D108BD9-81ED-4DB2-BD59-A6C34878D82A}">
                    <a16:rowId xmlns:a16="http://schemas.microsoft.com/office/drawing/2014/main" val="250496765"/>
                  </a:ext>
                </a:extLst>
              </a:tr>
              <a:tr h="1143000">
                <a:tc>
                  <a:txBody>
                    <a:bodyPr/>
                    <a:lstStyle/>
                    <a:p>
                      <a:pPr marL="0" algn="ctr" defTabSz="914400" rtl="1" eaLnBrk="1" latinLnBrk="0" hangingPunct="1"/>
                      <a:r>
                        <a:rPr lang="ar-SA" sz="3200" b="1" dirty="0">
                          <a:solidFill>
                            <a:schemeClr val="bg1"/>
                          </a:solidFill>
                        </a:rPr>
                        <a:t>اسم المستفيد</a:t>
                      </a:r>
                      <a:endParaRPr lang="en-US" sz="3200" b="1" dirty="0">
                        <a:solidFill>
                          <a:schemeClr val="bg1"/>
                        </a:solidFill>
                      </a:endParaRPr>
                    </a:p>
                  </a:txBody>
                  <a:tcPr>
                    <a:solidFill>
                      <a:srgbClr val="C00000"/>
                    </a:solidFill>
                  </a:tcPr>
                </a:tc>
                <a:tc>
                  <a:txBody>
                    <a:bodyPr/>
                    <a:lstStyle/>
                    <a:p>
                      <a:pPr marL="0" algn="ctr" defTabSz="914400" rtl="1" eaLnBrk="1" latinLnBrk="0" hangingPunct="1"/>
                      <a:r>
                        <a:rPr lang="ar-SA" sz="3200" b="1" dirty="0"/>
                        <a:t>تخلف كلمة كمبيالة في المتن</a:t>
                      </a:r>
                      <a:endParaRPr lang="en-US" sz="3200" b="1" dirty="0"/>
                    </a:p>
                  </a:txBody>
                  <a:tcPr/>
                </a:tc>
                <a:tc>
                  <a:txBody>
                    <a:bodyPr/>
                    <a:lstStyle/>
                    <a:p>
                      <a:pPr marL="0" algn="ctr" defTabSz="914400" rtl="1" eaLnBrk="1" latinLnBrk="0" hangingPunct="1"/>
                      <a:r>
                        <a:rPr lang="ar-SA" sz="3200" b="1" dirty="0">
                          <a:solidFill>
                            <a:schemeClr val="bg1"/>
                          </a:solidFill>
                        </a:rPr>
                        <a:t>مكان الإنشاء: فيكون المكان المدون بجانب اسم الساحب </a:t>
                      </a:r>
                      <a:endParaRPr lang="en-US" sz="3200" b="1" dirty="0">
                        <a:solidFill>
                          <a:schemeClr val="bg1"/>
                        </a:solidFill>
                      </a:endParaRPr>
                    </a:p>
                  </a:txBody>
                  <a:tcPr>
                    <a:solidFill>
                      <a:schemeClr val="accent6"/>
                    </a:solidFill>
                  </a:tcPr>
                </a:tc>
                <a:extLst>
                  <a:ext uri="{0D108BD9-81ED-4DB2-BD59-A6C34878D82A}">
                    <a16:rowId xmlns:a16="http://schemas.microsoft.com/office/drawing/2014/main" val="836706732"/>
                  </a:ext>
                </a:extLst>
              </a:tr>
              <a:tr h="1143000">
                <a:tc>
                  <a:txBody>
                    <a:bodyPr/>
                    <a:lstStyle/>
                    <a:p>
                      <a:pPr marL="0" algn="ctr" defTabSz="914400" rtl="1" eaLnBrk="1" latinLnBrk="0" hangingPunct="1"/>
                      <a:r>
                        <a:rPr lang="ar-SA" sz="3200" b="1" dirty="0">
                          <a:solidFill>
                            <a:schemeClr val="bg1"/>
                          </a:solidFill>
                        </a:rPr>
                        <a:t>توقيع الساحب </a:t>
                      </a:r>
                      <a:endParaRPr lang="en-US" sz="3200" b="1" dirty="0">
                        <a:solidFill>
                          <a:schemeClr val="bg1"/>
                        </a:solidFill>
                      </a:endParaRPr>
                    </a:p>
                  </a:txBody>
                  <a:tcPr>
                    <a:solidFill>
                      <a:srgbClr val="C00000"/>
                    </a:solidFill>
                  </a:tcPr>
                </a:tc>
                <a:tc>
                  <a:txBody>
                    <a:bodyPr/>
                    <a:lstStyle/>
                    <a:p>
                      <a:pPr marL="0" algn="ctr" defTabSz="914400" rtl="1" eaLnBrk="1" latinLnBrk="0" hangingPunct="1"/>
                      <a:r>
                        <a:rPr lang="ar-SA" sz="3200" b="1" dirty="0"/>
                        <a:t>تخلف كلمة ادفعوا</a:t>
                      </a:r>
                      <a:endParaRPr lang="en-US" sz="3200" b="1" dirty="0"/>
                    </a:p>
                  </a:txBody>
                  <a:tcPr/>
                </a:tc>
                <a:tc>
                  <a:txBody>
                    <a:bodyPr/>
                    <a:lstStyle/>
                    <a:p>
                      <a:pPr marL="0" algn="ctr" defTabSz="914400" rtl="1" eaLnBrk="1" latinLnBrk="0" hangingPunct="1"/>
                      <a:r>
                        <a:rPr lang="ar-SA" sz="3200" b="1" dirty="0">
                          <a:solidFill>
                            <a:schemeClr val="bg1"/>
                          </a:solidFill>
                        </a:rPr>
                        <a:t>ميعاد الاستحقاق: فتكون لدى الاطلاع</a:t>
                      </a:r>
                      <a:endParaRPr lang="en-US" sz="3200" b="1" dirty="0">
                        <a:solidFill>
                          <a:schemeClr val="bg1"/>
                        </a:solidFill>
                      </a:endParaRPr>
                    </a:p>
                  </a:txBody>
                  <a:tcPr>
                    <a:solidFill>
                      <a:schemeClr val="accent6"/>
                    </a:solidFill>
                  </a:tcPr>
                </a:tc>
                <a:extLst>
                  <a:ext uri="{0D108BD9-81ED-4DB2-BD59-A6C34878D82A}">
                    <a16:rowId xmlns:a16="http://schemas.microsoft.com/office/drawing/2014/main" val="148344566"/>
                  </a:ext>
                </a:extLst>
              </a:tr>
              <a:tr h="1665514">
                <a:tc>
                  <a:txBody>
                    <a:bodyPr/>
                    <a:lstStyle/>
                    <a:p>
                      <a:pPr marL="0" algn="ctr" defTabSz="914400" rtl="1" eaLnBrk="1" latinLnBrk="0" hangingPunct="1"/>
                      <a:r>
                        <a:rPr lang="ar-SA" sz="3200" b="1" dirty="0">
                          <a:solidFill>
                            <a:schemeClr val="bg1"/>
                          </a:solidFill>
                        </a:rPr>
                        <a:t>عدم وجود مبلغ</a:t>
                      </a:r>
                      <a:endParaRPr lang="en-US" sz="3200" b="1" dirty="0">
                        <a:solidFill>
                          <a:schemeClr val="bg1"/>
                        </a:solidFill>
                      </a:endParaRPr>
                    </a:p>
                  </a:txBody>
                  <a:tcPr>
                    <a:solidFill>
                      <a:srgbClr val="C00000"/>
                    </a:solidFill>
                  </a:tcPr>
                </a:tc>
                <a:tc>
                  <a:txBody>
                    <a:bodyPr/>
                    <a:lstStyle/>
                    <a:p>
                      <a:pPr marL="0" algn="ctr" defTabSz="914400" rtl="1" eaLnBrk="1" latinLnBrk="0" hangingPunct="1"/>
                      <a:r>
                        <a:rPr lang="ar-SA" sz="3200" b="1" dirty="0"/>
                        <a:t>أن تتضمن دفع شيء آخر غير النقود (بضاعة مثلا)</a:t>
                      </a:r>
                      <a:endParaRPr lang="en-US" sz="3200" b="1" dirty="0"/>
                    </a:p>
                  </a:txBody>
                  <a:tcPr/>
                </a:tc>
                <a:tc>
                  <a:txBody>
                    <a:bodyPr/>
                    <a:lstStyle/>
                    <a:p>
                      <a:pPr marL="0" algn="ctr" defTabSz="914400" rtl="1" eaLnBrk="1" latinLnBrk="0" hangingPunct="1"/>
                      <a:r>
                        <a:rPr lang="ar-SA" sz="3200" b="1" dirty="0">
                          <a:solidFill>
                            <a:schemeClr val="bg1"/>
                          </a:solidFill>
                        </a:rPr>
                        <a:t>مكان الوفاء: فيكون المكان المدون بجانب اسم المسحوب عليه</a:t>
                      </a:r>
                      <a:endParaRPr lang="en-US" sz="3200" b="1" dirty="0">
                        <a:solidFill>
                          <a:schemeClr val="bg1"/>
                        </a:solidFill>
                      </a:endParaRPr>
                    </a:p>
                  </a:txBody>
                  <a:tcPr>
                    <a:solidFill>
                      <a:schemeClr val="accent6"/>
                    </a:solidFill>
                  </a:tcPr>
                </a:tc>
                <a:extLst>
                  <a:ext uri="{0D108BD9-81ED-4DB2-BD59-A6C34878D82A}">
                    <a16:rowId xmlns:a16="http://schemas.microsoft.com/office/drawing/2014/main" val="2875639131"/>
                  </a:ext>
                </a:extLst>
              </a:tr>
              <a:tr h="620485">
                <a:tc>
                  <a:txBody>
                    <a:bodyPr/>
                    <a:lstStyle/>
                    <a:p>
                      <a:pPr algn="ctr"/>
                      <a:endParaRPr lang="en-US" sz="3200" b="1" dirty="0"/>
                    </a:p>
                  </a:txBody>
                  <a:tcPr>
                    <a:solidFill>
                      <a:srgbClr val="C00000"/>
                    </a:solidFill>
                  </a:tcPr>
                </a:tc>
                <a:tc>
                  <a:txBody>
                    <a:bodyPr/>
                    <a:lstStyle/>
                    <a:p>
                      <a:pPr marL="0" algn="ctr" defTabSz="914400" rtl="1" eaLnBrk="1" latinLnBrk="0" hangingPunct="1"/>
                      <a:r>
                        <a:rPr lang="ar-SA" sz="3200" b="1" dirty="0"/>
                        <a:t>تخلف تاريخ الإنشاء</a:t>
                      </a:r>
                      <a:endParaRPr lang="en-US" sz="3200" b="1" dirty="0"/>
                    </a:p>
                  </a:txBody>
                  <a:tcPr/>
                </a:tc>
                <a:tc>
                  <a:txBody>
                    <a:bodyPr/>
                    <a:lstStyle/>
                    <a:p>
                      <a:pPr marL="0" algn="ctr" defTabSz="914400" rtl="1" eaLnBrk="1" latinLnBrk="0" hangingPunct="1"/>
                      <a:endParaRPr lang="en-US" sz="3200" b="1" dirty="0">
                        <a:solidFill>
                          <a:schemeClr val="bg1"/>
                        </a:solidFill>
                      </a:endParaRPr>
                    </a:p>
                  </a:txBody>
                  <a:tcPr>
                    <a:solidFill>
                      <a:schemeClr val="accent6"/>
                    </a:solidFill>
                  </a:tcPr>
                </a:tc>
                <a:extLst>
                  <a:ext uri="{0D108BD9-81ED-4DB2-BD59-A6C34878D82A}">
                    <a16:rowId xmlns:a16="http://schemas.microsoft.com/office/drawing/2014/main" val="2442835652"/>
                  </a:ext>
                </a:extLst>
              </a:tr>
              <a:tr h="620485">
                <a:tc>
                  <a:txBody>
                    <a:bodyPr/>
                    <a:lstStyle/>
                    <a:p>
                      <a:pPr marL="0" algn="ctr" defTabSz="914400" rtl="1" eaLnBrk="1" latinLnBrk="0" hangingPunct="1"/>
                      <a:endParaRPr lang="en-US" sz="3200" b="1" dirty="0"/>
                    </a:p>
                  </a:txBody>
                  <a:tcPr>
                    <a:solidFill>
                      <a:srgbClr val="C00000"/>
                    </a:solidFill>
                  </a:tcPr>
                </a:tc>
                <a:tc>
                  <a:txBody>
                    <a:bodyPr/>
                    <a:lstStyle/>
                    <a:p>
                      <a:pPr marL="0" algn="ctr" defTabSz="914400" rtl="1" eaLnBrk="1" latinLnBrk="0" hangingPunct="1"/>
                      <a:r>
                        <a:rPr lang="ar-SA" sz="3200" b="1" dirty="0"/>
                        <a:t>تخلف اسم المسحوب عليه</a:t>
                      </a:r>
                      <a:endParaRPr lang="en-US" sz="3200" b="1" dirty="0"/>
                    </a:p>
                  </a:txBody>
                  <a:tcPr/>
                </a:tc>
                <a:tc>
                  <a:txBody>
                    <a:bodyPr/>
                    <a:lstStyle/>
                    <a:p>
                      <a:pPr marL="0" algn="ctr" defTabSz="914400" rtl="1" eaLnBrk="1" latinLnBrk="0" hangingPunct="1"/>
                      <a:endParaRPr lang="en-US" sz="3200" b="1" dirty="0">
                        <a:solidFill>
                          <a:schemeClr val="bg1"/>
                        </a:solidFill>
                      </a:endParaRPr>
                    </a:p>
                  </a:txBody>
                  <a:tcPr>
                    <a:solidFill>
                      <a:schemeClr val="accent6"/>
                    </a:solidFill>
                  </a:tcPr>
                </a:tc>
                <a:extLst>
                  <a:ext uri="{0D108BD9-81ED-4DB2-BD59-A6C34878D82A}">
                    <a16:rowId xmlns:a16="http://schemas.microsoft.com/office/drawing/2014/main" val="2062584863"/>
                  </a:ext>
                </a:extLst>
              </a:tr>
            </a:tbl>
          </a:graphicData>
        </a:graphic>
      </p:graphicFrame>
    </p:spTree>
    <p:extLst>
      <p:ext uri="{BB962C8B-B14F-4D97-AF65-F5344CB8AC3E}">
        <p14:creationId xmlns:p14="http://schemas.microsoft.com/office/powerpoint/2010/main" val="257133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E0751C-6B8E-F941-9261-8E211D8D7332}"/>
              </a:ext>
            </a:extLst>
          </p:cNvPr>
          <p:cNvSpPr txBox="1"/>
          <p:nvPr/>
        </p:nvSpPr>
        <p:spPr>
          <a:xfrm>
            <a:off x="2714625" y="614362"/>
            <a:ext cx="6557964" cy="707886"/>
          </a:xfrm>
          <a:prstGeom prst="rect">
            <a:avLst/>
          </a:prstGeom>
          <a:noFill/>
          <a:ln>
            <a:solidFill>
              <a:schemeClr val="accent1"/>
            </a:solidFill>
          </a:ln>
        </p:spPr>
        <p:txBody>
          <a:bodyPr wrap="square" rtlCol="0">
            <a:spAutoFit/>
          </a:bodyPr>
          <a:lstStyle/>
          <a:p>
            <a:pPr algn="ctr"/>
            <a:r>
              <a:rPr lang="ar-SA" sz="4000" b="1" dirty="0">
                <a:solidFill>
                  <a:srgbClr val="0070C0"/>
                </a:solidFill>
              </a:rPr>
              <a:t>متى وكيف نشأت الأوراق التجارية؟ </a:t>
            </a:r>
            <a:endParaRPr lang="en-US" sz="4000" b="1" dirty="0">
              <a:solidFill>
                <a:srgbClr val="0070C0"/>
              </a:solidFill>
            </a:endParaRPr>
          </a:p>
        </p:txBody>
      </p:sp>
      <p:sp>
        <p:nvSpPr>
          <p:cNvPr id="4" name="TextBox 3">
            <a:extLst>
              <a:ext uri="{FF2B5EF4-FFF2-40B4-BE49-F238E27FC236}">
                <a16:creationId xmlns:a16="http://schemas.microsoft.com/office/drawing/2014/main" id="{34A3C69E-0369-6E40-93A4-72AB11D88882}"/>
              </a:ext>
            </a:extLst>
          </p:cNvPr>
          <p:cNvSpPr txBox="1"/>
          <p:nvPr/>
        </p:nvSpPr>
        <p:spPr>
          <a:xfrm>
            <a:off x="1514476" y="1628775"/>
            <a:ext cx="10372725" cy="5632311"/>
          </a:xfrm>
          <a:prstGeom prst="rect">
            <a:avLst/>
          </a:prstGeom>
          <a:noFill/>
        </p:spPr>
        <p:txBody>
          <a:bodyPr wrap="square" rtlCol="0">
            <a:spAutoFit/>
          </a:bodyPr>
          <a:lstStyle/>
          <a:p>
            <a:pPr marL="285750" indent="-285750" algn="r" defTabSz="914400" rtl="1" eaLnBrk="1" latinLnBrk="0" hangingPunct="1">
              <a:buFont typeface="Arial" panose="020B0604020202020204" pitchFamily="34" charset="0"/>
              <a:buChar char="•"/>
            </a:pPr>
            <a:r>
              <a:rPr lang="ar-SA" sz="4000" dirty="0"/>
              <a:t>المقايضة</a:t>
            </a:r>
          </a:p>
          <a:p>
            <a:pPr marL="285750" indent="-285750" algn="r" defTabSz="914400" rtl="1" eaLnBrk="1" latinLnBrk="0" hangingPunct="1">
              <a:buFont typeface="Arial" panose="020B0604020202020204" pitchFamily="34" charset="0"/>
              <a:buChar char="•"/>
            </a:pPr>
            <a:r>
              <a:rPr lang="ar-SA" sz="4000" dirty="0"/>
              <a:t>النقود المعدنية </a:t>
            </a:r>
          </a:p>
          <a:p>
            <a:pPr marL="742950" lvl="1" indent="-285750" algn="r" rtl="1">
              <a:buFont typeface="Arial" panose="020B0604020202020204" pitchFamily="34" charset="0"/>
              <a:buChar char="•"/>
            </a:pPr>
            <a:r>
              <a:rPr lang="ar-SA" sz="4000" dirty="0"/>
              <a:t>تعرض صاحبها لخطر السرقة </a:t>
            </a:r>
          </a:p>
          <a:p>
            <a:pPr marL="742950" lvl="1" indent="-285750" algn="r" rtl="1">
              <a:buFont typeface="Arial" panose="020B0604020202020204" pitchFamily="34" charset="0"/>
              <a:buChar char="•"/>
            </a:pPr>
            <a:r>
              <a:rPr lang="ar-SA" sz="4000" dirty="0"/>
              <a:t>ثقيلة الحمل</a:t>
            </a:r>
          </a:p>
          <a:p>
            <a:pPr algn="r" rtl="1"/>
            <a:endParaRPr lang="ar-SA" sz="4000" dirty="0"/>
          </a:p>
          <a:p>
            <a:pPr marL="285750" indent="-285750" algn="r" rtl="1">
              <a:buFont typeface="Arial" panose="020B0604020202020204" pitchFamily="34" charset="0"/>
              <a:buChar char="•"/>
            </a:pPr>
            <a:r>
              <a:rPr lang="ar-SA" sz="4000" dirty="0"/>
              <a:t>ما هو البديل أو الحل؟ </a:t>
            </a:r>
          </a:p>
          <a:p>
            <a:pPr marL="285750" indent="-285750" algn="r" rtl="1">
              <a:buFont typeface="Arial" panose="020B0604020202020204" pitchFamily="34" charset="0"/>
              <a:buChar char="•"/>
            </a:pPr>
            <a:r>
              <a:rPr lang="ar-SA" sz="4000" dirty="0"/>
              <a:t>السفتجة</a:t>
            </a:r>
          </a:p>
          <a:p>
            <a:pPr marL="285750" indent="-285750" algn="r" rtl="1">
              <a:buFont typeface="Arial" panose="020B0604020202020204" pitchFamily="34" charset="0"/>
              <a:buChar char="•"/>
            </a:pPr>
            <a:r>
              <a:rPr lang="ar-SA" sz="4000" dirty="0"/>
              <a:t>ماهي السفتجة؟ وهل هي أداة وفاء أو أداة ائتمان؟  </a:t>
            </a:r>
          </a:p>
          <a:p>
            <a:pPr marL="285750" indent="-285750" algn="r" rtl="1">
              <a:buFont typeface="Arial" panose="020B0604020202020204" pitchFamily="34" charset="0"/>
              <a:buChar char="•"/>
            </a:pPr>
            <a:endParaRPr lang="ar-SA" sz="4000" dirty="0"/>
          </a:p>
        </p:txBody>
      </p:sp>
    </p:spTree>
    <p:extLst>
      <p:ext uri="{BB962C8B-B14F-4D97-AF65-F5344CB8AC3E}">
        <p14:creationId xmlns:p14="http://schemas.microsoft.com/office/powerpoint/2010/main" val="18227700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468418-7392-884D-9CB4-4F1862878FDA}"/>
              </a:ext>
            </a:extLst>
          </p:cNvPr>
          <p:cNvSpPr>
            <a:spLocks noGrp="1"/>
          </p:cNvSpPr>
          <p:nvPr>
            <p:ph/>
          </p:nvPr>
        </p:nvSpPr>
        <p:spPr>
          <a:xfrm>
            <a:off x="300038" y="0"/>
            <a:ext cx="11639550" cy="6858000"/>
          </a:xfrm>
          <a:ln>
            <a:solidFill>
              <a:schemeClr val="tx1"/>
            </a:solidFill>
          </a:ln>
        </p:spPr>
        <p:txBody>
          <a:bodyPr>
            <a:noAutofit/>
          </a:bodyPr>
          <a:lstStyle/>
          <a:p>
            <a:pPr marL="0" indent="0" algn="ctr" defTabSz="914400" rtl="1" eaLnBrk="1" latinLnBrk="0" hangingPunct="1">
              <a:lnSpc>
                <a:spcPct val="90000"/>
              </a:lnSpc>
              <a:spcBef>
                <a:spcPts val="1000"/>
              </a:spcBef>
              <a:buNone/>
            </a:pPr>
            <a:r>
              <a:rPr lang="ar-SA" sz="3200" u="sng" dirty="0"/>
              <a:t>كمبيالة</a:t>
            </a:r>
          </a:p>
          <a:p>
            <a:pPr marL="0" indent="0" algn="r" defTabSz="914400" rtl="1" eaLnBrk="1" latinLnBrk="0" hangingPunct="1">
              <a:lnSpc>
                <a:spcPct val="90000"/>
              </a:lnSpc>
              <a:spcBef>
                <a:spcPts val="1000"/>
              </a:spcBef>
              <a:buNone/>
            </a:pPr>
            <a:r>
              <a:rPr lang="ar-SA" sz="3200" dirty="0">
                <a:solidFill>
                  <a:srgbClr val="00B050"/>
                </a:solidFill>
              </a:rPr>
              <a:t>الرياض</a:t>
            </a:r>
            <a:r>
              <a:rPr lang="ar-SA" sz="3200" dirty="0"/>
              <a:t> </a:t>
            </a:r>
            <a:r>
              <a:rPr lang="ar-SA" sz="3200" dirty="0">
                <a:solidFill>
                  <a:srgbClr val="0070C0"/>
                </a:solidFill>
              </a:rPr>
              <a:t>في ١٦ جمادى الأول ١٤٤٠هـ                         </a:t>
            </a:r>
            <a:r>
              <a:rPr lang="ar-SA" sz="3200" dirty="0"/>
              <a:t>#١١٤.٠٠٠# ريال سعودي</a:t>
            </a:r>
          </a:p>
          <a:p>
            <a:pPr marL="0" indent="0" algn="r" defTabSz="914400" rtl="1" eaLnBrk="1" latinLnBrk="0" hangingPunct="1">
              <a:lnSpc>
                <a:spcPct val="90000"/>
              </a:lnSpc>
              <a:spcBef>
                <a:spcPts val="1000"/>
              </a:spcBef>
              <a:buNone/>
            </a:pPr>
            <a:endParaRPr lang="ar-SA" sz="3200" dirty="0"/>
          </a:p>
          <a:p>
            <a:pPr marL="0" indent="0" algn="r" defTabSz="914400" rtl="1" eaLnBrk="1" latinLnBrk="0" hangingPunct="1">
              <a:lnSpc>
                <a:spcPct val="90000"/>
              </a:lnSpc>
              <a:spcBef>
                <a:spcPts val="1000"/>
              </a:spcBef>
              <a:buNone/>
            </a:pPr>
            <a:r>
              <a:rPr lang="ar-SA" sz="3200" dirty="0">
                <a:solidFill>
                  <a:srgbClr val="0070C0"/>
                </a:solidFill>
              </a:rPr>
              <a:t>إلى مؤسسة محمد حامد للمقاولات            </a:t>
            </a:r>
            <a:r>
              <a:rPr lang="ar-SA" sz="3200" dirty="0"/>
              <a:t>وعنوانه: جده- شارع الحمراء- عماره ١٣٤</a:t>
            </a:r>
          </a:p>
          <a:p>
            <a:pPr marL="0" indent="0" algn="r" defTabSz="914400" rtl="1" eaLnBrk="1" latinLnBrk="0" hangingPunct="1">
              <a:lnSpc>
                <a:spcPct val="90000"/>
              </a:lnSpc>
              <a:spcBef>
                <a:spcPts val="1000"/>
              </a:spcBef>
              <a:buNone/>
            </a:pPr>
            <a:r>
              <a:rPr lang="ar-SA" sz="3200" dirty="0">
                <a:solidFill>
                  <a:srgbClr val="0070C0"/>
                </a:solidFill>
              </a:rPr>
              <a:t>ادفعوا</a:t>
            </a:r>
            <a:r>
              <a:rPr lang="ar-SA" sz="3200" dirty="0"/>
              <a:t> بموجب هذه </a:t>
            </a:r>
            <a:r>
              <a:rPr lang="ar-SA" sz="3200" dirty="0">
                <a:solidFill>
                  <a:srgbClr val="0070C0"/>
                </a:solidFill>
              </a:rPr>
              <a:t>الكمبيالة</a:t>
            </a:r>
            <a:r>
              <a:rPr lang="ar-SA" sz="3200" dirty="0"/>
              <a:t> لأمر: </a:t>
            </a:r>
            <a:r>
              <a:rPr lang="ar-SA" sz="3200" dirty="0">
                <a:solidFill>
                  <a:srgbClr val="FF0000"/>
                </a:solidFill>
              </a:rPr>
              <a:t>خالد على أحمد</a:t>
            </a:r>
          </a:p>
          <a:p>
            <a:pPr marL="0" indent="0" algn="r" defTabSz="914400" rtl="1" eaLnBrk="1" latinLnBrk="0" hangingPunct="1">
              <a:lnSpc>
                <a:spcPct val="90000"/>
              </a:lnSpc>
              <a:spcBef>
                <a:spcPts val="1000"/>
              </a:spcBef>
              <a:buNone/>
            </a:pPr>
            <a:r>
              <a:rPr lang="ar-SA" sz="3200" dirty="0"/>
              <a:t>المبلغ الموضح أعلاه وقدره: </a:t>
            </a:r>
            <a:r>
              <a:rPr lang="ar-SA" sz="3200" dirty="0">
                <a:solidFill>
                  <a:srgbClr val="FF0000"/>
                </a:solidFill>
              </a:rPr>
              <a:t>#مائة وأربعة عشر ألف ريال سعودي لا غير#</a:t>
            </a:r>
          </a:p>
          <a:p>
            <a:pPr marL="0" indent="0" algn="r" defTabSz="914400" rtl="1" eaLnBrk="1" latinLnBrk="0" hangingPunct="1">
              <a:lnSpc>
                <a:spcPct val="90000"/>
              </a:lnSpc>
              <a:spcBef>
                <a:spcPts val="1000"/>
              </a:spcBef>
              <a:buNone/>
            </a:pPr>
            <a:endParaRPr lang="ar-SA" sz="3200" dirty="0">
              <a:solidFill>
                <a:srgbClr val="0070C0"/>
              </a:solidFill>
            </a:endParaRPr>
          </a:p>
          <a:p>
            <a:pPr marL="0" indent="0" algn="r" defTabSz="914400" rtl="1" eaLnBrk="1" latinLnBrk="0" hangingPunct="1">
              <a:lnSpc>
                <a:spcPct val="90000"/>
              </a:lnSpc>
              <a:spcBef>
                <a:spcPts val="1000"/>
              </a:spcBef>
              <a:buNone/>
            </a:pPr>
            <a:r>
              <a:rPr lang="ar-SA" sz="3200" dirty="0">
                <a:solidFill>
                  <a:srgbClr val="00B050"/>
                </a:solidFill>
              </a:rPr>
              <a:t>مكان الوفاء: جده شارع الحمراء- عماره ١٣٤</a:t>
            </a:r>
          </a:p>
          <a:p>
            <a:pPr marL="0" indent="0" algn="r" defTabSz="914400" rtl="1" eaLnBrk="1" latinLnBrk="0" hangingPunct="1">
              <a:lnSpc>
                <a:spcPct val="90000"/>
              </a:lnSpc>
              <a:spcBef>
                <a:spcPts val="1000"/>
              </a:spcBef>
              <a:buNone/>
            </a:pPr>
            <a:r>
              <a:rPr lang="ar-SA" sz="3200" dirty="0">
                <a:solidFill>
                  <a:srgbClr val="00B050"/>
                </a:solidFill>
              </a:rPr>
              <a:t>تاريخ الاستحقاق: ١٦ رمضان١٤٤٠هـ</a:t>
            </a:r>
          </a:p>
          <a:p>
            <a:pPr marL="0" indent="0" algn="ctr" defTabSz="914400" rtl="1" eaLnBrk="1" latinLnBrk="0" hangingPunct="1">
              <a:lnSpc>
                <a:spcPct val="90000"/>
              </a:lnSpc>
              <a:spcBef>
                <a:spcPts val="1000"/>
              </a:spcBef>
              <a:buNone/>
            </a:pPr>
            <a:r>
              <a:rPr lang="ar-SA" sz="3200" dirty="0"/>
              <a:t>                          اسم الساحب: عبيد زيد محمد</a:t>
            </a:r>
          </a:p>
          <a:p>
            <a:pPr marL="0" indent="0" algn="ctr" defTabSz="914400" rtl="1" eaLnBrk="1" latinLnBrk="0" hangingPunct="1">
              <a:lnSpc>
                <a:spcPct val="90000"/>
              </a:lnSpc>
              <a:spcBef>
                <a:spcPts val="1000"/>
              </a:spcBef>
              <a:buNone/>
            </a:pPr>
            <a:r>
              <a:rPr lang="ar-SA" sz="3200" dirty="0">
                <a:solidFill>
                  <a:srgbClr val="FF0000"/>
                </a:solidFill>
              </a:rPr>
              <a:t>  التوقيع: </a:t>
            </a:r>
          </a:p>
          <a:p>
            <a:pPr marL="0" indent="0" algn="ctr" defTabSz="914400" rtl="1" eaLnBrk="1" latinLnBrk="0" hangingPunct="1">
              <a:lnSpc>
                <a:spcPct val="90000"/>
              </a:lnSpc>
              <a:spcBef>
                <a:spcPts val="1000"/>
              </a:spcBef>
              <a:buNone/>
            </a:pPr>
            <a:r>
              <a:rPr lang="ar-SA" sz="3200" dirty="0"/>
              <a:t>                                            العنوان: الرياض- طريق الملك عبدالله........</a:t>
            </a:r>
          </a:p>
        </p:txBody>
      </p:sp>
      <p:pic>
        <p:nvPicPr>
          <p:cNvPr id="2" name="Picture 1">
            <a:extLst>
              <a:ext uri="{FF2B5EF4-FFF2-40B4-BE49-F238E27FC236}">
                <a16:creationId xmlns:a16="http://schemas.microsoft.com/office/drawing/2014/main" id="{62F391A0-072E-DD46-A8AB-EDDF4C5C1849}"/>
              </a:ext>
            </a:extLst>
          </p:cNvPr>
          <p:cNvPicPr>
            <a:picLocks noChangeAspect="1"/>
          </p:cNvPicPr>
          <p:nvPr/>
        </p:nvPicPr>
        <p:blipFill>
          <a:blip r:embed="rId2"/>
          <a:stretch>
            <a:fillRect/>
          </a:stretch>
        </p:blipFill>
        <p:spPr>
          <a:xfrm>
            <a:off x="2379663" y="5629276"/>
            <a:ext cx="3092450" cy="611190"/>
          </a:xfrm>
          <a:prstGeom prst="rect">
            <a:avLst/>
          </a:prstGeom>
        </p:spPr>
      </p:pic>
    </p:spTree>
    <p:extLst>
      <p:ext uri="{BB962C8B-B14F-4D97-AF65-F5344CB8AC3E}">
        <p14:creationId xmlns:p14="http://schemas.microsoft.com/office/powerpoint/2010/main" val="14477396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A843-BA64-2F4C-B910-4A85A55FD02D}"/>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إصدار الكمبيالة على بياض</a:t>
            </a:r>
            <a:endParaRPr lang="en-US" b="1" dirty="0"/>
          </a:p>
        </p:txBody>
      </p:sp>
      <p:sp>
        <p:nvSpPr>
          <p:cNvPr id="3" name="Content Placeholder 2">
            <a:extLst>
              <a:ext uri="{FF2B5EF4-FFF2-40B4-BE49-F238E27FC236}">
                <a16:creationId xmlns:a16="http://schemas.microsoft.com/office/drawing/2014/main" id="{0550BA51-23DA-224F-8130-F551CD0341D5}"/>
              </a:ext>
            </a:extLst>
          </p:cNvPr>
          <p:cNvSpPr>
            <a:spLocks noGrp="1"/>
          </p:cNvSpPr>
          <p:nvPr>
            <p:ph idx="1"/>
          </p:nvPr>
        </p:nvSpPr>
        <p:spPr>
          <a:xfrm>
            <a:off x="219075" y="1882775"/>
            <a:ext cx="11134725" cy="4351338"/>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هو المقصود بالكمبيالة على بياض؟ </a:t>
            </a:r>
          </a:p>
          <a:p>
            <a:pPr algn="r" rtl="1"/>
            <a:r>
              <a:rPr lang="ar-SA" sz="4000" dirty="0"/>
              <a:t>متى يلجأ الساحب لسحب كمبيالة على بياض؟</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هل نص النظام على جواز اصدار الكمبيالة على بياض؟ وهل هي كمبيالة صحيحة؟</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هو الفرق بين اصدار الكمبيالة على بياض، وإصدارها لحامله؟</a:t>
            </a:r>
          </a:p>
          <a:p>
            <a:pPr marL="228600" indent="-228600" algn="r" defTabSz="914400" rtl="1" eaLnBrk="1" latinLnBrk="0" hangingPunct="1">
              <a:lnSpc>
                <a:spcPct val="90000"/>
              </a:lnSpc>
              <a:spcBef>
                <a:spcPts val="1000"/>
              </a:spcBef>
              <a:buFont typeface="Arial" panose="020B0604020202020204" pitchFamily="34" charset="0"/>
              <a:buChar char="•"/>
            </a:pPr>
            <a:r>
              <a:rPr lang="ar-SA" sz="4000" dirty="0"/>
              <a:t>ما الذي يترتب على قيام المستفيد </a:t>
            </a:r>
            <a:r>
              <a:rPr lang="ar-SA" sz="4000" dirty="0" err="1"/>
              <a:t>بملئ</a:t>
            </a:r>
            <a:r>
              <a:rPr lang="ar-SA" sz="4000" dirty="0"/>
              <a:t> بيانات غير صحيحة على خلاف الاتفاق؟ فرضين</a:t>
            </a:r>
            <a:endParaRPr lang="en-US" sz="4000" dirty="0"/>
          </a:p>
        </p:txBody>
      </p:sp>
    </p:spTree>
    <p:extLst>
      <p:ext uri="{BB962C8B-B14F-4D97-AF65-F5344CB8AC3E}">
        <p14:creationId xmlns:p14="http://schemas.microsoft.com/office/powerpoint/2010/main" val="34924400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425BE3-4EE0-D940-88F9-D03B3374D017}"/>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DC368EA-4078-0242-8B62-EF3C2A80091E}"/>
              </a:ext>
            </a:extLst>
          </p:cNvPr>
          <p:cNvPicPr>
            <a:picLocks noChangeAspect="1"/>
          </p:cNvPicPr>
          <p:nvPr/>
        </p:nvPicPr>
        <p:blipFill>
          <a:blip r:embed="rId3"/>
          <a:stretch>
            <a:fillRect/>
          </a:stretch>
        </p:blipFill>
        <p:spPr>
          <a:xfrm>
            <a:off x="7866063" y="5057776"/>
            <a:ext cx="3092450" cy="611190"/>
          </a:xfrm>
          <a:prstGeom prst="rect">
            <a:avLst/>
          </a:prstGeom>
        </p:spPr>
      </p:pic>
    </p:spTree>
    <p:extLst>
      <p:ext uri="{BB962C8B-B14F-4D97-AF65-F5344CB8AC3E}">
        <p14:creationId xmlns:p14="http://schemas.microsoft.com/office/powerpoint/2010/main" val="10700107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468418-7392-884D-9CB4-4F1862878FDA}"/>
              </a:ext>
            </a:extLst>
          </p:cNvPr>
          <p:cNvSpPr>
            <a:spLocks noGrp="1"/>
          </p:cNvSpPr>
          <p:nvPr>
            <p:ph/>
          </p:nvPr>
        </p:nvSpPr>
        <p:spPr>
          <a:xfrm>
            <a:off x="300038" y="0"/>
            <a:ext cx="11639550" cy="6858000"/>
          </a:xfrm>
          <a:ln>
            <a:solidFill>
              <a:schemeClr val="tx1"/>
            </a:solidFill>
          </a:ln>
        </p:spPr>
        <p:txBody>
          <a:bodyPr>
            <a:noAutofit/>
          </a:bodyPr>
          <a:lstStyle/>
          <a:p>
            <a:pPr marL="0" indent="0" algn="ctr" defTabSz="914400" rtl="1" eaLnBrk="1" latinLnBrk="0" hangingPunct="1">
              <a:lnSpc>
                <a:spcPct val="90000"/>
              </a:lnSpc>
              <a:spcBef>
                <a:spcPts val="1000"/>
              </a:spcBef>
              <a:buNone/>
            </a:pPr>
            <a:r>
              <a:rPr lang="ar-SA" sz="3200" b="1" u="sng" dirty="0"/>
              <a:t>كمبيالة</a:t>
            </a:r>
          </a:p>
          <a:p>
            <a:pPr marL="0" indent="0" algn="r" defTabSz="914400" rtl="1" eaLnBrk="1" latinLnBrk="0" hangingPunct="1">
              <a:lnSpc>
                <a:spcPct val="90000"/>
              </a:lnSpc>
              <a:spcBef>
                <a:spcPts val="1000"/>
              </a:spcBef>
              <a:buNone/>
            </a:pPr>
            <a:r>
              <a:rPr lang="ar-SA" sz="3200" dirty="0"/>
              <a:t>الرياض في ١٦ جمادى الأول ١٤٤٠هـ                         #١١٤.٠٠٠# ريال سعودي</a:t>
            </a:r>
          </a:p>
          <a:p>
            <a:pPr marL="0" indent="0" algn="r" defTabSz="914400" rtl="1" eaLnBrk="1" latinLnBrk="0" hangingPunct="1">
              <a:lnSpc>
                <a:spcPct val="90000"/>
              </a:lnSpc>
              <a:spcBef>
                <a:spcPts val="1000"/>
              </a:spcBef>
              <a:buNone/>
            </a:pPr>
            <a:endParaRPr lang="ar-SA" sz="3200" dirty="0"/>
          </a:p>
          <a:p>
            <a:pPr marL="0" indent="0" algn="r" defTabSz="914400" rtl="1" eaLnBrk="1" latinLnBrk="0" hangingPunct="1">
              <a:lnSpc>
                <a:spcPct val="90000"/>
              </a:lnSpc>
              <a:spcBef>
                <a:spcPts val="1000"/>
              </a:spcBef>
              <a:buNone/>
            </a:pPr>
            <a:r>
              <a:rPr lang="ar-SA" sz="3200" dirty="0"/>
              <a:t>إلى مؤسسة محمد حامد للمقاولات            وعنوانه: جده- شارع الحمراء- عماره ١٣٤</a:t>
            </a:r>
          </a:p>
          <a:p>
            <a:pPr marL="0" indent="0" algn="r" defTabSz="914400" rtl="1" eaLnBrk="1" latinLnBrk="0" hangingPunct="1">
              <a:lnSpc>
                <a:spcPct val="90000"/>
              </a:lnSpc>
              <a:spcBef>
                <a:spcPts val="1000"/>
              </a:spcBef>
              <a:buNone/>
            </a:pPr>
            <a:r>
              <a:rPr lang="ar-SA" sz="3200" dirty="0"/>
              <a:t>ادفعوا بموجب هذه الكمبيالة لأمر: </a:t>
            </a:r>
            <a:r>
              <a:rPr lang="ar-SA" sz="3200" b="1" dirty="0">
                <a:solidFill>
                  <a:srgbClr val="FF0000"/>
                </a:solidFill>
              </a:rPr>
              <a:t>حامله</a:t>
            </a:r>
          </a:p>
          <a:p>
            <a:pPr marL="0" indent="0" algn="r" defTabSz="914400" rtl="1" eaLnBrk="1" latinLnBrk="0" hangingPunct="1">
              <a:lnSpc>
                <a:spcPct val="90000"/>
              </a:lnSpc>
              <a:spcBef>
                <a:spcPts val="1000"/>
              </a:spcBef>
              <a:buNone/>
            </a:pPr>
            <a:r>
              <a:rPr lang="ar-SA" sz="3200" dirty="0"/>
              <a:t>المبلغ الموضح أعلاه وقدره: #مائة وأربعة عشر ألف ريال سعودي لا غير#</a:t>
            </a:r>
          </a:p>
          <a:p>
            <a:pPr marL="0" indent="0" algn="r" defTabSz="914400" rtl="1" eaLnBrk="1" latinLnBrk="0" hangingPunct="1">
              <a:lnSpc>
                <a:spcPct val="90000"/>
              </a:lnSpc>
              <a:spcBef>
                <a:spcPts val="1000"/>
              </a:spcBef>
              <a:buNone/>
            </a:pPr>
            <a:endParaRPr lang="ar-SA" sz="3200" dirty="0"/>
          </a:p>
          <a:p>
            <a:pPr marL="0" indent="0" algn="r" defTabSz="914400" rtl="1" eaLnBrk="1" latinLnBrk="0" hangingPunct="1">
              <a:lnSpc>
                <a:spcPct val="90000"/>
              </a:lnSpc>
              <a:spcBef>
                <a:spcPts val="1000"/>
              </a:spcBef>
              <a:buNone/>
            </a:pPr>
            <a:r>
              <a:rPr lang="ar-SA" sz="3200" dirty="0"/>
              <a:t>مكان الوفاء: جده شارع الحمراء- عماره ١٣٤</a:t>
            </a:r>
          </a:p>
          <a:p>
            <a:pPr marL="0" indent="0" algn="r" defTabSz="914400" rtl="1" eaLnBrk="1" latinLnBrk="0" hangingPunct="1">
              <a:lnSpc>
                <a:spcPct val="90000"/>
              </a:lnSpc>
              <a:spcBef>
                <a:spcPts val="1000"/>
              </a:spcBef>
              <a:buNone/>
            </a:pPr>
            <a:r>
              <a:rPr lang="ar-SA" sz="3200" dirty="0"/>
              <a:t>تاريخ الاستحقاق: ١٦ رمضان١٤٤٠هـ</a:t>
            </a:r>
          </a:p>
          <a:p>
            <a:pPr marL="0" indent="0" algn="ctr" defTabSz="914400" rtl="1" eaLnBrk="1" latinLnBrk="0" hangingPunct="1">
              <a:lnSpc>
                <a:spcPct val="90000"/>
              </a:lnSpc>
              <a:spcBef>
                <a:spcPts val="1000"/>
              </a:spcBef>
              <a:buNone/>
            </a:pPr>
            <a:r>
              <a:rPr lang="ar-SA" sz="3200" dirty="0"/>
              <a:t>                          اسم الساحب: عبيد زيد محمد</a:t>
            </a:r>
          </a:p>
          <a:p>
            <a:pPr marL="0" indent="0" algn="ctr" defTabSz="914400" rtl="1" eaLnBrk="1" latinLnBrk="0" hangingPunct="1">
              <a:lnSpc>
                <a:spcPct val="90000"/>
              </a:lnSpc>
              <a:spcBef>
                <a:spcPts val="1000"/>
              </a:spcBef>
              <a:buNone/>
            </a:pPr>
            <a:r>
              <a:rPr lang="ar-SA" sz="3200" dirty="0"/>
              <a:t>  التوقيع: </a:t>
            </a:r>
          </a:p>
          <a:p>
            <a:pPr marL="0" indent="0" algn="ctr" defTabSz="914400" rtl="1" eaLnBrk="1" latinLnBrk="0" hangingPunct="1">
              <a:lnSpc>
                <a:spcPct val="90000"/>
              </a:lnSpc>
              <a:spcBef>
                <a:spcPts val="1000"/>
              </a:spcBef>
              <a:buNone/>
            </a:pPr>
            <a:r>
              <a:rPr lang="ar-SA" sz="3200" dirty="0"/>
              <a:t>                                            العنوان: الرياض- طريق الملك عبدالله........</a:t>
            </a:r>
          </a:p>
        </p:txBody>
      </p:sp>
      <p:pic>
        <p:nvPicPr>
          <p:cNvPr id="2" name="Picture 1">
            <a:extLst>
              <a:ext uri="{FF2B5EF4-FFF2-40B4-BE49-F238E27FC236}">
                <a16:creationId xmlns:a16="http://schemas.microsoft.com/office/drawing/2014/main" id="{62F391A0-072E-DD46-A8AB-EDDF4C5C1849}"/>
              </a:ext>
            </a:extLst>
          </p:cNvPr>
          <p:cNvPicPr>
            <a:picLocks noChangeAspect="1"/>
          </p:cNvPicPr>
          <p:nvPr/>
        </p:nvPicPr>
        <p:blipFill>
          <a:blip r:embed="rId2"/>
          <a:stretch>
            <a:fillRect/>
          </a:stretch>
        </p:blipFill>
        <p:spPr>
          <a:xfrm>
            <a:off x="2379663" y="5629276"/>
            <a:ext cx="3092450" cy="611190"/>
          </a:xfrm>
          <a:prstGeom prst="rect">
            <a:avLst/>
          </a:prstGeom>
        </p:spPr>
      </p:pic>
    </p:spTree>
    <p:extLst>
      <p:ext uri="{BB962C8B-B14F-4D97-AF65-F5344CB8AC3E}">
        <p14:creationId xmlns:p14="http://schemas.microsoft.com/office/powerpoint/2010/main" val="10600114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ED5A-3BEC-DD45-8B36-7F87B8C31B4F}"/>
              </a:ext>
            </a:extLst>
          </p:cNvPr>
          <p:cNvSpPr>
            <a:spLocks noGrp="1"/>
          </p:cNvSpPr>
          <p:nvPr>
            <p:ph type="title"/>
          </p:nvPr>
        </p:nvSpPr>
        <p:spPr>
          <a:xfrm>
            <a:off x="728663" y="136525"/>
            <a:ext cx="10515600" cy="935038"/>
          </a:xfrm>
          <a:ln>
            <a:solidFill>
              <a:schemeClr val="accent1"/>
            </a:solidFill>
          </a:ln>
        </p:spPr>
        <p:txBody>
          <a:bodyPr/>
          <a:lstStyle/>
          <a:p>
            <a:pPr algn="ctr" defTabSz="914400" rtl="1" eaLnBrk="1" latinLnBrk="0" hangingPunct="1">
              <a:lnSpc>
                <a:spcPct val="90000"/>
              </a:lnSpc>
              <a:spcBef>
                <a:spcPct val="0"/>
              </a:spcBef>
              <a:buNone/>
            </a:pPr>
            <a:r>
              <a:rPr lang="ar-SA" b="1" dirty="0"/>
              <a:t>الصورية في البيانات الإلزامية للكمبيالة</a:t>
            </a:r>
            <a:endParaRPr lang="en-US" b="1" dirty="0"/>
          </a:p>
        </p:txBody>
      </p:sp>
      <p:sp>
        <p:nvSpPr>
          <p:cNvPr id="3" name="Content Placeholder 2">
            <a:extLst>
              <a:ext uri="{FF2B5EF4-FFF2-40B4-BE49-F238E27FC236}">
                <a16:creationId xmlns:a16="http://schemas.microsoft.com/office/drawing/2014/main" id="{7E449E3D-D951-1441-AF38-1AED41D3143B}"/>
              </a:ext>
            </a:extLst>
          </p:cNvPr>
          <p:cNvSpPr>
            <a:spLocks noGrp="1"/>
          </p:cNvSpPr>
          <p:nvPr>
            <p:ph idx="1"/>
          </p:nvPr>
        </p:nvSpPr>
        <p:spPr>
          <a:xfrm>
            <a:off x="219076" y="1300163"/>
            <a:ext cx="11972924" cy="4479926"/>
          </a:xfrm>
        </p:spPr>
        <p:txBody>
          <a:bodyPr>
            <a:noAutofit/>
          </a:bodyPr>
          <a:lstStyle/>
          <a:p>
            <a:pPr algn="just" rtl="1"/>
            <a:r>
              <a:rPr lang="ar-SA" sz="4000" dirty="0"/>
              <a:t>ما هو المقصود بالصورية؟ اصطناع مظهر غير حقيقي لإخفاء تصرف حقيقي باتفاق الأطراف. أو تزييف بيان أو أكثر في العقد باتفاق الأطراف.</a:t>
            </a:r>
          </a:p>
          <a:p>
            <a:pPr marL="228600" indent="-228600" algn="just" defTabSz="914400" rtl="1" eaLnBrk="1" latinLnBrk="0" hangingPunct="1">
              <a:lnSpc>
                <a:spcPct val="90000"/>
              </a:lnSpc>
              <a:spcBef>
                <a:spcPts val="1000"/>
              </a:spcBef>
              <a:buFont typeface="Arial" panose="020B0604020202020204" pitchFamily="34" charset="0"/>
              <a:buChar char="•"/>
            </a:pPr>
            <a:r>
              <a:rPr lang="ar-SA" sz="4000" dirty="0"/>
              <a:t>الكمبيالة الصورية: هي كمبيالة صحيحة شكلا و متوافر بها كافة البيانات الإلزامية، ولكن بعض هذه البيانات مخالف للحقيقة. مثل ذكر تاريخ انشاء غير صحيح أو مكان انشاء غير حقيقي او ذكر مبلغ أكبر أو أقل. </a:t>
            </a:r>
            <a:r>
              <a:rPr lang="ar-SA" sz="4000" dirty="0">
                <a:solidFill>
                  <a:srgbClr val="FF0000"/>
                </a:solidFill>
              </a:rPr>
              <a:t>أو السحب في الهواء </a:t>
            </a:r>
          </a:p>
          <a:p>
            <a:pPr marL="228600" indent="-228600" algn="just" defTabSz="914400" rtl="1" eaLnBrk="1" latinLnBrk="0" hangingPunct="1">
              <a:lnSpc>
                <a:spcPct val="90000"/>
              </a:lnSpc>
              <a:spcBef>
                <a:spcPts val="1000"/>
              </a:spcBef>
              <a:buFont typeface="Arial" panose="020B0604020202020204" pitchFamily="34" charset="0"/>
              <a:buChar char="•"/>
            </a:pPr>
            <a:r>
              <a:rPr lang="ar-SA" sz="4000" dirty="0"/>
              <a:t>ما هو الفرق بين الكمبيالة الصورية، والكمبيالة التي نقص أحد بياناتها الالزامية؟ </a:t>
            </a:r>
          </a:p>
        </p:txBody>
      </p:sp>
    </p:spTree>
    <p:extLst>
      <p:ext uri="{BB962C8B-B14F-4D97-AF65-F5344CB8AC3E}">
        <p14:creationId xmlns:p14="http://schemas.microsoft.com/office/powerpoint/2010/main" val="1733631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D63F-8D70-9941-8882-0EA83C772EB1}"/>
              </a:ext>
            </a:extLst>
          </p:cNvPr>
          <p:cNvSpPr>
            <a:spLocks noGrp="1"/>
          </p:cNvSpPr>
          <p:nvPr>
            <p:ph type="title"/>
          </p:nvPr>
        </p:nvSpPr>
        <p:spPr>
          <a:xfrm>
            <a:off x="838200" y="165101"/>
            <a:ext cx="10515600" cy="806450"/>
          </a:xfrm>
          <a:ln>
            <a:solidFill>
              <a:schemeClr val="accent1"/>
            </a:solidFill>
          </a:ln>
        </p:spPr>
        <p:txBody>
          <a:bodyPr/>
          <a:lstStyle/>
          <a:p>
            <a:pPr algn="ctr" defTabSz="914400" rtl="1" eaLnBrk="1" latinLnBrk="0" hangingPunct="1">
              <a:lnSpc>
                <a:spcPct val="90000"/>
              </a:lnSpc>
              <a:spcBef>
                <a:spcPct val="0"/>
              </a:spcBef>
              <a:buNone/>
            </a:pPr>
            <a:r>
              <a:rPr lang="ar-SA" b="1" dirty="0"/>
              <a:t>حالات الصورية في الورقة التجارية</a:t>
            </a:r>
            <a:endParaRPr lang="en-US" b="1" dirty="0"/>
          </a:p>
        </p:txBody>
      </p:sp>
      <p:sp>
        <p:nvSpPr>
          <p:cNvPr id="3" name="Content Placeholder 2">
            <a:extLst>
              <a:ext uri="{FF2B5EF4-FFF2-40B4-BE49-F238E27FC236}">
                <a16:creationId xmlns:a16="http://schemas.microsoft.com/office/drawing/2014/main" id="{43F21A15-81F4-B448-9B16-F63EA4DDD8AF}"/>
              </a:ext>
            </a:extLst>
          </p:cNvPr>
          <p:cNvSpPr>
            <a:spLocks noGrp="1"/>
          </p:cNvSpPr>
          <p:nvPr>
            <p:ph idx="1"/>
          </p:nvPr>
        </p:nvSpPr>
        <p:spPr>
          <a:xfrm>
            <a:off x="0" y="1196975"/>
            <a:ext cx="12192000" cy="4351338"/>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b="1" u="sng" dirty="0"/>
              <a:t>أولا: صورية تخفي غش أو أمر غير مشروع: </a:t>
            </a:r>
            <a:r>
              <a:rPr lang="ar-SA" sz="3200" dirty="0"/>
              <a:t>وتقسم لصورتين:</a:t>
            </a:r>
          </a:p>
          <a:p>
            <a:pPr marL="514350" indent="-514350" algn="r" defTabSz="914400" rtl="1" eaLnBrk="1" latinLnBrk="0" hangingPunct="1">
              <a:lnSpc>
                <a:spcPct val="90000"/>
              </a:lnSpc>
              <a:spcBef>
                <a:spcPts val="1000"/>
              </a:spcBef>
              <a:buFont typeface="+mj-lt"/>
              <a:buAutoNum type="arabicParenR"/>
            </a:pPr>
            <a:r>
              <a:rPr lang="ar-SA" sz="3200" dirty="0">
                <a:solidFill>
                  <a:srgbClr val="FF0000"/>
                </a:solidFill>
              </a:rPr>
              <a:t>صورية تخفي غشا يطهر بالتظهير:</a:t>
            </a:r>
          </a:p>
          <a:p>
            <a:pPr algn="r" rtl="1"/>
            <a:r>
              <a:rPr lang="ar-SA" sz="3200" dirty="0"/>
              <a:t>كعدم مشروعية السبب، مثل لو ذكر أن القيمة وصلت بضاعة في حين أن الكمبيالة حررت للوفاء بصفقة أسلحة. </a:t>
            </a:r>
            <a:r>
              <a:rPr lang="ar-SA" sz="3200" dirty="0">
                <a:solidFill>
                  <a:srgbClr val="00B050"/>
                </a:solidFill>
              </a:rPr>
              <a:t>فهل يجوز هنا التمسك بالبطلان للصورية، ومتى؟</a:t>
            </a:r>
          </a:p>
          <a:p>
            <a:pPr algn="r" rtl="1"/>
            <a:r>
              <a:rPr lang="ar-SA" sz="3200" dirty="0"/>
              <a:t>اذا لم تظهر الكمبيالة بعد أو ظهرت لحامل سيء النية فيبطل الالتزام.  ولكن لو ظهرت لحامل حسن النية فلا يستطيع الملتزمين الدفع في مواجهته. </a:t>
            </a:r>
          </a:p>
          <a:p>
            <a:pPr marL="514350" indent="-514350" algn="r" rtl="1">
              <a:buFont typeface="+mj-lt"/>
              <a:buAutoNum type="arabicParenR" startAt="2"/>
            </a:pPr>
            <a:r>
              <a:rPr lang="ar-SA" sz="3200" dirty="0">
                <a:solidFill>
                  <a:srgbClr val="FF0000"/>
                </a:solidFill>
              </a:rPr>
              <a:t>صورية تخفي غشا لا يطهر بالتظهير: </a:t>
            </a:r>
          </a:p>
          <a:p>
            <a:pPr algn="r" rtl="1"/>
            <a:r>
              <a:rPr lang="ar-SA" sz="3200" dirty="0"/>
              <a:t>كما لو كانت الصورية لإخفاء أهلية الساحب الناقصة وقت إنشاء الكمبيالة، أو اذا كانت الصورية تخفي تزوير توقيع الساحب. </a:t>
            </a:r>
            <a:r>
              <a:rPr lang="ar-SA" sz="3200" dirty="0">
                <a:solidFill>
                  <a:srgbClr val="00B050"/>
                </a:solidFill>
              </a:rPr>
              <a:t>فهل يجوز هنا التمسك بالبطلان للصورية؟</a:t>
            </a:r>
            <a:endParaRPr lang="ar-SA" sz="3200" dirty="0"/>
          </a:p>
          <a:p>
            <a:pPr algn="r" rtl="1"/>
            <a:r>
              <a:rPr lang="ar-SA" sz="3200" dirty="0"/>
              <a:t>فحتى لو ظهرت الكمبيالة لحامل حسن النية فإن الساحب يستطيع الدفع في وجهه بالصورية، حيث أن هذه الدفوع لا تطهر بالتظهير. </a:t>
            </a:r>
          </a:p>
        </p:txBody>
      </p:sp>
    </p:spTree>
    <p:extLst>
      <p:ext uri="{BB962C8B-B14F-4D97-AF65-F5344CB8AC3E}">
        <p14:creationId xmlns:p14="http://schemas.microsoft.com/office/powerpoint/2010/main" val="908997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D7DEF9A-CC99-784C-871A-1480E0E16A68}"/>
              </a:ext>
            </a:extLst>
          </p:cNvPr>
          <p:cNvSpPr>
            <a:spLocks noGrp="1"/>
          </p:cNvSpPr>
          <p:nvPr>
            <p:ph/>
          </p:nvPr>
        </p:nvSpPr>
        <p:spPr>
          <a:xfrm>
            <a:off x="338137" y="588964"/>
            <a:ext cx="11582400" cy="5851525"/>
          </a:xfrm>
        </p:spPr>
        <p:txBody>
          <a:bodyPr>
            <a:norm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4000" b="1" u="sng" dirty="0"/>
              <a:t>ثانيا: صورية تخفي أمر مشروع:</a:t>
            </a:r>
          </a:p>
          <a:p>
            <a:pPr marL="228600" indent="-228600" algn="just" defTabSz="914400" rtl="1" eaLnBrk="1" latinLnBrk="0" hangingPunct="1">
              <a:lnSpc>
                <a:spcPct val="90000"/>
              </a:lnSpc>
              <a:spcBef>
                <a:spcPts val="1000"/>
              </a:spcBef>
              <a:buFont typeface="Arial" panose="020B0604020202020204" pitchFamily="34" charset="0"/>
              <a:buChar char="•"/>
            </a:pPr>
            <a:endParaRPr lang="ar-SA" sz="4000" dirty="0"/>
          </a:p>
          <a:p>
            <a:pPr marL="228600" indent="-228600" algn="just" defTabSz="914400" rtl="1" eaLnBrk="1" latinLnBrk="0" hangingPunct="1">
              <a:lnSpc>
                <a:spcPct val="90000"/>
              </a:lnSpc>
              <a:spcBef>
                <a:spcPts val="1000"/>
              </a:spcBef>
              <a:buFont typeface="Arial" panose="020B0604020202020204" pitchFamily="34" charset="0"/>
              <a:buChar char="•"/>
            </a:pPr>
            <a:r>
              <a:rPr lang="ar-SA" sz="4000" dirty="0"/>
              <a:t>فهي لا تخفي غشا ولا تتضمن تحايل غير مشروع وبالتالي صحة الالتزام. </a:t>
            </a:r>
          </a:p>
          <a:p>
            <a:pPr marL="228600" indent="-228600" algn="just" defTabSz="914400" rtl="1" eaLnBrk="1" latinLnBrk="0" hangingPunct="1">
              <a:lnSpc>
                <a:spcPct val="90000"/>
              </a:lnSpc>
              <a:spcBef>
                <a:spcPts val="1000"/>
              </a:spcBef>
              <a:buFont typeface="Arial" panose="020B0604020202020204" pitchFamily="34" charset="0"/>
              <a:buChar char="•"/>
            </a:pPr>
            <a:r>
              <a:rPr lang="ar-SA" sz="4000" dirty="0"/>
              <a:t>كما لو ذكر أن القيمة وصلت بضاعة في حين أنها وصلت نقدا. </a:t>
            </a:r>
          </a:p>
          <a:p>
            <a:pPr marL="228600" indent="-228600" algn="just" defTabSz="914400" rtl="1" eaLnBrk="1" latinLnBrk="0" hangingPunct="1">
              <a:lnSpc>
                <a:spcPct val="90000"/>
              </a:lnSpc>
              <a:spcBef>
                <a:spcPts val="1000"/>
              </a:spcBef>
              <a:buFont typeface="Arial" panose="020B0604020202020204" pitchFamily="34" charset="0"/>
              <a:buChar char="•"/>
            </a:pPr>
            <a:r>
              <a:rPr lang="ar-SA" sz="4000" dirty="0"/>
              <a:t>مثل أيضا لو وقعت الصورية على المبلغ، كما لو كان الساحب مدين للمستفيد بعشرة </a:t>
            </a:r>
            <a:r>
              <a:rPr lang="ar-SA" sz="4000" dirty="0" err="1"/>
              <a:t>الآف</a:t>
            </a:r>
            <a:r>
              <a:rPr lang="ar-SA" sz="4000" dirty="0"/>
              <a:t>، وكان المبلغ المدون باتفاق بينهما أكثر من ذلك. </a:t>
            </a:r>
            <a:endParaRPr lang="en-US" sz="4000" dirty="0"/>
          </a:p>
        </p:txBody>
      </p:sp>
    </p:spTree>
    <p:extLst>
      <p:ext uri="{BB962C8B-B14F-4D97-AF65-F5344CB8AC3E}">
        <p14:creationId xmlns:p14="http://schemas.microsoft.com/office/powerpoint/2010/main" val="3858720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1731D8-E86A-B949-814F-8E89EFCD57DC}"/>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تحريف بيانات الكمبيالة</a:t>
            </a:r>
            <a:endParaRPr lang="en-US" b="1" dirty="0"/>
          </a:p>
        </p:txBody>
      </p:sp>
      <p:sp>
        <p:nvSpPr>
          <p:cNvPr id="4" name="Content Placeholder 3">
            <a:extLst>
              <a:ext uri="{FF2B5EF4-FFF2-40B4-BE49-F238E27FC236}">
                <a16:creationId xmlns:a16="http://schemas.microsoft.com/office/drawing/2014/main" id="{2C302F06-60A4-B245-B376-21C7F1CF0439}"/>
              </a:ext>
            </a:extLst>
          </p:cNvPr>
          <p:cNvSpPr>
            <a:spLocks noGrp="1"/>
          </p:cNvSpPr>
          <p:nvPr>
            <p:ph idx="1"/>
          </p:nvPr>
        </p:nvSpPr>
        <p:spPr/>
        <p:txBody>
          <a:bodyPr>
            <a:norm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4000" dirty="0"/>
              <a:t>ما هو المقصود بالتحريف؟ هو تغيير أحد بيانات الكمبيالة بعد إنشائها دون اتفاق بين أطرافها. كالحذف أو الزيادة أو الشطب.</a:t>
            </a:r>
          </a:p>
          <a:p>
            <a:pPr marL="228600" indent="-228600" algn="just" defTabSz="914400" rtl="1" eaLnBrk="1" latinLnBrk="0" hangingPunct="1">
              <a:lnSpc>
                <a:spcPct val="90000"/>
              </a:lnSpc>
              <a:spcBef>
                <a:spcPts val="1000"/>
              </a:spcBef>
              <a:buFont typeface="Arial" panose="020B0604020202020204" pitchFamily="34" charset="0"/>
              <a:buChar char="•"/>
            </a:pPr>
            <a:r>
              <a:rPr lang="ar-SA" sz="4000" dirty="0"/>
              <a:t>هل يقع الالتزام الصرفي صحيحا على الكمبيالة المحرفة؟</a:t>
            </a:r>
          </a:p>
          <a:p>
            <a:pPr marL="228600" indent="-228600" algn="just" defTabSz="914400" rtl="1" eaLnBrk="1" latinLnBrk="0" hangingPunct="1">
              <a:lnSpc>
                <a:spcPct val="90000"/>
              </a:lnSpc>
              <a:spcBef>
                <a:spcPts val="1000"/>
              </a:spcBef>
              <a:buFont typeface="Arial" panose="020B0604020202020204" pitchFamily="34" charset="0"/>
              <a:buChar char="•"/>
            </a:pPr>
            <a:r>
              <a:rPr lang="ar-SA" sz="4000" dirty="0"/>
              <a:t>يلتزم الموقعون اللاحقون بالبيانات المحرفة، أما الموقعون السابقون على </a:t>
            </a:r>
            <a:r>
              <a:rPr lang="ar-SA" sz="4000"/>
              <a:t>حدوث التحريف فيلتزمون </a:t>
            </a:r>
            <a:r>
              <a:rPr lang="ar-SA" sz="4000" dirty="0"/>
              <a:t>بالمتن الأصلي.</a:t>
            </a:r>
          </a:p>
          <a:p>
            <a:pPr marL="228600" indent="-228600" algn="just" defTabSz="914400" rtl="1" eaLnBrk="1" latinLnBrk="0" hangingPunct="1">
              <a:lnSpc>
                <a:spcPct val="90000"/>
              </a:lnSpc>
              <a:spcBef>
                <a:spcPts val="1000"/>
              </a:spcBef>
              <a:buFont typeface="Arial" panose="020B0604020202020204" pitchFamily="34" charset="0"/>
              <a:buChar char="•"/>
            </a:pPr>
            <a:endParaRPr lang="en-US" sz="4000" dirty="0"/>
          </a:p>
        </p:txBody>
      </p:sp>
    </p:spTree>
    <p:extLst>
      <p:ext uri="{BB962C8B-B14F-4D97-AF65-F5344CB8AC3E}">
        <p14:creationId xmlns:p14="http://schemas.microsoft.com/office/powerpoint/2010/main" val="2405882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468418-7392-884D-9CB4-4F1862878FDA}"/>
              </a:ext>
            </a:extLst>
          </p:cNvPr>
          <p:cNvSpPr>
            <a:spLocks noGrp="1"/>
          </p:cNvSpPr>
          <p:nvPr>
            <p:ph/>
          </p:nvPr>
        </p:nvSpPr>
        <p:spPr>
          <a:xfrm>
            <a:off x="300038" y="0"/>
            <a:ext cx="11639550" cy="6858000"/>
          </a:xfrm>
          <a:ln>
            <a:solidFill>
              <a:schemeClr val="tx1"/>
            </a:solidFill>
          </a:ln>
        </p:spPr>
        <p:txBody>
          <a:bodyPr>
            <a:noAutofit/>
          </a:bodyPr>
          <a:lstStyle/>
          <a:p>
            <a:pPr marL="0" indent="0" algn="ctr" defTabSz="914400" rtl="1" eaLnBrk="1" latinLnBrk="0" hangingPunct="1">
              <a:lnSpc>
                <a:spcPct val="90000"/>
              </a:lnSpc>
              <a:spcBef>
                <a:spcPts val="1000"/>
              </a:spcBef>
              <a:buNone/>
            </a:pPr>
            <a:r>
              <a:rPr lang="ar-SA" sz="3200" b="1" u="sng" dirty="0"/>
              <a:t>كمبيالة</a:t>
            </a:r>
          </a:p>
          <a:p>
            <a:pPr marL="0" indent="0" algn="r" defTabSz="914400" rtl="1" eaLnBrk="1" latinLnBrk="0" hangingPunct="1">
              <a:lnSpc>
                <a:spcPct val="90000"/>
              </a:lnSpc>
              <a:spcBef>
                <a:spcPts val="1000"/>
              </a:spcBef>
              <a:buNone/>
            </a:pPr>
            <a:r>
              <a:rPr lang="ar-SA" sz="3200" dirty="0"/>
              <a:t>الرياض في ١٦ جمادى الأول ١٤٤٠هـ                         #٤٠٠٠# ريال سعودي</a:t>
            </a:r>
          </a:p>
          <a:p>
            <a:pPr marL="0" indent="0" algn="r" defTabSz="914400" rtl="1" eaLnBrk="1" latinLnBrk="0" hangingPunct="1">
              <a:lnSpc>
                <a:spcPct val="90000"/>
              </a:lnSpc>
              <a:spcBef>
                <a:spcPts val="1000"/>
              </a:spcBef>
              <a:buNone/>
            </a:pPr>
            <a:endParaRPr lang="ar-SA" sz="3200" dirty="0"/>
          </a:p>
          <a:p>
            <a:pPr marL="0" indent="0" algn="r" defTabSz="914400" rtl="1" eaLnBrk="1" latinLnBrk="0" hangingPunct="1">
              <a:lnSpc>
                <a:spcPct val="90000"/>
              </a:lnSpc>
              <a:spcBef>
                <a:spcPts val="1000"/>
              </a:spcBef>
              <a:buNone/>
            </a:pPr>
            <a:r>
              <a:rPr lang="ar-SA" sz="3200" dirty="0"/>
              <a:t>إلى مؤسسة محمد حامد للمقاولات            وعنوانه: جده- شارع الحمراء- عماره ١٣٤</a:t>
            </a:r>
          </a:p>
          <a:p>
            <a:pPr marL="0" indent="0" algn="r" defTabSz="914400" rtl="1" eaLnBrk="1" latinLnBrk="0" hangingPunct="1">
              <a:lnSpc>
                <a:spcPct val="90000"/>
              </a:lnSpc>
              <a:spcBef>
                <a:spcPts val="1000"/>
              </a:spcBef>
              <a:buNone/>
            </a:pPr>
            <a:r>
              <a:rPr lang="ar-SA" sz="3200" dirty="0"/>
              <a:t>ادفعوا بموجب هذه الكمبيالة لأمر: خالد على أحمد</a:t>
            </a:r>
          </a:p>
          <a:p>
            <a:pPr marL="0" indent="0" algn="r" defTabSz="914400" rtl="1" eaLnBrk="1" latinLnBrk="0" hangingPunct="1">
              <a:lnSpc>
                <a:spcPct val="90000"/>
              </a:lnSpc>
              <a:spcBef>
                <a:spcPts val="1000"/>
              </a:spcBef>
              <a:buNone/>
            </a:pPr>
            <a:r>
              <a:rPr lang="ar-SA" sz="3200" dirty="0"/>
              <a:t>المبلغ الموضح أعلاه وقدره: #أربعة </a:t>
            </a:r>
            <a:r>
              <a:rPr lang="ar-SA" sz="3200" dirty="0" err="1"/>
              <a:t>الآف</a:t>
            </a:r>
            <a:r>
              <a:rPr lang="ar-SA" sz="3200" dirty="0"/>
              <a:t> ريال سعودي لا غير#</a:t>
            </a:r>
          </a:p>
          <a:p>
            <a:pPr marL="0" indent="0" algn="r" defTabSz="914400" rtl="1" eaLnBrk="1" latinLnBrk="0" hangingPunct="1">
              <a:lnSpc>
                <a:spcPct val="90000"/>
              </a:lnSpc>
              <a:spcBef>
                <a:spcPts val="1000"/>
              </a:spcBef>
              <a:buNone/>
            </a:pPr>
            <a:endParaRPr lang="ar-SA" sz="3200" dirty="0"/>
          </a:p>
          <a:p>
            <a:pPr marL="0" indent="0" algn="r" defTabSz="914400" rtl="1" eaLnBrk="1" latinLnBrk="0" hangingPunct="1">
              <a:lnSpc>
                <a:spcPct val="90000"/>
              </a:lnSpc>
              <a:spcBef>
                <a:spcPts val="1000"/>
              </a:spcBef>
              <a:buNone/>
            </a:pPr>
            <a:r>
              <a:rPr lang="ar-SA" sz="3200" dirty="0"/>
              <a:t>مكان الوفاء: جده شارع الحمراء- عماره ١٣٤</a:t>
            </a:r>
          </a:p>
          <a:p>
            <a:pPr marL="0" indent="0" algn="r" defTabSz="914400" rtl="1" eaLnBrk="1" latinLnBrk="0" hangingPunct="1">
              <a:lnSpc>
                <a:spcPct val="90000"/>
              </a:lnSpc>
              <a:spcBef>
                <a:spcPts val="1000"/>
              </a:spcBef>
              <a:buNone/>
            </a:pPr>
            <a:r>
              <a:rPr lang="ar-SA" sz="3200" dirty="0"/>
              <a:t>تاريخ الاستحقاق: ١٦ رمضان١٤٤٠هـ</a:t>
            </a:r>
          </a:p>
          <a:p>
            <a:pPr marL="0" indent="0" algn="ctr" defTabSz="914400" rtl="1" eaLnBrk="1" latinLnBrk="0" hangingPunct="1">
              <a:lnSpc>
                <a:spcPct val="90000"/>
              </a:lnSpc>
              <a:spcBef>
                <a:spcPts val="1000"/>
              </a:spcBef>
              <a:buNone/>
            </a:pPr>
            <a:r>
              <a:rPr lang="ar-SA" sz="3200" dirty="0"/>
              <a:t>                          اسم الساحب: عبيد زيد محمد</a:t>
            </a:r>
          </a:p>
          <a:p>
            <a:pPr marL="0" indent="0" algn="ctr" defTabSz="914400" rtl="1" eaLnBrk="1" latinLnBrk="0" hangingPunct="1">
              <a:lnSpc>
                <a:spcPct val="90000"/>
              </a:lnSpc>
              <a:spcBef>
                <a:spcPts val="1000"/>
              </a:spcBef>
              <a:buNone/>
            </a:pPr>
            <a:r>
              <a:rPr lang="ar-SA" sz="3200" dirty="0"/>
              <a:t>  التوقيع: </a:t>
            </a:r>
          </a:p>
          <a:p>
            <a:pPr marL="0" indent="0" algn="ctr" defTabSz="914400" rtl="1" eaLnBrk="1" latinLnBrk="0" hangingPunct="1">
              <a:lnSpc>
                <a:spcPct val="90000"/>
              </a:lnSpc>
              <a:spcBef>
                <a:spcPts val="1000"/>
              </a:spcBef>
              <a:buNone/>
            </a:pPr>
            <a:r>
              <a:rPr lang="ar-SA" sz="3200" dirty="0"/>
              <a:t>                                            العنوان: الرياض- طريق الملك عبدالله........</a:t>
            </a:r>
          </a:p>
        </p:txBody>
      </p:sp>
      <p:pic>
        <p:nvPicPr>
          <p:cNvPr id="2" name="Picture 1">
            <a:extLst>
              <a:ext uri="{FF2B5EF4-FFF2-40B4-BE49-F238E27FC236}">
                <a16:creationId xmlns:a16="http://schemas.microsoft.com/office/drawing/2014/main" id="{62F391A0-072E-DD46-A8AB-EDDF4C5C1849}"/>
              </a:ext>
            </a:extLst>
          </p:cNvPr>
          <p:cNvPicPr>
            <a:picLocks noChangeAspect="1"/>
          </p:cNvPicPr>
          <p:nvPr/>
        </p:nvPicPr>
        <p:blipFill>
          <a:blip r:embed="rId2"/>
          <a:stretch>
            <a:fillRect/>
          </a:stretch>
        </p:blipFill>
        <p:spPr>
          <a:xfrm>
            <a:off x="2379663" y="5629276"/>
            <a:ext cx="3092450" cy="611190"/>
          </a:xfrm>
          <a:prstGeom prst="rect">
            <a:avLst/>
          </a:prstGeom>
        </p:spPr>
      </p:pic>
    </p:spTree>
    <p:extLst>
      <p:ext uri="{BB962C8B-B14F-4D97-AF65-F5344CB8AC3E}">
        <p14:creationId xmlns:p14="http://schemas.microsoft.com/office/powerpoint/2010/main" val="3605476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5" y="1114425"/>
            <a:ext cx="7372350"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6000" b="1" dirty="0"/>
              <a:t>المحاضرة الثامنة</a:t>
            </a:r>
            <a:endParaRPr lang="en-US" sz="6000" b="1" dirty="0"/>
          </a:p>
        </p:txBody>
      </p:sp>
    </p:spTree>
    <p:extLst>
      <p:ext uri="{BB962C8B-B14F-4D97-AF65-F5344CB8AC3E}">
        <p14:creationId xmlns:p14="http://schemas.microsoft.com/office/powerpoint/2010/main" val="83433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8808CD-C560-9B4F-8753-566DD063020B}"/>
              </a:ext>
            </a:extLst>
          </p:cNvPr>
          <p:cNvSpPr txBox="1"/>
          <p:nvPr/>
        </p:nvSpPr>
        <p:spPr>
          <a:xfrm>
            <a:off x="2157413" y="1285875"/>
            <a:ext cx="8786813" cy="3170099"/>
          </a:xfrm>
          <a:prstGeom prst="rect">
            <a:avLst/>
          </a:prstGeom>
          <a:noFill/>
        </p:spPr>
        <p:txBody>
          <a:bodyPr wrap="square" rtlCol="0">
            <a:spAutoFit/>
          </a:bodyPr>
          <a:lstStyle/>
          <a:p>
            <a:pPr marL="285750" indent="-285750" algn="r" rtl="1">
              <a:buFont typeface="Arial" panose="020B0604020202020204" pitchFamily="34" charset="0"/>
              <a:buChar char="•"/>
            </a:pPr>
            <a:r>
              <a:rPr lang="ar-SA" sz="4000" dirty="0"/>
              <a:t>ثم ظهر السند لأمر كأداة وفاء وائتمان. </a:t>
            </a:r>
          </a:p>
          <a:p>
            <a:pPr marL="285750" indent="-285750" algn="r" rtl="1">
              <a:buFont typeface="Arial" panose="020B0604020202020204" pitchFamily="34" charset="0"/>
              <a:buChar char="•"/>
            </a:pPr>
            <a:r>
              <a:rPr lang="ar-SA" sz="4000" dirty="0"/>
              <a:t>ومع ظهور البنوك ظهر الشيك كأداة وفاء. </a:t>
            </a:r>
          </a:p>
          <a:p>
            <a:pPr marL="285750" indent="-285750" algn="r" rtl="1">
              <a:buFont typeface="Arial" panose="020B0604020202020204" pitchFamily="34" charset="0"/>
              <a:buChar char="•"/>
            </a:pPr>
            <a:r>
              <a:rPr lang="ar-SA" sz="4000" dirty="0"/>
              <a:t>كيف أثر الشيك على الكمبيالة والسند لأمر؟</a:t>
            </a:r>
          </a:p>
          <a:p>
            <a:pPr marL="285750" indent="-285750" algn="r" rtl="1">
              <a:buFont typeface="Arial" panose="020B0604020202020204" pitchFamily="34" charset="0"/>
              <a:buChar char="•"/>
            </a:pPr>
            <a:endParaRPr lang="ar-SA" sz="4000" dirty="0"/>
          </a:p>
          <a:p>
            <a:pPr marL="285750" indent="-285750" algn="r" rtl="1">
              <a:buFont typeface="Arial" panose="020B0604020202020204" pitchFamily="34" charset="0"/>
              <a:buChar char="•"/>
            </a:pPr>
            <a:r>
              <a:rPr lang="ar-SA" sz="4000" dirty="0"/>
              <a:t>هل هذه الأوراق مقتصرة على التجار؟  </a:t>
            </a:r>
            <a:endParaRPr lang="en-US" sz="4000" dirty="0"/>
          </a:p>
        </p:txBody>
      </p:sp>
    </p:spTree>
    <p:extLst>
      <p:ext uri="{BB962C8B-B14F-4D97-AF65-F5344CB8AC3E}">
        <p14:creationId xmlns:p14="http://schemas.microsoft.com/office/powerpoint/2010/main" val="18322704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p:cNvSpPr/>
          <p:nvPr/>
        </p:nvSpPr>
        <p:spPr>
          <a:xfrm>
            <a:off x="3286539" y="463826"/>
            <a:ext cx="5420139" cy="1696278"/>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algn="ctr" defTabSz="914400" rtl="1" eaLnBrk="1" latinLnBrk="0" hangingPunct="1"/>
            <a:r>
              <a:rPr lang="ar-SA" sz="4000" b="1" dirty="0"/>
              <a:t>محاور المحاضرة</a:t>
            </a:r>
            <a:endParaRPr lang="en-US" sz="4000" b="1" dirty="0"/>
          </a:p>
        </p:txBody>
      </p:sp>
      <p:sp>
        <p:nvSpPr>
          <p:cNvPr id="5" name="Pentagon 4">
            <a:extLst>
              <a:ext uri="{FF2B5EF4-FFF2-40B4-BE49-F238E27FC236}">
                <a16:creationId xmlns:a16="http://schemas.microsoft.com/office/drawing/2014/main" id="{45AB8879-132E-EE4E-B130-D5178555DE9B}"/>
              </a:ext>
            </a:extLst>
          </p:cNvPr>
          <p:cNvSpPr/>
          <p:nvPr/>
        </p:nvSpPr>
        <p:spPr>
          <a:xfrm flipH="1">
            <a:off x="1628773" y="4131989"/>
            <a:ext cx="9938714" cy="8077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شروط وبيانات يجوز إدراجها بالكمبيالة</a:t>
            </a:r>
            <a:endParaRPr lang="en-US" sz="4000" b="1" dirty="0"/>
          </a:p>
        </p:txBody>
      </p:sp>
      <p:sp>
        <p:nvSpPr>
          <p:cNvPr id="6" name="Pentagon 5">
            <a:extLst>
              <a:ext uri="{FF2B5EF4-FFF2-40B4-BE49-F238E27FC236}">
                <a16:creationId xmlns:a16="http://schemas.microsoft.com/office/drawing/2014/main" id="{6FC42B3A-0EAC-BF44-99AE-75F3B9E0857B}"/>
              </a:ext>
            </a:extLst>
          </p:cNvPr>
          <p:cNvSpPr/>
          <p:nvPr/>
        </p:nvSpPr>
        <p:spPr>
          <a:xfrm flipH="1">
            <a:off x="1628775" y="2457865"/>
            <a:ext cx="9938712" cy="1356898"/>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4000" b="1" dirty="0"/>
              <a:t>شروط وبيانات اختيارية يجوز إدراجها في الكمبيالة/ وشروط وبيانات لا يجوز إدراجها</a:t>
            </a:r>
            <a:endParaRPr lang="en-US" sz="4000" b="1" dirty="0"/>
          </a:p>
        </p:txBody>
      </p:sp>
    </p:spTree>
    <p:extLst>
      <p:ext uri="{BB962C8B-B14F-4D97-AF65-F5344CB8AC3E}">
        <p14:creationId xmlns:p14="http://schemas.microsoft.com/office/powerpoint/2010/main" val="5342542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2F874B5-84B2-FA43-A015-42F0ED4781B5}"/>
              </a:ext>
            </a:extLst>
          </p:cNvPr>
          <p:cNvGraphicFramePr>
            <a:graphicFrameLocks noGrp="1"/>
          </p:cNvGraphicFramePr>
          <p:nvPr>
            <p:extLst/>
          </p:nvPr>
        </p:nvGraphicFramePr>
        <p:xfrm>
          <a:off x="0" y="0"/>
          <a:ext cx="12192000" cy="6934200"/>
        </p:xfrm>
        <a:graphic>
          <a:graphicData uri="http://schemas.openxmlformats.org/drawingml/2006/table">
            <a:tbl>
              <a:tblPr firstRow="1" bandRow="1">
                <a:tableStyleId>{5C22544A-7EE6-4342-B048-85BDC9FD1C3A}</a:tableStyleId>
              </a:tblPr>
              <a:tblGrid>
                <a:gridCol w="2185988">
                  <a:extLst>
                    <a:ext uri="{9D8B030D-6E8A-4147-A177-3AD203B41FA5}">
                      <a16:colId xmlns:a16="http://schemas.microsoft.com/office/drawing/2014/main" val="2155126577"/>
                    </a:ext>
                  </a:extLst>
                </a:gridCol>
                <a:gridCol w="3910012">
                  <a:extLst>
                    <a:ext uri="{9D8B030D-6E8A-4147-A177-3AD203B41FA5}">
                      <a16:colId xmlns:a16="http://schemas.microsoft.com/office/drawing/2014/main" val="2691786351"/>
                    </a:ext>
                  </a:extLst>
                </a:gridCol>
                <a:gridCol w="4676775">
                  <a:extLst>
                    <a:ext uri="{9D8B030D-6E8A-4147-A177-3AD203B41FA5}">
                      <a16:colId xmlns:a16="http://schemas.microsoft.com/office/drawing/2014/main" val="1031026174"/>
                    </a:ext>
                  </a:extLst>
                </a:gridCol>
                <a:gridCol w="1419225">
                  <a:extLst>
                    <a:ext uri="{9D8B030D-6E8A-4147-A177-3AD203B41FA5}">
                      <a16:colId xmlns:a16="http://schemas.microsoft.com/office/drawing/2014/main" val="3740143786"/>
                    </a:ext>
                  </a:extLst>
                </a:gridCol>
              </a:tblGrid>
              <a:tr h="564119">
                <a:tc>
                  <a:txBody>
                    <a:bodyPr/>
                    <a:lstStyle/>
                    <a:p>
                      <a:pPr marL="0" algn="ctr" defTabSz="914400" rtl="1" eaLnBrk="1" latinLnBrk="0" hangingPunct="1"/>
                      <a:r>
                        <a:rPr lang="ar-SA" sz="2800" b="1" dirty="0">
                          <a:solidFill>
                            <a:schemeClr val="tx1"/>
                          </a:solidFill>
                        </a:rPr>
                        <a:t>النتيجة</a:t>
                      </a:r>
                      <a:endParaRPr lang="en-US" sz="2800" b="1" dirty="0">
                        <a:solidFill>
                          <a:schemeClr val="tx1"/>
                        </a:solidFill>
                      </a:endParaRPr>
                    </a:p>
                  </a:txBody>
                  <a:tcPr>
                    <a:solidFill>
                      <a:schemeClr val="accent4">
                        <a:lumMod val="60000"/>
                        <a:lumOff val="40000"/>
                      </a:schemeClr>
                    </a:solidFill>
                  </a:tcPr>
                </a:tc>
                <a:tc>
                  <a:txBody>
                    <a:bodyPr/>
                    <a:lstStyle/>
                    <a:p>
                      <a:pPr marL="0" algn="ctr" defTabSz="914400" rtl="1" eaLnBrk="1" latinLnBrk="0" hangingPunct="1"/>
                      <a:r>
                        <a:rPr lang="ar-SA" sz="2800" b="1" dirty="0"/>
                        <a:t>شروط وبيانات لا يجوز إدراجها</a:t>
                      </a:r>
                      <a:endParaRPr lang="en-US" sz="2800" b="1" dirty="0"/>
                    </a:p>
                  </a:txBody>
                  <a:tcPr/>
                </a:tc>
                <a:tc gridSpan="2">
                  <a:txBody>
                    <a:bodyPr/>
                    <a:lstStyle/>
                    <a:p>
                      <a:pPr marL="0" algn="ctr" defTabSz="914400" rtl="1" eaLnBrk="1" latinLnBrk="0" hangingPunct="1"/>
                      <a:r>
                        <a:rPr lang="ar-SA" sz="3200" b="1" dirty="0"/>
                        <a:t>شروط وبيانات يجوز ادرجها</a:t>
                      </a:r>
                      <a:endParaRPr lang="en-US" sz="3200" b="1" dirty="0"/>
                    </a:p>
                  </a:txBody>
                  <a:tcPr>
                    <a:solidFill>
                      <a:schemeClr val="accent6"/>
                    </a:solidFill>
                  </a:tcPr>
                </a:tc>
                <a:tc hMerge="1">
                  <a:txBody>
                    <a:bodyPr/>
                    <a:lstStyle/>
                    <a:p>
                      <a:pPr marL="0" algn="r" defTabSz="914400" rtl="1" eaLnBrk="1" latinLnBrk="0" hangingPunct="1"/>
                      <a:endParaRPr lang="en-US" dirty="0"/>
                    </a:p>
                  </a:txBody>
                  <a:tcPr/>
                </a:tc>
                <a:extLst>
                  <a:ext uri="{0D108BD9-81ED-4DB2-BD59-A6C34878D82A}">
                    <a16:rowId xmlns:a16="http://schemas.microsoft.com/office/drawing/2014/main" val="1584102691"/>
                  </a:ext>
                </a:extLst>
              </a:tr>
              <a:tr h="533400">
                <a:tc rowSpan="2">
                  <a:txBody>
                    <a:bodyPr/>
                    <a:lstStyle/>
                    <a:p>
                      <a:pPr marL="0" algn="ctr" defTabSz="914400" rtl="1" eaLnBrk="1" latinLnBrk="0" hangingPunct="1"/>
                      <a:r>
                        <a:rPr lang="ar-SA" sz="2800" b="1" dirty="0">
                          <a:solidFill>
                            <a:schemeClr val="tx1"/>
                          </a:solidFill>
                        </a:rPr>
                        <a:t>باطلة مطلقا</a:t>
                      </a:r>
                    </a:p>
                  </a:txBody>
                  <a:tcPr>
                    <a:solidFill>
                      <a:schemeClr val="accent4">
                        <a:lumMod val="60000"/>
                        <a:lumOff val="40000"/>
                      </a:schemeClr>
                    </a:solidFill>
                  </a:tcPr>
                </a:tc>
                <a:tc rowSpan="2">
                  <a:txBody>
                    <a:bodyPr/>
                    <a:lstStyle/>
                    <a:p>
                      <a:pPr marL="0" algn="just" defTabSz="914400" rtl="1" eaLnBrk="1" latinLnBrk="0" hangingPunct="1"/>
                      <a:r>
                        <a:rPr lang="ar-SA" sz="3200" b="1" dirty="0">
                          <a:solidFill>
                            <a:schemeClr val="bg1"/>
                          </a:solidFill>
                        </a:rPr>
                        <a:t>١- شروط تفقد الورقة قيمتها بالكامل.</a:t>
                      </a:r>
                      <a:endParaRPr lang="en-US" sz="3200" b="1" dirty="0">
                        <a:solidFill>
                          <a:schemeClr val="bg1"/>
                        </a:solidFill>
                      </a:endParaRPr>
                    </a:p>
                  </a:txBody>
                  <a:tcPr>
                    <a:solidFill>
                      <a:srgbClr val="FF0000"/>
                    </a:solidFill>
                  </a:tcPr>
                </a:tc>
                <a:tc>
                  <a:txBody>
                    <a:bodyPr/>
                    <a:lstStyle/>
                    <a:p>
                      <a:pPr marL="0" algn="r" defTabSz="914400" rtl="1" eaLnBrk="1" latinLnBrk="0" hangingPunct="1"/>
                      <a:r>
                        <a:rPr lang="ar-SA" sz="2800" b="1" dirty="0"/>
                        <a:t>١- شرط  التقديم للقبول</a:t>
                      </a:r>
                      <a:endParaRPr lang="en-US" sz="2800" b="1" dirty="0"/>
                    </a:p>
                  </a:txBody>
                  <a:tcPr>
                    <a:solidFill>
                      <a:schemeClr val="accent6">
                        <a:lumMod val="60000"/>
                        <a:lumOff val="40000"/>
                      </a:schemeClr>
                    </a:solidFill>
                  </a:tcPr>
                </a:tc>
                <a:tc rowSpan="10">
                  <a:txBody>
                    <a:bodyPr/>
                    <a:lstStyle/>
                    <a:p>
                      <a:pPr marL="0" algn="r" defTabSz="914400" rtl="1" eaLnBrk="1" latinLnBrk="0" hangingPunct="1"/>
                      <a:endParaRPr lang="ar-SA" sz="2000" b="1" dirty="0"/>
                    </a:p>
                    <a:p>
                      <a:pPr marL="0" algn="r" defTabSz="914400" rtl="1" eaLnBrk="1" latinLnBrk="0" hangingPunct="1"/>
                      <a:endParaRPr lang="ar-SA" sz="2000" b="1" dirty="0"/>
                    </a:p>
                    <a:p>
                      <a:pPr marL="0" algn="r" defTabSz="914400" rtl="1" eaLnBrk="1" latinLnBrk="0" hangingPunct="1"/>
                      <a:endParaRPr lang="ar-SA" sz="2000" b="1" dirty="0"/>
                    </a:p>
                    <a:p>
                      <a:pPr marL="0" algn="r" defTabSz="914400" rtl="1" eaLnBrk="1" latinLnBrk="0" hangingPunct="1"/>
                      <a:endParaRPr lang="ar-SA" sz="2000" b="1" dirty="0"/>
                    </a:p>
                    <a:p>
                      <a:pPr marL="0" algn="r" defTabSz="914400" rtl="1" eaLnBrk="1" latinLnBrk="0" hangingPunct="1"/>
                      <a:endParaRPr lang="ar-SA" sz="2000" b="1" dirty="0"/>
                    </a:p>
                    <a:p>
                      <a:pPr marL="0" algn="r" defTabSz="914400" rtl="1" eaLnBrk="1" latinLnBrk="0" hangingPunct="1"/>
                      <a:endParaRPr lang="ar-SA" sz="2000" b="1" dirty="0"/>
                    </a:p>
                    <a:p>
                      <a:pPr marL="0" algn="r" defTabSz="914400" rtl="1" eaLnBrk="1" latinLnBrk="0" hangingPunct="1"/>
                      <a:endParaRPr lang="ar-SA" sz="2000" b="1" dirty="0"/>
                    </a:p>
                    <a:p>
                      <a:pPr marL="0" algn="r" defTabSz="914400" rtl="1" eaLnBrk="1" latinLnBrk="0" hangingPunct="1"/>
                      <a:endParaRPr lang="ar-SA" sz="2000" b="1" dirty="0"/>
                    </a:p>
                    <a:p>
                      <a:pPr marL="0" algn="r" defTabSz="914400" rtl="1" eaLnBrk="1" latinLnBrk="0" hangingPunct="1"/>
                      <a:endParaRPr lang="ar-SA" sz="2000" b="1" dirty="0"/>
                    </a:p>
                    <a:p>
                      <a:pPr marL="0" algn="ctr" defTabSz="914400" rtl="1" eaLnBrk="1" latinLnBrk="0" hangingPunct="1"/>
                      <a:r>
                        <a:rPr lang="ar-SA" sz="3200" b="1" dirty="0"/>
                        <a:t>الشروط</a:t>
                      </a:r>
                      <a:endParaRPr lang="en-US" sz="3200" b="1" dirty="0"/>
                    </a:p>
                  </a:txBody>
                  <a:tcPr>
                    <a:solidFill>
                      <a:schemeClr val="bg2"/>
                    </a:solidFill>
                  </a:tcPr>
                </a:tc>
                <a:extLst>
                  <a:ext uri="{0D108BD9-81ED-4DB2-BD59-A6C34878D82A}">
                    <a16:rowId xmlns:a16="http://schemas.microsoft.com/office/drawing/2014/main" val="2917083740"/>
                  </a:ext>
                </a:extLst>
              </a:tr>
              <a:tr h="0">
                <a:tc vMerge="1">
                  <a:txBody>
                    <a:bodyPr/>
                    <a:lstStyle/>
                    <a:p>
                      <a:endParaRPr lang="en-US"/>
                    </a:p>
                  </a:txBody>
                  <a:tcPr/>
                </a:tc>
                <a:tc vMerge="1">
                  <a:txBody>
                    <a:bodyPr/>
                    <a:lstStyle/>
                    <a:p>
                      <a:endParaRPr lang="en-US"/>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t>٢- شرط عدم التقديم للقبول</a:t>
                      </a:r>
                      <a:endParaRPr lang="en-US" sz="2800" b="1" dirty="0"/>
                    </a:p>
                    <a:p>
                      <a:pPr marL="0" algn="r" defTabSz="914400" rtl="1" eaLnBrk="1" latinLnBrk="0" hangingPunct="1"/>
                      <a:endParaRPr lang="en-US" sz="2800" b="1" dirty="0"/>
                    </a:p>
                  </a:txBody>
                  <a:tcPr>
                    <a:solidFill>
                      <a:schemeClr val="accent6">
                        <a:lumMod val="60000"/>
                        <a:lumOff val="40000"/>
                      </a:schemeClr>
                    </a:solidFill>
                  </a:tcPr>
                </a:tc>
                <a:tc vMerge="1">
                  <a:txBody>
                    <a:bodyPr/>
                    <a:lstStyle/>
                    <a:p>
                      <a:endParaRPr lang="en-US"/>
                    </a:p>
                  </a:txBody>
                  <a:tcPr/>
                </a:tc>
                <a:extLst>
                  <a:ext uri="{0D108BD9-81ED-4DB2-BD59-A6C34878D82A}">
                    <a16:rowId xmlns:a16="http://schemas.microsoft.com/office/drawing/2014/main" val="2608629808"/>
                  </a:ext>
                </a:extLst>
              </a:tr>
              <a:tr h="603885">
                <a:tc row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a:t>سند عادي</a:t>
                      </a:r>
                      <a:endParaRPr lang="en-US" sz="2800" b="1" dirty="0"/>
                    </a:p>
                  </a:txBody>
                  <a:tcPr>
                    <a:solidFill>
                      <a:schemeClr val="accent4">
                        <a:lumMod val="60000"/>
                        <a:lumOff val="40000"/>
                      </a:schemeClr>
                    </a:solidFill>
                  </a:tcPr>
                </a:tc>
                <a:tc rowSpan="2">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2800" b="1" dirty="0">
                          <a:solidFill>
                            <a:schemeClr val="bg1"/>
                          </a:solidFill>
                        </a:rPr>
                        <a:t>٢- شروط تفقد الورقة التجارية مبدأ الكفاية الذاتية. </a:t>
                      </a:r>
                      <a:endParaRPr lang="en-US" sz="2800" b="1" dirty="0">
                        <a:solidFill>
                          <a:schemeClr val="bg1"/>
                        </a:solidFill>
                      </a:endParaRPr>
                    </a:p>
                  </a:txBody>
                  <a:tcPr>
                    <a:solidFill>
                      <a:schemeClr val="accent1"/>
                    </a:solidFill>
                  </a:tcPr>
                </a:tc>
                <a:tc>
                  <a:txBody>
                    <a:bodyPr/>
                    <a:lstStyle/>
                    <a:p>
                      <a:pPr algn="r" rtl="1"/>
                      <a:r>
                        <a:rPr lang="ar-SA" sz="2800" b="1" dirty="0"/>
                        <a:t>٣- شرط الرجوع بلا مصاريف</a:t>
                      </a:r>
                      <a:endParaRPr lang="en-US" sz="2800" dirty="0"/>
                    </a:p>
                  </a:txBody>
                  <a:tcPr>
                    <a:solidFill>
                      <a:schemeClr val="accent6">
                        <a:lumMod val="60000"/>
                        <a:lumOff val="40000"/>
                      </a:schemeClr>
                    </a:solidFill>
                  </a:tcPr>
                </a:tc>
                <a:tc vMerge="1">
                  <a:txBody>
                    <a:bodyPr/>
                    <a:lstStyle/>
                    <a:p>
                      <a:endParaRPr lang="en-US"/>
                    </a:p>
                  </a:txBody>
                  <a:tcPr/>
                </a:tc>
                <a:extLst>
                  <a:ext uri="{0D108BD9-81ED-4DB2-BD59-A6C34878D82A}">
                    <a16:rowId xmlns:a16="http://schemas.microsoft.com/office/drawing/2014/main" val="686094410"/>
                  </a:ext>
                </a:extLst>
              </a:tr>
              <a:tr h="340995">
                <a:tc v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800" b="1" dirty="0"/>
                    </a:p>
                  </a:txBody>
                  <a:tcPr>
                    <a:solidFill>
                      <a:schemeClr val="accent4">
                        <a:lumMod val="60000"/>
                        <a:lumOff val="40000"/>
                      </a:schemeClr>
                    </a:solidFill>
                  </a:tcPr>
                </a:tc>
                <a:tc vMerge="1">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lang="en-US" sz="2800" b="1" dirty="0">
                        <a:solidFill>
                          <a:schemeClr val="bg1"/>
                        </a:solidFill>
                      </a:endParaRPr>
                    </a:p>
                  </a:txBody>
                  <a:tcPr>
                    <a:solidFill>
                      <a:schemeClr val="accent1"/>
                    </a:solidFill>
                  </a:tcPr>
                </a:tc>
                <a:tc rowSpan="2">
                  <a:txBody>
                    <a:bodyPr/>
                    <a:lstStyle/>
                    <a:p>
                      <a:pPr algn="r"/>
                      <a:r>
                        <a:rPr lang="ar-SA" sz="2800" b="1" dirty="0"/>
                        <a:t>٤- شرط القبول أو الوفاء الاحتياطي</a:t>
                      </a:r>
                      <a:endParaRPr lang="en-US" sz="2800" dirty="0"/>
                    </a:p>
                  </a:txBody>
                  <a:tcPr>
                    <a:solidFill>
                      <a:schemeClr val="accent6">
                        <a:lumMod val="60000"/>
                        <a:lumOff val="40000"/>
                      </a:schemeClr>
                    </a:solidFill>
                  </a:tcPr>
                </a:tc>
                <a:tc vMerge="1">
                  <a:txBody>
                    <a:bodyPr/>
                    <a:lstStyle/>
                    <a:p>
                      <a:endParaRPr lang="en-US"/>
                    </a:p>
                  </a:txBody>
                  <a:tcPr/>
                </a:tc>
                <a:extLst>
                  <a:ext uri="{0D108BD9-81ED-4DB2-BD59-A6C34878D82A}">
                    <a16:rowId xmlns:a16="http://schemas.microsoft.com/office/drawing/2014/main" val="617763300"/>
                  </a:ext>
                </a:extLst>
              </a:tr>
              <a:tr h="216218">
                <a:tc rowSpan="6">
                  <a:txBody>
                    <a:bodyPr/>
                    <a:lstStyle/>
                    <a:p>
                      <a:pPr marL="0" algn="ctr" defTabSz="914400" rtl="1" eaLnBrk="1" latinLnBrk="0" hangingPunct="1"/>
                      <a:endParaRPr lang="ar-SA" sz="2000" b="1" dirty="0"/>
                    </a:p>
                    <a:p>
                      <a:pPr marL="0" algn="ctr" defTabSz="914400" rtl="1" eaLnBrk="1" latinLnBrk="0" hangingPunct="1"/>
                      <a:endParaRPr lang="ar-SA" sz="3200" b="1" dirty="0"/>
                    </a:p>
                    <a:p>
                      <a:pPr marL="0" algn="ctr" defTabSz="914400" rtl="1" eaLnBrk="1" latinLnBrk="0" hangingPunct="1"/>
                      <a:endParaRPr lang="ar-SA" sz="3200" b="1" dirty="0"/>
                    </a:p>
                    <a:p>
                      <a:pPr marL="0" algn="ctr" defTabSz="914400" rtl="1" eaLnBrk="1" latinLnBrk="0" hangingPunct="1"/>
                      <a:r>
                        <a:rPr lang="ar-SA" sz="3200" b="1" dirty="0"/>
                        <a:t>بطلان الشرط وصحة الورقة</a:t>
                      </a:r>
                      <a:endParaRPr lang="en-US" sz="3200" b="1" dirty="0"/>
                    </a:p>
                  </a:txBody>
                  <a:tcPr>
                    <a:solidFill>
                      <a:schemeClr val="accent4">
                        <a:lumMod val="60000"/>
                        <a:lumOff val="40000"/>
                      </a:schemeClr>
                    </a:solidFill>
                  </a:tcPr>
                </a:tc>
                <a:tc rowSpan="6">
                  <a:txBody>
                    <a:bodyPr/>
                    <a:lstStyle/>
                    <a:p>
                      <a:pPr marL="0" algn="just" defTabSz="914400" rtl="1" eaLnBrk="1" latinLnBrk="0" hangingPunct="1"/>
                      <a:r>
                        <a:rPr lang="ar-SA" sz="2800" b="1" dirty="0">
                          <a:solidFill>
                            <a:schemeClr val="bg1"/>
                          </a:solidFill>
                        </a:rPr>
                        <a:t>٣- شروط لا تفقد الورقة الصفة التجارية، ولكن الشرط باطل لمخالفته للنظام العام. </a:t>
                      </a:r>
                    </a:p>
                    <a:p>
                      <a:pPr marL="514350" indent="-514350" algn="r" defTabSz="914400" rtl="1" eaLnBrk="1" latinLnBrk="0" hangingPunct="1">
                        <a:buAutoNum type="arabic1Minus"/>
                      </a:pPr>
                      <a:r>
                        <a:rPr lang="ar-SA" sz="2800" b="1" dirty="0">
                          <a:solidFill>
                            <a:schemeClr val="bg1"/>
                          </a:solidFill>
                        </a:rPr>
                        <a:t>ادراج شرط بالشيك لجعله أداة ائتمان. </a:t>
                      </a:r>
                    </a:p>
                    <a:p>
                      <a:pPr marL="514350" indent="-514350" algn="r" defTabSz="914400" rtl="1" eaLnBrk="1" latinLnBrk="0" hangingPunct="1">
                        <a:buAutoNum type="arabic1Minus"/>
                      </a:pPr>
                      <a:r>
                        <a:rPr lang="ar-SA" sz="2800" b="1" dirty="0">
                          <a:solidFill>
                            <a:schemeClr val="bg1"/>
                          </a:solidFill>
                        </a:rPr>
                        <a:t>ادراج شرط بدفع فائدة. </a:t>
                      </a:r>
                    </a:p>
                    <a:p>
                      <a:pPr marL="514350" indent="-514350" algn="r" defTabSz="914400" rtl="1" eaLnBrk="1" latinLnBrk="0" hangingPunct="1">
                        <a:buAutoNum type="arabic1Minus"/>
                      </a:pPr>
                      <a:r>
                        <a:rPr lang="ar-SA" sz="2800" b="1" dirty="0">
                          <a:solidFill>
                            <a:schemeClr val="bg1"/>
                          </a:solidFill>
                        </a:rPr>
                        <a:t>إدراج شرط جزائي. </a:t>
                      </a:r>
                      <a:endParaRPr lang="en-US" sz="2800" b="1" dirty="0">
                        <a:solidFill>
                          <a:schemeClr val="bg1"/>
                        </a:solidFill>
                      </a:endParaRPr>
                    </a:p>
                  </a:txBody>
                  <a:tcPr>
                    <a:solidFill>
                      <a:schemeClr val="accent1"/>
                    </a:solidFill>
                  </a:tcPr>
                </a:tc>
                <a:tc vMerge="1">
                  <a:txBody>
                    <a:bodyPr/>
                    <a:lstStyle/>
                    <a:p>
                      <a:pPr marL="0" algn="r" defTabSz="914400" rtl="1" eaLnBrk="1" latinLnBrk="0" hangingPunct="1"/>
                      <a:endParaRPr lang="en-US" sz="2800" b="1" dirty="0"/>
                    </a:p>
                  </a:txBody>
                  <a:tcPr>
                    <a:solidFill>
                      <a:schemeClr val="accent6">
                        <a:lumMod val="60000"/>
                        <a:lumOff val="40000"/>
                      </a:schemeClr>
                    </a:solidFill>
                  </a:tcPr>
                </a:tc>
                <a:tc vMerge="1">
                  <a:txBody>
                    <a:bodyPr/>
                    <a:lstStyle/>
                    <a:p>
                      <a:pPr marL="0" algn="r" defTabSz="914400" rtl="1" eaLnBrk="1" latinLnBrk="0" hangingPunct="1"/>
                      <a:endParaRPr lang="en-US" dirty="0"/>
                    </a:p>
                  </a:txBody>
                  <a:tcPr/>
                </a:tc>
                <a:extLst>
                  <a:ext uri="{0D108BD9-81ED-4DB2-BD59-A6C34878D82A}">
                    <a16:rowId xmlns:a16="http://schemas.microsoft.com/office/drawing/2014/main" val="3670642090"/>
                  </a:ext>
                </a:extLst>
              </a:tr>
              <a:tr h="445357">
                <a:tc vMerge="1">
                  <a:txBody>
                    <a:bodyPr/>
                    <a:lstStyle/>
                    <a:p>
                      <a:endParaRPr lang="en-US" sz="2000" b="1" dirty="0"/>
                    </a:p>
                  </a:txBody>
                  <a:tcPr>
                    <a:solidFill>
                      <a:schemeClr val="accent4">
                        <a:lumMod val="60000"/>
                        <a:lumOff val="40000"/>
                      </a:schemeClr>
                    </a:solidFill>
                  </a:tcPr>
                </a:tc>
                <a:tc vMerge="1">
                  <a:txBody>
                    <a:bodyPr/>
                    <a:lstStyle/>
                    <a:p>
                      <a:pPr marL="0" algn="r" defTabSz="914400" rtl="1" eaLnBrk="1" latinLnBrk="0" hangingPunct="1"/>
                      <a:endParaRPr lang="en-US" sz="2000" b="1" dirty="0"/>
                    </a:p>
                  </a:txBody>
                  <a:tcPr>
                    <a:solidFill>
                      <a:schemeClr val="accent1">
                        <a:lumMod val="60000"/>
                        <a:lumOff val="40000"/>
                      </a:schemeClr>
                    </a:solidFill>
                  </a:tcPr>
                </a:tc>
                <a:tc>
                  <a:txBody>
                    <a:bodyPr/>
                    <a:lstStyle/>
                    <a:p>
                      <a:pPr marL="0" algn="r" defTabSz="914400" rtl="1" eaLnBrk="1" latinLnBrk="0" hangingPunct="1"/>
                      <a:r>
                        <a:rPr lang="ar-SA" sz="2800" b="1" dirty="0"/>
                        <a:t>٥- شرط الوفاء في موطن مختار </a:t>
                      </a:r>
                      <a:endParaRPr lang="en-US" sz="2800" b="1" dirty="0"/>
                    </a:p>
                  </a:txBody>
                  <a:tcPr>
                    <a:solidFill>
                      <a:schemeClr val="accent6">
                        <a:lumMod val="60000"/>
                        <a:lumOff val="40000"/>
                      </a:schemeClr>
                    </a:solidFill>
                  </a:tcPr>
                </a:tc>
                <a:tc vMerge="1">
                  <a:txBody>
                    <a:bodyPr/>
                    <a:lstStyle/>
                    <a:p>
                      <a:pPr marL="0" algn="r" defTabSz="914400" rtl="1" eaLnBrk="1" latinLnBrk="0" hangingPunct="1"/>
                      <a:endParaRPr lang="en-US" dirty="0"/>
                    </a:p>
                  </a:txBody>
                  <a:tcPr/>
                </a:tc>
                <a:extLst>
                  <a:ext uri="{0D108BD9-81ED-4DB2-BD59-A6C34878D82A}">
                    <a16:rowId xmlns:a16="http://schemas.microsoft.com/office/drawing/2014/main" val="1834406091"/>
                  </a:ext>
                </a:extLst>
              </a:tr>
              <a:tr h="445357">
                <a:tc vMerge="1">
                  <a:txBody>
                    <a:bodyPr/>
                    <a:lstStyle/>
                    <a:p>
                      <a:endParaRPr lang="en-US" sz="2000" b="1" dirty="0"/>
                    </a:p>
                  </a:txBody>
                  <a:tcPr>
                    <a:solidFill>
                      <a:schemeClr val="accent4">
                        <a:lumMod val="60000"/>
                        <a:lumOff val="40000"/>
                      </a:schemeClr>
                    </a:solidFill>
                  </a:tcPr>
                </a:tc>
                <a:tc vMerge="1">
                  <a:txBody>
                    <a:bodyPr/>
                    <a:lstStyle/>
                    <a:p>
                      <a:endParaRPr lang="en-US" sz="2000" b="1" dirty="0"/>
                    </a:p>
                  </a:txBody>
                  <a:tcPr>
                    <a:solidFill>
                      <a:schemeClr val="accent1">
                        <a:lumMod val="60000"/>
                        <a:lumOff val="40000"/>
                      </a:schemeClr>
                    </a:solidFill>
                  </a:tcPr>
                </a:tc>
                <a:tc>
                  <a:txBody>
                    <a:bodyPr/>
                    <a:lstStyle/>
                    <a:p>
                      <a:pPr marL="0" algn="r" defTabSz="914400" rtl="1" eaLnBrk="1" latinLnBrk="0" hangingPunct="1"/>
                      <a:r>
                        <a:rPr lang="ar-SA" sz="2800" b="1" dirty="0"/>
                        <a:t>٦- شرط إخطار المسحوب عليه</a:t>
                      </a:r>
                      <a:endParaRPr lang="en-US" sz="2800" b="1" dirty="0"/>
                    </a:p>
                  </a:txBody>
                  <a:tcPr>
                    <a:solidFill>
                      <a:schemeClr val="accent6">
                        <a:lumMod val="60000"/>
                        <a:lumOff val="40000"/>
                      </a:schemeClr>
                    </a:solidFill>
                  </a:tcPr>
                </a:tc>
                <a:tc vMerge="1">
                  <a:txBody>
                    <a:bodyPr/>
                    <a:lstStyle/>
                    <a:p>
                      <a:pPr marL="0" algn="r" defTabSz="914400" rtl="1" eaLnBrk="1" latinLnBrk="0" hangingPunct="1"/>
                      <a:endParaRPr lang="en-US" dirty="0"/>
                    </a:p>
                  </a:txBody>
                  <a:tcPr/>
                </a:tc>
                <a:extLst>
                  <a:ext uri="{0D108BD9-81ED-4DB2-BD59-A6C34878D82A}">
                    <a16:rowId xmlns:a16="http://schemas.microsoft.com/office/drawing/2014/main" val="3857233339"/>
                  </a:ext>
                </a:extLst>
              </a:tr>
              <a:tr h="385976">
                <a:tc vMerge="1">
                  <a:txBody>
                    <a:bodyPr/>
                    <a:lstStyle/>
                    <a:p>
                      <a:endParaRPr lang="en-US" sz="2000" b="1" dirty="0"/>
                    </a:p>
                  </a:txBody>
                  <a:tcPr>
                    <a:solidFill>
                      <a:schemeClr val="accent4">
                        <a:lumMod val="60000"/>
                        <a:lumOff val="40000"/>
                      </a:schemeClr>
                    </a:solidFill>
                  </a:tcPr>
                </a:tc>
                <a:tc vMerge="1">
                  <a:txBody>
                    <a:bodyPr/>
                    <a:lstStyle/>
                    <a:p>
                      <a:endParaRPr lang="en-US" sz="2000" b="1" dirty="0"/>
                    </a:p>
                  </a:txBody>
                  <a:tcPr>
                    <a:solidFill>
                      <a:schemeClr val="accent1">
                        <a:lumMod val="60000"/>
                        <a:lumOff val="40000"/>
                      </a:schemeClr>
                    </a:solidFill>
                  </a:tcPr>
                </a:tc>
                <a:tc>
                  <a:txBody>
                    <a:bodyPr/>
                    <a:lstStyle/>
                    <a:p>
                      <a:pPr marL="0" algn="r" defTabSz="914400" rtl="1" eaLnBrk="1" latinLnBrk="0" hangingPunct="1"/>
                      <a:r>
                        <a:rPr lang="ar-SA" sz="2800" b="1" dirty="0"/>
                        <a:t>٧- شرط عدم الضمان</a:t>
                      </a:r>
                    </a:p>
                  </a:txBody>
                  <a:tcPr>
                    <a:solidFill>
                      <a:schemeClr val="accent6">
                        <a:lumMod val="60000"/>
                        <a:lumOff val="40000"/>
                      </a:schemeClr>
                    </a:solidFill>
                  </a:tcPr>
                </a:tc>
                <a:tc vMerge="1">
                  <a:txBody>
                    <a:bodyPr/>
                    <a:lstStyle/>
                    <a:p>
                      <a:pPr marL="0" algn="r" defTabSz="914400" rtl="1" eaLnBrk="1" latinLnBrk="0" hangingPunct="1"/>
                      <a:endParaRPr lang="ar-SA" dirty="0"/>
                    </a:p>
                  </a:txBody>
                  <a:tcPr/>
                </a:tc>
                <a:extLst>
                  <a:ext uri="{0D108BD9-81ED-4DB2-BD59-A6C34878D82A}">
                    <a16:rowId xmlns:a16="http://schemas.microsoft.com/office/drawing/2014/main" val="845289424"/>
                  </a:ext>
                </a:extLst>
              </a:tr>
              <a:tr h="385976">
                <a:tc vMerge="1">
                  <a:txBody>
                    <a:bodyPr/>
                    <a:lstStyle/>
                    <a:p>
                      <a:endParaRPr lang="en-US" sz="2000" b="1" dirty="0"/>
                    </a:p>
                  </a:txBody>
                  <a:tcPr>
                    <a:solidFill>
                      <a:schemeClr val="accent4">
                        <a:lumMod val="60000"/>
                        <a:lumOff val="40000"/>
                      </a:schemeClr>
                    </a:solidFill>
                  </a:tcPr>
                </a:tc>
                <a:tc vMerge="1">
                  <a:txBody>
                    <a:bodyPr/>
                    <a:lstStyle/>
                    <a:p>
                      <a:pPr marL="0" algn="r" defTabSz="914400" rtl="1" eaLnBrk="1" latinLnBrk="0" hangingPunct="1"/>
                      <a:endParaRPr lang="en-US" sz="2000" b="1" dirty="0"/>
                    </a:p>
                  </a:txBody>
                  <a:tcPr>
                    <a:solidFill>
                      <a:schemeClr val="accent1">
                        <a:lumMod val="60000"/>
                        <a:lumOff val="40000"/>
                      </a:schemeClr>
                    </a:solidFill>
                  </a:tcPr>
                </a:tc>
                <a:tc>
                  <a:txBody>
                    <a:bodyPr/>
                    <a:lstStyle/>
                    <a:p>
                      <a:pPr marL="0" algn="r" defTabSz="914400" rtl="1" eaLnBrk="1" latinLnBrk="0" hangingPunct="1"/>
                      <a:r>
                        <a:rPr lang="ar-SA" sz="2800" b="1" dirty="0"/>
                        <a:t>٨- شرط حظر التظهير</a:t>
                      </a:r>
                    </a:p>
                  </a:txBody>
                  <a:tcPr>
                    <a:solidFill>
                      <a:schemeClr val="accent6">
                        <a:lumMod val="60000"/>
                        <a:lumOff val="40000"/>
                      </a:schemeClr>
                    </a:solidFill>
                  </a:tcPr>
                </a:tc>
                <a:tc vMerge="1">
                  <a:txBody>
                    <a:bodyPr/>
                    <a:lstStyle/>
                    <a:p>
                      <a:pPr marL="0" algn="r" defTabSz="914400" rtl="1" eaLnBrk="1" latinLnBrk="0" hangingPunct="1"/>
                      <a:endParaRPr lang="ar-SA" dirty="0"/>
                    </a:p>
                  </a:txBody>
                  <a:tcPr/>
                </a:tc>
                <a:extLst>
                  <a:ext uri="{0D108BD9-81ED-4DB2-BD59-A6C34878D82A}">
                    <a16:rowId xmlns:a16="http://schemas.microsoft.com/office/drawing/2014/main" val="383930739"/>
                  </a:ext>
                </a:extLst>
              </a:tr>
              <a:tr h="0">
                <a:tc vMerge="1">
                  <a:txBody>
                    <a:bodyPr/>
                    <a:lstStyle/>
                    <a:p>
                      <a:endParaRPr lang="en-US" sz="2000" b="1" dirty="0"/>
                    </a:p>
                  </a:txBody>
                  <a:tcPr>
                    <a:solidFill>
                      <a:schemeClr val="accent4">
                        <a:lumMod val="60000"/>
                        <a:lumOff val="40000"/>
                      </a:schemeClr>
                    </a:solidFill>
                  </a:tcPr>
                </a:tc>
                <a:tc vMerge="1">
                  <a:txBody>
                    <a:bodyPr/>
                    <a:lstStyle/>
                    <a:p>
                      <a:pPr marL="0" algn="r" defTabSz="914400" rtl="1" eaLnBrk="1" latinLnBrk="0" hangingPunct="1"/>
                      <a:endParaRPr lang="en-US" sz="2000" b="1" dirty="0"/>
                    </a:p>
                  </a:txBody>
                  <a:tcPr>
                    <a:solidFill>
                      <a:schemeClr val="accent1">
                        <a:lumMod val="60000"/>
                        <a:lumOff val="40000"/>
                      </a:schemeClr>
                    </a:solidFill>
                  </a:tcPr>
                </a:tc>
                <a:tc>
                  <a:txBody>
                    <a:bodyPr/>
                    <a:lstStyle/>
                    <a:p>
                      <a:pPr marL="0" algn="r" defTabSz="914400" rtl="1" eaLnBrk="1" latinLnBrk="0" hangingPunct="1"/>
                      <a:r>
                        <a:rPr lang="ar-SA" sz="2800" b="1" dirty="0"/>
                        <a:t>٩- شرط ليست لأمر</a:t>
                      </a:r>
                    </a:p>
                  </a:txBody>
                  <a:tcPr>
                    <a:solidFill>
                      <a:schemeClr val="accent6">
                        <a:lumMod val="60000"/>
                        <a:lumOff val="40000"/>
                      </a:schemeClr>
                    </a:solidFill>
                  </a:tcPr>
                </a:tc>
                <a:tc vMerge="1">
                  <a:txBody>
                    <a:bodyPr/>
                    <a:lstStyle/>
                    <a:p>
                      <a:pPr marL="0" algn="r" defTabSz="914400" rtl="1" eaLnBrk="1" latinLnBrk="0" hangingPunct="1"/>
                      <a:endParaRPr lang="ar-SA" dirty="0"/>
                    </a:p>
                  </a:txBody>
                  <a:tcPr/>
                </a:tc>
                <a:extLst>
                  <a:ext uri="{0D108BD9-81ED-4DB2-BD59-A6C34878D82A}">
                    <a16:rowId xmlns:a16="http://schemas.microsoft.com/office/drawing/2014/main" val="303246882"/>
                  </a:ext>
                </a:extLst>
              </a:tr>
              <a:tr h="445357">
                <a:tc rowSpan="2">
                  <a:txBody>
                    <a:bodyPr/>
                    <a:lstStyle/>
                    <a:p>
                      <a:pPr marL="0" algn="ctr" defTabSz="914400" rtl="1" eaLnBrk="1" latinLnBrk="0" hangingPunct="1"/>
                      <a:endParaRPr lang="ar-SA" sz="2000" b="1" dirty="0"/>
                    </a:p>
                    <a:p>
                      <a:pPr marL="0" algn="ctr" defTabSz="914400" rtl="1" eaLnBrk="1" latinLnBrk="0" hangingPunct="1"/>
                      <a:r>
                        <a:rPr lang="ar-SA" sz="2800" b="1" dirty="0"/>
                        <a:t>سند عادي</a:t>
                      </a:r>
                      <a:endParaRPr lang="en-US" sz="2800" b="1" dirty="0"/>
                    </a:p>
                  </a:txBody>
                  <a:tcPr>
                    <a:solidFill>
                      <a:schemeClr val="accent4">
                        <a:lumMod val="60000"/>
                        <a:lumOff val="40000"/>
                      </a:schemeClr>
                    </a:solidFill>
                  </a:tcPr>
                </a:tc>
                <a:tc>
                  <a:txBody>
                    <a:bodyPr/>
                    <a:lstStyle/>
                    <a:p>
                      <a:pPr marL="0" algn="r" defTabSz="914400" rtl="1" eaLnBrk="1" latinLnBrk="0" hangingPunct="1"/>
                      <a:r>
                        <a:rPr lang="ar-SA" sz="2400" b="1" dirty="0"/>
                        <a:t>١- ذكر أكثر من ميعاد استحقاق</a:t>
                      </a:r>
                      <a:endParaRPr lang="en-US" sz="2400" b="1" dirty="0"/>
                    </a:p>
                  </a:txBody>
                  <a:tcPr>
                    <a:solidFill>
                      <a:schemeClr val="bg2"/>
                    </a:solidFill>
                  </a:tcPr>
                </a:tc>
                <a:tc>
                  <a:txBody>
                    <a:bodyPr/>
                    <a:lstStyle/>
                    <a:p>
                      <a:pPr marL="0" algn="r" defTabSz="914400" rtl="1" eaLnBrk="1" latinLnBrk="0" hangingPunct="1"/>
                      <a:r>
                        <a:rPr lang="ar-SA" sz="2400" b="1" dirty="0"/>
                        <a:t>١- بيان وصول القيمة</a:t>
                      </a:r>
                    </a:p>
                  </a:txBody>
                  <a:tcPr>
                    <a:solidFill>
                      <a:schemeClr val="bg2"/>
                    </a:solidFill>
                  </a:tcPr>
                </a:tc>
                <a:tc rowSpan="2">
                  <a:txBody>
                    <a:bodyPr/>
                    <a:lstStyle/>
                    <a:p>
                      <a:pPr marL="0" algn="ctr" defTabSz="914400" rtl="1" eaLnBrk="1" latinLnBrk="0" hangingPunct="1"/>
                      <a:r>
                        <a:rPr lang="ar-SA" sz="3200" b="1" dirty="0"/>
                        <a:t>البيانات</a:t>
                      </a:r>
                    </a:p>
                  </a:txBody>
                  <a:tcPr>
                    <a:solidFill>
                      <a:schemeClr val="bg2"/>
                    </a:solidFill>
                  </a:tcPr>
                </a:tc>
                <a:extLst>
                  <a:ext uri="{0D108BD9-81ED-4DB2-BD59-A6C34878D82A}">
                    <a16:rowId xmlns:a16="http://schemas.microsoft.com/office/drawing/2014/main" val="2953075849"/>
                  </a:ext>
                </a:extLst>
              </a:tr>
              <a:tr h="385976">
                <a:tc vMerge="1">
                  <a:txBody>
                    <a:bodyPr/>
                    <a:lstStyle/>
                    <a:p>
                      <a:pPr marL="0" algn="r" defTabSz="914400" rtl="1" eaLnBrk="1" latinLnBrk="0" hangingPunct="1"/>
                      <a:endParaRPr lang="en-US" dirty="0"/>
                    </a:p>
                  </a:txBody>
                  <a:tcPr/>
                </a:tc>
                <a:tc>
                  <a:txBody>
                    <a:bodyPr/>
                    <a:lstStyle/>
                    <a:p>
                      <a:pPr marL="0" algn="r" defTabSz="914400" rtl="1" eaLnBrk="1" latinLnBrk="0" hangingPunct="1"/>
                      <a:r>
                        <a:rPr lang="ar-SA" sz="2000" b="1" dirty="0"/>
                        <a:t>٢- ذكر أكثر من تاريخ إنشاء.</a:t>
                      </a:r>
                      <a:endParaRPr lang="en-US" sz="2000" b="1" dirty="0"/>
                    </a:p>
                  </a:txBody>
                  <a:tcPr>
                    <a:solidFill>
                      <a:schemeClr val="bg2"/>
                    </a:solidFill>
                  </a:tcPr>
                </a:tc>
                <a:tc>
                  <a:txBody>
                    <a:bodyPr/>
                    <a:lstStyle/>
                    <a:p>
                      <a:pPr marL="0" algn="r" defTabSz="914400" rtl="1" eaLnBrk="1" latinLnBrk="0" hangingPunct="1"/>
                      <a:r>
                        <a:rPr lang="ar-SA" sz="2000" b="1" dirty="0"/>
                        <a:t>٢- بيان تعدد النسخ</a:t>
                      </a:r>
                    </a:p>
                  </a:txBody>
                  <a:tcPr>
                    <a:solidFill>
                      <a:schemeClr val="bg2"/>
                    </a:solidFill>
                  </a:tcPr>
                </a:tc>
                <a:tc vMerge="1">
                  <a:txBody>
                    <a:bodyPr/>
                    <a:lstStyle/>
                    <a:p>
                      <a:pPr marL="0" algn="r" defTabSz="914400" rtl="1" eaLnBrk="1" latinLnBrk="0" hangingPunct="1"/>
                      <a:endParaRPr lang="ar-SA" dirty="0"/>
                    </a:p>
                  </a:txBody>
                  <a:tcPr>
                    <a:solidFill>
                      <a:schemeClr val="accent6"/>
                    </a:solidFill>
                  </a:tcPr>
                </a:tc>
                <a:extLst>
                  <a:ext uri="{0D108BD9-81ED-4DB2-BD59-A6C34878D82A}">
                    <a16:rowId xmlns:a16="http://schemas.microsoft.com/office/drawing/2014/main" val="1383694937"/>
                  </a:ext>
                </a:extLst>
              </a:tr>
            </a:tbl>
          </a:graphicData>
        </a:graphic>
      </p:graphicFrame>
    </p:spTree>
    <p:extLst>
      <p:ext uri="{BB962C8B-B14F-4D97-AF65-F5344CB8AC3E}">
        <p14:creationId xmlns:p14="http://schemas.microsoft.com/office/powerpoint/2010/main" val="1051601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F02642-CF3F-DB46-81BF-F38DC1C43450}"/>
              </a:ext>
            </a:extLst>
          </p:cNvPr>
          <p:cNvSpPr>
            <a:spLocks noGrp="1"/>
          </p:cNvSpPr>
          <p:nvPr>
            <p:ph type="title"/>
          </p:nvPr>
        </p:nvSpPr>
        <p:spPr>
          <a:xfrm>
            <a:off x="838200" y="65087"/>
            <a:ext cx="10515600" cy="963613"/>
          </a:xfrm>
          <a:ln>
            <a:solidFill>
              <a:schemeClr val="accent1"/>
            </a:solidFill>
          </a:ln>
        </p:spPr>
        <p:txBody>
          <a:bodyPr/>
          <a:lstStyle/>
          <a:p>
            <a:pPr algn="ctr" defTabSz="914400" rtl="1" eaLnBrk="1" latinLnBrk="0" hangingPunct="1">
              <a:lnSpc>
                <a:spcPct val="90000"/>
              </a:lnSpc>
              <a:spcBef>
                <a:spcPct val="0"/>
              </a:spcBef>
              <a:buNone/>
            </a:pPr>
            <a:r>
              <a:rPr lang="ar-SA" b="1" dirty="0"/>
              <a:t>الشروط والبيانات الاختيارية</a:t>
            </a:r>
            <a:endParaRPr lang="en-US" b="1" dirty="0"/>
          </a:p>
        </p:txBody>
      </p:sp>
      <p:sp>
        <p:nvSpPr>
          <p:cNvPr id="4" name="Content Placeholder 3">
            <a:extLst>
              <a:ext uri="{FF2B5EF4-FFF2-40B4-BE49-F238E27FC236}">
                <a16:creationId xmlns:a16="http://schemas.microsoft.com/office/drawing/2014/main" id="{296E85DC-F481-474F-AB08-3A9B798275DF}"/>
              </a:ext>
            </a:extLst>
          </p:cNvPr>
          <p:cNvSpPr>
            <a:spLocks noGrp="1"/>
          </p:cNvSpPr>
          <p:nvPr>
            <p:ph idx="1"/>
          </p:nvPr>
        </p:nvSpPr>
        <p:spPr>
          <a:xfrm>
            <a:off x="0" y="1214438"/>
            <a:ext cx="12192000" cy="4027488"/>
          </a:xfrm>
        </p:spPr>
        <p:txBody>
          <a:bodyPr>
            <a:noAutofit/>
          </a:bodyPr>
          <a:lstStyle/>
          <a:p>
            <a:pPr marL="228600" indent="-228600" algn="just" defTabSz="914400" rtl="1" eaLnBrk="1" latinLnBrk="0" hangingPunct="1">
              <a:lnSpc>
                <a:spcPct val="90000"/>
              </a:lnSpc>
              <a:spcBef>
                <a:spcPts val="1000"/>
              </a:spcBef>
              <a:buFont typeface="Arial" panose="020B0604020202020204" pitchFamily="34" charset="0"/>
              <a:buChar char="•"/>
            </a:pPr>
            <a:r>
              <a:rPr lang="ar-SA" sz="3600" dirty="0"/>
              <a:t>ماذا نقصد بالشروط والبيانات الاختيارية؟</a:t>
            </a:r>
          </a:p>
          <a:p>
            <a:pPr marL="228600" indent="-228600" algn="just" defTabSz="914400" rtl="1" eaLnBrk="1" latinLnBrk="0" hangingPunct="1">
              <a:lnSpc>
                <a:spcPct val="90000"/>
              </a:lnSpc>
              <a:spcBef>
                <a:spcPts val="1000"/>
              </a:spcBef>
              <a:buFont typeface="Arial" panose="020B0604020202020204" pitchFamily="34" charset="0"/>
              <a:buChar char="•"/>
            </a:pPr>
            <a:r>
              <a:rPr lang="ar-SA" sz="3600" dirty="0"/>
              <a:t>من الذي يضيف هذه الشروط والبيانات؟ </a:t>
            </a:r>
          </a:p>
          <a:p>
            <a:pPr marL="228600" indent="-228600" algn="just" defTabSz="914400" rtl="1" eaLnBrk="1" latinLnBrk="0" hangingPunct="1">
              <a:lnSpc>
                <a:spcPct val="90000"/>
              </a:lnSpc>
              <a:spcBef>
                <a:spcPts val="1000"/>
              </a:spcBef>
              <a:buFont typeface="Arial" panose="020B0604020202020204" pitchFamily="34" charset="0"/>
              <a:buChar char="•"/>
            </a:pPr>
            <a:r>
              <a:rPr lang="ar-SA" sz="3600" dirty="0"/>
              <a:t>يجوز إضافة هذه الشروط والبيانات ولكن يجب مراعاة ما يلي: </a:t>
            </a:r>
          </a:p>
          <a:p>
            <a:pPr marL="742950" indent="-742950" algn="just" defTabSz="914400" rtl="1" eaLnBrk="1" latinLnBrk="0" hangingPunct="1">
              <a:lnSpc>
                <a:spcPct val="90000"/>
              </a:lnSpc>
              <a:spcBef>
                <a:spcPts val="1000"/>
              </a:spcBef>
              <a:buFont typeface="+mj-lt"/>
              <a:buAutoNum type="arabicPeriod"/>
            </a:pPr>
            <a:r>
              <a:rPr lang="ar-SA" sz="3600" dirty="0">
                <a:solidFill>
                  <a:srgbClr val="FF0000"/>
                </a:solidFill>
              </a:rPr>
              <a:t>ألا تكون الإضافة مخالفة للشريعة الإسلامية أو النظام العام. كأن يدون أن السبب هو صفقة سلاح. والجزاء المترتب على ذلك هو البطلان المطلق. </a:t>
            </a:r>
          </a:p>
          <a:p>
            <a:pPr marL="742950" indent="-742950" algn="just" defTabSz="914400" rtl="1" eaLnBrk="1" latinLnBrk="0" hangingPunct="1">
              <a:lnSpc>
                <a:spcPct val="90000"/>
              </a:lnSpc>
              <a:spcBef>
                <a:spcPts val="1000"/>
              </a:spcBef>
              <a:buFont typeface="+mj-lt"/>
              <a:buAutoNum type="arabicPeriod"/>
            </a:pPr>
            <a:r>
              <a:rPr lang="ar-SA" sz="3600" dirty="0">
                <a:solidFill>
                  <a:srgbClr val="0070C0"/>
                </a:solidFill>
              </a:rPr>
              <a:t>ألا تفسد الإضافة جوهر الكمبيالة كورقة تجارية، تفقدها مبدأ الكفاية الذاتية. كأن يربط الالتزام فيها بواقعة خارجية. والجزاء على ذلك هو تحولها لورقة عادية. </a:t>
            </a:r>
          </a:p>
          <a:p>
            <a:pPr marL="742950" indent="-742950" algn="just" defTabSz="914400" rtl="1" eaLnBrk="1" latinLnBrk="0" hangingPunct="1">
              <a:lnSpc>
                <a:spcPct val="90000"/>
              </a:lnSpc>
              <a:spcBef>
                <a:spcPts val="1000"/>
              </a:spcBef>
              <a:buFont typeface="+mj-lt"/>
              <a:buAutoNum type="arabicPeriod"/>
            </a:pPr>
            <a:r>
              <a:rPr lang="ar-SA" sz="3600" dirty="0">
                <a:solidFill>
                  <a:srgbClr val="0070C0"/>
                </a:solidFill>
              </a:rPr>
              <a:t>ألا تؤدي الإضافة الى تعارض مع البيانات الواردة بها. كأن يدون تاريخ الاستحقاق ثم يضيف بيان يجيز وفائها قبل ذلك التاريخ. والجزاء هو تحولها لورقة عادية. </a:t>
            </a:r>
            <a:endParaRPr lang="en-US" sz="3600" dirty="0">
              <a:solidFill>
                <a:srgbClr val="0070C0"/>
              </a:solidFill>
            </a:endParaRPr>
          </a:p>
        </p:txBody>
      </p:sp>
    </p:spTree>
    <p:extLst>
      <p:ext uri="{BB962C8B-B14F-4D97-AF65-F5344CB8AC3E}">
        <p14:creationId xmlns:p14="http://schemas.microsoft.com/office/powerpoint/2010/main" val="5913185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414B-545D-8841-959D-E558955994C7}"/>
              </a:ext>
            </a:extLst>
          </p:cNvPr>
          <p:cNvSpPr>
            <a:spLocks noGrp="1"/>
          </p:cNvSpPr>
          <p:nvPr>
            <p:ph type="title"/>
          </p:nvPr>
        </p:nvSpPr>
        <p:spPr>
          <a:ln>
            <a:solidFill>
              <a:schemeClr val="accent1"/>
            </a:solidFill>
          </a:ln>
        </p:spPr>
        <p:txBody>
          <a:bodyPr/>
          <a:lstStyle/>
          <a:p>
            <a:pPr algn="ctr" defTabSz="914400" rtl="1" eaLnBrk="1" latinLnBrk="0" hangingPunct="1">
              <a:lnSpc>
                <a:spcPct val="90000"/>
              </a:lnSpc>
              <a:spcBef>
                <a:spcPct val="0"/>
              </a:spcBef>
              <a:buNone/>
            </a:pPr>
            <a:r>
              <a:rPr lang="ar-SA" b="1" dirty="0"/>
              <a:t>الشروط التي يجوز إدراجها في الكمبيالة</a:t>
            </a:r>
            <a:endParaRPr lang="en-US" b="1" dirty="0"/>
          </a:p>
        </p:txBody>
      </p:sp>
      <p:sp>
        <p:nvSpPr>
          <p:cNvPr id="3" name="Content Placeholder 2">
            <a:extLst>
              <a:ext uri="{FF2B5EF4-FFF2-40B4-BE49-F238E27FC236}">
                <a16:creationId xmlns:a16="http://schemas.microsoft.com/office/drawing/2014/main" id="{6F29D0E9-6895-854D-A33C-14401629BF3B}"/>
              </a:ext>
            </a:extLst>
          </p:cNvPr>
          <p:cNvSpPr>
            <a:spLocks noGrp="1"/>
          </p:cNvSpPr>
          <p:nvPr>
            <p:ph idx="1"/>
          </p:nvPr>
        </p:nvSpPr>
        <p:spPr/>
        <p:txBody>
          <a:bodyPr>
            <a:noAutofit/>
          </a:bodyPr>
          <a:lstStyle/>
          <a:p>
            <a:pPr marL="514350" indent="-514350" algn="r" defTabSz="914400" rtl="1" eaLnBrk="1" latinLnBrk="0" hangingPunct="1">
              <a:lnSpc>
                <a:spcPct val="90000"/>
              </a:lnSpc>
              <a:spcBef>
                <a:spcPts val="1000"/>
              </a:spcBef>
              <a:buFont typeface="+mj-lt"/>
              <a:buAutoNum type="arabicParenR"/>
            </a:pPr>
            <a:r>
              <a:rPr lang="ar-SA" sz="3600" b="1" dirty="0">
                <a:solidFill>
                  <a:schemeClr val="accent6"/>
                </a:solidFill>
              </a:rPr>
              <a:t>شرط وجوب تقديم الكمبيالة للقبول: </a:t>
            </a:r>
          </a:p>
          <a:p>
            <a:pPr algn="r" rtl="1"/>
            <a:r>
              <a:rPr lang="ar-SA" sz="3600" dirty="0"/>
              <a:t>ما المقصود بشرط التقديم للقبول؟ </a:t>
            </a:r>
          </a:p>
          <a:p>
            <a:pPr algn="r" rtl="1"/>
            <a:r>
              <a:rPr lang="ar-SA" sz="3600" dirty="0"/>
              <a:t>لماذا قد يشترط الساحب التقديم للقبول؟ </a:t>
            </a:r>
          </a:p>
          <a:p>
            <a:pPr algn="r" rtl="1"/>
            <a:r>
              <a:rPr lang="ar-SA" sz="3600" dirty="0"/>
              <a:t>هل اشتراط تقديم الكمبيالة للقبول مقصور على الساحب؟ </a:t>
            </a:r>
          </a:p>
          <a:p>
            <a:pPr algn="r" rtl="1"/>
            <a:endParaRPr lang="ar-SA" sz="3600" dirty="0"/>
          </a:p>
          <a:p>
            <a:pPr marL="514350" indent="-514350" algn="r" rtl="1">
              <a:buFont typeface="+mj-lt"/>
              <a:buAutoNum type="arabicParenR" startAt="2"/>
            </a:pPr>
            <a:r>
              <a:rPr lang="ar-SA" sz="3600" b="1" dirty="0">
                <a:solidFill>
                  <a:schemeClr val="accent6"/>
                </a:solidFill>
              </a:rPr>
              <a:t>شرط عدم تقديم الكمبيالة للقبول: </a:t>
            </a:r>
          </a:p>
          <a:p>
            <a:pPr algn="r" rtl="1"/>
            <a:r>
              <a:rPr lang="ar-SA" sz="3600" dirty="0"/>
              <a:t>ما المقصود بشرط عدم التقديم للقبول؟ </a:t>
            </a:r>
          </a:p>
          <a:p>
            <a:pPr algn="r" rtl="1"/>
            <a:r>
              <a:rPr lang="ar-SA" sz="3600" dirty="0"/>
              <a:t>لماذا قد يشترط الساحب عدم تقديم الكمبيالة للقبول؟ </a:t>
            </a:r>
            <a:endParaRPr lang="en-US" sz="3600" dirty="0"/>
          </a:p>
        </p:txBody>
      </p:sp>
    </p:spTree>
    <p:extLst>
      <p:ext uri="{BB962C8B-B14F-4D97-AF65-F5344CB8AC3E}">
        <p14:creationId xmlns:p14="http://schemas.microsoft.com/office/powerpoint/2010/main" val="27411862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18F9E6F-3D29-C44E-95C0-25D93050BD8B}"/>
              </a:ext>
            </a:extLst>
          </p:cNvPr>
          <p:cNvSpPr>
            <a:spLocks noGrp="1"/>
          </p:cNvSpPr>
          <p:nvPr>
            <p:ph/>
          </p:nvPr>
        </p:nvSpPr>
        <p:spPr>
          <a:xfrm>
            <a:off x="-128588" y="200025"/>
            <a:ext cx="12168188" cy="5851525"/>
          </a:xfrm>
        </p:spPr>
        <p:txBody>
          <a:bodyPr>
            <a:noAutofit/>
          </a:bodyPr>
          <a:lstStyle/>
          <a:p>
            <a:pPr marL="742950" indent="-742950" algn="r" defTabSz="914400" rtl="1" eaLnBrk="1" latinLnBrk="0" hangingPunct="1">
              <a:lnSpc>
                <a:spcPct val="90000"/>
              </a:lnSpc>
              <a:spcBef>
                <a:spcPts val="1000"/>
              </a:spcBef>
              <a:buFont typeface="+mj-lt"/>
              <a:buAutoNum type="arabicParenR" startAt="3"/>
            </a:pPr>
            <a:r>
              <a:rPr lang="ar-SA" sz="3200" b="1" dirty="0">
                <a:solidFill>
                  <a:schemeClr val="accent6"/>
                </a:solidFill>
              </a:rPr>
              <a:t>شرط الرجوع بلا مصاريف أو بدون احتجاج: </a:t>
            </a:r>
          </a:p>
          <a:p>
            <a:pPr algn="r" rtl="1"/>
            <a:r>
              <a:rPr lang="ar-SA" sz="3200" dirty="0"/>
              <a:t>ماذا يحصل لو تقدم المستفيد للمسحوب عليه ورفض القبول أو لم يوفيها؟ </a:t>
            </a:r>
          </a:p>
          <a:p>
            <a:pPr algn="r" rtl="1"/>
            <a:r>
              <a:rPr lang="ar-SA" sz="3200" dirty="0"/>
              <a:t>شرط يعفي الحامل من اجراء احتجاج عدم القبول أو احتجاج عدم الوفاء. </a:t>
            </a:r>
          </a:p>
          <a:p>
            <a:pPr algn="r" rtl="1"/>
            <a:r>
              <a:rPr lang="ar-SA" sz="3200" dirty="0"/>
              <a:t>من الذي يقوم بإضافة شرط الرجوع بلا مصاريف؟ وما الأثر المترتب على هذا الشرط؟ </a:t>
            </a:r>
          </a:p>
          <a:p>
            <a:pPr algn="r" rtl="1"/>
            <a:r>
              <a:rPr lang="ar-SA" sz="3200" dirty="0"/>
              <a:t>اذا دونه الساحب فيرجع الحامل على الجميع بدون محضر احتجاج. أما اذا دونه أحد المظهرين فتقتصر آثاره عليه وحده دون بقية المظهرين.</a:t>
            </a:r>
          </a:p>
          <a:p>
            <a:pPr marL="0" indent="0" algn="r" rtl="1">
              <a:buNone/>
            </a:pPr>
            <a:r>
              <a:rPr lang="ar-SA" sz="3200" dirty="0"/>
              <a:t> </a:t>
            </a:r>
          </a:p>
          <a:p>
            <a:pPr marL="514350" indent="-514350" algn="r" rtl="1">
              <a:buFont typeface="+mj-lt"/>
              <a:buAutoNum type="arabicParenR" startAt="4"/>
            </a:pPr>
            <a:r>
              <a:rPr lang="ar-SA" sz="3200" b="1" dirty="0">
                <a:solidFill>
                  <a:schemeClr val="accent6"/>
                </a:solidFill>
              </a:rPr>
              <a:t>شرط القبول الاحتياطي أو الوفاء الاحتياطي: </a:t>
            </a:r>
            <a:endParaRPr lang="ar-SA" sz="3200" dirty="0">
              <a:solidFill>
                <a:schemeClr val="accent6"/>
              </a:solidFill>
            </a:endParaRPr>
          </a:p>
          <a:p>
            <a:pPr algn="r" rtl="1"/>
            <a:r>
              <a:rPr lang="ar-SA" sz="3200" dirty="0"/>
              <a:t>هل يمكن أن يرفض المسحوب عليه القبول أو الوفاء؟ </a:t>
            </a:r>
          </a:p>
          <a:p>
            <a:pPr algn="r" rtl="1"/>
            <a:r>
              <a:rPr lang="ar-SA" sz="3200" dirty="0"/>
              <a:t>ما هو المقصود من هذا الشرط؟ </a:t>
            </a:r>
          </a:p>
          <a:p>
            <a:pPr algn="r" rtl="1"/>
            <a:r>
              <a:rPr lang="ar-SA" sz="3200" dirty="0"/>
              <a:t>ما هو الهدف من تضمين مثل هذا الشرط؟ </a:t>
            </a:r>
          </a:p>
          <a:p>
            <a:pPr algn="r" rtl="1"/>
            <a:endParaRPr lang="en-US" sz="3200" dirty="0"/>
          </a:p>
        </p:txBody>
      </p:sp>
    </p:spTree>
    <p:extLst>
      <p:ext uri="{BB962C8B-B14F-4D97-AF65-F5344CB8AC3E}">
        <p14:creationId xmlns:p14="http://schemas.microsoft.com/office/powerpoint/2010/main" val="33814830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2BC56-0F55-BD4A-8E4B-A6CF2F8E9111}"/>
              </a:ext>
            </a:extLst>
          </p:cNvPr>
          <p:cNvSpPr>
            <a:spLocks noGrp="1"/>
          </p:cNvSpPr>
          <p:nvPr>
            <p:ph/>
          </p:nvPr>
        </p:nvSpPr>
        <p:spPr>
          <a:xfrm>
            <a:off x="-128588" y="0"/>
            <a:ext cx="12201525" cy="5851525"/>
          </a:xfrm>
        </p:spPr>
        <p:txBody>
          <a:bodyPr>
            <a:noAutofit/>
          </a:bodyPr>
          <a:lstStyle/>
          <a:p>
            <a:pPr marL="514350" indent="-514350" algn="r" rtl="1">
              <a:buFont typeface="+mj-lt"/>
              <a:buAutoNum type="arabicParenR" startAt="5"/>
            </a:pPr>
            <a:r>
              <a:rPr lang="ar-SA" sz="3600" b="1" dirty="0">
                <a:solidFill>
                  <a:schemeClr val="accent6"/>
                </a:solidFill>
              </a:rPr>
              <a:t>شرط الوفاء في موطن مختار: (توطين الكمبيالة)</a:t>
            </a:r>
          </a:p>
          <a:p>
            <a:pPr algn="r" rtl="1"/>
            <a:r>
              <a:rPr lang="ar-SA" sz="3600" dirty="0"/>
              <a:t>الأصل أن تقدم الكمبيالة للوفاء في مكان الوفاء وإذا خلت من المكان ففي موطن المسحوب عليه. ولكن يجوز اشتراط الوفاء في مكان آخر.</a:t>
            </a:r>
          </a:p>
          <a:p>
            <a:pPr algn="r" rtl="1"/>
            <a:r>
              <a:rPr lang="ar-SA" sz="3600" dirty="0"/>
              <a:t>من الذي يدون هذا الشرط في الكمبيالة هل هو الساحب أو المسحوب عليه؟ </a:t>
            </a:r>
          </a:p>
          <a:p>
            <a:pPr algn="r" rtl="1"/>
            <a:r>
              <a:rPr lang="ar-SA" sz="3600" dirty="0"/>
              <a:t>ما هو الهدف من تضمين هذا الشرط؟ </a:t>
            </a:r>
          </a:p>
          <a:p>
            <a:pPr algn="r" rtl="1"/>
            <a:endParaRPr lang="ar-SA" sz="3600" dirty="0"/>
          </a:p>
          <a:p>
            <a:pPr marL="514350" indent="-514350" algn="r" rtl="1">
              <a:buFont typeface="+mj-lt"/>
              <a:buAutoNum type="arabicParenR" startAt="6"/>
            </a:pPr>
            <a:r>
              <a:rPr lang="ar-SA" sz="3600" b="1" dirty="0">
                <a:solidFill>
                  <a:schemeClr val="accent6"/>
                </a:solidFill>
              </a:rPr>
              <a:t>شرط إخطار المسحوب عليه: </a:t>
            </a:r>
          </a:p>
          <a:p>
            <a:pPr algn="r" rtl="1"/>
            <a:r>
              <a:rPr lang="ar-SA" sz="3600" dirty="0"/>
              <a:t>يشترط الساحب عدم قيام المسحوب عليه بالقبول أو الوفاء قبل وصول إخطار من الساحب يتضمن بيانا بتاريخ التحرير والاستحقاق واسم المستفيد....</a:t>
            </a:r>
          </a:p>
          <a:p>
            <a:pPr algn="r" rtl="1"/>
            <a:r>
              <a:rPr lang="ar-SA" sz="3600" dirty="0"/>
              <a:t>لماذا قد يشترط الساحب مثل هذا الشرط في الكمبيالة؟ </a:t>
            </a:r>
          </a:p>
          <a:p>
            <a:pPr algn="r" rtl="1"/>
            <a:r>
              <a:rPr lang="ar-SA" sz="3600" dirty="0"/>
              <a:t>ماذا يترتب لو أن المسحوب عليه دفع قيمة الكمبيالة التي تتضمن هذا الشرط قبل وصول الاخطار؟ </a:t>
            </a:r>
          </a:p>
          <a:p>
            <a:pPr marL="228600" indent="-228600" algn="r" defTabSz="914400" rtl="1" eaLnBrk="1" latinLnBrk="0" hangingPunct="1">
              <a:lnSpc>
                <a:spcPct val="90000"/>
              </a:lnSpc>
              <a:spcBef>
                <a:spcPts val="1000"/>
              </a:spcBef>
              <a:buFont typeface="Arial" panose="020B0604020202020204" pitchFamily="34" charset="0"/>
              <a:buChar char="•"/>
            </a:pPr>
            <a:endParaRPr lang="en-US" sz="3600" dirty="0"/>
          </a:p>
        </p:txBody>
      </p:sp>
    </p:spTree>
    <p:extLst>
      <p:ext uri="{BB962C8B-B14F-4D97-AF65-F5344CB8AC3E}">
        <p14:creationId xmlns:p14="http://schemas.microsoft.com/office/powerpoint/2010/main" val="12042120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1BCB73-F407-E34A-8F58-1CF9F9C577B3}"/>
              </a:ext>
            </a:extLst>
          </p:cNvPr>
          <p:cNvSpPr>
            <a:spLocks noGrp="1"/>
          </p:cNvSpPr>
          <p:nvPr>
            <p:ph/>
          </p:nvPr>
        </p:nvSpPr>
        <p:spPr>
          <a:xfrm>
            <a:off x="114300" y="146052"/>
            <a:ext cx="11958638" cy="5851525"/>
          </a:xfrm>
        </p:spPr>
        <p:txBody>
          <a:bodyPr>
            <a:noAutofit/>
          </a:bodyPr>
          <a:lstStyle/>
          <a:p>
            <a:pPr algn="r" rtl="1"/>
            <a:endParaRPr lang="ar-SA" sz="4000" dirty="0"/>
          </a:p>
          <a:p>
            <a:pPr marL="514350" indent="-514350" algn="r" rtl="1">
              <a:buFont typeface="+mj-lt"/>
              <a:buAutoNum type="arabicParenR" startAt="7"/>
            </a:pPr>
            <a:r>
              <a:rPr lang="ar-SA" sz="4000" b="1" dirty="0">
                <a:solidFill>
                  <a:schemeClr val="accent6"/>
                </a:solidFill>
              </a:rPr>
              <a:t>شرط عدم الضمان: </a:t>
            </a:r>
          </a:p>
          <a:p>
            <a:pPr algn="r" rtl="1"/>
            <a:r>
              <a:rPr lang="ar-SA" sz="4000" dirty="0"/>
              <a:t>ما هو المقصود بشرط عدم الضمان؟ </a:t>
            </a:r>
          </a:p>
          <a:p>
            <a:pPr algn="r" rtl="1"/>
            <a:r>
              <a:rPr lang="ar-SA" sz="4000" dirty="0"/>
              <a:t>ما الذي يترتب على اشتراط عدم الضمان؟ على حسب صفة المشترط: </a:t>
            </a:r>
          </a:p>
          <a:p>
            <a:pPr marL="514350" indent="-514350" algn="r" rtl="1">
              <a:buFont typeface="+mj-lt"/>
              <a:buAutoNum type="alphaLcPeriod"/>
            </a:pPr>
            <a:r>
              <a:rPr lang="ar-SA" sz="4000" dirty="0"/>
              <a:t>الساحب: يجوز أن يشترط اعفاه من قبولها فقط دون الوفاء، لأنه المدين الأصلي. ويمتد هذا الإعفاء إلى جميع المظهرين عليها. </a:t>
            </a:r>
          </a:p>
          <a:p>
            <a:pPr marL="514350" indent="-514350" algn="r" rtl="1">
              <a:buFont typeface="+mj-lt"/>
              <a:buAutoNum type="alphaLcPeriod"/>
            </a:pPr>
            <a:r>
              <a:rPr lang="ar-SA" sz="4000" dirty="0"/>
              <a:t>أحد المظهرين: ١- فيعفى من ضمان القبول أو الوفاء في مواجهة المظهر إليه وجميع الحملة اللاحقين. ٢- لا يستفيد من هذا الشرط الا المظهر الذي اشترطه دون باقي المظهرين.   </a:t>
            </a:r>
            <a:endParaRPr lang="en-US" sz="4000" dirty="0"/>
          </a:p>
        </p:txBody>
      </p:sp>
    </p:spTree>
    <p:extLst>
      <p:ext uri="{BB962C8B-B14F-4D97-AF65-F5344CB8AC3E}">
        <p14:creationId xmlns:p14="http://schemas.microsoft.com/office/powerpoint/2010/main" val="30663096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628A22-C613-2846-84FE-5CD0CA212D9C}"/>
              </a:ext>
            </a:extLst>
          </p:cNvPr>
          <p:cNvSpPr>
            <a:spLocks noGrp="1"/>
          </p:cNvSpPr>
          <p:nvPr>
            <p:ph/>
          </p:nvPr>
        </p:nvSpPr>
        <p:spPr>
          <a:xfrm>
            <a:off x="223837" y="288926"/>
            <a:ext cx="11582400" cy="5851525"/>
          </a:xfrm>
        </p:spPr>
        <p:txBody>
          <a:bodyPr>
            <a:noAutofit/>
          </a:bodyPr>
          <a:lstStyle/>
          <a:p>
            <a:pPr marL="514350" indent="-514350" algn="r" defTabSz="914400" rtl="1" eaLnBrk="1" latinLnBrk="0" hangingPunct="1">
              <a:lnSpc>
                <a:spcPct val="90000"/>
              </a:lnSpc>
              <a:spcBef>
                <a:spcPts val="1000"/>
              </a:spcBef>
              <a:buFont typeface="+mj-lt"/>
              <a:buAutoNum type="arabicParenR" startAt="8"/>
            </a:pPr>
            <a:r>
              <a:rPr lang="ar-SA" sz="4000" b="1" dirty="0">
                <a:solidFill>
                  <a:schemeClr val="accent6"/>
                </a:solidFill>
              </a:rPr>
              <a:t>شرط حظر التظهير: </a:t>
            </a:r>
          </a:p>
          <a:p>
            <a:pPr algn="r" rtl="1"/>
            <a:r>
              <a:rPr lang="ar-SA" sz="4000" dirty="0"/>
              <a:t>ما هو المقصود بهذا الشرط؟ </a:t>
            </a:r>
          </a:p>
          <a:p>
            <a:pPr algn="r" rtl="1"/>
            <a:r>
              <a:rPr lang="ar-SA" sz="4000" dirty="0"/>
              <a:t>أثر هذا الشرط يختلف على حسب صفة المشترط: </a:t>
            </a:r>
          </a:p>
          <a:p>
            <a:pPr marL="514350" indent="-514350" algn="r" rtl="1">
              <a:buFont typeface="+mj-lt"/>
              <a:buAutoNum type="alphaLcPeriod"/>
            </a:pPr>
            <a:r>
              <a:rPr lang="ar-SA" sz="4000" dirty="0"/>
              <a:t>الساحب: فلا ينتقل الحق فيها إلا طبقا لأحكام حوالة الحق. </a:t>
            </a:r>
          </a:p>
          <a:p>
            <a:pPr marL="514350" indent="-514350" algn="r" rtl="1">
              <a:buFont typeface="+mj-lt"/>
              <a:buAutoNum type="alphaLcPeriod"/>
            </a:pPr>
            <a:r>
              <a:rPr lang="ar-SA" sz="4000" dirty="0"/>
              <a:t>أحد المظهرين: لا يترتب على اشتراطه منع تظهيرها من جديد، وإنما لا يكون ملزم بالضمان لمن تؤول إليهم الكمبيالة بتظهير لاحق. </a:t>
            </a:r>
          </a:p>
          <a:p>
            <a:pPr marL="514350" indent="-514350" algn="r" rtl="1">
              <a:buFont typeface="+mj-lt"/>
              <a:buAutoNum type="alphaLcPeriod"/>
            </a:pPr>
            <a:endParaRPr lang="ar-SA" sz="4000" dirty="0"/>
          </a:p>
          <a:p>
            <a:pPr marL="514350" indent="-514350" algn="r" rtl="1">
              <a:buFont typeface="+mj-lt"/>
              <a:buAutoNum type="arabicParenR" startAt="9"/>
            </a:pPr>
            <a:r>
              <a:rPr lang="ar-SA" sz="4000" b="1" dirty="0">
                <a:solidFill>
                  <a:schemeClr val="accent6"/>
                </a:solidFill>
              </a:rPr>
              <a:t>شرط ليست لأمر: </a:t>
            </a:r>
          </a:p>
          <a:p>
            <a:pPr algn="r" rtl="1"/>
            <a:r>
              <a:rPr lang="ar-SA" sz="4000" dirty="0"/>
              <a:t>ما هو المقصود بذلك؟ </a:t>
            </a:r>
          </a:p>
          <a:p>
            <a:pPr algn="r" rtl="1"/>
            <a:r>
              <a:rPr lang="ar-SA" sz="4000" dirty="0"/>
              <a:t>وماذا يترتب على هذا الشرط؟ </a:t>
            </a:r>
            <a:endParaRPr lang="en-US" sz="4000" dirty="0"/>
          </a:p>
        </p:txBody>
      </p:sp>
    </p:spTree>
    <p:extLst>
      <p:ext uri="{BB962C8B-B14F-4D97-AF65-F5344CB8AC3E}">
        <p14:creationId xmlns:p14="http://schemas.microsoft.com/office/powerpoint/2010/main" val="27780038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DBCC13-A3B6-BD4B-83FB-A3383AA0436C}"/>
              </a:ext>
            </a:extLst>
          </p:cNvPr>
          <p:cNvSpPr>
            <a:spLocks noGrp="1"/>
          </p:cNvSpPr>
          <p:nvPr>
            <p:ph/>
          </p:nvPr>
        </p:nvSpPr>
        <p:spPr>
          <a:xfrm>
            <a:off x="609600" y="1314450"/>
            <a:ext cx="10972800" cy="5329238"/>
          </a:xfrm>
        </p:spPr>
        <p:txBody>
          <a:bodyPr>
            <a:normAutofit lnSpcReduction="10000"/>
          </a:bodyPr>
          <a:lstStyle/>
          <a:p>
            <a:pPr marL="228600" indent="-228600" algn="r" defTabSz="914400" rtl="1" eaLnBrk="1" latinLnBrk="0" hangingPunct="1">
              <a:lnSpc>
                <a:spcPct val="90000"/>
              </a:lnSpc>
              <a:spcBef>
                <a:spcPts val="1000"/>
              </a:spcBef>
              <a:buFont typeface="Arial" panose="020B0604020202020204" pitchFamily="34" charset="0"/>
              <a:buChar char="•"/>
            </a:pPr>
            <a:endParaRPr lang="ar-SA" sz="4000" u="sng" dirty="0"/>
          </a:p>
          <a:p>
            <a:pPr marL="514350" indent="-514350" algn="r" defTabSz="914400" rtl="1" eaLnBrk="1" latinLnBrk="0" hangingPunct="1">
              <a:lnSpc>
                <a:spcPct val="90000"/>
              </a:lnSpc>
              <a:spcBef>
                <a:spcPts val="1000"/>
              </a:spcBef>
              <a:buFont typeface="+mj-lt"/>
              <a:buAutoNum type="arabicParenR"/>
            </a:pPr>
            <a:r>
              <a:rPr lang="ar-SA" sz="4000" b="1" dirty="0">
                <a:solidFill>
                  <a:schemeClr val="accent6"/>
                </a:solidFill>
              </a:rPr>
              <a:t>بيان وصول القيمة:</a:t>
            </a:r>
          </a:p>
          <a:p>
            <a:pPr algn="r" rtl="1"/>
            <a:r>
              <a:rPr lang="ar-SA" sz="4000" dirty="0"/>
              <a:t>أي ذكر سبب إصدار الورقة التجارية في متنها. </a:t>
            </a:r>
          </a:p>
          <a:p>
            <a:pPr algn="r" rtl="1"/>
            <a:r>
              <a:rPr lang="ar-SA" sz="4000" dirty="0"/>
              <a:t>هل يؤثر على صحتها؟ </a:t>
            </a:r>
          </a:p>
          <a:p>
            <a:pPr algn="r" rtl="1"/>
            <a:endParaRPr lang="ar-SA" sz="4000" dirty="0"/>
          </a:p>
          <a:p>
            <a:pPr marL="514350" indent="-514350" algn="r" rtl="1">
              <a:buFont typeface="+mj-lt"/>
              <a:buAutoNum type="arabicParenR" startAt="2"/>
            </a:pPr>
            <a:r>
              <a:rPr lang="ar-SA" sz="4000" b="1" dirty="0">
                <a:solidFill>
                  <a:schemeClr val="accent6"/>
                </a:solidFill>
              </a:rPr>
              <a:t>بيان تعدد النسخ:</a:t>
            </a:r>
          </a:p>
          <a:p>
            <a:pPr algn="r" rtl="1"/>
            <a:r>
              <a:rPr lang="ar-SA" sz="4000" dirty="0"/>
              <a:t>هل يجوز سحب الكمبيالة من عدة نسخ؟ </a:t>
            </a:r>
          </a:p>
          <a:p>
            <a:pPr algn="r" rtl="1"/>
            <a:r>
              <a:rPr lang="ar-SA" sz="4000" dirty="0"/>
              <a:t>ما هو بيان تعدد النسخ؟ </a:t>
            </a:r>
          </a:p>
          <a:p>
            <a:pPr algn="r" rtl="1"/>
            <a:endParaRPr lang="ar-SA" sz="4000" dirty="0"/>
          </a:p>
          <a:p>
            <a:pPr algn="r" rtl="1"/>
            <a:endParaRPr lang="en-US" sz="4000" dirty="0"/>
          </a:p>
        </p:txBody>
      </p:sp>
      <p:sp>
        <p:nvSpPr>
          <p:cNvPr id="3" name="Title 1">
            <a:extLst>
              <a:ext uri="{FF2B5EF4-FFF2-40B4-BE49-F238E27FC236}">
                <a16:creationId xmlns:a16="http://schemas.microsoft.com/office/drawing/2014/main" id="{07263839-62A9-0F43-8B6C-564D00E75ED4}"/>
              </a:ext>
            </a:extLst>
          </p:cNvPr>
          <p:cNvSpPr txBox="1">
            <a:spLocks/>
          </p:cNvSpPr>
          <p:nvPr/>
        </p:nvSpPr>
        <p:spPr>
          <a:xfrm>
            <a:off x="838200" y="365125"/>
            <a:ext cx="10515600" cy="94932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spcBef>
                <a:spcPct val="0"/>
              </a:spcBef>
              <a:buFont typeface="Arial" panose="020B0604020202020204" pitchFamily="34" charset="0"/>
              <a:buNone/>
            </a:pPr>
            <a:r>
              <a:rPr lang="ar-SA" sz="4000" b="1" dirty="0"/>
              <a:t>البيانات التي يجوز إدراجها في الكمبيالة</a:t>
            </a:r>
            <a:endParaRPr lang="en-US" sz="4000" b="1" dirty="0"/>
          </a:p>
        </p:txBody>
      </p:sp>
    </p:spTree>
    <p:extLst>
      <p:ext uri="{BB962C8B-B14F-4D97-AF65-F5344CB8AC3E}">
        <p14:creationId xmlns:p14="http://schemas.microsoft.com/office/powerpoint/2010/main" val="18976220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A34499F-2FB9-BB44-8399-D79EB85B9134}"/>
              </a:ext>
            </a:extLst>
          </p:cNvPr>
          <p:cNvSpPr/>
          <p:nvPr/>
        </p:nvSpPr>
        <p:spPr>
          <a:xfrm>
            <a:off x="2428875" y="1114425"/>
            <a:ext cx="7372350" cy="375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ar-SA" sz="6000" b="1" dirty="0"/>
              <a:t>المحاضرة التاسعة</a:t>
            </a:r>
            <a:endParaRPr lang="en-US" sz="6000" b="1" dirty="0"/>
          </a:p>
        </p:txBody>
      </p:sp>
    </p:spTree>
    <p:extLst>
      <p:ext uri="{BB962C8B-B14F-4D97-AF65-F5344CB8AC3E}">
        <p14:creationId xmlns:p14="http://schemas.microsoft.com/office/powerpoint/2010/main" val="202871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5264</TotalTime>
  <Words>22325</Words>
  <Application>Microsoft Macintosh PowerPoint</Application>
  <PresentationFormat>Widescreen</PresentationFormat>
  <Paragraphs>2500</Paragraphs>
  <Slides>335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335</vt:i4>
      </vt:variant>
    </vt:vector>
  </HeadingPairs>
  <TitlesOfParts>
    <vt:vector size="341" baseType="lpstr">
      <vt:lpstr>Arial</vt:lpstr>
      <vt:lpstr>Calibri</vt:lpstr>
      <vt:lpstr>Calibri Light</vt:lpstr>
      <vt:lpstr>Sakkal Majalla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تعريف الأوراق التجارية</vt:lpstr>
      <vt:lpstr>خصائص الأوراق التجارية</vt:lpstr>
      <vt:lpstr>PowerPoint Presentation</vt:lpstr>
      <vt:lpstr>PowerPoint Presentation</vt:lpstr>
      <vt:lpstr>PowerPoint Presentation</vt:lpstr>
      <vt:lpstr>PowerPoint Presentation</vt:lpstr>
      <vt:lpstr>PowerPoint Presentation</vt:lpstr>
      <vt:lpstr>أنواع الأوراق التجارية</vt:lpstr>
      <vt:lpstr>وظائف الأوراق التجارية</vt:lpstr>
      <vt:lpstr>التنظيم الدولي الموحد للأوراق التجارية</vt:lpstr>
      <vt:lpstr>الأوراق التجارية في النظام السعودي</vt:lpstr>
      <vt:lpstr>PowerPoint Presentation</vt:lpstr>
      <vt:lpstr>PowerPoint Presentation</vt:lpstr>
      <vt:lpstr>ماهية الالتزام الصرفي</vt:lpstr>
      <vt:lpstr>قانون الصرف</vt:lpstr>
      <vt:lpstr>الالتزام الصرفي</vt:lpstr>
      <vt:lpstr>أنواع علاقات الالتزام الصرفي</vt:lpstr>
      <vt:lpstr>PowerPoint Presentation</vt:lpstr>
      <vt:lpstr>خصائص الالتزام الصرفي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تنفيذ الالتزامات الصرفية</vt:lpstr>
      <vt:lpstr>PowerPoint Presentation</vt:lpstr>
      <vt:lpstr>تعريف الكمبيالة</vt:lpstr>
      <vt:lpstr>الشروط الموضوعية</vt:lpstr>
      <vt:lpstr>أولا: الرضا</vt:lpstr>
      <vt:lpstr>ثانيا: محل الالتزام الصرفي</vt:lpstr>
      <vt:lpstr>PowerPoint Presentation</vt:lpstr>
      <vt:lpstr>PowerPoint Presentation</vt:lpstr>
      <vt:lpstr>ثالثا: السبب (وصول القيمة)</vt:lpstr>
      <vt:lpstr>رابعا: الأهلية</vt:lpstr>
      <vt:lpstr>PowerPoint Presentation</vt:lpstr>
      <vt:lpstr>الشروط الشكلية</vt:lpstr>
      <vt:lpstr>البيانات الإلزامية في الكمبيالة</vt:lpstr>
      <vt:lpstr>أولا: كلمة كمبيالة في متن الصك وباللغة التي حرر بها</vt:lpstr>
      <vt:lpstr>ثانيا: أمر غير معلق على شرط بوفاء مبلغ معين من النقود</vt:lpstr>
      <vt:lpstr>PowerPoint Presentation</vt:lpstr>
      <vt:lpstr>PowerPoint Presentation</vt:lpstr>
      <vt:lpstr>PowerPoint Presentation</vt:lpstr>
      <vt:lpstr>ثالثا: تاريخ ومكان إنشاء الكمبيالة</vt:lpstr>
      <vt:lpstr>PowerPoint Presentation</vt:lpstr>
      <vt:lpstr>رابعا: اسم المسحوب عليه</vt:lpstr>
      <vt:lpstr>خامسا: ميعاد الاستحقاق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خامسا: مكان الوفاء</vt:lpstr>
      <vt:lpstr>PowerPoint Presentation</vt:lpstr>
      <vt:lpstr>سادسا: اسم المستفيد</vt:lpstr>
      <vt:lpstr>سابعا: توقيع الساحب</vt:lpstr>
      <vt:lpstr>PowerPoint Presentation</vt:lpstr>
      <vt:lpstr>PowerPoint Presentation</vt:lpstr>
      <vt:lpstr>PowerPoint Presentation</vt:lpstr>
      <vt:lpstr>PowerPoint Presentation</vt:lpstr>
      <vt:lpstr>PowerPoint Presentation</vt:lpstr>
      <vt:lpstr>إصدار الكمبيالة على بياض</vt:lpstr>
      <vt:lpstr>PowerPoint Presentation</vt:lpstr>
      <vt:lpstr>PowerPoint Presentation</vt:lpstr>
      <vt:lpstr>الصورية في البيانات الإلزامية للكمبيالة</vt:lpstr>
      <vt:lpstr>حالات الصورية في الورقة التجارية</vt:lpstr>
      <vt:lpstr>PowerPoint Presentation</vt:lpstr>
      <vt:lpstr>تحريف بيانات الكمبيالة</vt:lpstr>
      <vt:lpstr>PowerPoint Presentation</vt:lpstr>
      <vt:lpstr>PowerPoint Presentation</vt:lpstr>
      <vt:lpstr>PowerPoint Presentation</vt:lpstr>
      <vt:lpstr>PowerPoint Presentation</vt:lpstr>
      <vt:lpstr>الشروط والبيانات الاختيارية</vt:lpstr>
      <vt:lpstr>الشروط التي يجوز إدراجها في الكمبيالة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الشروط والبيانات التي لا يجوز إدراجها</vt:lpstr>
      <vt:lpstr>PowerPoint Presentation</vt:lpstr>
      <vt:lpstr>البيانات التي لا يجوز إدراجها في الكمبيالة</vt:lpstr>
      <vt:lpstr>إصدار الكمبيالة من عدة نسخ</vt:lpstr>
      <vt:lpstr>PowerPoint Presentation</vt:lpstr>
      <vt:lpstr>PowerPoint Presentation</vt:lpstr>
      <vt:lpstr>إصدار صور من الكمبيالة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أنواع التظهير الناقل للملكية</vt:lpstr>
      <vt:lpstr>آثار التظهير الناقل للملكية</vt:lpstr>
      <vt:lpstr>شروط تطبيق قاعدة التطهير من الدفوع</vt:lpstr>
      <vt:lpstr>نطاق تطبيق قاعدة تطهير الورقة التجارية من الدفوع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التظهير التوكيلي  </vt:lpstr>
      <vt:lpstr> آثار التظهير التوكيلي  </vt:lpstr>
      <vt:lpstr>PowerPoint Presentation</vt:lpstr>
      <vt:lpstr>PowerPoint Presentation</vt:lpstr>
      <vt:lpstr>التظهير التأميني (رهن الكمبيالة)</vt:lpstr>
      <vt:lpstr>آثار التظهير التأميني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مقابل الوفاء</vt:lpstr>
      <vt:lpstr>شروط مقابل الوفاء</vt:lpstr>
      <vt:lpstr>الأثر المترتب على مقابل الوفاء الجزئي</vt:lpstr>
      <vt:lpstr>ملكية مقابل الوفاء</vt:lpstr>
      <vt:lpstr>PowerPoint Presentation</vt:lpstr>
      <vt:lpstr>آثار ملكية الحامل لمقابل الوفاء</vt:lpstr>
      <vt:lpstr>فض التزاحم على مقابل الوفاء</vt:lpstr>
      <vt:lpstr>PowerPoint Presentation</vt:lpstr>
      <vt:lpstr>PowerPoint Presentation</vt:lpstr>
      <vt:lpstr>PowerPoint Presentation</vt:lpstr>
      <vt:lpstr>تعريف القبول</vt:lpstr>
      <vt:lpstr>PowerPoint Presentation</vt:lpstr>
      <vt:lpstr>إجراءات تقديم الكمبيالة للقبول</vt:lpstr>
      <vt:lpstr>شروط صحة القبول</vt:lpstr>
      <vt:lpstr>PowerPoint Presentation</vt:lpstr>
      <vt:lpstr>آثار قبول الكمبيالة</vt:lpstr>
      <vt:lpstr>إجراءات رجوع الحامل على الضامنين عند عدم القبول</vt:lpstr>
      <vt:lpstr>PowerPoint Presentation</vt:lpstr>
      <vt:lpstr>PowerPoint Presentation</vt:lpstr>
      <vt:lpstr>PowerPoint Presentation</vt:lpstr>
      <vt:lpstr>PowerPoint Presentation</vt:lpstr>
      <vt:lpstr>PowerPoint Presentation</vt:lpstr>
      <vt:lpstr>تعريف الضمان الاحتياطي (الكفالة)</vt:lpstr>
      <vt:lpstr>PowerPoint Presentation</vt:lpstr>
      <vt:lpstr>آثار الضمان الاحتياطي</vt:lpstr>
      <vt:lpstr>PowerPoint Presentation</vt:lpstr>
      <vt:lpstr>تعريف التضامن الصرفي والأشخاص الملتزمين بالتضامن </vt:lpstr>
      <vt:lpstr>شروط رجوع الحامل على المتضامنين</vt:lpstr>
      <vt:lpstr>PowerPoint Presentation</vt:lpstr>
      <vt:lpstr>PowerPoint Presentation</vt:lpstr>
      <vt:lpstr>PowerPoint Presentation</vt:lpstr>
      <vt:lpstr>PowerPoint Presentation</vt:lpstr>
      <vt:lpstr>الوفاء الطبيعي للكمبيالة</vt:lpstr>
      <vt:lpstr>شروط صحة الوفاء بالكمبيالة</vt:lpstr>
      <vt:lpstr>PowerPoint Presentation</vt:lpstr>
      <vt:lpstr>إثبات الوفاء وآثاره</vt:lpstr>
      <vt:lpstr>أثر الامتناع عن الوفاء بالكمبيالة</vt:lpstr>
      <vt:lpstr>PowerPoint Presentation</vt:lpstr>
      <vt:lpstr>الآثار المترتبة على عمل احتجاج عدم الوفاء</vt:lpstr>
      <vt:lpstr>PowerPoint Presentation</vt:lpstr>
      <vt:lpstr>PowerPoint Presentation</vt:lpstr>
      <vt:lpstr>PowerPoint Presentation</vt:lpstr>
      <vt:lpstr>السقوط الصرفي (سقوط حق المطالبة بالكمبيالة صرفيا)</vt:lpstr>
      <vt:lpstr>حالات السقوط الصرفي</vt:lpstr>
      <vt:lpstr>حالات لا يتعرض فيها الحامل المهمل للسقوط الصرفي</vt:lpstr>
      <vt:lpstr>أطراف الدفع بالسقوط</vt:lpstr>
      <vt:lpstr>عدم سماع الدعوى (التقادم الصرفي)</vt:lpstr>
      <vt:lpstr>الدعاوى التي تخضع لعدم سماع الدعوى (الدعاوى الصرفية)</vt:lpstr>
      <vt:lpstr>الدعاوى التي لا تخضع لعدم سماع الدعوى (الدعاوى الناشئة عن العلاقة الأصلية)</vt:lpstr>
      <vt:lpstr>المدة التي لا تسمع بعدها الدعوى </vt:lpstr>
      <vt:lpstr>أوجه التشابه والاختلاف بين السقوط والتقادم الصرفي</vt:lpstr>
      <vt:lpstr>PowerPoint Presentation</vt:lpstr>
      <vt:lpstr>PowerPoint Presentation</vt:lpstr>
      <vt:lpstr>السند لأمر</vt:lpstr>
      <vt:lpstr>PowerPoint Presentation</vt:lpstr>
      <vt:lpstr>PowerPoint Presentation</vt:lpstr>
      <vt:lpstr>PowerPoint Presentation</vt:lpstr>
      <vt:lpstr>PowerPoint Presentation</vt:lpstr>
      <vt:lpstr>PowerPoint Presentation</vt:lpstr>
      <vt:lpstr>PowerPoint Presentation</vt:lpstr>
      <vt:lpstr>تداول السند لأمر</vt:lpstr>
      <vt:lpstr>انقضاء الالتزام الثابت بالسند لأمر</vt:lpstr>
      <vt:lpstr>PowerPoint Presentation</vt:lpstr>
      <vt:lpstr>PowerPoint Presentation</vt:lpstr>
      <vt:lpstr>PowerPoint Presentation</vt:lpstr>
      <vt:lpstr>تعريف الشيك وأهميته</vt:lpstr>
      <vt:lpstr>PowerPoint Presentation</vt:lpstr>
      <vt:lpstr>PowerPoint Presentation</vt:lpstr>
      <vt:lpstr>PowerPoint Presentation</vt:lpstr>
      <vt:lpstr>PowerPoint Presentation</vt:lpstr>
      <vt:lpstr>PowerPoint Presentation</vt:lpstr>
      <vt:lpstr>PowerPoint Presentation</vt:lpstr>
      <vt:lpstr>تداول الشيك</vt:lpstr>
      <vt:lpstr>PowerPoint Presentation</vt:lpstr>
      <vt:lpstr>PowerPoint Presentation</vt:lpstr>
      <vt:lpstr>مقابل الوفاء (الرصيد)</vt:lpstr>
      <vt:lpstr>PowerPoint Presentation</vt:lpstr>
      <vt:lpstr>PowerPoint Presentation</vt:lpstr>
      <vt:lpstr>اعتماد الشيك</vt:lpstr>
      <vt:lpstr>الضمان الاحتياطي والتضامن الصرفي</vt:lpstr>
      <vt:lpstr>الحماية الجنائية للشيك</vt:lpstr>
      <vt:lpstr>PowerPoint Presentation</vt:lpstr>
      <vt:lpstr>PowerPoint Presentation</vt:lpstr>
      <vt:lpstr>PowerPoint Presentation</vt:lpstr>
      <vt:lpstr>PowerPoint Presentation</vt:lpstr>
      <vt:lpstr>PowerPoint Presentation</vt:lpstr>
      <vt:lpstr>PowerPoint Presentation</vt:lpstr>
      <vt:lpstr>المدة النظامية لتقديم الشيك للوفاء</vt:lpstr>
      <vt:lpstr>عدم الوفاء بالشيك</vt:lpstr>
      <vt:lpstr>السقوط الصرفي</vt:lpstr>
      <vt:lpstr>عدم سماع الدعوى الصرفية (تقادم الدعوى) </vt:lpstr>
      <vt:lpstr>الجهة المختصة بنظر منازعات البنوك</vt:lpstr>
      <vt:lpstr>الجهة المختصة بنظر منازعات الأوراق التجارية التي يكون أحد أطرافها بنكا</vt:lpstr>
      <vt:lpstr>PowerPoint Presentation</vt:lpstr>
      <vt:lpstr>PowerPoint Presentation</vt:lpstr>
      <vt:lpstr> التدرج التاريخي لنظام الإفلاس في المملكة:  </vt:lpstr>
      <vt:lpstr> الهيكل التنظيمي لنظام الإفلاس الجديد: (٢٣١ مادة للنظام – و ٩٨ مادة للائحة)  </vt:lpstr>
      <vt:lpstr>التعريف والخصائص</vt:lpstr>
      <vt:lpstr>أوجه التشابه والاختلاف بين الإفلاس والإعسار</vt:lpstr>
      <vt:lpstr>إجراءات الإفلاس</vt:lpstr>
      <vt:lpstr> أهداف إجراءات الإفلاس: (المادة الثانية) </vt:lpstr>
      <vt:lpstr> نطاق سريان نظام الإفلاس (الأشخاص الخاضعين له) </vt:lpstr>
      <vt:lpstr> منهم أصحاب الحقوق لدى المدين؟ (المادة الأولى)  </vt:lpstr>
      <vt:lpstr>بعض التعريفات الواردة في المادة الأولى</vt:lpstr>
      <vt:lpstr>PowerPoint Presentation</vt:lpstr>
      <vt:lpstr>PowerPoint Presentation</vt:lpstr>
      <vt:lpstr>إنشاء لجنة الافلاس</vt:lpstr>
      <vt:lpstr>قواعد عمل لجنة الافلاس</vt:lpstr>
      <vt:lpstr>اختصاصات لجنة الافلاس</vt:lpstr>
      <vt:lpstr>أمناء الإفلاس والخبراء</vt:lpstr>
      <vt:lpstr>PowerPoint Presentation</vt:lpstr>
      <vt:lpstr>عزل واعتزال الأمين أو الخبير</vt:lpstr>
      <vt:lpstr>PowerPoint Presentation</vt:lpstr>
      <vt:lpstr>PowerPoint Presentation</vt:lpstr>
      <vt:lpstr> تقديم طلب افتتاح إجراءات التسوية الوقائية لكبار المدينين </vt:lpstr>
      <vt:lpstr>PowerPoint Presentation</vt:lpstr>
      <vt:lpstr>الآثار المترتبة على افتتاح إجراء التسوية الوقائية</vt:lpstr>
      <vt:lpstr>PowerPoint Presentation</vt:lpstr>
      <vt:lpstr>تقديم مقترح التسوية الوقائية والتصويت عليه وتعديله</vt:lpstr>
      <vt:lpstr>تصديق المحكمة على مقترح التسوية الوقائية</vt:lpstr>
      <vt:lpstr>تنفيذ إجراء التسوية الوقائية</vt:lpstr>
      <vt:lpstr>حالات إنهاء إجراءات التسوية الوقائية </vt:lpstr>
      <vt:lpstr> آلية إنهاء إجراء التسوية الوقائية </vt:lpstr>
      <vt:lpstr>PowerPoint Presentation</vt:lpstr>
      <vt:lpstr>PowerPoint Presentation</vt:lpstr>
      <vt:lpstr>الأحكام المشتركة مع التسوية لكبار المدينين</vt:lpstr>
      <vt:lpstr>افتتاح إجراء التسوية الوقائية لصغار المدينين</vt:lpstr>
      <vt:lpstr>آثار الافتتاح</vt:lpstr>
      <vt:lpstr>PowerPoint Presentation</vt:lpstr>
      <vt:lpstr>تنفيذ إجراء التسوية الوقائية لصغار المدينين</vt:lpstr>
      <vt:lpstr>PowerPoint Presentation</vt:lpstr>
      <vt:lpstr>حالات إنهاء إجراءات التسوية الوقائية لصغار المدينين</vt:lpstr>
      <vt:lpstr> آلية إنهاء إجراء التسوية الوقائية لصغار المدينين </vt:lpstr>
      <vt:lpstr>أوجه التشابه والاختلاف بين التسوية للكبار والصغار</vt:lpstr>
      <vt:lpstr>PowerPoint Presentation</vt:lpstr>
      <vt:lpstr>PowerPoint Presentation</vt:lpstr>
      <vt:lpstr>التعريف وطرق افتتاح إجراء إعادة التنظيم المالي</vt:lpstr>
      <vt:lpstr>PowerPoint Presentation</vt:lpstr>
      <vt:lpstr>الآثار المترتبة على افتتاح إجراء إعادة التنظيم المالي</vt:lpstr>
      <vt:lpstr>PowerPoint Presentation</vt:lpstr>
      <vt:lpstr>PowerPoint Presentation</vt:lpstr>
      <vt:lpstr>PowerPoint Presentation</vt:lpstr>
      <vt:lpstr>PowerPoint Presentation</vt:lpstr>
      <vt:lpstr>PowerPoint Presentation</vt:lpstr>
      <vt:lpstr>تنفيذ خطة إعادة التنظيم المالي</vt:lpstr>
      <vt:lpstr>إنهاء إجراءات إعادة التنظيم المالي</vt:lpstr>
      <vt:lpstr>PowerPoint Presentation</vt:lpstr>
      <vt:lpstr>أوجه التشابه والاختلاف بين إعادة التنظيم المالي والتسوية </vt:lpstr>
      <vt:lpstr>PowerPoint Presentation</vt:lpstr>
      <vt:lpstr>PowerPoint Presentation</vt:lpstr>
      <vt:lpstr>افتتاح إجراء إعادة التنظيم المالي</vt:lpstr>
      <vt:lpstr>PowerPoint Presentation</vt:lpstr>
      <vt:lpstr>آثار افتتاح إجراء إعادة التنظيم المالي</vt:lpstr>
      <vt:lpstr>تنفيذ خطة إعادة التنظيم المالي</vt:lpstr>
      <vt:lpstr>إنهاء إجراءات إعادة التنظيم المالي</vt:lpstr>
      <vt:lpstr>PowerPoint Presentation</vt:lpstr>
      <vt:lpstr>أوجه التشابه والاختلاف بين إعادة التنظيم للكبار والصغار</vt:lpstr>
      <vt:lpstr>PowerPoint Presentation</vt:lpstr>
      <vt:lpstr>PowerPoint Presentation</vt:lpstr>
      <vt:lpstr>الأحكام المشتركة بين إعادة التنظيم المالي والتصفية</vt:lpstr>
      <vt:lpstr>تعريف التصفية وطرق الافتتاح </vt:lpstr>
      <vt:lpstr>شروط تقديم طلب الافتتاح</vt:lpstr>
      <vt:lpstr>آلية التبليغ بطلب الافتتاح</vt:lpstr>
      <vt:lpstr>تنفيذ إجراء التصفية (آثار الافتتاح) </vt:lpstr>
      <vt:lpstr>PowerPoint Presentation</vt:lpstr>
      <vt:lpstr>أولوية توزيع الديون</vt:lpstr>
      <vt:lpstr>إنهاء إجراء التصفية </vt:lpstr>
      <vt:lpstr>أوجه الاختلاف بين التصفية للكبار والتصفية لصغار المدينين</vt:lpstr>
      <vt:lpstr>أوجه الاختلاف بين التصفية وإعادة التنظيم المالي</vt:lpstr>
      <vt:lpstr>PowerPoint Presentation</vt:lpstr>
      <vt:lpstr>PowerPoint Presentation</vt:lpstr>
      <vt:lpstr>تعريف التصفية الإدارية وطرق الافتتاح </vt:lpstr>
      <vt:lpstr>الآثار المترتبة على افتتاح إجراء التصفية الإدارية</vt:lpstr>
      <vt:lpstr>تنفيذ إجراء التصفية الإدارية</vt:lpstr>
      <vt:lpstr>أولوية توزيع الديون</vt:lpstr>
      <vt:lpstr>إنهاء إجراء التصفية الإدارية</vt:lpstr>
      <vt:lpstr>الآثار المترتبة على إنهاء إجراء التصفية الإدارية</vt:lpstr>
      <vt:lpstr>إجراءات مطالبة الدائنين بديونهم المتبقية في ذمة المدين</vt:lpstr>
      <vt:lpstr>أبرز الاختلافات بين إجراء التصفية الإدارية وباقي إجراءات الافلاس</vt:lpstr>
      <vt:lpstr>PowerPoint Presentation</vt:lpstr>
      <vt:lpstr>PowerPoint Presentation</vt:lpstr>
      <vt:lpstr>تمويل المدين</vt:lpstr>
      <vt:lpstr>المقاصة والديون التبادلية</vt:lpstr>
      <vt:lpstr>أولوية الديون</vt:lpstr>
      <vt:lpstr>الأفعال المعاقب عليها</vt:lpstr>
      <vt:lpstr>العقوبات على الأفعال المعاقب عليها</vt:lpstr>
      <vt:lpstr>إلغاء التصرفات التي تمت خلال فترة الريبة</vt:lpstr>
      <vt:lpstr>الاعتراض على الأحكام والقرارات</vt:lpstr>
      <vt:lpstr>أحكام تتعلق بوفاة المدين المفلس</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125</cp:revision>
  <dcterms:created xsi:type="dcterms:W3CDTF">2019-01-12T10:08:28Z</dcterms:created>
  <dcterms:modified xsi:type="dcterms:W3CDTF">2019-12-07T23:15:39Z</dcterms:modified>
</cp:coreProperties>
</file>