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89" r:id="rId3"/>
    <p:sldId id="290" r:id="rId4"/>
    <p:sldId id="257" r:id="rId5"/>
    <p:sldId id="258" r:id="rId6"/>
    <p:sldId id="291" r:id="rId7"/>
    <p:sldId id="292" r:id="rId8"/>
    <p:sldId id="293" r:id="rId9"/>
    <p:sldId id="259" r:id="rId10"/>
    <p:sldId id="260" r:id="rId11"/>
    <p:sldId id="261"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94" r:id="rId28"/>
    <p:sldId id="295" r:id="rId29"/>
    <p:sldId id="278" r:id="rId30"/>
    <p:sldId id="279" r:id="rId31"/>
    <p:sldId id="280" r:id="rId32"/>
    <p:sldId id="281" r:id="rId33"/>
    <p:sldId id="282" r:id="rId34"/>
    <p:sldId id="283" r:id="rId35"/>
    <p:sldId id="284" r:id="rId36"/>
    <p:sldId id="285" r:id="rId37"/>
    <p:sldId id="286" r:id="rId38"/>
    <p:sldId id="287" r:id="rId39"/>
    <p:sldId id="28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D713A-F80C-4248-9879-5A2DEDA360A3}" type="datetimeFigureOut">
              <a:rPr lang="en-US" smtClean="0"/>
              <a:t>4/13/2017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38995E-B938-4E4A-AFEA-8A8C6E578951}" type="slidenum">
              <a:rPr lang="en-US" smtClean="0"/>
              <a:t>‹#›</a:t>
            </a:fld>
            <a:endParaRPr lang="en-US"/>
          </a:p>
        </p:txBody>
      </p:sp>
    </p:spTree>
    <p:extLst>
      <p:ext uri="{BB962C8B-B14F-4D97-AF65-F5344CB8AC3E}">
        <p14:creationId xmlns:p14="http://schemas.microsoft.com/office/powerpoint/2010/main" val="1758310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38995E-B938-4E4A-AFEA-8A8C6E578951}" type="slidenum">
              <a:rPr lang="en-US" smtClean="0"/>
              <a:t>8</a:t>
            </a:fld>
            <a:endParaRPr lang="en-US"/>
          </a:p>
        </p:txBody>
      </p:sp>
    </p:spTree>
    <p:extLst>
      <p:ext uri="{BB962C8B-B14F-4D97-AF65-F5344CB8AC3E}">
        <p14:creationId xmlns:p14="http://schemas.microsoft.com/office/powerpoint/2010/main" val="1494394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314622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63384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63519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115791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6810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952114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9081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40449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274651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17600-BC41-4A26-98C4-C72DB2310F9C}"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122012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17600-BC41-4A26-98C4-C72DB2310F9C}"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265500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C17600-BC41-4A26-98C4-C72DB2310F9C}"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381095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C17600-BC41-4A26-98C4-C72DB2310F9C}"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1395249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17600-BC41-4A26-98C4-C72DB2310F9C}"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413256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17600-BC41-4A26-98C4-C72DB2310F9C}"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162882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17600-BC41-4A26-98C4-C72DB2310F9C}"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66AB8-0BDB-4042-BD8A-F4F0F522B505}" type="slidenum">
              <a:rPr lang="en-US" smtClean="0"/>
              <a:t>‹#›</a:t>
            </a:fld>
            <a:endParaRPr lang="en-US"/>
          </a:p>
        </p:txBody>
      </p:sp>
    </p:spTree>
    <p:extLst>
      <p:ext uri="{BB962C8B-B14F-4D97-AF65-F5344CB8AC3E}">
        <p14:creationId xmlns:p14="http://schemas.microsoft.com/office/powerpoint/2010/main" val="152117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C17600-BC41-4A26-98C4-C72DB2310F9C}" type="datetimeFigureOut">
              <a:rPr lang="en-US" smtClean="0"/>
              <a:t>4/13/2017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766AB8-0BDB-4042-BD8A-F4F0F522B505}" type="slidenum">
              <a:rPr lang="en-US" smtClean="0"/>
              <a:t>‹#›</a:t>
            </a:fld>
            <a:endParaRPr lang="en-US"/>
          </a:p>
        </p:txBody>
      </p:sp>
    </p:spTree>
    <p:extLst>
      <p:ext uri="{BB962C8B-B14F-4D97-AF65-F5344CB8AC3E}">
        <p14:creationId xmlns:p14="http://schemas.microsoft.com/office/powerpoint/2010/main" val="334046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91109"/>
          </a:xfrm>
        </p:spPr>
        <p:txBody>
          <a:bodyPr>
            <a:normAutofit fontScale="90000"/>
          </a:bodyPr>
          <a:lstStyle/>
          <a:p>
            <a:r>
              <a:rPr lang="en-US" b="1" dirty="0" smtClean="0"/>
              <a:t>Myocardial Infarction (</a:t>
            </a:r>
            <a:r>
              <a:rPr lang="en-US" b="1" dirty="0" smtClean="0">
                <a:solidFill>
                  <a:schemeClr val="bg1"/>
                </a:solidFill>
              </a:rPr>
              <a:t>MI)</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1524000" y="4891176"/>
            <a:ext cx="9144000" cy="1570009"/>
          </a:xfrm>
        </p:spPr>
        <p:txBody>
          <a:bodyPr>
            <a:noAutofit/>
          </a:bodyPr>
          <a:lstStyle/>
          <a:p>
            <a:pPr algn="ctr"/>
            <a:endParaRPr lang="en-US" sz="2800" b="1"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2543" y="2113473"/>
            <a:ext cx="4382219" cy="2311878"/>
          </a:xfrm>
          <a:prstGeom prst="rect">
            <a:avLst/>
          </a:prstGeom>
        </p:spPr>
      </p:pic>
    </p:spTree>
    <p:extLst>
      <p:ext uri="{BB962C8B-B14F-4D97-AF65-F5344CB8AC3E}">
        <p14:creationId xmlns:p14="http://schemas.microsoft.com/office/powerpoint/2010/main" val="4127177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98" y="1"/>
            <a:ext cx="8596668" cy="1285336"/>
          </a:xfrm>
        </p:spPr>
        <p:txBody>
          <a:bodyPr>
            <a:normAutofit/>
          </a:bodyPr>
          <a:lstStyle/>
          <a:p>
            <a:r>
              <a:rPr lang="en-US" b="1" dirty="0" smtClean="0"/>
              <a:t>Signs and Symptoms of an Acute Myocardial Infarction (MI)</a:t>
            </a:r>
            <a:endParaRPr lang="en-US" b="1" dirty="0"/>
          </a:p>
        </p:txBody>
      </p:sp>
      <p:sp>
        <p:nvSpPr>
          <p:cNvPr id="3" name="Content Placeholder 2"/>
          <p:cNvSpPr>
            <a:spLocks noGrp="1"/>
          </p:cNvSpPr>
          <p:nvPr>
            <p:ph idx="1"/>
          </p:nvPr>
        </p:nvSpPr>
        <p:spPr>
          <a:xfrm>
            <a:off x="677334" y="1285337"/>
            <a:ext cx="8596668" cy="4756025"/>
          </a:xfrm>
        </p:spPr>
        <p:txBody>
          <a:bodyPr>
            <a:normAutofit fontScale="70000" lnSpcReduction="20000"/>
          </a:bodyPr>
          <a:lstStyle/>
          <a:p>
            <a:r>
              <a:rPr lang="en-US" sz="2800" b="1" u="sng" dirty="0" smtClean="0">
                <a:solidFill>
                  <a:srgbClr val="FF0000"/>
                </a:solidFill>
              </a:rPr>
              <a:t>Cardiovascular :</a:t>
            </a:r>
          </a:p>
          <a:p>
            <a:r>
              <a:rPr lang="en-US" sz="2100" b="1" dirty="0" smtClean="0"/>
              <a:t>Chest pain or discomfort, palpitations.</a:t>
            </a:r>
          </a:p>
          <a:p>
            <a:r>
              <a:rPr lang="en-US" sz="2100" b="1" dirty="0" smtClean="0"/>
              <a:t> Heart sounds may include S3, S4, and new onset of a murmur.</a:t>
            </a:r>
          </a:p>
          <a:p>
            <a:r>
              <a:rPr lang="en-US" sz="2100" b="1" dirty="0" smtClean="0"/>
              <a:t> Increased jugular venous distention may be seen if the MI has caused heart failure. </a:t>
            </a:r>
          </a:p>
          <a:p>
            <a:r>
              <a:rPr lang="en-US" sz="2100" b="1" dirty="0" smtClean="0"/>
              <a:t>Blood pressure may be elevated because of sympathetic stimulation or decreased because of decreased contractility, </a:t>
            </a:r>
          </a:p>
          <a:p>
            <a:r>
              <a:rPr lang="en-US" sz="2100" b="1" dirty="0" smtClean="0"/>
              <a:t>impending cardiogenic shock, or medications. </a:t>
            </a:r>
          </a:p>
          <a:p>
            <a:r>
              <a:rPr lang="en-US" sz="2100" b="1" dirty="0" smtClean="0"/>
              <a:t>Pulse deﬁcit may indicate atrial ﬁbrillation. </a:t>
            </a:r>
          </a:p>
          <a:p>
            <a:r>
              <a:rPr lang="en-US" sz="2100" b="1" dirty="0" smtClean="0"/>
              <a:t>In addition to ST-segment and T-wave changes, </a:t>
            </a:r>
          </a:p>
          <a:p>
            <a:r>
              <a:rPr lang="en-US" sz="2100" b="1" dirty="0" smtClean="0"/>
              <a:t>ECG may show tachycardia, bradycardia, and dysrhythmias</a:t>
            </a:r>
            <a:r>
              <a:rPr lang="en-US" dirty="0" smtClean="0"/>
              <a:t>. </a:t>
            </a:r>
          </a:p>
          <a:p>
            <a:r>
              <a:rPr lang="en-US" sz="3100" b="1" u="sng" dirty="0" smtClean="0">
                <a:solidFill>
                  <a:srgbClr val="FF0000"/>
                </a:solidFill>
              </a:rPr>
              <a:t>Respiratory :</a:t>
            </a:r>
          </a:p>
          <a:p>
            <a:r>
              <a:rPr lang="en-US" sz="2600" b="1" dirty="0" smtClean="0"/>
              <a:t>Shortness of breath, dyspnea, tachypnea, and crackles if MI has caused pulmonary congestion. Pulmonary edema may be present.</a:t>
            </a:r>
          </a:p>
          <a:p>
            <a:r>
              <a:rPr lang="en-US" sz="2600" b="1" dirty="0" smtClean="0"/>
              <a:t> </a:t>
            </a:r>
            <a:r>
              <a:rPr lang="en-US" sz="3400" b="1" u="sng" dirty="0" smtClean="0">
                <a:solidFill>
                  <a:srgbClr val="FF0000"/>
                </a:solidFill>
              </a:rPr>
              <a:t>Gastrointestinal </a:t>
            </a:r>
          </a:p>
          <a:p>
            <a:r>
              <a:rPr lang="en-US" sz="2600" b="1" dirty="0" smtClean="0"/>
              <a:t>Nausea and vomiting. </a:t>
            </a:r>
            <a:endParaRPr lang="en-US" sz="2600" b="1" dirty="0"/>
          </a:p>
        </p:txBody>
      </p:sp>
    </p:spTree>
    <p:extLst>
      <p:ext uri="{BB962C8B-B14F-4D97-AF65-F5344CB8AC3E}">
        <p14:creationId xmlns:p14="http://schemas.microsoft.com/office/powerpoint/2010/main" val="3942099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386"/>
            <a:ext cx="9274002" cy="1457864"/>
          </a:xfrm>
        </p:spPr>
        <p:txBody>
          <a:bodyPr/>
          <a:lstStyle/>
          <a:p>
            <a:r>
              <a:rPr lang="en-US" b="1" dirty="0"/>
              <a:t>Signs and Symptoms of an Acute Myocardial Infarction (MI)</a:t>
            </a:r>
            <a:endParaRPr lang="en-US" dirty="0"/>
          </a:p>
        </p:txBody>
      </p:sp>
      <p:sp>
        <p:nvSpPr>
          <p:cNvPr id="3" name="Content Placeholder 2"/>
          <p:cNvSpPr>
            <a:spLocks noGrp="1"/>
          </p:cNvSpPr>
          <p:nvPr>
            <p:ph idx="1"/>
          </p:nvPr>
        </p:nvSpPr>
        <p:spPr>
          <a:xfrm>
            <a:off x="362309" y="1518250"/>
            <a:ext cx="9799607" cy="5339749"/>
          </a:xfrm>
        </p:spPr>
        <p:txBody>
          <a:bodyPr>
            <a:normAutofit lnSpcReduction="10000"/>
          </a:bodyPr>
          <a:lstStyle/>
          <a:p>
            <a:r>
              <a:rPr lang="en-US" sz="2400" b="1" u="sng" dirty="0" smtClean="0">
                <a:solidFill>
                  <a:srgbClr val="FF0000"/>
                </a:solidFill>
              </a:rPr>
              <a:t>Genitourinary:</a:t>
            </a:r>
          </a:p>
          <a:p>
            <a:r>
              <a:rPr lang="en-US" dirty="0" smtClean="0"/>
              <a:t> </a:t>
            </a:r>
            <a:r>
              <a:rPr lang="en-US" b="1" dirty="0" smtClean="0"/>
              <a:t>Decreased urinary output may indicate cardiogenic shock. </a:t>
            </a:r>
          </a:p>
          <a:p>
            <a:r>
              <a:rPr lang="en-US" b="1" dirty="0" smtClean="0"/>
              <a:t>Skin Cool, clammy, diaphoretic, and pale appearance due to sympathetic stimulation from loss of contractility may indicate cardiogenic shock.</a:t>
            </a:r>
          </a:p>
          <a:p>
            <a:r>
              <a:rPr lang="en-US" b="1" dirty="0" smtClean="0"/>
              <a:t> Dependent edema may also be present due to poor contractility.</a:t>
            </a:r>
          </a:p>
          <a:p>
            <a:r>
              <a:rPr lang="en-US" b="1" dirty="0" smtClean="0"/>
              <a:t> </a:t>
            </a:r>
            <a:r>
              <a:rPr lang="en-US" sz="2400" b="1" dirty="0" smtClean="0">
                <a:solidFill>
                  <a:srgbClr val="FF0000"/>
                </a:solidFill>
              </a:rPr>
              <a:t>Neurologic:</a:t>
            </a:r>
          </a:p>
          <a:p>
            <a:r>
              <a:rPr lang="en-US" b="1" dirty="0" smtClean="0"/>
              <a:t> Anxiety, restlessness, light-headedness may indicate increased sympathetic stimulation or a decrease in contractility and cerebral oxygenation.</a:t>
            </a:r>
          </a:p>
          <a:p>
            <a:r>
              <a:rPr lang="en-US" b="1" dirty="0" smtClean="0"/>
              <a:t> The same symptoms may also herald cardiogenic shock. </a:t>
            </a:r>
          </a:p>
          <a:p>
            <a:r>
              <a:rPr lang="en-US" b="1" dirty="0" smtClean="0"/>
              <a:t>Headache, visual disturbances, altered speech, altered motor function, and further changes in level of consciousness may indicate cerebral bleeding if patient is receiving </a:t>
            </a:r>
            <a:r>
              <a:rPr lang="en-US" b="1" dirty="0" err="1" smtClean="0"/>
              <a:t>thrombolytics</a:t>
            </a:r>
            <a:r>
              <a:rPr lang="en-US" dirty="0" smtClean="0"/>
              <a:t>.</a:t>
            </a:r>
          </a:p>
          <a:p>
            <a:r>
              <a:rPr lang="en-US" dirty="0" smtClean="0"/>
              <a:t> </a:t>
            </a:r>
            <a:r>
              <a:rPr lang="en-US" sz="2400" b="1" u="sng" dirty="0" smtClean="0">
                <a:solidFill>
                  <a:srgbClr val="FF0000"/>
                </a:solidFill>
              </a:rPr>
              <a:t>Psychological:</a:t>
            </a:r>
            <a:endParaRPr lang="en-US" sz="2400" b="1" u="sng" dirty="0">
              <a:solidFill>
                <a:srgbClr val="FF0000"/>
              </a:solidFill>
            </a:endParaRPr>
          </a:p>
          <a:p>
            <a:r>
              <a:rPr lang="en-US" b="1" dirty="0"/>
              <a:t> Fear with feeling of impending doom, or patient may deny that anything is wrong.</a:t>
            </a:r>
          </a:p>
          <a:p>
            <a:endParaRPr lang="en-US" b="1" dirty="0" smtClean="0"/>
          </a:p>
          <a:p>
            <a:endParaRPr lang="en-US" dirty="0"/>
          </a:p>
        </p:txBody>
      </p:sp>
    </p:spTree>
    <p:extLst>
      <p:ext uri="{BB962C8B-B14F-4D97-AF65-F5344CB8AC3E}">
        <p14:creationId xmlns:p14="http://schemas.microsoft.com/office/powerpoint/2010/main" val="3285586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385"/>
            <a:ext cx="9274002" cy="974785"/>
          </a:xfrm>
        </p:spPr>
        <p:txBody>
          <a:bodyPr/>
          <a:lstStyle/>
          <a:p>
            <a:r>
              <a:rPr lang="en-US" b="1" dirty="0" smtClean="0"/>
              <a:t>Assessment and Diagnostic Findings</a:t>
            </a:r>
            <a:endParaRPr lang="en-US" b="1" dirty="0"/>
          </a:p>
        </p:txBody>
      </p:sp>
      <p:sp>
        <p:nvSpPr>
          <p:cNvPr id="3" name="Content Placeholder 2"/>
          <p:cNvSpPr>
            <a:spLocks noGrp="1"/>
          </p:cNvSpPr>
          <p:nvPr>
            <p:ph idx="1"/>
          </p:nvPr>
        </p:nvSpPr>
        <p:spPr>
          <a:xfrm>
            <a:off x="677334" y="1259457"/>
            <a:ext cx="8596668" cy="4781905"/>
          </a:xfrm>
        </p:spPr>
        <p:txBody>
          <a:bodyPr>
            <a:normAutofit/>
          </a:bodyPr>
          <a:lstStyle/>
          <a:p>
            <a:r>
              <a:rPr lang="en-US" sz="2400" b="1" dirty="0" smtClean="0"/>
              <a:t>Diagnosis of MI is generally based on the presenting symptoms,</a:t>
            </a:r>
          </a:p>
          <a:p>
            <a:r>
              <a:rPr lang="en-US" sz="2400" b="1" dirty="0" smtClean="0"/>
              <a:t>ECG,</a:t>
            </a:r>
          </a:p>
          <a:p>
            <a:r>
              <a:rPr lang="en-US" sz="2400" b="1" dirty="0" smtClean="0"/>
              <a:t>laboratory test results (</a:t>
            </a:r>
            <a:r>
              <a:rPr lang="en-US" sz="2400" b="1" dirty="0" err="1" smtClean="0"/>
              <a:t>eg</a:t>
            </a:r>
            <a:r>
              <a:rPr lang="en-US" sz="2400" b="1" dirty="0" smtClean="0"/>
              <a:t>, serial serum enzyme values). </a:t>
            </a:r>
          </a:p>
          <a:p>
            <a:r>
              <a:rPr lang="en-US" sz="2400" b="1" dirty="0" smtClean="0"/>
              <a:t>The prognosis depends on the severity of coronary artery obstruction and the extent of myocardial damage. </a:t>
            </a:r>
          </a:p>
          <a:p>
            <a:r>
              <a:rPr lang="en-US" sz="2400" b="1" dirty="0" smtClean="0"/>
              <a:t>Physical examination is always conducted, but the examination alone is insufficient to confirm the diagnosis.</a:t>
            </a:r>
          </a:p>
          <a:p>
            <a:endParaRPr lang="en-US" sz="2400" b="1" dirty="0"/>
          </a:p>
        </p:txBody>
      </p:sp>
    </p:spTree>
    <p:extLst>
      <p:ext uri="{BB962C8B-B14F-4D97-AF65-F5344CB8AC3E}">
        <p14:creationId xmlns:p14="http://schemas.microsoft.com/office/powerpoint/2010/main" val="1010454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PATIENT HISTORY</a:t>
            </a:r>
            <a:endParaRPr lang="en-US" b="1" dirty="0"/>
          </a:p>
        </p:txBody>
      </p:sp>
      <p:sp>
        <p:nvSpPr>
          <p:cNvPr id="3" name="Content Placeholder 2"/>
          <p:cNvSpPr>
            <a:spLocks noGrp="1"/>
          </p:cNvSpPr>
          <p:nvPr>
            <p:ph idx="1"/>
          </p:nvPr>
        </p:nvSpPr>
        <p:spPr/>
        <p:txBody>
          <a:bodyPr>
            <a:normAutofit/>
          </a:bodyPr>
          <a:lstStyle/>
          <a:p>
            <a:r>
              <a:rPr lang="en-US" sz="2800" b="1" dirty="0" smtClean="0"/>
              <a:t>The patient history has two parts: </a:t>
            </a:r>
          </a:p>
          <a:p>
            <a:pPr marL="0" indent="0">
              <a:buNone/>
            </a:pPr>
            <a:r>
              <a:rPr lang="en-US" sz="2800" b="1" dirty="0" smtClean="0"/>
              <a:t>the description of the presenting symptom (</a:t>
            </a:r>
            <a:r>
              <a:rPr lang="en-US" sz="2800" b="1" dirty="0" err="1" smtClean="0"/>
              <a:t>eg</a:t>
            </a:r>
            <a:r>
              <a:rPr lang="en-US" sz="2800" b="1" dirty="0" smtClean="0"/>
              <a:t>, pain) and the history of previous illnesses and family health history, particularly of heart disease. </a:t>
            </a:r>
          </a:p>
          <a:p>
            <a:pPr marL="0" indent="0">
              <a:buNone/>
            </a:pPr>
            <a:r>
              <a:rPr lang="en-US" sz="2800" b="1" dirty="0" smtClean="0"/>
              <a:t>Previous history should also include information about the patient’s risk factors for heart disease</a:t>
            </a:r>
            <a:endParaRPr lang="en-US" sz="2800" b="1" dirty="0"/>
          </a:p>
        </p:txBody>
      </p:sp>
    </p:spTree>
    <p:extLst>
      <p:ext uri="{BB962C8B-B14F-4D97-AF65-F5344CB8AC3E}">
        <p14:creationId xmlns:p14="http://schemas.microsoft.com/office/powerpoint/2010/main" val="2421265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ELECTROCARDIOGRAM</a:t>
            </a:r>
            <a:endParaRPr lang="en-US" b="1" dirty="0"/>
          </a:p>
        </p:txBody>
      </p:sp>
      <p:sp>
        <p:nvSpPr>
          <p:cNvPr id="3" name="Content Placeholder 2"/>
          <p:cNvSpPr>
            <a:spLocks noGrp="1"/>
          </p:cNvSpPr>
          <p:nvPr>
            <p:ph idx="1"/>
          </p:nvPr>
        </p:nvSpPr>
        <p:spPr/>
        <p:txBody>
          <a:bodyPr/>
          <a:lstStyle/>
          <a:p>
            <a:r>
              <a:rPr lang="en-US" sz="2800" b="1" dirty="0" smtClean="0"/>
              <a:t>The ECG provides information that assists in diagnosing acute MI. </a:t>
            </a:r>
          </a:p>
          <a:p>
            <a:r>
              <a:rPr lang="en-US" sz="2800" b="1" dirty="0" smtClean="0"/>
              <a:t>It should be obtained within 10 minutes from the time a patient reports pain or arrives in the emergency department. By monitoring the ECG over time, the location, evolution, and resolution of an MI can be identiﬁed and monitored.</a:t>
            </a:r>
          </a:p>
          <a:p>
            <a:endParaRPr lang="en-US" dirty="0"/>
          </a:p>
        </p:txBody>
      </p:sp>
    </p:spTree>
    <p:extLst>
      <p:ext uri="{BB962C8B-B14F-4D97-AF65-F5344CB8AC3E}">
        <p14:creationId xmlns:p14="http://schemas.microsoft.com/office/powerpoint/2010/main" val="2859313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96" y="402566"/>
            <a:ext cx="8596668" cy="1320800"/>
          </a:xfrm>
        </p:spPr>
        <p:txBody>
          <a:bodyPr/>
          <a:lstStyle/>
          <a:p>
            <a:r>
              <a:rPr lang="en-US" b="1" dirty="0" smtClean="0"/>
              <a:t>ECHOCARDIOGRAM</a:t>
            </a:r>
            <a:endParaRPr lang="en-US" b="1" dirty="0"/>
          </a:p>
        </p:txBody>
      </p:sp>
      <p:sp>
        <p:nvSpPr>
          <p:cNvPr id="3" name="Content Placeholder 2"/>
          <p:cNvSpPr>
            <a:spLocks noGrp="1"/>
          </p:cNvSpPr>
          <p:nvPr>
            <p:ph idx="1"/>
          </p:nvPr>
        </p:nvSpPr>
        <p:spPr/>
        <p:txBody>
          <a:bodyPr>
            <a:normAutofit/>
          </a:bodyPr>
          <a:lstStyle/>
          <a:p>
            <a:r>
              <a:rPr lang="en-US" sz="3200" b="1" dirty="0" smtClean="0"/>
              <a:t>The echocardiogram is used to evaluate ventricular function. It may be used to assist in diagnosing an MI, especially when the ECG is </a:t>
            </a:r>
            <a:r>
              <a:rPr lang="en-US" sz="3200" b="1" dirty="0" err="1" smtClean="0"/>
              <a:t>nondiagnostic</a:t>
            </a:r>
            <a:r>
              <a:rPr lang="en-US" sz="3200" b="1" dirty="0" smtClean="0"/>
              <a:t>.</a:t>
            </a:r>
            <a:endParaRPr lang="en-US" sz="3200" b="1" dirty="0"/>
          </a:p>
        </p:txBody>
      </p:sp>
    </p:spTree>
    <p:extLst>
      <p:ext uri="{BB962C8B-B14F-4D97-AF65-F5344CB8AC3E}">
        <p14:creationId xmlns:p14="http://schemas.microsoft.com/office/powerpoint/2010/main" val="646598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274002" cy="1320800"/>
          </a:xfrm>
        </p:spPr>
        <p:txBody>
          <a:bodyPr/>
          <a:lstStyle/>
          <a:p>
            <a:r>
              <a:rPr lang="en-US" b="1" dirty="0" smtClean="0"/>
              <a:t>LABORATORY TESTS</a:t>
            </a:r>
            <a:endParaRPr lang="en-US" b="1" dirty="0"/>
          </a:p>
        </p:txBody>
      </p:sp>
      <p:sp>
        <p:nvSpPr>
          <p:cNvPr id="3" name="Content Placeholder 2"/>
          <p:cNvSpPr>
            <a:spLocks noGrp="1"/>
          </p:cNvSpPr>
          <p:nvPr>
            <p:ph idx="1"/>
          </p:nvPr>
        </p:nvSpPr>
        <p:spPr>
          <a:xfrm>
            <a:off x="677334" y="1311215"/>
            <a:ext cx="8596668" cy="5546785"/>
          </a:xfrm>
        </p:spPr>
        <p:txBody>
          <a:bodyPr>
            <a:noAutofit/>
          </a:bodyPr>
          <a:lstStyle/>
          <a:p>
            <a:r>
              <a:rPr lang="en-US" sz="2400" b="1" dirty="0" smtClean="0"/>
              <a:t>Historically, laboratory tests used to diagnose an MI included </a:t>
            </a:r>
            <a:r>
              <a:rPr lang="en-US" sz="2400" b="1" dirty="0" err="1" smtClean="0"/>
              <a:t>creatine</a:t>
            </a:r>
            <a:r>
              <a:rPr lang="en-US" sz="2400" b="1" dirty="0" smtClean="0"/>
              <a:t> kinase (CK), with evaluation of isoenzymes and lactic dehydrogenase (LDH) levels.</a:t>
            </a:r>
          </a:p>
          <a:p>
            <a:r>
              <a:rPr lang="en-US" sz="2400" b="1" dirty="0" smtClean="0"/>
              <a:t> Newer laboratory tests with faster results, resulting in earlier diagnosis, include myoglobin and troponin analysis. </a:t>
            </a:r>
          </a:p>
          <a:p>
            <a:r>
              <a:rPr lang="en-US" sz="2400" b="1" dirty="0" smtClean="0"/>
              <a:t>These tests are based on the release of cellular contents into the circulation when myocardial cells die. </a:t>
            </a:r>
          </a:p>
          <a:p>
            <a:r>
              <a:rPr lang="en-US" sz="2400" b="1" dirty="0" smtClean="0"/>
              <a:t>. An LDH test is now infrequently ordered because it is not useful in identifying cardiac events.</a:t>
            </a:r>
            <a:endParaRPr lang="en-US" sz="2400" b="1" dirty="0"/>
          </a:p>
        </p:txBody>
      </p:sp>
    </p:spTree>
    <p:extLst>
      <p:ext uri="{BB962C8B-B14F-4D97-AF65-F5344CB8AC3E}">
        <p14:creationId xmlns:p14="http://schemas.microsoft.com/office/powerpoint/2010/main" val="3938748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275388" cy="6858000"/>
          </a:xfrm>
        </p:spPr>
      </p:pic>
    </p:spTree>
    <p:extLst>
      <p:ext uri="{BB962C8B-B14F-4D97-AF65-F5344CB8AC3E}">
        <p14:creationId xmlns:p14="http://schemas.microsoft.com/office/powerpoint/2010/main" val="2710253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85" y="609600"/>
            <a:ext cx="9213617" cy="1089804"/>
          </a:xfrm>
        </p:spPr>
        <p:txBody>
          <a:bodyPr/>
          <a:lstStyle/>
          <a:p>
            <a:r>
              <a:rPr lang="en-US" b="1" dirty="0" smtClean="0"/>
              <a:t>Medical Management</a:t>
            </a:r>
            <a:endParaRPr lang="en-US" b="1" dirty="0"/>
          </a:p>
        </p:txBody>
      </p:sp>
      <p:sp>
        <p:nvSpPr>
          <p:cNvPr id="3" name="Content Placeholder 2"/>
          <p:cNvSpPr>
            <a:spLocks noGrp="1"/>
          </p:cNvSpPr>
          <p:nvPr>
            <p:ph idx="1"/>
          </p:nvPr>
        </p:nvSpPr>
        <p:spPr>
          <a:xfrm>
            <a:off x="677334" y="1604513"/>
            <a:ext cx="8596668" cy="5253487"/>
          </a:xfrm>
        </p:spPr>
        <p:txBody>
          <a:bodyPr>
            <a:normAutofit fontScale="92500" lnSpcReduction="10000"/>
          </a:bodyPr>
          <a:lstStyle/>
          <a:p>
            <a:r>
              <a:rPr lang="en-US" sz="2200" b="1" u="sng" dirty="0" smtClean="0">
                <a:solidFill>
                  <a:srgbClr val="FF0000"/>
                </a:solidFill>
              </a:rPr>
              <a:t>The goal of medical management are:</a:t>
            </a:r>
          </a:p>
          <a:p>
            <a:r>
              <a:rPr lang="en-US" dirty="0" smtClean="0"/>
              <a:t> to minimize myocardial damage, </a:t>
            </a:r>
          </a:p>
          <a:p>
            <a:r>
              <a:rPr lang="en-US" dirty="0" smtClean="0"/>
              <a:t>preserve myocardial function,</a:t>
            </a:r>
          </a:p>
          <a:p>
            <a:r>
              <a:rPr lang="en-US" dirty="0" smtClean="0"/>
              <a:t> and prevent complications. </a:t>
            </a:r>
          </a:p>
          <a:p>
            <a:pPr marL="0" indent="0">
              <a:buNone/>
            </a:pPr>
            <a:r>
              <a:rPr lang="en-US" sz="2600" b="1" u="sng" dirty="0" smtClean="0">
                <a:solidFill>
                  <a:srgbClr val="FF0000"/>
                </a:solidFill>
              </a:rPr>
              <a:t>These goals are achieved by:</a:t>
            </a:r>
          </a:p>
          <a:p>
            <a:pPr marL="0" indent="0">
              <a:buNone/>
            </a:pPr>
            <a:r>
              <a:rPr lang="en-US" sz="2200" b="1" dirty="0" smtClean="0"/>
              <a:t>1-reperfusing the area with the emergency use of thrombolytic medications or </a:t>
            </a:r>
            <a:r>
              <a:rPr lang="en-US" sz="2200" dirty="0"/>
              <a:t>p</a:t>
            </a:r>
            <a:r>
              <a:rPr lang="en-US" sz="2200" b="1" dirty="0"/>
              <a:t>ercutaneous transluminal coronary </a:t>
            </a:r>
            <a:r>
              <a:rPr lang="en-US" sz="2200" b="1" dirty="0" smtClean="0"/>
              <a:t>angioplasty PTCA. </a:t>
            </a:r>
          </a:p>
          <a:p>
            <a:pPr marL="0" indent="0">
              <a:buNone/>
            </a:pPr>
            <a:r>
              <a:rPr lang="en-US" sz="2200" b="1" dirty="0" smtClean="0"/>
              <a:t>2-Minimizing myocardial damage is also accomplished by reducing myocardial oxygen demand </a:t>
            </a:r>
          </a:p>
          <a:p>
            <a:pPr marL="0" indent="0">
              <a:buNone/>
            </a:pPr>
            <a:r>
              <a:rPr lang="en-US" sz="2200" b="1" dirty="0" smtClean="0"/>
              <a:t>3-and increasing oxygen supply with medications, oxygen administration, and bed rest. </a:t>
            </a:r>
          </a:p>
          <a:p>
            <a:pPr marL="0" indent="0">
              <a:buNone/>
            </a:pPr>
            <a:r>
              <a:rPr lang="en-US" sz="2200" b="1" dirty="0" smtClean="0"/>
              <a:t>The resolution of pain and ECG changes are the primary clinical indicators that demand and supply are in equilibrium; they may also indicate reperfusion. Visualization of blood ﬂow through an open vessel in the catheterization laboratory is evidence of reperfusion.</a:t>
            </a:r>
            <a:endParaRPr lang="en-US" sz="2200" b="1" dirty="0"/>
          </a:p>
        </p:txBody>
      </p:sp>
    </p:spTree>
    <p:extLst>
      <p:ext uri="{BB962C8B-B14F-4D97-AF65-F5344CB8AC3E}">
        <p14:creationId xmlns:p14="http://schemas.microsoft.com/office/powerpoint/2010/main" val="779272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PHARMACOLOGIC THERAPY</a:t>
            </a:r>
            <a:endParaRPr lang="en-US" b="1" dirty="0"/>
          </a:p>
        </p:txBody>
      </p:sp>
      <p:sp>
        <p:nvSpPr>
          <p:cNvPr id="3" name="Content Placeholder 2"/>
          <p:cNvSpPr>
            <a:spLocks noGrp="1"/>
          </p:cNvSpPr>
          <p:nvPr>
            <p:ph idx="1"/>
          </p:nvPr>
        </p:nvSpPr>
        <p:spPr>
          <a:xfrm>
            <a:off x="-1" y="1483743"/>
            <a:ext cx="9920377" cy="5313872"/>
          </a:xfrm>
        </p:spPr>
        <p:txBody>
          <a:bodyPr>
            <a:noAutofit/>
          </a:bodyPr>
          <a:lstStyle/>
          <a:p>
            <a:r>
              <a:rPr lang="en-US" sz="3600" b="1" dirty="0" smtClean="0"/>
              <a:t>The patient with an acute MI receives the same medications as the patient with unstable angina, with the possible additions of </a:t>
            </a:r>
            <a:r>
              <a:rPr lang="en-US" sz="3600" b="1" dirty="0" err="1" smtClean="0">
                <a:solidFill>
                  <a:schemeClr val="accent5"/>
                </a:solidFill>
              </a:rPr>
              <a:t>thrombolytics</a:t>
            </a:r>
            <a:r>
              <a:rPr lang="en-US" sz="3600" b="1" dirty="0" smtClean="0">
                <a:solidFill>
                  <a:schemeClr val="accent5"/>
                </a:solidFill>
              </a:rPr>
              <a:t>, analgesics, and angiotensin-converting enzyme (ACE) inhibitors.</a:t>
            </a:r>
            <a:r>
              <a:rPr lang="en-US" sz="3600" b="1" dirty="0" smtClean="0"/>
              <a:t> Patients should receive a beta-blocker initially, throughout the hospitalization, and a prescription to continue its use after hospital discharge. </a:t>
            </a:r>
            <a:endParaRPr lang="en-US" sz="3600" b="1" dirty="0"/>
          </a:p>
        </p:txBody>
      </p:sp>
    </p:spTree>
    <p:extLst>
      <p:ext uri="{BB962C8B-B14F-4D97-AF65-F5344CB8AC3E}">
        <p14:creationId xmlns:p14="http://schemas.microsoft.com/office/powerpoint/2010/main" val="1336416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txBody>
          <a:bodyPr/>
          <a:lstStyle/>
          <a:p>
            <a:r>
              <a:rPr lang="en-US" b="1" dirty="0" smtClean="0"/>
              <a:t>Angina pectoris : learning outcomes</a:t>
            </a:r>
            <a:endParaRPr lang="en-US" b="1" dirty="0"/>
          </a:p>
        </p:txBody>
      </p:sp>
      <p:sp>
        <p:nvSpPr>
          <p:cNvPr id="3" name="Content Placeholder 2"/>
          <p:cNvSpPr>
            <a:spLocks noGrp="1"/>
          </p:cNvSpPr>
          <p:nvPr>
            <p:ph idx="1"/>
          </p:nvPr>
        </p:nvSpPr>
        <p:spPr>
          <a:xfrm>
            <a:off x="1524000" y="1600200"/>
            <a:ext cx="9144000" cy="5257800"/>
          </a:xfrm>
        </p:spPr>
        <p:txBody>
          <a:bodyPr>
            <a:noAutofit/>
          </a:bodyPr>
          <a:lstStyle/>
          <a:p>
            <a:r>
              <a:rPr lang="en-US" sz="2400" b="1" u="sng" dirty="0">
                <a:solidFill>
                  <a:schemeClr val="accent5"/>
                </a:solidFill>
              </a:rPr>
              <a:t>On completion of this lecture the students will be able to :</a:t>
            </a:r>
          </a:p>
          <a:p>
            <a:pPr>
              <a:buFont typeface="Wingdings" panose="05000000000000000000" pitchFamily="2" charset="2"/>
              <a:buChar char="§"/>
            </a:pPr>
            <a:r>
              <a:rPr lang="en-US" sz="2400" b="1" dirty="0"/>
              <a:t>Define </a:t>
            </a:r>
            <a:r>
              <a:rPr lang="en-US" sz="2400" b="1" dirty="0" smtClean="0"/>
              <a:t>MI</a:t>
            </a:r>
            <a:endParaRPr lang="en-US" sz="2400" b="1" dirty="0"/>
          </a:p>
          <a:p>
            <a:pPr>
              <a:buFont typeface="Wingdings" panose="05000000000000000000" pitchFamily="2" charset="2"/>
              <a:buChar char="§"/>
            </a:pPr>
            <a:r>
              <a:rPr lang="en-US" sz="2400" b="1" dirty="0"/>
              <a:t>Describe the pathophysiology of </a:t>
            </a:r>
            <a:r>
              <a:rPr lang="en-US" sz="2400" b="1" dirty="0" smtClean="0"/>
              <a:t>MI</a:t>
            </a:r>
            <a:endParaRPr lang="en-US" sz="2400" b="1" dirty="0"/>
          </a:p>
          <a:p>
            <a:pPr>
              <a:buFont typeface="Wingdings" panose="05000000000000000000" pitchFamily="2" charset="2"/>
              <a:buChar char="§"/>
            </a:pPr>
            <a:r>
              <a:rPr lang="en-US" sz="2400" b="1" dirty="0"/>
              <a:t>Recognize the clinical manifestations of </a:t>
            </a:r>
            <a:r>
              <a:rPr lang="en-US" sz="2400" b="1" dirty="0" smtClean="0"/>
              <a:t>MI</a:t>
            </a:r>
            <a:endParaRPr lang="en-US" sz="2400" b="1" dirty="0"/>
          </a:p>
          <a:p>
            <a:pPr>
              <a:buFont typeface="Wingdings" panose="05000000000000000000" pitchFamily="2" charset="2"/>
              <a:buChar char="§"/>
            </a:pPr>
            <a:r>
              <a:rPr lang="en-US" sz="2400" b="1" dirty="0"/>
              <a:t>Predict the diagnostic findings of </a:t>
            </a:r>
            <a:r>
              <a:rPr lang="en-US" sz="2400" b="1" dirty="0" smtClean="0"/>
              <a:t>MI</a:t>
            </a:r>
            <a:endParaRPr lang="en-US" sz="2400" b="1" dirty="0"/>
          </a:p>
          <a:p>
            <a:pPr>
              <a:buFont typeface="Wingdings" panose="05000000000000000000" pitchFamily="2" charset="2"/>
              <a:buChar char="§"/>
            </a:pPr>
            <a:r>
              <a:rPr lang="en-US" sz="2400" b="1" dirty="0"/>
              <a:t>Describe the medical treatment of </a:t>
            </a:r>
            <a:r>
              <a:rPr lang="en-US" sz="2400" b="1" dirty="0" smtClean="0"/>
              <a:t>MI</a:t>
            </a:r>
            <a:endParaRPr lang="en-US" sz="2400" b="1" dirty="0"/>
          </a:p>
          <a:p>
            <a:pPr>
              <a:buFont typeface="Wingdings" panose="05000000000000000000" pitchFamily="2" charset="2"/>
              <a:buChar char="§"/>
            </a:pPr>
            <a:r>
              <a:rPr lang="en-US" sz="2400" b="1" dirty="0"/>
              <a:t>Apply a comprehensive nursing care plan to manage </a:t>
            </a:r>
            <a:r>
              <a:rPr lang="en-US" sz="2400" b="1" dirty="0" smtClean="0"/>
              <a:t> symptoms  of MI</a:t>
            </a:r>
            <a:endParaRPr lang="en-US" sz="2400" b="1" dirty="0"/>
          </a:p>
          <a:p>
            <a:pPr>
              <a:buFont typeface="Wingdings" panose="05000000000000000000" pitchFamily="2" charset="2"/>
              <a:buChar char="§"/>
            </a:pPr>
            <a:r>
              <a:rPr lang="en-US" sz="2400" b="1" dirty="0"/>
              <a:t>Evaluate the patient’s condition after receiving the required care and treatment </a:t>
            </a:r>
          </a:p>
          <a:p>
            <a:pPr>
              <a:buFont typeface="Wingdings" panose="05000000000000000000" pitchFamily="2" charset="2"/>
              <a:buChar char="§"/>
            </a:pPr>
            <a:endParaRPr lang="en-US" sz="2400" b="1" dirty="0"/>
          </a:p>
        </p:txBody>
      </p:sp>
    </p:spTree>
    <p:extLst>
      <p:ext uri="{BB962C8B-B14F-4D97-AF65-F5344CB8AC3E}">
        <p14:creationId xmlns:p14="http://schemas.microsoft.com/office/powerpoint/2010/main" val="3997717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877079"/>
          </a:xfrm>
        </p:spPr>
        <p:txBody>
          <a:bodyPr/>
          <a:lstStyle/>
          <a:p>
            <a:r>
              <a:rPr lang="en-US" b="1" dirty="0" smtClean="0"/>
              <a:t>Thrombolytics.</a:t>
            </a:r>
            <a:endParaRPr lang="en-US" b="1" dirty="0"/>
          </a:p>
        </p:txBody>
      </p:sp>
      <p:sp>
        <p:nvSpPr>
          <p:cNvPr id="3" name="Content Placeholder 2"/>
          <p:cNvSpPr>
            <a:spLocks noGrp="1"/>
          </p:cNvSpPr>
          <p:nvPr>
            <p:ph idx="1"/>
          </p:nvPr>
        </p:nvSpPr>
        <p:spPr>
          <a:xfrm>
            <a:off x="0" y="1242204"/>
            <a:ext cx="12192000" cy="5727939"/>
          </a:xfrm>
        </p:spPr>
        <p:txBody>
          <a:bodyPr>
            <a:normAutofit/>
          </a:bodyPr>
          <a:lstStyle/>
          <a:p>
            <a:r>
              <a:rPr lang="en-US" sz="2400" b="1" dirty="0" smtClean="0"/>
              <a:t>Thrombolytics are medications that are usually administered intravenously, although some may also be given directly into the coronary artery in the cardiac catheterization laboratory .</a:t>
            </a:r>
          </a:p>
          <a:p>
            <a:r>
              <a:rPr lang="en-US" sz="2400" b="1" u="sng" dirty="0" smtClean="0">
                <a:solidFill>
                  <a:srgbClr val="FF0000"/>
                </a:solidFill>
              </a:rPr>
              <a:t>The purpose of </a:t>
            </a:r>
            <a:r>
              <a:rPr lang="en-US" sz="2400" b="1" u="sng" dirty="0" err="1" smtClean="0">
                <a:solidFill>
                  <a:srgbClr val="FF0000"/>
                </a:solidFill>
              </a:rPr>
              <a:t>thrombolytics</a:t>
            </a:r>
            <a:r>
              <a:rPr lang="en-US" sz="2400" b="1" u="sng" dirty="0" smtClean="0">
                <a:solidFill>
                  <a:srgbClr val="FF0000"/>
                </a:solidFill>
              </a:rPr>
              <a:t> are:</a:t>
            </a:r>
          </a:p>
          <a:p>
            <a:r>
              <a:rPr lang="en-US" sz="2400" b="1" dirty="0" smtClean="0"/>
              <a:t> to dissolve and lyse the thrombus in a coronary artery (thrombolysis), allowing blood to ﬂow through the coronary artery again (reperfusion),</a:t>
            </a:r>
          </a:p>
          <a:p>
            <a:r>
              <a:rPr lang="en-US" sz="2400" b="1" dirty="0" smtClean="0"/>
              <a:t> minimizing the size of the infarction, and preserving ventricular function. Even though </a:t>
            </a:r>
            <a:r>
              <a:rPr lang="en-US" sz="2400" b="1" dirty="0" err="1" smtClean="0"/>
              <a:t>thrombolytics</a:t>
            </a:r>
            <a:r>
              <a:rPr lang="en-US" sz="2400" b="1" dirty="0" smtClean="0"/>
              <a:t> may dissolve the thrombus, they do not affect the underlying atherosclerotic lesion. The patient may be referred for a cardiac catheterization and other invasive interventions</a:t>
            </a:r>
          </a:p>
          <a:p>
            <a:r>
              <a:rPr lang="en-US" sz="2400" b="1" dirty="0" smtClean="0"/>
              <a:t>To be effective, </a:t>
            </a:r>
            <a:r>
              <a:rPr lang="en-US" sz="2400" b="1" dirty="0" err="1" smtClean="0"/>
              <a:t>thrombolytics</a:t>
            </a:r>
            <a:r>
              <a:rPr lang="en-US" sz="2400" b="1" dirty="0" smtClean="0"/>
              <a:t> must be administered as early as possible after the onset of symptoms that indicate an acute MI. </a:t>
            </a:r>
          </a:p>
          <a:p>
            <a:endParaRPr lang="en-US" sz="2400" b="1" dirty="0"/>
          </a:p>
        </p:txBody>
      </p:sp>
    </p:spTree>
    <p:extLst>
      <p:ext uri="{BB962C8B-B14F-4D97-AF65-F5344CB8AC3E}">
        <p14:creationId xmlns:p14="http://schemas.microsoft.com/office/powerpoint/2010/main" val="3734071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thrombolytic agents</a:t>
            </a:r>
            <a:endParaRPr lang="en-US" b="1" dirty="0"/>
          </a:p>
        </p:txBody>
      </p:sp>
      <p:sp>
        <p:nvSpPr>
          <p:cNvPr id="3" name="Content Placeholder 2"/>
          <p:cNvSpPr>
            <a:spLocks noGrp="1"/>
          </p:cNvSpPr>
          <p:nvPr>
            <p:ph idx="1"/>
          </p:nvPr>
        </p:nvSpPr>
        <p:spPr/>
        <p:txBody>
          <a:bodyPr>
            <a:noAutofit/>
          </a:bodyPr>
          <a:lstStyle/>
          <a:p>
            <a:r>
              <a:rPr lang="en-US" sz="4000" dirty="0" smtClean="0"/>
              <a:t>The thrombolytic agents used most often are </a:t>
            </a:r>
            <a:r>
              <a:rPr lang="en-US" sz="4000" dirty="0" smtClean="0">
                <a:solidFill>
                  <a:schemeClr val="accent5"/>
                </a:solidFill>
              </a:rPr>
              <a:t>streptokinase</a:t>
            </a:r>
            <a:r>
              <a:rPr lang="en-US" sz="4000" dirty="0" smtClean="0"/>
              <a:t> (</a:t>
            </a:r>
            <a:r>
              <a:rPr lang="en-US" sz="4000" dirty="0" err="1" smtClean="0"/>
              <a:t>Kabikinase</a:t>
            </a:r>
            <a:r>
              <a:rPr lang="en-US" sz="4000" dirty="0" smtClean="0"/>
              <a:t>, </a:t>
            </a:r>
            <a:r>
              <a:rPr lang="en-US" sz="4000" dirty="0" err="1" smtClean="0"/>
              <a:t>Streptase</a:t>
            </a:r>
            <a:r>
              <a:rPr lang="en-US" sz="4000" dirty="0" smtClean="0"/>
              <a:t>), </a:t>
            </a:r>
            <a:r>
              <a:rPr lang="en-US" sz="4000" dirty="0" err="1" smtClean="0">
                <a:solidFill>
                  <a:schemeClr val="accent5"/>
                </a:solidFill>
              </a:rPr>
              <a:t>alteplase</a:t>
            </a:r>
            <a:r>
              <a:rPr lang="en-US" sz="4000" dirty="0" smtClean="0"/>
              <a:t> (</a:t>
            </a:r>
            <a:r>
              <a:rPr lang="en-US" sz="4000" dirty="0" err="1" smtClean="0"/>
              <a:t>Activase</a:t>
            </a:r>
            <a:r>
              <a:rPr lang="en-US" sz="4000" dirty="0" smtClean="0"/>
              <a:t>), and </a:t>
            </a:r>
            <a:r>
              <a:rPr lang="en-US" sz="4000" dirty="0" err="1" smtClean="0">
                <a:solidFill>
                  <a:schemeClr val="accent5"/>
                </a:solidFill>
              </a:rPr>
              <a:t>reteplase</a:t>
            </a:r>
            <a:r>
              <a:rPr lang="en-US" sz="4000" dirty="0" smtClean="0"/>
              <a:t> (r-PA, </a:t>
            </a:r>
            <a:r>
              <a:rPr lang="en-US" sz="4000" dirty="0" err="1" smtClean="0"/>
              <a:t>TNKase</a:t>
            </a:r>
            <a:r>
              <a:rPr lang="en-US" sz="4000" dirty="0" smtClean="0"/>
              <a:t>). </a:t>
            </a:r>
            <a:r>
              <a:rPr lang="en-US" sz="4000" dirty="0" err="1" smtClean="0">
                <a:solidFill>
                  <a:schemeClr val="accent5"/>
                </a:solidFill>
              </a:rPr>
              <a:t>Anistreplase</a:t>
            </a:r>
            <a:r>
              <a:rPr lang="en-US" sz="4000" dirty="0" smtClean="0">
                <a:solidFill>
                  <a:schemeClr val="accent5"/>
                </a:solidFill>
              </a:rPr>
              <a:t> </a:t>
            </a:r>
            <a:r>
              <a:rPr lang="en-US" sz="4000" dirty="0" smtClean="0"/>
              <a:t>(</a:t>
            </a:r>
            <a:r>
              <a:rPr lang="en-US" sz="4000" dirty="0" err="1" smtClean="0"/>
              <a:t>Eminase</a:t>
            </a:r>
            <a:r>
              <a:rPr lang="en-US" sz="4000" dirty="0" smtClean="0"/>
              <a:t>) is another thrombolytic agent that may be used. </a:t>
            </a:r>
            <a:endParaRPr lang="en-US" sz="4000" dirty="0"/>
          </a:p>
        </p:txBody>
      </p:sp>
    </p:spTree>
    <p:extLst>
      <p:ext uri="{BB962C8B-B14F-4D97-AF65-F5344CB8AC3E}">
        <p14:creationId xmlns:p14="http://schemas.microsoft.com/office/powerpoint/2010/main" val="2676372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Analgesics.</a:t>
            </a:r>
            <a:endParaRPr lang="en-US" b="1" dirty="0"/>
          </a:p>
        </p:txBody>
      </p:sp>
      <p:sp>
        <p:nvSpPr>
          <p:cNvPr id="3" name="Content Placeholder 2"/>
          <p:cNvSpPr>
            <a:spLocks noGrp="1"/>
          </p:cNvSpPr>
          <p:nvPr>
            <p:ph idx="1"/>
          </p:nvPr>
        </p:nvSpPr>
        <p:spPr>
          <a:xfrm>
            <a:off x="677334" y="1371600"/>
            <a:ext cx="8596668" cy="5486399"/>
          </a:xfrm>
        </p:spPr>
        <p:txBody>
          <a:bodyPr>
            <a:normAutofit/>
          </a:bodyPr>
          <a:lstStyle/>
          <a:p>
            <a:r>
              <a:rPr lang="en-US" sz="2400" b="1" dirty="0" smtClean="0"/>
              <a:t>The analgesic of choice for acute MI is morphine sulfate (</a:t>
            </a:r>
            <a:r>
              <a:rPr lang="en-US" sz="2400" b="1" dirty="0" err="1" smtClean="0"/>
              <a:t>Duramorph</a:t>
            </a:r>
            <a:r>
              <a:rPr lang="en-US" sz="2400" b="1" dirty="0" smtClean="0"/>
              <a:t>, </a:t>
            </a:r>
            <a:r>
              <a:rPr lang="en-US" sz="2400" b="1" dirty="0" err="1" smtClean="0"/>
              <a:t>Astramorph</a:t>
            </a:r>
            <a:r>
              <a:rPr lang="en-US" sz="2400" b="1" dirty="0" smtClean="0"/>
              <a:t>) administered in intravenous boluses.</a:t>
            </a:r>
          </a:p>
          <a:p>
            <a:r>
              <a:rPr lang="en-US" sz="2400" b="1" dirty="0" smtClean="0"/>
              <a:t> Morphine reduces pain and anxiety. It reduces preload, which decreases the workload of the heart.</a:t>
            </a:r>
          </a:p>
          <a:p>
            <a:r>
              <a:rPr lang="en-US" sz="2400" b="1" dirty="0" smtClean="0"/>
              <a:t> Morphine also relaxes bronchioles to enhance oxygenation.</a:t>
            </a:r>
          </a:p>
          <a:p>
            <a:r>
              <a:rPr lang="en-US" sz="2400" b="1" dirty="0" smtClean="0"/>
              <a:t> The cardiovascular response to morphine is monitored carefully, particularly the blood pressure, which can be lowered, and the respiratory rate, which can be depressed. Because morphine decreases sensation of pain, </a:t>
            </a:r>
            <a:r>
              <a:rPr lang="en-US" sz="2400" b="1" dirty="0" err="1" smtClean="0"/>
              <a:t>STsegment</a:t>
            </a:r>
            <a:r>
              <a:rPr lang="en-US" sz="2400" b="1" dirty="0" smtClean="0"/>
              <a:t> monitoring may be a better indicator of subsequent ischemia than assessment of pain.</a:t>
            </a:r>
            <a:endParaRPr lang="en-US" sz="2400" b="1" dirty="0"/>
          </a:p>
        </p:txBody>
      </p:sp>
    </p:spTree>
    <p:extLst>
      <p:ext uri="{BB962C8B-B14F-4D97-AF65-F5344CB8AC3E}">
        <p14:creationId xmlns:p14="http://schemas.microsoft.com/office/powerpoint/2010/main" val="3930150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Angiotensin-Converting Enzyme Inhibitors (ACE-I).</a:t>
            </a:r>
            <a:endParaRPr lang="en-US" b="1" dirty="0"/>
          </a:p>
        </p:txBody>
      </p:sp>
      <p:sp>
        <p:nvSpPr>
          <p:cNvPr id="3" name="Content Placeholder 2"/>
          <p:cNvSpPr>
            <a:spLocks noGrp="1"/>
          </p:cNvSpPr>
          <p:nvPr>
            <p:ph idx="1"/>
          </p:nvPr>
        </p:nvSpPr>
        <p:spPr>
          <a:xfrm>
            <a:off x="198407" y="1794295"/>
            <a:ext cx="9877245" cy="4247068"/>
          </a:xfrm>
        </p:spPr>
        <p:txBody>
          <a:bodyPr>
            <a:noAutofit/>
          </a:bodyPr>
          <a:lstStyle/>
          <a:p>
            <a:r>
              <a:rPr lang="en-US" sz="2800" b="1" dirty="0" smtClean="0"/>
              <a:t>Angiotensin I is formed when the kidneys release renin in response to decreased blood ﬂow. Angiotensin I is converted to angiotensin II by ACE, a substance found in the lumen of all blood vessels, especially the pulmonary vasculature. Angiotensin II causes the blood vessels to constrict and the kidneys to retain sodium and fluid while excreting potassium. </a:t>
            </a:r>
          </a:p>
          <a:p>
            <a:r>
              <a:rPr lang="en-US" sz="2800" b="1" dirty="0" smtClean="0"/>
              <a:t>These actions increase circulating ﬂuid and raise the pressure against which the heart must pump, resulting in signiﬁcantly increased cardiac workload</a:t>
            </a:r>
            <a:endParaRPr lang="en-US" sz="2800" b="1" dirty="0"/>
          </a:p>
        </p:txBody>
      </p:sp>
    </p:spTree>
    <p:extLst>
      <p:ext uri="{BB962C8B-B14F-4D97-AF65-F5344CB8AC3E}">
        <p14:creationId xmlns:p14="http://schemas.microsoft.com/office/powerpoint/2010/main" val="1737895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ACE inhibitors (ACE-I)</a:t>
            </a:r>
            <a:endParaRPr lang="en-US" b="1" dirty="0"/>
          </a:p>
        </p:txBody>
      </p:sp>
      <p:sp>
        <p:nvSpPr>
          <p:cNvPr id="3" name="Content Placeholder 2"/>
          <p:cNvSpPr>
            <a:spLocks noGrp="1"/>
          </p:cNvSpPr>
          <p:nvPr>
            <p:ph idx="1"/>
          </p:nvPr>
        </p:nvSpPr>
        <p:spPr>
          <a:xfrm>
            <a:off x="0" y="1466491"/>
            <a:ext cx="9652958" cy="5391508"/>
          </a:xfrm>
        </p:spPr>
        <p:txBody>
          <a:bodyPr>
            <a:noAutofit/>
          </a:bodyPr>
          <a:lstStyle/>
          <a:p>
            <a:r>
              <a:rPr lang="en-US" sz="2400" b="1" dirty="0" smtClean="0"/>
              <a:t>ACE inhibitors (ACE-I) prevent the conversion of angiotensin from I to II.</a:t>
            </a:r>
          </a:p>
          <a:p>
            <a:r>
              <a:rPr lang="en-US" sz="2400" b="1" dirty="0" smtClean="0"/>
              <a:t> In the absence of angiotensin II, the blood pressure decreases and the kidneys excrete sodium and ﬂuid (diuresis), decreasing the oxygen demand of the heart. </a:t>
            </a:r>
          </a:p>
          <a:p>
            <a:r>
              <a:rPr lang="en-US" sz="2400" b="1" dirty="0" smtClean="0"/>
              <a:t>Use of ACE inhibitors in patients after MI decreases the mortality rate and prevents the onset of heart failure. It is important to ensure that the patient is not hypotensive, </a:t>
            </a:r>
            <a:r>
              <a:rPr lang="en-US" sz="2400" b="1" dirty="0" err="1" smtClean="0"/>
              <a:t>hyponatremic</a:t>
            </a:r>
            <a:r>
              <a:rPr lang="en-US" sz="2400" b="1" dirty="0" smtClean="0"/>
              <a:t>, hypovolemic, or hyperkalemic before ACE-I administration. </a:t>
            </a:r>
          </a:p>
          <a:p>
            <a:r>
              <a:rPr lang="en-US" sz="2400" b="1" dirty="0" smtClean="0"/>
              <a:t>Blood pressure, urine output, and serum sodium, potassium, and creatinine levels need to be monitored closely. </a:t>
            </a:r>
            <a:endParaRPr lang="en-US" sz="2400" b="1" dirty="0"/>
          </a:p>
        </p:txBody>
      </p:sp>
    </p:spTree>
    <p:extLst>
      <p:ext uri="{BB962C8B-B14F-4D97-AF65-F5344CB8AC3E}">
        <p14:creationId xmlns:p14="http://schemas.microsoft.com/office/powerpoint/2010/main" val="3782442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EMERGENT PERCUTANEOUS CORONARY INTERVENTION (PCI)</a:t>
            </a:r>
            <a:endParaRPr lang="en-US" b="1" dirty="0"/>
          </a:p>
        </p:txBody>
      </p:sp>
      <p:sp>
        <p:nvSpPr>
          <p:cNvPr id="3" name="Content Placeholder 2"/>
          <p:cNvSpPr>
            <a:spLocks noGrp="1"/>
          </p:cNvSpPr>
          <p:nvPr>
            <p:ph idx="1"/>
          </p:nvPr>
        </p:nvSpPr>
        <p:spPr>
          <a:xfrm>
            <a:off x="258792" y="1930400"/>
            <a:ext cx="10084280" cy="5548701"/>
          </a:xfrm>
        </p:spPr>
        <p:txBody>
          <a:bodyPr>
            <a:noAutofit/>
          </a:bodyPr>
          <a:lstStyle/>
          <a:p>
            <a:r>
              <a:rPr lang="en-US" sz="2400" b="1" dirty="0" smtClean="0"/>
              <a:t>The patient in whom an acute MI is suspected may be referred for an immediate PCI. PCI may be used to open the occluded coronary artery in an acute MI and promote reperfusion to the area that has been deprived of oxygen. PCI treats the underlying atherosclerotic lesion. Because the duration of oxygen deprivation is directly related to the number of cells that die.</a:t>
            </a:r>
          </a:p>
          <a:p>
            <a:r>
              <a:rPr lang="en-US" sz="2400" b="1" dirty="0" smtClean="0"/>
              <a:t> the time from the patient’s arrival in the emergency department to the time PCI is performed should be less than 60 minutes (time is muscle). This is frequently referred to as door-to-balloon time(Smith et al., 2001). To perform an emergent PCI within this short time, a cardiac catheterization laboratory and staff must be available.</a:t>
            </a:r>
          </a:p>
          <a:p>
            <a:endParaRPr lang="en-US" sz="2400" b="1" dirty="0" smtClean="0"/>
          </a:p>
          <a:p>
            <a:endParaRPr lang="en-US" sz="2400" b="1" dirty="0"/>
          </a:p>
        </p:txBody>
      </p:sp>
    </p:spTree>
    <p:extLst>
      <p:ext uri="{BB962C8B-B14F-4D97-AF65-F5344CB8AC3E}">
        <p14:creationId xmlns:p14="http://schemas.microsoft.com/office/powerpoint/2010/main" val="28328637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Cardiac Rehabilitation</a:t>
            </a:r>
            <a:endParaRPr lang="en-US" b="1" dirty="0"/>
          </a:p>
        </p:txBody>
      </p:sp>
      <p:sp>
        <p:nvSpPr>
          <p:cNvPr id="3" name="Content Placeholder 2"/>
          <p:cNvSpPr>
            <a:spLocks noGrp="1"/>
          </p:cNvSpPr>
          <p:nvPr>
            <p:ph idx="1"/>
          </p:nvPr>
        </p:nvSpPr>
        <p:spPr>
          <a:xfrm>
            <a:off x="677334" y="1345721"/>
            <a:ext cx="8596668" cy="4695641"/>
          </a:xfrm>
        </p:spPr>
        <p:txBody>
          <a:bodyPr>
            <a:normAutofit fontScale="92500" lnSpcReduction="10000"/>
          </a:bodyPr>
          <a:lstStyle/>
          <a:p>
            <a:r>
              <a:rPr lang="en-US" b="1" dirty="0" smtClean="0"/>
              <a:t>Cardiac Rehabilitation After the MI patient is free of symptoms, an active rehabilitation program is initiated. Cardiac rehabilitation is a program that targets risk reduction by means of education, individual and group support, and physical activity.</a:t>
            </a:r>
          </a:p>
          <a:p>
            <a:r>
              <a:rPr lang="en-US" b="1" dirty="0" smtClean="0"/>
              <a:t> The goals of rehabilitation for the patient with an MI are to extend and improve the quality of life.</a:t>
            </a:r>
          </a:p>
          <a:p>
            <a:r>
              <a:rPr lang="en-US" b="1" dirty="0" smtClean="0"/>
              <a:t> </a:t>
            </a:r>
            <a:r>
              <a:rPr lang="en-US" sz="2200" b="1" u="sng" dirty="0" smtClean="0">
                <a:solidFill>
                  <a:schemeClr val="accent5"/>
                </a:solidFill>
              </a:rPr>
              <a:t>The immediate objectives are to:</a:t>
            </a:r>
          </a:p>
          <a:p>
            <a:r>
              <a:rPr lang="en-US" b="1" dirty="0" smtClean="0"/>
              <a:t> limit the effects and progression of atherosclerosis,</a:t>
            </a:r>
          </a:p>
          <a:p>
            <a:r>
              <a:rPr lang="en-US" b="1" dirty="0" smtClean="0"/>
              <a:t> return the patient to work and a pre-illness lifestyle,</a:t>
            </a:r>
          </a:p>
          <a:p>
            <a:r>
              <a:rPr lang="en-US" b="1" dirty="0" smtClean="0"/>
              <a:t> enhance the psychosocial and vocational status of the patient,</a:t>
            </a:r>
          </a:p>
          <a:p>
            <a:r>
              <a:rPr lang="en-US" b="1" dirty="0" smtClean="0"/>
              <a:t> and prevent another cardiac event. </a:t>
            </a:r>
          </a:p>
          <a:p>
            <a:r>
              <a:rPr lang="en-US" sz="2200" b="1" u="sng" dirty="0" smtClean="0">
                <a:solidFill>
                  <a:schemeClr val="accent5"/>
                </a:solidFill>
              </a:rPr>
              <a:t>These objectives are accomplished by :</a:t>
            </a:r>
          </a:p>
          <a:p>
            <a:r>
              <a:rPr lang="en-US" b="1" dirty="0" smtClean="0"/>
              <a:t>encouraging physical activity and physical conditioning, educating patient and family, and providing counseling and behavioral interventions</a:t>
            </a:r>
          </a:p>
          <a:p>
            <a:endParaRPr lang="en-US" dirty="0"/>
          </a:p>
        </p:txBody>
      </p:sp>
    </p:spTree>
    <p:extLst>
      <p:ext uri="{BB962C8B-B14F-4D97-AF65-F5344CB8AC3E}">
        <p14:creationId xmlns:p14="http://schemas.microsoft.com/office/powerpoint/2010/main" val="12004753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Administration of Thrombolytic Therapy</a:t>
            </a:r>
            <a:br>
              <a:rPr lang="en-US" b="1" dirty="0"/>
            </a:br>
            <a:endParaRPr lang="en-US" b="1" dirty="0"/>
          </a:p>
        </p:txBody>
      </p:sp>
      <p:sp>
        <p:nvSpPr>
          <p:cNvPr id="3" name="Content Placeholder 2"/>
          <p:cNvSpPr>
            <a:spLocks noGrp="1"/>
          </p:cNvSpPr>
          <p:nvPr>
            <p:ph idx="1"/>
          </p:nvPr>
        </p:nvSpPr>
        <p:spPr>
          <a:xfrm>
            <a:off x="677334" y="1414733"/>
            <a:ext cx="8596668" cy="4626630"/>
          </a:xfrm>
        </p:spPr>
        <p:txBody>
          <a:bodyPr>
            <a:normAutofit fontScale="92500" lnSpcReduction="20000"/>
          </a:bodyPr>
          <a:lstStyle/>
          <a:p>
            <a:r>
              <a:rPr lang="en-US" sz="2600" b="1" u="sng" dirty="0" smtClean="0">
                <a:solidFill>
                  <a:schemeClr val="accent5"/>
                </a:solidFill>
              </a:rPr>
              <a:t>Indications </a:t>
            </a:r>
          </a:p>
          <a:p>
            <a:r>
              <a:rPr lang="en-US" dirty="0" smtClean="0"/>
              <a:t>• </a:t>
            </a:r>
            <a:r>
              <a:rPr lang="en-US" b="1" dirty="0"/>
              <a:t>Chest pain for longer than 20 minutes, unrelieved by nitroglycerin </a:t>
            </a:r>
            <a:endParaRPr lang="en-US" b="1" dirty="0" smtClean="0"/>
          </a:p>
          <a:p>
            <a:r>
              <a:rPr lang="en-US" b="1" dirty="0" smtClean="0"/>
              <a:t>• </a:t>
            </a:r>
            <a:r>
              <a:rPr lang="en-US" b="1" dirty="0"/>
              <a:t>ST-segment elevation in at least two leads that face the same area of the heart </a:t>
            </a:r>
            <a:endParaRPr lang="en-US" b="1" dirty="0" smtClean="0"/>
          </a:p>
          <a:p>
            <a:r>
              <a:rPr lang="en-US" b="1" dirty="0" smtClean="0"/>
              <a:t>• </a:t>
            </a:r>
            <a:r>
              <a:rPr lang="en-US" b="1" dirty="0"/>
              <a:t>Less than 24 hours from onset of pain </a:t>
            </a:r>
            <a:endParaRPr lang="en-US" b="1" dirty="0" smtClean="0"/>
          </a:p>
          <a:p>
            <a:r>
              <a:rPr lang="en-US" sz="2600" b="1" u="sng" dirty="0" smtClean="0">
                <a:solidFill>
                  <a:schemeClr val="accent5"/>
                </a:solidFill>
              </a:rPr>
              <a:t>Absolute Contraindications</a:t>
            </a:r>
          </a:p>
          <a:p>
            <a:r>
              <a:rPr lang="en-US" dirty="0" smtClean="0"/>
              <a:t> </a:t>
            </a:r>
            <a:r>
              <a:rPr lang="en-US" b="1" dirty="0"/>
              <a:t>• Active </a:t>
            </a:r>
            <a:r>
              <a:rPr lang="en-US" b="1" dirty="0" smtClean="0"/>
              <a:t>bleeding</a:t>
            </a:r>
          </a:p>
          <a:p>
            <a:r>
              <a:rPr lang="en-US" b="1" dirty="0" smtClean="0"/>
              <a:t> </a:t>
            </a:r>
            <a:r>
              <a:rPr lang="en-US" b="1" dirty="0"/>
              <a:t>• Known bleeding disorder </a:t>
            </a:r>
            <a:endParaRPr lang="en-US" b="1" dirty="0" smtClean="0"/>
          </a:p>
          <a:p>
            <a:r>
              <a:rPr lang="en-US" b="1" dirty="0" smtClean="0"/>
              <a:t>• </a:t>
            </a:r>
            <a:r>
              <a:rPr lang="en-US" b="1" dirty="0"/>
              <a:t>History of hemorrhagic stroke </a:t>
            </a:r>
            <a:endParaRPr lang="en-US" b="1" dirty="0" smtClean="0"/>
          </a:p>
          <a:p>
            <a:r>
              <a:rPr lang="en-US" b="1" dirty="0" smtClean="0"/>
              <a:t>• </a:t>
            </a:r>
            <a:r>
              <a:rPr lang="en-US" b="1" dirty="0"/>
              <a:t>History of intracranial vessel malformation </a:t>
            </a:r>
            <a:endParaRPr lang="en-US" b="1" dirty="0" smtClean="0"/>
          </a:p>
          <a:p>
            <a:r>
              <a:rPr lang="en-US" b="1" dirty="0" smtClean="0"/>
              <a:t>• </a:t>
            </a:r>
            <a:r>
              <a:rPr lang="en-US" b="1" dirty="0"/>
              <a:t>Recent major surgery or </a:t>
            </a:r>
            <a:r>
              <a:rPr lang="en-US" b="1" dirty="0" smtClean="0"/>
              <a:t>trauma</a:t>
            </a:r>
          </a:p>
          <a:p>
            <a:r>
              <a:rPr lang="en-US" b="1" dirty="0" smtClean="0"/>
              <a:t> </a:t>
            </a:r>
            <a:r>
              <a:rPr lang="en-US" b="1" dirty="0"/>
              <a:t>• Uncontrolled hypertension </a:t>
            </a:r>
            <a:endParaRPr lang="en-US" b="1" dirty="0" smtClean="0"/>
          </a:p>
          <a:p>
            <a:r>
              <a:rPr lang="en-US" b="1" dirty="0" smtClean="0"/>
              <a:t>• </a:t>
            </a:r>
            <a:r>
              <a:rPr lang="en-US" b="1" dirty="0"/>
              <a:t>Pregnancy</a:t>
            </a:r>
          </a:p>
        </p:txBody>
      </p:sp>
    </p:spTree>
    <p:extLst>
      <p:ext uri="{BB962C8B-B14F-4D97-AF65-F5344CB8AC3E}">
        <p14:creationId xmlns:p14="http://schemas.microsoft.com/office/powerpoint/2010/main" val="3455442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923026"/>
          </a:xfrm>
        </p:spPr>
        <p:txBody>
          <a:bodyPr>
            <a:normAutofit fontScale="90000"/>
          </a:bodyPr>
          <a:lstStyle/>
          <a:p>
            <a:r>
              <a:rPr lang="en-US" b="1" dirty="0"/>
              <a:t>Administration of Thrombolytic Therapy</a:t>
            </a:r>
            <a:br>
              <a:rPr lang="en-US" b="1" dirty="0"/>
            </a:br>
            <a:endParaRPr lang="en-US" dirty="0"/>
          </a:p>
        </p:txBody>
      </p:sp>
      <p:sp>
        <p:nvSpPr>
          <p:cNvPr id="3" name="Content Placeholder 2"/>
          <p:cNvSpPr>
            <a:spLocks noGrp="1"/>
          </p:cNvSpPr>
          <p:nvPr>
            <p:ph idx="1"/>
          </p:nvPr>
        </p:nvSpPr>
        <p:spPr>
          <a:xfrm>
            <a:off x="60385" y="560717"/>
            <a:ext cx="10291313" cy="6297283"/>
          </a:xfrm>
        </p:spPr>
        <p:txBody>
          <a:bodyPr>
            <a:normAutofit fontScale="25000" lnSpcReduction="20000"/>
          </a:bodyPr>
          <a:lstStyle/>
          <a:p>
            <a:r>
              <a:rPr lang="en-US" sz="7400" b="1" u="sng" dirty="0">
                <a:solidFill>
                  <a:schemeClr val="accent5"/>
                </a:solidFill>
              </a:rPr>
              <a:t>Nursing </a:t>
            </a:r>
            <a:r>
              <a:rPr lang="en-US" sz="7400" b="1" u="sng" dirty="0" smtClean="0">
                <a:solidFill>
                  <a:schemeClr val="accent5"/>
                </a:solidFill>
              </a:rPr>
              <a:t>Considerations</a:t>
            </a:r>
          </a:p>
          <a:p>
            <a:r>
              <a:rPr lang="en-US" dirty="0" smtClean="0"/>
              <a:t> </a:t>
            </a:r>
            <a:r>
              <a:rPr lang="en-US" sz="8000" b="1" dirty="0"/>
              <a:t>• Minimize the number of times the patient’s skin is punctured</a:t>
            </a:r>
            <a:r>
              <a:rPr lang="en-US" sz="8000" b="1" dirty="0" smtClean="0"/>
              <a:t>.</a:t>
            </a:r>
          </a:p>
          <a:p>
            <a:r>
              <a:rPr lang="en-US" sz="8000" b="1" dirty="0" smtClean="0"/>
              <a:t> </a:t>
            </a:r>
            <a:r>
              <a:rPr lang="en-US" sz="8000" b="1" dirty="0"/>
              <a:t>• Avoid intramuscular injections</a:t>
            </a:r>
            <a:r>
              <a:rPr lang="en-US" sz="8000" b="1" dirty="0" smtClean="0"/>
              <a:t>.</a:t>
            </a:r>
          </a:p>
          <a:p>
            <a:r>
              <a:rPr lang="en-US" sz="8000" b="1" dirty="0" smtClean="0"/>
              <a:t> </a:t>
            </a:r>
            <a:r>
              <a:rPr lang="en-US" sz="8000" b="1" dirty="0"/>
              <a:t>• Draw blood for laboratory tests when starting the IV line. </a:t>
            </a:r>
            <a:endParaRPr lang="en-US" sz="8000" b="1" dirty="0" smtClean="0"/>
          </a:p>
          <a:p>
            <a:r>
              <a:rPr lang="en-US" sz="8000" b="1" dirty="0" smtClean="0"/>
              <a:t>• </a:t>
            </a:r>
            <a:r>
              <a:rPr lang="en-US" sz="8000" b="1" dirty="0"/>
              <a:t>Start IV lines before thrombolytic therapy; designate one line to use for blood draws</a:t>
            </a:r>
            <a:r>
              <a:rPr lang="en-US" sz="8000" b="1" dirty="0" smtClean="0"/>
              <a:t>.</a:t>
            </a:r>
          </a:p>
          <a:p>
            <a:r>
              <a:rPr lang="en-US" sz="8000" b="1" dirty="0" smtClean="0"/>
              <a:t> </a:t>
            </a:r>
            <a:r>
              <a:rPr lang="en-US" sz="8000" b="1" dirty="0"/>
              <a:t>• Avoid continual use of noninvasive blood pressure cuff</a:t>
            </a:r>
            <a:r>
              <a:rPr lang="en-US" sz="8000" b="1" dirty="0" smtClean="0"/>
              <a:t>.</a:t>
            </a:r>
          </a:p>
          <a:p>
            <a:r>
              <a:rPr lang="en-US" sz="8000" b="1" dirty="0" smtClean="0"/>
              <a:t> </a:t>
            </a:r>
            <a:r>
              <a:rPr lang="en-US" sz="8000" b="1" dirty="0"/>
              <a:t>• Monitor for acute dysrhythmias, hypotension, and allergic reaction</a:t>
            </a:r>
            <a:r>
              <a:rPr lang="en-US" sz="8000" b="1" dirty="0" smtClean="0"/>
              <a:t>.</a:t>
            </a:r>
          </a:p>
          <a:p>
            <a:r>
              <a:rPr lang="en-US" sz="8000" b="1" dirty="0" smtClean="0"/>
              <a:t> </a:t>
            </a:r>
            <a:r>
              <a:rPr lang="en-US" sz="8000" b="1" dirty="0"/>
              <a:t>• Monitor for reperfusion: resolution of angina or acute ST-segment changes</a:t>
            </a:r>
            <a:r>
              <a:rPr lang="en-US" sz="8000" b="1" dirty="0" smtClean="0"/>
              <a:t>.</a:t>
            </a:r>
          </a:p>
          <a:p>
            <a:r>
              <a:rPr lang="en-US" sz="8000" b="1" dirty="0" smtClean="0"/>
              <a:t> </a:t>
            </a:r>
            <a:r>
              <a:rPr lang="en-US" sz="8000" b="1" dirty="0"/>
              <a:t>• Check for signs and symptoms of bleeding: </a:t>
            </a:r>
            <a:endParaRPr lang="en-US" sz="8000" b="1" dirty="0" smtClean="0"/>
          </a:p>
          <a:p>
            <a:r>
              <a:rPr lang="en-US" sz="8000" b="1" dirty="0" smtClean="0"/>
              <a:t>decrease </a:t>
            </a:r>
            <a:r>
              <a:rPr lang="en-US" sz="8000" b="1" dirty="0"/>
              <a:t>in hematocrit and hemoglobin values, decrease in blood pressure, increase in heart rate, oozing or bulging at invasive procedure sites, back pain, muscle weakness, changes in level of consciousness, complaints of </a:t>
            </a:r>
            <a:r>
              <a:rPr lang="en-US" sz="8000" b="1" dirty="0" smtClean="0"/>
              <a:t>headache</a:t>
            </a:r>
          </a:p>
          <a:p>
            <a:r>
              <a:rPr lang="en-US" sz="8000" b="1" dirty="0" smtClean="0"/>
              <a:t> </a:t>
            </a:r>
            <a:r>
              <a:rPr lang="en-US" sz="8000" b="1" dirty="0"/>
              <a:t>• Treat major bleeding by discontinuing thrombolytic therapy and any anticoagulants; apply direct pressure and notify the physician immediately. </a:t>
            </a:r>
            <a:endParaRPr lang="en-US" sz="8000" b="1" dirty="0" smtClean="0"/>
          </a:p>
          <a:p>
            <a:r>
              <a:rPr lang="en-US" sz="8000" b="1" dirty="0" smtClean="0"/>
              <a:t>• </a:t>
            </a:r>
            <a:r>
              <a:rPr lang="en-US" sz="8000" b="1" dirty="0"/>
              <a:t>Treat minor bleeding by applying direct pressure if accessible and appropriate; continue to monitor.</a:t>
            </a:r>
          </a:p>
          <a:p>
            <a:endParaRPr lang="en-US" sz="8000" b="1" dirty="0"/>
          </a:p>
        </p:txBody>
      </p:sp>
    </p:spTree>
    <p:extLst>
      <p:ext uri="{BB962C8B-B14F-4D97-AF65-F5344CB8AC3E}">
        <p14:creationId xmlns:p14="http://schemas.microsoft.com/office/powerpoint/2010/main" val="495498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11" y="0"/>
            <a:ext cx="9343013" cy="1930400"/>
          </a:xfrm>
        </p:spPr>
        <p:txBody>
          <a:bodyPr/>
          <a:lstStyle/>
          <a:p>
            <a:r>
              <a:rPr lang="en-US" b="1" dirty="0" smtClean="0"/>
              <a:t>NURSING PROCESS: THE PATIENT WITH MYOCARDIAL INFARCTION:  </a:t>
            </a:r>
            <a:r>
              <a:rPr lang="en-US" b="1" u="sng" dirty="0" smtClean="0">
                <a:solidFill>
                  <a:schemeClr val="accent5"/>
                </a:solidFill>
              </a:rPr>
              <a:t>Assessment</a:t>
            </a:r>
            <a:endParaRPr lang="en-US" b="1" u="sng" dirty="0">
              <a:solidFill>
                <a:schemeClr val="accent5"/>
              </a:solidFill>
            </a:endParaRPr>
          </a:p>
        </p:txBody>
      </p:sp>
      <p:sp>
        <p:nvSpPr>
          <p:cNvPr id="3" name="Content Placeholder 2"/>
          <p:cNvSpPr>
            <a:spLocks noGrp="1"/>
          </p:cNvSpPr>
          <p:nvPr>
            <p:ph idx="1"/>
          </p:nvPr>
        </p:nvSpPr>
        <p:spPr>
          <a:xfrm>
            <a:off x="677334" y="1500997"/>
            <a:ext cx="8596668" cy="4540366"/>
          </a:xfrm>
        </p:spPr>
        <p:txBody>
          <a:bodyPr>
            <a:normAutofit/>
          </a:bodyPr>
          <a:lstStyle/>
          <a:p>
            <a:r>
              <a:rPr lang="en-US" sz="2400" b="1" u="sng" dirty="0" smtClean="0">
                <a:solidFill>
                  <a:schemeClr val="accent5"/>
                </a:solidFill>
              </a:rPr>
              <a:t>Systematic assessment includes:</a:t>
            </a:r>
          </a:p>
          <a:p>
            <a:r>
              <a:rPr lang="en-US" sz="2400" b="1" dirty="0" smtClean="0"/>
              <a:t> a careful history, particularly as it relates to symptoms: chest pain or discomfort, difﬁculty breathing (dyspnea), palpitations, unusual fatigue, faintness (syncope), or sweating (diaphoresis).</a:t>
            </a:r>
          </a:p>
          <a:p>
            <a:r>
              <a:rPr lang="en-US" sz="2400" b="1" dirty="0" smtClean="0"/>
              <a:t> Each symptom must be evaluated with regard to time, duration, the factors that precipitate the symptom and relieve it, and comparison with previous symptoms.</a:t>
            </a:r>
          </a:p>
          <a:p>
            <a:r>
              <a:rPr lang="en-US" sz="2400" b="1" dirty="0" smtClean="0"/>
              <a:t> A precise and complete physical assessment is critical to detect complications and any change in patient status. </a:t>
            </a:r>
            <a:endParaRPr lang="en-US" sz="2400" b="1" dirty="0"/>
          </a:p>
        </p:txBody>
      </p:sp>
    </p:spTree>
    <p:extLst>
      <p:ext uri="{BB962C8B-B14F-4D97-AF65-F5344CB8AC3E}">
        <p14:creationId xmlns:p14="http://schemas.microsoft.com/office/powerpoint/2010/main" val="316744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 lines </a:t>
            </a:r>
            <a:br>
              <a:rPr lang="en-US" b="1" dirty="0" smtClean="0"/>
            </a:br>
            <a:endParaRPr lang="en-US" b="1" dirty="0"/>
          </a:p>
        </p:txBody>
      </p:sp>
      <p:sp>
        <p:nvSpPr>
          <p:cNvPr id="3" name="Content Placeholder 2"/>
          <p:cNvSpPr>
            <a:spLocks noGrp="1"/>
          </p:cNvSpPr>
          <p:nvPr>
            <p:ph idx="1"/>
          </p:nvPr>
        </p:nvSpPr>
        <p:spPr/>
        <p:txBody>
          <a:bodyPr>
            <a:normAutofit/>
          </a:bodyPr>
          <a:lstStyle/>
          <a:p>
            <a:r>
              <a:rPr lang="en-US" sz="3600" b="1" dirty="0"/>
              <a:t>Definition of </a:t>
            </a:r>
            <a:r>
              <a:rPr lang="en-US" sz="3600" b="1" dirty="0" smtClean="0"/>
              <a:t>MI</a:t>
            </a:r>
            <a:endParaRPr lang="en-US" sz="3600" b="1" dirty="0"/>
          </a:p>
          <a:p>
            <a:r>
              <a:rPr lang="en-US" sz="3600" b="1" dirty="0"/>
              <a:t>Pathophysiology of </a:t>
            </a:r>
            <a:r>
              <a:rPr lang="en-US" sz="3600" b="1" dirty="0" smtClean="0"/>
              <a:t>MI</a:t>
            </a:r>
            <a:endParaRPr lang="en-US" sz="3600" b="1" dirty="0"/>
          </a:p>
          <a:p>
            <a:r>
              <a:rPr lang="en-US" sz="3600" b="1" dirty="0" smtClean="0"/>
              <a:t>Clinical Manifestations of MI</a:t>
            </a:r>
            <a:endParaRPr lang="en-US" sz="3600" b="1" dirty="0"/>
          </a:p>
          <a:p>
            <a:r>
              <a:rPr lang="en-US" sz="3600" b="1" dirty="0"/>
              <a:t>Medical management </a:t>
            </a:r>
            <a:r>
              <a:rPr lang="en-US" sz="3600" b="1" dirty="0" smtClean="0"/>
              <a:t>of MI</a:t>
            </a:r>
            <a:endParaRPr lang="en-US" sz="3600" b="1" dirty="0"/>
          </a:p>
          <a:p>
            <a:r>
              <a:rPr lang="en-US" sz="3600" b="1" dirty="0"/>
              <a:t>Nursing management  </a:t>
            </a:r>
            <a:r>
              <a:rPr lang="en-US" sz="3600" b="1" dirty="0" smtClean="0"/>
              <a:t>of MI</a:t>
            </a:r>
          </a:p>
          <a:p>
            <a:endParaRPr lang="en-US" sz="3600" b="1" dirty="0"/>
          </a:p>
        </p:txBody>
      </p:sp>
    </p:spTree>
    <p:extLst>
      <p:ext uri="{BB962C8B-B14F-4D97-AF65-F5344CB8AC3E}">
        <p14:creationId xmlns:p14="http://schemas.microsoft.com/office/powerpoint/2010/main" val="2597846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85" y="0"/>
            <a:ext cx="9213617" cy="1362974"/>
          </a:xfrm>
        </p:spPr>
        <p:txBody>
          <a:bodyPr/>
          <a:lstStyle/>
          <a:p>
            <a:r>
              <a:rPr lang="en-US" b="1" dirty="0" smtClean="0"/>
              <a:t>NURSING DIAGNOSES</a:t>
            </a:r>
            <a:endParaRPr lang="en-US" b="1" dirty="0"/>
          </a:p>
        </p:txBody>
      </p:sp>
      <p:sp>
        <p:nvSpPr>
          <p:cNvPr id="3" name="Content Placeholder 2"/>
          <p:cNvSpPr>
            <a:spLocks noGrp="1"/>
          </p:cNvSpPr>
          <p:nvPr>
            <p:ph idx="1"/>
          </p:nvPr>
        </p:nvSpPr>
        <p:spPr>
          <a:xfrm>
            <a:off x="677334" y="957532"/>
            <a:ext cx="8596668" cy="5900467"/>
          </a:xfrm>
        </p:spPr>
        <p:txBody>
          <a:bodyPr>
            <a:noAutofit/>
          </a:bodyPr>
          <a:lstStyle/>
          <a:p>
            <a:r>
              <a:rPr lang="en-US" sz="2400" b="1" u="sng" dirty="0" smtClean="0">
                <a:solidFill>
                  <a:schemeClr val="accent5"/>
                </a:solidFill>
              </a:rPr>
              <a:t>Nursing diagnosis Based on the clinical manifestations, history, and diagnostic assessment data, the patient’s major nursing diagnoses may include:</a:t>
            </a:r>
          </a:p>
          <a:p>
            <a:r>
              <a:rPr lang="en-US" sz="2400" b="1" dirty="0" smtClean="0"/>
              <a:t> • Ineffective cardiopulmonary tissue perfusion related to reduced coronary blood flow from coronary thrombus and atherosclerotic plaque</a:t>
            </a:r>
          </a:p>
          <a:p>
            <a:r>
              <a:rPr lang="en-US" sz="2400" b="1" dirty="0" smtClean="0"/>
              <a:t> • Potential impaired gas exchange related to ﬂuid overload from left ventricular dysfunction </a:t>
            </a:r>
          </a:p>
          <a:p>
            <a:r>
              <a:rPr lang="en-US" sz="2400" b="1" dirty="0" smtClean="0"/>
              <a:t>• Potential altered peripheral tissue perfusion related to decreased cardiac output from left ventricular dysfunction</a:t>
            </a:r>
          </a:p>
          <a:p>
            <a:r>
              <a:rPr lang="en-US" sz="2400" b="1" dirty="0" smtClean="0"/>
              <a:t> • Anxiety related to fear of death</a:t>
            </a:r>
          </a:p>
          <a:p>
            <a:r>
              <a:rPr lang="en-US" sz="2400" b="1" dirty="0" smtClean="0"/>
              <a:t> • Deﬁcient knowledge about post-MI self-care</a:t>
            </a:r>
          </a:p>
          <a:p>
            <a:endParaRPr lang="en-US" sz="2400" b="1" dirty="0"/>
          </a:p>
        </p:txBody>
      </p:sp>
    </p:spTree>
    <p:extLst>
      <p:ext uri="{BB962C8B-B14F-4D97-AF65-F5344CB8AC3E}">
        <p14:creationId xmlns:p14="http://schemas.microsoft.com/office/powerpoint/2010/main" val="2796476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Planning and Goals</a:t>
            </a:r>
            <a:endParaRPr lang="en-US" b="1" u="sng" dirty="0"/>
          </a:p>
        </p:txBody>
      </p:sp>
      <p:sp>
        <p:nvSpPr>
          <p:cNvPr id="3" name="Content Placeholder 2"/>
          <p:cNvSpPr>
            <a:spLocks noGrp="1"/>
          </p:cNvSpPr>
          <p:nvPr>
            <p:ph idx="1"/>
          </p:nvPr>
        </p:nvSpPr>
        <p:spPr>
          <a:xfrm>
            <a:off x="362309" y="1466491"/>
            <a:ext cx="8911693" cy="5391509"/>
          </a:xfrm>
        </p:spPr>
        <p:txBody>
          <a:bodyPr>
            <a:noAutofit/>
          </a:bodyPr>
          <a:lstStyle/>
          <a:p>
            <a:r>
              <a:rPr lang="en-US" sz="2800" b="1" dirty="0" smtClean="0"/>
              <a:t>The major goals of the patient include:</a:t>
            </a:r>
          </a:p>
          <a:p>
            <a:r>
              <a:rPr lang="en-US" sz="2800" b="1" dirty="0" smtClean="0"/>
              <a:t> relief of pain or ischemic signs and symptoms (</a:t>
            </a:r>
            <a:r>
              <a:rPr lang="en-US" sz="2800" b="1" dirty="0" err="1" smtClean="0"/>
              <a:t>eg</a:t>
            </a:r>
            <a:r>
              <a:rPr lang="en-US" sz="2800" b="1" dirty="0" smtClean="0"/>
              <a:t>, ST-segment changes), </a:t>
            </a:r>
          </a:p>
          <a:p>
            <a:r>
              <a:rPr lang="en-US" sz="2800" b="1" dirty="0" smtClean="0"/>
              <a:t>prevention of further myocardial damage, </a:t>
            </a:r>
          </a:p>
          <a:p>
            <a:r>
              <a:rPr lang="en-US" sz="2800" b="1" dirty="0" smtClean="0"/>
              <a:t>absence of respiratory dysfunction,</a:t>
            </a:r>
          </a:p>
          <a:p>
            <a:r>
              <a:rPr lang="en-US" sz="2800" b="1" dirty="0" smtClean="0"/>
              <a:t> maintenance or attainment of adequate tissue perfusion by decreasing the heart’s workload,</a:t>
            </a:r>
          </a:p>
          <a:p>
            <a:r>
              <a:rPr lang="en-US" sz="2800" b="1" dirty="0" smtClean="0"/>
              <a:t> reduced anxiety,</a:t>
            </a:r>
          </a:p>
          <a:p>
            <a:r>
              <a:rPr lang="en-US" sz="2800" b="1" dirty="0" smtClean="0"/>
              <a:t> adherence to the self-care program, and absence or early recognition of complications.</a:t>
            </a:r>
            <a:endParaRPr lang="en-US" sz="2800" b="1" dirty="0"/>
          </a:p>
        </p:txBody>
      </p:sp>
    </p:spTree>
    <p:extLst>
      <p:ext uri="{BB962C8B-B14F-4D97-AF65-F5344CB8AC3E}">
        <p14:creationId xmlns:p14="http://schemas.microsoft.com/office/powerpoint/2010/main" val="1112281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3" y="181155"/>
            <a:ext cx="9161859" cy="1749245"/>
          </a:xfrm>
        </p:spPr>
        <p:txBody>
          <a:bodyPr>
            <a:normAutofit/>
          </a:bodyPr>
          <a:lstStyle/>
          <a:p>
            <a:r>
              <a:rPr lang="en-US" sz="2400" b="1" u="sng" dirty="0" smtClean="0"/>
              <a:t>Nursing Diagnosis</a:t>
            </a:r>
            <a:r>
              <a:rPr lang="en-US" sz="2400" dirty="0" smtClean="0"/>
              <a:t>: </a:t>
            </a:r>
            <a:r>
              <a:rPr lang="en-US" sz="2400" b="1" dirty="0" smtClean="0">
                <a:solidFill>
                  <a:schemeClr val="accent5"/>
                </a:solidFill>
              </a:rPr>
              <a:t>Ineffective cardiopulmonary tissue perfusion related to reduced coronary blood ﬂow</a:t>
            </a:r>
            <a:r>
              <a:rPr lang="en-US" sz="2400" dirty="0" smtClean="0"/>
              <a:t/>
            </a:r>
            <a:br>
              <a:rPr lang="en-US" sz="2400" dirty="0" smtClean="0"/>
            </a:br>
            <a:r>
              <a:rPr lang="en-US" sz="2400" dirty="0" smtClean="0"/>
              <a:t> </a:t>
            </a:r>
            <a:r>
              <a:rPr lang="en-US" sz="2400" b="1" u="sng" dirty="0" smtClean="0"/>
              <a:t>Goal</a:t>
            </a:r>
            <a:r>
              <a:rPr lang="en-US" sz="2400" dirty="0" smtClean="0"/>
              <a:t>: </a:t>
            </a:r>
            <a:r>
              <a:rPr lang="en-US" sz="2400" b="1" dirty="0" smtClean="0">
                <a:solidFill>
                  <a:schemeClr val="accent5"/>
                </a:solidFill>
              </a:rPr>
              <a:t>Relief of chest pain/discomfort</a:t>
            </a:r>
            <a:endParaRPr lang="en-US" sz="2400" b="1" dirty="0">
              <a:solidFill>
                <a:schemeClr val="accent5"/>
              </a:solidFill>
            </a:endParaRPr>
          </a:p>
        </p:txBody>
      </p:sp>
      <p:sp>
        <p:nvSpPr>
          <p:cNvPr id="3" name="Content Placeholder 2"/>
          <p:cNvSpPr>
            <a:spLocks noGrp="1"/>
          </p:cNvSpPr>
          <p:nvPr>
            <p:ph idx="1"/>
          </p:nvPr>
        </p:nvSpPr>
        <p:spPr>
          <a:xfrm>
            <a:off x="112143" y="1414732"/>
            <a:ext cx="10584612" cy="5443269"/>
          </a:xfrm>
        </p:spPr>
        <p:txBody>
          <a:bodyPr>
            <a:noAutofit/>
          </a:bodyPr>
          <a:lstStyle/>
          <a:p>
            <a:r>
              <a:rPr lang="en-US" b="1" dirty="0" smtClean="0"/>
              <a:t>1. Initially assess, document, and report to the physician the following:</a:t>
            </a:r>
          </a:p>
          <a:p>
            <a:r>
              <a:rPr lang="en-US" b="1" dirty="0" smtClean="0"/>
              <a:t>a. The patient’s description of chest discomfort, including location, intensity, radiation, duration, and factors that affect it. Other symptoms such as nausea, diaphoresis, or complaints of unusual fatigue.</a:t>
            </a:r>
          </a:p>
          <a:p>
            <a:r>
              <a:rPr lang="en-US" b="1" dirty="0" smtClean="0"/>
              <a:t> </a:t>
            </a:r>
            <a:r>
              <a:rPr lang="en-US" b="1" dirty="0" err="1" smtClean="0"/>
              <a:t>b.The</a:t>
            </a:r>
            <a:r>
              <a:rPr lang="en-US" b="1" dirty="0" smtClean="0"/>
              <a:t> effect of chest discomfort on cardiovascular perfusion—to the heart (</a:t>
            </a:r>
            <a:r>
              <a:rPr lang="en-US" b="1" dirty="0" err="1" smtClean="0"/>
              <a:t>eg</a:t>
            </a:r>
            <a:r>
              <a:rPr lang="en-US" b="1" dirty="0" smtClean="0"/>
              <a:t>, change in blood pressure, heart sounds), to the brain (</a:t>
            </a:r>
            <a:r>
              <a:rPr lang="en-US" b="1" dirty="0" err="1" smtClean="0"/>
              <a:t>eg</a:t>
            </a:r>
            <a:r>
              <a:rPr lang="en-US" b="1" dirty="0" smtClean="0"/>
              <a:t>, changes in LOC), to the kidneys (</a:t>
            </a:r>
            <a:r>
              <a:rPr lang="en-US" b="1" dirty="0" err="1" smtClean="0"/>
              <a:t>eg</a:t>
            </a:r>
            <a:r>
              <a:rPr lang="en-US" b="1" dirty="0" smtClean="0"/>
              <a:t>, decrease in urine output), and to the skin (</a:t>
            </a:r>
            <a:r>
              <a:rPr lang="en-US" b="1" dirty="0" err="1" smtClean="0"/>
              <a:t>eg</a:t>
            </a:r>
            <a:r>
              <a:rPr lang="en-US" b="1" dirty="0" smtClean="0"/>
              <a:t>, color, temperature).</a:t>
            </a:r>
          </a:p>
          <a:p>
            <a:r>
              <a:rPr lang="en-US" b="1" dirty="0" smtClean="0"/>
              <a:t>2. Obtain a 12-lead ECG recording during the symptomatic event, as prescribed, to determine extension of infarction.</a:t>
            </a:r>
          </a:p>
          <a:p>
            <a:r>
              <a:rPr lang="en-US" b="1" dirty="0" smtClean="0"/>
              <a:t> 3. Administer oxygen as prescribed.</a:t>
            </a:r>
          </a:p>
          <a:p>
            <a:r>
              <a:rPr lang="en-US" b="1" dirty="0" smtClean="0"/>
              <a:t>4. Administer medication therapy as prescribed and evaluate the patient’s response continuously.</a:t>
            </a:r>
          </a:p>
          <a:p>
            <a:r>
              <a:rPr lang="en-US" b="1" dirty="0" smtClean="0"/>
              <a:t>5. Ensure physical rest: use of the bedside commode with assistance; backrest elevated to promote comfort; diet as tolerated; arms supported during upper extremity activity; use of stool softener to prevent straining at stool. Provide a restful environment, and allay fears and anxiety by being supportive, calm, and competent. Individualized visitation, based on patient response</a:t>
            </a:r>
            <a:endParaRPr lang="en-US" b="1" dirty="0"/>
          </a:p>
        </p:txBody>
      </p:sp>
    </p:spTree>
    <p:extLst>
      <p:ext uri="{BB962C8B-B14F-4D97-AF65-F5344CB8AC3E}">
        <p14:creationId xmlns:p14="http://schemas.microsoft.com/office/powerpoint/2010/main" val="2579377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930400"/>
          </a:xfrm>
        </p:spPr>
        <p:txBody>
          <a:bodyPr>
            <a:noAutofit/>
          </a:bodyPr>
          <a:lstStyle/>
          <a:p>
            <a:r>
              <a:rPr lang="en-US" sz="3200" b="1" dirty="0" smtClean="0"/>
              <a:t>Nursing Diagnosis</a:t>
            </a:r>
            <a:r>
              <a:rPr lang="en-US" sz="3200" b="1" dirty="0" smtClean="0">
                <a:solidFill>
                  <a:schemeClr val="accent5"/>
                </a:solidFill>
              </a:rPr>
              <a:t>: Potential ineffective air exchange related to ﬂuid overload </a:t>
            </a:r>
            <a:r>
              <a:rPr lang="en-US" sz="3200" b="1" dirty="0" smtClean="0"/>
              <a:t/>
            </a:r>
            <a:br>
              <a:rPr lang="en-US" sz="3200" b="1" dirty="0" smtClean="0"/>
            </a:br>
            <a:r>
              <a:rPr lang="en-US" sz="3200" b="1" dirty="0" smtClean="0"/>
              <a:t>Goal: </a:t>
            </a:r>
            <a:r>
              <a:rPr lang="en-US" sz="3200" b="1" dirty="0" smtClean="0">
                <a:solidFill>
                  <a:schemeClr val="accent5"/>
                </a:solidFill>
              </a:rPr>
              <a:t>Absence of respiratory difﬁculties</a:t>
            </a:r>
            <a:r>
              <a:rPr lang="en-US" sz="3200" dirty="0" smtClean="0">
                <a:solidFill>
                  <a:schemeClr val="accent5"/>
                </a:solidFill>
              </a:rPr>
              <a:t/>
            </a:r>
            <a:br>
              <a:rPr lang="en-US" sz="3200" dirty="0" smtClean="0">
                <a:solidFill>
                  <a:schemeClr val="accent5"/>
                </a:solidFill>
              </a:rPr>
            </a:br>
            <a:endParaRPr lang="en-US" sz="3200" dirty="0">
              <a:solidFill>
                <a:schemeClr val="accent5"/>
              </a:solidFill>
            </a:endParaRPr>
          </a:p>
        </p:txBody>
      </p:sp>
      <p:sp>
        <p:nvSpPr>
          <p:cNvPr id="3" name="Content Placeholder 2"/>
          <p:cNvSpPr>
            <a:spLocks noGrp="1"/>
          </p:cNvSpPr>
          <p:nvPr>
            <p:ph idx="1"/>
          </p:nvPr>
        </p:nvSpPr>
        <p:spPr>
          <a:xfrm>
            <a:off x="340904" y="1587260"/>
            <a:ext cx="9639858" cy="4436849"/>
          </a:xfrm>
        </p:spPr>
        <p:txBody>
          <a:bodyPr/>
          <a:lstStyle/>
          <a:p>
            <a:r>
              <a:rPr lang="en-US" dirty="0" smtClean="0"/>
              <a:t> </a:t>
            </a:r>
            <a:r>
              <a:rPr lang="en-US" sz="2400" b="1" dirty="0" smtClean="0"/>
              <a:t>Initially, every 4 hours, and with chest discomfort or symptoms, assess, document, and report to the physician abnormal heart sounds (particularly S3 and S4 gallops and the </a:t>
            </a:r>
            <a:r>
              <a:rPr lang="en-US" sz="2400" b="1" dirty="0" err="1" smtClean="0"/>
              <a:t>holosystolic</a:t>
            </a:r>
            <a:r>
              <a:rPr lang="en-US" sz="2400" b="1" dirty="0" smtClean="0"/>
              <a:t> murmur of left ventricular papillary muscle dysfunction), abnormal breath sounds (particularly crackles), and patient intolerance to speciﬁc activities.</a:t>
            </a:r>
          </a:p>
          <a:p>
            <a:r>
              <a:rPr lang="en-US" sz="2400" b="1" dirty="0" smtClean="0"/>
              <a:t> </a:t>
            </a:r>
            <a:r>
              <a:rPr lang="en-US" sz="2400" b="1" u="sng" dirty="0" smtClean="0"/>
              <a:t>Teach patient:</a:t>
            </a:r>
          </a:p>
          <a:p>
            <a:r>
              <a:rPr lang="en-US" sz="2400" b="1" dirty="0" smtClean="0"/>
              <a:t> a. To adhere to the diet prescribed (for example, explain low-sodium, low calorie diet)</a:t>
            </a:r>
          </a:p>
          <a:p>
            <a:r>
              <a:rPr lang="en-US" sz="2400" b="1" dirty="0" smtClean="0"/>
              <a:t>b. To adhere to activity prescription</a:t>
            </a:r>
          </a:p>
          <a:p>
            <a:endParaRPr lang="en-US" sz="2400" b="1" dirty="0"/>
          </a:p>
        </p:txBody>
      </p:sp>
    </p:spTree>
    <p:extLst>
      <p:ext uri="{BB962C8B-B14F-4D97-AF65-F5344CB8AC3E}">
        <p14:creationId xmlns:p14="http://schemas.microsoft.com/office/powerpoint/2010/main" val="14336505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1930400"/>
          </a:xfrm>
        </p:spPr>
        <p:txBody>
          <a:bodyPr>
            <a:noAutofit/>
          </a:bodyPr>
          <a:lstStyle/>
          <a:p>
            <a:r>
              <a:rPr lang="en-US" sz="2800" b="1" dirty="0" smtClean="0"/>
              <a:t>Nursing Diagnosis: </a:t>
            </a:r>
            <a:r>
              <a:rPr lang="en-US" sz="2800" b="1" dirty="0" smtClean="0">
                <a:solidFill>
                  <a:schemeClr val="accent5"/>
                </a:solidFill>
              </a:rPr>
              <a:t>Potential ineffective peripheral tissue perfusion related to decreased cardiac output</a:t>
            </a:r>
            <a:r>
              <a:rPr lang="en-US" sz="2800" b="1" dirty="0" smtClean="0"/>
              <a:t/>
            </a:r>
            <a:br>
              <a:rPr lang="en-US" sz="2800" b="1" dirty="0" smtClean="0"/>
            </a:br>
            <a:r>
              <a:rPr lang="en-US" sz="2800" b="1" dirty="0" smtClean="0"/>
              <a:t> Goal: </a:t>
            </a:r>
            <a:r>
              <a:rPr lang="en-US" sz="2800" b="1" dirty="0" smtClean="0">
                <a:solidFill>
                  <a:schemeClr val="accent5"/>
                </a:solidFill>
              </a:rPr>
              <a:t>Maintenance/attainment of adequate tissue perfusion</a:t>
            </a:r>
            <a:r>
              <a:rPr lang="en-US" sz="2800" b="1" dirty="0" smtClean="0"/>
              <a:t/>
            </a:r>
            <a:br>
              <a:rPr lang="en-US" sz="2800" b="1" dirty="0" smtClean="0"/>
            </a:br>
            <a:endParaRPr lang="en-US" sz="2800" b="1" dirty="0"/>
          </a:p>
        </p:txBody>
      </p:sp>
      <p:sp>
        <p:nvSpPr>
          <p:cNvPr id="3" name="Content Placeholder 2"/>
          <p:cNvSpPr>
            <a:spLocks noGrp="1"/>
          </p:cNvSpPr>
          <p:nvPr>
            <p:ph idx="1"/>
          </p:nvPr>
        </p:nvSpPr>
        <p:spPr>
          <a:xfrm>
            <a:off x="224287" y="1930401"/>
            <a:ext cx="9885871" cy="4927600"/>
          </a:xfrm>
        </p:spPr>
        <p:txBody>
          <a:bodyPr>
            <a:noAutofit/>
          </a:bodyPr>
          <a:lstStyle/>
          <a:p>
            <a:r>
              <a:rPr lang="en-US" sz="2400" b="1" dirty="0" smtClean="0"/>
              <a:t>1. Initially, every 4 hours, and with chest discomfort, assess, document, and report to the physician the following:</a:t>
            </a:r>
          </a:p>
          <a:p>
            <a:r>
              <a:rPr lang="en-US" sz="2400" b="1" dirty="0" smtClean="0"/>
              <a:t> a. Hypotension </a:t>
            </a:r>
          </a:p>
          <a:p>
            <a:r>
              <a:rPr lang="en-US" sz="2400" b="1" dirty="0" err="1" smtClean="0"/>
              <a:t>b.Tachycardia</a:t>
            </a:r>
            <a:r>
              <a:rPr lang="en-US" sz="2400" b="1" dirty="0" smtClean="0"/>
              <a:t> and other dysrhythmia </a:t>
            </a:r>
          </a:p>
          <a:p>
            <a:r>
              <a:rPr lang="en-US" sz="2400" b="1" dirty="0" smtClean="0"/>
              <a:t>c. Activity intolerance</a:t>
            </a:r>
          </a:p>
          <a:p>
            <a:r>
              <a:rPr lang="en-US" sz="2400" b="1" dirty="0" smtClean="0"/>
              <a:t> </a:t>
            </a:r>
            <a:r>
              <a:rPr lang="en-US" sz="2400" b="1" dirty="0" err="1" smtClean="0"/>
              <a:t>d.Mentation</a:t>
            </a:r>
            <a:r>
              <a:rPr lang="en-US" sz="2400" b="1" dirty="0" smtClean="0"/>
              <a:t> changes (use family input) </a:t>
            </a:r>
          </a:p>
          <a:p>
            <a:r>
              <a:rPr lang="en-US" sz="2400" b="1" dirty="0" smtClean="0"/>
              <a:t>e. Reduced urine output (less than 200 mL per 8 hours) f. Cool, moist, cyanotic extremities</a:t>
            </a:r>
          </a:p>
          <a:p>
            <a:endParaRPr lang="en-US" sz="2400" b="1" dirty="0"/>
          </a:p>
        </p:txBody>
      </p:sp>
    </p:spTree>
    <p:extLst>
      <p:ext uri="{BB962C8B-B14F-4D97-AF65-F5344CB8AC3E}">
        <p14:creationId xmlns:p14="http://schemas.microsoft.com/office/powerpoint/2010/main" val="23141423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85" y="0"/>
            <a:ext cx="9213617" cy="1930400"/>
          </a:xfrm>
        </p:spPr>
        <p:txBody>
          <a:bodyPr>
            <a:normAutofit fontScale="90000"/>
          </a:bodyPr>
          <a:lstStyle/>
          <a:p>
            <a:r>
              <a:rPr lang="en-US" sz="3600" b="1" dirty="0" smtClean="0"/>
              <a:t>Nursing Diagnosis: </a:t>
            </a:r>
            <a:r>
              <a:rPr lang="en-US" sz="3600" b="1" dirty="0" smtClean="0">
                <a:solidFill>
                  <a:schemeClr val="accent5"/>
                </a:solidFill>
              </a:rPr>
              <a:t>Anxiety related to fear of death, change in health status</a:t>
            </a:r>
            <a:r>
              <a:rPr lang="en-US" sz="3600" b="1" dirty="0" smtClean="0"/>
              <a:t/>
            </a:r>
            <a:br>
              <a:rPr lang="en-US" sz="3600" b="1" dirty="0" smtClean="0"/>
            </a:br>
            <a:r>
              <a:rPr lang="en-US" sz="3600" b="1" dirty="0" smtClean="0"/>
              <a:t> Goal: </a:t>
            </a:r>
            <a:r>
              <a:rPr lang="en-US" sz="3600" b="1" dirty="0" smtClean="0">
                <a:solidFill>
                  <a:schemeClr val="accent5"/>
                </a:solidFill>
              </a:rPr>
              <a:t>Reduction of anxiety</a:t>
            </a:r>
            <a:r>
              <a:rPr lang="en-US" b="1" dirty="0" smtClean="0">
                <a:solidFill>
                  <a:schemeClr val="accent5"/>
                </a:solidFill>
              </a:rPr>
              <a:t/>
            </a:r>
            <a:br>
              <a:rPr lang="en-US" b="1" dirty="0" smtClean="0">
                <a:solidFill>
                  <a:schemeClr val="accent5"/>
                </a:solidFill>
              </a:rPr>
            </a:br>
            <a:endParaRPr lang="en-US" b="1" dirty="0">
              <a:solidFill>
                <a:schemeClr val="accent5"/>
              </a:solidFill>
            </a:endParaRPr>
          </a:p>
        </p:txBody>
      </p:sp>
      <p:sp>
        <p:nvSpPr>
          <p:cNvPr id="3" name="Content Placeholder 2"/>
          <p:cNvSpPr>
            <a:spLocks noGrp="1"/>
          </p:cNvSpPr>
          <p:nvPr>
            <p:ph idx="1"/>
          </p:nvPr>
        </p:nvSpPr>
        <p:spPr>
          <a:xfrm>
            <a:off x="181155" y="1535503"/>
            <a:ext cx="10981426" cy="5417388"/>
          </a:xfrm>
        </p:spPr>
        <p:txBody>
          <a:bodyPr>
            <a:noAutofit/>
          </a:bodyPr>
          <a:lstStyle/>
          <a:p>
            <a:r>
              <a:rPr lang="en-US" sz="2400" b="1" dirty="0" smtClean="0"/>
              <a:t>1. Assess, document, and report to the physician the patient’s and family’s level of anxiety and coping mechanisms</a:t>
            </a:r>
          </a:p>
          <a:p>
            <a:r>
              <a:rPr lang="en-US" sz="2400" b="1" dirty="0" smtClean="0"/>
              <a:t>2. Assess the need for spiritual counseling and refer as appropriate.</a:t>
            </a:r>
          </a:p>
          <a:p>
            <a:r>
              <a:rPr lang="en-US" sz="2400" b="1" dirty="0" smtClean="0"/>
              <a:t>3. Allow patient (and family) to express anxiety and fear: a. By showing genuine interest and concern </a:t>
            </a:r>
            <a:r>
              <a:rPr lang="en-US" sz="2400" b="1" dirty="0" err="1" smtClean="0"/>
              <a:t>b.By</a:t>
            </a:r>
            <a:r>
              <a:rPr lang="en-US" sz="2400" b="1" dirty="0" smtClean="0"/>
              <a:t> facilitating communication (listening, reﬂecting, guiding) c. By answering questions</a:t>
            </a:r>
          </a:p>
          <a:p>
            <a:r>
              <a:rPr lang="en-US" sz="2400" b="1" dirty="0" smtClean="0"/>
              <a:t> 4. Use of ﬂexible visiting hours allows the presence of a supportive family to assist in reducing the patient’s level of anxiety.</a:t>
            </a:r>
          </a:p>
          <a:p>
            <a:r>
              <a:rPr lang="en-US" sz="2400" b="1" dirty="0" smtClean="0"/>
              <a:t> 5. Encourage active participation in a cardiac rehabilitation program.</a:t>
            </a:r>
          </a:p>
          <a:p>
            <a:r>
              <a:rPr lang="en-US" sz="2400" b="1" dirty="0" smtClean="0"/>
              <a:t>6. Teach stress reduction techniques.</a:t>
            </a:r>
          </a:p>
          <a:p>
            <a:endParaRPr lang="en-US" sz="2400" b="1" dirty="0"/>
          </a:p>
        </p:txBody>
      </p:sp>
    </p:spTree>
    <p:extLst>
      <p:ext uri="{BB962C8B-B14F-4D97-AF65-F5344CB8AC3E}">
        <p14:creationId xmlns:p14="http://schemas.microsoft.com/office/powerpoint/2010/main" val="12428091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85" y="0"/>
            <a:ext cx="9213617" cy="1173192"/>
          </a:xfrm>
        </p:spPr>
        <p:txBody>
          <a:bodyPr>
            <a:normAutofit fontScale="90000"/>
          </a:bodyPr>
          <a:lstStyle/>
          <a:p>
            <a:r>
              <a:rPr lang="en-US" sz="2400" b="1" dirty="0" smtClean="0"/>
              <a:t>Nursing Diagnosis: </a:t>
            </a:r>
            <a:r>
              <a:rPr lang="en-US" sz="2400" b="1" dirty="0" smtClean="0">
                <a:solidFill>
                  <a:schemeClr val="accent5"/>
                </a:solidFill>
              </a:rPr>
              <a:t>Deﬁcient knowledge about post-MI self-care </a:t>
            </a:r>
            <a:r>
              <a:rPr lang="en-US" sz="2400" b="1" dirty="0" smtClean="0"/>
              <a:t/>
            </a:r>
            <a:br>
              <a:rPr lang="en-US" sz="2400" b="1" dirty="0" smtClean="0"/>
            </a:br>
            <a:r>
              <a:rPr lang="en-US" sz="2400" b="1" dirty="0" smtClean="0"/>
              <a:t>Goal: </a:t>
            </a:r>
            <a:r>
              <a:rPr lang="en-US" sz="2400" b="1" dirty="0" smtClean="0">
                <a:solidFill>
                  <a:schemeClr val="accent5"/>
                </a:solidFill>
              </a:rPr>
              <a:t>Adheres to the home health care program Chooses lifestyle consistent with heart-healthy recommendations.</a:t>
            </a:r>
            <a:br>
              <a:rPr lang="en-US" sz="2400" b="1" dirty="0" smtClean="0">
                <a:solidFill>
                  <a:schemeClr val="accent5"/>
                </a:solidFill>
              </a:rPr>
            </a:br>
            <a:endParaRPr lang="en-US" sz="2400" b="1" dirty="0">
              <a:solidFill>
                <a:schemeClr val="accent5"/>
              </a:solidFill>
            </a:endParaRPr>
          </a:p>
        </p:txBody>
      </p:sp>
      <p:sp>
        <p:nvSpPr>
          <p:cNvPr id="3" name="Content Placeholder 2"/>
          <p:cNvSpPr>
            <a:spLocks noGrp="1"/>
          </p:cNvSpPr>
          <p:nvPr>
            <p:ph idx="1"/>
          </p:nvPr>
        </p:nvSpPr>
        <p:spPr>
          <a:xfrm>
            <a:off x="267419" y="1242205"/>
            <a:ext cx="9670211" cy="5684806"/>
          </a:xfrm>
        </p:spPr>
        <p:txBody>
          <a:bodyPr>
            <a:normAutofit lnSpcReduction="10000"/>
          </a:bodyPr>
          <a:lstStyle/>
          <a:p>
            <a:r>
              <a:rPr lang="en-US" b="1" u="sng" dirty="0" smtClean="0">
                <a:solidFill>
                  <a:srgbClr val="002060"/>
                </a:solidFill>
              </a:rPr>
              <a:t>Changing Lifestyle During Convalescence and Healing Adaptation to a heart attack is an ongoing process and usually requires some modification of lifestyle. Some specific modifications include:</a:t>
            </a:r>
          </a:p>
          <a:p>
            <a:r>
              <a:rPr lang="en-US" dirty="0" smtClean="0"/>
              <a:t> </a:t>
            </a:r>
            <a:r>
              <a:rPr lang="en-US" b="1" dirty="0" smtClean="0"/>
              <a:t>• Avoiding any activity that produces chest pain, extreme dyspnea, or undue fatigue</a:t>
            </a:r>
          </a:p>
          <a:p>
            <a:r>
              <a:rPr lang="en-US" b="1" dirty="0" smtClean="0"/>
              <a:t> • Avoiding extremes of heat and cold and walking against the wind</a:t>
            </a:r>
          </a:p>
          <a:p>
            <a:r>
              <a:rPr lang="en-US" b="1" dirty="0" smtClean="0"/>
              <a:t> • Losing weight, if indicated </a:t>
            </a:r>
          </a:p>
          <a:p>
            <a:r>
              <a:rPr lang="en-US" b="1" dirty="0" smtClean="0"/>
              <a:t>• Stopping smoking and use of tobacco; avoiding second-hand smoke</a:t>
            </a:r>
          </a:p>
          <a:p>
            <a:r>
              <a:rPr lang="en-US" b="1" dirty="0" smtClean="0"/>
              <a:t> • Using personal strengths to support lifestyle changes</a:t>
            </a:r>
          </a:p>
          <a:p>
            <a:r>
              <a:rPr lang="en-US" b="1" dirty="0" smtClean="0"/>
              <a:t> • Developing heart-healthy eating patterns and avoiding large meals and hurrying while eating</a:t>
            </a:r>
          </a:p>
          <a:p>
            <a:r>
              <a:rPr lang="en-US" b="1" dirty="0" smtClean="0"/>
              <a:t> • Modifying meals to align with the Therapeutic Lifestyle Changes (TLC) or the Dietary Approaches to Stopping Hypertension (DASH) diet</a:t>
            </a:r>
          </a:p>
          <a:p>
            <a:r>
              <a:rPr lang="en-US" b="1" dirty="0" smtClean="0"/>
              <a:t> • Adhering to medical regimen, especially in taking medications </a:t>
            </a:r>
          </a:p>
          <a:p>
            <a:r>
              <a:rPr lang="en-US" b="1" dirty="0" smtClean="0"/>
              <a:t>• Following recommendations that ensure blood pressure and blood glucose are in control </a:t>
            </a:r>
          </a:p>
          <a:p>
            <a:r>
              <a:rPr lang="en-US" b="1" dirty="0" smtClean="0"/>
              <a:t>• Pursuing activities that relieve and reduce stress</a:t>
            </a:r>
          </a:p>
          <a:p>
            <a:endParaRPr lang="en-US" b="1" dirty="0"/>
          </a:p>
        </p:txBody>
      </p:sp>
    </p:spTree>
    <p:extLst>
      <p:ext uri="{BB962C8B-B14F-4D97-AF65-F5344CB8AC3E}">
        <p14:creationId xmlns:p14="http://schemas.microsoft.com/office/powerpoint/2010/main" val="22666404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5351"/>
          </a:xfrm>
        </p:spPr>
        <p:txBody>
          <a:bodyPr>
            <a:normAutofit fontScale="90000"/>
          </a:bodyPr>
          <a:lstStyle/>
          <a:p>
            <a:r>
              <a:rPr lang="en-US" b="1" dirty="0" smtClean="0"/>
              <a:t>Adopting an Activity Program</a:t>
            </a:r>
            <a:endParaRPr lang="en-US" b="1" dirty="0"/>
          </a:p>
        </p:txBody>
      </p:sp>
      <p:sp>
        <p:nvSpPr>
          <p:cNvPr id="3" name="Content Placeholder 2"/>
          <p:cNvSpPr>
            <a:spLocks noGrp="1"/>
          </p:cNvSpPr>
          <p:nvPr>
            <p:ph idx="1"/>
          </p:nvPr>
        </p:nvSpPr>
        <p:spPr>
          <a:xfrm>
            <a:off x="215660" y="1224951"/>
            <a:ext cx="10041148" cy="5633049"/>
          </a:xfrm>
        </p:spPr>
        <p:txBody>
          <a:bodyPr>
            <a:noAutofit/>
          </a:bodyPr>
          <a:lstStyle/>
          <a:p>
            <a:r>
              <a:rPr lang="en-US" sz="2000" b="1" u="sng" dirty="0" smtClean="0">
                <a:solidFill>
                  <a:schemeClr val="accent5"/>
                </a:solidFill>
              </a:rPr>
              <a:t>Additionally, the patient needs to undertake an orderly program of increasing activity and exercise for long-term rehabilitation as follows:</a:t>
            </a:r>
          </a:p>
          <a:p>
            <a:r>
              <a:rPr lang="en-US" sz="2000" dirty="0" smtClean="0"/>
              <a:t> </a:t>
            </a:r>
            <a:r>
              <a:rPr lang="en-US" sz="2000" b="1" dirty="0" smtClean="0"/>
              <a:t>• Engaging in a regimen of physical conditioning with a gradual increase in activity duration and then a gradual increase in activity intensity</a:t>
            </a:r>
          </a:p>
          <a:p>
            <a:r>
              <a:rPr lang="en-US" sz="2000" b="1" dirty="0" smtClean="0"/>
              <a:t> • Walking daily, increasing distance and time as prescribed </a:t>
            </a:r>
          </a:p>
          <a:p>
            <a:r>
              <a:rPr lang="en-US" sz="2000" b="1" dirty="0" smtClean="0"/>
              <a:t>• Monitoring pulse rate during physical activity until the maximum level of activity is attained</a:t>
            </a:r>
          </a:p>
          <a:p>
            <a:r>
              <a:rPr lang="en-US" sz="2000" b="1" dirty="0" smtClean="0"/>
              <a:t> • Avoiding activities that tense the muscles: isometric exercise, weight-lifting, any activity that requires sudden bursts of energy</a:t>
            </a:r>
          </a:p>
          <a:p>
            <a:r>
              <a:rPr lang="en-US" sz="2000" b="1" dirty="0" smtClean="0"/>
              <a:t> • Avoiding physical exercise immediately after a meal</a:t>
            </a:r>
          </a:p>
          <a:p>
            <a:r>
              <a:rPr lang="en-US" sz="2000" b="1" dirty="0" smtClean="0"/>
              <a:t> • Alternating activity with rest periods (some fatigue is normal and expected during convalescence) </a:t>
            </a:r>
          </a:p>
          <a:p>
            <a:r>
              <a:rPr lang="en-US" sz="2000" b="1" dirty="0" smtClean="0"/>
              <a:t>• Participating in a daily program of exercise that develops into a program of regular exercise for a lifetime </a:t>
            </a:r>
            <a:endParaRPr lang="en-US" sz="2000" b="1" dirty="0"/>
          </a:p>
        </p:txBody>
      </p:sp>
    </p:spTree>
    <p:extLst>
      <p:ext uri="{BB962C8B-B14F-4D97-AF65-F5344CB8AC3E}">
        <p14:creationId xmlns:p14="http://schemas.microsoft.com/office/powerpoint/2010/main" val="12398827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0023"/>
          </a:xfrm>
        </p:spPr>
        <p:txBody>
          <a:bodyPr/>
          <a:lstStyle/>
          <a:p>
            <a:r>
              <a:rPr lang="en-US" b="1" dirty="0" smtClean="0"/>
              <a:t>Managing Symptoms</a:t>
            </a:r>
            <a:endParaRPr lang="en-US" b="1" dirty="0"/>
          </a:p>
        </p:txBody>
      </p:sp>
      <p:sp>
        <p:nvSpPr>
          <p:cNvPr id="3" name="Content Placeholder 2"/>
          <p:cNvSpPr>
            <a:spLocks noGrp="1"/>
          </p:cNvSpPr>
          <p:nvPr>
            <p:ph idx="1"/>
          </p:nvPr>
        </p:nvSpPr>
        <p:spPr>
          <a:xfrm>
            <a:off x="677334" y="1509623"/>
            <a:ext cx="8596668" cy="4531739"/>
          </a:xfrm>
        </p:spPr>
        <p:txBody>
          <a:bodyPr>
            <a:noAutofit/>
          </a:bodyPr>
          <a:lstStyle/>
          <a:p>
            <a:r>
              <a:rPr lang="en-US" sz="2800" b="1" dirty="0" smtClean="0"/>
              <a:t>The patient must learn to recognize and take appropriate action for possible recurrences of symptoms as follows: </a:t>
            </a:r>
          </a:p>
          <a:p>
            <a:r>
              <a:rPr lang="en-US" sz="2800" b="1" dirty="0" smtClean="0"/>
              <a:t>• Call 977 if chest pressure or pain (or </a:t>
            </a:r>
            <a:r>
              <a:rPr lang="en-US" sz="2800" b="1" dirty="0" err="1" smtClean="0"/>
              <a:t>anginal</a:t>
            </a:r>
            <a:r>
              <a:rPr lang="en-US" sz="2800" b="1" dirty="0" smtClean="0"/>
              <a:t> equivalent) is not relieved in 15 minutes by nitroglycerin </a:t>
            </a:r>
          </a:p>
          <a:p>
            <a:r>
              <a:rPr lang="en-US" sz="2800" b="1" dirty="0" smtClean="0"/>
              <a:t>• Contacting the physician if any of the following occur: shortness of breath, fainting, slow or rapid heartbeat, swelling of feet and ankles</a:t>
            </a:r>
          </a:p>
          <a:p>
            <a:endParaRPr lang="en-US" sz="2800" b="1" dirty="0"/>
          </a:p>
        </p:txBody>
      </p:sp>
    </p:spTree>
    <p:extLst>
      <p:ext uri="{BB962C8B-B14F-4D97-AF65-F5344CB8AC3E}">
        <p14:creationId xmlns:p14="http://schemas.microsoft.com/office/powerpoint/2010/main" val="3558396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algn="ctr"/>
            <a:r>
              <a:rPr lang="en-US" sz="5400" b="1" dirty="0" smtClean="0"/>
              <a:t>THANK YOU </a:t>
            </a:r>
            <a:endParaRPr lang="en-US" sz="5400" b="1" dirty="0"/>
          </a:p>
        </p:txBody>
      </p:sp>
    </p:spTree>
    <p:extLst>
      <p:ext uri="{BB962C8B-B14F-4D97-AF65-F5344CB8AC3E}">
        <p14:creationId xmlns:p14="http://schemas.microsoft.com/office/powerpoint/2010/main" val="1622898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Myocardial Infarction (MI)</a:t>
            </a:r>
            <a:endParaRPr lang="en-US" dirty="0"/>
          </a:p>
        </p:txBody>
      </p:sp>
      <p:sp>
        <p:nvSpPr>
          <p:cNvPr id="3" name="Content Placeholder 2"/>
          <p:cNvSpPr>
            <a:spLocks noGrp="1"/>
          </p:cNvSpPr>
          <p:nvPr>
            <p:ph idx="1"/>
          </p:nvPr>
        </p:nvSpPr>
        <p:spPr>
          <a:xfrm>
            <a:off x="677334" y="1621767"/>
            <a:ext cx="8596668" cy="4419596"/>
          </a:xfrm>
        </p:spPr>
        <p:txBody>
          <a:bodyPr>
            <a:noAutofit/>
          </a:bodyPr>
          <a:lstStyle/>
          <a:p>
            <a:r>
              <a:rPr lang="en-US" sz="2800" b="1" dirty="0" smtClean="0"/>
              <a:t>Coronary occlusion, heart attack, and MI are terms used synonymously, but the preferred term is MI. The area of infarction takes time to develop. As the cells are deprived of oxygen, ischemia develops, cellular injury occurs, and over time, the lack of oxygen results in infarction, or the death of cells. The expression “time is muscle” reﬂects the urgency of appropriate treatment to improve patient outcomes.</a:t>
            </a:r>
            <a:endParaRPr lang="en-US" sz="2800" b="1" dirty="0"/>
          </a:p>
        </p:txBody>
      </p:sp>
    </p:spTree>
    <p:extLst>
      <p:ext uri="{BB962C8B-B14F-4D97-AF65-F5344CB8AC3E}">
        <p14:creationId xmlns:p14="http://schemas.microsoft.com/office/powerpoint/2010/main" val="619307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of MI </a:t>
            </a:r>
            <a:endParaRPr lang="en-US" dirty="0"/>
          </a:p>
        </p:txBody>
      </p:sp>
      <p:sp>
        <p:nvSpPr>
          <p:cNvPr id="3" name="Content Placeholder 2"/>
          <p:cNvSpPr>
            <a:spLocks noGrp="1"/>
          </p:cNvSpPr>
          <p:nvPr>
            <p:ph idx="1"/>
          </p:nvPr>
        </p:nvSpPr>
        <p:spPr>
          <a:xfrm>
            <a:off x="677334" y="1483743"/>
            <a:ext cx="8596668" cy="4968815"/>
          </a:xfrm>
        </p:spPr>
        <p:txBody>
          <a:bodyPr>
            <a:noAutofit/>
          </a:bodyPr>
          <a:lstStyle/>
          <a:p>
            <a:r>
              <a:rPr lang="en-US" sz="2800" b="1" dirty="0" smtClean="0"/>
              <a:t>MI refers to the process by which areas of myocardial cells in the heart are permanently destroyed. Like unstable angina, MI is usually caused by reduced blood ﬂow in a coronary artery due to atherosclerosis and occlusion of an artery by an embolus or thrombus. Because unstable angina and acute MI are considered to be the same process but different points along a continuum, the </a:t>
            </a:r>
            <a:r>
              <a:rPr lang="en-US" sz="2800" b="1" dirty="0" err="1" smtClean="0"/>
              <a:t>termacute</a:t>
            </a:r>
            <a:r>
              <a:rPr lang="en-US" sz="2800" b="1" dirty="0" smtClean="0"/>
              <a:t> coronary syndrome(ACS) may be used for these diagnoses. </a:t>
            </a:r>
            <a:endParaRPr lang="en-US" sz="2800" b="1" dirty="0"/>
          </a:p>
        </p:txBody>
      </p:sp>
    </p:spTree>
    <p:extLst>
      <p:ext uri="{BB962C8B-B14F-4D97-AF65-F5344CB8AC3E}">
        <p14:creationId xmlns:p14="http://schemas.microsoft.com/office/powerpoint/2010/main" val="699256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638" y="-69011"/>
            <a:ext cx="12269638" cy="6927011"/>
          </a:xfrm>
        </p:spPr>
      </p:pic>
    </p:spTree>
    <p:extLst>
      <p:ext uri="{BB962C8B-B14F-4D97-AF65-F5344CB8AC3E}">
        <p14:creationId xmlns:p14="http://schemas.microsoft.com/office/powerpoint/2010/main" val="2858858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02860" cy="6858000"/>
          </a:xfrm>
        </p:spPr>
      </p:pic>
    </p:spTree>
    <p:extLst>
      <p:ext uri="{BB962C8B-B14F-4D97-AF65-F5344CB8AC3E}">
        <p14:creationId xmlns:p14="http://schemas.microsoft.com/office/powerpoint/2010/main" val="1577103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365124"/>
            <a:ext cx="12258135" cy="6579139"/>
          </a:xfrm>
        </p:spPr>
      </p:pic>
    </p:spTree>
    <p:extLst>
      <p:ext uri="{BB962C8B-B14F-4D97-AF65-F5344CB8AC3E}">
        <p14:creationId xmlns:p14="http://schemas.microsoft.com/office/powerpoint/2010/main" val="4125876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MI </a:t>
            </a:r>
            <a:endParaRPr lang="en-US" b="1" dirty="0"/>
          </a:p>
        </p:txBody>
      </p:sp>
      <p:sp>
        <p:nvSpPr>
          <p:cNvPr id="3" name="Content Placeholder 2"/>
          <p:cNvSpPr>
            <a:spLocks noGrp="1"/>
          </p:cNvSpPr>
          <p:nvPr>
            <p:ph idx="1"/>
          </p:nvPr>
        </p:nvSpPr>
        <p:spPr>
          <a:xfrm>
            <a:off x="677334" y="1509623"/>
            <a:ext cx="8596668" cy="5348377"/>
          </a:xfrm>
        </p:spPr>
        <p:txBody>
          <a:bodyPr>
            <a:noAutofit/>
          </a:bodyPr>
          <a:lstStyle/>
          <a:p>
            <a:r>
              <a:rPr lang="en-US" sz="2800" dirty="0" smtClean="0"/>
              <a:t>  </a:t>
            </a:r>
            <a:r>
              <a:rPr lang="en-US" sz="2800" b="1" u="sng" dirty="0" smtClean="0">
                <a:solidFill>
                  <a:srgbClr val="FF0000"/>
                </a:solidFill>
              </a:rPr>
              <a:t>Causes  of an MI include:</a:t>
            </a:r>
          </a:p>
          <a:p>
            <a:r>
              <a:rPr lang="en-US" sz="2800" dirty="0" smtClean="0"/>
              <a:t> Vasospasm (sudden constriction or narrowing) of a coronary artery;</a:t>
            </a:r>
          </a:p>
          <a:p>
            <a:r>
              <a:rPr lang="en-US" sz="2800" dirty="0" smtClean="0"/>
              <a:t> </a:t>
            </a:r>
            <a:r>
              <a:rPr lang="en-US" sz="2800" dirty="0"/>
              <a:t>D</a:t>
            </a:r>
            <a:r>
              <a:rPr lang="en-US" sz="2800" dirty="0" smtClean="0"/>
              <a:t>ecreased oxygen supply (</a:t>
            </a:r>
            <a:r>
              <a:rPr lang="en-US" sz="2800" dirty="0" err="1" smtClean="0"/>
              <a:t>eg</a:t>
            </a:r>
            <a:r>
              <a:rPr lang="en-US" sz="2800" dirty="0" smtClean="0"/>
              <a:t>, from acute blood loss, anemia, or low blood pressure);</a:t>
            </a:r>
          </a:p>
          <a:p>
            <a:r>
              <a:rPr lang="en-US" sz="2800" dirty="0" smtClean="0"/>
              <a:t> Increased demand for oxygen (</a:t>
            </a:r>
            <a:r>
              <a:rPr lang="en-US" sz="2800" dirty="0" err="1" smtClean="0"/>
              <a:t>eg</a:t>
            </a:r>
            <a:r>
              <a:rPr lang="en-US" sz="2800" dirty="0" smtClean="0"/>
              <a:t>, from a rapid heart rate, thyrotoxicosis, or ingestion of cocaine).</a:t>
            </a:r>
          </a:p>
          <a:p>
            <a:r>
              <a:rPr lang="en-US" sz="2800" dirty="0" smtClean="0"/>
              <a:t> In each case, a profound imbalance exists between myocardial oxygen supply and demand. </a:t>
            </a:r>
            <a:endParaRPr lang="en-US" sz="2800" dirty="0"/>
          </a:p>
        </p:txBody>
      </p:sp>
    </p:spTree>
    <p:extLst>
      <p:ext uri="{BB962C8B-B14F-4D97-AF65-F5344CB8AC3E}">
        <p14:creationId xmlns:p14="http://schemas.microsoft.com/office/powerpoint/2010/main" val="416319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189</TotalTime>
  <Words>3157</Words>
  <Application>Microsoft Office PowerPoint</Application>
  <PresentationFormat>Widescreen</PresentationFormat>
  <Paragraphs>218</Paragraphs>
  <Slides>39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Trebuchet MS</vt:lpstr>
      <vt:lpstr>Wingdings</vt:lpstr>
      <vt:lpstr>Wingdings 3</vt:lpstr>
      <vt:lpstr>Facet</vt:lpstr>
      <vt:lpstr>Myocardial Infarction (MI) </vt:lpstr>
      <vt:lpstr>Angina pectoris : learning outcomes</vt:lpstr>
      <vt:lpstr>Out lines  </vt:lpstr>
      <vt:lpstr>Myocardial Infarction (MI)</vt:lpstr>
      <vt:lpstr>Pathophysiology of MI </vt:lpstr>
      <vt:lpstr>PowerPoint Presentation</vt:lpstr>
      <vt:lpstr>PowerPoint Presentation</vt:lpstr>
      <vt:lpstr>PowerPoint Presentation</vt:lpstr>
      <vt:lpstr>Causes of MI </vt:lpstr>
      <vt:lpstr>Signs and Symptoms of an Acute Myocardial Infarction (MI)</vt:lpstr>
      <vt:lpstr>Signs and Symptoms of an Acute Myocardial Infarction (MI)</vt:lpstr>
      <vt:lpstr>Assessment and Diagnostic Findings</vt:lpstr>
      <vt:lpstr>PATIENT HISTORY</vt:lpstr>
      <vt:lpstr>ELECTROCARDIOGRAM</vt:lpstr>
      <vt:lpstr>ECHOCARDIOGRAM</vt:lpstr>
      <vt:lpstr>LABORATORY TESTS</vt:lpstr>
      <vt:lpstr>PowerPoint Presentation</vt:lpstr>
      <vt:lpstr>Medical Management</vt:lpstr>
      <vt:lpstr>PHARMACOLOGIC THERAPY</vt:lpstr>
      <vt:lpstr>Thrombolytics.</vt:lpstr>
      <vt:lpstr>The thrombolytic agents</vt:lpstr>
      <vt:lpstr>Analgesics.</vt:lpstr>
      <vt:lpstr>Angiotensin-Converting Enzyme Inhibitors (ACE-I).</vt:lpstr>
      <vt:lpstr>ACE inhibitors (ACE-I)</vt:lpstr>
      <vt:lpstr>EMERGENT PERCUTANEOUS CORONARY INTERVENTION (PCI)</vt:lpstr>
      <vt:lpstr>Cardiac Rehabilitation</vt:lpstr>
      <vt:lpstr>Administration of Thrombolytic Therapy </vt:lpstr>
      <vt:lpstr>Administration of Thrombolytic Therapy </vt:lpstr>
      <vt:lpstr>NURSING PROCESS: THE PATIENT WITH MYOCARDIAL INFARCTION:  Assessment</vt:lpstr>
      <vt:lpstr>NURSING DIAGNOSES</vt:lpstr>
      <vt:lpstr>Planning and Goals</vt:lpstr>
      <vt:lpstr>Nursing Diagnosis: Ineffective cardiopulmonary tissue perfusion related to reduced coronary blood ﬂow  Goal: Relief of chest pain/discomfort</vt:lpstr>
      <vt:lpstr>Nursing Diagnosis: Potential ineffective air exchange related to ﬂuid overload  Goal: Absence of respiratory difﬁculties </vt:lpstr>
      <vt:lpstr>Nursing Diagnosis: Potential ineffective peripheral tissue perfusion related to decreased cardiac output  Goal: Maintenance/attainment of adequate tissue perfusion </vt:lpstr>
      <vt:lpstr>Nursing Diagnosis: Anxiety related to fear of death, change in health status  Goal: Reduction of anxiety </vt:lpstr>
      <vt:lpstr>Nursing Diagnosis: Deﬁcient knowledge about post-MI self-care  Goal: Adheres to the home health care program Chooses lifestyle consistent with heart-healthy recommendations. </vt:lpstr>
      <vt:lpstr>Adopting an Activity Program</vt:lpstr>
      <vt:lpstr>Managing Symptoms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c:title>
  <dc:creator>OmaR sherif</dc:creator>
  <cp:lastModifiedBy>Alshehri</cp:lastModifiedBy>
  <cp:revision>21</cp:revision>
  <dcterms:created xsi:type="dcterms:W3CDTF">2015-10-03T07:44:33Z</dcterms:created>
  <dcterms:modified xsi:type="dcterms:W3CDTF">2017-04-13T05:36:04Z</dcterms:modified>
</cp:coreProperties>
</file>