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مكونات العملية الإتصالية</a:t>
            </a:r>
            <a:endParaRPr lang="ar-SA" dirty="0"/>
          </a:p>
        </p:txBody>
      </p:sp>
      <p:sp>
        <p:nvSpPr>
          <p:cNvPr id="3" name="Subtitl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2384731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r" rtl="1"/>
            <a:r>
              <a:rPr lang="ar-SA" dirty="0"/>
              <a:t>الاتصال </a:t>
            </a:r>
            <a:r>
              <a:rPr lang="ar-SA" dirty="0">
                <a:solidFill>
                  <a:srgbClr val="FF0000"/>
                </a:solidFill>
              </a:rPr>
              <a:t>عملية</a:t>
            </a:r>
            <a:r>
              <a:rPr lang="ar-SA" dirty="0"/>
              <a:t>, وهذا يعني بأن سلسلة من </a:t>
            </a:r>
            <a:r>
              <a:rPr lang="ar-SA" dirty="0" smtClean="0"/>
              <a:t>الأحداث </a:t>
            </a:r>
            <a:r>
              <a:rPr lang="ar-SA" dirty="0"/>
              <a:t>المستمرة المتحركة دائماً تجاه موقف أو </a:t>
            </a:r>
            <a:r>
              <a:rPr lang="ar-SA" dirty="0">
                <a:solidFill>
                  <a:srgbClr val="FF0000"/>
                </a:solidFill>
              </a:rPr>
              <a:t>هدف</a:t>
            </a:r>
            <a:r>
              <a:rPr lang="ar-SA" dirty="0"/>
              <a:t> ذلك أن الاتصال ليس كياناً جامداً وثانياً, في دنيا الزمان والمكان, ولكنه </a:t>
            </a:r>
            <a:r>
              <a:rPr lang="ar-SA" dirty="0" smtClean="0"/>
              <a:t>عملية مكسبة </a:t>
            </a:r>
            <a:r>
              <a:rPr lang="ar-SA" dirty="0"/>
              <a:t>يتم استخدامها لنقل المعانى والقيم الاجتماعية والخبرات المشتركة</a:t>
            </a:r>
            <a:r>
              <a:rPr lang="ar-SA" dirty="0" smtClean="0"/>
              <a:t>.</a:t>
            </a:r>
          </a:p>
          <a:p>
            <a:pPr algn="r" rtl="1"/>
            <a:r>
              <a:rPr lang="ar-SA" dirty="0" smtClean="0"/>
              <a:t>ولذلك فهي تعتمد أيضا على الخبرات ودراسة الجمهور واختيار الوقت المناسب و المحيط الأفضل </a:t>
            </a:r>
            <a:endParaRPr lang="ar-SA" dirty="0"/>
          </a:p>
        </p:txBody>
      </p:sp>
    </p:spTree>
    <p:extLst>
      <p:ext uri="{BB962C8B-B14F-4D97-AF65-F5344CB8AC3E}">
        <p14:creationId xmlns:p14="http://schemas.microsoft.com/office/powerpoint/2010/main" val="270813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من المحاضرة الماضية يمكن القول بأن عناصر العملية الإتصالية </a:t>
            </a:r>
            <a:endParaRPr lang="ar-SA" dirty="0"/>
          </a:p>
        </p:txBody>
      </p:sp>
      <p:sp>
        <p:nvSpPr>
          <p:cNvPr id="3" name="Content Placeholder 2"/>
          <p:cNvSpPr>
            <a:spLocks noGrp="1"/>
          </p:cNvSpPr>
          <p:nvPr>
            <p:ph idx="1"/>
          </p:nvPr>
        </p:nvSpPr>
        <p:spPr/>
        <p:txBody>
          <a:bodyPr/>
          <a:lstStyle/>
          <a:p>
            <a:pPr algn="r" rtl="1"/>
            <a:r>
              <a:rPr lang="ar-SA" dirty="0"/>
              <a:t>1. المرسل .</a:t>
            </a:r>
            <a:br>
              <a:rPr lang="ar-SA" dirty="0"/>
            </a:br>
            <a:r>
              <a:rPr lang="ar-SA" dirty="0"/>
              <a:t>2. الرسالة .</a:t>
            </a:r>
            <a:br>
              <a:rPr lang="ar-SA" dirty="0"/>
            </a:br>
            <a:r>
              <a:rPr lang="ar-SA" dirty="0"/>
              <a:t>3. وسيلة .</a:t>
            </a:r>
            <a:br>
              <a:rPr lang="ar-SA" dirty="0"/>
            </a:br>
            <a:r>
              <a:rPr lang="ar-SA" dirty="0"/>
              <a:t>4. المحيط .</a:t>
            </a:r>
            <a:br>
              <a:rPr lang="ar-SA" dirty="0"/>
            </a:br>
            <a:r>
              <a:rPr lang="ar-SA" dirty="0"/>
              <a:t>5. مستقبل .</a:t>
            </a:r>
            <a:br>
              <a:rPr lang="ar-SA" dirty="0"/>
            </a:br>
            <a:r>
              <a:rPr lang="ar-SA" dirty="0"/>
              <a:t>6. رجع الصدى . </a:t>
            </a:r>
          </a:p>
        </p:txBody>
      </p:sp>
    </p:spTree>
    <p:extLst>
      <p:ext uri="{BB962C8B-B14F-4D97-AF65-F5344CB8AC3E}">
        <p14:creationId xmlns:p14="http://schemas.microsoft.com/office/powerpoint/2010/main" val="493837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المرسل </a:t>
            </a:r>
            <a:endParaRPr lang="ar-SA" dirty="0"/>
          </a:p>
        </p:txBody>
      </p:sp>
      <p:sp>
        <p:nvSpPr>
          <p:cNvPr id="3" name="Content Placeholder 2"/>
          <p:cNvSpPr>
            <a:spLocks noGrp="1"/>
          </p:cNvSpPr>
          <p:nvPr>
            <p:ph idx="1"/>
          </p:nvPr>
        </p:nvSpPr>
        <p:spPr/>
        <p:txBody>
          <a:bodyPr>
            <a:normAutofit fontScale="85000" lnSpcReduction="20000"/>
          </a:bodyPr>
          <a:lstStyle/>
          <a:p>
            <a:pPr algn="r" rtl="1"/>
            <a:r>
              <a:rPr lang="ar-SA" dirty="0" smtClean="0"/>
              <a:t>يقصد </a:t>
            </a:r>
            <a:r>
              <a:rPr lang="ar-SA" dirty="0"/>
              <a:t>به </a:t>
            </a:r>
            <a:r>
              <a:rPr lang="ar-SA" dirty="0">
                <a:solidFill>
                  <a:srgbClr val="FF0000"/>
                </a:solidFill>
              </a:rPr>
              <a:t>منشيء الرسالة</a:t>
            </a:r>
            <a:r>
              <a:rPr lang="ar-SA" dirty="0"/>
              <a:t>، وقد يكون المصدر فردا أو مجموعة من الأفراد وقد يكون مؤسسة أو شركة، وكثيرا ما يستخدم المصدر بمعنى القائم بالاتصال، غير أن ما يجدر التنويه إليه هنا أن المصدر ليس بالضرورة هو القائم بالاتصال، فمندوب التلفزيون قد يحصل على خبر معين من موقع الأحداث، ثم يتولى المحرر صياغته وتحريره، ويقدمه قارئ النشرة إلى الجمهور، في هذه الحالة وجدنا بعض دراسات الاتصال يذهب إلى أن كل من المندوب والمحرر وقارئ النشرة بمثابة قائم بالاتصال، وأن اختلف الدور، بينما يذهب نوع آخر من الدراسات إلى أن القائم بالاتصال هو قارئ النشرة فقط، أي أنه بينما يوسع البعض مفهوم القائم بالاتصال ليشمل كل من يشارك في الرسالة بصورة أو بأخرى، فأن البعض الآخر يضيّق المفهوم قاصراً إياه على من يقوم بالدور الواضح للمتلقي. </a:t>
            </a:r>
          </a:p>
          <a:p>
            <a:pPr algn="r" rtl="1"/>
            <a:endParaRPr lang="ar-SA" dirty="0"/>
          </a:p>
        </p:txBody>
      </p:sp>
    </p:spTree>
    <p:extLst>
      <p:ext uri="{BB962C8B-B14F-4D97-AF65-F5344CB8AC3E}">
        <p14:creationId xmlns:p14="http://schemas.microsoft.com/office/powerpoint/2010/main" val="1500233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المستقبل</a:t>
            </a:r>
            <a:endParaRPr lang="ar-SA" dirty="0"/>
          </a:p>
        </p:txBody>
      </p:sp>
      <p:sp>
        <p:nvSpPr>
          <p:cNvPr id="3" name="Content Placeholder 2"/>
          <p:cNvSpPr>
            <a:spLocks noGrp="1"/>
          </p:cNvSpPr>
          <p:nvPr>
            <p:ph idx="1"/>
          </p:nvPr>
        </p:nvSpPr>
        <p:spPr/>
        <p:txBody>
          <a:bodyPr/>
          <a:lstStyle/>
          <a:p>
            <a:pPr algn="r" rtl="1"/>
            <a:r>
              <a:rPr lang="ar-SA" dirty="0" smtClean="0"/>
              <a:t>هو </a:t>
            </a:r>
            <a:r>
              <a:rPr lang="ar-SA" dirty="0">
                <a:solidFill>
                  <a:srgbClr val="FF0000"/>
                </a:solidFill>
              </a:rPr>
              <a:t>الجمهور</a:t>
            </a:r>
            <a:r>
              <a:rPr lang="ar-SA" dirty="0"/>
              <a:t> الذي يتلقى الرسالة الاتصالية أو الإعلامية </a:t>
            </a:r>
            <a:r>
              <a:rPr lang="ar-SA" dirty="0">
                <a:solidFill>
                  <a:srgbClr val="FF0000"/>
                </a:solidFill>
              </a:rPr>
              <a:t>ويتفاعل معها ويتأثر بها</a:t>
            </a:r>
            <a:r>
              <a:rPr lang="ar-SA" dirty="0"/>
              <a:t>، وهو الهدف المقصود في عملية الاتصال، ولا شك أن فهم الجمهور وخصائصه وظروفه يلعب دورا مهما في إدراك معنى الرسالة ودرجة تأثيرها في عقلية ذلك الجمهور، ولا يمكن أن نتوقع أن الجمهور يصدق وينصاع تلقائيا للرسالة الإعلامية، فهو قد يرفضها أو يستجيب لها، إذا كانت تتفق مع ميوله واتجاهاته ورغباته، وقد يتخذ بعض الجمهور موقف اللامبالاة من الرسالة ولا يتفاعل معها. </a:t>
            </a:r>
          </a:p>
          <a:p>
            <a:pPr algn="r" rtl="1"/>
            <a:endParaRPr lang="ar-SA" dirty="0"/>
          </a:p>
        </p:txBody>
      </p:sp>
    </p:spTree>
    <p:extLst>
      <p:ext uri="{BB962C8B-B14F-4D97-AF65-F5344CB8AC3E}">
        <p14:creationId xmlns:p14="http://schemas.microsoft.com/office/powerpoint/2010/main" val="3549713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الرسالة </a:t>
            </a:r>
            <a:endParaRPr lang="ar-SA" dirty="0"/>
          </a:p>
        </p:txBody>
      </p:sp>
      <p:sp>
        <p:nvSpPr>
          <p:cNvPr id="3" name="Content Placeholder 2"/>
          <p:cNvSpPr>
            <a:spLocks noGrp="1"/>
          </p:cNvSpPr>
          <p:nvPr>
            <p:ph idx="1"/>
          </p:nvPr>
        </p:nvSpPr>
        <p:spPr/>
        <p:txBody>
          <a:bodyPr>
            <a:normAutofit fontScale="92500" lnSpcReduction="20000"/>
          </a:bodyPr>
          <a:lstStyle/>
          <a:p>
            <a:pPr algn="r" rtl="1"/>
            <a:r>
              <a:rPr lang="ar-SA" dirty="0" smtClean="0"/>
              <a:t>هي </a:t>
            </a:r>
            <a:r>
              <a:rPr lang="ar-SA" dirty="0">
                <a:solidFill>
                  <a:srgbClr val="FF0000"/>
                </a:solidFill>
              </a:rPr>
              <a:t>المعنى أو الفكرة أو المحتوى </a:t>
            </a:r>
            <a:r>
              <a:rPr lang="ar-SA" dirty="0"/>
              <a:t>الذي ينقله المصدر إلى المستقبل، وتتضمن المعاني والأفكار والآراء التي تتعلق بموضوعات معينة، يتم التعبير عنها رمزيا سواء باللغة المنطوقة أو غير المنطوقة، </a:t>
            </a:r>
            <a:r>
              <a:rPr lang="ar-SA" dirty="0">
                <a:solidFill>
                  <a:srgbClr val="FF0000"/>
                </a:solidFill>
              </a:rPr>
              <a:t>وتتوقف فاعلية الاتصال على الفهم المشترك للموضوع واللغة التي يقدم بها</a:t>
            </a:r>
            <a:r>
              <a:rPr lang="ar-SA" dirty="0"/>
              <a:t>، فالمصطلحات العلمية والمعادلات الرياضية المعقدة الخاصة بالكيمياء الحيوية مثلاً، تكون مفهومة بين أستاذ الكيمياء وطلابه، أما إذا تحدث نفس الأستاذ عن الموضوع مع طلاب الإعلام والاتصال لا يكون الأمر كذلك، فهناك فجوة أو عدم وجود مجال مشترك للفهم بين المرسل والمستقبل، والمنطق نفسه إذا كأن الأستاذ يلقي محاضرة بلغة لا يفهمها أو لا يعرفها الحاضرون، أو إذا استخدم إيماءات وإشارات ذات دلالة مختلفة لهم. </a:t>
            </a:r>
          </a:p>
        </p:txBody>
      </p:sp>
    </p:spTree>
    <p:extLst>
      <p:ext uri="{BB962C8B-B14F-4D97-AF65-F5344CB8AC3E}">
        <p14:creationId xmlns:p14="http://schemas.microsoft.com/office/powerpoint/2010/main" val="3099396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الوسيلة </a:t>
            </a:r>
            <a:endParaRPr lang="ar-SA" dirty="0"/>
          </a:p>
        </p:txBody>
      </p:sp>
      <p:sp>
        <p:nvSpPr>
          <p:cNvPr id="3" name="Content Placeholder 2"/>
          <p:cNvSpPr>
            <a:spLocks noGrp="1"/>
          </p:cNvSpPr>
          <p:nvPr>
            <p:ph idx="1"/>
          </p:nvPr>
        </p:nvSpPr>
        <p:spPr/>
        <p:txBody>
          <a:bodyPr>
            <a:normAutofit/>
          </a:bodyPr>
          <a:lstStyle/>
          <a:p>
            <a:pPr algn="r" rtl="1"/>
            <a:r>
              <a:rPr lang="ar-SA" sz="3000" dirty="0" smtClean="0"/>
              <a:t>هي </a:t>
            </a:r>
            <a:r>
              <a:rPr lang="ar-SA" sz="3000" dirty="0"/>
              <a:t>الأداة التي من خلالها أو بواسطتها يتم نقل الرسالة من المرسل إلى المستقبل، وتختلف الوسيلة باختلاف مستوى </a:t>
            </a:r>
            <a:r>
              <a:rPr lang="ar-SA" sz="3000" dirty="0" smtClean="0"/>
              <a:t>الاتصال</a:t>
            </a:r>
            <a:r>
              <a:rPr lang="ar-SA" sz="3000" dirty="0"/>
              <a:t> </a:t>
            </a:r>
            <a:r>
              <a:rPr lang="ar-SA" sz="3000" dirty="0" smtClean="0"/>
              <a:t>.</a:t>
            </a:r>
            <a:endParaRPr lang="ar-SA" dirty="0"/>
          </a:p>
        </p:txBody>
      </p:sp>
    </p:spTree>
    <p:extLst>
      <p:ext uri="{BB962C8B-B14F-4D97-AF65-F5344CB8AC3E}">
        <p14:creationId xmlns:p14="http://schemas.microsoft.com/office/powerpoint/2010/main" val="3191084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المحيط</a:t>
            </a:r>
            <a:endParaRPr lang="ar-SA" dirty="0"/>
          </a:p>
        </p:txBody>
      </p:sp>
      <p:sp>
        <p:nvSpPr>
          <p:cNvPr id="3" name="Content Placeholder 2"/>
          <p:cNvSpPr>
            <a:spLocks noGrp="1"/>
          </p:cNvSpPr>
          <p:nvPr>
            <p:ph idx="1"/>
          </p:nvPr>
        </p:nvSpPr>
        <p:spPr/>
        <p:txBody>
          <a:bodyPr/>
          <a:lstStyle/>
          <a:p>
            <a:pPr algn="r" rtl="1"/>
            <a:r>
              <a:rPr lang="ar-SA" dirty="0"/>
              <a:t>يقصد به بيئة الاتصال ، فالاتصال يحدث في سياق ومحيط محددين .</a:t>
            </a:r>
          </a:p>
          <a:p>
            <a:pPr algn="r" rtl="1"/>
            <a:r>
              <a:rPr lang="ar-SA" dirty="0"/>
              <a:t>وهو يولد من خلال موقف معين ، والأهم أن المحيط الاتصالي يتألف من ثلاثة أبعاد </a:t>
            </a:r>
          </a:p>
          <a:p>
            <a:pPr algn="r" rtl="1"/>
            <a:r>
              <a:rPr lang="ar-SA" dirty="0"/>
              <a:t>  ( البعد المادي ،  البعد النفسي الاجتماعي ، البعد الزماني )</a:t>
            </a:r>
          </a:p>
          <a:p>
            <a:pPr marL="0" indent="0" algn="r" rtl="1">
              <a:buNone/>
            </a:pPr>
            <a:endParaRPr lang="ar-SA" dirty="0"/>
          </a:p>
        </p:txBody>
      </p:sp>
    </p:spTree>
    <p:extLst>
      <p:ext uri="{BB962C8B-B14F-4D97-AF65-F5344CB8AC3E}">
        <p14:creationId xmlns:p14="http://schemas.microsoft.com/office/powerpoint/2010/main" val="2888046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رجع الصدى </a:t>
            </a:r>
            <a:endParaRPr lang="ar-SA" dirty="0"/>
          </a:p>
        </p:txBody>
      </p:sp>
      <p:sp>
        <p:nvSpPr>
          <p:cNvPr id="3" name="Content Placeholder 2"/>
          <p:cNvSpPr>
            <a:spLocks noGrp="1"/>
          </p:cNvSpPr>
          <p:nvPr>
            <p:ph idx="1"/>
          </p:nvPr>
        </p:nvSpPr>
        <p:spPr/>
        <p:txBody>
          <a:bodyPr/>
          <a:lstStyle/>
          <a:p>
            <a:pPr algn="r" rtl="1"/>
            <a:r>
              <a:rPr lang="ar-SA" dirty="0"/>
              <a:t>يتخذ رد الفعل اتجاها </a:t>
            </a:r>
            <a:r>
              <a:rPr lang="ar-SA" dirty="0">
                <a:solidFill>
                  <a:srgbClr val="FF0000"/>
                </a:solidFill>
              </a:rPr>
              <a:t>عكسيا</a:t>
            </a:r>
            <a:r>
              <a:rPr lang="ar-SA" dirty="0"/>
              <a:t> في عملية الاتصال، وهو ينطلق من المستقبل إلى المرسل، وذلك للتعبير عن </a:t>
            </a:r>
            <a:r>
              <a:rPr lang="ar-SA" dirty="0">
                <a:solidFill>
                  <a:srgbClr val="FF0000"/>
                </a:solidFill>
              </a:rPr>
              <a:t>موقف المتلقي من الرسالة</a:t>
            </a:r>
            <a:r>
              <a:rPr lang="ar-SA" dirty="0"/>
              <a:t> ومدى فهمه لها واستجابته أو رفضه لمعناها، وقد أصبح رد الفعل مهما في تقويم عملية </a:t>
            </a:r>
            <a:r>
              <a:rPr lang="ar-SA" dirty="0" smtClean="0"/>
              <a:t>الاتصال.</a:t>
            </a:r>
            <a:endParaRPr lang="ar-SA" dirty="0"/>
          </a:p>
        </p:txBody>
      </p:sp>
    </p:spTree>
    <p:extLst>
      <p:ext uri="{BB962C8B-B14F-4D97-AF65-F5344CB8AC3E}">
        <p14:creationId xmlns:p14="http://schemas.microsoft.com/office/powerpoint/2010/main" val="1763718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مؤثرات مهمة في العملية الإتصالية </a:t>
            </a:r>
            <a:endParaRPr lang="ar-SA" dirty="0"/>
          </a:p>
        </p:txBody>
      </p:sp>
      <p:sp>
        <p:nvSpPr>
          <p:cNvPr id="3" name="Content Placeholder 2"/>
          <p:cNvSpPr>
            <a:spLocks noGrp="1"/>
          </p:cNvSpPr>
          <p:nvPr>
            <p:ph idx="1"/>
          </p:nvPr>
        </p:nvSpPr>
        <p:spPr/>
        <p:txBody>
          <a:bodyPr/>
          <a:lstStyle/>
          <a:p>
            <a:pPr algn="r" rtl="1"/>
            <a:r>
              <a:rPr lang="ar-SA" dirty="0" smtClean="0">
                <a:solidFill>
                  <a:srgbClr val="FF0000"/>
                </a:solidFill>
              </a:rPr>
              <a:t>التشويش : </a:t>
            </a:r>
            <a:r>
              <a:rPr lang="ar-SA" dirty="0" smtClean="0"/>
              <a:t>يقصد به أي تأثير خارجي يؤثر على سير العملية الإتصالية وهو ناتج عن أي تداخل سواء بقصد أو بدون قصد سواء عوامل طبيعية أو عوامل خارجية .</a:t>
            </a:r>
          </a:p>
          <a:p>
            <a:pPr algn="r" rtl="1"/>
            <a:r>
              <a:rPr lang="ar-SA" dirty="0" smtClean="0"/>
              <a:t>وينتج في الغالب عن التشويش ما يعرف ب « </a:t>
            </a:r>
            <a:r>
              <a:rPr lang="ar-SA" dirty="0" smtClean="0">
                <a:solidFill>
                  <a:srgbClr val="FF0000"/>
                </a:solidFill>
              </a:rPr>
              <a:t>سوء الفهم </a:t>
            </a:r>
            <a:r>
              <a:rPr lang="ar-SA" dirty="0" smtClean="0"/>
              <a:t>«</a:t>
            </a:r>
          </a:p>
        </p:txBody>
      </p:sp>
    </p:spTree>
    <p:extLst>
      <p:ext uri="{BB962C8B-B14F-4D97-AF65-F5344CB8AC3E}">
        <p14:creationId xmlns:p14="http://schemas.microsoft.com/office/powerpoint/2010/main" val="474301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553</Words>
  <Application>Microsoft Office PowerPoint</Application>
  <PresentationFormat>On-screen Show (4:3)</PresentationFormat>
  <Paragraphs>22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مكونات العملية الإتصالية</vt:lpstr>
      <vt:lpstr>من المحاضرة الماضية يمكن القول بأن عناصر العملية الإتصالية </vt:lpstr>
      <vt:lpstr>المرسل </vt:lpstr>
      <vt:lpstr>المستقبل</vt:lpstr>
      <vt:lpstr>الرسالة </vt:lpstr>
      <vt:lpstr>الوسيلة </vt:lpstr>
      <vt:lpstr>المحيط</vt:lpstr>
      <vt:lpstr>رجع الصدى </vt:lpstr>
      <vt:lpstr>مؤثرات مهمة في العملية الإتصالية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مكونات العملية الإتصالية</dc:title>
  <dc:creator>NAIF</dc:creator>
  <cp:lastModifiedBy>naif alwaeil</cp:lastModifiedBy>
  <cp:revision>9</cp:revision>
  <dcterms:created xsi:type="dcterms:W3CDTF">2006-08-16T00:00:00Z</dcterms:created>
  <dcterms:modified xsi:type="dcterms:W3CDTF">2016-10-04T18:46:26Z</dcterms:modified>
</cp:coreProperties>
</file>