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6" r:id="rId5"/>
    <p:sldId id="262" r:id="rId6"/>
    <p:sldId id="259" r:id="rId7"/>
    <p:sldId id="264" r:id="rId8"/>
    <p:sldId id="261" r:id="rId9"/>
    <p:sldId id="263"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42" d="100"/>
          <a:sy n="42" d="100"/>
        </p:scale>
        <p:origin x="-354"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942823-A6D0-4F71-89E9-FECA363D50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86494005-2FA2-49DE-B619-562ABD2B7A84}">
      <dgm:prSet/>
      <dgm:spPr/>
      <dgm:t>
        <a:bodyPr/>
        <a:lstStyle/>
        <a:p>
          <a:pPr rtl="1"/>
          <a:r>
            <a:rPr lang="ar-SA" smtClean="0"/>
            <a:t>يعين قوام التربة بواسطة التحليل الميكانيكي  </a:t>
          </a:r>
          <a:r>
            <a:rPr lang="en-US" smtClean="0"/>
            <a:t>Mechanical analysis</a:t>
          </a:r>
          <a:r>
            <a:rPr lang="ar-SA" smtClean="0"/>
            <a:t> وهي عملية الغرض منها فصل حبيبات عينة من التربة الى مجاميع مختلفة الاحجام (</a:t>
          </a:r>
          <a:r>
            <a:rPr lang="en-US" smtClean="0"/>
            <a:t>Soil separates</a:t>
          </a:r>
          <a:r>
            <a:rPr lang="ar-SA" smtClean="0"/>
            <a:t>).</a:t>
          </a:r>
          <a:endParaRPr lang="en-GB"/>
        </a:p>
      </dgm:t>
    </dgm:pt>
    <dgm:pt modelId="{50CF0BCF-40C9-46E9-AFA4-985E98BE0B21}" type="parTrans" cxnId="{464D02FA-CF67-4DFA-A5AE-1B3F3D5C922F}">
      <dgm:prSet/>
      <dgm:spPr/>
      <dgm:t>
        <a:bodyPr/>
        <a:lstStyle/>
        <a:p>
          <a:endParaRPr lang="en-GB"/>
        </a:p>
      </dgm:t>
    </dgm:pt>
    <dgm:pt modelId="{4DD0E515-DCD9-4141-B419-CFD031715535}" type="sibTrans" cxnId="{464D02FA-CF67-4DFA-A5AE-1B3F3D5C922F}">
      <dgm:prSet/>
      <dgm:spPr/>
      <dgm:t>
        <a:bodyPr/>
        <a:lstStyle/>
        <a:p>
          <a:endParaRPr lang="en-GB"/>
        </a:p>
      </dgm:t>
    </dgm:pt>
    <dgm:pt modelId="{9B34822B-F86F-4CE7-A2EC-600E2CD9BF06}">
      <dgm:prSet/>
      <dgm:spPr/>
      <dgm:t>
        <a:bodyPr/>
        <a:lstStyle/>
        <a:p>
          <a:pPr rtl="1"/>
          <a:r>
            <a:rPr lang="ar-SA" smtClean="0"/>
            <a:t>ان حجوم حبيبات التربة تلعب دورا مهما في حركة الماء داخل التربة, فالتربة كبيرة الحبيبات مثل الحصى والرمل تتميز بمسامية عالية,وتسمح بتسرب المياه خلالها بسرعة,اما التربة ذات الحبيبات الناعمة مثل الطين فتتميز بقدرتها على الاحتفاظ بكمية كبيرة من الماء والعناصر المعدنية الذائبة.</a:t>
          </a:r>
          <a:endParaRPr lang="en-GB"/>
        </a:p>
      </dgm:t>
    </dgm:pt>
    <dgm:pt modelId="{E0C4E5F4-F9D2-47E0-BB9D-74C040E837B9}" type="parTrans" cxnId="{9DF9B8A0-2DBE-44D4-AF44-203391691DC6}">
      <dgm:prSet/>
      <dgm:spPr/>
      <dgm:t>
        <a:bodyPr/>
        <a:lstStyle/>
        <a:p>
          <a:endParaRPr lang="en-GB"/>
        </a:p>
      </dgm:t>
    </dgm:pt>
    <dgm:pt modelId="{D685BC6D-17E8-4888-8697-EAB3CF3A11E1}" type="sibTrans" cxnId="{9DF9B8A0-2DBE-44D4-AF44-203391691DC6}">
      <dgm:prSet/>
      <dgm:spPr/>
      <dgm:t>
        <a:bodyPr/>
        <a:lstStyle/>
        <a:p>
          <a:endParaRPr lang="en-GB"/>
        </a:p>
      </dgm:t>
    </dgm:pt>
    <dgm:pt modelId="{4084C40E-5AF1-4E50-A9B6-0A29EE71DE9B}" type="pres">
      <dgm:prSet presAssocID="{14942823-A6D0-4F71-89E9-FECA363D508E}" presName="linear" presStyleCnt="0">
        <dgm:presLayoutVars>
          <dgm:animLvl val="lvl"/>
          <dgm:resizeHandles val="exact"/>
        </dgm:presLayoutVars>
      </dgm:prSet>
      <dgm:spPr/>
      <dgm:t>
        <a:bodyPr/>
        <a:lstStyle/>
        <a:p>
          <a:endParaRPr lang="en-US"/>
        </a:p>
      </dgm:t>
    </dgm:pt>
    <dgm:pt modelId="{291B6F12-7B3F-4691-9E04-14C506307C26}" type="pres">
      <dgm:prSet presAssocID="{86494005-2FA2-49DE-B619-562ABD2B7A84}" presName="parentText" presStyleLbl="node1" presStyleIdx="0" presStyleCnt="2">
        <dgm:presLayoutVars>
          <dgm:chMax val="0"/>
          <dgm:bulletEnabled val="1"/>
        </dgm:presLayoutVars>
      </dgm:prSet>
      <dgm:spPr/>
      <dgm:t>
        <a:bodyPr/>
        <a:lstStyle/>
        <a:p>
          <a:endParaRPr lang="en-US"/>
        </a:p>
      </dgm:t>
    </dgm:pt>
    <dgm:pt modelId="{F7B621D9-FCF5-49F5-990A-3A528ACB1358}" type="pres">
      <dgm:prSet presAssocID="{4DD0E515-DCD9-4141-B419-CFD031715535}" presName="spacer" presStyleCnt="0"/>
      <dgm:spPr/>
    </dgm:pt>
    <dgm:pt modelId="{28B6372E-A087-4540-A961-A94E9884E906}" type="pres">
      <dgm:prSet presAssocID="{9B34822B-F86F-4CE7-A2EC-600E2CD9BF06}" presName="parentText" presStyleLbl="node1" presStyleIdx="1" presStyleCnt="2">
        <dgm:presLayoutVars>
          <dgm:chMax val="0"/>
          <dgm:bulletEnabled val="1"/>
        </dgm:presLayoutVars>
      </dgm:prSet>
      <dgm:spPr/>
      <dgm:t>
        <a:bodyPr/>
        <a:lstStyle/>
        <a:p>
          <a:endParaRPr lang="en-US"/>
        </a:p>
      </dgm:t>
    </dgm:pt>
  </dgm:ptLst>
  <dgm:cxnLst>
    <dgm:cxn modelId="{464D02FA-CF67-4DFA-A5AE-1B3F3D5C922F}" srcId="{14942823-A6D0-4F71-89E9-FECA363D508E}" destId="{86494005-2FA2-49DE-B619-562ABD2B7A84}" srcOrd="0" destOrd="0" parTransId="{50CF0BCF-40C9-46E9-AFA4-985E98BE0B21}" sibTransId="{4DD0E515-DCD9-4141-B419-CFD031715535}"/>
    <dgm:cxn modelId="{097EE25F-189E-43CB-8538-44BF5CE60B13}" type="presOf" srcId="{14942823-A6D0-4F71-89E9-FECA363D508E}" destId="{4084C40E-5AF1-4E50-A9B6-0A29EE71DE9B}" srcOrd="0" destOrd="0" presId="urn:microsoft.com/office/officeart/2005/8/layout/vList2"/>
    <dgm:cxn modelId="{9DF9B8A0-2DBE-44D4-AF44-203391691DC6}" srcId="{14942823-A6D0-4F71-89E9-FECA363D508E}" destId="{9B34822B-F86F-4CE7-A2EC-600E2CD9BF06}" srcOrd="1" destOrd="0" parTransId="{E0C4E5F4-F9D2-47E0-BB9D-74C040E837B9}" sibTransId="{D685BC6D-17E8-4888-8697-EAB3CF3A11E1}"/>
    <dgm:cxn modelId="{9A3C249B-133D-4B58-8783-BC63C0975A71}" type="presOf" srcId="{9B34822B-F86F-4CE7-A2EC-600E2CD9BF06}" destId="{28B6372E-A087-4540-A961-A94E9884E906}" srcOrd="0" destOrd="0" presId="urn:microsoft.com/office/officeart/2005/8/layout/vList2"/>
    <dgm:cxn modelId="{B59991DA-E30B-4C6E-AB01-1315D2DFCF3B}" type="presOf" srcId="{86494005-2FA2-49DE-B619-562ABD2B7A84}" destId="{291B6F12-7B3F-4691-9E04-14C506307C26}" srcOrd="0" destOrd="0" presId="urn:microsoft.com/office/officeart/2005/8/layout/vList2"/>
    <dgm:cxn modelId="{096539D2-D7BC-43B3-858C-2C7AEE8180EA}" type="presParOf" srcId="{4084C40E-5AF1-4E50-A9B6-0A29EE71DE9B}" destId="{291B6F12-7B3F-4691-9E04-14C506307C26}" srcOrd="0" destOrd="0" presId="urn:microsoft.com/office/officeart/2005/8/layout/vList2"/>
    <dgm:cxn modelId="{210D3C1D-79D7-4D6A-BFAA-9D52B400F2B6}" type="presParOf" srcId="{4084C40E-5AF1-4E50-A9B6-0A29EE71DE9B}" destId="{F7B621D9-FCF5-49F5-990A-3A528ACB1358}" srcOrd="1" destOrd="0" presId="urn:microsoft.com/office/officeart/2005/8/layout/vList2"/>
    <dgm:cxn modelId="{F07DC142-7779-4285-AC11-41741D026888}" type="presParOf" srcId="{4084C40E-5AF1-4E50-A9B6-0A29EE71DE9B}" destId="{28B6372E-A087-4540-A961-A94E9884E906}" srcOrd="2"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B6F12-7B3F-4691-9E04-14C506307C26}">
      <dsp:nvSpPr>
        <dsp:cNvPr id="0" name=""/>
        <dsp:cNvSpPr/>
      </dsp:nvSpPr>
      <dsp:spPr>
        <a:xfrm>
          <a:off x="0" y="45047"/>
          <a:ext cx="10926169" cy="1380307"/>
        </a:xfrm>
        <a:prstGeom prst="roundRect">
          <a:avLst/>
        </a:prstGeom>
        <a:solidFill>
          <a:schemeClr val="accent1">
            <a:hueOff val="0"/>
            <a:satOff val="0"/>
            <a:lumOff val="0"/>
            <a:alphaOff val="0"/>
          </a:schemeClr>
        </a:solidFill>
        <a:ln w="282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ar-SA" sz="2600" kern="1200" smtClean="0"/>
            <a:t>يعين قوام التربة بواسطة التحليل الميكانيكي  </a:t>
          </a:r>
          <a:r>
            <a:rPr lang="en-US" sz="2600" kern="1200" smtClean="0"/>
            <a:t>Mechanical analysis</a:t>
          </a:r>
          <a:r>
            <a:rPr lang="ar-SA" sz="2600" kern="1200" smtClean="0"/>
            <a:t> وهي عملية الغرض منها فصل حبيبات عينة من التربة الى مجاميع مختلفة الاحجام (</a:t>
          </a:r>
          <a:r>
            <a:rPr lang="en-US" sz="2600" kern="1200" smtClean="0"/>
            <a:t>Soil separates</a:t>
          </a:r>
          <a:r>
            <a:rPr lang="ar-SA" sz="2600" kern="1200" smtClean="0"/>
            <a:t>).</a:t>
          </a:r>
          <a:endParaRPr lang="en-GB" sz="2600" kern="1200"/>
        </a:p>
      </dsp:txBody>
      <dsp:txXfrm>
        <a:off x="67381" y="112428"/>
        <a:ext cx="10791407" cy="1245545"/>
      </dsp:txXfrm>
    </dsp:sp>
    <dsp:sp modelId="{28B6372E-A087-4540-A961-A94E9884E906}">
      <dsp:nvSpPr>
        <dsp:cNvPr id="0" name=""/>
        <dsp:cNvSpPr/>
      </dsp:nvSpPr>
      <dsp:spPr>
        <a:xfrm>
          <a:off x="0" y="1500234"/>
          <a:ext cx="10926169" cy="1380307"/>
        </a:xfrm>
        <a:prstGeom prst="roundRect">
          <a:avLst/>
        </a:prstGeom>
        <a:solidFill>
          <a:schemeClr val="accent1">
            <a:hueOff val="0"/>
            <a:satOff val="0"/>
            <a:lumOff val="0"/>
            <a:alphaOff val="0"/>
          </a:schemeClr>
        </a:solidFill>
        <a:ln w="282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ar-SA" sz="2600" kern="1200" smtClean="0"/>
            <a:t>ان حجوم حبيبات التربة تلعب دورا مهما في حركة الماء داخل التربة, فالتربة كبيرة الحبيبات مثل الحصى والرمل تتميز بمسامية عالية,وتسمح بتسرب المياه خلالها بسرعة,اما التربة ذات الحبيبات الناعمة مثل الطين فتتميز بقدرتها على الاحتفاظ بكمية كبيرة من الماء والعناصر المعدنية الذائبة.</a:t>
          </a:r>
          <a:endParaRPr lang="en-GB" sz="2600" kern="1200"/>
        </a:p>
      </dsp:txBody>
      <dsp:txXfrm>
        <a:off x="67381" y="1567615"/>
        <a:ext cx="10791407" cy="1245545"/>
      </dsp:txXfrm>
    </dsp:sp>
    <dsp:sp modelId="{957F5B68-1FAB-4A3C-BD63-3E325F43EDA1}">
      <dsp:nvSpPr>
        <dsp:cNvPr id="0" name=""/>
        <dsp:cNvSpPr/>
      </dsp:nvSpPr>
      <dsp:spPr>
        <a:xfrm>
          <a:off x="0" y="2955422"/>
          <a:ext cx="10926169" cy="1380307"/>
        </a:xfrm>
        <a:prstGeom prst="roundRect">
          <a:avLst/>
        </a:prstGeom>
        <a:solidFill>
          <a:schemeClr val="accent1">
            <a:hueOff val="0"/>
            <a:satOff val="0"/>
            <a:lumOff val="0"/>
            <a:alphaOff val="0"/>
          </a:schemeClr>
        </a:solidFill>
        <a:ln w="282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ar-SA" sz="2600" kern="1200" dirty="0" smtClean="0"/>
            <a:t>التحليل الميكانيكي هو الطريقة المعملية التي تستخدم في المختبرات للتعرف على قوام التربة ويتم التحليل الميكانيكي بطريقتين :</a:t>
          </a:r>
          <a:endParaRPr lang="en-GB" sz="2600" kern="1200" dirty="0"/>
        </a:p>
      </dsp:txBody>
      <dsp:txXfrm>
        <a:off x="67381" y="3022803"/>
        <a:ext cx="10791407" cy="1245545"/>
      </dsp:txXfrm>
    </dsp:sp>
    <dsp:sp modelId="{890CE635-E624-492A-A2FC-FFEE78E09DBD}">
      <dsp:nvSpPr>
        <dsp:cNvPr id="0" name=""/>
        <dsp:cNvSpPr/>
      </dsp:nvSpPr>
      <dsp:spPr>
        <a:xfrm>
          <a:off x="0" y="4335729"/>
          <a:ext cx="10926169" cy="941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906" tIns="33020" rIns="184912" bIns="33020" numCol="1" spcCol="1270" anchor="t"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ar-SA" sz="2000" kern="1200" smtClean="0"/>
            <a:t>طريقة الهيدروميتر</a:t>
          </a:r>
          <a:endParaRPr lang="en-GB" sz="2000" kern="1200" dirty="0"/>
        </a:p>
        <a:p>
          <a:pPr marL="0" marR="0" lvl="1" indent="0" algn="r" defTabSz="914400" rtl="1" eaLnBrk="1" fontAlgn="auto" latinLnBrk="0" hangingPunct="1">
            <a:lnSpc>
              <a:spcPct val="100000"/>
            </a:lnSpc>
            <a:spcBef>
              <a:spcPct val="0"/>
            </a:spcBef>
            <a:spcAft>
              <a:spcPts val="0"/>
            </a:spcAft>
            <a:buClrTx/>
            <a:buSzTx/>
            <a:buFontTx/>
            <a:buChar char="••"/>
            <a:tabLst/>
            <a:defRPr/>
          </a:pPr>
          <a:r>
            <a:rPr lang="ar-SA" sz="2000" kern="1200" smtClean="0"/>
            <a:t>طريقة </a:t>
          </a:r>
          <a:r>
            <a:rPr lang="ar-SA" sz="2000" kern="1200" dirty="0" smtClean="0"/>
            <a:t>استخدام المناخل</a:t>
          </a:r>
          <a:endParaRPr lang="en-GB" sz="2000" kern="1200" dirty="0" smtClean="0"/>
        </a:p>
        <a:p>
          <a:pPr marL="0" marR="0" lvl="1" indent="0" algn="r" defTabSz="914400" rtl="1" eaLnBrk="1" fontAlgn="auto" latinLnBrk="0" hangingPunct="1">
            <a:lnSpc>
              <a:spcPct val="100000"/>
            </a:lnSpc>
            <a:spcBef>
              <a:spcPct val="0"/>
            </a:spcBef>
            <a:spcAft>
              <a:spcPts val="0"/>
            </a:spcAft>
            <a:buClrTx/>
            <a:buSzTx/>
            <a:buFontTx/>
            <a:buChar char="••"/>
            <a:tabLst/>
            <a:defRPr/>
          </a:pPr>
          <a:endParaRPr lang="en-GB" sz="2000" kern="1200" dirty="0"/>
        </a:p>
      </dsp:txBody>
      <dsp:txXfrm>
        <a:off x="0" y="4335729"/>
        <a:ext cx="10926169" cy="9418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8"/>
            <a:ext cx="103632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FEBD5B9-5E8C-45B5-893C-8ED64176B21F}" type="datetimeFigureOut">
              <a:rPr lang="en-GB" smtClean="0"/>
              <a:pPr/>
              <a:t>16/03/2017</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E7631713-A8C0-4759-A60E-4B07207B63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EBD5B9-5E8C-45B5-893C-8ED64176B21F}" type="datetimeFigureOut">
              <a:rPr lang="en-GB" smtClean="0"/>
              <a:pPr/>
              <a:t>16/03/2017</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E7631713-A8C0-4759-A60E-4B07207B63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11785600" y="274641"/>
            <a:ext cx="36576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12800" y="274641"/>
            <a:ext cx="107696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EBD5B9-5E8C-45B5-893C-8ED64176B21F}" type="datetimeFigureOut">
              <a:rPr lang="en-GB" smtClean="0"/>
              <a:pPr/>
              <a:t>16/03/2017</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E7631713-A8C0-4759-A60E-4B07207B63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EBD5B9-5E8C-45B5-893C-8ED64176B21F}" type="datetimeFigureOut">
              <a:rPr lang="en-GB" smtClean="0"/>
              <a:pPr/>
              <a:t>16/03/2017</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E7631713-A8C0-4759-A60E-4B07207B63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3"/>
            <a:ext cx="103632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FEBD5B9-5E8C-45B5-893C-8ED64176B21F}" type="datetimeFigureOut">
              <a:rPr lang="en-GB" smtClean="0"/>
              <a:pPr/>
              <a:t>16/03/2017</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E7631713-A8C0-4759-A60E-4B07207B63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FEBD5B9-5E8C-45B5-893C-8ED64176B21F}" type="datetimeFigureOut">
              <a:rPr lang="en-GB" smtClean="0"/>
              <a:pPr/>
              <a:t>16/03/2017</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E7631713-A8C0-4759-A60E-4B07207B63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FEBD5B9-5E8C-45B5-893C-8ED64176B21F}" type="datetimeFigureOut">
              <a:rPr lang="en-GB" smtClean="0"/>
              <a:pPr/>
              <a:t>16/03/2017</a:t>
            </a:fld>
            <a:endParaRPr lang="en-GB"/>
          </a:p>
        </p:txBody>
      </p:sp>
      <p:sp>
        <p:nvSpPr>
          <p:cNvPr id="8" name="عنصر نائب للتذييل 7"/>
          <p:cNvSpPr>
            <a:spLocks noGrp="1"/>
          </p:cNvSpPr>
          <p:nvPr>
            <p:ph type="ftr" sz="quarter" idx="11"/>
          </p:nvPr>
        </p:nvSpPr>
        <p:spPr/>
        <p:txBody>
          <a:bodyPr/>
          <a:lstStyle/>
          <a:p>
            <a:endParaRPr lang="en-GB"/>
          </a:p>
        </p:txBody>
      </p:sp>
      <p:sp>
        <p:nvSpPr>
          <p:cNvPr id="9" name="عنصر نائب لرقم الشريحة 8"/>
          <p:cNvSpPr>
            <a:spLocks noGrp="1"/>
          </p:cNvSpPr>
          <p:nvPr>
            <p:ph type="sldNum" sz="quarter" idx="12"/>
          </p:nvPr>
        </p:nvSpPr>
        <p:spPr/>
        <p:txBody>
          <a:bodyPr/>
          <a:lstStyle/>
          <a:p>
            <a:fld id="{E7631713-A8C0-4759-A60E-4B07207B63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FEBD5B9-5E8C-45B5-893C-8ED64176B21F}" type="datetimeFigureOut">
              <a:rPr lang="en-GB" smtClean="0"/>
              <a:pPr/>
              <a:t>16/03/2017</a:t>
            </a:fld>
            <a:endParaRPr lang="en-GB"/>
          </a:p>
        </p:txBody>
      </p:sp>
      <p:sp>
        <p:nvSpPr>
          <p:cNvPr id="4" name="عنصر نائب للتذييل 3"/>
          <p:cNvSpPr>
            <a:spLocks noGrp="1"/>
          </p:cNvSpPr>
          <p:nvPr>
            <p:ph type="ftr" sz="quarter" idx="11"/>
          </p:nvPr>
        </p:nvSpPr>
        <p:spPr/>
        <p:txBody>
          <a:bodyPr/>
          <a:lstStyle/>
          <a:p>
            <a:endParaRPr lang="en-GB"/>
          </a:p>
        </p:txBody>
      </p:sp>
      <p:sp>
        <p:nvSpPr>
          <p:cNvPr id="5" name="عنصر نائب لرقم الشريحة 4"/>
          <p:cNvSpPr>
            <a:spLocks noGrp="1"/>
          </p:cNvSpPr>
          <p:nvPr>
            <p:ph type="sldNum" sz="quarter" idx="12"/>
          </p:nvPr>
        </p:nvSpPr>
        <p:spPr/>
        <p:txBody>
          <a:bodyPr/>
          <a:lstStyle/>
          <a:p>
            <a:fld id="{E7631713-A8C0-4759-A60E-4B07207B63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FEBD5B9-5E8C-45B5-893C-8ED64176B21F}" type="datetimeFigureOut">
              <a:rPr lang="en-GB" smtClean="0"/>
              <a:pPr/>
              <a:t>16/03/2017</a:t>
            </a:fld>
            <a:endParaRPr lang="en-GB"/>
          </a:p>
        </p:txBody>
      </p:sp>
      <p:sp>
        <p:nvSpPr>
          <p:cNvPr id="3" name="عنصر نائب للتذييل 2"/>
          <p:cNvSpPr>
            <a:spLocks noGrp="1"/>
          </p:cNvSpPr>
          <p:nvPr>
            <p:ph type="ftr" sz="quarter" idx="11"/>
          </p:nvPr>
        </p:nvSpPr>
        <p:spPr/>
        <p:txBody>
          <a:bodyPr/>
          <a:lstStyle/>
          <a:p>
            <a:endParaRPr lang="en-GB"/>
          </a:p>
        </p:txBody>
      </p:sp>
      <p:sp>
        <p:nvSpPr>
          <p:cNvPr id="4" name="عنصر نائب لرقم الشريحة 3"/>
          <p:cNvSpPr>
            <a:spLocks noGrp="1"/>
          </p:cNvSpPr>
          <p:nvPr>
            <p:ph type="sldNum" sz="quarter" idx="12"/>
          </p:nvPr>
        </p:nvSpPr>
        <p:spPr/>
        <p:txBody>
          <a:bodyPr/>
          <a:lstStyle/>
          <a:p>
            <a:fld id="{E7631713-A8C0-4759-A60E-4B07207B63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2" y="273050"/>
            <a:ext cx="4011084"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EBD5B9-5E8C-45B5-893C-8ED64176B21F}" type="datetimeFigureOut">
              <a:rPr lang="en-GB" smtClean="0"/>
              <a:pPr/>
              <a:t>16/03/2017</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E7631713-A8C0-4759-A60E-4B07207B63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EBD5B9-5E8C-45B5-893C-8ED64176B21F}" type="datetimeFigureOut">
              <a:rPr lang="en-GB" smtClean="0"/>
              <a:pPr/>
              <a:t>16/03/2017</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E7631713-A8C0-4759-A60E-4B07207B63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600" y="1600203"/>
            <a:ext cx="109728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737600" y="6356353"/>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EBD5B9-5E8C-45B5-893C-8ED64176B21F}" type="datetimeFigureOut">
              <a:rPr lang="en-GB" smtClean="0"/>
              <a:pPr/>
              <a:t>16/03/2017</a:t>
            </a:fld>
            <a:endParaRPr lang="en-GB"/>
          </a:p>
        </p:txBody>
      </p:sp>
      <p:sp>
        <p:nvSpPr>
          <p:cNvPr id="5" name="عنصر نائب للتذييل 4"/>
          <p:cNvSpPr>
            <a:spLocks noGrp="1"/>
          </p:cNvSpPr>
          <p:nvPr>
            <p:ph type="ftr" sz="quarter" idx="3"/>
          </p:nvPr>
        </p:nvSpPr>
        <p:spPr>
          <a:xfrm>
            <a:off x="4165600" y="6356353"/>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GB"/>
          </a:p>
        </p:txBody>
      </p:sp>
      <p:sp>
        <p:nvSpPr>
          <p:cNvPr id="6" name="عنصر نائب لرقم الشريحة 5"/>
          <p:cNvSpPr>
            <a:spLocks noGrp="1"/>
          </p:cNvSpPr>
          <p:nvPr>
            <p:ph type="sldNum" sz="quarter" idx="4"/>
          </p:nvPr>
        </p:nvSpPr>
        <p:spPr>
          <a:xfrm>
            <a:off x="609600" y="6356353"/>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7631713-A8C0-4759-A60E-4B07207B63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AUhOBxVFcFk"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SA" sz="7200" dirty="0" smtClean="0"/>
              <a:t>عامل التربة</a:t>
            </a:r>
            <a:endParaRPr lang="en-GB" sz="7200" dirty="0"/>
          </a:p>
        </p:txBody>
      </p:sp>
      <p:sp>
        <p:nvSpPr>
          <p:cNvPr id="3" name="Subtitle 2"/>
          <p:cNvSpPr>
            <a:spLocks noGrp="1"/>
          </p:cNvSpPr>
          <p:nvPr>
            <p:ph type="subTitle" idx="1"/>
          </p:nvPr>
        </p:nvSpPr>
        <p:spPr/>
        <p:txBody>
          <a:bodyPr/>
          <a:lstStyle/>
          <a:p>
            <a:r>
              <a:rPr lang="ar-SA" dirty="0" smtClean="0"/>
              <a:t>عوامل البيئة النباتية</a:t>
            </a:r>
            <a:endParaRPr lang="en-GB" dirty="0"/>
          </a:p>
        </p:txBody>
      </p:sp>
    </p:spTree>
    <p:extLst>
      <p:ext uri="{BB962C8B-B14F-4D97-AF65-F5344CB8AC3E}">
        <p14:creationId xmlns="" xmlns:p14="http://schemas.microsoft.com/office/powerpoint/2010/main" val="3742378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r"/>
            <a:r>
              <a:rPr lang="ar-SA" dirty="0" smtClean="0"/>
              <a:t>حددي تركيب التربة في حديقة منزلك باستخدام مثلث القوام.</a:t>
            </a:r>
          </a:p>
          <a:p>
            <a:pPr algn="r"/>
            <a:r>
              <a:rPr lang="ar-SA" dirty="0" smtClean="0"/>
              <a:t>تتبعي الخطوات في </a:t>
            </a:r>
            <a:r>
              <a:rPr lang="ar-SA" dirty="0" err="1" smtClean="0"/>
              <a:t>الفديو</a:t>
            </a:r>
            <a:r>
              <a:rPr lang="ar-SA" dirty="0" smtClean="0"/>
              <a:t> التالي:</a:t>
            </a:r>
          </a:p>
          <a:p>
            <a:pPr algn="r">
              <a:buNone/>
            </a:pPr>
            <a:endParaRPr lang="ar-SA" dirty="0" smtClean="0"/>
          </a:p>
          <a:p>
            <a:pPr algn="r">
              <a:buNone/>
            </a:pPr>
            <a:r>
              <a:rPr lang="en-US" dirty="0" smtClean="0">
                <a:hlinkClick r:id="rId2"/>
              </a:rPr>
              <a:t>https://www.youtube.com/watch?v=AUhOBxVFcFk</a:t>
            </a:r>
            <a:endParaRPr lang="ar-SA" dirty="0" smtClean="0"/>
          </a:p>
          <a:p>
            <a:pPr algn="r"/>
            <a:endParaRPr lang="ar-SA" dirty="0"/>
          </a:p>
        </p:txBody>
      </p:sp>
      <p:sp>
        <p:nvSpPr>
          <p:cNvPr id="4" name="عنصر نائب للنص 3"/>
          <p:cNvSpPr>
            <a:spLocks noGrp="1"/>
          </p:cNvSpPr>
          <p:nvPr>
            <p:ph type="body" sz="half" idx="2"/>
          </p:nvPr>
        </p:nvSpPr>
        <p:spPr/>
        <p:txBody>
          <a:bodyPr/>
          <a:lstStyle/>
          <a:p>
            <a:endParaRPr lang="ar-SA"/>
          </a:p>
        </p:txBody>
      </p:sp>
      <p:pic>
        <p:nvPicPr>
          <p:cNvPr id="5" name="صورة 4" descr="TextureTest.jpg"/>
          <p:cNvPicPr>
            <a:picLocks noChangeAspect="1"/>
          </p:cNvPicPr>
          <p:nvPr/>
        </p:nvPicPr>
        <p:blipFill>
          <a:blip r:embed="rId3"/>
          <a:stretch>
            <a:fillRect/>
          </a:stretch>
        </p:blipFill>
        <p:spPr>
          <a:xfrm>
            <a:off x="480060" y="320040"/>
            <a:ext cx="4160520" cy="608076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sz="6000" dirty="0" smtClean="0"/>
              <a:t>الرمل </a:t>
            </a:r>
            <a:r>
              <a:rPr lang="en-GB" sz="6000" dirty="0" smtClean="0"/>
              <a:t>Sand</a:t>
            </a:r>
            <a:r>
              <a:rPr lang="ar-SA" sz="6000" dirty="0" smtClean="0"/>
              <a:t> 53%</a:t>
            </a:r>
          </a:p>
          <a:p>
            <a:r>
              <a:rPr lang="ar-SA" sz="6000" dirty="0" smtClean="0"/>
              <a:t>الطمي </a:t>
            </a:r>
            <a:r>
              <a:rPr lang="en-GB" sz="6000" dirty="0" smtClean="0"/>
              <a:t>silt </a:t>
            </a:r>
            <a:r>
              <a:rPr lang="ar-SA" sz="6000" dirty="0" smtClean="0"/>
              <a:t> 45%</a:t>
            </a:r>
          </a:p>
          <a:p>
            <a:r>
              <a:rPr lang="ar-SA" sz="6000" dirty="0" smtClean="0"/>
              <a:t>الطين </a:t>
            </a:r>
            <a:r>
              <a:rPr lang="en-GB" sz="6000" dirty="0" smtClean="0"/>
              <a:t>clay</a:t>
            </a:r>
            <a:r>
              <a:rPr lang="ar-SA" sz="6000" dirty="0" smtClean="0"/>
              <a:t> 0.2%</a:t>
            </a:r>
            <a:endParaRPr lang="ar-SA" sz="6000" dirty="0"/>
          </a:p>
        </p:txBody>
      </p:sp>
      <p:sp>
        <p:nvSpPr>
          <p:cNvPr id="4" name="عنصر نائب للنص 3"/>
          <p:cNvSpPr>
            <a:spLocks noGrp="1"/>
          </p:cNvSpPr>
          <p:nvPr>
            <p:ph type="body" sz="half" idx="2"/>
          </p:nvPr>
        </p:nvSpPr>
        <p:spPr/>
        <p:txBody>
          <a:bodyPr/>
          <a:lstStyle/>
          <a:p>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u="sng" dirty="0" smtClean="0"/>
              <a:t>التربة </a:t>
            </a:r>
            <a:r>
              <a:rPr lang="en-US" b="1" u="sng" dirty="0" smtClean="0"/>
              <a:t>Soil</a:t>
            </a:r>
            <a:endParaRPr lang="en-GB" dirty="0"/>
          </a:p>
        </p:txBody>
      </p:sp>
      <p:sp>
        <p:nvSpPr>
          <p:cNvPr id="3" name="Content Placeholder 2"/>
          <p:cNvSpPr>
            <a:spLocks noGrp="1"/>
          </p:cNvSpPr>
          <p:nvPr>
            <p:ph idx="1"/>
          </p:nvPr>
        </p:nvSpPr>
        <p:spPr>
          <a:xfrm>
            <a:off x="4709160" y="1600203"/>
            <a:ext cx="7200900" cy="4525963"/>
          </a:xfrm>
        </p:spPr>
        <p:txBody>
          <a:bodyPr>
            <a:noAutofit/>
          </a:bodyPr>
          <a:lstStyle/>
          <a:p>
            <a:pPr marL="0" indent="0" algn="r" rtl="1">
              <a:buNone/>
            </a:pPr>
            <a:r>
              <a:rPr lang="ar-SA" sz="2400" dirty="0" smtClean="0"/>
              <a:t>هو </a:t>
            </a:r>
            <a:r>
              <a:rPr lang="ar-SA" sz="2400" dirty="0"/>
              <a:t>جزء من الطبقة الارضية التي يمكن ان تتواجد فيها الحياة النباتية.</a:t>
            </a:r>
            <a:endParaRPr lang="en-GB" sz="2400" dirty="0"/>
          </a:p>
          <a:p>
            <a:pPr marL="0" indent="0" algn="r" rtl="1">
              <a:buNone/>
            </a:pPr>
            <a:r>
              <a:rPr lang="ar-SA" sz="2400" b="1" u="sng" dirty="0"/>
              <a:t>مكونات التربة</a:t>
            </a:r>
            <a:r>
              <a:rPr lang="ar-SA" sz="2400" b="1" u="sng" dirty="0" smtClean="0"/>
              <a:t>:</a:t>
            </a:r>
          </a:p>
          <a:p>
            <a:pPr marL="0" indent="0" algn="r" rtl="1">
              <a:buNone/>
            </a:pPr>
            <a:r>
              <a:rPr lang="ar-SA" sz="2400" dirty="0" smtClean="0"/>
              <a:t>التربة </a:t>
            </a:r>
            <a:r>
              <a:rPr lang="ar-SA" sz="2400" dirty="0"/>
              <a:t>تتكون من مواد تختلف في تركيبها وتكوينها وخصائصها,هناك خمسة مكونات اساسية تتكون منها جميع الاراضي وهي:</a:t>
            </a:r>
            <a:endParaRPr lang="en-GB" sz="2400" dirty="0"/>
          </a:p>
          <a:p>
            <a:pPr algn="r" rtl="1"/>
            <a:r>
              <a:rPr lang="ar-SA" sz="2400" b="1" dirty="0"/>
              <a:t>المواد المعدنيه (بفعل عوامل التعريه) </a:t>
            </a:r>
            <a:r>
              <a:rPr lang="en-US" sz="2400" b="1" dirty="0" err="1"/>
              <a:t>Minrals</a:t>
            </a:r>
            <a:r>
              <a:rPr lang="en-US" sz="2400" b="1" dirty="0"/>
              <a:t> </a:t>
            </a:r>
            <a:endParaRPr lang="en-GB" sz="2400" b="1" dirty="0"/>
          </a:p>
          <a:p>
            <a:pPr algn="r" rtl="1"/>
            <a:r>
              <a:rPr lang="ar-SA" sz="2400" b="1" dirty="0"/>
              <a:t>المواد العضويه (بفعل تحلل الكائنات الميته) </a:t>
            </a:r>
            <a:r>
              <a:rPr lang="en-US" sz="2400" b="1" dirty="0" err="1"/>
              <a:t>Oraganic</a:t>
            </a:r>
            <a:r>
              <a:rPr lang="en-US" sz="2400" b="1" dirty="0"/>
              <a:t> matter</a:t>
            </a:r>
            <a:endParaRPr lang="en-GB" sz="2400" b="1" dirty="0"/>
          </a:p>
          <a:p>
            <a:pPr algn="r" rtl="1"/>
            <a:r>
              <a:rPr lang="ar-SA" sz="2400" b="1" dirty="0"/>
              <a:t>محلول التربة (العناصر المذابه في الماء) </a:t>
            </a:r>
            <a:r>
              <a:rPr lang="en-US" sz="2400" b="1" dirty="0"/>
              <a:t>Soil solution</a:t>
            </a:r>
            <a:endParaRPr lang="en-GB" sz="2400" b="1" dirty="0"/>
          </a:p>
          <a:p>
            <a:pPr algn="r" rtl="1"/>
            <a:r>
              <a:rPr lang="ar-SA" sz="2400" b="1" dirty="0"/>
              <a:t>الهواء (يوجد بفراغات التربة) </a:t>
            </a:r>
            <a:r>
              <a:rPr lang="en-US" sz="2400" b="1" dirty="0"/>
              <a:t>Soil air</a:t>
            </a:r>
            <a:endParaRPr lang="en-GB" sz="2400" b="1" dirty="0"/>
          </a:p>
          <a:p>
            <a:pPr algn="r" rtl="1"/>
            <a:r>
              <a:rPr lang="ar-SA" sz="2400" b="1" dirty="0"/>
              <a:t>الكائنات الدقيقة (تعيش في التربة متكافلة او متطفل او مترممة) </a:t>
            </a:r>
            <a:r>
              <a:rPr lang="en-US" sz="2400" b="1" dirty="0"/>
              <a:t>Microorganisms</a:t>
            </a:r>
            <a:r>
              <a:rPr lang="ar-SA" sz="2400" b="1" dirty="0"/>
              <a:t>    </a:t>
            </a:r>
            <a:endParaRPr lang="en-GB" sz="2400" b="1" dirty="0"/>
          </a:p>
          <a:p>
            <a:pPr marL="0" indent="0" algn="r" rtl="1">
              <a:buNone/>
            </a:pPr>
            <a:r>
              <a:rPr lang="ar-SA" sz="2400" dirty="0"/>
              <a:t>       </a:t>
            </a:r>
            <a:endParaRPr lang="en-GB" sz="2400" dirty="0"/>
          </a:p>
          <a:p>
            <a:pPr marL="0" indent="0" algn="r" rtl="1">
              <a:buNone/>
            </a:pPr>
            <a:endParaRPr lang="en-GB" sz="2400" dirty="0"/>
          </a:p>
        </p:txBody>
      </p:sp>
      <p:pic>
        <p:nvPicPr>
          <p:cNvPr id="4" name="صورة 3" descr="garden-soil.jpg"/>
          <p:cNvPicPr>
            <a:picLocks noChangeAspect="1"/>
          </p:cNvPicPr>
          <p:nvPr/>
        </p:nvPicPr>
        <p:blipFill>
          <a:blip r:embed="rId2"/>
          <a:stretch>
            <a:fillRect/>
          </a:stretch>
        </p:blipFill>
        <p:spPr>
          <a:xfrm>
            <a:off x="0" y="0"/>
            <a:ext cx="4572000" cy="6858000"/>
          </a:xfrm>
          <a:prstGeom prst="rect">
            <a:avLst/>
          </a:prstGeom>
        </p:spPr>
      </p:pic>
    </p:spTree>
    <p:extLst>
      <p:ext uri="{BB962C8B-B14F-4D97-AF65-F5344CB8AC3E}">
        <p14:creationId xmlns="" xmlns:p14="http://schemas.microsoft.com/office/powerpoint/2010/main" val="3682525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u="sng" dirty="0" smtClean="0"/>
              <a:t>صفة قوام التربة </a:t>
            </a:r>
            <a:r>
              <a:rPr lang="en-US" b="1" u="sng" dirty="0" smtClean="0"/>
              <a:t>Soil texture</a:t>
            </a:r>
            <a:endParaRPr lang="en-GB"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703932980"/>
              </p:ext>
            </p:extLst>
          </p:nvPr>
        </p:nvGraphicFramePr>
        <p:xfrm>
          <a:off x="838200" y="1323832"/>
          <a:ext cx="10926170" cy="53226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98813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5783580" y="1600203"/>
            <a:ext cx="5798820" cy="4525963"/>
          </a:xfrm>
        </p:spPr>
        <p:txBody>
          <a:bodyPr/>
          <a:lstStyle/>
          <a:p>
            <a:pPr>
              <a:buNone/>
            </a:pPr>
            <a:r>
              <a:rPr lang="ar-SA" dirty="0"/>
              <a:t>التحليل الميكانيكي هو الطريقة المعملية التي تستخدم في المختبرات للتعرف على </a:t>
            </a:r>
            <a:r>
              <a:rPr lang="ar-SA" dirty="0" smtClean="0"/>
              <a:t>قوام التربة </a:t>
            </a:r>
            <a:r>
              <a:rPr lang="ar-SA" dirty="0"/>
              <a:t>ويتم التحليل الميكانيكي بطريقتين </a:t>
            </a:r>
            <a:r>
              <a:rPr lang="ar-SA" dirty="0" smtClean="0"/>
              <a:t>:</a:t>
            </a:r>
            <a:endParaRPr lang="ar-SA" dirty="0"/>
          </a:p>
          <a:p>
            <a:r>
              <a:rPr lang="ar-SA" dirty="0"/>
              <a:t>طريقة </a:t>
            </a:r>
            <a:r>
              <a:rPr lang="ar-SA" dirty="0" err="1" smtClean="0"/>
              <a:t>الهيدروميتر</a:t>
            </a:r>
            <a:endParaRPr lang="ar-SA" dirty="0" smtClean="0"/>
          </a:p>
          <a:p>
            <a:pPr>
              <a:buNone/>
            </a:pPr>
            <a:endParaRPr lang="en-GB" dirty="0"/>
          </a:p>
          <a:p>
            <a:r>
              <a:rPr lang="ar-SA" dirty="0"/>
              <a:t>طريقة استخدام المناخل</a:t>
            </a:r>
          </a:p>
          <a:p>
            <a:endParaRPr lang="ar-SA" dirty="0"/>
          </a:p>
        </p:txBody>
      </p:sp>
      <p:pic>
        <p:nvPicPr>
          <p:cNvPr id="4" name="صورة 3" descr="garden-soil.jpg"/>
          <p:cNvPicPr>
            <a:picLocks noChangeAspect="1"/>
          </p:cNvPicPr>
          <p:nvPr/>
        </p:nvPicPr>
        <p:blipFill>
          <a:blip r:embed="rId2"/>
          <a:stretch>
            <a:fillRect/>
          </a:stretch>
        </p:blipFill>
        <p:spPr>
          <a:xfrm>
            <a:off x="0" y="0"/>
            <a:ext cx="4572000" cy="685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u="sng" dirty="0" smtClean="0"/>
              <a:t>ب – طريقة الهيدروميتر </a:t>
            </a:r>
            <a:r>
              <a:rPr lang="en-US" b="1" u="sng" dirty="0" smtClean="0"/>
              <a:t>Hydrometer method </a:t>
            </a:r>
            <a:endParaRPr lang="en-GB" dirty="0"/>
          </a:p>
        </p:txBody>
      </p:sp>
      <p:sp>
        <p:nvSpPr>
          <p:cNvPr id="3" name="Content Placeholder 2"/>
          <p:cNvSpPr>
            <a:spLocks noGrp="1"/>
          </p:cNvSpPr>
          <p:nvPr>
            <p:ph idx="1"/>
          </p:nvPr>
        </p:nvSpPr>
        <p:spPr/>
        <p:txBody>
          <a:bodyPr/>
          <a:lstStyle/>
          <a:p>
            <a:pPr algn="r" rtl="1"/>
            <a:r>
              <a:rPr lang="ar-SA" dirty="0" smtClean="0"/>
              <a:t>يستعمل </a:t>
            </a:r>
            <a:r>
              <a:rPr lang="ar-SA" dirty="0"/>
              <a:t>في هذه الطريقةجهاز الهيدروميتر وهو عبارة عن ساق زجاجية مدرجة بقراءات تعطي النسبية المئوية لحبيبات التربة المعلقة في زمن القياس مباشرة عند درجة 19,4 فهرنهيت.</a:t>
            </a:r>
            <a:endParaRPr lang="en-GB" dirty="0"/>
          </a:p>
        </p:txBody>
      </p:sp>
      <p:pic>
        <p:nvPicPr>
          <p:cNvPr id="5" name="صورة 4" descr="hydro_meter.png"/>
          <p:cNvPicPr>
            <a:picLocks noChangeAspect="1"/>
          </p:cNvPicPr>
          <p:nvPr/>
        </p:nvPicPr>
        <p:blipFill>
          <a:blip r:embed="rId2"/>
          <a:stretch>
            <a:fillRect/>
          </a:stretch>
        </p:blipFill>
        <p:spPr>
          <a:xfrm>
            <a:off x="1732448" y="2618242"/>
            <a:ext cx="4211152" cy="3965438"/>
          </a:xfrm>
          <a:prstGeom prst="rect">
            <a:avLst/>
          </a:prstGeom>
        </p:spPr>
      </p:pic>
    </p:spTree>
    <p:extLst>
      <p:ext uri="{BB962C8B-B14F-4D97-AF65-F5344CB8AC3E}">
        <p14:creationId xmlns="" xmlns:p14="http://schemas.microsoft.com/office/powerpoint/2010/main" val="216515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u="sng" dirty="0" smtClean="0"/>
              <a:t>أ-طريقة المناخل </a:t>
            </a:r>
            <a:r>
              <a:rPr lang="en-US" b="1" u="sng" dirty="0" err="1" smtClean="0"/>
              <a:t>Sive</a:t>
            </a:r>
            <a:r>
              <a:rPr lang="en-US" b="1" u="sng" dirty="0" smtClean="0"/>
              <a:t> method </a:t>
            </a:r>
            <a:endParaRPr lang="en-GB" dirty="0"/>
          </a:p>
        </p:txBody>
      </p:sp>
      <p:sp>
        <p:nvSpPr>
          <p:cNvPr id="3" name="Content Placeholder 2"/>
          <p:cNvSpPr>
            <a:spLocks noGrp="1"/>
          </p:cNvSpPr>
          <p:nvPr>
            <p:ph idx="1"/>
          </p:nvPr>
        </p:nvSpPr>
        <p:spPr/>
        <p:txBody>
          <a:bodyPr>
            <a:normAutofit fontScale="77500" lnSpcReduction="20000"/>
          </a:bodyPr>
          <a:lstStyle/>
          <a:p>
            <a:pPr marL="0" indent="0" algn="r" rtl="1">
              <a:lnSpc>
                <a:spcPct val="170000"/>
              </a:lnSpc>
              <a:buNone/>
            </a:pPr>
            <a:r>
              <a:rPr lang="ar-SA" dirty="0" smtClean="0">
                <a:latin typeface="Times New Roman" pitchFamily="18" charset="0"/>
                <a:cs typeface="Times New Roman" pitchFamily="18" charset="0"/>
              </a:rPr>
              <a:t>وهي </a:t>
            </a:r>
            <a:r>
              <a:rPr lang="ar-SA" dirty="0">
                <a:latin typeface="Times New Roman" pitchFamily="18" charset="0"/>
                <a:cs typeface="Times New Roman" pitchFamily="18" charset="0"/>
              </a:rPr>
              <a:t>من الطرق المستخدمة للتعرف على قوام التربة توجد عدة مقاييس لتقسيم قوام التربة حسب طول قطر الحبيبات,ومن اشهر هذه النظم النظام الدولي حيث تقسم الحبيبات المكونه للتربة الى المجاميع الاتية:</a:t>
            </a:r>
            <a:endParaRPr lang="en-GB" dirty="0">
              <a:latin typeface="Times New Roman" pitchFamily="18" charset="0"/>
              <a:cs typeface="Times New Roman" pitchFamily="18" charset="0"/>
            </a:endParaRPr>
          </a:p>
          <a:p>
            <a:pPr marL="0" lvl="0" indent="0" algn="r" rtl="1">
              <a:lnSpc>
                <a:spcPct val="170000"/>
              </a:lnSpc>
              <a:buNone/>
            </a:pPr>
            <a:r>
              <a:rPr lang="ar-SA" dirty="0">
                <a:latin typeface="Times New Roman" pitchFamily="18" charset="0"/>
                <a:cs typeface="Times New Roman" pitchFamily="18" charset="0"/>
              </a:rPr>
              <a:t>حصى ناعم (</a:t>
            </a:r>
            <a:r>
              <a:rPr lang="en-US" dirty="0">
                <a:latin typeface="Times New Roman" pitchFamily="18" charset="0"/>
                <a:cs typeface="Times New Roman" pitchFamily="18" charset="0"/>
              </a:rPr>
              <a:t>Fine gravel</a:t>
            </a:r>
            <a:r>
              <a:rPr lang="ar-SA" dirty="0">
                <a:latin typeface="Times New Roman" pitchFamily="18" charset="0"/>
                <a:cs typeface="Times New Roman" pitchFamily="18" charset="0"/>
              </a:rPr>
              <a:t>)                       اكثر من 2مم للقطر</a:t>
            </a:r>
            <a:endParaRPr lang="en-GB" dirty="0">
              <a:latin typeface="Times New Roman" pitchFamily="18" charset="0"/>
              <a:cs typeface="Times New Roman" pitchFamily="18" charset="0"/>
            </a:endParaRPr>
          </a:p>
          <a:p>
            <a:pPr marL="0" lvl="0" indent="0" algn="r" rtl="1">
              <a:lnSpc>
                <a:spcPct val="170000"/>
              </a:lnSpc>
              <a:buNone/>
            </a:pPr>
            <a:r>
              <a:rPr lang="ar-SA" dirty="0">
                <a:latin typeface="Times New Roman" pitchFamily="18" charset="0"/>
                <a:cs typeface="Times New Roman" pitchFamily="18" charset="0"/>
              </a:rPr>
              <a:t>رمل خشن (</a:t>
            </a:r>
            <a:r>
              <a:rPr lang="en-US" dirty="0">
                <a:latin typeface="Times New Roman" pitchFamily="18" charset="0"/>
                <a:cs typeface="Times New Roman" pitchFamily="18" charset="0"/>
              </a:rPr>
              <a:t>Coarse sand</a:t>
            </a:r>
            <a:r>
              <a:rPr lang="ar-SA" dirty="0">
                <a:latin typeface="Times New Roman" pitchFamily="18" charset="0"/>
                <a:cs typeface="Times New Roman" pitchFamily="18" charset="0"/>
              </a:rPr>
              <a:t>)                      من 2- 0,2 مم للقطر</a:t>
            </a:r>
            <a:endParaRPr lang="en-GB" dirty="0">
              <a:latin typeface="Times New Roman" pitchFamily="18" charset="0"/>
              <a:cs typeface="Times New Roman" pitchFamily="18" charset="0"/>
            </a:endParaRPr>
          </a:p>
          <a:p>
            <a:pPr marL="0" lvl="0" indent="0" algn="r" rtl="1">
              <a:lnSpc>
                <a:spcPct val="170000"/>
              </a:lnSpc>
              <a:buNone/>
            </a:pPr>
            <a:r>
              <a:rPr lang="ar-SA" dirty="0">
                <a:latin typeface="Times New Roman" pitchFamily="18" charset="0"/>
                <a:cs typeface="Times New Roman" pitchFamily="18" charset="0"/>
              </a:rPr>
              <a:t>رمل ناعم (</a:t>
            </a:r>
            <a:r>
              <a:rPr lang="en-US" dirty="0">
                <a:latin typeface="Times New Roman" pitchFamily="18" charset="0"/>
                <a:cs typeface="Times New Roman" pitchFamily="18" charset="0"/>
              </a:rPr>
              <a:t>Fine sand</a:t>
            </a:r>
            <a:r>
              <a:rPr lang="ar-SA" dirty="0">
                <a:latin typeface="Times New Roman" pitchFamily="18" charset="0"/>
                <a:cs typeface="Times New Roman" pitchFamily="18" charset="0"/>
              </a:rPr>
              <a:t>)                           من 0,2- 0,02 مم للقطر</a:t>
            </a:r>
            <a:endParaRPr lang="en-GB" dirty="0">
              <a:latin typeface="Times New Roman" pitchFamily="18" charset="0"/>
              <a:cs typeface="Times New Roman" pitchFamily="18" charset="0"/>
            </a:endParaRPr>
          </a:p>
          <a:p>
            <a:pPr marL="0" lvl="0" indent="0" algn="r" rtl="1">
              <a:lnSpc>
                <a:spcPct val="170000"/>
              </a:lnSpc>
              <a:buNone/>
            </a:pPr>
            <a:r>
              <a:rPr lang="ar-SA" dirty="0">
                <a:latin typeface="Times New Roman" pitchFamily="18" charset="0"/>
                <a:cs typeface="Times New Roman" pitchFamily="18" charset="0"/>
              </a:rPr>
              <a:t>طمي (</a:t>
            </a:r>
            <a:r>
              <a:rPr lang="en-US" dirty="0">
                <a:latin typeface="Times New Roman" pitchFamily="18" charset="0"/>
                <a:cs typeface="Times New Roman" pitchFamily="18" charset="0"/>
              </a:rPr>
              <a:t>Silt</a:t>
            </a:r>
            <a:r>
              <a:rPr lang="ar-SA" dirty="0">
                <a:latin typeface="Times New Roman" pitchFamily="18" charset="0"/>
                <a:cs typeface="Times New Roman" pitchFamily="18" charset="0"/>
              </a:rPr>
              <a:t>)                                         من 0,02 – 0,002 مم للقطر</a:t>
            </a:r>
            <a:endParaRPr lang="en-GB" dirty="0">
              <a:latin typeface="Times New Roman" pitchFamily="18" charset="0"/>
              <a:cs typeface="Times New Roman" pitchFamily="18" charset="0"/>
            </a:endParaRPr>
          </a:p>
          <a:p>
            <a:pPr marL="0" lvl="0" indent="0" algn="r" rtl="1">
              <a:lnSpc>
                <a:spcPct val="170000"/>
              </a:lnSpc>
              <a:buNone/>
            </a:pPr>
            <a:r>
              <a:rPr lang="ar-SA" dirty="0">
                <a:latin typeface="Times New Roman" pitchFamily="18" charset="0"/>
                <a:cs typeface="Times New Roman" pitchFamily="18" charset="0"/>
              </a:rPr>
              <a:t>طين (</a:t>
            </a:r>
            <a:r>
              <a:rPr lang="en-US" dirty="0">
                <a:latin typeface="Times New Roman" pitchFamily="18" charset="0"/>
                <a:cs typeface="Times New Roman" pitchFamily="18" charset="0"/>
              </a:rPr>
              <a:t>Clay</a:t>
            </a:r>
            <a:r>
              <a:rPr lang="ar-SA" dirty="0">
                <a:latin typeface="Times New Roman" pitchFamily="18" charset="0"/>
                <a:cs typeface="Times New Roman" pitchFamily="18" charset="0"/>
              </a:rPr>
              <a:t>)                                        اقل من 0,002 مم للقطر</a:t>
            </a:r>
            <a:endParaRPr lang="en-GB" dirty="0">
              <a:latin typeface="Times New Roman" pitchFamily="18" charset="0"/>
              <a:cs typeface="Times New Roman" pitchFamily="18" charset="0"/>
            </a:endParaRPr>
          </a:p>
          <a:p>
            <a:pPr marL="0" indent="0" algn="r">
              <a:lnSpc>
                <a:spcPct val="170000"/>
              </a:lnSpc>
              <a:buNone/>
            </a:pPr>
            <a:endParaRPr lang="en-GB" dirty="0">
              <a:latin typeface="Times New Roman" pitchFamily="18" charset="0"/>
              <a:cs typeface="Times New Roman" pitchFamily="18" charset="0"/>
            </a:endParaRPr>
          </a:p>
        </p:txBody>
      </p:sp>
    </p:spTree>
    <p:extLst>
      <p:ext uri="{BB962C8B-B14F-4D97-AF65-F5344CB8AC3E}">
        <p14:creationId xmlns="" xmlns:p14="http://schemas.microsoft.com/office/powerpoint/2010/main" val="3764255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u="sng" dirty="0" smtClean="0"/>
              <a:t>طريقة العمل</a:t>
            </a:r>
            <a:r>
              <a:rPr lang="ar-SA" u="sng" dirty="0" smtClean="0"/>
              <a:t>:</a:t>
            </a:r>
            <a:endParaRPr lang="en-GB" dirty="0"/>
          </a:p>
        </p:txBody>
      </p:sp>
      <p:sp>
        <p:nvSpPr>
          <p:cNvPr id="3" name="Content Placeholder 2"/>
          <p:cNvSpPr>
            <a:spLocks noGrp="1"/>
          </p:cNvSpPr>
          <p:nvPr>
            <p:ph idx="1"/>
          </p:nvPr>
        </p:nvSpPr>
        <p:spPr/>
        <p:txBody>
          <a:bodyPr>
            <a:normAutofit fontScale="77500" lnSpcReduction="20000"/>
          </a:bodyPr>
          <a:lstStyle/>
          <a:p>
            <a:pPr marL="514350" lvl="0" indent="-514350" algn="r" rtl="1">
              <a:lnSpc>
                <a:spcPct val="170000"/>
              </a:lnSpc>
              <a:buFont typeface="+mj-lt"/>
              <a:buAutoNum type="arabicPeriod"/>
            </a:pPr>
            <a:r>
              <a:rPr lang="ar-SA" dirty="0" smtClean="0">
                <a:cs typeface="+mj-cs"/>
              </a:rPr>
              <a:t>يوزن حجم معلوم من التربة  جاف هوائيا100جم بعد ازالة الجذور النباتية والمواد الغريبة وكذلك الحصى الكبير. </a:t>
            </a:r>
            <a:endParaRPr lang="en-GB" dirty="0" smtClean="0">
              <a:cs typeface="+mj-cs"/>
            </a:endParaRPr>
          </a:p>
          <a:p>
            <a:pPr marL="514350" lvl="0" indent="-514350" algn="r" rtl="1">
              <a:lnSpc>
                <a:spcPct val="170000"/>
              </a:lnSpc>
              <a:buFont typeface="+mj-lt"/>
              <a:buAutoNum type="arabicPeriod"/>
            </a:pPr>
            <a:r>
              <a:rPr lang="ar-SA" dirty="0" smtClean="0">
                <a:cs typeface="+mj-cs"/>
              </a:rPr>
              <a:t>ترتب الغرابيل على جهاز الهزاز الميكانيكي بحيث تكون اكبر الثقوب جهة القمة واصغرها جهة القاعده .</a:t>
            </a:r>
            <a:endParaRPr lang="en-GB" dirty="0" smtClean="0">
              <a:cs typeface="+mj-cs"/>
            </a:endParaRPr>
          </a:p>
          <a:p>
            <a:pPr marL="514350" lvl="0" indent="-514350" algn="r" rtl="1">
              <a:lnSpc>
                <a:spcPct val="170000"/>
              </a:lnSpc>
              <a:buFont typeface="+mj-lt"/>
              <a:buAutoNum type="arabicPeriod"/>
            </a:pPr>
            <a:r>
              <a:rPr lang="ar-SA" dirty="0" smtClean="0">
                <a:cs typeface="+mj-cs"/>
              </a:rPr>
              <a:t>وتنقل التربة الى الغربال العلوي من جهاز الهزاز الميكانيكي.</a:t>
            </a:r>
            <a:endParaRPr lang="en-GB" dirty="0" smtClean="0">
              <a:cs typeface="+mj-cs"/>
            </a:endParaRPr>
          </a:p>
          <a:p>
            <a:pPr marL="514350" lvl="0" indent="-514350" algn="r" rtl="1">
              <a:lnSpc>
                <a:spcPct val="170000"/>
              </a:lnSpc>
              <a:buFont typeface="+mj-lt"/>
              <a:buAutoNum type="arabicPeriod"/>
            </a:pPr>
            <a:r>
              <a:rPr lang="ar-SA" dirty="0" smtClean="0">
                <a:cs typeface="+mj-cs"/>
              </a:rPr>
              <a:t>شغل الجهاز لمدة ساعة.وسوف نلاحظ ان حبيبات التربة قد مرت وحجز بعضها فوق الغرابيل عل حسب اقطار الحبيبات. </a:t>
            </a:r>
            <a:endParaRPr lang="en-GB" dirty="0" smtClean="0">
              <a:cs typeface="+mj-cs"/>
            </a:endParaRPr>
          </a:p>
          <a:p>
            <a:pPr marL="514350" lvl="0" indent="-514350" algn="r" rtl="1">
              <a:lnSpc>
                <a:spcPct val="170000"/>
              </a:lnSpc>
              <a:buFont typeface="+mj-lt"/>
              <a:buAutoNum type="arabicPeriod"/>
            </a:pPr>
            <a:r>
              <a:rPr lang="ar-SA" dirty="0" smtClean="0">
                <a:cs typeface="+mj-cs"/>
              </a:rPr>
              <a:t>نوزن كل مجموعة على حدا , ثم نحسب النسبة المئوية.</a:t>
            </a:r>
            <a:endParaRPr lang="en-GB" dirty="0">
              <a:cs typeface="+mj-cs"/>
            </a:endParaRPr>
          </a:p>
        </p:txBody>
      </p:sp>
    </p:spTree>
    <p:extLst>
      <p:ext uri="{BB962C8B-B14F-4D97-AF65-F5344CB8AC3E}">
        <p14:creationId xmlns="" xmlns:p14="http://schemas.microsoft.com/office/powerpoint/2010/main" val="2395103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u="sng" dirty="0" smtClean="0"/>
              <a:t>طريقة استخدام المثلث كالتالي:</a:t>
            </a:r>
            <a:endParaRPr lang="en-GB" dirty="0"/>
          </a:p>
        </p:txBody>
      </p:sp>
      <p:sp>
        <p:nvSpPr>
          <p:cNvPr id="3" name="Content Placeholder 2"/>
          <p:cNvSpPr>
            <a:spLocks noGrp="1"/>
          </p:cNvSpPr>
          <p:nvPr>
            <p:ph idx="1"/>
          </p:nvPr>
        </p:nvSpPr>
        <p:spPr/>
        <p:txBody>
          <a:bodyPr>
            <a:normAutofit lnSpcReduction="10000"/>
          </a:bodyPr>
          <a:lstStyle/>
          <a:p>
            <a:pPr marL="514350" lvl="0" indent="-514350" algn="r" rtl="1">
              <a:buFont typeface="+mj-lt"/>
              <a:buAutoNum type="arabicPeriod"/>
            </a:pPr>
            <a:r>
              <a:rPr lang="ar-SA" dirty="0" smtClean="0"/>
              <a:t>نفرض </a:t>
            </a:r>
            <a:r>
              <a:rPr lang="ar-SA" dirty="0"/>
              <a:t>ان العينة التي استعملناها تحتوي على 54%رمل,27%طمي,19%طين.</a:t>
            </a:r>
            <a:endParaRPr lang="en-GB" dirty="0"/>
          </a:p>
          <a:p>
            <a:pPr marL="514350" lvl="0" indent="-514350" algn="r" rtl="1">
              <a:buFont typeface="+mj-lt"/>
              <a:buAutoNum type="arabicPeriod"/>
            </a:pPr>
            <a:r>
              <a:rPr lang="ar-SA" dirty="0">
                <a:solidFill>
                  <a:srgbClr val="FF0000"/>
                </a:solidFill>
              </a:rPr>
              <a:t>يحرك وضع المثلث حتى يمثل رأسه 100%رمل ويرسم خط موازى للقاعدة يمر بالرقم 54%رمل.</a:t>
            </a:r>
            <a:endParaRPr lang="en-GB" dirty="0">
              <a:solidFill>
                <a:srgbClr val="FF0000"/>
              </a:solidFill>
            </a:endParaRPr>
          </a:p>
          <a:p>
            <a:pPr marL="514350" lvl="0" indent="-514350" algn="r" rtl="1">
              <a:buFont typeface="+mj-lt"/>
              <a:buAutoNum type="arabicPeriod"/>
            </a:pPr>
            <a:r>
              <a:rPr lang="ar-SA" dirty="0"/>
              <a:t>ثم يحرك المثلث مرة اخرى حتى يمثل رأسه 100% طمي ويرسم خط موازي للقاعده يمر بالرقم 27% طمي.</a:t>
            </a:r>
            <a:endParaRPr lang="en-GB" dirty="0"/>
          </a:p>
          <a:p>
            <a:pPr marL="514350" lvl="0" indent="-514350" algn="r" rtl="1">
              <a:buFont typeface="+mj-lt"/>
              <a:buAutoNum type="arabicPeriod"/>
            </a:pPr>
            <a:r>
              <a:rPr lang="ar-SA" dirty="0">
                <a:solidFill>
                  <a:srgbClr val="FF0000"/>
                </a:solidFill>
              </a:rPr>
              <a:t>ثم يحرك المثلث مره اخرى حتى يمثل رأسه 100% طين ويرسم خط موازي للقاعده يمر بالرقم 19% طين.</a:t>
            </a:r>
            <a:endParaRPr lang="en-GB" dirty="0">
              <a:solidFill>
                <a:srgbClr val="FF0000"/>
              </a:solidFill>
            </a:endParaRPr>
          </a:p>
          <a:p>
            <a:pPr marL="514350" lvl="0" indent="-514350" algn="r" rtl="1">
              <a:buFont typeface="+mj-lt"/>
              <a:buAutoNum type="arabicPeriod"/>
            </a:pPr>
            <a:r>
              <a:rPr lang="ar-SA" dirty="0"/>
              <a:t>وتقاطع خطان او الثلاثه  في نقطة واحده هو الذي يحدد اسم قوام التربة.</a:t>
            </a:r>
            <a:endParaRPr lang="en-GB" dirty="0"/>
          </a:p>
          <a:p>
            <a:pPr marL="514350" indent="-514350" algn="r">
              <a:buFont typeface="+mj-lt"/>
              <a:buAutoNum type="arabicPeriod"/>
            </a:pPr>
            <a:endParaRPr lang="en-GB" dirty="0"/>
          </a:p>
        </p:txBody>
      </p:sp>
    </p:spTree>
    <p:extLst>
      <p:ext uri="{BB962C8B-B14F-4D97-AF65-F5344CB8AC3E}">
        <p14:creationId xmlns="" xmlns:p14="http://schemas.microsoft.com/office/powerpoint/2010/main" val="1084942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ChangeArrowheads="1"/>
          </p:cNvSpPr>
          <p:nvPr/>
        </p:nvSpPr>
        <p:spPr bwMode="auto">
          <a:xfrm>
            <a:off x="2456597" y="382137"/>
            <a:ext cx="12192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9" name="Picture 5" descr="مثلث القوام"/>
          <p:cNvPicPr>
            <a:picLocks noChangeAspect="1" noChangeArrowheads="1"/>
          </p:cNvPicPr>
          <p:nvPr/>
        </p:nvPicPr>
        <p:blipFill>
          <a:blip r:embed="rId2" cstate="print">
            <a:extLst>
              <a:ext uri="{28A0092B-C50C-407E-A947-70E740481C1C}">
                <a14:useLocalDpi xmlns="" xmlns:a14="http://schemas.microsoft.com/office/drawing/2010/main" val="0"/>
              </a:ext>
            </a:extLst>
          </a:blip>
          <a:srcRect l="6442" t="20760" b="22990"/>
          <a:stretch>
            <a:fillRect/>
          </a:stretch>
        </p:blipFill>
        <p:spPr bwMode="auto">
          <a:xfrm>
            <a:off x="2456597" y="839337"/>
            <a:ext cx="5810250" cy="4800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00215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TotalTime>
  <Words>500</Words>
  <Application>Microsoft Office PowerPoint</Application>
  <PresentationFormat>مخصص</PresentationFormat>
  <Paragraphs>47</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عامل التربة</vt:lpstr>
      <vt:lpstr>التربة Soil</vt:lpstr>
      <vt:lpstr>صفة قوام التربة Soil texture</vt:lpstr>
      <vt:lpstr>الشريحة 4</vt:lpstr>
      <vt:lpstr>ب – طريقة الهيدروميتر Hydrometer method </vt:lpstr>
      <vt:lpstr>أ-طريقة المناخل Sive method </vt:lpstr>
      <vt:lpstr>طريقة العمل:</vt:lpstr>
      <vt:lpstr>طريقة استخدام المثلث كالتالي:</vt:lpstr>
      <vt:lpstr>الشريحة 9</vt:lpstr>
      <vt:lpstr>الشريحة 10</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alanoud al-faghom</dc:creator>
  <cp:lastModifiedBy>KCC</cp:lastModifiedBy>
  <cp:revision>7</cp:revision>
  <dcterms:created xsi:type="dcterms:W3CDTF">2015-03-02T11:05:49Z</dcterms:created>
  <dcterms:modified xsi:type="dcterms:W3CDTF">2017-03-16T06:41:25Z</dcterms:modified>
</cp:coreProperties>
</file>