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0"/>
  </p:notesMasterIdLst>
  <p:handoutMasterIdLst>
    <p:handoutMasterId r:id="rId21"/>
  </p:handoutMasterIdLst>
  <p:sldIdLst>
    <p:sldId id="259" r:id="rId3"/>
    <p:sldId id="260" r:id="rId4"/>
    <p:sldId id="261" r:id="rId5"/>
    <p:sldId id="264" r:id="rId6"/>
    <p:sldId id="263" r:id="rId7"/>
    <p:sldId id="262" r:id="rId8"/>
    <p:sldId id="265" r:id="rId9"/>
    <p:sldId id="267" r:id="rId10"/>
    <p:sldId id="269" r:id="rId11"/>
    <p:sldId id="266" r:id="rId12"/>
    <p:sldId id="268" r:id="rId13"/>
    <p:sldId id="270" r:id="rId14"/>
    <p:sldId id="272" r:id="rId15"/>
    <p:sldId id="271" r:id="rId16"/>
    <p:sldId id="273" r:id="rId17"/>
    <p:sldId id="274" r:id="rId18"/>
    <p:sldId id="275"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73" d="100"/>
          <a:sy n="73" d="100"/>
        </p:scale>
        <p:origin x="78" y="276"/>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10/7/2016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10/7/2016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10/7/2016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10/7/2016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10/7/2016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10/7/2016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10/7/2016</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2413" y="4114800"/>
            <a:ext cx="8229600" cy="1524000"/>
          </a:xfrm>
        </p:spPr>
        <p:txBody>
          <a:bodyPr>
            <a:normAutofit fontScale="85000" lnSpcReduction="20000"/>
          </a:bodyPr>
          <a:lstStyle/>
          <a:p>
            <a:r>
              <a:rPr lang="en-US" sz="7200" dirty="0">
                <a:solidFill>
                  <a:srgbClr val="632E62"/>
                </a:solidFill>
                <a:latin typeface="Times New Roman" panose="02020603050405020304" pitchFamily="18" charset="0"/>
                <a:ea typeface="+mj-ea"/>
                <a:cs typeface="Times New Roman" panose="02020603050405020304" pitchFamily="18" charset="0"/>
              </a:rPr>
              <a:t>Overview of Research Process</a:t>
            </a: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1522413" y="1371600"/>
            <a:ext cx="9144000" cy="2209800"/>
          </a:xfrm>
        </p:spPr>
        <p:txBody>
          <a:bodyPr/>
          <a:lstStyle/>
          <a:p>
            <a:r>
              <a:rPr lang="en-US" dirty="0">
                <a:latin typeface="Times New Roman" panose="02020603050405020304" pitchFamily="18" charset="0"/>
                <a:cs typeface="Times New Roman" panose="02020603050405020304" pitchFamily="18" charset="0"/>
              </a:rPr>
              <a:t>MODULE </a:t>
            </a:r>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00B050"/>
                </a:solidFill>
                <a:latin typeface="Times New Roman" panose="02020603050405020304" pitchFamily="18" charset="0"/>
                <a:cs typeface="Times New Roman" panose="02020603050405020304" pitchFamily="18" charset="0"/>
              </a:rPr>
              <a:t>Population: </a:t>
            </a:r>
            <a:endParaRPr lang="en-US"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It is the group of people who are going to be studied, and to whom should the study result apply". For example, bedside nurses are the population   in a research studying the factors affecting the nurse's workload</a:t>
            </a:r>
            <a:r>
              <a:rPr lang="en-US" dirty="0" smtClean="0">
                <a:latin typeface="Times New Roman" panose="02020603050405020304" pitchFamily="18" charset="0"/>
                <a:cs typeface="Times New Roman" panose="02020603050405020304" pitchFamily="18" charset="0"/>
              </a:rPr>
              <a:t>.</a:t>
            </a:r>
          </a:p>
          <a:p>
            <a:r>
              <a:rPr lang="en-US" b="1" dirty="0" smtClean="0">
                <a:solidFill>
                  <a:srgbClr val="00B050"/>
                </a:solidFill>
                <a:latin typeface="Times New Roman" panose="02020603050405020304" pitchFamily="18" charset="0"/>
                <a:cs typeface="Times New Roman" panose="02020603050405020304" pitchFamily="18" charset="0"/>
              </a:rPr>
              <a:t>Sample</a:t>
            </a:r>
            <a:r>
              <a:rPr lang="en-US" b="1" dirty="0">
                <a:solidFill>
                  <a:srgbClr val="00B050"/>
                </a:solidFill>
                <a:latin typeface="Times New Roman" panose="02020603050405020304" pitchFamily="18" charset="0"/>
                <a:cs typeface="Times New Roman" panose="02020603050405020304" pitchFamily="18" charset="0"/>
              </a:rPr>
              <a:t>: </a:t>
            </a:r>
            <a:endParaRPr lang="en-US"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Are those persons – in the population- from whom data will be actually collected, and from whom generalizations about the population will be </a:t>
            </a:r>
            <a:r>
              <a:rPr lang="en-US" dirty="0" smtClean="0">
                <a:latin typeface="Times New Roman" panose="02020603050405020304" pitchFamily="18" charset="0"/>
                <a:cs typeface="Times New Roman" panose="02020603050405020304" pitchFamily="18" charset="0"/>
              </a:rPr>
              <a:t>made.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b="1" dirty="0">
              <a:solidFill>
                <a:srgbClr val="00B050"/>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a:solidFill>
                  <a:srgbClr val="632E62"/>
                </a:solidFill>
                <a:latin typeface="Times New Roman" panose="02020603050405020304" pitchFamily="18" charset="0"/>
                <a:cs typeface="Times New Roman" panose="02020603050405020304" pitchFamily="18" charset="0"/>
              </a:rPr>
              <a:t>Continue: definitions</a:t>
            </a:r>
            <a:endParaRPr lang="en-US" dirty="0"/>
          </a:p>
        </p:txBody>
      </p:sp>
    </p:spTree>
    <p:extLst>
      <p:ext uri="{BB962C8B-B14F-4D97-AF65-F5344CB8AC3E}">
        <p14:creationId xmlns:p14="http://schemas.microsoft.com/office/powerpoint/2010/main" val="196427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00B050"/>
                </a:solidFill>
                <a:latin typeface="Times New Roman" panose="02020603050405020304" pitchFamily="18" charset="0"/>
                <a:cs typeface="Times New Roman" panose="02020603050405020304" pitchFamily="18" charset="0"/>
              </a:rPr>
              <a:t>The APA Style of Writing: </a:t>
            </a:r>
            <a:r>
              <a:rPr lang="en-US" b="1" dirty="0" smtClean="0">
                <a:solidFill>
                  <a:srgbClr val="00B050"/>
                </a:solidFill>
                <a:latin typeface="Times New Roman" panose="02020603050405020304" pitchFamily="18" charset="0"/>
                <a:cs typeface="Times New Roman" panose="02020603050405020304" pitchFamily="18" charset="0"/>
              </a:rPr>
              <a:t>(American </a:t>
            </a:r>
            <a:r>
              <a:rPr lang="en-US" b="1" dirty="0">
                <a:solidFill>
                  <a:srgbClr val="00B050"/>
                </a:solidFill>
                <a:latin typeface="Times New Roman" panose="02020603050405020304" pitchFamily="18" charset="0"/>
                <a:cs typeface="Times New Roman" panose="02020603050405020304" pitchFamily="18" charset="0"/>
              </a:rPr>
              <a:t>Psychological Association </a:t>
            </a:r>
            <a:r>
              <a:rPr lang="en-US" b="1" dirty="0" smtClean="0">
                <a:solidFill>
                  <a:srgbClr val="00B050"/>
                </a:solidFill>
                <a:latin typeface="Times New Roman" panose="02020603050405020304" pitchFamily="18" charset="0"/>
                <a:cs typeface="Times New Roman" panose="02020603050405020304" pitchFamily="18" charset="0"/>
              </a:rPr>
              <a:t>Style).</a:t>
            </a:r>
          </a:p>
          <a:p>
            <a:r>
              <a:rPr lang="en-US" b="1" dirty="0">
                <a:solidFill>
                  <a:srgbClr val="00B050"/>
                </a:solidFill>
                <a:latin typeface="Times New Roman" panose="02020603050405020304" pitchFamily="18" charset="0"/>
                <a:cs typeface="Times New Roman" panose="02020603050405020304" pitchFamily="18" charset="0"/>
              </a:rPr>
              <a:t>Major Research Article Sections: </a:t>
            </a:r>
            <a:endParaRPr lang="en-US" b="1" dirty="0" smtClean="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a:solidFill>
                  <a:schemeClr val="accent4"/>
                </a:solidFill>
                <a:latin typeface="Times New Roman" panose="02020603050405020304" pitchFamily="18" charset="0"/>
                <a:cs typeface="Times New Roman" panose="02020603050405020304" pitchFamily="18" charset="0"/>
              </a:rPr>
              <a:t>Your essay/research article should include four major sections: </a:t>
            </a:r>
          </a:p>
          <a:p>
            <a:pPr marL="457200" indent="-457200">
              <a:buFont typeface="+mj-lt"/>
              <a:buAutoNum type="arabicPeriod"/>
            </a:pPr>
            <a:r>
              <a:rPr lang="en-US" b="1" dirty="0" smtClean="0">
                <a:solidFill>
                  <a:srgbClr val="00B050"/>
                </a:solidFill>
                <a:latin typeface="Times New Roman" panose="02020603050405020304" pitchFamily="18" charset="0"/>
                <a:cs typeface="Times New Roman" panose="02020603050405020304" pitchFamily="18" charset="0"/>
              </a:rPr>
              <a:t>Title </a:t>
            </a:r>
            <a:endParaRPr lang="en-US" b="1" dirty="0">
              <a:solidFill>
                <a:srgbClr val="00B05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b="1" dirty="0" smtClean="0">
                <a:solidFill>
                  <a:srgbClr val="00B050"/>
                </a:solidFill>
                <a:latin typeface="Times New Roman" panose="02020603050405020304" pitchFamily="18" charset="0"/>
                <a:cs typeface="Times New Roman" panose="02020603050405020304" pitchFamily="18" charset="0"/>
              </a:rPr>
              <a:t>Abstract </a:t>
            </a:r>
            <a:endParaRPr lang="en-US" b="1" dirty="0">
              <a:solidFill>
                <a:srgbClr val="00B05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a:solidFill>
                  <a:srgbClr val="00B050"/>
                </a:solidFill>
                <a:latin typeface="Times New Roman" panose="02020603050405020304" pitchFamily="18" charset="0"/>
                <a:cs typeface="Times New Roman" panose="02020603050405020304" pitchFamily="18" charset="0"/>
              </a:rPr>
              <a:t>Main </a:t>
            </a:r>
            <a:r>
              <a:rPr lang="en-US" b="1" dirty="0" smtClean="0">
                <a:solidFill>
                  <a:srgbClr val="00B050"/>
                </a:solidFill>
                <a:latin typeface="Times New Roman" panose="02020603050405020304" pitchFamily="18" charset="0"/>
                <a:cs typeface="Times New Roman" panose="02020603050405020304" pitchFamily="18" charset="0"/>
              </a:rPr>
              <a:t>Body</a:t>
            </a:r>
            <a:endParaRPr lang="en-US" b="1" dirty="0">
              <a:solidFill>
                <a:srgbClr val="00B05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a:solidFill>
                  <a:srgbClr val="00B050"/>
                </a:solidFill>
                <a:latin typeface="Times New Roman" panose="02020603050405020304" pitchFamily="18" charset="0"/>
                <a:cs typeface="Times New Roman" panose="02020603050405020304" pitchFamily="18" charset="0"/>
              </a:rPr>
              <a:t>4. References.</a:t>
            </a:r>
          </a:p>
        </p:txBody>
      </p:sp>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II. Professional Writing  Research Article Writing (APA Style)</a:t>
            </a:r>
          </a:p>
        </p:txBody>
      </p:sp>
    </p:spTree>
    <p:extLst>
      <p:ext uri="{BB962C8B-B14F-4D97-AF65-F5344CB8AC3E}">
        <p14:creationId xmlns:p14="http://schemas.microsoft.com/office/powerpoint/2010/main" val="288174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00B050"/>
                </a:solidFill>
                <a:latin typeface="Times New Roman" panose="02020603050405020304" pitchFamily="18" charset="0"/>
                <a:cs typeface="Times New Roman" panose="02020603050405020304" pitchFamily="18" charset="0"/>
              </a:rPr>
              <a:t>The reference list </a:t>
            </a:r>
            <a:r>
              <a:rPr lang="en-US" dirty="0">
                <a:latin typeface="Times New Roman" panose="02020603050405020304" pitchFamily="18" charset="0"/>
                <a:cs typeface="Times New Roman" panose="02020603050405020304" pitchFamily="18" charset="0"/>
              </a:rPr>
              <a:t>only identifies sources referred to (cite) in the text of your assignment</a:t>
            </a:r>
            <a:r>
              <a:rPr lang="en-US" dirty="0" smtClean="0">
                <a:latin typeface="Times New Roman" panose="02020603050405020304" pitchFamily="18" charset="0"/>
                <a:cs typeface="Times New Roman" panose="02020603050405020304" pitchFamily="18" charset="0"/>
              </a:rPr>
              <a:t>.</a:t>
            </a:r>
          </a:p>
          <a:p>
            <a:r>
              <a:rPr lang="en-US" b="1" dirty="0">
                <a:solidFill>
                  <a:srgbClr val="00B050"/>
                </a:solidFill>
                <a:latin typeface="Times New Roman" panose="02020603050405020304" pitchFamily="18" charset="0"/>
                <a:cs typeface="Times New Roman" panose="02020603050405020304" pitchFamily="18" charset="0"/>
              </a:rPr>
              <a:t>A bibliography </a:t>
            </a:r>
            <a:r>
              <a:rPr lang="en-US" dirty="0">
                <a:latin typeface="Times New Roman" panose="02020603050405020304" pitchFamily="18" charset="0"/>
                <a:cs typeface="Times New Roman" panose="02020603050405020304" pitchFamily="18" charset="0"/>
              </a:rPr>
              <a:t>is presented in the same format as a reference list but it includes all material consulted in the preparation of your assignment. In other  words, a bibliography presents  the same items  as a reference  list but it also  includes all other sources which you read or consulted but did not cite.</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Difference between a reference list and a bibliography: </a:t>
            </a:r>
          </a:p>
        </p:txBody>
      </p:sp>
    </p:spTree>
    <p:extLst>
      <p:ext uri="{BB962C8B-B14F-4D97-AF65-F5344CB8AC3E}">
        <p14:creationId xmlns:p14="http://schemas.microsoft.com/office/powerpoint/2010/main" val="160679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The research process can be divided into five main phases:  </a:t>
            </a:r>
          </a:p>
          <a:p>
            <a:r>
              <a:rPr lang="en-US" b="1" dirty="0" smtClean="0">
                <a:solidFill>
                  <a:srgbClr val="00B050"/>
                </a:solidFill>
                <a:latin typeface="Times New Roman" panose="02020603050405020304" pitchFamily="18" charset="0"/>
                <a:cs typeface="Times New Roman" panose="02020603050405020304" pitchFamily="18" charset="0"/>
              </a:rPr>
              <a:t>Phase </a:t>
            </a:r>
            <a:r>
              <a:rPr lang="en-US" b="1" dirty="0">
                <a:solidFill>
                  <a:srgbClr val="00B050"/>
                </a:solidFill>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The conceptual phase. </a:t>
            </a:r>
          </a:p>
          <a:p>
            <a:r>
              <a:rPr lang="en-US" b="1" dirty="0" smtClean="0">
                <a:solidFill>
                  <a:srgbClr val="00B050"/>
                </a:solidFill>
                <a:latin typeface="Times New Roman" panose="02020603050405020304" pitchFamily="18" charset="0"/>
                <a:cs typeface="Times New Roman" panose="02020603050405020304" pitchFamily="18" charset="0"/>
              </a:rPr>
              <a:t>Phase </a:t>
            </a:r>
            <a:r>
              <a:rPr lang="en-US" b="1" dirty="0">
                <a:solidFill>
                  <a:srgbClr val="00B050"/>
                </a:solidFill>
                <a:latin typeface="Times New Roman" panose="02020603050405020304" pitchFamily="18" charset="0"/>
                <a:cs typeface="Times New Roman" panose="02020603050405020304" pitchFamily="18" charset="0"/>
              </a:rPr>
              <a:t>two: </a:t>
            </a:r>
            <a:r>
              <a:rPr lang="en-US" dirty="0">
                <a:latin typeface="Times New Roman" panose="02020603050405020304" pitchFamily="18" charset="0"/>
                <a:cs typeface="Times New Roman" panose="02020603050405020304" pitchFamily="18" charset="0"/>
              </a:rPr>
              <a:t>The design and planning phase.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b="1" dirty="0">
                <a:solidFill>
                  <a:srgbClr val="00B050"/>
                </a:solidFill>
                <a:latin typeface="Times New Roman" panose="02020603050405020304" pitchFamily="18" charset="0"/>
                <a:cs typeface="Times New Roman" panose="02020603050405020304" pitchFamily="18" charset="0"/>
              </a:rPr>
              <a:t>Phase three: </a:t>
            </a:r>
            <a:r>
              <a:rPr lang="en-US" dirty="0">
                <a:latin typeface="Times New Roman" panose="02020603050405020304" pitchFamily="18" charset="0"/>
                <a:cs typeface="Times New Roman" panose="02020603050405020304" pitchFamily="18" charset="0"/>
              </a:rPr>
              <a:t>The empirical phase. </a:t>
            </a:r>
          </a:p>
          <a:p>
            <a:r>
              <a:rPr lang="en-US" b="1" dirty="0" smtClean="0">
                <a:solidFill>
                  <a:srgbClr val="00B050"/>
                </a:solidFill>
                <a:latin typeface="Times New Roman" panose="02020603050405020304" pitchFamily="18" charset="0"/>
                <a:cs typeface="Times New Roman" panose="02020603050405020304" pitchFamily="18" charset="0"/>
              </a:rPr>
              <a:t>Phase </a:t>
            </a:r>
            <a:r>
              <a:rPr lang="en-US" b="1" dirty="0">
                <a:solidFill>
                  <a:srgbClr val="00B050"/>
                </a:solidFill>
                <a:latin typeface="Times New Roman" panose="02020603050405020304" pitchFamily="18" charset="0"/>
                <a:cs typeface="Times New Roman" panose="02020603050405020304" pitchFamily="18" charset="0"/>
              </a:rPr>
              <a:t>four: </a:t>
            </a:r>
            <a:r>
              <a:rPr lang="en-US" dirty="0">
                <a:latin typeface="Times New Roman" panose="02020603050405020304" pitchFamily="18" charset="0"/>
                <a:cs typeface="Times New Roman" panose="02020603050405020304" pitchFamily="18" charset="0"/>
              </a:rPr>
              <a:t>The analytic phase. </a:t>
            </a:r>
          </a:p>
          <a:p>
            <a:r>
              <a:rPr lang="en-US" b="1" dirty="0" smtClean="0">
                <a:solidFill>
                  <a:srgbClr val="00B050"/>
                </a:solidFill>
                <a:latin typeface="Times New Roman" panose="02020603050405020304" pitchFamily="18" charset="0"/>
                <a:cs typeface="Times New Roman" panose="02020603050405020304" pitchFamily="18" charset="0"/>
              </a:rPr>
              <a:t>Phase </a:t>
            </a:r>
            <a:r>
              <a:rPr lang="en-US" b="1" dirty="0">
                <a:solidFill>
                  <a:srgbClr val="00B050"/>
                </a:solidFill>
                <a:latin typeface="Times New Roman" panose="02020603050405020304" pitchFamily="18" charset="0"/>
                <a:cs typeface="Times New Roman" panose="02020603050405020304" pitchFamily="18" charset="0"/>
              </a:rPr>
              <a:t>five</a:t>
            </a:r>
            <a:r>
              <a:rPr lang="en-US" dirty="0">
                <a:latin typeface="Times New Roman" panose="02020603050405020304" pitchFamily="18" charset="0"/>
                <a:cs typeface="Times New Roman" panose="02020603050405020304" pitchFamily="18" charset="0"/>
              </a:rPr>
              <a:t>: The dissemination phase. </a:t>
            </a:r>
          </a:p>
        </p:txBody>
      </p:sp>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III. The Research Process</a:t>
            </a:r>
          </a:p>
        </p:txBody>
      </p:sp>
    </p:spTree>
    <p:extLst>
      <p:ext uri="{BB962C8B-B14F-4D97-AF65-F5344CB8AC3E}">
        <p14:creationId xmlns:p14="http://schemas.microsoft.com/office/powerpoint/2010/main" val="90317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activities involved in this phase include thinking, reading, rethinking, theorizing, and reviewing ideas with colleagues or </a:t>
            </a:r>
            <a:r>
              <a:rPr lang="en-US" dirty="0" smtClean="0">
                <a:latin typeface="Times New Roman" panose="02020603050405020304" pitchFamily="18" charset="0"/>
                <a:cs typeface="Times New Roman" panose="02020603050405020304" pitchFamily="18" charset="0"/>
              </a:rPr>
              <a:t>advisors.</a:t>
            </a:r>
          </a:p>
          <a:p>
            <a:pPr>
              <a:buFont typeface="Wingdings" panose="05000000000000000000" pitchFamily="2" charset="2"/>
              <a:buChar char="q"/>
            </a:pPr>
            <a:r>
              <a:rPr lang="en-US" b="1" dirty="0" smtClean="0">
                <a:latin typeface="Times New Roman" panose="02020603050405020304" pitchFamily="18" charset="0"/>
                <a:cs typeface="Times New Roman" panose="02020603050405020304" pitchFamily="18" charset="0"/>
              </a:rPr>
              <a:t> This </a:t>
            </a:r>
            <a:r>
              <a:rPr lang="en-US" b="1" dirty="0">
                <a:latin typeface="Times New Roman" panose="02020603050405020304" pitchFamily="18" charset="0"/>
                <a:cs typeface="Times New Roman" panose="02020603050405020304" pitchFamily="18" charset="0"/>
              </a:rPr>
              <a:t>phase includes the following steps</a:t>
            </a:r>
            <a:r>
              <a:rPr lang="en-US" b="1"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one: Stating a research </a:t>
            </a:r>
            <a:r>
              <a:rPr lang="en-US" b="1" dirty="0" smtClean="0">
                <a:solidFill>
                  <a:srgbClr val="00B050"/>
                </a:solidFill>
                <a:latin typeface="Times New Roman" panose="02020603050405020304" pitchFamily="18" charset="0"/>
                <a:cs typeface="Times New Roman" panose="02020603050405020304" pitchFamily="18" charset="0"/>
              </a:rPr>
              <a:t>problem</a:t>
            </a:r>
          </a:p>
          <a:p>
            <a:pPr marL="0" indent="0">
              <a:buNone/>
            </a:pPr>
            <a:r>
              <a:rPr lang="en-US" dirty="0">
                <a:solidFill>
                  <a:srgbClr val="0070C0"/>
                </a:solidFill>
                <a:latin typeface="Times New Roman" panose="02020603050405020304" pitchFamily="18" charset="0"/>
                <a:cs typeface="Times New Roman" panose="02020603050405020304" pitchFamily="18" charset="0"/>
              </a:rPr>
              <a:t>A researcher starts by moving from a broad area of interest to a more specific problem that tells exactly what he/she is going to study</a:t>
            </a:r>
            <a:r>
              <a:rPr lang="en-US" dirty="0" smtClean="0">
                <a:solidFill>
                  <a:srgbClr val="0070C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two: Defining the research purpose</a:t>
            </a:r>
            <a:r>
              <a:rPr lang="en-US" b="1" dirty="0" smtClean="0">
                <a:solidFill>
                  <a:srgbClr val="00B050"/>
                </a:solidFill>
                <a:latin typeface="Times New Roman" panose="02020603050405020304" pitchFamily="18" charset="0"/>
                <a:cs typeface="Times New Roman" panose="02020603050405020304" pitchFamily="18" charset="0"/>
              </a:rPr>
              <a:t>:</a:t>
            </a:r>
          </a:p>
          <a:p>
            <a:pPr marL="0" indent="0">
              <a:buNone/>
            </a:pPr>
            <a:r>
              <a:rPr lang="en-US" dirty="0">
                <a:solidFill>
                  <a:srgbClr val="0070C0"/>
                </a:solidFill>
                <a:latin typeface="Times New Roman" panose="02020603050405020304" pitchFamily="18" charset="0"/>
                <a:cs typeface="Times New Roman" panose="02020603050405020304" pitchFamily="18" charset="0"/>
              </a:rPr>
              <a:t>This is called the aim of the study. It explains the following: - Why the question is important? - How the answer of this question will serve? (or being utilized?). </a:t>
            </a:r>
          </a:p>
          <a:p>
            <a:pPr marL="0" indent="0">
              <a:buNone/>
            </a:pPr>
            <a:endParaRPr lang="en-US"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Phase one: The conceptual </a:t>
            </a:r>
            <a:r>
              <a:rPr lang="en-US" b="1" dirty="0" smtClean="0">
                <a:solidFill>
                  <a:schemeClr val="tx1"/>
                </a:solidFill>
                <a:latin typeface="Times New Roman" panose="02020603050405020304" pitchFamily="18" charset="0"/>
                <a:cs typeface="Times New Roman" panose="02020603050405020304" pitchFamily="18" charset="0"/>
              </a:rPr>
              <a:t>phase</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52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three: Reviewing related literature</a:t>
            </a:r>
            <a:r>
              <a:rPr lang="en-US" b="1" dirty="0" smtClean="0">
                <a:solidFill>
                  <a:srgbClr val="00B050"/>
                </a:solidFill>
                <a:latin typeface="Times New Roman" panose="02020603050405020304" pitchFamily="18" charset="0"/>
                <a:cs typeface="Times New Roman" panose="02020603050405020304" pitchFamily="18" charset="0"/>
              </a:rPr>
              <a:t>:</a:t>
            </a:r>
          </a:p>
          <a:p>
            <a:r>
              <a:rPr lang="en-US" dirty="0">
                <a:solidFill>
                  <a:srgbClr val="0070C0"/>
                </a:solidFill>
                <a:latin typeface="Times New Roman" panose="02020603050405020304" pitchFamily="18" charset="0"/>
                <a:cs typeface="Times New Roman" panose="02020603050405020304" pitchFamily="18" charset="0"/>
              </a:rPr>
              <a:t>The review of literatures is an essay in which the researcher relates the existing concepts, theories, research methods, and findings to his study question and purpose</a:t>
            </a:r>
            <a:r>
              <a:rPr lang="en-US" dirty="0" smtClean="0">
                <a:solidFill>
                  <a:srgbClr val="0070C0"/>
                </a:solidFill>
                <a:latin typeface="Times New Roman" panose="02020603050405020304" pitchFamily="18" charset="0"/>
                <a:cs typeface="Times New Roman" panose="02020603050405020304" pitchFamily="18" charset="0"/>
              </a:rPr>
              <a:t>.</a:t>
            </a:r>
          </a:p>
          <a:p>
            <a:r>
              <a:rPr lang="en-US" dirty="0">
                <a:solidFill>
                  <a:srgbClr val="0070C0"/>
                </a:solidFill>
                <a:latin typeface="Times New Roman" panose="02020603050405020304" pitchFamily="18" charset="0"/>
                <a:cs typeface="Times New Roman" panose="02020603050405020304" pitchFamily="18" charset="0"/>
              </a:rPr>
              <a:t>If researchers want to build on, confirm, and/or contradict the existing knowledge in a field – therefore qualify as a real contribution to science- they must know what has already been done. This is achieved through literature review. </a:t>
            </a:r>
            <a:endParaRPr lang="en-US" dirty="0" smtClean="0">
              <a:solidFill>
                <a:srgbClr val="0070C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four: Formulating hypothesis  and defining variables</a:t>
            </a:r>
            <a:r>
              <a:rPr lang="en-US" b="1" dirty="0" smtClean="0">
                <a:solidFill>
                  <a:srgbClr val="00B050"/>
                </a:solidFill>
                <a:latin typeface="Times New Roman" panose="02020603050405020304" pitchFamily="18" charset="0"/>
                <a:cs typeface="Times New Roman" panose="02020603050405020304" pitchFamily="18" charset="0"/>
              </a:rPr>
              <a:t>:</a:t>
            </a:r>
          </a:p>
          <a:p>
            <a:r>
              <a:rPr lang="en-US" dirty="0">
                <a:solidFill>
                  <a:srgbClr val="0070C0"/>
                </a:solidFill>
                <a:latin typeface="Times New Roman" panose="02020603050405020304" pitchFamily="18" charset="0"/>
                <a:cs typeface="Times New Roman" panose="02020603050405020304" pitchFamily="18" charset="0"/>
              </a:rPr>
              <a:t>That is writing statements about an expected relationship between the study variables.</a:t>
            </a:r>
          </a:p>
          <a:p>
            <a:pPr>
              <a:buFont typeface="Wingdings" panose="05000000000000000000" pitchFamily="2" charset="2"/>
              <a:buChar char="Ø"/>
            </a:pPr>
            <a:r>
              <a:rPr lang="en-US" b="1" dirty="0" smtClean="0">
                <a:solidFill>
                  <a:srgbClr val="00B050"/>
                </a:solidFill>
                <a:latin typeface="Times New Roman" panose="02020603050405020304" pitchFamily="18" charset="0"/>
                <a:cs typeface="Times New Roman" panose="02020603050405020304" pitchFamily="18" charset="0"/>
              </a:rPr>
              <a:t>Step </a:t>
            </a:r>
            <a:r>
              <a:rPr lang="en-US" b="1" dirty="0">
                <a:solidFill>
                  <a:srgbClr val="00B050"/>
                </a:solidFill>
                <a:latin typeface="Times New Roman" panose="02020603050405020304" pitchFamily="18" charset="0"/>
                <a:cs typeface="Times New Roman" panose="02020603050405020304" pitchFamily="18" charset="0"/>
              </a:rPr>
              <a:t>five: Selecting the research design: </a:t>
            </a:r>
            <a:endParaRPr lang="en-US" b="1" dirty="0" smtClean="0">
              <a:solidFill>
                <a:srgbClr val="00B050"/>
              </a:solidFill>
              <a:latin typeface="Times New Roman" panose="02020603050405020304" pitchFamily="18" charset="0"/>
              <a:cs typeface="Times New Roman" panose="02020603050405020304" pitchFamily="18" charset="0"/>
            </a:endParaRPr>
          </a:p>
          <a:p>
            <a:r>
              <a:rPr lang="en-US" dirty="0">
                <a:solidFill>
                  <a:srgbClr val="0070C0"/>
                </a:solidFill>
                <a:latin typeface="Times New Roman" panose="02020603050405020304" pitchFamily="18" charset="0"/>
                <a:cs typeface="Times New Roman" panose="02020603050405020304" pitchFamily="18" charset="0"/>
              </a:rPr>
              <a:t>The research </a:t>
            </a:r>
            <a:r>
              <a:rPr lang="en-US" dirty="0" smtClean="0">
                <a:solidFill>
                  <a:srgbClr val="0070C0"/>
                </a:solidFill>
                <a:latin typeface="Times New Roman" panose="02020603050405020304" pitchFamily="18" charset="0"/>
                <a:cs typeface="Times New Roman" panose="02020603050405020304" pitchFamily="18" charset="0"/>
              </a:rPr>
              <a:t>design </a:t>
            </a:r>
            <a:r>
              <a:rPr lang="en-US" dirty="0">
                <a:solidFill>
                  <a:srgbClr val="0070C0"/>
                </a:solidFill>
                <a:latin typeface="Times New Roman" panose="02020603050405020304" pitchFamily="18" charset="0"/>
                <a:cs typeface="Times New Roman" panose="02020603050405020304" pitchFamily="18" charset="0"/>
              </a:rPr>
              <a:t>is a systematic and controlled plan </a:t>
            </a:r>
            <a:r>
              <a:rPr lang="en-US" dirty="0" smtClean="0">
                <a:solidFill>
                  <a:srgbClr val="0070C0"/>
                </a:solidFill>
                <a:latin typeface="Times New Roman" panose="02020603050405020304" pitchFamily="18" charset="0"/>
                <a:cs typeface="Times New Roman" panose="02020603050405020304" pitchFamily="18" charset="0"/>
              </a:rPr>
              <a:t>for </a:t>
            </a:r>
            <a:r>
              <a:rPr lang="en-US" dirty="0">
                <a:solidFill>
                  <a:srgbClr val="0070C0"/>
                </a:solidFill>
                <a:latin typeface="Times New Roman" panose="02020603050405020304" pitchFamily="18" charset="0"/>
                <a:cs typeface="Times New Roman" panose="02020603050405020304" pitchFamily="18" charset="0"/>
              </a:rPr>
              <a:t>finding answers to the study question</a:t>
            </a:r>
            <a:r>
              <a:rPr lang="en-US" dirty="0" smtClean="0">
                <a:solidFill>
                  <a:srgbClr val="0070C0"/>
                </a:solidFill>
                <a:latin typeface="Times New Roman" panose="02020603050405020304" pitchFamily="18" charset="0"/>
                <a:cs typeface="Times New Roman" panose="02020603050405020304" pitchFamily="18" charset="0"/>
              </a:rPr>
              <a:t>.</a:t>
            </a:r>
          </a:p>
          <a:p>
            <a:r>
              <a:rPr lang="en-US" dirty="0">
                <a:solidFill>
                  <a:srgbClr val="0070C0"/>
                </a:solidFill>
                <a:latin typeface="Times New Roman" panose="02020603050405020304" pitchFamily="18" charset="0"/>
                <a:cs typeface="Times New Roman" panose="02020603050405020304" pitchFamily="18" charset="0"/>
              </a:rPr>
              <a:t>It offers a map for organizing the sample through data analysis.</a:t>
            </a:r>
          </a:p>
          <a:p>
            <a:endParaRPr lang="en-US" dirty="0">
              <a:solidFill>
                <a:srgbClr val="0070C0"/>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b="1" dirty="0" smtClean="0">
                <a:solidFill>
                  <a:prstClr val="black"/>
                </a:solidFill>
                <a:latin typeface="Times New Roman" panose="02020603050405020304" pitchFamily="18" charset="0"/>
                <a:cs typeface="Times New Roman" panose="02020603050405020304" pitchFamily="18" charset="0"/>
              </a:rPr>
              <a:t>Continue phase </a:t>
            </a:r>
            <a:r>
              <a:rPr lang="en-US" b="1" dirty="0">
                <a:solidFill>
                  <a:prstClr val="black"/>
                </a:solidFill>
                <a:latin typeface="Times New Roman" panose="02020603050405020304" pitchFamily="18" charset="0"/>
                <a:cs typeface="Times New Roman" panose="02020603050405020304" pitchFamily="18" charset="0"/>
              </a:rPr>
              <a:t>one: The conceptual phase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5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six: Selecting population and sampling: </a:t>
            </a:r>
            <a:endParaRPr lang="en-US" b="1" dirty="0" smtClean="0">
              <a:solidFill>
                <a:srgbClr val="00B050"/>
              </a:solidFill>
              <a:latin typeface="Times New Roman" panose="02020603050405020304" pitchFamily="18" charset="0"/>
              <a:cs typeface="Times New Roman" panose="02020603050405020304" pitchFamily="18" charset="0"/>
            </a:endParaRPr>
          </a:p>
          <a:p>
            <a:r>
              <a:rPr lang="en-US" dirty="0" smtClean="0">
                <a:solidFill>
                  <a:srgbClr val="0070C0"/>
                </a:solidFill>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Once the researcher has formulated his study question, reviewed his/her literatures and deciding on a plan for doing the study, he/she is now ready to choose the study population and sample. </a:t>
            </a:r>
            <a:endParaRPr lang="en-US" dirty="0" smtClean="0">
              <a:solidFill>
                <a:srgbClr val="0070C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seven: Developing data collection </a:t>
            </a:r>
            <a:r>
              <a:rPr lang="en-US" b="1" dirty="0" smtClean="0">
                <a:solidFill>
                  <a:srgbClr val="00B050"/>
                </a:solidFill>
                <a:latin typeface="Times New Roman" panose="02020603050405020304" pitchFamily="18" charset="0"/>
                <a:cs typeface="Times New Roman" panose="02020603050405020304" pitchFamily="18" charset="0"/>
              </a:rPr>
              <a:t>tools:</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eight: Conducting a pilot </a:t>
            </a:r>
            <a:r>
              <a:rPr lang="en-US" b="1" dirty="0" smtClean="0">
                <a:solidFill>
                  <a:srgbClr val="00B050"/>
                </a:solidFill>
                <a:latin typeface="Times New Roman" panose="02020603050405020304" pitchFamily="18" charset="0"/>
                <a:cs typeface="Times New Roman" panose="02020603050405020304" pitchFamily="18" charset="0"/>
              </a:rPr>
              <a:t>study.</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nine: Data collection</a:t>
            </a:r>
            <a:r>
              <a:rPr lang="en-US" b="1" dirty="0" smtClean="0">
                <a:solidFill>
                  <a:srgbClr val="00B05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ten: Data analysis</a:t>
            </a:r>
            <a:r>
              <a:rPr lang="en-US" b="1" dirty="0" smtClean="0">
                <a:solidFill>
                  <a:srgbClr val="00B05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eleven: Interpreting and discussing the results</a:t>
            </a:r>
            <a:r>
              <a:rPr lang="en-US" b="1" dirty="0" smtClean="0">
                <a:solidFill>
                  <a:srgbClr val="00B05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twelve: Writing a conclusion and recommendation</a:t>
            </a:r>
            <a:r>
              <a:rPr lang="en-US" b="1" dirty="0" smtClean="0">
                <a:solidFill>
                  <a:srgbClr val="00B05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thirteen: Communicating  conclusions</a:t>
            </a:r>
            <a:r>
              <a:rPr lang="en-US" b="1" dirty="0" smtClean="0">
                <a:solidFill>
                  <a:srgbClr val="00B05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00B050"/>
                </a:solidFill>
                <a:latin typeface="Times New Roman" panose="02020603050405020304" pitchFamily="18" charset="0"/>
                <a:cs typeface="Times New Roman" panose="02020603050405020304" pitchFamily="18" charset="0"/>
              </a:rPr>
              <a:t>Step fourteen: Utilizing the findings:</a:t>
            </a:r>
          </a:p>
        </p:txBody>
      </p:sp>
      <p:sp>
        <p:nvSpPr>
          <p:cNvPr id="3" name="Title 2"/>
          <p:cNvSpPr>
            <a:spLocks noGrp="1"/>
          </p:cNvSpPr>
          <p:nvPr>
            <p:ph type="title"/>
          </p:nvPr>
        </p:nvSpPr>
        <p:spPr/>
        <p:txBody>
          <a:bodyPr/>
          <a:lstStyle/>
          <a:p>
            <a:r>
              <a:rPr lang="en-US" b="1" dirty="0">
                <a:solidFill>
                  <a:prstClr val="black"/>
                </a:solidFill>
                <a:latin typeface="Times New Roman" panose="02020603050405020304" pitchFamily="18" charset="0"/>
                <a:cs typeface="Times New Roman" panose="02020603050405020304" pitchFamily="18" charset="0"/>
              </a:rPr>
              <a:t>Continue phase one: The conceptual phase</a:t>
            </a:r>
            <a:endParaRPr lang="en-US" dirty="0"/>
          </a:p>
        </p:txBody>
      </p:sp>
    </p:spTree>
    <p:extLst>
      <p:ext uri="{BB962C8B-B14F-4D97-AF65-F5344CB8AC3E}">
        <p14:creationId xmlns:p14="http://schemas.microsoft.com/office/powerpoint/2010/main" val="306043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lgn="ctr">
              <a:buNone/>
            </a:pPr>
            <a:r>
              <a:rPr lang="en-US" sz="4000" b="1" dirty="0" smtClean="0">
                <a:latin typeface="Times New Roman" panose="02020603050405020304" pitchFamily="18" charset="0"/>
                <a:cs typeface="Times New Roman" panose="02020603050405020304" pitchFamily="18" charset="0"/>
              </a:rPr>
              <a:t>Any question</a:t>
            </a:r>
          </a:p>
          <a:p>
            <a:pPr marL="0" indent="0" algn="ctr">
              <a:buNone/>
            </a:pPr>
            <a:endParaRPr lang="en-US" sz="4000" b="1" dirty="0">
              <a:latin typeface="Times New Roman" panose="02020603050405020304" pitchFamily="18" charset="0"/>
              <a:cs typeface="Times New Roman" panose="02020603050405020304" pitchFamily="18" charset="0"/>
            </a:endParaRPr>
          </a:p>
          <a:p>
            <a:pPr marL="0" indent="0" algn="ctr">
              <a:buNone/>
            </a:pPr>
            <a:r>
              <a:rPr lang="en-US" sz="4000" b="1" dirty="0" smtClean="0">
                <a:latin typeface="Times New Roman" panose="02020603050405020304" pitchFamily="18" charset="0"/>
                <a:cs typeface="Times New Roman" panose="02020603050405020304" pitchFamily="18" charset="0"/>
              </a:rPr>
              <a:t> </a:t>
            </a:r>
            <a:endParaRPr lang="en-US" sz="4000" b="1" dirty="0">
              <a:latin typeface="Times New Roman" panose="02020603050405020304" pitchFamily="18" charset="0"/>
              <a:cs typeface="Times New Roman" panose="02020603050405020304" pitchFamily="18" charset="0"/>
            </a:endParaRPr>
          </a:p>
          <a:p>
            <a:pPr marL="0" indent="0" algn="ctr">
              <a:buNone/>
            </a:pPr>
            <a:r>
              <a:rPr lang="en-US" sz="4000" b="1" dirty="0" smtClean="0">
                <a:latin typeface="Times New Roman" panose="02020603050405020304" pitchFamily="18" charset="0"/>
                <a:cs typeface="Times New Roman" panose="02020603050405020304" pitchFamily="18" charset="0"/>
              </a:rPr>
              <a:t>Thank you </a:t>
            </a:r>
            <a:endParaRPr lang="en-US" sz="4000"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8058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Study (Investigation or research project</a:t>
            </a:r>
            <a:r>
              <a:rPr lang="en-US" b="1" dirty="0" smtClean="0">
                <a:latin typeface="Times New Roman" panose="02020603050405020304" pitchFamily="18" charset="0"/>
                <a:cs typeface="Times New Roman" panose="02020603050405020304" pitchFamily="18" charset="0"/>
              </a:rPr>
              <a:t>):</a:t>
            </a:r>
          </a:p>
          <a:p>
            <a:pPr marL="0" lvl="0" indent="0">
              <a:buNone/>
            </a:pPr>
            <a:r>
              <a:rPr lang="en-US" dirty="0">
                <a:latin typeface="Times New Roman" panose="02020603050405020304" pitchFamily="18" charset="0"/>
                <a:cs typeface="Times New Roman" panose="02020603050405020304" pitchFamily="18" charset="0"/>
              </a:rPr>
              <a:t>A process of addressing a problem or answering a question through a </a:t>
            </a:r>
            <a:r>
              <a:rPr lang="en-US" dirty="0" smtClean="0">
                <a:latin typeface="Times New Roman" panose="02020603050405020304" pitchFamily="18" charset="0"/>
                <a:cs typeface="Times New Roman" panose="02020603050405020304" pitchFamily="18" charset="0"/>
              </a:rPr>
              <a:t>disciplined research.</a:t>
            </a:r>
          </a:p>
          <a:p>
            <a:r>
              <a:rPr lang="en-US" b="1" dirty="0" smtClean="0">
                <a:latin typeface="Times New Roman" panose="02020603050405020304" pitchFamily="18" charset="0"/>
                <a:cs typeface="Times New Roman" panose="02020603050405020304" pitchFamily="18" charset="0"/>
              </a:rPr>
              <a:t>Concept:</a:t>
            </a:r>
          </a:p>
          <a:p>
            <a:pPr marL="0" indent="0">
              <a:buNone/>
            </a:pPr>
            <a:r>
              <a:rPr lang="en-US" dirty="0">
                <a:latin typeface="Times New Roman" panose="02020603050405020304" pitchFamily="18" charset="0"/>
                <a:cs typeface="Times New Roman" panose="02020603050405020304" pitchFamily="18" charset="0"/>
              </a:rPr>
              <a:t> A general idea referring to a behavior or characteristic of an individual, group, or nation". For example, pain, patient care, coping, </a:t>
            </a:r>
            <a:r>
              <a:rPr lang="en-US" dirty="0" smtClean="0">
                <a:latin typeface="Times New Roman" panose="02020603050405020304" pitchFamily="18" charset="0"/>
                <a:cs typeface="Times New Roman" panose="02020603050405020304" pitchFamily="18" charset="0"/>
              </a:rPr>
              <a:t>happiness</a:t>
            </a:r>
            <a:r>
              <a:rPr lang="en-US" dirty="0">
                <a:latin typeface="Times New Roman" panose="02020603050405020304" pitchFamily="18" charset="0"/>
                <a:cs typeface="Times New Roman" panose="02020603050405020304" pitchFamily="18" charset="0"/>
              </a:rPr>
              <a:t>, cleanliness, dignity…etc</a:t>
            </a:r>
            <a:r>
              <a:rPr lang="en-US" dirty="0" smtClean="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Construct</a:t>
            </a:r>
            <a:r>
              <a:rPr lang="en-US" b="1"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A concept specified in such a way that it is observable in the real world, in order to facilitate testing of the idea". For example, position, in real world has many different meanings in gynecology, in management, and in meeting</a:t>
            </a:r>
            <a:r>
              <a:rPr lang="en-US" dirty="0" smtClean="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Variable: </a:t>
            </a:r>
            <a:endParaRPr lang="en-US" b="1"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concept that is observable, measurable, and has a dimension that can vary". For example, temperature is a variable that is observable, measurable, and varies from high to low</a:t>
            </a:r>
            <a:endParaRPr lang="en-US" dirty="0" smtClean="0">
              <a:latin typeface="Times New Roman" panose="02020603050405020304" pitchFamily="18" charset="0"/>
              <a:cs typeface="Times New Roman" panose="02020603050405020304" pitchFamily="18" charset="0"/>
            </a:endParaRPr>
          </a:p>
        </p:txBody>
      </p:sp>
      <p:sp>
        <p:nvSpPr>
          <p:cNvPr id="13" name="Title 1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Basic Research Terminology</a:t>
            </a:r>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Font typeface="+mj-lt"/>
              <a:buAutoNum type="arabicPeriod"/>
            </a:pPr>
            <a:r>
              <a:rPr lang="en-US" b="1" dirty="0">
                <a:latin typeface="Times New Roman" panose="02020603050405020304" pitchFamily="18" charset="0"/>
                <a:cs typeface="Times New Roman" panose="02020603050405020304" pitchFamily="18" charset="0"/>
              </a:rPr>
              <a:t>Dichotomous variables</a:t>
            </a:r>
            <a:r>
              <a:rPr lang="en-US" b="1"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variables vary in only two values. </a:t>
            </a:r>
            <a:r>
              <a:rPr lang="en-US" b="1" dirty="0">
                <a:solidFill>
                  <a:srgbClr val="FF0000"/>
                </a:solidFill>
                <a:latin typeface="Times New Roman" panose="02020603050405020304" pitchFamily="18" charset="0"/>
                <a:cs typeface="Times New Roman" panose="02020603050405020304" pitchFamily="18" charset="0"/>
              </a:rPr>
              <a:t>For example: </a:t>
            </a:r>
            <a:r>
              <a:rPr lang="en-US" dirty="0">
                <a:latin typeface="Times New Roman" panose="02020603050405020304" pitchFamily="18" charset="0"/>
                <a:cs typeface="Times New Roman" panose="02020603050405020304" pitchFamily="18" charset="0"/>
              </a:rPr>
              <a:t>Male / female; Alive / dead; Day / </a:t>
            </a:r>
            <a:r>
              <a:rPr lang="en-US" dirty="0" smtClean="0">
                <a:latin typeface="Times New Roman" panose="02020603050405020304" pitchFamily="18" charset="0"/>
                <a:cs typeface="Times New Roman" panose="02020603050405020304" pitchFamily="18" charset="0"/>
              </a:rPr>
              <a:t>night.</a:t>
            </a:r>
          </a:p>
          <a:p>
            <a:pPr marL="0" indent="0">
              <a:buNone/>
            </a:pPr>
            <a:r>
              <a:rPr lang="en-US" b="1" dirty="0" smtClean="0">
                <a:latin typeface="Times New Roman" panose="02020603050405020304" pitchFamily="18" charset="0"/>
                <a:cs typeface="Times New Roman" panose="02020603050405020304" pitchFamily="18" charset="0"/>
              </a:rPr>
              <a:t>2. Demographic (Attribute) variable: </a:t>
            </a:r>
          </a:p>
          <a:p>
            <a:pPr marL="0" indent="0">
              <a:buNone/>
            </a:pPr>
            <a:r>
              <a:rPr lang="en-US" dirty="0">
                <a:latin typeface="Times New Roman" panose="02020603050405020304" pitchFamily="18" charset="0"/>
                <a:cs typeface="Times New Roman" panose="02020603050405020304" pitchFamily="18" charset="0"/>
              </a:rPr>
              <a:t>A pre-existing characteristic or attribute </a:t>
            </a:r>
            <a:r>
              <a:rPr lang="en-US" b="1" dirty="0">
                <a:solidFill>
                  <a:srgbClr val="FF0000"/>
                </a:solidFill>
                <a:latin typeface="Times New Roman" panose="02020603050405020304" pitchFamily="18" charset="0"/>
                <a:cs typeface="Times New Roman" panose="02020603050405020304" pitchFamily="18" charset="0"/>
              </a:rPr>
              <a:t>such as </a:t>
            </a:r>
            <a:r>
              <a:rPr lang="en-US" dirty="0">
                <a:latin typeface="Times New Roman" panose="02020603050405020304" pitchFamily="18" charset="0"/>
                <a:cs typeface="Times New Roman" panose="02020603050405020304" pitchFamily="18" charset="0"/>
              </a:rPr>
              <a:t>age, sex …etc. which the researcher simply observes and measures and collect to describe a sample</a:t>
            </a:r>
            <a:r>
              <a:rPr lang="en-US" dirty="0" smtClean="0">
                <a:latin typeface="Times New Roman" panose="02020603050405020304" pitchFamily="18" charset="0"/>
                <a:cs typeface="Times New Roman" panose="02020603050405020304" pitchFamily="18" charset="0"/>
              </a:rPr>
              <a:t>.</a:t>
            </a:r>
          </a:p>
          <a:p>
            <a:pPr marL="0" indent="0">
              <a:buNone/>
            </a:pPr>
            <a:r>
              <a:rPr lang="en-US" b="1" dirty="0" smtClean="0">
                <a:latin typeface="Times New Roman" panose="02020603050405020304" pitchFamily="18" charset="0"/>
                <a:cs typeface="Times New Roman" panose="02020603050405020304" pitchFamily="18" charset="0"/>
              </a:rPr>
              <a:t>3. Active </a:t>
            </a:r>
            <a:r>
              <a:rPr lang="en-US" b="1" dirty="0">
                <a:latin typeface="Times New Roman" panose="02020603050405020304" pitchFamily="18" charset="0"/>
                <a:cs typeface="Times New Roman" panose="02020603050405020304" pitchFamily="18" charset="0"/>
              </a:rPr>
              <a:t>variables: </a:t>
            </a:r>
            <a:endParaRPr lang="en-US" b="1"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these are </a:t>
            </a:r>
            <a:r>
              <a:rPr lang="en-US" dirty="0">
                <a:latin typeface="Times New Roman" panose="02020603050405020304" pitchFamily="18" charset="0"/>
                <a:cs typeface="Times New Roman" panose="02020603050405020304" pitchFamily="18" charset="0"/>
              </a:rPr>
              <a:t>the variables that do not pre-exist, so, the researcher has to create them. </a:t>
            </a: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For </a:t>
            </a:r>
            <a:r>
              <a:rPr lang="en-US" b="1" dirty="0">
                <a:solidFill>
                  <a:srgbClr val="FF0000"/>
                </a:solidFill>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If  the  researcher  is  testing  the  effectiveness  of  4  drugs  on  blood pressure, here,  the drugs  (all the four)  are considered  a variable  that varies  among individuals. Where different ones are taking different drugs: a, b, c or d.</a:t>
            </a:r>
          </a:p>
        </p:txBody>
      </p:sp>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Types of </a:t>
            </a:r>
            <a:r>
              <a:rPr lang="en-US" b="1" dirty="0" smtClean="0">
                <a:latin typeface="Times New Roman" panose="02020603050405020304" pitchFamily="18" charset="0"/>
                <a:cs typeface="Times New Roman" panose="02020603050405020304" pitchFamily="18" charset="0"/>
              </a:rPr>
              <a:t>variables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286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4. Dependent </a:t>
            </a:r>
            <a:r>
              <a:rPr lang="en-US" b="1" dirty="0">
                <a:latin typeface="Times New Roman" panose="02020603050405020304" pitchFamily="18" charset="0"/>
                <a:cs typeface="Times New Roman" panose="02020603050405020304" pitchFamily="18" charset="0"/>
              </a:rPr>
              <a:t>and independent variables</a:t>
            </a:r>
            <a:r>
              <a:rPr lang="en-US" b="1"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b="1" dirty="0" smtClean="0">
                <a:solidFill>
                  <a:srgbClr val="FF0000"/>
                </a:solidFill>
                <a:latin typeface="Times New Roman" panose="02020603050405020304" pitchFamily="18" charset="0"/>
                <a:cs typeface="Times New Roman" panose="02020603050405020304" pitchFamily="18" charset="0"/>
              </a:rPr>
              <a:t>Independent </a:t>
            </a:r>
            <a:r>
              <a:rPr lang="en-US" b="1" dirty="0">
                <a:solidFill>
                  <a:srgbClr val="FF0000"/>
                </a:solidFill>
                <a:latin typeface="Times New Roman" panose="02020603050405020304" pitchFamily="18" charset="0"/>
                <a:cs typeface="Times New Roman" panose="02020603050405020304" pitchFamily="18" charset="0"/>
              </a:rPr>
              <a:t>variable:  </a:t>
            </a:r>
            <a:r>
              <a:rPr lang="en-US" dirty="0">
                <a:latin typeface="Times New Roman" panose="02020603050405020304" pitchFamily="18" charset="0"/>
                <a:cs typeface="Times New Roman" panose="02020603050405020304" pitchFamily="18" charset="0"/>
              </a:rPr>
              <a:t>"It is the variable that is believed to cause or influence the dependent variable".  It is also known as experimental or treatment variable</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rgbClr val="FF0000"/>
                </a:solidFill>
                <a:latin typeface="Times New Roman" panose="02020603050405020304" pitchFamily="18" charset="0"/>
                <a:cs typeface="Times New Roman" panose="02020603050405020304" pitchFamily="18" charset="0"/>
              </a:rPr>
              <a:t>Dependent variable:  </a:t>
            </a:r>
            <a:r>
              <a:rPr lang="en-US" dirty="0">
                <a:latin typeface="Times New Roman" panose="02020603050405020304" pitchFamily="18" charset="0"/>
                <a:cs typeface="Times New Roman" panose="02020603050405020304" pitchFamily="18" charset="0"/>
              </a:rPr>
              <a:t>"It is the variable that is influenced by the independent variable".  Also called as outcome variable. It may be a response, behavior or a change that the researcher wants to predict or explain.</a:t>
            </a:r>
          </a:p>
        </p:txBody>
      </p:sp>
      <p:sp>
        <p:nvSpPr>
          <p:cNvPr id="3" name="Title 2"/>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Continue: types </a:t>
            </a:r>
            <a:r>
              <a:rPr lang="en-US" b="1" dirty="0">
                <a:latin typeface="Times New Roman" panose="02020603050405020304" pitchFamily="18" charset="0"/>
                <a:cs typeface="Times New Roman" panose="02020603050405020304" pitchFamily="18" charset="0"/>
              </a:rPr>
              <a:t>of variables </a:t>
            </a:r>
          </a:p>
        </p:txBody>
      </p:sp>
    </p:spTree>
    <p:extLst>
      <p:ext uri="{BB962C8B-B14F-4D97-AF65-F5344CB8AC3E}">
        <p14:creationId xmlns:p14="http://schemas.microsoft.com/office/powerpoint/2010/main" val="3617634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5161825"/>
              </p:ext>
            </p:extLst>
          </p:nvPr>
        </p:nvGraphicFramePr>
        <p:xfrm>
          <a:off x="1522413" y="1828800"/>
          <a:ext cx="9601200" cy="404368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r>
                        <a:rPr lang="en-US" b="1" dirty="0" smtClean="0"/>
                        <a:t>Dose </a:t>
                      </a:r>
                      <a:endParaRPr lang="en-US" b="1" dirty="0"/>
                    </a:p>
                  </a:txBody>
                  <a:tcPr/>
                </a:tc>
                <a:tc>
                  <a:txBody>
                    <a:bodyPr/>
                    <a:lstStyle/>
                    <a:p>
                      <a:r>
                        <a:rPr lang="en-US" b="1" dirty="0" smtClean="0"/>
                        <a:t>Smoking</a:t>
                      </a:r>
                      <a:endParaRPr lang="en-US" b="1" dirty="0"/>
                    </a:p>
                  </a:txBody>
                  <a:tcPr/>
                </a:tc>
                <a:tc>
                  <a:txBody>
                    <a:bodyPr/>
                    <a:lstStyle/>
                    <a:p>
                      <a:r>
                        <a:rPr lang="en-US" b="1" dirty="0" smtClean="0"/>
                        <a:t>Lead to</a:t>
                      </a:r>
                      <a:endParaRPr lang="en-US" b="1" dirty="0"/>
                    </a:p>
                  </a:txBody>
                  <a:tcPr/>
                </a:tc>
                <a:tc>
                  <a:txBody>
                    <a:bodyPr/>
                    <a:lstStyle/>
                    <a:p>
                      <a:r>
                        <a:rPr lang="en-US" b="1" dirty="0" smtClean="0"/>
                        <a:t>Lung cancer?</a:t>
                      </a:r>
                      <a:endParaRPr lang="en-US" b="1" dirty="0"/>
                    </a:p>
                  </a:txBody>
                  <a:tcPr/>
                </a:tc>
              </a:tr>
              <a:tr h="370840">
                <a:tc>
                  <a:txBody>
                    <a:bodyPr/>
                    <a:lstStyle/>
                    <a:p>
                      <a:r>
                        <a:rPr lang="en-US" b="1" dirty="0" smtClean="0"/>
                        <a:t>Does</a:t>
                      </a:r>
                      <a:endParaRPr lang="en-US" b="1" dirty="0"/>
                    </a:p>
                  </a:txBody>
                  <a:tcPr/>
                </a:tc>
                <a:tc>
                  <a:txBody>
                    <a:bodyPr/>
                    <a:lstStyle/>
                    <a:p>
                      <a:r>
                        <a:rPr lang="en-US" b="1" dirty="0" smtClean="0"/>
                        <a:t>Nursing care</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B050"/>
                          </a:solidFill>
                          <a:effectLst/>
                          <a:uLnTx/>
                          <a:uFillTx/>
                          <a:latin typeface="+mn-lt"/>
                          <a:ea typeface="+mn-ea"/>
                          <a:cs typeface="+mn-cs"/>
                        </a:rPr>
                        <a:t>Lead to</a:t>
                      </a:r>
                    </a:p>
                    <a:p>
                      <a:endParaRPr lang="en-US" b="1" dirty="0">
                        <a:solidFill>
                          <a:srgbClr val="00B050"/>
                        </a:solidFill>
                      </a:endParaRPr>
                    </a:p>
                  </a:txBody>
                  <a:tcPr/>
                </a:tc>
                <a:tc>
                  <a:txBody>
                    <a:bodyPr/>
                    <a:lstStyle/>
                    <a:p>
                      <a:r>
                        <a:rPr lang="en-US" b="1" dirty="0" smtClean="0"/>
                        <a:t>Rapid recovery?</a:t>
                      </a:r>
                      <a:endParaRPr lang="en-US" b="1" dirty="0"/>
                    </a:p>
                  </a:txBody>
                  <a:tcPr/>
                </a:tc>
              </a:tr>
              <a:tr h="370840">
                <a:tc>
                  <a:txBody>
                    <a:bodyPr/>
                    <a:lstStyle/>
                    <a:p>
                      <a:r>
                        <a:rPr lang="en-US" b="1" dirty="0" smtClean="0"/>
                        <a:t>Does</a:t>
                      </a:r>
                      <a:endParaRPr lang="en-US" b="1" dirty="0"/>
                    </a:p>
                  </a:txBody>
                  <a:tcPr/>
                </a:tc>
                <a:tc>
                  <a:txBody>
                    <a:bodyPr/>
                    <a:lstStyle/>
                    <a:p>
                      <a:r>
                        <a:rPr lang="en-US" b="1" dirty="0" smtClean="0"/>
                        <a:t>Drug (a)</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B050"/>
                          </a:solidFill>
                          <a:effectLst/>
                          <a:uLnTx/>
                          <a:uFillTx/>
                          <a:latin typeface="+mn-lt"/>
                          <a:ea typeface="+mn-ea"/>
                          <a:cs typeface="+mn-cs"/>
                        </a:rPr>
                        <a:t>Lead to</a:t>
                      </a:r>
                    </a:p>
                    <a:p>
                      <a:endParaRPr lang="en-US" b="1" dirty="0">
                        <a:solidFill>
                          <a:srgbClr val="00B050"/>
                        </a:solidFill>
                      </a:endParaRPr>
                    </a:p>
                  </a:txBody>
                  <a:tcPr/>
                </a:tc>
                <a:tc>
                  <a:txBody>
                    <a:bodyPr/>
                    <a:lstStyle/>
                    <a:p>
                      <a:r>
                        <a:rPr lang="en-US" b="1" dirty="0" smtClean="0"/>
                        <a:t>Improvement?</a:t>
                      </a:r>
                      <a:endParaRPr lang="en-US" b="1" dirty="0"/>
                    </a:p>
                  </a:txBody>
                  <a:tcPr/>
                </a:tc>
              </a:tr>
              <a:tr h="370840">
                <a:tc gridSpan="2">
                  <a:txBody>
                    <a:bodyPr/>
                    <a:lstStyle/>
                    <a:p>
                      <a:pPr algn="ctr"/>
                      <a:r>
                        <a:rPr lang="en-US" sz="6000" b="1" dirty="0" smtClean="0">
                          <a:solidFill>
                            <a:srgbClr val="FF0000"/>
                          </a:solidFill>
                        </a:rPr>
                        <a:t>↓</a:t>
                      </a:r>
                      <a:endParaRPr lang="en-US" sz="6000" b="1" dirty="0">
                        <a:solidFill>
                          <a:srgbClr val="FF0000"/>
                        </a:solidFill>
                      </a:endParaRPr>
                    </a:p>
                  </a:txBody>
                  <a:tcPr/>
                </a:tc>
                <a:tc hMerge="1">
                  <a:txBody>
                    <a:bodyPr/>
                    <a:lstStyle/>
                    <a:p>
                      <a:endParaRPr lang="en-US" b="1"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smtClean="0">
                          <a:ln>
                            <a:noFill/>
                          </a:ln>
                          <a:solidFill>
                            <a:srgbClr val="0070C0"/>
                          </a:solidFill>
                          <a:effectLst/>
                          <a:uLnTx/>
                          <a:uFillTx/>
                          <a:latin typeface="+mn-lt"/>
                          <a:ea typeface="+mn-ea"/>
                          <a:cs typeface="+mn-cs"/>
                        </a:rPr>
                        <a:t>↓</a:t>
                      </a:r>
                    </a:p>
                    <a:p>
                      <a:pPr algn="ctr"/>
                      <a:endParaRPr lang="en-US" b="1" dirty="0">
                        <a:solidFill>
                          <a:srgbClr val="0070C0"/>
                        </a:solidFill>
                      </a:endParaRPr>
                    </a:p>
                  </a:txBody>
                  <a:tcPr/>
                </a:tc>
                <a:tc hMerge="1">
                  <a:txBody>
                    <a:bodyPr/>
                    <a:lstStyle/>
                    <a:p>
                      <a:endParaRPr lang="en-US" dirty="0"/>
                    </a:p>
                  </a:txBody>
                  <a:tcPr/>
                </a:tc>
              </a:tr>
              <a:tr h="370840">
                <a:tc gridSpan="2">
                  <a:txBody>
                    <a:bodyPr/>
                    <a:lstStyle/>
                    <a:p>
                      <a:pPr algn="ctr"/>
                      <a:r>
                        <a:rPr lang="en-US" b="1" dirty="0" smtClean="0">
                          <a:solidFill>
                            <a:srgbClr val="FF0000"/>
                          </a:solidFill>
                        </a:rPr>
                        <a:t>Cause</a:t>
                      </a:r>
                      <a:endParaRPr lang="en-US" b="1" dirty="0">
                        <a:solidFill>
                          <a:srgbClr val="FF0000"/>
                        </a:solidFill>
                      </a:endParaRPr>
                    </a:p>
                  </a:txBody>
                  <a:tcPr/>
                </a:tc>
                <a:tc hMerge="1">
                  <a:txBody>
                    <a:bodyPr/>
                    <a:lstStyle/>
                    <a:p>
                      <a:endParaRPr lang="en-US" b="1" dirty="0"/>
                    </a:p>
                  </a:txBody>
                  <a:tcPr/>
                </a:tc>
                <a:tc gridSpan="2">
                  <a:txBody>
                    <a:bodyPr/>
                    <a:lstStyle/>
                    <a:p>
                      <a:pPr algn="ctr"/>
                      <a:r>
                        <a:rPr lang="en-US" b="1" dirty="0" smtClean="0">
                          <a:solidFill>
                            <a:srgbClr val="0070C0"/>
                          </a:solidFill>
                        </a:rPr>
                        <a:t>Effect</a:t>
                      </a:r>
                      <a:endParaRPr lang="en-US" b="1" dirty="0">
                        <a:solidFill>
                          <a:srgbClr val="0070C0"/>
                        </a:solidFill>
                      </a:endParaRPr>
                    </a:p>
                  </a:txBody>
                  <a:tcPr/>
                </a:tc>
                <a:tc hMerge="1">
                  <a:txBody>
                    <a:bodyPr/>
                    <a:lstStyle/>
                    <a:p>
                      <a:endParaRPr lang="en-US" b="1" dirty="0"/>
                    </a:p>
                  </a:txBody>
                  <a:tcPr/>
                </a:tc>
              </a:tr>
              <a:tr h="370840">
                <a:tc gridSpan="2">
                  <a:txBody>
                    <a:bodyPr/>
                    <a:lstStyle/>
                    <a:p>
                      <a:pPr algn="ctr"/>
                      <a:r>
                        <a:rPr lang="en-US" b="1" dirty="0" smtClean="0">
                          <a:solidFill>
                            <a:srgbClr val="FF0000"/>
                          </a:solidFill>
                        </a:rPr>
                        <a:t>Independent variable</a:t>
                      </a:r>
                      <a:endParaRPr lang="en-US" b="1" dirty="0">
                        <a:solidFill>
                          <a:srgbClr val="FF0000"/>
                        </a:solidFill>
                      </a:endParaRPr>
                    </a:p>
                  </a:txBody>
                  <a:tcPr/>
                </a:tc>
                <a:tc hMerge="1">
                  <a:txBody>
                    <a:bodyPr/>
                    <a:lstStyle/>
                    <a:p>
                      <a:endParaRPr lang="en-US" b="1" dirty="0"/>
                    </a:p>
                  </a:txBody>
                  <a:tcPr/>
                </a:tc>
                <a:tc gridSpan="2">
                  <a:txBody>
                    <a:bodyPr/>
                    <a:lstStyle/>
                    <a:p>
                      <a:pPr algn="ctr"/>
                      <a:r>
                        <a:rPr lang="en-US" b="1" dirty="0" smtClean="0">
                          <a:solidFill>
                            <a:srgbClr val="0070C0"/>
                          </a:solidFill>
                        </a:rPr>
                        <a:t>Dependent variable</a:t>
                      </a:r>
                      <a:endParaRPr lang="en-US" b="1" dirty="0">
                        <a:solidFill>
                          <a:srgbClr val="0070C0"/>
                        </a:solidFill>
                      </a:endParaRPr>
                    </a:p>
                  </a:txBody>
                  <a:tcPr/>
                </a:tc>
                <a:tc hMerge="1">
                  <a:txBody>
                    <a:bodyPr/>
                    <a:lstStyle/>
                    <a:p>
                      <a:endParaRPr lang="en-US" b="1" dirty="0"/>
                    </a:p>
                  </a:txBody>
                  <a:tcPr/>
                </a:tc>
              </a:tr>
              <a:tr h="370840">
                <a:tc gridSpan="4">
                  <a:txBody>
                    <a:bodyPr/>
                    <a:lstStyle/>
                    <a:p>
                      <a:endParaRPr lang="en-US" b="1" dirty="0"/>
                    </a:p>
                  </a:txBody>
                  <a:tcPr/>
                </a:tc>
                <a:tc hMerge="1">
                  <a:txBody>
                    <a:bodyPr/>
                    <a:lstStyle/>
                    <a:p>
                      <a:endParaRPr lang="en-US" b="1" dirty="0"/>
                    </a:p>
                  </a:txBody>
                  <a:tcPr/>
                </a:tc>
                <a:tc hMerge="1">
                  <a:txBody>
                    <a:bodyPr/>
                    <a:lstStyle/>
                    <a:p>
                      <a:endParaRPr lang="en-US" b="1" dirty="0"/>
                    </a:p>
                  </a:txBody>
                  <a:tcPr/>
                </a:tc>
                <a:tc hMerge="1">
                  <a:txBody>
                    <a:bodyPr/>
                    <a:lstStyle/>
                    <a:p>
                      <a:endParaRPr lang="en-US" b="1" dirty="0"/>
                    </a:p>
                  </a:txBody>
                  <a:tcPr/>
                </a:tc>
              </a:tr>
            </a:tbl>
          </a:graphicData>
        </a:graphic>
      </p:graphicFrame>
      <p:sp>
        <p:nvSpPr>
          <p:cNvPr id="3" name="Title 2"/>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Example reflecting  the relation between  dependent and independent variables:</a:t>
            </a:r>
          </a:p>
        </p:txBody>
      </p:sp>
    </p:spTree>
    <p:extLst>
      <p:ext uri="{BB962C8B-B14F-4D97-AF65-F5344CB8AC3E}">
        <p14:creationId xmlns:p14="http://schemas.microsoft.com/office/powerpoint/2010/main" val="202931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5. Extraneous variable</a:t>
            </a:r>
            <a:r>
              <a:rPr lang="en-US" b="1"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It is the variable that confound the relationship between the dependent and independent variables, thus it needs to be controlled.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For example, </a:t>
            </a:r>
            <a:r>
              <a:rPr lang="en-US" dirty="0">
                <a:latin typeface="Times New Roman" panose="02020603050405020304" pitchFamily="18" charset="0"/>
                <a:cs typeface="Times New Roman" panose="02020603050405020304" pitchFamily="18" charset="0"/>
              </a:rPr>
              <a:t>"air pollution" is an extraneous variable interferes with studying the relationship between smoking "independent variable" and lung cancer "dependent variable</a:t>
            </a:r>
            <a:r>
              <a:rPr lang="en-US" dirty="0" smtClean="0">
                <a:latin typeface="Times New Roman" panose="02020603050405020304" pitchFamily="18" charset="0"/>
                <a:cs typeface="Times New Roman" panose="02020603050405020304" pitchFamily="18" charset="0"/>
              </a:rPr>
              <a:t>". </a:t>
            </a:r>
          </a:p>
          <a:p>
            <a:pPr marL="0" indent="0">
              <a:buNone/>
            </a:pPr>
            <a:r>
              <a:rPr lang="en-US" b="1" dirty="0" smtClean="0">
                <a:latin typeface="Times New Roman" panose="02020603050405020304" pitchFamily="18" charset="0"/>
                <a:cs typeface="Times New Roman" panose="02020603050405020304" pitchFamily="18" charset="0"/>
              </a:rPr>
              <a:t>6. Bivariate </a:t>
            </a:r>
            <a:r>
              <a:rPr lang="en-US" b="1" dirty="0">
                <a:latin typeface="Times New Roman" panose="02020603050405020304" pitchFamily="18" charset="0"/>
                <a:cs typeface="Times New Roman" panose="02020603050405020304" pitchFamily="18" charset="0"/>
              </a:rPr>
              <a:t>Study: </a:t>
            </a:r>
            <a:endParaRPr lang="en-US" b="1"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bivariate study explores the relationship between the two variables: Independent and Dependent.</a:t>
            </a:r>
          </a:p>
        </p:txBody>
      </p:sp>
      <p:sp>
        <p:nvSpPr>
          <p:cNvPr id="3" name="Title 2"/>
          <p:cNvSpPr>
            <a:spLocks noGrp="1"/>
          </p:cNvSpPr>
          <p:nvPr>
            <p:ph type="title"/>
          </p:nvPr>
        </p:nvSpPr>
        <p:spPr/>
        <p:txBody>
          <a:bodyPr/>
          <a:lstStyle/>
          <a:p>
            <a:pPr algn="ctr"/>
            <a:r>
              <a:rPr lang="en-US" b="1" dirty="0">
                <a:solidFill>
                  <a:srgbClr val="632E62"/>
                </a:solidFill>
                <a:latin typeface="Times New Roman" panose="02020603050405020304" pitchFamily="18" charset="0"/>
                <a:cs typeface="Times New Roman" panose="02020603050405020304" pitchFamily="18" charset="0"/>
              </a:rPr>
              <a:t>Continue: types of variables </a:t>
            </a:r>
            <a:endParaRPr lang="en-US" dirty="0"/>
          </a:p>
        </p:txBody>
      </p:sp>
    </p:spTree>
    <p:extLst>
      <p:ext uri="{BB962C8B-B14F-4D97-AF65-F5344CB8AC3E}">
        <p14:creationId xmlns:p14="http://schemas.microsoft.com/office/powerpoint/2010/main" val="83337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7</a:t>
            </a:r>
            <a:r>
              <a:rPr lang="en-US" b="1" dirty="0" smtClean="0">
                <a:latin typeface="Times New Roman" panose="02020603050405020304" pitchFamily="18" charset="0"/>
                <a:cs typeface="Times New Roman" panose="02020603050405020304" pitchFamily="18" charset="0"/>
              </a:rPr>
              <a:t>. Multivariate </a:t>
            </a:r>
            <a:r>
              <a:rPr lang="en-US" b="1" dirty="0">
                <a:latin typeface="Times New Roman" panose="02020603050405020304" pitchFamily="18" charset="0"/>
                <a:cs typeface="Times New Roman" panose="02020603050405020304" pitchFamily="18" charset="0"/>
              </a:rPr>
              <a:t>Study: </a:t>
            </a:r>
            <a:endParaRPr lang="en-US" b="1"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multivariate study contains more than two variables that are examined simultaneously. The goal is to determine relationships between and </a:t>
            </a:r>
            <a:r>
              <a:rPr lang="en-US" dirty="0" smtClean="0">
                <a:latin typeface="Times New Roman" panose="02020603050405020304" pitchFamily="18" charset="0"/>
                <a:cs typeface="Times New Roman" panose="02020603050405020304" pitchFamily="18" charset="0"/>
              </a:rPr>
              <a:t>among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variables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solidFill>
                  <a:srgbClr val="FF0000"/>
                </a:solidFill>
                <a:latin typeface="Times New Roman" panose="02020603050405020304" pitchFamily="18" charset="0"/>
                <a:cs typeface="Times New Roman" panose="02020603050405020304" pitchFamily="18" charset="0"/>
              </a:rPr>
              <a:t>For </a:t>
            </a:r>
            <a:r>
              <a:rPr lang="en-US" dirty="0">
                <a:solidFill>
                  <a:srgbClr val="FF0000"/>
                </a:solidFill>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the relationship between selected characteristics of the nurses and their tendency to leave work setting</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a:solidFill>
                  <a:srgbClr val="00B050"/>
                </a:solidFill>
                <a:latin typeface="Times New Roman" panose="02020603050405020304" pitchFamily="18" charset="0"/>
                <a:cs typeface="Times New Roman" panose="02020603050405020304" pitchFamily="18" charset="0"/>
              </a:rPr>
              <a:t>Conceptual definition: </a:t>
            </a:r>
            <a:endParaRPr lang="en-US"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definition  or  description of  the  study  variables  that  is  drawn from  the theoretical or conceptual </a:t>
            </a:r>
            <a:r>
              <a:rPr lang="en-US" dirty="0" smtClean="0">
                <a:latin typeface="Times New Roman" panose="02020603050405020304" pitchFamily="18" charset="0"/>
                <a:cs typeface="Times New Roman" panose="02020603050405020304" pitchFamily="18" charset="0"/>
              </a:rPr>
              <a:t>framework.</a:t>
            </a:r>
          </a:p>
          <a:p>
            <a:r>
              <a:rPr lang="en-US" b="1" dirty="0">
                <a:solidFill>
                  <a:srgbClr val="00B050"/>
                </a:solidFill>
                <a:latin typeface="Times New Roman" panose="02020603050405020304" pitchFamily="18" charset="0"/>
                <a:cs typeface="Times New Roman" panose="02020603050405020304" pitchFamily="18" charset="0"/>
              </a:rPr>
              <a:t>Operational </a:t>
            </a:r>
            <a:r>
              <a:rPr lang="en-US" b="1" dirty="0" smtClean="0">
                <a:solidFill>
                  <a:srgbClr val="00B050"/>
                </a:solidFill>
                <a:latin typeface="Times New Roman" panose="02020603050405020304" pitchFamily="18" charset="0"/>
                <a:cs typeface="Times New Roman" panose="02020603050405020304" pitchFamily="18" charset="0"/>
              </a:rPr>
              <a:t>definition:</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definition or description of a study variable that specifies how it will be observed and </a:t>
            </a:r>
            <a:r>
              <a:rPr lang="en-US" dirty="0" smtClean="0">
                <a:latin typeface="Times New Roman" panose="02020603050405020304" pitchFamily="18" charset="0"/>
                <a:cs typeface="Times New Roman" panose="02020603050405020304" pitchFamily="18" charset="0"/>
              </a:rPr>
              <a:t>measured.</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the  process  that changes  the  study  concepts to  an  observable  and measurable one</a:t>
            </a:r>
          </a:p>
          <a:p>
            <a:pPr marL="0" indent="0">
              <a:buNone/>
            </a:pPr>
            <a:endParaRPr lang="en-US" b="1" dirty="0" smtClean="0">
              <a:solidFill>
                <a:srgbClr val="00B050"/>
              </a:solidFill>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a:solidFill>
                  <a:srgbClr val="632E62"/>
                </a:solidFill>
                <a:latin typeface="Times New Roman" panose="02020603050405020304" pitchFamily="18" charset="0"/>
                <a:cs typeface="Times New Roman" panose="02020603050405020304" pitchFamily="18" charset="0"/>
              </a:rPr>
              <a:t>Continue: types of variables </a:t>
            </a:r>
            <a:endParaRPr lang="en-US" dirty="0"/>
          </a:p>
        </p:txBody>
      </p:sp>
    </p:spTree>
    <p:extLst>
      <p:ext uri="{BB962C8B-B14F-4D97-AF65-F5344CB8AC3E}">
        <p14:creationId xmlns:p14="http://schemas.microsoft.com/office/powerpoint/2010/main" val="261048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solidFill>
                  <a:srgbClr val="00B050"/>
                </a:solidFill>
                <a:latin typeface="Times New Roman" panose="02020603050405020304" pitchFamily="18" charset="0"/>
                <a:cs typeface="Times New Roman" panose="02020603050405020304" pitchFamily="18" charset="0"/>
              </a:rPr>
              <a:t>Assumption: </a:t>
            </a:r>
          </a:p>
          <a:p>
            <a:pPr marL="0" indent="0">
              <a:buNone/>
            </a:pPr>
            <a:r>
              <a:rPr lang="en-US" dirty="0">
                <a:latin typeface="Times New Roman" panose="02020603050405020304" pitchFamily="18" charset="0"/>
                <a:cs typeface="Times New Roman" panose="02020603050405020304" pitchFamily="18" charset="0"/>
              </a:rPr>
              <a:t>A statement of principles whose correctness has not been proven, but is taken for granted on the basis of logical reasoning".  Such as "health is a priority for all </a:t>
            </a:r>
            <a:r>
              <a:rPr lang="en-US" dirty="0" smtClean="0">
                <a:latin typeface="Times New Roman" panose="02020603050405020304" pitchFamily="18" charset="0"/>
                <a:cs typeface="Times New Roman" panose="02020603050405020304" pitchFamily="18" charset="0"/>
              </a:rPr>
              <a:t>people.</a:t>
            </a:r>
          </a:p>
          <a:p>
            <a:r>
              <a:rPr lang="en-US" b="1" dirty="0">
                <a:solidFill>
                  <a:srgbClr val="00B050"/>
                </a:solidFill>
                <a:latin typeface="Times New Roman" panose="02020603050405020304" pitchFamily="18" charset="0"/>
                <a:cs typeface="Times New Roman" panose="02020603050405020304" pitchFamily="18" charset="0"/>
              </a:rPr>
              <a:t>Hypothesis: </a:t>
            </a:r>
            <a:endParaRPr lang="en-US"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statement of predicted or expected relationships between the variables of the research (dep.  &amp; independent variables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Hypothesis lead to empirical studies that are seeking to confirm or disconfirm these predictions</a:t>
            </a:r>
            <a:r>
              <a:rPr lang="en-US" dirty="0" smtClean="0">
                <a:latin typeface="Times New Roman" panose="02020603050405020304" pitchFamily="18" charset="0"/>
                <a:cs typeface="Times New Roman" panose="02020603050405020304" pitchFamily="18" charset="0"/>
              </a:rPr>
              <a:t>.</a:t>
            </a:r>
          </a:p>
          <a:p>
            <a:r>
              <a:rPr lang="en-US" b="1" dirty="0">
                <a:solidFill>
                  <a:srgbClr val="00B050"/>
                </a:solidFill>
                <a:latin typeface="Times New Roman" panose="02020603050405020304" pitchFamily="18" charset="0"/>
                <a:cs typeface="Times New Roman" panose="02020603050405020304" pitchFamily="18" charset="0"/>
              </a:rPr>
              <a:t>Data</a:t>
            </a:r>
            <a:r>
              <a:rPr lang="en-US" b="1" dirty="0" smtClean="0">
                <a:solidFill>
                  <a:srgbClr val="00B050"/>
                </a:solidFill>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Pieces of information that are collected as they pertain to the </a:t>
            </a:r>
            <a:r>
              <a:rPr lang="en-US" dirty="0" smtClean="0">
                <a:latin typeface="Times New Roman" panose="02020603050405020304" pitchFamily="18" charset="0"/>
                <a:cs typeface="Times New Roman" panose="02020603050405020304" pitchFamily="18" charset="0"/>
              </a:rPr>
              <a:t>study.</a:t>
            </a:r>
          </a:p>
          <a:p>
            <a:r>
              <a:rPr lang="en-US" b="1" dirty="0">
                <a:solidFill>
                  <a:srgbClr val="00B050"/>
                </a:solidFill>
                <a:latin typeface="Times New Roman" panose="02020603050405020304" pitchFamily="18" charset="0"/>
                <a:cs typeface="Times New Roman" panose="02020603050405020304" pitchFamily="18" charset="0"/>
              </a:rPr>
              <a:t>Limitations</a:t>
            </a:r>
            <a:r>
              <a:rPr lang="en-US" b="1" dirty="0" smtClean="0">
                <a:solidFill>
                  <a:srgbClr val="00B050"/>
                </a:solidFill>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Weaknesses in a </a:t>
            </a:r>
            <a:r>
              <a:rPr lang="en-US" dirty="0" smtClean="0">
                <a:latin typeface="Times New Roman" panose="02020603050405020304" pitchFamily="18" charset="0"/>
                <a:cs typeface="Times New Roman" panose="02020603050405020304" pitchFamily="18" charset="0"/>
              </a:rPr>
              <a:t>research, </a:t>
            </a:r>
            <a:r>
              <a:rPr lang="en-US" dirty="0">
                <a:latin typeface="Times New Roman" panose="02020603050405020304" pitchFamily="18" charset="0"/>
                <a:cs typeface="Times New Roman" panose="02020603050405020304" pitchFamily="18" charset="0"/>
              </a:rPr>
              <a:t>such as uncontrolled extraneous variables, that limit the generalizability of the findings.</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a:solidFill>
                  <a:srgbClr val="632E62"/>
                </a:solidFill>
                <a:latin typeface="Times New Roman" panose="02020603050405020304" pitchFamily="18" charset="0"/>
                <a:cs typeface="Times New Roman" panose="02020603050405020304" pitchFamily="18" charset="0"/>
              </a:rPr>
              <a:t>Continue: </a:t>
            </a:r>
            <a:r>
              <a:rPr lang="en-US" b="1" dirty="0" smtClean="0">
                <a:solidFill>
                  <a:srgbClr val="632E62"/>
                </a:solidFill>
                <a:latin typeface="Times New Roman" panose="02020603050405020304" pitchFamily="18" charset="0"/>
                <a:cs typeface="Times New Roman" panose="02020603050405020304" pitchFamily="18" charset="0"/>
              </a:rPr>
              <a:t>definitions</a:t>
            </a:r>
            <a:endParaRPr lang="en-US" dirty="0"/>
          </a:p>
        </p:txBody>
      </p:sp>
    </p:spTree>
    <p:extLst>
      <p:ext uri="{BB962C8B-B14F-4D97-AF65-F5344CB8AC3E}">
        <p14:creationId xmlns:p14="http://schemas.microsoft.com/office/powerpoint/2010/main" val="37636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solidFill>
                  <a:srgbClr val="00B050"/>
                </a:solidFill>
                <a:latin typeface="Times New Roman" panose="02020603050405020304" pitchFamily="18" charset="0"/>
                <a:cs typeface="Times New Roman" panose="02020603050405020304" pitchFamily="18" charset="0"/>
              </a:rPr>
              <a:t>Pilot study: </a:t>
            </a:r>
            <a:endParaRPr lang="en-US"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small scale trial done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preparation of a major </a:t>
            </a:r>
            <a:r>
              <a:rPr lang="en-US" dirty="0" smtClean="0">
                <a:latin typeface="Times New Roman" panose="02020603050405020304" pitchFamily="18" charset="0"/>
                <a:cs typeface="Times New Roman" panose="02020603050405020304" pitchFamily="18" charset="0"/>
              </a:rPr>
              <a:t>research.</a:t>
            </a:r>
          </a:p>
          <a:p>
            <a:r>
              <a:rPr lang="en-US" b="1" dirty="0">
                <a:solidFill>
                  <a:srgbClr val="00B050"/>
                </a:solidFill>
                <a:latin typeface="Times New Roman" panose="02020603050405020304" pitchFamily="18" charset="0"/>
                <a:cs typeface="Times New Roman" panose="02020603050405020304" pitchFamily="18" charset="0"/>
              </a:rPr>
              <a:t>Validity</a:t>
            </a:r>
            <a:r>
              <a:rPr lang="en-US" b="1" dirty="0" smtClean="0">
                <a:solidFill>
                  <a:srgbClr val="00B050"/>
                </a:solidFill>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It is one of the characteristics of the research tool for data collection and refers to  the degree  </a:t>
            </a:r>
            <a:r>
              <a:rPr lang="en-US" dirty="0" smtClean="0">
                <a:latin typeface="Times New Roman" panose="02020603050405020304" pitchFamily="18" charset="0"/>
                <a:cs typeface="Times New Roman" panose="02020603050405020304" pitchFamily="18" charset="0"/>
              </a:rPr>
              <a:t>or extent to </a:t>
            </a:r>
            <a:r>
              <a:rPr lang="en-US" dirty="0">
                <a:latin typeface="Times New Roman" panose="02020603050405020304" pitchFamily="18" charset="0"/>
                <a:cs typeface="Times New Roman" panose="02020603050405020304" pitchFamily="18" charset="0"/>
              </a:rPr>
              <a:t>which </a:t>
            </a:r>
            <a:r>
              <a:rPr lang="en-US" dirty="0" smtClean="0">
                <a:latin typeface="Times New Roman" panose="02020603050405020304" pitchFamily="18" charset="0"/>
                <a:cs typeface="Times New Roman" panose="02020603050405020304" pitchFamily="18" charset="0"/>
              </a:rPr>
              <a:t>the tool or </a:t>
            </a:r>
            <a:r>
              <a:rPr lang="en-US" dirty="0">
                <a:latin typeface="Times New Roman" panose="02020603050405020304" pitchFamily="18" charset="0"/>
                <a:cs typeface="Times New Roman" panose="02020603050405020304" pitchFamily="18" charset="0"/>
              </a:rPr>
              <a:t>instrument </a:t>
            </a:r>
            <a:r>
              <a:rPr lang="en-US" dirty="0" smtClean="0">
                <a:latin typeface="Times New Roman" panose="02020603050405020304" pitchFamily="18" charset="0"/>
                <a:cs typeface="Times New Roman" panose="02020603050405020304" pitchFamily="18" charset="0"/>
              </a:rPr>
              <a:t>measures what it </a:t>
            </a:r>
            <a:r>
              <a:rPr lang="en-US" dirty="0">
                <a:latin typeface="Times New Roman" panose="02020603050405020304" pitchFamily="18" charset="0"/>
                <a:cs typeface="Times New Roman" panose="02020603050405020304" pitchFamily="18" charset="0"/>
              </a:rPr>
              <a:t>is supposed to measure".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For </a:t>
            </a:r>
            <a:r>
              <a:rPr lang="en-US" b="1" dirty="0">
                <a:solidFill>
                  <a:srgbClr val="FF0000"/>
                </a:solidFill>
                <a:latin typeface="Times New Roman" panose="02020603050405020304" pitchFamily="18" charset="0"/>
                <a:cs typeface="Times New Roman" panose="02020603050405020304" pitchFamily="18" charset="0"/>
              </a:rPr>
              <a:t>example</a:t>
            </a:r>
            <a:r>
              <a:rPr lang="en-US" dirty="0">
                <a:latin typeface="Times New Roman" panose="02020603050405020304" pitchFamily="18" charset="0"/>
                <a:cs typeface="Times New Roman" panose="02020603050405020304" pitchFamily="18" charset="0"/>
              </a:rPr>
              <a:t>, a ruler measures the height not the weight, while the scale measures the weight not the height. </a:t>
            </a:r>
            <a:endParaRPr lang="en-US" dirty="0" smtClean="0">
              <a:latin typeface="Times New Roman" panose="02020603050405020304" pitchFamily="18" charset="0"/>
              <a:cs typeface="Times New Roman" panose="02020603050405020304" pitchFamily="18" charset="0"/>
            </a:endParaRPr>
          </a:p>
          <a:p>
            <a:r>
              <a:rPr lang="en-US" b="1" dirty="0">
                <a:solidFill>
                  <a:srgbClr val="00B050"/>
                </a:solidFill>
                <a:latin typeface="Times New Roman" panose="02020603050405020304" pitchFamily="18" charset="0"/>
                <a:cs typeface="Times New Roman" panose="02020603050405020304" pitchFamily="18" charset="0"/>
              </a:rPr>
              <a:t>Reliability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It is one of the characteristics of tools or instruments of research that measure the study   variables.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refers to the degree or extent of consistency or dependability with which a study tool measures the variable over time, by different persons".</a:t>
            </a:r>
          </a:p>
        </p:txBody>
      </p:sp>
      <p:sp>
        <p:nvSpPr>
          <p:cNvPr id="3" name="Title 2"/>
          <p:cNvSpPr>
            <a:spLocks noGrp="1"/>
          </p:cNvSpPr>
          <p:nvPr>
            <p:ph type="title"/>
          </p:nvPr>
        </p:nvSpPr>
        <p:spPr/>
        <p:txBody>
          <a:bodyPr/>
          <a:lstStyle/>
          <a:p>
            <a:pPr algn="ctr"/>
            <a:r>
              <a:rPr lang="en-US" b="1" dirty="0">
                <a:solidFill>
                  <a:srgbClr val="632E62"/>
                </a:solidFill>
                <a:latin typeface="Times New Roman" panose="02020603050405020304" pitchFamily="18" charset="0"/>
                <a:cs typeface="Times New Roman" panose="02020603050405020304" pitchFamily="18" charset="0"/>
              </a:rPr>
              <a:t>Continue: definitions</a:t>
            </a:r>
            <a:endParaRPr lang="en-US" dirty="0"/>
          </a:p>
        </p:txBody>
      </p:sp>
    </p:spTree>
    <p:extLst>
      <p:ext uri="{BB962C8B-B14F-4D97-AF65-F5344CB8AC3E}">
        <p14:creationId xmlns:p14="http://schemas.microsoft.com/office/powerpoint/2010/main" val="632046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1475</Words>
  <Application>Microsoft Office PowerPoint</Application>
  <PresentationFormat>Custom</PresentationFormat>
  <Paragraphs>130</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굴림</vt:lpstr>
      <vt:lpstr>Arial</vt:lpstr>
      <vt:lpstr>Century Gothic</vt:lpstr>
      <vt:lpstr>Times New Roman</vt:lpstr>
      <vt:lpstr>Wingdings</vt:lpstr>
      <vt:lpstr>Vertical and Horizontal design template</vt:lpstr>
      <vt:lpstr>MODULE 2</vt:lpstr>
      <vt:lpstr>Basic Research Terminology</vt:lpstr>
      <vt:lpstr>Types of variables</vt:lpstr>
      <vt:lpstr>Continue: types of variables </vt:lpstr>
      <vt:lpstr>Example reflecting  the relation between  dependent and independent variables:</vt:lpstr>
      <vt:lpstr>Continue: types of variables </vt:lpstr>
      <vt:lpstr>Continue: types of variables </vt:lpstr>
      <vt:lpstr>Continue: definitions</vt:lpstr>
      <vt:lpstr>Continue: definitions</vt:lpstr>
      <vt:lpstr>Continue: definitions</vt:lpstr>
      <vt:lpstr>II. Professional Writing  Research Article Writing (APA Style)</vt:lpstr>
      <vt:lpstr>Difference between a reference list and a bibliography: </vt:lpstr>
      <vt:lpstr>III. The Research Process</vt:lpstr>
      <vt:lpstr>Phase one: The conceptual phase</vt:lpstr>
      <vt:lpstr>Continue phase one: The conceptual phase</vt:lpstr>
      <vt:lpstr>Continue phase one: The conceptual phase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2016-10-07T22:06:43Z</dcterms:created>
  <dcterms:modified xsi:type="dcterms:W3CDTF">2016-10-08T03:33:29Z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